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316" r:id="rId5"/>
    <p:sldId id="299" r:id="rId6"/>
    <p:sldId id="294" r:id="rId7"/>
    <p:sldId id="304" r:id="rId8"/>
    <p:sldId id="295" r:id="rId9"/>
    <p:sldId id="306" r:id="rId10"/>
    <p:sldId id="307" r:id="rId11"/>
    <p:sldId id="297" r:id="rId12"/>
    <p:sldId id="317" r:id="rId13"/>
    <p:sldId id="318" r:id="rId14"/>
    <p:sldId id="319" r:id="rId15"/>
    <p:sldId id="32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pPr/>
              <a:t>24-07-2021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12. SETS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xmlns="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426FD-2EA1-49F9-97A8-1F4C4C8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7A5385-A50C-489B-A87C-0D60AA3E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all()</a:t>
            </a:r>
            <a:endParaRPr lang="en-IN" sz="44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any()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enumerate()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len()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max()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min()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sum()</a:t>
            </a:r>
          </a:p>
          <a:p>
            <a:pPr>
              <a:buFont typeface="+mj-lt"/>
              <a:buAutoNum type="arabicPeriod"/>
            </a:pPr>
            <a:r>
              <a:rPr lang="en-IN" sz="4400" dirty="0">
                <a:solidFill>
                  <a:srgbClr val="FF0000"/>
                </a:solidFill>
              </a:rPr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xmlns="" val="281522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C2666-609D-4EE8-8D2D-2C9BFB5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 smtClean="0"/>
              <a:t>SET </a:t>
            </a:r>
            <a:r>
              <a:rPr lang="en-IN" sz="6600" b="1" dirty="0" smtClean="0"/>
              <a:t>OPERATIONS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BA899-2E71-47E9-A61F-979AAF5C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35292" cy="35825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5400" dirty="0"/>
              <a:t>Repetition &amp; Concatenation</a:t>
            </a:r>
          </a:p>
          <a:p>
            <a:pPr>
              <a:buFont typeface="+mj-lt"/>
              <a:buAutoNum type="arabicPeriod"/>
            </a:pPr>
            <a:r>
              <a:rPr lang="en-IN" sz="5400" dirty="0"/>
              <a:t>Membership Test</a:t>
            </a:r>
          </a:p>
          <a:p>
            <a:pPr>
              <a:buFont typeface="+mj-lt"/>
              <a:buAutoNum type="arabicPeriod"/>
            </a:pPr>
            <a:r>
              <a:rPr lang="en-IN" sz="54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996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09048-6A52-40AA-B524-5C4C673D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43" y="374649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8800" b="1" dirty="0"/>
              <a:t>UNION</a:t>
            </a:r>
          </a:p>
        </p:txBody>
      </p:sp>
      <p:pic>
        <p:nvPicPr>
          <p:cNvPr id="1026" name="Picture 2" descr="Set Operations and Venn Diagrams">
            <a:extLst>
              <a:ext uri="{FF2B5EF4-FFF2-40B4-BE49-F238E27FC236}">
                <a16:creationId xmlns:a16="http://schemas.microsoft.com/office/drawing/2014/main" xmlns="" id="{2F73C09C-EF96-4D36-AC6F-24DE52C533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73" y="1493582"/>
            <a:ext cx="3203057" cy="21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3F60D78-2BD8-4A6C-9123-75E14371D1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8104" y="1955754"/>
            <a:ext cx="5498907" cy="1202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035EFB-305C-4F61-B702-F5DD917B55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2105" y="3936011"/>
            <a:ext cx="5212540" cy="23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08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016BD-ED32-4483-A52A-802EB314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7200" b="1" dirty="0"/>
              <a:t>INTERSECTION</a:t>
            </a:r>
          </a:p>
        </p:txBody>
      </p:sp>
      <p:pic>
        <p:nvPicPr>
          <p:cNvPr id="2050" name="Picture 2" descr="Set Operations and Venn Diagrams">
            <a:extLst>
              <a:ext uri="{FF2B5EF4-FFF2-40B4-BE49-F238E27FC236}">
                <a16:creationId xmlns:a16="http://schemas.microsoft.com/office/drawing/2014/main" xmlns="" id="{054AB062-4CD3-4089-B58F-5A004675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142" y="193040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AA1659-B4EC-4AC3-B35E-34F772A6F7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8104" y="1955754"/>
            <a:ext cx="5498907" cy="120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D7384D-4931-4B43-A7AF-2E349AB4728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492" y="4001121"/>
            <a:ext cx="5498906" cy="2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8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C888F-6950-482D-871C-77EBA4FB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/>
              <a:t>DIFFERENCE</a:t>
            </a:r>
          </a:p>
        </p:txBody>
      </p:sp>
      <p:pic>
        <p:nvPicPr>
          <p:cNvPr id="3078" name="Picture 6" descr="What is symmetric about set symmetric difference? - Mathematics Stack  Exchange">
            <a:extLst>
              <a:ext uri="{FF2B5EF4-FFF2-40B4-BE49-F238E27FC236}">
                <a16:creationId xmlns:a16="http://schemas.microsoft.com/office/drawing/2014/main" xmlns="" id="{FB4249F9-24D9-41E5-AC1B-1A1F26AA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203" y="1935784"/>
            <a:ext cx="30099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8ED03-AD5E-4A80-A7F0-161B87B58C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8104" y="1955754"/>
            <a:ext cx="5498907" cy="1202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EB802D-3066-49AB-BCFF-3AD65F1F4E6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2052" y="3978068"/>
            <a:ext cx="4682573" cy="25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73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B2701-E3E7-480F-9C86-2DF7F2F7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25287"/>
            <a:ext cx="9101724" cy="17051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6000" b="1" dirty="0"/>
              <a:t>SYMMETRIC DIFFERENCE</a:t>
            </a:r>
          </a:p>
        </p:txBody>
      </p:sp>
      <p:pic>
        <p:nvPicPr>
          <p:cNvPr id="4098" name="Picture 2" descr="Set Operations and Venn Diagrams">
            <a:extLst>
              <a:ext uri="{FF2B5EF4-FFF2-40B4-BE49-F238E27FC236}">
                <a16:creationId xmlns:a16="http://schemas.microsoft.com/office/drawing/2014/main" xmlns="" id="{C1204F29-4AFA-4C9C-9C12-CA4A091BF4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552" y="1589432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83D6168-D38C-45C9-8FEB-580385A3C4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8104" y="1955754"/>
            <a:ext cx="5498907" cy="1202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8D37E4-F8EE-42E9-A581-4D57437758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401" y="3725380"/>
            <a:ext cx="6383218" cy="24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963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DCA3C0-2F2E-485E-9829-A4554700D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CHANGE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REMOVE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SET OPERATIONS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OPERATIONS</a:t>
            </a:r>
          </a:p>
          <a:p>
            <a:pPr marL="0" indent="0">
              <a:buNone/>
            </a:pP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3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88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8" y="1320800"/>
            <a:ext cx="9659362" cy="5280991"/>
          </a:xfrm>
        </p:spPr>
        <p:txBody>
          <a:bodyPr>
            <a:normAutofit/>
          </a:bodyPr>
          <a:lstStyle/>
          <a:p>
            <a:r>
              <a:rPr lang="en-IN" sz="2800" dirty="0"/>
              <a:t>A </a:t>
            </a:r>
            <a:r>
              <a:rPr lang="en-IN" sz="2800" b="1" dirty="0">
                <a:solidFill>
                  <a:srgbClr val="00B050"/>
                </a:solidFill>
              </a:rPr>
              <a:t>Set</a:t>
            </a:r>
            <a:r>
              <a:rPr lang="en-IN" sz="2800" dirty="0"/>
              <a:t> is Created by placing all the elements inside a </a:t>
            </a:r>
            <a:r>
              <a:rPr lang="en-IN" sz="2800" b="1" dirty="0">
                <a:solidFill>
                  <a:srgbClr val="00B050"/>
                </a:solidFill>
              </a:rPr>
              <a:t>Curly Braces { } </a:t>
            </a:r>
            <a:r>
              <a:rPr lang="en-IN" sz="2800" dirty="0"/>
              <a:t>separated by </a:t>
            </a:r>
            <a:r>
              <a:rPr lang="en-IN" sz="2800" b="1" dirty="0">
                <a:solidFill>
                  <a:srgbClr val="00B050"/>
                </a:solidFill>
              </a:rPr>
              <a:t>commas</a:t>
            </a:r>
            <a:r>
              <a:rPr lang="en-IN" sz="2800" dirty="0"/>
              <a:t> ,</a:t>
            </a:r>
          </a:p>
          <a:p>
            <a:r>
              <a:rPr lang="en-IN" sz="2800" dirty="0"/>
              <a:t>A Set can have </a:t>
            </a:r>
            <a:r>
              <a:rPr lang="en-IN" sz="2800" b="1" dirty="0">
                <a:solidFill>
                  <a:srgbClr val="00B050"/>
                </a:solidFill>
              </a:rPr>
              <a:t>any</a:t>
            </a:r>
            <a:r>
              <a:rPr lang="en-IN" sz="2800" dirty="0"/>
              <a:t> number of </a:t>
            </a:r>
            <a:r>
              <a:rPr lang="en-IN" sz="2800" b="1" dirty="0">
                <a:solidFill>
                  <a:srgbClr val="00B050"/>
                </a:solidFill>
              </a:rPr>
              <a:t>elements</a:t>
            </a:r>
            <a:r>
              <a:rPr lang="en-IN" sz="2800" dirty="0"/>
              <a:t> even of </a:t>
            </a:r>
            <a:r>
              <a:rPr lang="en-IN" sz="2800" b="1" dirty="0">
                <a:solidFill>
                  <a:srgbClr val="00B050"/>
                </a:solidFill>
              </a:rPr>
              <a:t>Different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Data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Types</a:t>
            </a:r>
            <a:r>
              <a:rPr lang="en-IN" sz="2800" dirty="0"/>
              <a:t>. </a:t>
            </a:r>
          </a:p>
          <a:p>
            <a:r>
              <a:rPr lang="en-IN" sz="2800" dirty="0"/>
              <a:t>It is an </a:t>
            </a:r>
            <a:r>
              <a:rPr lang="en-IN" sz="2800" b="1" dirty="0">
                <a:solidFill>
                  <a:srgbClr val="00B050"/>
                </a:solidFill>
              </a:rPr>
              <a:t>Unordered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Collection</a:t>
            </a:r>
            <a:r>
              <a:rPr lang="en-IN" sz="2800" dirty="0"/>
              <a:t> of Items.</a:t>
            </a:r>
          </a:p>
          <a:p>
            <a:r>
              <a:rPr lang="en-IN" sz="2800" dirty="0"/>
              <a:t>Every </a:t>
            </a:r>
            <a:r>
              <a:rPr lang="en-IN" sz="2800" b="1" dirty="0">
                <a:solidFill>
                  <a:srgbClr val="00B050"/>
                </a:solidFill>
              </a:rPr>
              <a:t>Element</a:t>
            </a:r>
            <a:r>
              <a:rPr lang="en-IN" sz="2800" dirty="0"/>
              <a:t> is </a:t>
            </a:r>
            <a:r>
              <a:rPr lang="en-IN" sz="2800" b="1" dirty="0">
                <a:solidFill>
                  <a:srgbClr val="00B050"/>
                </a:solidFill>
              </a:rPr>
              <a:t>Unique</a:t>
            </a:r>
            <a:r>
              <a:rPr lang="en-IN" sz="2800" dirty="0"/>
              <a:t> (</a:t>
            </a:r>
            <a:r>
              <a:rPr lang="en-IN" sz="2800" b="1" dirty="0">
                <a:solidFill>
                  <a:srgbClr val="00B050"/>
                </a:solidFill>
              </a:rPr>
              <a:t>no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duplicates</a:t>
            </a:r>
            <a:r>
              <a:rPr lang="en-IN" sz="2800" dirty="0"/>
              <a:t>) and must be </a:t>
            </a:r>
            <a:r>
              <a:rPr lang="en-IN" sz="2800" b="1" dirty="0">
                <a:solidFill>
                  <a:srgbClr val="00B050"/>
                </a:solidFill>
              </a:rPr>
              <a:t>immutable</a:t>
            </a:r>
            <a:r>
              <a:rPr lang="en-IN" sz="2800" dirty="0"/>
              <a:t> (which </a:t>
            </a:r>
            <a:r>
              <a:rPr lang="en-IN" sz="2800" b="1" dirty="0">
                <a:solidFill>
                  <a:srgbClr val="00B050"/>
                </a:solidFill>
              </a:rPr>
              <a:t>cannot</a:t>
            </a:r>
            <a:r>
              <a:rPr lang="en-IN" sz="2800" dirty="0"/>
              <a:t> be </a:t>
            </a:r>
            <a:r>
              <a:rPr lang="en-IN" sz="2800" b="1" dirty="0">
                <a:solidFill>
                  <a:srgbClr val="00B050"/>
                </a:solidFill>
              </a:rPr>
              <a:t>changed</a:t>
            </a:r>
            <a:r>
              <a:rPr lang="en-IN" sz="2800" dirty="0"/>
              <a:t>).</a:t>
            </a:r>
          </a:p>
          <a:p>
            <a:r>
              <a:rPr lang="en-IN" sz="2800" dirty="0"/>
              <a:t>The </a:t>
            </a:r>
            <a:r>
              <a:rPr lang="en-IN" sz="2800" b="1" dirty="0">
                <a:solidFill>
                  <a:srgbClr val="00B050"/>
                </a:solidFill>
              </a:rPr>
              <a:t>set</a:t>
            </a:r>
            <a:r>
              <a:rPr lang="en-IN" sz="2800" dirty="0"/>
              <a:t> is </a:t>
            </a:r>
            <a:r>
              <a:rPr lang="en-IN" sz="2800" b="1" dirty="0">
                <a:solidFill>
                  <a:srgbClr val="00B050"/>
                </a:solidFill>
              </a:rPr>
              <a:t>Mutable</a:t>
            </a:r>
            <a:r>
              <a:rPr lang="en-IN" sz="2800" dirty="0"/>
              <a:t>. We can Add or Remove items from it</a:t>
            </a:r>
          </a:p>
          <a:p>
            <a:r>
              <a:rPr lang="en-IN" sz="2800" dirty="0"/>
              <a:t>But a Set </a:t>
            </a:r>
            <a:r>
              <a:rPr lang="en-IN" sz="2800" b="1" dirty="0">
                <a:solidFill>
                  <a:srgbClr val="00B050"/>
                </a:solidFill>
              </a:rPr>
              <a:t>cannot</a:t>
            </a:r>
            <a:r>
              <a:rPr lang="en-IN" sz="2800" dirty="0"/>
              <a:t> have a </a:t>
            </a:r>
            <a:r>
              <a:rPr lang="en-IN" sz="2800" b="1" dirty="0">
                <a:solidFill>
                  <a:srgbClr val="00B050"/>
                </a:solidFill>
              </a:rPr>
              <a:t>mutable</a:t>
            </a:r>
            <a:r>
              <a:rPr lang="en-IN" sz="2800" dirty="0"/>
              <a:t> Element like </a:t>
            </a:r>
            <a:r>
              <a:rPr lang="en-IN" sz="2800" b="1" dirty="0">
                <a:solidFill>
                  <a:srgbClr val="00B050"/>
                </a:solidFill>
              </a:rPr>
              <a:t>list</a:t>
            </a:r>
            <a:r>
              <a:rPr lang="en-IN" sz="2800" dirty="0"/>
              <a:t>, </a:t>
            </a:r>
            <a:r>
              <a:rPr lang="en-IN" sz="2800" b="1" dirty="0">
                <a:solidFill>
                  <a:srgbClr val="00B050"/>
                </a:solidFill>
              </a:rPr>
              <a:t>set</a:t>
            </a:r>
            <a:r>
              <a:rPr lang="en-IN" sz="2800" dirty="0"/>
              <a:t>, </a:t>
            </a:r>
            <a:r>
              <a:rPr lang="en-IN" sz="2800" b="1" dirty="0">
                <a:solidFill>
                  <a:srgbClr val="00B050"/>
                </a:solidFill>
              </a:rPr>
              <a:t>dictionary</a:t>
            </a:r>
            <a:r>
              <a:rPr lang="en-IN" sz="2800" dirty="0"/>
              <a:t> as its element.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7752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57FE82-9960-4722-AE1B-37FDB182DB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144" y="198161"/>
            <a:ext cx="3568083" cy="292935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9D01D5-BC44-428C-83CE-8884A4E21B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9526" y="595727"/>
            <a:ext cx="5025911" cy="141860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AA86C83-3C67-4C9D-B524-C7D2DFF7A6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027" y="3532429"/>
            <a:ext cx="3205833" cy="1178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429B7C2-4E8A-4FC8-B8EF-45C4AB3826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028" y="5188020"/>
            <a:ext cx="3205833" cy="125767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B57C75-27B3-4F95-868D-BFBF1ED9AB3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1846" y="2472664"/>
            <a:ext cx="4049929" cy="164907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7418B8D-A6FE-442F-AF81-CF0A1619207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1846" y="4613201"/>
            <a:ext cx="6313590" cy="1649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7617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770A84-E65C-4A2B-BB3C-F0ACB77125E4}"/>
              </a:ext>
            </a:extLst>
          </p:cNvPr>
          <p:cNvSpPr/>
          <p:nvPr/>
        </p:nvSpPr>
        <p:spPr>
          <a:xfrm>
            <a:off x="7288696" y="2898912"/>
            <a:ext cx="1146313" cy="520147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E78FC8C-3F3C-4CA9-96A4-12A9F4E580C2}"/>
              </a:ext>
            </a:extLst>
          </p:cNvPr>
          <p:cNvGrpSpPr/>
          <p:nvPr/>
        </p:nvGrpSpPr>
        <p:grpSpPr>
          <a:xfrm>
            <a:off x="382656" y="1014205"/>
            <a:ext cx="9264925" cy="4829589"/>
            <a:chOff x="197125" y="149913"/>
            <a:chExt cx="9264925" cy="48295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CBAE0C1A-734A-4C3F-BF1C-C025971DA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125" y="149913"/>
              <a:ext cx="9264925" cy="48295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4B2FF38-5D6A-4259-B4C7-8F8BD3F27701}"/>
                </a:ext>
              </a:extLst>
            </p:cNvPr>
            <p:cNvSpPr/>
            <p:nvPr/>
          </p:nvSpPr>
          <p:spPr>
            <a:xfrm>
              <a:off x="7288696" y="1351722"/>
              <a:ext cx="993913" cy="3975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AE8DDBA-B224-442B-8EE5-ADB2DC2263E6}"/>
                </a:ext>
              </a:extLst>
            </p:cNvPr>
            <p:cNvSpPr/>
            <p:nvPr/>
          </p:nvSpPr>
          <p:spPr>
            <a:xfrm>
              <a:off x="7288696" y="4439474"/>
              <a:ext cx="1146313" cy="4387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BA1B6BC-A512-453E-A114-07AAD98BB1D3}"/>
                </a:ext>
              </a:extLst>
            </p:cNvPr>
            <p:cNvSpPr/>
            <p:nvPr/>
          </p:nvSpPr>
          <p:spPr>
            <a:xfrm>
              <a:off x="7288696" y="2872408"/>
              <a:ext cx="1146313" cy="52014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16354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ACCESSING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32E3D-20D2-4EB4-BA7E-12DE74A6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Sets are </a:t>
            </a:r>
            <a:r>
              <a:rPr lang="en-IN" sz="3600" dirty="0">
                <a:solidFill>
                  <a:srgbClr val="FF0000"/>
                </a:solidFill>
              </a:rPr>
              <a:t>Mutable</a:t>
            </a:r>
            <a:r>
              <a:rPr lang="en-IN" sz="4000" dirty="0"/>
              <a:t>. But since they are </a:t>
            </a:r>
            <a:r>
              <a:rPr lang="en-IN" sz="3600" dirty="0">
                <a:solidFill>
                  <a:srgbClr val="FF0000"/>
                </a:solidFill>
              </a:rPr>
              <a:t>unordered</a:t>
            </a:r>
            <a:r>
              <a:rPr lang="en-IN" sz="4000" dirty="0"/>
              <a:t>, </a:t>
            </a:r>
            <a:r>
              <a:rPr lang="en-IN" sz="3600" dirty="0">
                <a:solidFill>
                  <a:srgbClr val="FF0000"/>
                </a:solidFill>
              </a:rPr>
              <a:t>indexing</a:t>
            </a:r>
            <a:r>
              <a:rPr lang="en-IN" sz="4000" dirty="0"/>
              <a:t> have no meaning.</a:t>
            </a:r>
          </a:p>
          <a:p>
            <a:r>
              <a:rPr lang="en-IN" sz="4000" dirty="0"/>
              <a:t>We </a:t>
            </a:r>
            <a:r>
              <a:rPr lang="en-IN" sz="3600" dirty="0">
                <a:solidFill>
                  <a:srgbClr val="FF0000"/>
                </a:solidFill>
              </a:rPr>
              <a:t>cannot</a:t>
            </a:r>
            <a:r>
              <a:rPr lang="en-IN" sz="4000" dirty="0"/>
              <a:t> access or change an element of set using </a:t>
            </a:r>
            <a:r>
              <a:rPr lang="en-IN" sz="3600" dirty="0">
                <a:solidFill>
                  <a:srgbClr val="FF0000"/>
                </a:solidFill>
              </a:rPr>
              <a:t>indexing</a:t>
            </a:r>
            <a:r>
              <a:rPr lang="en-IN" sz="4000" dirty="0"/>
              <a:t> or </a:t>
            </a:r>
            <a:r>
              <a:rPr lang="en-IN" sz="3600" dirty="0">
                <a:solidFill>
                  <a:srgbClr val="FF0000"/>
                </a:solidFill>
              </a:rPr>
              <a:t>slicing</a:t>
            </a:r>
            <a:r>
              <a:rPr lang="en-IN" sz="4000" dirty="0"/>
              <a:t>. Set does not support it.</a:t>
            </a:r>
          </a:p>
        </p:txBody>
      </p:sp>
    </p:spTree>
    <p:extLst>
      <p:ext uri="{BB962C8B-B14F-4D97-AF65-F5344CB8AC3E}">
        <p14:creationId xmlns:p14="http://schemas.microsoft.com/office/powerpoint/2010/main" xmlns="" val="268265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70728-BAB0-4D35-AC95-BA81BA8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278295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C329E-645D-40FF-9FCB-093F3BB3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722783"/>
            <a:ext cx="8757167" cy="513521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add() </a:t>
            </a:r>
            <a:r>
              <a:rPr lang="en-IN" sz="3600" dirty="0"/>
              <a:t>–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/>
              <a:t>to add 1 item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update() </a:t>
            </a:r>
            <a:r>
              <a:rPr lang="en-IN" sz="3600" dirty="0"/>
              <a:t>– to add more than 1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88D70D-0FAA-4821-B1CE-948D2BDF96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147" y="3195016"/>
            <a:ext cx="2890218" cy="313561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7A25A3-8086-4BB1-BE36-2CC3D63B4D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1926" y="3195016"/>
            <a:ext cx="3729660" cy="1668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xmlns="" val="269058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F135-AFF3-4921-A60A-460DD552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b="1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B8FEE-7264-44B0-8CA3-FBA763ED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669774"/>
            <a:ext cx="9475303" cy="50888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del</a:t>
            </a:r>
            <a:r>
              <a:rPr lang="en-IN" sz="3600" dirty="0"/>
              <a:t> – to delete the Set itself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remove() </a:t>
            </a:r>
            <a:r>
              <a:rPr lang="en-IN" sz="3600" dirty="0"/>
              <a:t>– to delete using the value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pop() </a:t>
            </a:r>
            <a:r>
              <a:rPr lang="en-IN" sz="3600" dirty="0"/>
              <a:t>– to delete &amp; returns the value 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clear() </a:t>
            </a:r>
            <a:r>
              <a:rPr lang="en-IN" sz="3600" dirty="0"/>
              <a:t>– to delete all the items but not the list itself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discard() </a:t>
            </a:r>
            <a:r>
              <a:rPr lang="en-IN" sz="3600" dirty="0"/>
              <a:t>– same as remove(). But there is a </a:t>
            </a:r>
            <a:br>
              <a:rPr lang="en-IN" sz="3600" dirty="0"/>
            </a:br>
            <a:r>
              <a:rPr lang="en-IN" sz="3600" dirty="0"/>
              <a:t>difference.</a:t>
            </a:r>
          </a:p>
        </p:txBody>
      </p:sp>
    </p:spTree>
    <p:extLst>
      <p:ext uri="{BB962C8B-B14F-4D97-AF65-F5344CB8AC3E}">
        <p14:creationId xmlns:p14="http://schemas.microsoft.com/office/powerpoint/2010/main" xmlns="" val="42411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B85BE6-3B6A-4692-A41D-22BCF03B8A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695" y="146601"/>
            <a:ext cx="8076166" cy="3519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9EC8D6-8D3A-4CA6-A1EF-75C6956F4A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9921" y="146601"/>
            <a:ext cx="1885123" cy="3046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6758A53-00A8-433C-A400-0D0F742AD95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542" y="3701379"/>
            <a:ext cx="4720258" cy="30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847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4420</TotalTime>
  <Words>246</Words>
  <Application>Microsoft Office PowerPoint</Application>
  <PresentationFormat>Custom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12. SETS</vt:lpstr>
      <vt:lpstr>SESSION OVERVIEW: </vt:lpstr>
      <vt:lpstr>DEFINITION</vt:lpstr>
      <vt:lpstr>Slide 4</vt:lpstr>
      <vt:lpstr>Slide 5</vt:lpstr>
      <vt:lpstr>ACCESSING </vt:lpstr>
      <vt:lpstr>ADDING ELEMENTS</vt:lpstr>
      <vt:lpstr>DELETION</vt:lpstr>
      <vt:lpstr>Slide 9</vt:lpstr>
      <vt:lpstr>BUILT-IN FUNCTIONS</vt:lpstr>
      <vt:lpstr>SET OPERATIONS</vt:lpstr>
      <vt:lpstr>UNION</vt:lpstr>
      <vt:lpstr>INTERSECTION</vt:lpstr>
      <vt:lpstr>DIFFERENCE</vt:lpstr>
      <vt:lpstr>SYMMETRIC DIFFERENCE</vt:lpstr>
      <vt:lpstr>CODING  IS  FUN !                                  THANK 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Hariharan</cp:lastModifiedBy>
  <cp:revision>225</cp:revision>
  <dcterms:created xsi:type="dcterms:W3CDTF">2021-03-19T07:11:44Z</dcterms:created>
  <dcterms:modified xsi:type="dcterms:W3CDTF">2021-07-24T10:30:30Z</dcterms:modified>
</cp:coreProperties>
</file>