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3" r:id="rId2"/>
    <p:sldId id="291" r:id="rId3"/>
    <p:sldId id="292" r:id="rId4"/>
    <p:sldId id="321" r:id="rId5"/>
    <p:sldId id="316" r:id="rId6"/>
    <p:sldId id="294" r:id="rId7"/>
    <p:sldId id="304" r:id="rId8"/>
    <p:sldId id="295" r:id="rId9"/>
    <p:sldId id="322" r:id="rId10"/>
    <p:sldId id="297" r:id="rId11"/>
    <p:sldId id="298" r:id="rId12"/>
    <p:sldId id="32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>
        <p:scale>
          <a:sx n="75" d="100"/>
          <a:sy n="75" d="100"/>
        </p:scale>
        <p:origin x="-43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647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43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7415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316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2165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206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5482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66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342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017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95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36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72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23-07-2021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295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71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23-07-2021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38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41A1-0336-430F-BAD4-8C9577EB4DE9}" type="datetimeFigureOut">
              <a:rPr lang="en-IN" smtClean="0"/>
              <a:pPr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107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2B048-6E9C-4BB0-8EB5-CE687390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899" y="3283229"/>
            <a:ext cx="8791145" cy="2242931"/>
          </a:xfrm>
        </p:spPr>
        <p:txBody>
          <a:bodyPr anchor="t"/>
          <a:lstStyle/>
          <a:p>
            <a:pPr algn="ctr"/>
            <a:r>
              <a:rPr lang="en-IN" sz="9600" dirty="0"/>
              <a:t>13. DICTIONARY</a:t>
            </a:r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xmlns="" id="{EC0B254F-9084-47E4-9637-55BFA6D4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177" y="529878"/>
            <a:ext cx="8583115" cy="28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580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C2666-609D-4EE8-8D2D-2C9BFB58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DICT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8BA899-2E71-47E9-A61F-979AAF5CE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235292" cy="358250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5400" dirty="0"/>
              <a:t>Iteration</a:t>
            </a:r>
          </a:p>
          <a:p>
            <a:pPr>
              <a:buFont typeface="+mj-lt"/>
              <a:buAutoNum type="arabicPeriod"/>
            </a:pPr>
            <a:r>
              <a:rPr lang="en-IN" sz="5400" dirty="0"/>
              <a:t>Membership Test</a:t>
            </a:r>
          </a:p>
          <a:p>
            <a:pPr marL="0" indent="0">
              <a:buNone/>
            </a:pPr>
            <a:endParaRPr lang="en-IN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52B308A-498C-4AFA-9558-806D3595CA0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8963" y="3932260"/>
            <a:ext cx="2833066" cy="261789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78805FB-0ECC-4C5C-AFD2-B445C2A2A3C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2085" y="1772709"/>
            <a:ext cx="6060597" cy="116637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A3F394C-334E-45BF-9092-7A1E0FA1CF2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07688" y="3932260"/>
            <a:ext cx="5107416" cy="257381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xmlns="" val="109963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2A91BE-75CD-41FD-9B52-DC561892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31" y="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COMPREHENSION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ADDD62D-4A7A-4B19-BF82-A817D4D7389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8697" y="1320800"/>
            <a:ext cx="6848579" cy="160793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ED9A5DC-DB8B-4909-A3CC-F50EA711FA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7322" y="2928730"/>
            <a:ext cx="6849954" cy="341906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xmlns="" val="331398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615FDE-BCA2-4FD5-A1A8-8C1A016D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700" b="1" dirty="0"/>
              <a:t>Python Collections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FAD453-247B-4FB6-998B-3919799E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5" y="1179443"/>
            <a:ext cx="9846366" cy="5522319"/>
          </a:xfrm>
        </p:spPr>
        <p:txBody>
          <a:bodyPr>
            <a:normAutofit/>
          </a:bodyPr>
          <a:lstStyle/>
          <a:p>
            <a:pPr algn="l"/>
            <a:r>
              <a:rPr lang="en-IN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four collection data types in the Python programming language:</a:t>
            </a:r>
          </a:p>
          <a:p>
            <a:pPr algn="l">
              <a:buFont typeface="+mj-lt"/>
              <a:buAutoNum type="arabicPeriod"/>
            </a:pPr>
            <a:r>
              <a:rPr lang="en-IN" sz="32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List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ordered and changeable. Allows duplicate members.</a:t>
            </a:r>
          </a:p>
          <a:p>
            <a:pPr algn="l">
              <a:buFont typeface="+mj-lt"/>
              <a:buAutoNum type="arabicPeriod"/>
            </a:pPr>
            <a:r>
              <a:rPr lang="en-IN" sz="3200" b="1" dirty="0">
                <a:solidFill>
                  <a:srgbClr val="00B0F0"/>
                </a:solidFill>
                <a:latin typeface="Verdana" panose="020B0604030504040204" pitchFamily="34" charset="0"/>
              </a:rPr>
              <a:t>Tuple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ordered and unchangeable. Allows duplicate members.</a:t>
            </a:r>
          </a:p>
          <a:p>
            <a:pPr algn="l">
              <a:buFont typeface="+mj-lt"/>
              <a:buAutoNum type="arabicPeriod"/>
            </a:pPr>
            <a:r>
              <a:rPr lang="en-IN" sz="3200" b="1" dirty="0">
                <a:solidFill>
                  <a:srgbClr val="00B0F0"/>
                </a:solidFill>
                <a:latin typeface="Verdana" panose="020B0604030504040204" pitchFamily="34" charset="0"/>
              </a:rPr>
              <a:t>Set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unordered and unindexed. No duplicate members.</a:t>
            </a:r>
          </a:p>
          <a:p>
            <a:pPr algn="l">
              <a:buFont typeface="+mj-lt"/>
              <a:buAutoNum type="arabicPeriod"/>
            </a:pPr>
            <a:r>
              <a:rPr lang="en-IN" sz="3200" b="1" dirty="0">
                <a:solidFill>
                  <a:srgbClr val="00B0F0"/>
                </a:solidFill>
                <a:latin typeface="Verdana" panose="020B0604030504040204" pitchFamily="34" charset="0"/>
              </a:rPr>
              <a:t>Dictionary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ordered and changeable. No duplicate members.</a:t>
            </a:r>
          </a:p>
        </p:txBody>
      </p:sp>
    </p:spTree>
    <p:extLst>
      <p:ext uri="{BB962C8B-B14F-4D97-AF65-F5344CB8AC3E}">
        <p14:creationId xmlns:p14="http://schemas.microsoft.com/office/powerpoint/2010/main" xmlns="" val="372576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791EF-67AA-4CC0-A5BA-A8A6977F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0" y="5049078"/>
            <a:ext cx="8596668" cy="1320800"/>
          </a:xfrm>
        </p:spPr>
        <p:txBody>
          <a:bodyPr/>
          <a:lstStyle/>
          <a:p>
            <a:r>
              <a:rPr lang="en-IN" dirty="0"/>
              <a:t>CODING  IS  FUN ! </a:t>
            </a:r>
            <a:br>
              <a:rPr lang="en-IN" dirty="0"/>
            </a:br>
            <a:r>
              <a:rPr lang="en-IN" dirty="0"/>
              <a:t>                                THANK  YOU 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DDCA3C0-2F2E-485E-9829-A4554700D9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48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260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D3739D-6780-4978-BC69-DEE3EF3A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SESSION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2C061-1D83-4F4D-98B6-29801086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5548"/>
            <a:ext cx="8596668" cy="4810539"/>
          </a:xfrm>
        </p:spPr>
        <p:txBody>
          <a:bodyPr>
            <a:normAutofit fontScale="85000" lnSpcReduction="10000"/>
          </a:bodyPr>
          <a:lstStyle/>
          <a:p>
            <a:r>
              <a:rPr lang="en-IN" sz="4800" b="1" dirty="0">
                <a:solidFill>
                  <a:srgbClr val="FF0000"/>
                </a:solidFill>
              </a:rPr>
              <a:t>DEFINITION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CREATION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CHANGE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REMOVE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COMPREHENSION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METHODS &amp; BUILT-IN FUNCTIONS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OPERATIONS</a:t>
            </a:r>
          </a:p>
          <a:p>
            <a:pPr marL="0" indent="0">
              <a:buNone/>
            </a:pPr>
            <a:endParaRPr lang="en-IN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739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A014F1-88FB-4395-A022-1E03287A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IN" sz="8800" b="1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ED9E9D-C491-4FEE-A699-D3189390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68" y="1320800"/>
            <a:ext cx="9659362" cy="5280991"/>
          </a:xfrm>
        </p:spPr>
        <p:txBody>
          <a:bodyPr>
            <a:normAutofit/>
          </a:bodyPr>
          <a:lstStyle/>
          <a:p>
            <a:r>
              <a:rPr lang="en-IN" sz="3600" b="1" i="0" dirty="0">
                <a:solidFill>
                  <a:srgbClr val="00B0F0"/>
                </a:solidFill>
                <a:effectLst/>
                <a:latin typeface="urw-din"/>
              </a:rPr>
              <a:t>Dictionary</a:t>
            </a:r>
            <a:r>
              <a:rPr lang="en-IN" sz="3200" b="1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in Python is an ordered collection of data values,</a:t>
            </a:r>
          </a:p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used to store data values like a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map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, which, unlike other Data Types that hold only a single value as an element, </a:t>
            </a:r>
          </a:p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Dictionary holds 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key:value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 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pair. </a:t>
            </a:r>
          </a:p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Key-value is provided in the dictionary to make it more optimized. </a:t>
            </a:r>
          </a:p>
          <a:p>
            <a:r>
              <a:rPr lang="en-IN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of Python version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3.7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dictionaries are </a:t>
            </a:r>
            <a:r>
              <a:rPr lang="en-IN" sz="3200" b="0" i="1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ordered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In Python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3.6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earlier, dictionaries are </a:t>
            </a:r>
            <a:r>
              <a:rPr lang="en-IN" sz="3200" b="0" i="1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unordered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17752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FB5D8C-51DF-4968-874C-36ED5D32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86" y="4417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900" b="1" dirty="0"/>
              <a:t>CREATION</a:t>
            </a: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/>
            </a:r>
            <a:br>
              <a:rPr lang="en-IN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A5C2DA-A8C3-488D-8072-39B28E9CB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1393686"/>
            <a:ext cx="9674088" cy="5459897"/>
          </a:xfrm>
        </p:spPr>
        <p:txBody>
          <a:bodyPr>
            <a:normAutofit/>
          </a:bodyPr>
          <a:lstStyle/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In Python, a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Dictionary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can be created by placing a sequence of elements within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curly 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{}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 braces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, separated by ‘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comma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’.</a:t>
            </a:r>
          </a:p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Dictionary holds a pair of values, one being the Key and the other corresponding pair element being its 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Key:value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. </a:t>
            </a:r>
          </a:p>
          <a:p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Values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in a dictionary can be of any datatype and can be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duplicated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, </a:t>
            </a:r>
          </a:p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whereas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keys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can’t be repeated and must be </a:t>
            </a:r>
            <a:r>
              <a:rPr lang="en-IN" sz="3200" b="0" i="1" dirty="0">
                <a:solidFill>
                  <a:srgbClr val="00B050"/>
                </a:solidFill>
                <a:effectLst/>
                <a:latin typeface="urw-din"/>
              </a:rPr>
              <a:t>immutable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. </a:t>
            </a:r>
          </a:p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Dictionary keys are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case sensitive</a:t>
            </a:r>
          </a:p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Dictionary can also be created by the built-in function </a:t>
            </a:r>
            <a:r>
              <a:rPr lang="en-IN" sz="3200" b="0" i="0" dirty="0" err="1">
                <a:solidFill>
                  <a:srgbClr val="00B050"/>
                </a:solidFill>
                <a:effectLst/>
                <a:latin typeface="urw-din"/>
              </a:rPr>
              <a:t>dict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(). </a:t>
            </a:r>
          </a:p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An 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empty dictionary 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can be created by just placing to curly braces</a:t>
            </a:r>
            <a:r>
              <a:rPr lang="en-IN" sz="3200" b="0" i="0" dirty="0">
                <a:solidFill>
                  <a:srgbClr val="00B050"/>
                </a:solidFill>
                <a:effectLst/>
                <a:latin typeface="urw-din"/>
              </a:rPr>
              <a:t>{}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. </a:t>
            </a: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58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2F131B3-512F-4EC9-981D-56E5E64DFFA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164" y="977140"/>
            <a:ext cx="5382765" cy="192508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B9D8B5A-AF5C-41CA-B367-CEE1D684BC2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977140"/>
            <a:ext cx="3241216" cy="192508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C27AFEA-0CD9-4D29-BAA8-DCC68D66827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5164" y="4080428"/>
            <a:ext cx="9092052" cy="1292114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xmlns="" val="7617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71A33-782C-45E5-9D5E-C4B70E20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ACCESSING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32E3D-20D2-4EB4-BA7E-12DE74A66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6276"/>
            <a:ext cx="9487084" cy="3880773"/>
          </a:xfrm>
        </p:spPr>
        <p:txBody>
          <a:bodyPr>
            <a:normAutofit/>
          </a:bodyPr>
          <a:lstStyle/>
          <a:p>
            <a:r>
              <a:rPr lang="en-IN" sz="4000" b="0" i="0" dirty="0">
                <a:solidFill>
                  <a:srgbClr val="273239"/>
                </a:solidFill>
                <a:effectLst/>
                <a:latin typeface="urw-din"/>
              </a:rPr>
              <a:t>In order to access the items of a dictionary refer to its key name.</a:t>
            </a:r>
          </a:p>
          <a:p>
            <a:r>
              <a:rPr lang="en-IN" sz="4000" b="0" i="0" dirty="0">
                <a:solidFill>
                  <a:srgbClr val="273239"/>
                </a:solidFill>
                <a:effectLst/>
                <a:latin typeface="urw-din"/>
              </a:rPr>
              <a:t>Key can be used inside square brackets. 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12E7495-BE31-4CC4-8556-87B61A93CA7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986" y="3875688"/>
            <a:ext cx="4650588" cy="2797218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xmlns="" val="26826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670728-BAB0-4D35-AC95-BA81BA8C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278295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ADDING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EC329E-645D-40FF-9FCB-093F3BB32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858618"/>
            <a:ext cx="8757167" cy="5135217"/>
          </a:xfrm>
        </p:spPr>
        <p:txBody>
          <a:bodyPr>
            <a:normAutofit/>
          </a:bodyPr>
          <a:lstStyle/>
          <a:p>
            <a:r>
              <a:rPr lang="en-IN" sz="3600" dirty="0" err="1">
                <a:solidFill>
                  <a:srgbClr val="FF0000"/>
                </a:solidFill>
              </a:rPr>
              <a:t>Dict</a:t>
            </a:r>
            <a:r>
              <a:rPr lang="en-IN" sz="3600" dirty="0">
                <a:solidFill>
                  <a:srgbClr val="FF0000"/>
                </a:solidFill>
              </a:rPr>
              <a:t>[Key] = ‘Value’ </a:t>
            </a:r>
          </a:p>
          <a:p>
            <a:r>
              <a:rPr lang="en-IN" sz="3600" b="0" i="0" dirty="0">
                <a:solidFill>
                  <a:srgbClr val="273239"/>
                </a:solidFill>
                <a:effectLst/>
                <a:latin typeface="urw-din"/>
              </a:rPr>
              <a:t> While adding a value,</a:t>
            </a:r>
          </a:p>
          <a:p>
            <a:r>
              <a:rPr lang="en-IN" sz="3600" b="0" i="0" dirty="0">
                <a:solidFill>
                  <a:srgbClr val="273239"/>
                </a:solidFill>
                <a:effectLst/>
                <a:latin typeface="urw-din"/>
              </a:rPr>
              <a:t> if the key value already exists, </a:t>
            </a:r>
            <a:br>
              <a:rPr lang="en-IN" sz="3600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IN" sz="3600" b="0" i="0" dirty="0">
                <a:solidFill>
                  <a:srgbClr val="273239"/>
                </a:solidFill>
                <a:effectLst/>
                <a:latin typeface="urw-din"/>
              </a:rPr>
              <a:t>the value gets updated</a:t>
            </a:r>
          </a:p>
          <a:p>
            <a:r>
              <a:rPr lang="en-IN" sz="3600" b="0" i="0" dirty="0">
                <a:solidFill>
                  <a:srgbClr val="273239"/>
                </a:solidFill>
                <a:effectLst/>
                <a:latin typeface="urw-din"/>
              </a:rPr>
              <a:t> otherwise a new Key with the </a:t>
            </a:r>
            <a:br>
              <a:rPr lang="en-IN" sz="3600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IN" sz="3600" b="0" i="0" dirty="0">
                <a:solidFill>
                  <a:srgbClr val="273239"/>
                </a:solidFill>
                <a:effectLst/>
                <a:latin typeface="urw-din"/>
              </a:rPr>
              <a:t>value is added to the Dictionary.</a:t>
            </a:r>
            <a:endParaRPr lang="en-IN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00E05C0-5899-4054-9219-3B159D1CF0E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01680" y="2007911"/>
            <a:ext cx="4916404" cy="406137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xmlns="" val="269058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3DF135-AFF3-4921-A60A-460DD552E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504"/>
            <a:ext cx="8596668" cy="1320800"/>
          </a:xfrm>
        </p:spPr>
        <p:txBody>
          <a:bodyPr/>
          <a:lstStyle/>
          <a:p>
            <a:pPr algn="ctr"/>
            <a:r>
              <a:rPr lang="en-IN" sz="6600" b="1" dirty="0"/>
              <a:t>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3B8FEE-7264-44B0-8CA3-FBA763ED8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1245704"/>
            <a:ext cx="9594573" cy="5512905"/>
          </a:xfrm>
        </p:spPr>
        <p:txBody>
          <a:bodyPr>
            <a:normAutofit/>
          </a:bodyPr>
          <a:lstStyle/>
          <a:p>
            <a:pPr algn="l" fontAlgn="base"/>
            <a:r>
              <a:rPr lang="en-IN" sz="3600" b="0" i="0" dirty="0">
                <a:solidFill>
                  <a:srgbClr val="273239"/>
                </a:solidFill>
                <a:effectLst/>
                <a:latin typeface="urw-din"/>
              </a:rPr>
              <a:t>In Python Dictionary, </a:t>
            </a:r>
            <a:r>
              <a:rPr lang="en-IN" sz="3600" b="0" i="0" dirty="0">
                <a:solidFill>
                  <a:srgbClr val="00B050"/>
                </a:solidFill>
                <a:effectLst/>
                <a:latin typeface="urw-din"/>
              </a:rPr>
              <a:t>deletion</a:t>
            </a:r>
            <a:r>
              <a:rPr lang="en-IN" sz="3600" b="0" i="0" dirty="0">
                <a:solidFill>
                  <a:srgbClr val="273239"/>
                </a:solidFill>
                <a:effectLst/>
                <a:latin typeface="urw-din"/>
              </a:rPr>
              <a:t> of </a:t>
            </a:r>
            <a:r>
              <a:rPr lang="en-IN" sz="3600" b="0" i="0" dirty="0">
                <a:solidFill>
                  <a:srgbClr val="00B050"/>
                </a:solidFill>
                <a:effectLst/>
                <a:latin typeface="urw-din"/>
              </a:rPr>
              <a:t>keys</a:t>
            </a:r>
            <a:r>
              <a:rPr lang="en-IN" sz="3600" b="0" i="0" dirty="0">
                <a:solidFill>
                  <a:srgbClr val="273239"/>
                </a:solidFill>
                <a:effectLst/>
                <a:latin typeface="urw-din"/>
              </a:rPr>
              <a:t> can be done by using the </a:t>
            </a:r>
            <a:r>
              <a:rPr lang="en-IN" sz="3600" b="1" i="0" dirty="0">
                <a:solidFill>
                  <a:srgbClr val="00B050"/>
                </a:solidFill>
                <a:effectLst/>
                <a:latin typeface="urw-din"/>
              </a:rPr>
              <a:t>del</a:t>
            </a:r>
            <a:r>
              <a:rPr lang="en-IN" sz="3600" b="1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IN" sz="3600" b="0" i="0" dirty="0">
                <a:solidFill>
                  <a:srgbClr val="00B050"/>
                </a:solidFill>
                <a:effectLst/>
                <a:latin typeface="urw-din"/>
              </a:rPr>
              <a:t>keyword</a:t>
            </a:r>
            <a:r>
              <a:rPr lang="en-IN" sz="36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pPr algn="l" fontAlgn="base"/>
            <a:r>
              <a:rPr lang="en-IN" sz="3600" b="0" i="0" dirty="0">
                <a:solidFill>
                  <a:srgbClr val="273239"/>
                </a:solidFill>
                <a:effectLst/>
                <a:latin typeface="urw-din"/>
              </a:rPr>
              <a:t> specific values from a dictionary , Items in a Nested dictionary as well as whole dictionary can be deleted.</a:t>
            </a:r>
          </a:p>
          <a:p>
            <a:pPr algn="l" fontAlgn="base"/>
            <a:r>
              <a:rPr lang="en-IN" sz="3600" b="1" i="0" dirty="0">
                <a:solidFill>
                  <a:srgbClr val="00B050"/>
                </a:solidFill>
                <a:effectLst/>
                <a:latin typeface="urw-din"/>
              </a:rPr>
              <a:t>del</a:t>
            </a:r>
            <a:r>
              <a:rPr lang="en-IN" sz="3600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3600" b="1" i="0" dirty="0" err="1">
                <a:solidFill>
                  <a:srgbClr val="00B050"/>
                </a:solidFill>
                <a:effectLst/>
                <a:latin typeface="urw-din"/>
              </a:rPr>
              <a:t>Dict</a:t>
            </a:r>
            <a:r>
              <a:rPr lang="en-IN" sz="3600" b="0" i="0" dirty="0">
                <a:solidFill>
                  <a:srgbClr val="273239"/>
                </a:solidFill>
                <a:effectLst/>
                <a:latin typeface="urw-din"/>
              </a:rPr>
              <a:t> will delete the </a:t>
            </a:r>
            <a:r>
              <a:rPr lang="en-IN" sz="3600" b="0" i="0" dirty="0">
                <a:solidFill>
                  <a:srgbClr val="00B050"/>
                </a:solidFill>
                <a:effectLst/>
                <a:latin typeface="urw-din"/>
              </a:rPr>
              <a:t>entire</a:t>
            </a:r>
            <a:r>
              <a:rPr lang="en-IN" sz="3600" b="0" i="0" dirty="0">
                <a:solidFill>
                  <a:srgbClr val="273239"/>
                </a:solidFill>
                <a:effectLst/>
                <a:latin typeface="urw-din"/>
              </a:rPr>
              <a:t> dictionary and  hence </a:t>
            </a:r>
            <a:r>
              <a:rPr lang="en-IN" sz="3600" b="0" i="0" dirty="0">
                <a:solidFill>
                  <a:srgbClr val="00B050"/>
                </a:solidFill>
                <a:effectLst/>
                <a:latin typeface="urw-din"/>
              </a:rPr>
              <a:t>printing</a:t>
            </a:r>
            <a:r>
              <a:rPr lang="en-IN" sz="3600" b="0" i="0" dirty="0">
                <a:solidFill>
                  <a:srgbClr val="273239"/>
                </a:solidFill>
                <a:effectLst/>
                <a:latin typeface="urw-din"/>
              </a:rPr>
              <a:t> it after deletion will </a:t>
            </a:r>
            <a:r>
              <a:rPr lang="en-IN" sz="3600" b="0" i="0" dirty="0">
                <a:solidFill>
                  <a:srgbClr val="00B050"/>
                </a:solidFill>
                <a:effectLst/>
                <a:latin typeface="urw-din"/>
              </a:rPr>
              <a:t>raise</a:t>
            </a:r>
            <a:r>
              <a:rPr lang="en-IN" sz="3600" b="0" i="0" dirty="0">
                <a:solidFill>
                  <a:srgbClr val="273239"/>
                </a:solidFill>
                <a:effectLst/>
                <a:latin typeface="urw-din"/>
              </a:rPr>
              <a:t> an </a:t>
            </a:r>
            <a:r>
              <a:rPr lang="en-IN" sz="3600" b="0" i="0" dirty="0">
                <a:solidFill>
                  <a:srgbClr val="00B050"/>
                </a:solidFill>
                <a:effectLst/>
                <a:latin typeface="urw-din"/>
              </a:rPr>
              <a:t>Error</a:t>
            </a:r>
            <a:r>
              <a:rPr lang="en-IN" sz="36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24113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8EE0CB6-5944-42F0-9632-323D7C2D5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954157"/>
            <a:ext cx="10694504" cy="576469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2200" b="1" dirty="0">
                <a:solidFill>
                  <a:srgbClr val="00B0F0"/>
                </a:solidFill>
              </a:rPr>
              <a:t>copy</a:t>
            </a:r>
            <a:r>
              <a:rPr lang="en-IN" dirty="0">
                <a:solidFill>
                  <a:srgbClr val="00B0F0"/>
                </a:solidFill>
              </a:rPr>
              <a:t>()</a:t>
            </a:r>
            <a:r>
              <a:rPr lang="en-IN" dirty="0"/>
              <a:t>	            They copy() method returns a shallow copy of the dictionary.</a:t>
            </a:r>
          </a:p>
          <a:p>
            <a:pPr>
              <a:buFont typeface="+mj-lt"/>
              <a:buAutoNum type="arabicPeriod"/>
            </a:pPr>
            <a:r>
              <a:rPr lang="en-IN" sz="2200" b="1" dirty="0">
                <a:solidFill>
                  <a:srgbClr val="00B0F0"/>
                </a:solidFill>
              </a:rPr>
              <a:t>clear</a:t>
            </a:r>
            <a:r>
              <a:rPr lang="en-IN" dirty="0">
                <a:solidFill>
                  <a:srgbClr val="00B0F0"/>
                </a:solidFill>
              </a:rPr>
              <a:t>()</a:t>
            </a:r>
            <a:r>
              <a:rPr lang="en-IN" dirty="0"/>
              <a:t>	            The clear() method removes all items from the dictionary.</a:t>
            </a:r>
          </a:p>
          <a:p>
            <a:pPr>
              <a:buFont typeface="+mj-lt"/>
              <a:buAutoNum type="arabicPeriod"/>
            </a:pPr>
            <a:r>
              <a:rPr lang="en-IN" sz="2200" b="1" dirty="0">
                <a:solidFill>
                  <a:srgbClr val="00B0F0"/>
                </a:solidFill>
              </a:rPr>
              <a:t>pop</a:t>
            </a:r>
            <a:r>
              <a:rPr lang="en-IN" dirty="0">
                <a:solidFill>
                  <a:srgbClr val="00B0F0"/>
                </a:solidFill>
              </a:rPr>
              <a:t>()</a:t>
            </a:r>
            <a:r>
              <a:rPr lang="en-IN" dirty="0"/>
              <a:t>	            Removes and returns an element from a dictionary having the given key.</a:t>
            </a:r>
          </a:p>
          <a:p>
            <a:pPr>
              <a:buFont typeface="+mj-lt"/>
              <a:buAutoNum type="arabicPeriod"/>
            </a:pPr>
            <a:r>
              <a:rPr lang="en-IN" sz="2200" b="1" dirty="0" err="1">
                <a:solidFill>
                  <a:srgbClr val="00B0F0"/>
                </a:solidFill>
              </a:rPr>
              <a:t>popitem</a:t>
            </a:r>
            <a:r>
              <a:rPr lang="en-IN" dirty="0">
                <a:solidFill>
                  <a:srgbClr val="00B0F0"/>
                </a:solidFill>
              </a:rPr>
              <a:t>()</a:t>
            </a:r>
            <a:r>
              <a:rPr lang="en-IN" dirty="0"/>
              <a:t>	     Removes the arbitrary key-value pair from the dictionary &amp; returns it as tuple.</a:t>
            </a:r>
          </a:p>
          <a:p>
            <a:pPr>
              <a:buFont typeface="+mj-lt"/>
              <a:buAutoNum type="arabicPeriod"/>
            </a:pPr>
            <a:r>
              <a:rPr lang="en-IN" sz="2200" b="1" dirty="0">
                <a:solidFill>
                  <a:srgbClr val="00B0F0"/>
                </a:solidFill>
              </a:rPr>
              <a:t>get</a:t>
            </a:r>
            <a:r>
              <a:rPr lang="en-IN" b="1" dirty="0">
                <a:solidFill>
                  <a:srgbClr val="00B0F0"/>
                </a:solidFill>
              </a:rPr>
              <a:t>()</a:t>
            </a:r>
            <a:r>
              <a:rPr lang="en-IN" dirty="0"/>
              <a:t>	             It is a conventional method to access a value for a key.</a:t>
            </a:r>
          </a:p>
          <a:p>
            <a:pPr>
              <a:buFont typeface="+mj-lt"/>
              <a:buAutoNum type="arabicPeriod"/>
            </a:pPr>
            <a:r>
              <a:rPr lang="en-IN" sz="2200" b="1" dirty="0">
                <a:solidFill>
                  <a:srgbClr val="00B0F0"/>
                </a:solidFill>
              </a:rPr>
              <a:t>update</a:t>
            </a:r>
            <a:r>
              <a:rPr lang="en-IN" dirty="0">
                <a:solidFill>
                  <a:srgbClr val="00B0F0"/>
                </a:solidFill>
              </a:rPr>
              <a:t>()</a:t>
            </a:r>
            <a:r>
              <a:rPr lang="en-IN" dirty="0"/>
              <a:t>	      Adds dictionary dict2’s key-values pairs to </a:t>
            </a:r>
            <a:r>
              <a:rPr lang="en-IN" dirty="0" err="1"/>
              <a:t>dict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sz="2200" b="1" dirty="0" err="1">
                <a:solidFill>
                  <a:srgbClr val="00B0F0"/>
                </a:solidFill>
              </a:rPr>
              <a:t>setdefault</a:t>
            </a:r>
            <a:r>
              <a:rPr lang="en-IN" dirty="0">
                <a:solidFill>
                  <a:srgbClr val="00B0F0"/>
                </a:solidFill>
              </a:rPr>
              <a:t>()      </a:t>
            </a:r>
            <a:r>
              <a:rPr lang="en-IN" dirty="0"/>
              <a:t>Set </a:t>
            </a:r>
            <a:r>
              <a:rPr lang="en-IN" dirty="0" err="1"/>
              <a:t>dict</a:t>
            </a:r>
            <a:r>
              <a:rPr lang="en-IN" dirty="0"/>
              <a:t>[key]=default if key is not already in </a:t>
            </a:r>
            <a:r>
              <a:rPr lang="en-IN" dirty="0" err="1"/>
              <a:t>dict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sz="2200" b="1" dirty="0">
                <a:solidFill>
                  <a:srgbClr val="00B0F0"/>
                </a:solidFill>
              </a:rPr>
              <a:t>keys</a:t>
            </a:r>
            <a:r>
              <a:rPr lang="en-IN" dirty="0">
                <a:solidFill>
                  <a:srgbClr val="00B0F0"/>
                </a:solidFill>
              </a:rPr>
              <a:t>()</a:t>
            </a:r>
            <a:r>
              <a:rPr lang="en-IN" dirty="0"/>
              <a:t>	             Returns list of dictionary </a:t>
            </a:r>
            <a:r>
              <a:rPr lang="en-IN" dirty="0" err="1"/>
              <a:t>dict’s</a:t>
            </a:r>
            <a:r>
              <a:rPr lang="en-IN" dirty="0"/>
              <a:t> keys</a:t>
            </a:r>
          </a:p>
          <a:p>
            <a:pPr>
              <a:buFont typeface="+mj-lt"/>
              <a:buAutoNum type="arabicPeriod"/>
            </a:pPr>
            <a:r>
              <a:rPr lang="en-IN" sz="2200" b="1" dirty="0">
                <a:solidFill>
                  <a:srgbClr val="00B0F0"/>
                </a:solidFill>
              </a:rPr>
              <a:t>items</a:t>
            </a:r>
            <a:r>
              <a:rPr lang="en-IN" dirty="0">
                <a:solidFill>
                  <a:srgbClr val="00B0F0"/>
                </a:solidFill>
              </a:rPr>
              <a:t>()</a:t>
            </a:r>
            <a:r>
              <a:rPr lang="en-IN" dirty="0"/>
              <a:t>	             Returns a list of </a:t>
            </a:r>
            <a:r>
              <a:rPr lang="en-IN" dirty="0" err="1"/>
              <a:t>dict’s</a:t>
            </a:r>
            <a:r>
              <a:rPr lang="en-IN" dirty="0"/>
              <a:t> (key, value) tuple pairs</a:t>
            </a:r>
          </a:p>
          <a:p>
            <a:pPr>
              <a:buFont typeface="+mj-lt"/>
              <a:buAutoNum type="arabicPeriod"/>
            </a:pPr>
            <a:r>
              <a:rPr lang="en-IN" sz="2200" b="1" dirty="0" err="1">
                <a:solidFill>
                  <a:srgbClr val="00B0F0"/>
                </a:solidFill>
              </a:rPr>
              <a:t>has_key</a:t>
            </a:r>
            <a:r>
              <a:rPr lang="en-IN" dirty="0">
                <a:solidFill>
                  <a:srgbClr val="00B0F0"/>
                </a:solidFill>
              </a:rPr>
              <a:t>()</a:t>
            </a:r>
            <a:r>
              <a:rPr lang="en-IN" dirty="0"/>
              <a:t>	      Returns true if key in dictionary </a:t>
            </a:r>
            <a:r>
              <a:rPr lang="en-IN" dirty="0" err="1"/>
              <a:t>dict</a:t>
            </a:r>
            <a:r>
              <a:rPr lang="en-IN" dirty="0"/>
              <a:t>, false otherwise</a:t>
            </a:r>
          </a:p>
          <a:p>
            <a:pPr>
              <a:buFont typeface="+mj-lt"/>
              <a:buAutoNum type="arabicPeriod"/>
            </a:pPr>
            <a:r>
              <a:rPr lang="en-IN" sz="2200" b="1" dirty="0" err="1">
                <a:solidFill>
                  <a:srgbClr val="00B0F0"/>
                </a:solidFill>
              </a:rPr>
              <a:t>fromkeys</a:t>
            </a:r>
            <a:r>
              <a:rPr lang="en-IN" dirty="0">
                <a:solidFill>
                  <a:srgbClr val="00B0F0"/>
                </a:solidFill>
              </a:rPr>
              <a:t>()</a:t>
            </a:r>
            <a:r>
              <a:rPr lang="en-IN" dirty="0"/>
              <a:t>	      Create a new dictionary with keys from </a:t>
            </a:r>
            <a:r>
              <a:rPr lang="en-IN" dirty="0" err="1"/>
              <a:t>seq</a:t>
            </a:r>
            <a:r>
              <a:rPr lang="en-IN" dirty="0"/>
              <a:t> and values set to value.</a:t>
            </a:r>
          </a:p>
          <a:p>
            <a:pPr>
              <a:buFont typeface="+mj-lt"/>
              <a:buAutoNum type="arabicPeriod"/>
            </a:pPr>
            <a:r>
              <a:rPr lang="en-IN" sz="2200" b="1" dirty="0" err="1">
                <a:solidFill>
                  <a:srgbClr val="00B0F0"/>
                </a:solidFill>
              </a:rPr>
              <a:t>cmp</a:t>
            </a:r>
            <a:r>
              <a:rPr lang="en-IN" dirty="0">
                <a:solidFill>
                  <a:srgbClr val="00B0F0"/>
                </a:solidFill>
              </a:rPr>
              <a:t>()</a:t>
            </a:r>
            <a:r>
              <a:rPr lang="en-IN" dirty="0"/>
              <a:t>	             Compares elements of both dict.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F3A72B7-B07D-4EEC-8241-60D10FD051CE}"/>
              </a:ext>
            </a:extLst>
          </p:cNvPr>
          <p:cNvSpPr txBox="1">
            <a:spLocks/>
          </p:cNvSpPr>
          <p:nvPr/>
        </p:nvSpPr>
        <p:spPr>
          <a:xfrm>
            <a:off x="789978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6600" b="1" dirty="0"/>
              <a:t>DICTIONARY METHODS</a:t>
            </a:r>
          </a:p>
        </p:txBody>
      </p:sp>
    </p:spTree>
    <p:extLst>
      <p:ext uri="{BB962C8B-B14F-4D97-AF65-F5344CB8AC3E}">
        <p14:creationId xmlns:p14="http://schemas.microsoft.com/office/powerpoint/2010/main" xmlns="" val="19046840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4538</TotalTime>
  <Words>110</Words>
  <Application>Microsoft Office PowerPoint</Application>
  <PresentationFormat>Custom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13. DICTIONARY</vt:lpstr>
      <vt:lpstr>SESSION OVERVIEW: </vt:lpstr>
      <vt:lpstr>DEFINITION</vt:lpstr>
      <vt:lpstr>CREATION </vt:lpstr>
      <vt:lpstr>Slide 5</vt:lpstr>
      <vt:lpstr>ACCESSING </vt:lpstr>
      <vt:lpstr>ADDING ELEMENTS</vt:lpstr>
      <vt:lpstr>DELETION</vt:lpstr>
      <vt:lpstr>Slide 9</vt:lpstr>
      <vt:lpstr>DICT OPERATIONS</vt:lpstr>
      <vt:lpstr>COMPREHENSION</vt:lpstr>
      <vt:lpstr>Python Collections </vt:lpstr>
      <vt:lpstr>CODING  IS  FUN !                                  THANK  YOU 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REPHEL S</dc:creator>
  <cp:lastModifiedBy>yogu .... S</cp:lastModifiedBy>
  <cp:revision>283</cp:revision>
  <dcterms:created xsi:type="dcterms:W3CDTF">2021-03-19T07:11:44Z</dcterms:created>
  <dcterms:modified xsi:type="dcterms:W3CDTF">2021-07-23T11:46:39Z</dcterms:modified>
</cp:coreProperties>
</file>