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91" r:id="rId3"/>
    <p:sldId id="310" r:id="rId4"/>
    <p:sldId id="311" r:id="rId5"/>
    <p:sldId id="292" r:id="rId6"/>
    <p:sldId id="259" r:id="rId7"/>
    <p:sldId id="299" r:id="rId8"/>
    <p:sldId id="261" r:id="rId9"/>
    <p:sldId id="309" r:id="rId10"/>
    <p:sldId id="294" r:id="rId11"/>
    <p:sldId id="303" r:id="rId12"/>
    <p:sldId id="302" r:id="rId13"/>
    <p:sldId id="301" r:id="rId14"/>
    <p:sldId id="306" r:id="rId15"/>
    <p:sldId id="307" r:id="rId16"/>
    <p:sldId id="308" r:id="rId17"/>
    <p:sldId id="304" r:id="rId18"/>
    <p:sldId id="295" r:id="rId19"/>
    <p:sldId id="312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1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6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6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21-07-2021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41A1-0336-430F-BAD4-8C9577EB4DE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eeksforgeeks.org/__init__-in-pyth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899" y="3283229"/>
            <a:ext cx="8791145" cy="2242931"/>
          </a:xfrm>
        </p:spPr>
        <p:txBody>
          <a:bodyPr anchor="t"/>
          <a:lstStyle/>
          <a:p>
            <a:pPr algn="ctr"/>
            <a:r>
              <a:rPr lang="en-IN" sz="9600" dirty="0"/>
              <a:t>CLASSES &amp;</a:t>
            </a:r>
            <a:br>
              <a:rPr lang="en-IN" sz="9600" dirty="0"/>
            </a:br>
            <a:r>
              <a:rPr lang="en-IN" sz="9600" dirty="0"/>
              <a:t>OBJECTS</a:t>
            </a:r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7" y="529878"/>
            <a:ext cx="8583115" cy="28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0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1A33-782C-45E5-9D5E-C4B70E20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64" y="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CREATION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8C1261-33CD-45C5-9EC4-56655D3B6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165" y="1643753"/>
            <a:ext cx="7024872" cy="499958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1C5E02-4470-498C-B588-69DEFDF99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52546"/>
          <a:stretch/>
        </p:blipFill>
        <p:spPr>
          <a:xfrm>
            <a:off x="7983220" y="5551133"/>
            <a:ext cx="3853180" cy="939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68265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D9E9-B068-41C2-BB45-C1312E74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52" y="0"/>
            <a:ext cx="8596668" cy="1320800"/>
          </a:xfrm>
        </p:spPr>
        <p:txBody>
          <a:bodyPr/>
          <a:lstStyle/>
          <a:p>
            <a:pPr algn="ctr"/>
            <a:r>
              <a:rPr lang="en-IN" sz="6600" b="1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DF7D-2D66-4455-BAB6-2E2965B2D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22" y="1113181"/>
            <a:ext cx="8596668" cy="2027583"/>
          </a:xfrm>
        </p:spPr>
        <p:txBody>
          <a:bodyPr>
            <a:normAutofit lnSpcReduction="10000"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ACCESS SPECIFIER </a:t>
            </a:r>
            <a:r>
              <a:rPr lang="en-IN" sz="2400" dirty="0"/>
              <a:t>: </a:t>
            </a:r>
          </a:p>
          <a:p>
            <a:pPr lvl="2">
              <a:buFont typeface="+mj-lt"/>
              <a:buAutoNum type="arabicPeriod"/>
            </a:pPr>
            <a:r>
              <a:rPr lang="en-IN" sz="2400" dirty="0"/>
              <a:t>PRIVATE (_ _)</a:t>
            </a:r>
          </a:p>
          <a:p>
            <a:pPr lvl="2">
              <a:buFont typeface="+mj-lt"/>
              <a:buAutoNum type="arabicPeriod"/>
            </a:pPr>
            <a:r>
              <a:rPr lang="en-IN" sz="2400" dirty="0"/>
              <a:t>PROTECTED  (_)</a:t>
            </a:r>
          </a:p>
          <a:p>
            <a:pPr lvl="2">
              <a:buFont typeface="+mj-lt"/>
              <a:buAutoNum type="arabicPeriod"/>
            </a:pPr>
            <a:r>
              <a:rPr lang="en-IN" sz="2400" dirty="0"/>
              <a:t>PUBLIC</a:t>
            </a:r>
          </a:p>
          <a:p>
            <a:pPr marL="914400" lvl="2" indent="0">
              <a:buNone/>
            </a:pPr>
            <a:endParaRPr lang="en-IN" sz="2400" dirty="0"/>
          </a:p>
          <a:p>
            <a:pPr lvl="2">
              <a:buFont typeface="+mj-lt"/>
              <a:buAutoNum type="arabicPeriod"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32578-C2DA-4CE2-8ABA-54B015440B63}"/>
              </a:ext>
            </a:extLst>
          </p:cNvPr>
          <p:cNvSpPr txBox="1"/>
          <p:nvPr/>
        </p:nvSpPr>
        <p:spPr>
          <a:xfrm>
            <a:off x="293022" y="3195459"/>
            <a:ext cx="903650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In Python </a:t>
            </a:r>
            <a:r>
              <a:rPr lang="en-IN" sz="2800" dirty="0"/>
              <a:t>, 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IN" sz="2800" dirty="0"/>
              <a:t>By default , is Public not Private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IN" sz="2800" dirty="0"/>
              <a:t>Every Function without Arguments should have the Self parameter.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B050"/>
                </a:solidFill>
              </a:rPr>
              <a:t>Attributes</a:t>
            </a:r>
            <a:r>
              <a:rPr lang="en-IN" sz="2800" dirty="0"/>
              <a:t> = Data or Functions present inside the class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2909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7287-C942-4DE2-9472-25AEE932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CONSTRUCTOR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1C67-D78F-49AB-8D7C-ED7DB1D2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8864231" cy="4602922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A Special Kind of </a:t>
            </a:r>
            <a:r>
              <a:rPr lang="en-IN" sz="2400" dirty="0">
                <a:solidFill>
                  <a:srgbClr val="00B050"/>
                </a:solidFill>
              </a:rPr>
              <a:t>Function</a:t>
            </a:r>
            <a:r>
              <a:rPr lang="en-IN" sz="2400" dirty="0"/>
              <a:t> that Python calls </a:t>
            </a:r>
            <a:r>
              <a:rPr lang="en-IN" sz="2400" dirty="0">
                <a:solidFill>
                  <a:srgbClr val="00B050"/>
                </a:solidFill>
              </a:rPr>
              <a:t>Automatically</a:t>
            </a:r>
            <a:r>
              <a:rPr lang="en-IN" sz="2400" dirty="0"/>
              <a:t> When the </a:t>
            </a:r>
            <a:r>
              <a:rPr lang="en-IN" sz="2400" dirty="0">
                <a:solidFill>
                  <a:srgbClr val="00B050"/>
                </a:solidFill>
              </a:rPr>
              <a:t>Object</a:t>
            </a:r>
            <a:r>
              <a:rPr lang="en-IN" sz="2400" dirty="0"/>
              <a:t> is Created.</a:t>
            </a:r>
          </a:p>
          <a:p>
            <a:pPr marL="0" indent="0">
              <a:buNone/>
            </a:pPr>
            <a:r>
              <a:rPr lang="en-IN" sz="4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USES : </a:t>
            </a:r>
          </a:p>
          <a:p>
            <a:r>
              <a:rPr lang="en-IN" sz="2400" dirty="0"/>
              <a:t>Initializing (</a:t>
            </a:r>
            <a:r>
              <a:rPr lang="en-IN" sz="2400" dirty="0">
                <a:solidFill>
                  <a:srgbClr val="00B050"/>
                </a:solidFill>
              </a:rPr>
              <a:t>assigning values</a:t>
            </a:r>
            <a:r>
              <a:rPr lang="en-IN" sz="2400" dirty="0"/>
              <a:t>) to Variables that the Object will Require when it Starts.</a:t>
            </a:r>
          </a:p>
          <a:p>
            <a:r>
              <a:rPr lang="en-IN" sz="2400" dirty="0"/>
              <a:t>To Verify the Required </a:t>
            </a:r>
            <a:r>
              <a:rPr lang="en-IN" sz="2400" dirty="0">
                <a:solidFill>
                  <a:srgbClr val="00B050"/>
                </a:solidFill>
              </a:rPr>
              <a:t>Resources</a:t>
            </a:r>
            <a:r>
              <a:rPr lang="en-IN" sz="2400" dirty="0"/>
              <a:t> are Available </a:t>
            </a:r>
          </a:p>
          <a:p>
            <a:r>
              <a:rPr lang="en-IN" sz="2400" dirty="0"/>
              <a:t>_ _init_ _()  =&gt; </a:t>
            </a:r>
            <a:r>
              <a:rPr lang="en-IN" sz="2400" dirty="0">
                <a:solidFill>
                  <a:srgbClr val="00B050"/>
                </a:solidFill>
              </a:rPr>
              <a:t>Name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Constructor</a:t>
            </a:r>
            <a:r>
              <a:rPr lang="en-IN" sz="2400" dirty="0"/>
              <a:t> , not the Class Name as in C++.</a:t>
            </a:r>
          </a:p>
          <a:p>
            <a:r>
              <a:rPr lang="en-IN" sz="2400" dirty="0"/>
              <a:t>Python Automatically Creates a </a:t>
            </a:r>
            <a:r>
              <a:rPr lang="en-IN" sz="2400" dirty="0">
                <a:solidFill>
                  <a:srgbClr val="00B050"/>
                </a:solidFill>
              </a:rPr>
              <a:t>Default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B050"/>
                </a:solidFill>
              </a:rPr>
              <a:t>Constructor</a:t>
            </a:r>
            <a:r>
              <a:rPr lang="en-IN" sz="2400" dirty="0"/>
              <a:t> if it is not Defined.</a:t>
            </a:r>
          </a:p>
        </p:txBody>
      </p:sp>
    </p:spTree>
    <p:extLst>
      <p:ext uri="{BB962C8B-B14F-4D97-AF65-F5344CB8AC3E}">
        <p14:creationId xmlns:p14="http://schemas.microsoft.com/office/powerpoint/2010/main" val="43719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3A16-7120-435B-913C-4B1682DF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37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DESTRUCTOR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77F46-FA73-4A13-91B5-D9B06297F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232453"/>
            <a:ext cx="8998226" cy="5340626"/>
          </a:xfrm>
        </p:spPr>
        <p:txBody>
          <a:bodyPr>
            <a:normAutofit fontScale="92500"/>
          </a:bodyPr>
          <a:lstStyle/>
          <a:p>
            <a:r>
              <a:rPr lang="en-IN" sz="2800" dirty="0"/>
              <a:t>Destructors</a:t>
            </a:r>
            <a:r>
              <a:rPr lang="en-IN" sz="16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2800" dirty="0"/>
              <a:t>are called when an </a:t>
            </a:r>
            <a:r>
              <a:rPr lang="en-IN" sz="2800" dirty="0">
                <a:solidFill>
                  <a:srgbClr val="00B050"/>
                </a:solidFill>
              </a:rPr>
              <a:t>object gets destroyed</a:t>
            </a:r>
          </a:p>
          <a:p>
            <a:r>
              <a:rPr lang="en-IN" sz="2800" dirty="0"/>
              <a:t>In Python, destructors are </a:t>
            </a:r>
            <a:r>
              <a:rPr lang="en-IN" sz="2800" dirty="0">
                <a:solidFill>
                  <a:srgbClr val="00B050"/>
                </a:solidFill>
              </a:rPr>
              <a:t>not needed </a:t>
            </a:r>
            <a:r>
              <a:rPr lang="en-IN" sz="2800" dirty="0"/>
              <a:t>as much needed in C++ </a:t>
            </a:r>
          </a:p>
          <a:p>
            <a:r>
              <a:rPr lang="en-IN" sz="2800" dirty="0"/>
              <a:t>because Python has a </a:t>
            </a:r>
            <a:r>
              <a:rPr lang="en-IN" sz="2800" dirty="0">
                <a:solidFill>
                  <a:srgbClr val="00B050"/>
                </a:solidFill>
              </a:rPr>
              <a:t>garbage collector </a:t>
            </a:r>
            <a:r>
              <a:rPr lang="en-IN" sz="2800" dirty="0"/>
              <a:t>that handles memory management automatically.</a:t>
            </a:r>
          </a:p>
          <a:p>
            <a:r>
              <a:rPr lang="en-IN" sz="2800" dirty="0"/>
              <a:t>The </a:t>
            </a:r>
            <a:r>
              <a:rPr lang="en-IN" sz="2800" dirty="0">
                <a:solidFill>
                  <a:srgbClr val="00B050"/>
                </a:solidFill>
              </a:rPr>
              <a:t>__del__() </a:t>
            </a:r>
            <a:r>
              <a:rPr lang="en-IN" sz="2800" dirty="0"/>
              <a:t>method is a known as a destructor method in Python. </a:t>
            </a:r>
          </a:p>
          <a:p>
            <a:r>
              <a:rPr lang="en-IN" sz="2800" dirty="0"/>
              <a:t>It is called when </a:t>
            </a:r>
            <a:r>
              <a:rPr lang="en-IN" sz="2800" dirty="0">
                <a:solidFill>
                  <a:srgbClr val="00B050"/>
                </a:solidFill>
              </a:rPr>
              <a:t>all references </a:t>
            </a:r>
            <a:r>
              <a:rPr lang="en-IN" sz="2800" dirty="0"/>
              <a:t>to the object have been </a:t>
            </a:r>
            <a:r>
              <a:rPr lang="en-IN" sz="2800" dirty="0">
                <a:solidFill>
                  <a:srgbClr val="00B050"/>
                </a:solidFill>
              </a:rPr>
              <a:t>deleted</a:t>
            </a:r>
            <a:r>
              <a:rPr lang="en-IN" sz="2800" dirty="0"/>
              <a:t> </a:t>
            </a:r>
            <a:r>
              <a:rPr lang="en-IN" sz="2800" dirty="0" err="1"/>
              <a:t>i.e</a:t>
            </a:r>
            <a:r>
              <a:rPr lang="en-IN" sz="2800" dirty="0"/>
              <a:t> when an object is </a:t>
            </a:r>
            <a:r>
              <a:rPr lang="en-IN" sz="2800" dirty="0">
                <a:solidFill>
                  <a:srgbClr val="00B050"/>
                </a:solidFill>
              </a:rPr>
              <a:t>garbage collected</a:t>
            </a:r>
            <a:r>
              <a:rPr lang="en-IN" sz="2800" dirty="0"/>
              <a:t>.</a:t>
            </a:r>
          </a:p>
          <a:p>
            <a:r>
              <a:rPr lang="en-IN" sz="2800" dirty="0"/>
              <a:t>Using the Keyword </a:t>
            </a:r>
            <a:r>
              <a:rPr lang="en-IN" sz="2800" dirty="0">
                <a:solidFill>
                  <a:srgbClr val="00B050"/>
                </a:solidFill>
              </a:rPr>
              <a:t>del</a:t>
            </a:r>
            <a:r>
              <a:rPr lang="en-IN" sz="2800" dirty="0"/>
              <a:t> we can </a:t>
            </a:r>
            <a:r>
              <a:rPr lang="en-IN" sz="2800" dirty="0">
                <a:solidFill>
                  <a:srgbClr val="00B050"/>
                </a:solidFill>
              </a:rPr>
              <a:t>Delete</a:t>
            </a:r>
            <a:r>
              <a:rPr lang="en-IN" sz="2800" dirty="0"/>
              <a:t> the </a:t>
            </a:r>
            <a:r>
              <a:rPr lang="en-IN" sz="2800" dirty="0">
                <a:solidFill>
                  <a:srgbClr val="00B050"/>
                </a:solidFill>
              </a:rPr>
              <a:t>Attribute</a:t>
            </a:r>
            <a:r>
              <a:rPr lang="en-IN" sz="2800" dirty="0"/>
              <a:t> or even the </a:t>
            </a:r>
            <a:r>
              <a:rPr lang="en-IN" sz="2800" dirty="0">
                <a:solidFill>
                  <a:srgbClr val="00B050"/>
                </a:solidFill>
              </a:rPr>
              <a:t>Object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00B050"/>
                </a:solidFill>
              </a:rPr>
              <a:t>Itself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215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56D6007-DE4C-4A30-AA9C-F5ED2DA5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97" y="4788796"/>
            <a:ext cx="5132388" cy="181496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B065EB-DBB3-4A09-912F-DA506DFFF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244712"/>
            <a:ext cx="7400925" cy="452437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405540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5416-A98B-4DA7-B58C-BFFD6AC1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15" y="156238"/>
            <a:ext cx="8811223" cy="1513536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/>
              <a:t>CONSTRUCTOR</a:t>
            </a:r>
            <a:br>
              <a:rPr lang="en-IN" sz="4400" b="1" dirty="0"/>
            </a:br>
            <a:r>
              <a:rPr lang="en-IN" sz="4400" b="1" dirty="0"/>
              <a:t>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B6380-5AF1-4B3B-ACDE-B3C8F74D4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92" y="1669774"/>
            <a:ext cx="8811222" cy="4708644"/>
          </a:xfrm>
        </p:spPr>
        <p:txBody>
          <a:bodyPr>
            <a:normAutofit/>
          </a:bodyPr>
          <a:lstStyle/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Python does not support explicit multiple constructors,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yet there are some ways using which the  multiple constructors can be achieved. 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If multiple </a:t>
            </a:r>
            <a:r>
              <a:rPr lang="en-IN" sz="3200" b="1" i="0" u="sng" dirty="0">
                <a:effectLst/>
                <a:latin typeface="urw-din"/>
                <a:hlinkClick r:id="rId2"/>
              </a:rPr>
              <a:t>__init__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 methods are written for the same class, 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then the latest one overwrites all the previous constructors.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BB1AB-A7A2-4A8B-868A-92EBD750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56238"/>
            <a:ext cx="3352800" cy="397565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300192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7CBD-3559-44C3-9BBC-B550E085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291548"/>
            <a:ext cx="8839200" cy="626827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273239"/>
                </a:solidFill>
                <a:latin typeface="urw-din"/>
              </a:rPr>
              <a:t>To list the attributes of an instance/object, we have two functions:-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>
                <a:solidFill>
                  <a:srgbClr val="00B050"/>
                </a:solidFill>
                <a:latin typeface="urw-din"/>
              </a:rPr>
              <a:t>vars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() : This function displays the attribute of an instance in the form of an dictionary.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 err="1">
                <a:solidFill>
                  <a:srgbClr val="00B050"/>
                </a:solidFill>
                <a:latin typeface="urw-din"/>
              </a:rPr>
              <a:t>dir</a:t>
            </a:r>
            <a:r>
              <a:rPr lang="en-IN" sz="3600" dirty="0">
                <a:solidFill>
                  <a:srgbClr val="273239"/>
                </a:solidFill>
                <a:latin typeface="urw-din"/>
              </a:rPr>
              <a:t>() :  This function displays more attributes than vars function, as it is not limited to instance. </a:t>
            </a:r>
          </a:p>
          <a:p>
            <a:r>
              <a:rPr lang="en-IN" sz="3600" dirty="0">
                <a:solidFill>
                  <a:srgbClr val="273239"/>
                </a:solidFill>
                <a:latin typeface="urw-din"/>
              </a:rPr>
              <a:t>It displays the class attributes as well. </a:t>
            </a:r>
          </a:p>
          <a:p>
            <a:r>
              <a:rPr lang="en-IN" sz="3600" dirty="0">
                <a:solidFill>
                  <a:srgbClr val="273239"/>
                </a:solidFill>
                <a:latin typeface="urw-din"/>
              </a:rPr>
              <a:t>It also displays the attributes of its ancestor classes.</a:t>
            </a:r>
          </a:p>
        </p:txBody>
      </p:sp>
    </p:spTree>
    <p:extLst>
      <p:ext uri="{BB962C8B-B14F-4D97-AF65-F5344CB8AC3E}">
        <p14:creationId xmlns:p14="http://schemas.microsoft.com/office/powerpoint/2010/main" val="336868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0728-BAB0-4D35-AC95-BA81BA8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sz="6600" b="1" dirty="0"/>
              <a:t>PRIVATE METHODS &amp;</a:t>
            </a:r>
            <a:br>
              <a:rPr lang="en-IN" sz="6600" b="1" dirty="0"/>
            </a:br>
            <a:r>
              <a:rPr lang="en-IN" sz="6600" b="1" dirty="0"/>
              <a:t>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DE06A5-589C-4D81-B230-6E537A17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7" y="2160589"/>
            <a:ext cx="9395790" cy="4319724"/>
          </a:xfrm>
        </p:spPr>
        <p:txBody>
          <a:bodyPr>
            <a:normAutofit fontScale="92500" lnSpcReduction="10000"/>
          </a:bodyPr>
          <a:lstStyle/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In Python, there is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no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existence of “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Private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” instance variables that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cannot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be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accessed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except inside an object. 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However, a convention is being followed by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most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Python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code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and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coders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i.e., a name prefixed with an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underscore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,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For e.g. </a:t>
            </a:r>
            <a:r>
              <a:rPr lang="en-IN" sz="3200" b="1" i="0" dirty="0">
                <a:solidFill>
                  <a:srgbClr val="273239"/>
                </a:solidFill>
                <a:effectLst/>
                <a:latin typeface="urw-din"/>
              </a:rPr>
              <a:t>_csc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 should be treated as a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non-public part 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of the API or any Python code,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whether it is a function, a method, or a data member. </a:t>
            </a:r>
          </a:p>
        </p:txBody>
      </p:sp>
    </p:spTree>
    <p:extLst>
      <p:ext uri="{BB962C8B-B14F-4D97-AF65-F5344CB8AC3E}">
        <p14:creationId xmlns:p14="http://schemas.microsoft.com/office/powerpoint/2010/main" val="269058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F135-AFF3-4921-A60A-460DD552E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60" y="13847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DATA</a:t>
            </a:r>
            <a:r>
              <a:rPr lang="en-IN" sz="8000" b="1" dirty="0">
                <a:solidFill>
                  <a:srgbClr val="FF0000"/>
                </a:solidFill>
              </a:rPr>
              <a:t> </a:t>
            </a:r>
            <a:r>
              <a:rPr lang="en-IN" sz="6600" b="1" dirty="0"/>
              <a:t>HIDING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04E20-176C-4C90-AE4A-1C5E7A9F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60" y="1488613"/>
            <a:ext cx="8596668" cy="1532883"/>
          </a:xfrm>
        </p:spPr>
        <p:txBody>
          <a:bodyPr>
            <a:normAutofit/>
          </a:bodyPr>
          <a:lstStyle/>
          <a:p>
            <a:r>
              <a:rPr lang="en-IN" sz="2400" dirty="0"/>
              <a:t>In Python, we use double underscore ( _ _) before the attributes name and </a:t>
            </a:r>
          </a:p>
          <a:p>
            <a:r>
              <a:rPr lang="en-IN" sz="2400" dirty="0"/>
              <a:t>those attributes will not be directly visible outside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IN" sz="24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90644D4-F626-4CEF-AD5C-ABE727C40935}"/>
              </a:ext>
            </a:extLst>
          </p:cNvPr>
          <p:cNvSpPr txBox="1">
            <a:spLocks/>
          </p:cNvSpPr>
          <p:nvPr/>
        </p:nvSpPr>
        <p:spPr>
          <a:xfrm>
            <a:off x="312899" y="3935896"/>
            <a:ext cx="9970788" cy="2716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Printing objects gives us information about objects we are working with.</a:t>
            </a:r>
          </a:p>
          <a:p>
            <a:r>
              <a:rPr lang="en-IN" sz="2400" dirty="0"/>
              <a:t> In C++, we can do this by adding a friend </a:t>
            </a:r>
            <a:r>
              <a:rPr lang="en-IN" sz="2400" dirty="0" err="1"/>
              <a:t>ostream</a:t>
            </a:r>
            <a:r>
              <a:rPr lang="en-IN" sz="2400" dirty="0"/>
              <a:t>&amp; operator &lt;&lt; (</a:t>
            </a:r>
            <a:r>
              <a:rPr lang="en-IN" sz="2400" dirty="0" err="1"/>
              <a:t>ostream</a:t>
            </a:r>
            <a:r>
              <a:rPr lang="en-IN" sz="2400" dirty="0"/>
              <a:t>&amp;, </a:t>
            </a:r>
            <a:r>
              <a:rPr lang="en-IN" sz="2400" dirty="0" err="1"/>
              <a:t>const</a:t>
            </a:r>
            <a:r>
              <a:rPr lang="en-IN" sz="2400" dirty="0"/>
              <a:t> </a:t>
            </a:r>
            <a:r>
              <a:rPr lang="en-IN" sz="2400" dirty="0" err="1"/>
              <a:t>Foobar</a:t>
            </a:r>
            <a:r>
              <a:rPr lang="en-IN" sz="2400" dirty="0"/>
              <a:t>&amp;) method for the class</a:t>
            </a:r>
            <a:r>
              <a:rPr lang="en-IN" sz="2400" dirty="0">
                <a:solidFill>
                  <a:srgbClr val="273239"/>
                </a:solidFill>
                <a:latin typeface="urw-din"/>
              </a:rPr>
              <a:t>. </a:t>
            </a:r>
          </a:p>
          <a:p>
            <a:r>
              <a:rPr lang="en-IN" sz="2400" dirty="0"/>
              <a:t>In Java, we use </a:t>
            </a:r>
            <a:r>
              <a:rPr lang="en-IN" sz="2400" dirty="0" err="1"/>
              <a:t>toString</a:t>
            </a:r>
            <a:r>
              <a:rPr lang="en-IN" sz="2400" dirty="0"/>
              <a:t>() method. </a:t>
            </a:r>
          </a:p>
          <a:p>
            <a:r>
              <a:rPr lang="en-IN" sz="2400" dirty="0"/>
              <a:t>In python this can be achieved by using __</a:t>
            </a:r>
            <a:r>
              <a:rPr lang="en-IN" sz="2400" dirty="0" err="1"/>
              <a:t>repr</a:t>
            </a:r>
            <a:r>
              <a:rPr lang="en-IN" sz="2400" dirty="0"/>
              <a:t>__ or __str__ methods.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B2594B-596B-4387-A5F6-3720BD113FB0}"/>
              </a:ext>
            </a:extLst>
          </p:cNvPr>
          <p:cNvSpPr txBox="1">
            <a:spLocks/>
          </p:cNvSpPr>
          <p:nvPr/>
        </p:nvSpPr>
        <p:spPr>
          <a:xfrm>
            <a:off x="748167" y="261509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600" b="1" dirty="0"/>
              <a:t>PRINTING</a:t>
            </a:r>
            <a:r>
              <a:rPr lang="en-IN" sz="8000" b="1" dirty="0">
                <a:solidFill>
                  <a:srgbClr val="FF0000"/>
                </a:solidFill>
              </a:rPr>
              <a:t> </a:t>
            </a:r>
            <a:r>
              <a:rPr lang="en-IN" sz="6600" b="1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424113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E7A998-8ED6-41E1-996A-58CAAE5D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8" y="302521"/>
            <a:ext cx="8208895" cy="515954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AFE9FA-2135-4B93-942F-151A82A48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49" y="5462066"/>
            <a:ext cx="8216514" cy="107901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30788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739D-6780-4978-BC69-DEE3EF3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SESSION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C061-1D83-4F4D-98B6-29801086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5548"/>
            <a:ext cx="8596668" cy="4810539"/>
          </a:xfrm>
        </p:spPr>
        <p:txBody>
          <a:bodyPr>
            <a:normAutofit fontScale="85000" lnSpcReduction="10000"/>
          </a:bodyPr>
          <a:lstStyle/>
          <a:p>
            <a:r>
              <a:rPr lang="en-IN" sz="4800" b="1" dirty="0"/>
              <a:t>DEFINING A </a:t>
            </a:r>
            <a:r>
              <a:rPr lang="en-IN" sz="4800" b="1" dirty="0">
                <a:solidFill>
                  <a:srgbClr val="FF0000"/>
                </a:solidFill>
              </a:rPr>
              <a:t>CLASS</a:t>
            </a:r>
          </a:p>
          <a:p>
            <a:r>
              <a:rPr lang="en-IN" sz="4800" b="1" dirty="0"/>
              <a:t>CREATING AN </a:t>
            </a:r>
            <a:r>
              <a:rPr lang="en-IN" sz="4800" b="1" dirty="0">
                <a:solidFill>
                  <a:srgbClr val="FF0000"/>
                </a:solidFill>
              </a:rPr>
              <a:t>OBJECT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CONSTRUCTOR</a:t>
            </a:r>
            <a:r>
              <a:rPr lang="en-IN" sz="4800" b="1" dirty="0"/>
              <a:t> &amp; </a:t>
            </a:r>
            <a:r>
              <a:rPr lang="en-IN" sz="4800" b="1" dirty="0">
                <a:solidFill>
                  <a:srgbClr val="FF0000"/>
                </a:solidFill>
              </a:rPr>
              <a:t>DESTRUCTOR</a:t>
            </a:r>
          </a:p>
          <a:p>
            <a:r>
              <a:rPr lang="en-IN" sz="4800" b="1" dirty="0"/>
              <a:t> CONSTRUCTOR </a:t>
            </a:r>
            <a:r>
              <a:rPr lang="en-IN" sz="4800" b="1" dirty="0">
                <a:solidFill>
                  <a:srgbClr val="FF0000"/>
                </a:solidFill>
              </a:rPr>
              <a:t>OVERLOADING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ATTRIBUTES</a:t>
            </a:r>
            <a:r>
              <a:rPr lang="en-IN" sz="4800" b="1" dirty="0"/>
              <a:t> &amp; IT’S TYPES</a:t>
            </a:r>
          </a:p>
          <a:p>
            <a:r>
              <a:rPr lang="en-IN" sz="4800" b="1" dirty="0"/>
              <a:t>PRIVATE METHODS &amp; VARIABLES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DATA HIDING </a:t>
            </a:r>
            <a:r>
              <a:rPr lang="en-IN" sz="4800" b="1" dirty="0"/>
              <a:t>&amp; OBJECT PRINTING</a:t>
            </a:r>
          </a:p>
          <a:p>
            <a:endParaRPr lang="en-IN" sz="4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4800" b="1" dirty="0">
              <a:solidFill>
                <a:srgbClr val="FF0000"/>
              </a:solidFill>
            </a:endParaRPr>
          </a:p>
          <a:p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9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0" y="5049078"/>
            <a:ext cx="8596668" cy="13208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6B8E89-FD3B-4C0F-B52E-F54550CFC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1" y="126104"/>
            <a:ext cx="8596667" cy="482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60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2B2-CAC5-4827-9F6C-39F082EB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6600" b="0" i="0" dirty="0">
                <a:effectLst/>
                <a:latin typeface="Arial" panose="020B0604020202020204" pitchFamily="34" charset="0"/>
              </a:rPr>
              <a:t>OOP TERMINOLOGY</a:t>
            </a:r>
            <a:br>
              <a:rPr lang="en-IN" sz="6600" b="0" i="0" dirty="0">
                <a:effectLst/>
                <a:latin typeface="Arial" panose="020B0604020202020204" pitchFamily="34" charset="0"/>
              </a:rPr>
            </a:b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EB06-ED6A-4C03-95BB-B0E31C9E8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722782"/>
            <a:ext cx="9117496" cy="474427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 user-defined prototype for an object that defines a set of attributes that characterize any object of the class. </a:t>
            </a:r>
          </a:p>
          <a:p>
            <a:pPr algn="just"/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Attributes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−  data members (class variables and instance variables) and methods, accessed via dot notation.</a:t>
            </a:r>
          </a:p>
          <a:p>
            <a:pPr algn="just"/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Class variable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− A variable that is shared by all instances of a class. Class variables are defined within a class but outside any of the class's methods. Class variables are not used as frequently as instance variables are.</a:t>
            </a:r>
          </a:p>
          <a:p>
            <a:pPr algn="just"/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Data member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− A class variable or instance variable that holds data associated with a class and its objects.</a:t>
            </a:r>
          </a:p>
          <a:p>
            <a:pPr algn="just"/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Function overloading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− The assignment of more than one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behavior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a particular function. The operation performed varies by the types of objects or arguments involved.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0837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3D98-26AB-442C-AC27-FAA0C5193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2" y="304800"/>
            <a:ext cx="9382539" cy="6553199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Instance variable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− A variable that is defined inside a method and belongs only to the current instance of a class.</a:t>
            </a:r>
          </a:p>
          <a:p>
            <a:pPr algn="just"/>
            <a:r>
              <a:rPr lang="en-IN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Inheritance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The transfer of the characteristics of a class to other classes that are derived from it.</a:t>
            </a:r>
          </a:p>
          <a:p>
            <a:pPr algn="just"/>
            <a:r>
              <a:rPr lang="en-IN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Instance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− An individual object of a certain class. An object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that belongs to a class Circle, for example, is an instance of the class Circle.</a:t>
            </a:r>
          </a:p>
          <a:p>
            <a:pPr algn="just"/>
            <a:r>
              <a:rPr lang="en-IN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Instantiation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− The creation of an instance of a class.</a:t>
            </a:r>
          </a:p>
          <a:p>
            <a:pPr algn="just"/>
            <a:r>
              <a:rPr lang="en-IN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Method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 special kind of function that is defined in a class definition.</a:t>
            </a:r>
          </a:p>
          <a:p>
            <a:pPr algn="just"/>
            <a:r>
              <a:rPr lang="en-IN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Object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 unique instance of a data structure that's defined by its class. An object comprises both data members (class variables and instance variables) and methods.</a:t>
            </a:r>
          </a:p>
          <a:p>
            <a:pPr algn="just"/>
            <a:r>
              <a:rPr lang="en-IN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Operator overloading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− The assignment of more than one function to a particular operator.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142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14F1-88FB-4395-A022-1E03287A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dirty="0"/>
              <a:t>CLASSES &amp; OBJECTS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D9E9D-C491-4FEE-A699-D3189390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28" y="1930400"/>
            <a:ext cx="10003919" cy="4853876"/>
          </a:xfrm>
        </p:spPr>
        <p:txBody>
          <a:bodyPr>
            <a:normAutofit fontScale="92500" lnSpcReduction="20000"/>
          </a:bodyPr>
          <a:lstStyle/>
          <a:p>
            <a:r>
              <a:rPr lang="en-IN" sz="4000" dirty="0"/>
              <a:t>PYTHON is a object oriented programming language (OOP’s)</a:t>
            </a:r>
          </a:p>
          <a:p>
            <a:r>
              <a:rPr lang="en-IN" sz="4000" dirty="0"/>
              <a:t>Procedure oriented =&gt; functions</a:t>
            </a:r>
          </a:p>
          <a:p>
            <a:r>
              <a:rPr lang="en-IN" sz="4000" dirty="0"/>
              <a:t>Object oriented =&gt; objects</a:t>
            </a:r>
          </a:p>
          <a:p>
            <a:pPr>
              <a:buFont typeface="Trebuchet MS" panose="020B0603020202020204" pitchFamily="34" charset="0"/>
              <a:buChar char="●"/>
            </a:pPr>
            <a:r>
              <a:rPr lang="en-IN" sz="4400" b="1" dirty="0">
                <a:solidFill>
                  <a:srgbClr val="FF0000"/>
                </a:solidFill>
              </a:rPr>
              <a:t>OBJECTS</a:t>
            </a:r>
            <a:r>
              <a:rPr lang="en-IN" sz="4400" dirty="0"/>
              <a:t>: collection of data(variables) and methods(functions) that act on those data.</a:t>
            </a:r>
          </a:p>
          <a:p>
            <a:pPr>
              <a:buFont typeface="Trebuchet MS" panose="020B0603020202020204" pitchFamily="34" charset="0"/>
              <a:buChar char="●"/>
            </a:pPr>
            <a:r>
              <a:rPr lang="en-IN" sz="4400" dirty="0"/>
              <a:t> </a:t>
            </a:r>
            <a:r>
              <a:rPr lang="en-IN" sz="4400" b="1" dirty="0">
                <a:solidFill>
                  <a:srgbClr val="FF0000"/>
                </a:solidFill>
              </a:rPr>
              <a:t>CLASS</a:t>
            </a:r>
            <a:r>
              <a:rPr lang="en-IN" sz="4400" dirty="0"/>
              <a:t>: a </a:t>
            </a:r>
            <a:r>
              <a:rPr lang="en-IN" sz="4400" dirty="0">
                <a:solidFill>
                  <a:srgbClr val="00B0F0"/>
                </a:solidFill>
              </a:rPr>
              <a:t>BLUE PRINT </a:t>
            </a:r>
            <a:r>
              <a:rPr lang="en-IN" sz="4400" dirty="0"/>
              <a:t>for the object</a:t>
            </a:r>
          </a:p>
        </p:txBody>
      </p:sp>
    </p:spTree>
    <p:extLst>
      <p:ext uri="{BB962C8B-B14F-4D97-AF65-F5344CB8AC3E}">
        <p14:creationId xmlns:p14="http://schemas.microsoft.com/office/powerpoint/2010/main" val="177527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fab) Prototype House: :: Future Architecture">
            <a:extLst>
              <a:ext uri="{FF2B5EF4-FFF2-40B4-BE49-F238E27FC236}">
                <a16:creationId xmlns:a16="http://schemas.microsoft.com/office/drawing/2014/main" id="{1DB885E9-E022-4C8C-8B97-0BCB435FD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5" r="15603"/>
          <a:stretch/>
        </p:blipFill>
        <p:spPr bwMode="auto">
          <a:xfrm>
            <a:off x="7805531" y="0"/>
            <a:ext cx="43864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66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0211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/>
              <a:t>We can think of</a:t>
            </a:r>
            <a:r>
              <a:rPr lang="en-IN" sz="2800" b="1" dirty="0">
                <a:solidFill>
                  <a:srgbClr val="FF0000"/>
                </a:solidFill>
              </a:rPr>
              <a:t> CLASS </a:t>
            </a:r>
            <a:r>
              <a:rPr lang="en-IN" sz="2800" dirty="0"/>
              <a:t>as a </a:t>
            </a:r>
            <a:r>
              <a:rPr lang="en-IN" sz="2800" b="1" dirty="0">
                <a:solidFill>
                  <a:srgbClr val="FF0000"/>
                </a:solidFill>
              </a:rPr>
              <a:t>SKETCH</a:t>
            </a:r>
            <a:r>
              <a:rPr lang="en-IN" sz="2800" dirty="0"/>
              <a:t>(prototype) of a house.</a:t>
            </a:r>
          </a:p>
          <a:p>
            <a:r>
              <a:rPr lang="en-IN" sz="2800" dirty="0"/>
              <a:t>It contains all the details about the floors, doors,windows,etc,.. </a:t>
            </a:r>
          </a:p>
          <a:p>
            <a:r>
              <a:rPr lang="en-IN" sz="2800" dirty="0"/>
              <a:t>Based on these descriptions we build the house, </a:t>
            </a:r>
            <a:r>
              <a:rPr lang="en-IN" sz="2800" b="1" dirty="0">
                <a:solidFill>
                  <a:srgbClr val="FF0000"/>
                </a:solidFill>
              </a:rPr>
              <a:t>HOUSE</a:t>
            </a:r>
            <a:r>
              <a:rPr lang="en-IN" sz="2800" dirty="0"/>
              <a:t> is the </a:t>
            </a:r>
            <a:r>
              <a:rPr lang="en-IN" sz="2800" b="1" dirty="0">
                <a:solidFill>
                  <a:srgbClr val="FF0000"/>
                </a:solidFill>
              </a:rPr>
              <a:t>OBJECT</a:t>
            </a:r>
            <a:r>
              <a:rPr lang="en-IN" sz="2800" dirty="0"/>
              <a:t>.</a:t>
            </a:r>
          </a:p>
          <a:p>
            <a:pPr>
              <a:buNone/>
            </a:pPr>
            <a:endParaRPr lang="en-IN" sz="2800" dirty="0"/>
          </a:p>
          <a:p>
            <a:r>
              <a:rPr lang="en-IN" sz="2800" dirty="0"/>
              <a:t>As many houses came be made from the description(</a:t>
            </a:r>
            <a:r>
              <a:rPr lang="en-IN" sz="2800" b="1" dirty="0">
                <a:solidFill>
                  <a:srgbClr val="00B0F0"/>
                </a:solidFill>
              </a:rPr>
              <a:t>blueprint</a:t>
            </a:r>
            <a:r>
              <a:rPr lang="en-IN" sz="2800" dirty="0"/>
              <a:t>), </a:t>
            </a:r>
          </a:p>
          <a:p>
            <a:r>
              <a:rPr lang="en-IN" sz="2800" dirty="0"/>
              <a:t>we can create many objects from a class.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C54C-C5A8-4D66-ACAD-E1D726C93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38" y="467356"/>
            <a:ext cx="9209844" cy="5621717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en-IN" sz="3200" dirty="0"/>
              <a:t>An</a:t>
            </a:r>
            <a:r>
              <a:rPr lang="en-IN" sz="3200" b="1" dirty="0">
                <a:solidFill>
                  <a:srgbClr val="FF0000"/>
                </a:solidFill>
              </a:rPr>
              <a:t> Object </a:t>
            </a:r>
            <a:r>
              <a:rPr lang="en-IN" sz="3200" dirty="0"/>
              <a:t>is also called an </a:t>
            </a:r>
            <a:r>
              <a:rPr lang="en-IN" sz="3200" b="1" dirty="0">
                <a:solidFill>
                  <a:srgbClr val="FF0000"/>
                </a:solidFill>
              </a:rPr>
              <a:t>Instance Of A Class</a:t>
            </a:r>
          </a:p>
          <a:p>
            <a:r>
              <a:rPr lang="en-IN" sz="3200" dirty="0"/>
              <a:t>The process of </a:t>
            </a:r>
            <a:r>
              <a:rPr lang="en-IN" sz="3200" b="1" dirty="0">
                <a:solidFill>
                  <a:srgbClr val="FF0000"/>
                </a:solidFill>
              </a:rPr>
              <a:t>Creating An Object </a:t>
            </a:r>
            <a:r>
              <a:rPr lang="en-IN" sz="3200" dirty="0"/>
              <a:t>is called </a:t>
            </a:r>
            <a:r>
              <a:rPr lang="en-IN" sz="3200" b="1" dirty="0">
                <a:solidFill>
                  <a:srgbClr val="FF0000"/>
                </a:solidFill>
              </a:rPr>
              <a:t>INSTANTIATION</a:t>
            </a:r>
            <a:r>
              <a:rPr lang="en-IN" sz="3200" dirty="0"/>
              <a:t>.</a:t>
            </a:r>
          </a:p>
        </p:txBody>
      </p:sp>
      <p:pic>
        <p:nvPicPr>
          <p:cNvPr id="2050" name="Picture 2" descr="10 Ways to Get Free or Affordable Blueprints for Your New Home |  brick&amp;amp;batten">
            <a:extLst>
              <a:ext uri="{FF2B5EF4-FFF2-40B4-BE49-F238E27FC236}">
                <a16:creationId xmlns:a16="http://schemas.microsoft.com/office/drawing/2014/main" id="{9B7C5A69-2B0E-49FD-BEE5-617A4DFD6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4" y="2789295"/>
            <a:ext cx="6627330" cy="384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54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DEFINING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/>
              <a:t>Like </a:t>
            </a:r>
            <a:r>
              <a:rPr lang="en-IN" sz="3200" b="1" i="1" dirty="0">
                <a:solidFill>
                  <a:srgbClr val="FF0000"/>
                </a:solidFill>
              </a:rPr>
              <a:t>functions</a:t>
            </a:r>
            <a:r>
              <a:rPr lang="en-IN" sz="2800" dirty="0"/>
              <a:t> definitions begin with keyword “</a:t>
            </a:r>
            <a:r>
              <a:rPr lang="en-IN" sz="3200" b="1" i="1" dirty="0">
                <a:solidFill>
                  <a:srgbClr val="FF0000"/>
                </a:solidFill>
              </a:rPr>
              <a:t>def</a:t>
            </a:r>
            <a:r>
              <a:rPr lang="en-IN" sz="2800" dirty="0"/>
              <a:t>”. In python , we define a </a:t>
            </a:r>
            <a:r>
              <a:rPr lang="en-IN" sz="3200" b="1" i="1" dirty="0">
                <a:solidFill>
                  <a:srgbClr val="FF0000"/>
                </a:solidFill>
              </a:rPr>
              <a:t>class</a:t>
            </a:r>
            <a:r>
              <a:rPr lang="en-IN" sz="2800" dirty="0"/>
              <a:t> by using keyword “</a:t>
            </a:r>
            <a:r>
              <a:rPr lang="en-IN" sz="3200" b="1" i="1" dirty="0">
                <a:solidFill>
                  <a:srgbClr val="FF0000"/>
                </a:solidFill>
              </a:rPr>
              <a:t>class</a:t>
            </a:r>
            <a:r>
              <a:rPr lang="en-IN" sz="2800" dirty="0"/>
              <a:t>”</a:t>
            </a:r>
          </a:p>
          <a:p>
            <a:pPr>
              <a:buNone/>
            </a:pPr>
            <a:r>
              <a:rPr lang="en-IN" sz="2800" b="1" i="1" u="sng" dirty="0">
                <a:solidFill>
                  <a:schemeClr val="tx2"/>
                </a:solidFill>
              </a:rPr>
              <a:t>SYNTAX</a:t>
            </a:r>
            <a:r>
              <a:rPr lang="en-IN" sz="2800" dirty="0"/>
              <a:t>:</a:t>
            </a:r>
          </a:p>
          <a:p>
            <a:pPr>
              <a:buNone/>
            </a:pPr>
            <a:r>
              <a:rPr lang="en-IN" sz="2800" dirty="0"/>
              <a:t>  class &lt;class_name&gt;:</a:t>
            </a:r>
          </a:p>
          <a:p>
            <a:pPr>
              <a:buNone/>
            </a:pPr>
            <a:r>
              <a:rPr lang="en-IN" sz="2800" dirty="0"/>
              <a:t>  		&lt;Attributes&gt;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/>
              <a:t>A class creates a new local namespace where all its attributes are defined.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/>
              <a:t>Attributes may be data or functions.</a:t>
            </a:r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7760-36CD-47D7-81BE-E4393234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609600"/>
            <a:ext cx="9329530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300" b="1" dirty="0"/>
              <a:t>SELF PARAMETER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68E825-D740-4D69-9E9A-77817D65D1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818" y="1847195"/>
            <a:ext cx="947530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Clr>
                <a:srgbClr val="00B0F0"/>
              </a:buClr>
              <a:buSzTx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parameter is a reference to the current instance of the class,</a:t>
            </a:r>
          </a:p>
          <a:p>
            <a:pPr defTabSz="914400">
              <a:buClr>
                <a:srgbClr val="00B0F0"/>
              </a:buClr>
              <a:buSzTx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is used to access variables that belongs to the class.</a:t>
            </a:r>
          </a:p>
          <a:p>
            <a:pPr defTabSz="914400">
              <a:buClr>
                <a:srgbClr val="00B0F0"/>
              </a:buClr>
              <a:buSzTx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does not have to be named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, you can call it whatever you like, </a:t>
            </a:r>
          </a:p>
          <a:p>
            <a:pPr defTabSz="914400">
              <a:buClr>
                <a:srgbClr val="00B0F0"/>
              </a:buClr>
              <a:buSzTx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it has to be the first parameter of any function in the class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987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8307</TotalTime>
  <Words>1080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Comic Sans MS</vt:lpstr>
      <vt:lpstr>Consolas</vt:lpstr>
      <vt:lpstr>Segoe UI</vt:lpstr>
      <vt:lpstr>Trebuchet MS</vt:lpstr>
      <vt:lpstr>urw-din</vt:lpstr>
      <vt:lpstr>Verdana</vt:lpstr>
      <vt:lpstr>Wingdings</vt:lpstr>
      <vt:lpstr>Wingdings 3</vt:lpstr>
      <vt:lpstr>Facet</vt:lpstr>
      <vt:lpstr>CLASSES &amp; OBJECTS</vt:lpstr>
      <vt:lpstr>SESSION OVERVIEW: </vt:lpstr>
      <vt:lpstr>OOP TERMINOLOGY </vt:lpstr>
      <vt:lpstr>PowerPoint Presentation</vt:lpstr>
      <vt:lpstr>CLASSES &amp; OBJECTS</vt:lpstr>
      <vt:lpstr>EXAMPLE</vt:lpstr>
      <vt:lpstr>PowerPoint Presentation</vt:lpstr>
      <vt:lpstr>DEFINING A CLASS</vt:lpstr>
      <vt:lpstr>SELF PARAMETER  </vt:lpstr>
      <vt:lpstr>CREATION</vt:lpstr>
      <vt:lpstr>NOTE</vt:lpstr>
      <vt:lpstr>CONSTRUCTOR !</vt:lpstr>
      <vt:lpstr>DESTRUCTOR !</vt:lpstr>
      <vt:lpstr>PowerPoint Presentation</vt:lpstr>
      <vt:lpstr>CONSTRUCTOR  OVERLOADING</vt:lpstr>
      <vt:lpstr>PowerPoint Presentation</vt:lpstr>
      <vt:lpstr>PRIVATE METHODS &amp;  VARIABLES</vt:lpstr>
      <vt:lpstr>DATA HIDING</vt:lpstr>
      <vt:lpstr>PowerPoint Presentation</vt:lpstr>
      <vt:lpstr>CODING  IS  FUN !                                  THANK 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samuvelraj.s</cp:lastModifiedBy>
  <cp:revision>305</cp:revision>
  <dcterms:created xsi:type="dcterms:W3CDTF">2021-03-19T07:11:44Z</dcterms:created>
  <dcterms:modified xsi:type="dcterms:W3CDTF">2021-07-21T08:59:01Z</dcterms:modified>
</cp:coreProperties>
</file>