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7" r:id="rId10"/>
    <p:sldId id="272" r:id="rId11"/>
    <p:sldId id="273" r:id="rId12"/>
    <p:sldId id="275" r:id="rId13"/>
    <p:sldId id="278" r:id="rId14"/>
    <p:sldId id="279" r:id="rId15"/>
    <p:sldId id="280" r:id="rId16"/>
    <p:sldId id="281" r:id="rId17"/>
    <p:sldId id="274" r:id="rId18"/>
    <p:sldId id="276" r:id="rId19"/>
    <p:sldId id="269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8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25" y="2462422"/>
            <a:ext cx="6593359" cy="1682198"/>
          </a:xfrm>
        </p:spPr>
        <p:txBody>
          <a:bodyPr anchor="t"/>
          <a:lstStyle/>
          <a:p>
            <a:pPr algn="ctr"/>
            <a:r>
              <a:rPr lang="en-IN" sz="7200" dirty="0"/>
              <a:t>VARIABLE DECLARATION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33" y="397408"/>
            <a:ext cx="6437336" cy="2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0DE87-CFB8-46E0-8D51-2DBDFA25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700" b="1" dirty="0"/>
              <a:t>OPERATORS</a:t>
            </a:r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52F3B-469E-40A8-A076-C62508EC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540565"/>
            <a:ext cx="6447501" cy="3329609"/>
          </a:xfrm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97000"/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Arithmetic operators</a:t>
            </a:r>
          </a:p>
          <a:p>
            <a:pPr algn="l">
              <a:buClr>
                <a:srgbClr val="FF0000"/>
              </a:buClr>
              <a:buSzPct val="97000"/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pPr algn="l">
              <a:buClr>
                <a:srgbClr val="FF0000"/>
              </a:buClr>
              <a:buSzPct val="97000"/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Comparison operators</a:t>
            </a:r>
          </a:p>
          <a:p>
            <a:pPr algn="l">
              <a:buClr>
                <a:srgbClr val="FF0000"/>
              </a:buClr>
              <a:buSzPct val="97000"/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 algn="l">
              <a:buClr>
                <a:srgbClr val="FF0000"/>
              </a:buClr>
              <a:buSzPct val="97000"/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Identity operators</a:t>
            </a:r>
          </a:p>
          <a:p>
            <a:pPr algn="l">
              <a:buClr>
                <a:srgbClr val="FF0000"/>
              </a:buClr>
              <a:buSzPct val="97000"/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Membership operators</a:t>
            </a:r>
          </a:p>
          <a:p>
            <a:pPr algn="l">
              <a:buClr>
                <a:srgbClr val="FF0000"/>
              </a:buClr>
              <a:buSzPct val="97000"/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9153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Operators - Arithmetic, Relational, Logical, Bitwise And More">
            <a:extLst>
              <a:ext uri="{FF2B5EF4-FFF2-40B4-BE49-F238E27FC236}">
                <a16:creationId xmlns:a16="http://schemas.microsoft.com/office/drawing/2014/main" xmlns="" id="{4456CE1D-94BF-4F16-8B41-58F571B5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077" y="983974"/>
            <a:ext cx="7116419" cy="40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3A22D8-4311-4C97-8832-BFD3E2DA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98785"/>
            <a:ext cx="6447501" cy="990600"/>
          </a:xfrm>
        </p:spPr>
        <p:txBody>
          <a:bodyPr>
            <a:normAutofit/>
          </a:bodyPr>
          <a:lstStyle/>
          <a:p>
            <a:r>
              <a:rPr lang="en-IN" sz="3600" b="1" dirty="0"/>
              <a:t>ARITHMETIC OPERATOR :</a:t>
            </a:r>
          </a:p>
        </p:txBody>
      </p:sp>
    </p:spTree>
    <p:extLst>
      <p:ext uri="{BB962C8B-B14F-4D97-AF65-F5344CB8AC3E}">
        <p14:creationId xmlns:p14="http://schemas.microsoft.com/office/powerpoint/2010/main" xmlns="" val="44221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011EF1-BEF2-4FB3-92CE-7A509E1A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8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94B25-2E1F-48B1-9BF1-D43956B0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184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8D64C0-70FF-4CC4-8201-50968D71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809"/>
            <a:ext cx="9144001" cy="51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833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3F020-5433-4A8E-8B88-DE81FB16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5A7108-55AA-4A83-BB49-A26DDAFC3AD5}"/>
              </a:ext>
            </a:extLst>
          </p:cNvPr>
          <p:cNvSpPr/>
          <p:nvPr/>
        </p:nvSpPr>
        <p:spPr>
          <a:xfrm>
            <a:off x="7732644" y="1719470"/>
            <a:ext cx="1411357" cy="342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661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36B37B-DDCF-49F7-B211-22C5EFF1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96684B-17DA-464C-8F34-1A53606C1448}"/>
              </a:ext>
            </a:extLst>
          </p:cNvPr>
          <p:cNvSpPr/>
          <p:nvPr/>
        </p:nvSpPr>
        <p:spPr>
          <a:xfrm>
            <a:off x="7732644" y="1411357"/>
            <a:ext cx="1411357" cy="373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233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A39017-7BCF-4675-8790-DEE0A3EA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8548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BB4EBC-814E-41E7-92B5-4DB3D072E6FB}"/>
              </a:ext>
            </a:extLst>
          </p:cNvPr>
          <p:cNvSpPr txBox="1"/>
          <p:nvPr/>
        </p:nvSpPr>
        <p:spPr>
          <a:xfrm>
            <a:off x="4239039" y="-78864"/>
            <a:ext cx="2768048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IN" sz="3000" b="1" dirty="0">
                <a:solidFill>
                  <a:srgbClr val="00B050"/>
                </a:solidFill>
              </a:rPr>
              <a:t>Short Hand Operators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xmlns="" val="313698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rations In Python. Order of Operations in Python | by Thoa Shook | Medium">
            <a:extLst>
              <a:ext uri="{FF2B5EF4-FFF2-40B4-BE49-F238E27FC236}">
                <a16:creationId xmlns:a16="http://schemas.microsoft.com/office/drawing/2014/main" xmlns="" id="{FE96DCAB-6F27-4280-9EB9-4EC797F7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66596"/>
            <a:ext cx="9144000" cy="521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0310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80" y="3786809"/>
            <a:ext cx="6447501" cy="9906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5122" name="Picture 2" descr="Memory Management in Python">
            <a:extLst>
              <a:ext uri="{FF2B5EF4-FFF2-40B4-BE49-F238E27FC236}">
                <a16:creationId xmlns:a16="http://schemas.microsoft.com/office/drawing/2014/main" xmlns="" id="{CF8ADC40-53B6-4CFC-BF9A-2C8B68A3F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895" y="112804"/>
            <a:ext cx="8228211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0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361662"/>
            <a:ext cx="6447501" cy="3607904"/>
          </a:xfrm>
        </p:spPr>
        <p:txBody>
          <a:bodyPr>
            <a:normAutofit/>
          </a:bodyPr>
          <a:lstStyle/>
          <a:p>
            <a:r>
              <a:rPr lang="en-IN" sz="2700" b="1" dirty="0">
                <a:solidFill>
                  <a:srgbClr val="FF0000"/>
                </a:solidFill>
              </a:rPr>
              <a:t>VARIABLE DECLARATION 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INDENTATION 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STATEMENTS &amp; COMMENTS 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VARIABLES 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DATA TYPES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INPUT &amp; OUTPUT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OPERATORS</a:t>
            </a:r>
          </a:p>
          <a:p>
            <a:endParaRPr lang="en-IN" sz="2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4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8272F-58E1-41D5-B1A6-070B36AA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207818"/>
            <a:ext cx="6447501" cy="990600"/>
          </a:xfrm>
        </p:spPr>
        <p:txBody>
          <a:bodyPr vert="horz" lIns="68580" tIns="34290" rIns="68580" bIns="34290" rtlCol="0" anchor="t">
            <a:normAutofit fontScale="90000"/>
          </a:bodyPr>
          <a:lstStyle/>
          <a:p>
            <a:pPr algn="ctr"/>
            <a:r>
              <a:rPr lang="en-IN" sz="5000" b="1" dirty="0"/>
              <a:t>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86F8E-5A2E-46E1-A48E-8712008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IN" sz="2700" b="1" dirty="0">
                <a:solidFill>
                  <a:srgbClr val="7030A0"/>
                </a:solidFill>
              </a:rPr>
              <a:t>Variables must be Declared before they are used in other Languages.</a:t>
            </a:r>
          </a:p>
          <a:p>
            <a:r>
              <a:rPr lang="en-IN" sz="2700" b="1" dirty="0">
                <a:solidFill>
                  <a:srgbClr val="7030A0"/>
                </a:solidFill>
              </a:rPr>
              <a:t>In Python, there is no Explicit Variable Declarations</a:t>
            </a:r>
          </a:p>
          <a:p>
            <a:r>
              <a:rPr lang="en-IN" sz="2700" b="1" dirty="0">
                <a:solidFill>
                  <a:srgbClr val="7030A0"/>
                </a:solidFill>
              </a:rPr>
              <a:t>Variables have to be Assigned before they are Accessed.</a:t>
            </a:r>
          </a:p>
          <a:p>
            <a:r>
              <a:rPr lang="en-IN" sz="2700" b="1" dirty="0">
                <a:solidFill>
                  <a:srgbClr val="7030A0"/>
                </a:solidFill>
              </a:rPr>
              <a:t>Once a Variable is Assigned , you can Access it by using it’s Name.</a:t>
            </a:r>
          </a:p>
        </p:txBody>
      </p:sp>
    </p:spTree>
    <p:extLst>
      <p:ext uri="{BB962C8B-B14F-4D97-AF65-F5344CB8AC3E}">
        <p14:creationId xmlns:p14="http://schemas.microsoft.com/office/powerpoint/2010/main" xmlns="" val="11304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55412-AA7A-486F-B24C-43A58CBE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-39761"/>
            <a:ext cx="6447501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/>
              <a:t>INDENTATION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42C50-8B4E-48EC-9D93-C3C5686F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785554"/>
            <a:ext cx="6447501" cy="4223768"/>
          </a:xfrm>
        </p:spPr>
        <p:txBody>
          <a:bodyPr>
            <a:normAutofit/>
          </a:bodyPr>
          <a:lstStyle/>
          <a:p>
            <a:r>
              <a:rPr lang="en-IN" sz="2700" dirty="0"/>
              <a:t>Most of the Programming Languages like C , C++ , Java use Braces { } , to Define a Block of Code.</a:t>
            </a:r>
          </a:p>
          <a:p>
            <a:r>
              <a:rPr lang="en-IN" sz="2700" dirty="0"/>
              <a:t>Python uses Indentation.</a:t>
            </a:r>
          </a:p>
          <a:p>
            <a:r>
              <a:rPr lang="en-IN" sz="2700" dirty="0"/>
              <a:t>Indentation are Generally 4 White Spaces ( Tabs )</a:t>
            </a:r>
          </a:p>
          <a:p>
            <a:r>
              <a:rPr lang="en-IN" sz="2700" dirty="0"/>
              <a:t>Incorrect Indentation will lead to </a:t>
            </a:r>
            <a:r>
              <a:rPr lang="en-IN" sz="2700" dirty="0" err="1"/>
              <a:t>IndentationError</a:t>
            </a:r>
            <a:r>
              <a:rPr lang="en-IN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962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B1899-B413-489A-8165-138F782C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t">
            <a:normAutofit fontScale="90000"/>
          </a:bodyPr>
          <a:lstStyle/>
          <a:p>
            <a:pPr algn="ctr"/>
            <a:r>
              <a:rPr lang="en-IN" sz="4400" b="1" dirty="0"/>
              <a:t>STATEMENTS &amp; COMMENTS </a:t>
            </a:r>
            <a:br>
              <a:rPr lang="en-IN" sz="4400" b="1" dirty="0"/>
            </a:b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DD393-A698-4ABE-A209-AA606F3A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58958"/>
            <a:ext cx="6447501" cy="3695700"/>
          </a:xfrm>
        </p:spPr>
        <p:txBody>
          <a:bodyPr>
            <a:normAutofit/>
          </a:bodyPr>
          <a:lstStyle/>
          <a:p>
            <a:r>
              <a:rPr lang="en-IN" sz="2700" dirty="0"/>
              <a:t>Instruction that a Python Interpreter can Execute are called Statements.</a:t>
            </a:r>
          </a:p>
          <a:p>
            <a:r>
              <a:rPr lang="en-IN" sz="2700" dirty="0"/>
              <a:t>Statements which are Ignored by the Python Interpreter are called Comments</a:t>
            </a:r>
          </a:p>
          <a:p>
            <a:r>
              <a:rPr lang="en-IN" sz="2700" dirty="0"/>
              <a:t> Single Line Comments : Hash (#)</a:t>
            </a:r>
          </a:p>
          <a:p>
            <a:r>
              <a:rPr lang="en-IN" sz="2700" dirty="0"/>
              <a:t>Multi Line Comments :  Triple Quotes (‘’’) or (“””)</a:t>
            </a:r>
          </a:p>
        </p:txBody>
      </p:sp>
    </p:spTree>
    <p:extLst>
      <p:ext uri="{BB962C8B-B14F-4D97-AF65-F5344CB8AC3E}">
        <p14:creationId xmlns:p14="http://schemas.microsoft.com/office/powerpoint/2010/main" xmlns="" val="25349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01A93-29CF-4503-A228-D501C0CA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algn="ctr"/>
            <a:r>
              <a:rPr lang="en-IN" sz="4400" b="1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4DEFFC-9C74-4E82-AA1D-57B4EC4F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 variable is a Location in Memory used to store Some Data (Values)</a:t>
            </a:r>
          </a:p>
          <a:p>
            <a:r>
              <a:rPr lang="en-IN" sz="1800" dirty="0"/>
              <a:t>We Use the Assignment Operator (=) to assign the value to the variable</a:t>
            </a:r>
          </a:p>
          <a:p>
            <a:r>
              <a:rPr lang="en-IN" sz="1800" dirty="0"/>
              <a:t>Any Datatype of value can be assigned to any Valid Variable</a:t>
            </a:r>
          </a:p>
          <a:p>
            <a:r>
              <a:rPr lang="en-IN" sz="1800" dirty="0" err="1"/>
              <a:t>Eg</a:t>
            </a:r>
            <a:r>
              <a:rPr lang="en-IN" sz="1800" dirty="0"/>
              <a:t> : a = 5</a:t>
            </a:r>
          </a:p>
          <a:p>
            <a:r>
              <a:rPr lang="en-IN" sz="1800" dirty="0"/>
              <a:t>Here , a –&gt; variable which stores the value (5)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3B4670-29E1-4321-81F0-4EFD59F1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94" y="1620442"/>
            <a:ext cx="1915410" cy="23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46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CB151F-B87B-430E-BA72-5F1E3DA4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1" dirty="0"/>
              <a:t>DATA</a:t>
            </a:r>
            <a:r>
              <a:rPr lang="en-IN" sz="4000" b="1" dirty="0">
                <a:solidFill>
                  <a:srgbClr val="FF0000"/>
                </a:solidFill>
              </a:rPr>
              <a:t> </a:t>
            </a:r>
            <a:r>
              <a:rPr lang="en-IN" sz="6000" b="1" dirty="0"/>
              <a:t>TYPES</a:t>
            </a:r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0D3C04-37A8-477F-B4EC-CCE59277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20442"/>
            <a:ext cx="2016539" cy="2910580"/>
          </a:xfrm>
        </p:spPr>
        <p:txBody>
          <a:bodyPr>
            <a:normAutofit/>
          </a:bodyPr>
          <a:lstStyle/>
          <a:p>
            <a:r>
              <a:rPr lang="en-IN" sz="2400" dirty="0"/>
              <a:t>Numbers</a:t>
            </a:r>
          </a:p>
          <a:p>
            <a:r>
              <a:rPr lang="en-IN" sz="2400" dirty="0"/>
              <a:t>Strings</a:t>
            </a:r>
          </a:p>
          <a:p>
            <a:r>
              <a:rPr lang="en-IN" sz="2400" dirty="0"/>
              <a:t>List</a:t>
            </a:r>
          </a:p>
          <a:p>
            <a:r>
              <a:rPr lang="en-IN" sz="2400" dirty="0"/>
              <a:t>Tuples</a:t>
            </a:r>
          </a:p>
          <a:p>
            <a:r>
              <a:rPr lang="en-IN" sz="2400" dirty="0"/>
              <a:t>Set</a:t>
            </a:r>
          </a:p>
          <a:p>
            <a:r>
              <a:rPr lang="en-IN" sz="2400" dirty="0"/>
              <a:t>Dictionary</a:t>
            </a:r>
          </a:p>
          <a:p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D2DB21F-31B7-4E37-8217-3C307653B20A}"/>
              </a:ext>
            </a:extLst>
          </p:cNvPr>
          <p:cNvSpPr txBox="1">
            <a:spLocks/>
          </p:cNvSpPr>
          <p:nvPr/>
        </p:nvSpPr>
        <p:spPr>
          <a:xfrm>
            <a:off x="4343401" y="1620442"/>
            <a:ext cx="1828800" cy="2375090"/>
          </a:xfrm>
          <a:prstGeom prst="rect">
            <a:avLst/>
          </a:prstGeom>
          <a:ln w="38100">
            <a:solidFill>
              <a:srgbClr val="FF0000"/>
            </a:solidFill>
            <a:prstDash val="lgDashDot"/>
          </a:ln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Numbers :</a:t>
            </a:r>
          </a:p>
          <a:p>
            <a:pPr marL="385763" indent="-385763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IN" sz="2400" dirty="0"/>
              <a:t>Int </a:t>
            </a:r>
          </a:p>
          <a:p>
            <a:pPr marL="385763" indent="-385763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IN" sz="2400" dirty="0"/>
              <a:t>Long</a:t>
            </a:r>
          </a:p>
          <a:p>
            <a:pPr marL="385763" indent="-385763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IN" sz="2400" dirty="0"/>
              <a:t>Float</a:t>
            </a:r>
          </a:p>
          <a:p>
            <a:pPr marL="385763" indent="-385763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IN" sz="2400" dirty="0"/>
              <a:t>Complex</a:t>
            </a:r>
          </a:p>
          <a:p>
            <a:pPr marL="385763" indent="-385763">
              <a:buFont typeface="+mj-lt"/>
              <a:buAutoNum type="arabicPeriod"/>
            </a:pPr>
            <a:endParaRPr lang="en-IN" sz="2400" dirty="0"/>
          </a:p>
          <a:p>
            <a:pPr marL="385763" indent="-385763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8644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811F7-A689-4786-8E37-DF62FAD3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9943"/>
            <a:ext cx="6447501" cy="99060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359A54-122A-44C6-A80D-4B27D746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23" y="1116460"/>
            <a:ext cx="6447501" cy="2910580"/>
          </a:xfrm>
        </p:spPr>
        <p:txBody>
          <a:bodyPr>
            <a:normAutofit/>
          </a:bodyPr>
          <a:lstStyle/>
          <a:p>
            <a:r>
              <a:rPr lang="en-IN" sz="2400" dirty="0"/>
              <a:t>It is used To get the Value from the User.</a:t>
            </a:r>
          </a:p>
          <a:p>
            <a:r>
              <a:rPr lang="en-IN" sz="2400" dirty="0"/>
              <a:t>Like </a:t>
            </a:r>
            <a:r>
              <a:rPr lang="en-IN" sz="2400" dirty="0">
                <a:solidFill>
                  <a:srgbClr val="00B050"/>
                </a:solidFill>
              </a:rPr>
              <a:t>scanf() in C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7030A0"/>
                </a:solidFill>
              </a:rPr>
              <a:t>cin&gt;&gt; in C++</a:t>
            </a:r>
            <a:r>
              <a:rPr lang="en-IN" sz="2400" dirty="0"/>
              <a:t>. </a:t>
            </a:r>
          </a:p>
          <a:p>
            <a:r>
              <a:rPr lang="en-IN" sz="2400" dirty="0"/>
              <a:t>In Python we use input()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FB75DC-8D20-472E-A422-05A481FAC8C3}"/>
              </a:ext>
            </a:extLst>
          </p:cNvPr>
          <p:cNvSpPr txBox="1">
            <a:spLocks/>
          </p:cNvSpPr>
          <p:nvPr/>
        </p:nvSpPr>
        <p:spPr>
          <a:xfrm>
            <a:off x="646044" y="2571749"/>
            <a:ext cx="5416826" cy="2119520"/>
          </a:xfrm>
          <a:prstGeom prst="rect">
            <a:avLst/>
          </a:prstGeom>
          <a:ln w="38100">
            <a:solidFill>
              <a:srgbClr val="FF0000"/>
            </a:solidFill>
            <a:prstDash val="lgDashDot"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Syntax</a:t>
            </a:r>
            <a:r>
              <a:rPr lang="en-IN" sz="2400" dirty="0"/>
              <a:t> :</a:t>
            </a:r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IN" sz="2400" dirty="0"/>
              <a:t>&lt;Variable&gt; = input(&lt;prompt&gt;)</a:t>
            </a:r>
          </a:p>
          <a:p>
            <a:pPr marL="385763" indent="-385763">
              <a:buFont typeface="+mj-lt"/>
              <a:buAutoNum type="arabicPeriod"/>
            </a:pPr>
            <a:endParaRPr lang="en-IN" sz="2400" dirty="0"/>
          </a:p>
          <a:p>
            <a:pPr marL="385763" indent="-385763">
              <a:buFont typeface="+mj-lt"/>
              <a:buAutoNum type="arabicPeriod"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939EF-7D85-40BF-8ED2-74F12F85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9" y="3484775"/>
            <a:ext cx="4433810" cy="10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518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811F7-A689-4786-8E37-DF62FAD3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9943"/>
            <a:ext cx="6447501" cy="99060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359A54-122A-44C6-A80D-4B27D746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22" y="1116460"/>
            <a:ext cx="7542696" cy="2910580"/>
          </a:xfrm>
        </p:spPr>
        <p:txBody>
          <a:bodyPr>
            <a:normAutofit/>
          </a:bodyPr>
          <a:lstStyle/>
          <a:p>
            <a:r>
              <a:rPr lang="en-IN" sz="2400" dirty="0"/>
              <a:t>It is used To display the Value on the output screen.</a:t>
            </a:r>
          </a:p>
          <a:p>
            <a:r>
              <a:rPr lang="en-IN" sz="2400" dirty="0"/>
              <a:t>Like </a:t>
            </a:r>
            <a:r>
              <a:rPr lang="en-IN" sz="2400" dirty="0">
                <a:solidFill>
                  <a:srgbClr val="00B050"/>
                </a:solidFill>
              </a:rPr>
              <a:t>printf() in C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7030A0"/>
                </a:solidFill>
              </a:rPr>
              <a:t>cout&lt;&lt; in C++</a:t>
            </a:r>
            <a:r>
              <a:rPr lang="en-IN" sz="2400" dirty="0"/>
              <a:t>. </a:t>
            </a:r>
          </a:p>
          <a:p>
            <a:r>
              <a:rPr lang="en-IN" sz="2400" dirty="0"/>
              <a:t>In Python we </a:t>
            </a:r>
            <a:r>
              <a:rPr lang="en-IN" sz="2400"/>
              <a:t>use </a:t>
            </a:r>
            <a:r>
              <a:rPr lang="en-IN" sz="2400" smtClean="0"/>
              <a:t>print() </a:t>
            </a:r>
            <a:r>
              <a:rPr lang="en-IN" sz="2400" dirty="0"/>
              <a:t>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FB75DC-8D20-472E-A422-05A481FAC8C3}"/>
              </a:ext>
            </a:extLst>
          </p:cNvPr>
          <p:cNvSpPr txBox="1">
            <a:spLocks/>
          </p:cNvSpPr>
          <p:nvPr/>
        </p:nvSpPr>
        <p:spPr>
          <a:xfrm>
            <a:off x="646044" y="2571749"/>
            <a:ext cx="5416826" cy="2377939"/>
          </a:xfrm>
          <a:prstGeom prst="rect">
            <a:avLst/>
          </a:prstGeom>
          <a:ln w="38100">
            <a:solidFill>
              <a:srgbClr val="FF0000"/>
            </a:solidFill>
            <a:prstDash val="lgDashDot"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Syntax</a:t>
            </a:r>
            <a:r>
              <a:rPr lang="en-IN" sz="2400" dirty="0"/>
              <a:t> :</a:t>
            </a:r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IN" sz="2400" dirty="0"/>
              <a:t>print(&lt;variable&gt;)</a:t>
            </a:r>
          </a:p>
          <a:p>
            <a:pPr marL="385763" indent="-385763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D9D6781-796C-4878-8473-659CCFAFB79F}"/>
              </a:ext>
            </a:extLst>
          </p:cNvPr>
          <p:cNvGrpSpPr/>
          <p:nvPr/>
        </p:nvGrpSpPr>
        <p:grpSpPr>
          <a:xfrm>
            <a:off x="736739" y="3545008"/>
            <a:ext cx="4262644" cy="1335105"/>
            <a:chOff x="1114840" y="4567651"/>
            <a:chExt cx="2514600" cy="9429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772CAA2-5356-4430-910B-3AB91B1F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4840" y="4567651"/>
              <a:ext cx="2514600" cy="6381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7532B861-ABE8-4C8C-9915-AFA5DA024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840" y="5205826"/>
              <a:ext cx="206692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79106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325</Words>
  <Application>Microsoft Office PowerPoint</Application>
  <PresentationFormat>On-screen Show (16:9)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VARIABLE DECLARATION</vt:lpstr>
      <vt:lpstr>SESSION OVERVIEW: </vt:lpstr>
      <vt:lpstr>VARIABLE DECLARATION </vt:lpstr>
      <vt:lpstr>INDENTATION  </vt:lpstr>
      <vt:lpstr>STATEMENTS &amp; COMMENTS  </vt:lpstr>
      <vt:lpstr>VARIABLES </vt:lpstr>
      <vt:lpstr>DATA TYPES </vt:lpstr>
      <vt:lpstr>INPUT</vt:lpstr>
      <vt:lpstr>OUTPUT</vt:lpstr>
      <vt:lpstr>OPERATORS </vt:lpstr>
      <vt:lpstr>ARITHMETIC OPERATOR :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kula</cp:lastModifiedBy>
  <cp:revision>46</cp:revision>
  <dcterms:created xsi:type="dcterms:W3CDTF">2021-03-19T07:11:44Z</dcterms:created>
  <dcterms:modified xsi:type="dcterms:W3CDTF">2021-04-24T12:04:47Z</dcterms:modified>
</cp:coreProperties>
</file>