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58" r:id="rId3"/>
    <p:sldId id="259" r:id="rId4"/>
    <p:sldId id="276" r:id="rId5"/>
    <p:sldId id="277" r:id="rId6"/>
    <p:sldId id="272" r:id="rId7"/>
    <p:sldId id="278" r:id="rId8"/>
    <p:sldId id="273" r:id="rId9"/>
    <p:sldId id="279" r:id="rId10"/>
    <p:sldId id="274" r:id="rId11"/>
    <p:sldId id="281" r:id="rId12"/>
    <p:sldId id="282" r:id="rId13"/>
    <p:sldId id="288" r:id="rId14"/>
    <p:sldId id="280" r:id="rId15"/>
    <p:sldId id="270" r:id="rId16"/>
    <p:sldId id="286" r:id="rId17"/>
    <p:sldId id="284" r:id="rId18"/>
    <p:sldId id="287" r:id="rId19"/>
    <p:sldId id="257" r:id="rId20"/>
    <p:sldId id="260" r:id="rId21"/>
    <p:sldId id="289" r:id="rId22"/>
    <p:sldId id="275" r:id="rId23"/>
    <p:sldId id="290" r:id="rId24"/>
    <p:sldId id="26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CONDITION </a:t>
            </a:r>
            <a:br>
              <a:rPr lang="en-IN" sz="9600" dirty="0"/>
            </a:br>
            <a:r>
              <a:rPr lang="en-IN" sz="9600" dirty="0"/>
              <a:t>EXECUTION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va for Loop (With Examples)">
            <a:extLst>
              <a:ext uri="{FF2B5EF4-FFF2-40B4-BE49-F238E27FC236}">
                <a16:creationId xmlns:a16="http://schemas.microsoft.com/office/drawing/2014/main" xmlns="" id="{702AB128-1069-4884-B5F6-1EDDD862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3" y="0"/>
            <a:ext cx="527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281B64-F7C7-4E8B-809B-A7858648E8A0}"/>
              </a:ext>
            </a:extLst>
          </p:cNvPr>
          <p:cNvSpPr txBox="1"/>
          <p:nvPr/>
        </p:nvSpPr>
        <p:spPr>
          <a:xfrm>
            <a:off x="4512362" y="151747"/>
            <a:ext cx="61026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D98F2E-FD5B-40A4-8D34-AAA93D45476A}"/>
              </a:ext>
            </a:extLst>
          </p:cNvPr>
          <p:cNvSpPr txBox="1"/>
          <p:nvPr/>
        </p:nvSpPr>
        <p:spPr>
          <a:xfrm>
            <a:off x="5473150" y="1850971"/>
            <a:ext cx="4263403" cy="15188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rgbClr val="FF0000"/>
                </a:solidFill>
              </a:rPr>
              <a:t>SYNTAX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for &lt;counter_variable&gt; in &lt;sequence&gt; :</a:t>
            </a:r>
            <a:br>
              <a:rPr lang="en-IN" dirty="0"/>
            </a:br>
            <a:r>
              <a:rPr lang="en-IN" dirty="0"/>
              <a:t>     Body of the for 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157244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18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FOR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42" y="1368388"/>
            <a:ext cx="2449133" cy="1036880"/>
          </a:xfrm>
          <a:ln w="28575">
            <a:solidFill>
              <a:srgbClr val="00B050"/>
            </a:solidFill>
            <a:prstDash val="lgDashDotDot"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dirty="0"/>
              <a:t>for i in “csc” :</a:t>
            </a:r>
            <a:br>
              <a:rPr lang="en-IN" sz="2800" dirty="0"/>
            </a:br>
            <a:r>
              <a:rPr lang="en-IN" sz="2800" dirty="0"/>
              <a:t>    print(i)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D50A-FE91-4C3B-B181-C8315F73E8CD}"/>
              </a:ext>
            </a:extLst>
          </p:cNvPr>
          <p:cNvSpPr txBox="1"/>
          <p:nvPr/>
        </p:nvSpPr>
        <p:spPr>
          <a:xfrm>
            <a:off x="6506817" y="1202737"/>
            <a:ext cx="2449133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# output 1</a:t>
            </a:r>
          </a:p>
          <a:p>
            <a:r>
              <a:rPr lang="en-IN" dirty="0"/>
              <a:t>c</a:t>
            </a:r>
          </a:p>
          <a:p>
            <a:r>
              <a:rPr lang="en-IN" dirty="0"/>
              <a:t>S</a:t>
            </a:r>
          </a:p>
          <a:p>
            <a:r>
              <a:rPr lang="en-IN" dirty="0"/>
              <a:t>c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xmlns="" id="{99C7CC4F-2339-457E-B3AE-46A41C738A09}"/>
              </a:ext>
            </a:extLst>
          </p:cNvPr>
          <p:cNvSpPr txBox="1">
            <a:spLocks/>
          </p:cNvSpPr>
          <p:nvPr/>
        </p:nvSpPr>
        <p:spPr>
          <a:xfrm>
            <a:off x="869490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8000" b="1" dirty="0"/>
              <a:t>RANGE() FUNC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934535-A556-40AF-BB63-D8F9519BF936}"/>
              </a:ext>
            </a:extLst>
          </p:cNvPr>
          <p:cNvSpPr txBox="1"/>
          <p:nvPr/>
        </p:nvSpPr>
        <p:spPr>
          <a:xfrm>
            <a:off x="677334" y="4089400"/>
            <a:ext cx="6637866" cy="212365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SYNTAX</a:t>
            </a:r>
            <a:r>
              <a:rPr lang="en-IN" sz="3200" dirty="0"/>
              <a:t>: </a:t>
            </a:r>
          </a:p>
          <a:p>
            <a:endParaRPr lang="en-IN" sz="3200" dirty="0"/>
          </a:p>
          <a:p>
            <a:r>
              <a:rPr lang="en-IN" sz="3200" dirty="0"/>
              <a:t>for i in range(start, stop, step) :</a:t>
            </a:r>
          </a:p>
          <a:p>
            <a:r>
              <a:rPr lang="en-IN" sz="3200" dirty="0"/>
              <a:t>    body of for loop</a:t>
            </a:r>
          </a:p>
        </p:txBody>
      </p:sp>
    </p:spTree>
    <p:extLst>
      <p:ext uri="{BB962C8B-B14F-4D97-AF65-F5344CB8AC3E}">
        <p14:creationId xmlns:p14="http://schemas.microsoft.com/office/powerpoint/2010/main" val="223959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CEF70-1DFB-4BB7-A4AD-34A0697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5" y="145776"/>
            <a:ext cx="908951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8000" b="1" dirty="0"/>
              <a:t>RANGE() FUNCTION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FAE7D-6584-4640-9F2F-9406ED83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029344" cy="4252319"/>
          </a:xfrm>
        </p:spPr>
        <p:txBody>
          <a:bodyPr>
            <a:normAutofit/>
          </a:bodyPr>
          <a:lstStyle/>
          <a:p>
            <a:r>
              <a:rPr lang="en-IN" sz="3600" dirty="0"/>
              <a:t>If we want to print from 1 to 10</a:t>
            </a:r>
          </a:p>
          <a:p>
            <a:r>
              <a:rPr lang="en-IN" sz="3600" dirty="0"/>
              <a:t>We use range function as following</a:t>
            </a:r>
          </a:p>
          <a:p>
            <a:r>
              <a:rPr lang="en-IN" sz="3600" dirty="0">
                <a:solidFill>
                  <a:srgbClr val="FF0000"/>
                </a:solidFill>
              </a:rPr>
              <a:t>E.G</a:t>
            </a:r>
            <a:r>
              <a:rPr lang="en-IN" sz="3600" dirty="0"/>
              <a:t>. : For i in range(1,11,1) :</a:t>
            </a:r>
            <a:br>
              <a:rPr lang="en-IN" sz="3600" dirty="0"/>
            </a:br>
            <a:r>
              <a:rPr lang="en-IN" sz="3600" dirty="0"/>
              <a:t>    print(i)</a:t>
            </a:r>
          </a:p>
          <a:p>
            <a:r>
              <a:rPr lang="en-IN" sz="3600" dirty="0"/>
              <a:t>If stop value is n </a:t>
            </a:r>
            <a:br>
              <a:rPr lang="en-IN" sz="3600" dirty="0"/>
            </a:br>
            <a:r>
              <a:rPr lang="en-IN" sz="3600" dirty="0"/>
              <a:t>till (n-1) it will displayed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E10D16-3129-4468-9067-3703439F3A57}"/>
              </a:ext>
            </a:extLst>
          </p:cNvPr>
          <p:cNvSpPr txBox="1"/>
          <p:nvPr/>
        </p:nvSpPr>
        <p:spPr>
          <a:xfrm>
            <a:off x="8388627" y="1952104"/>
            <a:ext cx="1272208" cy="31393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# OUTPUT 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9</a:t>
            </a:r>
          </a:p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50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7BB3DAC-257D-4C09-8EAA-1617A83B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7" y="543339"/>
            <a:ext cx="9161162" cy="459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773E77-4074-4171-9C02-2B6D902E1B1F}"/>
              </a:ext>
            </a:extLst>
          </p:cNvPr>
          <p:cNvSpPr txBox="1"/>
          <p:nvPr/>
        </p:nvSpPr>
        <p:spPr>
          <a:xfrm>
            <a:off x="6096000" y="3045551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( 0 by default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4A3F61-D5B9-45BD-BED8-4716D48695A2}"/>
              </a:ext>
            </a:extLst>
          </p:cNvPr>
          <p:cNvSpPr txBox="1"/>
          <p:nvPr/>
        </p:nvSpPr>
        <p:spPr>
          <a:xfrm>
            <a:off x="6096000" y="5020439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( 1 by default )</a:t>
            </a:r>
          </a:p>
        </p:txBody>
      </p:sp>
    </p:spTree>
    <p:extLst>
      <p:ext uri="{BB962C8B-B14F-4D97-AF65-F5344CB8AC3E}">
        <p14:creationId xmlns:p14="http://schemas.microsoft.com/office/powerpoint/2010/main" val="122537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0FE948E-7F33-4F26-BB54-C9F8DDADC502}"/>
              </a:ext>
            </a:extLst>
          </p:cNvPr>
          <p:cNvGrpSpPr/>
          <p:nvPr/>
        </p:nvGrpSpPr>
        <p:grpSpPr>
          <a:xfrm>
            <a:off x="1986597" y="2231640"/>
            <a:ext cx="6044219" cy="4049889"/>
            <a:chOff x="3369987" y="2219325"/>
            <a:chExt cx="3305175" cy="2419350"/>
          </a:xfrm>
        </p:grpSpPr>
        <p:pic>
          <p:nvPicPr>
            <p:cNvPr id="1026" name="Picture 2" descr="Python range() Function Explained with Examples">
              <a:extLst>
                <a:ext uri="{FF2B5EF4-FFF2-40B4-BE49-F238E27FC236}">
                  <a16:creationId xmlns:a16="http://schemas.microsoft.com/office/drawing/2014/main" xmlns="" id="{F481B7BB-05C3-42C3-9DCE-9D1F10BBB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9987" y="2219325"/>
              <a:ext cx="3305175" cy="241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E40F968F-6DD4-48CA-9446-BC5BB3AB0080}"/>
                </a:ext>
              </a:extLst>
            </p:cNvPr>
            <p:cNvSpPr/>
            <p:nvPr/>
          </p:nvSpPr>
          <p:spPr>
            <a:xfrm>
              <a:off x="4479235" y="3882887"/>
              <a:ext cx="967408" cy="278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8" name="Picture 4" descr="Python range() Explained and Visualized — Soshace • Soshace">
            <a:extLst>
              <a:ext uri="{FF2B5EF4-FFF2-40B4-BE49-F238E27FC236}">
                <a16:creationId xmlns:a16="http://schemas.microsoft.com/office/drawing/2014/main" xmlns="" id="{C83B2661-EC15-4E45-8C2F-D30DE43E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1" y="1519750"/>
            <a:ext cx="8998227" cy="50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Range() Function Usage Explained in a Nutshell">
            <a:extLst>
              <a:ext uri="{FF2B5EF4-FFF2-40B4-BE49-F238E27FC236}">
                <a16:creationId xmlns:a16="http://schemas.microsoft.com/office/drawing/2014/main" xmlns="" id="{C41F6408-5B41-48E8-A43D-F2B6B1DD0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4" t="-1" r="21756" b="73988"/>
          <a:stretch/>
        </p:blipFill>
        <p:spPr bwMode="auto">
          <a:xfrm>
            <a:off x="1842235" y="129319"/>
            <a:ext cx="6876070" cy="172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32150-F578-4E34-96F8-63CD0408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/>
              <a:t>WHILE LOOP : </a:t>
            </a:r>
          </a:p>
        </p:txBody>
      </p:sp>
      <p:pic>
        <p:nvPicPr>
          <p:cNvPr id="5122" name="Picture 2" descr="Drawing a Structured FlowChart">
            <a:extLst>
              <a:ext uri="{FF2B5EF4-FFF2-40B4-BE49-F238E27FC236}">
                <a16:creationId xmlns:a16="http://schemas.microsoft.com/office/drawing/2014/main" xmlns="" id="{C0D6053A-AE94-4B5B-BFB0-73B02096EE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97"/>
          <a:stretch/>
        </p:blipFill>
        <p:spPr bwMode="auto">
          <a:xfrm>
            <a:off x="1074899" y="2133986"/>
            <a:ext cx="3086283" cy="43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rawing a Structured FlowChart">
            <a:extLst>
              <a:ext uri="{FF2B5EF4-FFF2-40B4-BE49-F238E27FC236}">
                <a16:creationId xmlns:a16="http://schemas.microsoft.com/office/drawing/2014/main" xmlns="" id="{F9EE6DED-91F4-4955-B4F9-BE3D5F7A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5"/>
          <a:stretch/>
        </p:blipFill>
        <p:spPr bwMode="auto">
          <a:xfrm>
            <a:off x="5073174" y="2109689"/>
            <a:ext cx="4114007" cy="4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9F8EE28-BAF7-4F15-A3DA-64F86D9F4326}"/>
              </a:ext>
            </a:extLst>
          </p:cNvPr>
          <p:cNvCxnSpPr/>
          <p:nvPr/>
        </p:nvCxnSpPr>
        <p:spPr>
          <a:xfrm>
            <a:off x="1749287" y="2438400"/>
            <a:ext cx="2199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2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18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WHILE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24" y="4191101"/>
            <a:ext cx="3841657" cy="1971160"/>
          </a:xfrm>
          <a:ln w="38100">
            <a:solidFill>
              <a:srgbClr val="00B050"/>
            </a:solidFill>
            <a:prstDash val="lgDashDotDot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i=1</a:t>
            </a:r>
          </a:p>
          <a:p>
            <a:pPr marL="0" indent="0">
              <a:buNone/>
            </a:pPr>
            <a:r>
              <a:rPr lang="en-IN" sz="2800" dirty="0"/>
              <a:t>while i&lt;11 :</a:t>
            </a:r>
          </a:p>
          <a:p>
            <a:pPr marL="0" indent="0">
              <a:buNone/>
            </a:pPr>
            <a:r>
              <a:rPr lang="en-IN" sz="2800" dirty="0"/>
              <a:t>    print(i)</a:t>
            </a:r>
            <a:br>
              <a:rPr lang="en-IN" sz="2800" dirty="0"/>
            </a:br>
            <a:r>
              <a:rPr lang="en-IN" sz="2800" dirty="0"/>
              <a:t>    i+=1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934535-A556-40AF-BB63-D8F9519BF936}"/>
              </a:ext>
            </a:extLst>
          </p:cNvPr>
          <p:cNvSpPr txBox="1"/>
          <p:nvPr/>
        </p:nvSpPr>
        <p:spPr>
          <a:xfrm>
            <a:off x="836360" y="1531729"/>
            <a:ext cx="6637866" cy="212365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SYNTAX</a:t>
            </a:r>
            <a:r>
              <a:rPr lang="en-IN" sz="3200" dirty="0"/>
              <a:t>: </a:t>
            </a:r>
          </a:p>
          <a:p>
            <a:endParaRPr lang="en-IN" sz="3200" dirty="0"/>
          </a:p>
          <a:p>
            <a:r>
              <a:rPr lang="en-IN" sz="3200" dirty="0"/>
              <a:t>while &lt;test expression&gt; :</a:t>
            </a:r>
          </a:p>
          <a:p>
            <a:r>
              <a:rPr lang="en-IN" sz="3200" dirty="0"/>
              <a:t>    body of the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09753B-8092-4F07-9AF2-EA89D8E48E08}"/>
              </a:ext>
            </a:extLst>
          </p:cNvPr>
          <p:cNvSpPr txBox="1"/>
          <p:nvPr/>
        </p:nvSpPr>
        <p:spPr>
          <a:xfrm>
            <a:off x="7816262" y="3265170"/>
            <a:ext cx="1351722" cy="31393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# OUTPUT 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9</a:t>
            </a:r>
          </a:p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073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7549C-762D-41BE-ABA6-DD4899EF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836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7200" b="1" dirty="0"/>
              <a:t>LOOP WITH ELSE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02A33-D9A7-4630-8A04-46A0DDBD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/>
              <a:t>In python, Both </a:t>
            </a:r>
            <a:r>
              <a:rPr lang="en-IN" sz="4400" b="1" i="1" dirty="0">
                <a:solidFill>
                  <a:srgbClr val="00B050"/>
                </a:solidFill>
              </a:rPr>
              <a:t>for</a:t>
            </a:r>
            <a:r>
              <a:rPr lang="en-IN" sz="4000" dirty="0"/>
              <a:t> &amp; </a:t>
            </a:r>
            <a:r>
              <a:rPr lang="en-IN" sz="4400" b="1" i="1" dirty="0">
                <a:solidFill>
                  <a:srgbClr val="00B050"/>
                </a:solidFill>
              </a:rPr>
              <a:t>while</a:t>
            </a:r>
            <a:r>
              <a:rPr lang="en-IN" sz="4000" dirty="0"/>
              <a:t> loop can have a </a:t>
            </a:r>
            <a:r>
              <a:rPr lang="en-IN" sz="4400" b="1" i="1" dirty="0">
                <a:solidFill>
                  <a:srgbClr val="00B050"/>
                </a:solidFill>
              </a:rPr>
              <a:t>else</a:t>
            </a:r>
            <a:r>
              <a:rPr lang="en-IN" sz="4000" dirty="0"/>
              <a:t> part like </a:t>
            </a:r>
            <a:r>
              <a:rPr lang="en-IN" sz="4400" b="1" i="1" dirty="0">
                <a:solidFill>
                  <a:srgbClr val="00B050"/>
                </a:solidFill>
              </a:rPr>
              <a:t>if</a:t>
            </a:r>
            <a:r>
              <a:rPr lang="en-IN" sz="4000" dirty="0"/>
              <a:t> condition</a:t>
            </a:r>
          </a:p>
          <a:p>
            <a:r>
              <a:rPr lang="en-IN" sz="4000" dirty="0"/>
              <a:t>After the Loop is over , the Statements in the else part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858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2BEF8A0F-9AC5-4170-9F6A-2C6EED659D6C}"/>
              </a:ext>
            </a:extLst>
          </p:cNvPr>
          <p:cNvSpPr txBox="1">
            <a:spLocks/>
          </p:cNvSpPr>
          <p:nvPr/>
        </p:nvSpPr>
        <p:spPr>
          <a:xfrm>
            <a:off x="943850" y="2279589"/>
            <a:ext cx="5337680" cy="3432098"/>
          </a:xfrm>
          <a:prstGeom prst="rect">
            <a:avLst/>
          </a:prstGeom>
          <a:ln w="38100">
            <a:solidFill>
              <a:srgbClr val="00B050"/>
            </a:solidFill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800" dirty="0"/>
              <a:t>i=1</a:t>
            </a:r>
          </a:p>
          <a:p>
            <a:pPr marL="0" indent="0">
              <a:buFont typeface="Wingdings 3" charset="2"/>
              <a:buNone/>
            </a:pPr>
            <a:r>
              <a:rPr lang="en-IN" sz="2800" dirty="0"/>
              <a:t>while i&lt;11 :</a:t>
            </a:r>
          </a:p>
          <a:p>
            <a:pPr marL="0" indent="0">
              <a:buFont typeface="Wingdings 3" charset="2"/>
              <a:buNone/>
            </a:pPr>
            <a:r>
              <a:rPr lang="en-IN" sz="2800" dirty="0"/>
              <a:t>    print(i)</a:t>
            </a:r>
            <a:br>
              <a:rPr lang="en-IN" sz="2800" dirty="0"/>
            </a:br>
            <a:r>
              <a:rPr lang="en-IN" sz="2800" dirty="0"/>
              <a:t>    i+=1</a:t>
            </a:r>
          </a:p>
          <a:p>
            <a:pPr marL="0" indent="0">
              <a:buFont typeface="Wingdings 3" charset="2"/>
              <a:buNone/>
            </a:pPr>
            <a:r>
              <a:rPr lang="en-IN" sz="2800" dirty="0"/>
              <a:t>else :</a:t>
            </a:r>
          </a:p>
          <a:p>
            <a:pPr marL="0" indent="0">
              <a:buFont typeface="Wingdings 3" charset="2"/>
              <a:buNone/>
            </a:pPr>
            <a:r>
              <a:rPr lang="en-IN" sz="2800" dirty="0"/>
              <a:t>    print(“end of the loop”)</a:t>
            </a:r>
          </a:p>
          <a:p>
            <a:pPr marL="0" indent="0">
              <a:buFont typeface="Wingdings 3" charset="2"/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7018CB-1E9B-4EDE-A001-DAB2EADEDBB5}"/>
              </a:ext>
            </a:extLst>
          </p:cNvPr>
          <p:cNvSpPr txBox="1"/>
          <p:nvPr/>
        </p:nvSpPr>
        <p:spPr>
          <a:xfrm>
            <a:off x="7074141" y="2279589"/>
            <a:ext cx="1831320" cy="34163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# OUTPUT 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7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9</a:t>
            </a:r>
          </a:p>
          <a:p>
            <a:r>
              <a:rPr lang="en-IN" dirty="0"/>
              <a:t>10</a:t>
            </a:r>
          </a:p>
          <a:p>
            <a:r>
              <a:rPr lang="en-IN" sz="1800" dirty="0"/>
              <a:t>end of the loop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FB8074-5DA9-4110-9B21-9E0F8A317C4E}"/>
              </a:ext>
            </a:extLst>
          </p:cNvPr>
          <p:cNvSpPr txBox="1">
            <a:spLocks/>
          </p:cNvSpPr>
          <p:nvPr/>
        </p:nvSpPr>
        <p:spPr>
          <a:xfrm>
            <a:off x="677334" y="51683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7200" b="1" dirty="0"/>
              <a:t>WHILE WITH ELSE : </a:t>
            </a:r>
          </a:p>
        </p:txBody>
      </p:sp>
    </p:spTree>
    <p:extLst>
      <p:ext uri="{BB962C8B-B14F-4D97-AF65-F5344CB8AC3E}">
        <p14:creationId xmlns:p14="http://schemas.microsoft.com/office/powerpoint/2010/main" val="165419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rol Statements in Python | How Control Statements Works in Python?">
            <a:extLst>
              <a:ext uri="{FF2B5EF4-FFF2-40B4-BE49-F238E27FC236}">
                <a16:creationId xmlns:a16="http://schemas.microsoft.com/office/drawing/2014/main" xmlns="" id="{958B7961-D434-4CF0-B0FA-C9E5F51D5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9568BF-17D1-4146-92DF-7E3F76C7CAB1}"/>
              </a:ext>
            </a:extLst>
          </p:cNvPr>
          <p:cNvSpPr/>
          <p:nvPr/>
        </p:nvSpPr>
        <p:spPr>
          <a:xfrm>
            <a:off x="9329530" y="6533322"/>
            <a:ext cx="2862470" cy="324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86F8E-5A2E-46E1-A48E-8712008B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5043"/>
            <a:ext cx="8837727" cy="659295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CONDITIONAL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 IF ELSE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 IF..ELIF..ELSE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 NESTED IF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ITERATION / LOOPING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FOR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WHILE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CONTROL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CONTINUE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13044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B1899-B413-489A-8165-138F782C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525"/>
            <a:ext cx="8596668" cy="1320800"/>
          </a:xfrm>
        </p:spPr>
        <p:txBody>
          <a:bodyPr>
            <a:normAutofit/>
          </a:bodyPr>
          <a:lstStyle/>
          <a:p>
            <a:r>
              <a:rPr lang="en-IN" sz="6600" b="1" dirty="0"/>
              <a:t>   BREAK   CONTINUE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7C8070-B5C7-4824-9F92-711E291E5B08}"/>
              </a:ext>
            </a:extLst>
          </p:cNvPr>
          <p:cNvGrpSpPr/>
          <p:nvPr/>
        </p:nvGrpSpPr>
        <p:grpSpPr>
          <a:xfrm>
            <a:off x="289605" y="1390791"/>
            <a:ext cx="5418666" cy="5301284"/>
            <a:chOff x="677334" y="1556716"/>
            <a:chExt cx="4029075" cy="4351541"/>
          </a:xfrm>
        </p:grpSpPr>
        <p:pic>
          <p:nvPicPr>
            <p:cNvPr id="3078" name="Picture 6" descr="Break Statement in C | Syntax, Flow Chart and Examples">
              <a:extLst>
                <a:ext uri="{FF2B5EF4-FFF2-40B4-BE49-F238E27FC236}">
                  <a16:creationId xmlns:a16="http://schemas.microsoft.com/office/drawing/2014/main" xmlns="" id="{CD8F607F-BF77-47C9-B68A-7210A121F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556716"/>
              <a:ext cx="4029075" cy="424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B296D6B-E51C-4EFB-8046-60C796849949}"/>
                </a:ext>
              </a:extLst>
            </p:cNvPr>
            <p:cNvSpPr/>
            <p:nvPr/>
          </p:nvSpPr>
          <p:spPr>
            <a:xfrm>
              <a:off x="2994991" y="5451057"/>
              <a:ext cx="171141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080" name="Picture 8" descr="PHP Continue - javatpoint">
            <a:extLst>
              <a:ext uri="{FF2B5EF4-FFF2-40B4-BE49-F238E27FC236}">
                <a16:creationId xmlns:a16="http://schemas.microsoft.com/office/drawing/2014/main" xmlns="" id="{B9490AC4-24C1-481B-AB1F-EC5C168F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42" y="1453325"/>
            <a:ext cx="37242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3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BBC4BE9-E680-4B24-B5CF-A78943E3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51" y="450574"/>
            <a:ext cx="4185623" cy="1173488"/>
          </a:xfrm>
        </p:spPr>
        <p:txBody>
          <a:bodyPr/>
          <a:lstStyle/>
          <a:p>
            <a:r>
              <a:rPr lang="en-IN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6F26CF-79A2-4194-94EC-D6D9E926D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238616"/>
            <a:ext cx="4723799" cy="156475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A66F2CE6-B803-469F-A48D-84E7BDE2B4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08873" y="2238616"/>
            <a:ext cx="5123193" cy="1564758"/>
          </a:xfr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E3879CF-9332-41A3-B9CF-B12232812521}"/>
              </a:ext>
            </a:extLst>
          </p:cNvPr>
          <p:cNvSpPr txBox="1">
            <a:spLocks/>
          </p:cNvSpPr>
          <p:nvPr/>
        </p:nvSpPr>
        <p:spPr>
          <a:xfrm>
            <a:off x="5157934" y="450574"/>
            <a:ext cx="4669662" cy="1173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CONTINUE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FA7B305-3C5B-4EA8-9DB8-3CA009DF6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33" y="4239335"/>
            <a:ext cx="3028950" cy="15144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168EAC4-AAC0-4640-B68E-BDDA3863F61F}"/>
              </a:ext>
            </a:extLst>
          </p:cNvPr>
          <p:cNvCxnSpPr/>
          <p:nvPr/>
        </p:nvCxnSpPr>
        <p:spPr>
          <a:xfrm>
            <a:off x="4916108" y="122583"/>
            <a:ext cx="0" cy="6612834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C44D37A-DA3D-407D-A622-A132D13BB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150" y="4239335"/>
            <a:ext cx="3891485" cy="15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ass Statement in Python 3.9 with Example - Tuts Make">
            <a:extLst>
              <a:ext uri="{FF2B5EF4-FFF2-40B4-BE49-F238E27FC236}">
                <a16:creationId xmlns:a16="http://schemas.microsoft.com/office/drawing/2014/main" xmlns="" id="{05A7336D-0BAD-4E75-948E-005B31DFC4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429"/>
            <a:ext cx="12045263" cy="60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C6F3F7-683D-4119-895E-66750587C5AD}"/>
              </a:ext>
            </a:extLst>
          </p:cNvPr>
          <p:cNvSpPr/>
          <p:nvPr/>
        </p:nvSpPr>
        <p:spPr>
          <a:xfrm>
            <a:off x="8057322" y="6096000"/>
            <a:ext cx="3987941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C0F00-1A90-4983-B28E-D1896847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/>
              <a:t>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6A819E-7305-411E-8130-B9558362D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42" y="2082603"/>
            <a:ext cx="6172200" cy="18954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9BA802-DBD5-4723-BE3F-A26CE8F7B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30" b="53756"/>
          <a:stretch/>
        </p:blipFill>
        <p:spPr>
          <a:xfrm>
            <a:off x="1717642" y="4564014"/>
            <a:ext cx="3384446" cy="723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C654B6-9597-4382-B333-97A305F97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" r="950"/>
          <a:stretch/>
        </p:blipFill>
        <p:spPr>
          <a:xfrm>
            <a:off x="2686050" y="5287617"/>
            <a:ext cx="482679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rol Structures — UCL BBC micro:bit tutorial">
            <a:extLst>
              <a:ext uri="{FF2B5EF4-FFF2-40B4-BE49-F238E27FC236}">
                <a16:creationId xmlns:a16="http://schemas.microsoft.com/office/drawing/2014/main" xmlns="" id="{ECD8D71B-9369-44AA-9AB0-368067AE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xmlns="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55412-AA7A-486F-B24C-43A58CBE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27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ONLY IF &amp;  IF ELSE</a:t>
            </a:r>
          </a:p>
        </p:txBody>
      </p:sp>
      <p:pic>
        <p:nvPicPr>
          <p:cNvPr id="4098" name="Picture 2" descr="PHP If Else - javatpoint">
            <a:extLst>
              <a:ext uri="{FF2B5EF4-FFF2-40B4-BE49-F238E27FC236}">
                <a16:creationId xmlns:a16="http://schemas.microsoft.com/office/drawing/2014/main" xmlns="" id="{3B7C694F-39C2-426D-A17C-A16AB2C40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81" y="2052362"/>
            <a:ext cx="3832571" cy="45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1EB1829-8089-4B7C-B8DB-00E0819C8E22}"/>
              </a:ext>
            </a:extLst>
          </p:cNvPr>
          <p:cNvSpPr/>
          <p:nvPr/>
        </p:nvSpPr>
        <p:spPr>
          <a:xfrm>
            <a:off x="1550504" y="2173839"/>
            <a:ext cx="861392" cy="26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IF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D79766E-66B2-4A51-ADC6-5B71825B71A5}"/>
              </a:ext>
            </a:extLst>
          </p:cNvPr>
          <p:cNvGrpSpPr/>
          <p:nvPr/>
        </p:nvGrpSpPr>
        <p:grpSpPr>
          <a:xfrm>
            <a:off x="875714" y="2039975"/>
            <a:ext cx="3378233" cy="4413834"/>
            <a:chOff x="252863" y="2132740"/>
            <a:chExt cx="2589194" cy="3922536"/>
          </a:xfrm>
        </p:grpSpPr>
        <p:pic>
          <p:nvPicPr>
            <p:cNvPr id="5" name="Picture 2" descr="PHP If Else - javatpoint">
              <a:extLst>
                <a:ext uri="{FF2B5EF4-FFF2-40B4-BE49-F238E27FC236}">
                  <a16:creationId xmlns:a16="http://schemas.microsoft.com/office/drawing/2014/main" xmlns="" id="{181C4BDD-6EB0-4D7C-982B-E2A2D2139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04"/>
            <a:stretch/>
          </p:blipFill>
          <p:spPr bwMode="auto">
            <a:xfrm>
              <a:off x="252863" y="2173839"/>
              <a:ext cx="2159033" cy="3881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F163EFB-B88A-43B4-A0E9-96440B59F93C}"/>
                </a:ext>
              </a:extLst>
            </p:cNvPr>
            <p:cNvSpPr/>
            <p:nvPr/>
          </p:nvSpPr>
          <p:spPr>
            <a:xfrm>
              <a:off x="1981200" y="4038357"/>
              <a:ext cx="762000" cy="480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F9DE235-BD01-4005-AD3C-AAA8DBE0C6D9}"/>
                </a:ext>
              </a:extLst>
            </p:cNvPr>
            <p:cNvCxnSpPr/>
            <p:nvPr/>
          </p:nvCxnSpPr>
          <p:spPr>
            <a:xfrm>
              <a:off x="2411896" y="3087757"/>
              <a:ext cx="0" cy="1762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1F63A72-45FD-47ED-B9A8-269738E93258}"/>
                </a:ext>
              </a:extLst>
            </p:cNvPr>
            <p:cNvSpPr txBox="1"/>
            <p:nvPr/>
          </p:nvSpPr>
          <p:spPr>
            <a:xfrm>
              <a:off x="1543347" y="2132740"/>
              <a:ext cx="12987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ONLY IF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FCE526-41F8-47EE-AC31-5B693304312A}"/>
              </a:ext>
            </a:extLst>
          </p:cNvPr>
          <p:cNvSpPr txBox="1"/>
          <p:nvPr/>
        </p:nvSpPr>
        <p:spPr>
          <a:xfrm>
            <a:off x="3804131" y="1209059"/>
            <a:ext cx="1914765" cy="17543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SYNTAX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If &lt;condition&gt;:</a:t>
            </a:r>
          </a:p>
          <a:p>
            <a:r>
              <a:rPr lang="en-IN" dirty="0"/>
              <a:t>    body of if</a:t>
            </a:r>
          </a:p>
          <a:p>
            <a:r>
              <a:rPr lang="en-IN" dirty="0"/>
              <a:t>else : </a:t>
            </a:r>
          </a:p>
          <a:p>
            <a:r>
              <a:rPr lang="en-IN" dirty="0"/>
              <a:t>    body of else</a:t>
            </a:r>
          </a:p>
        </p:txBody>
      </p:sp>
    </p:spTree>
    <p:extLst>
      <p:ext uri="{BB962C8B-B14F-4D97-AF65-F5344CB8AC3E}">
        <p14:creationId xmlns:p14="http://schemas.microsoft.com/office/powerpoint/2010/main" val="319627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2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SIMPLE IF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84996" cy="3880773"/>
          </a:xfrm>
          <a:ln w="28575">
            <a:solidFill>
              <a:srgbClr val="00B050"/>
            </a:solidFill>
            <a:prstDash val="lgDashDotDot"/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# Greatest Of 2 Numbers using Only If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= int(input("Enter 1st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b = int(input("Enter 2nd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a&gt;b :</a:t>
            </a:r>
          </a:p>
          <a:p>
            <a:pPr marL="0" indent="0">
              <a:buNone/>
            </a:pPr>
            <a:r>
              <a:rPr lang="en-IN" dirty="0"/>
              <a:t>    print("A is Greatest")</a:t>
            </a:r>
          </a:p>
          <a:p>
            <a:pPr marL="0" indent="0">
              <a:buNone/>
            </a:pPr>
            <a:r>
              <a:rPr lang="en-IN" dirty="0"/>
              <a:t>if b&gt;a :</a:t>
            </a:r>
          </a:p>
          <a:p>
            <a:pPr marL="0" indent="0">
              <a:buNone/>
            </a:pPr>
            <a:r>
              <a:rPr lang="en-IN" dirty="0"/>
              <a:t>    print("B is Greatest")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D50A-FE91-4C3B-B181-C8315F73E8CD}"/>
              </a:ext>
            </a:extLst>
          </p:cNvPr>
          <p:cNvSpPr txBox="1"/>
          <p:nvPr/>
        </p:nvSpPr>
        <p:spPr>
          <a:xfrm>
            <a:off x="6824869" y="2584659"/>
            <a:ext cx="1999265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/>
              <a:t># output 1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B is Greatest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E393EA-92BD-46D1-AAEC-2E63130B6839}"/>
              </a:ext>
            </a:extLst>
          </p:cNvPr>
          <p:cNvSpPr txBox="1"/>
          <p:nvPr/>
        </p:nvSpPr>
        <p:spPr>
          <a:xfrm>
            <a:off x="6824870" y="4678018"/>
            <a:ext cx="1999265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# output 2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A is Greatest</a:t>
            </a:r>
          </a:p>
        </p:txBody>
      </p:sp>
    </p:spTree>
    <p:extLst>
      <p:ext uri="{BB962C8B-B14F-4D97-AF65-F5344CB8AC3E}">
        <p14:creationId xmlns:p14="http://schemas.microsoft.com/office/powerpoint/2010/main" val="9560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2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IF ELSE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84996" cy="3880773"/>
          </a:xfrm>
          <a:ln w="28575">
            <a:solidFill>
              <a:srgbClr val="00B050"/>
            </a:solidFill>
            <a:prstDash val="lgDashDotDot"/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# Greatest Of 2 Numbers using  If Else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= int(input("Enter 1st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b = int(input("Enter 2nd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a&gt;b :</a:t>
            </a:r>
          </a:p>
          <a:p>
            <a:pPr marL="0" indent="0">
              <a:buNone/>
            </a:pPr>
            <a:r>
              <a:rPr lang="en-IN" dirty="0"/>
              <a:t>    print("A is Greatest")</a:t>
            </a:r>
          </a:p>
          <a:p>
            <a:pPr marL="0" indent="0">
              <a:buNone/>
            </a:pPr>
            <a:r>
              <a:rPr lang="en-IN" dirty="0"/>
              <a:t>else :</a:t>
            </a:r>
          </a:p>
          <a:p>
            <a:pPr marL="0" indent="0">
              <a:buNone/>
            </a:pPr>
            <a:r>
              <a:rPr lang="en-IN" dirty="0"/>
              <a:t>    print("B is Greatest")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D50A-FE91-4C3B-B181-C8315F73E8CD}"/>
              </a:ext>
            </a:extLst>
          </p:cNvPr>
          <p:cNvSpPr txBox="1"/>
          <p:nvPr/>
        </p:nvSpPr>
        <p:spPr>
          <a:xfrm>
            <a:off x="6824869" y="2584659"/>
            <a:ext cx="1999265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/>
              <a:t># output 1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B is Greatest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E393EA-92BD-46D1-AAEC-2E63130B6839}"/>
              </a:ext>
            </a:extLst>
          </p:cNvPr>
          <p:cNvSpPr txBox="1"/>
          <p:nvPr/>
        </p:nvSpPr>
        <p:spPr>
          <a:xfrm>
            <a:off x="6824870" y="4678018"/>
            <a:ext cx="1999265" cy="12003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# output 2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A is Greatest</a:t>
            </a:r>
          </a:p>
        </p:txBody>
      </p:sp>
    </p:spTree>
    <p:extLst>
      <p:ext uri="{BB962C8B-B14F-4D97-AF65-F5344CB8AC3E}">
        <p14:creationId xmlns:p14="http://schemas.microsoft.com/office/powerpoint/2010/main" val="22386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f else in Python Statement with Examples - Intellipaat">
            <a:extLst>
              <a:ext uri="{FF2B5EF4-FFF2-40B4-BE49-F238E27FC236}">
                <a16:creationId xmlns:a16="http://schemas.microsoft.com/office/drawing/2014/main" xmlns="" id="{21A80203-9AB4-4FEF-B81C-76D92BD5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0" y="256874"/>
            <a:ext cx="8314566" cy="595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FA63FF-53D5-47E8-8E55-9BC6F3D58D8B}"/>
              </a:ext>
            </a:extLst>
          </p:cNvPr>
          <p:cNvSpPr txBox="1"/>
          <p:nvPr/>
        </p:nvSpPr>
        <p:spPr>
          <a:xfrm>
            <a:off x="3971753" y="424934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00B050"/>
                </a:solidFill>
              </a:rPr>
              <a:t>IF..ELIF..ELSE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1466E1-8287-4E85-BF4E-A7DDB3A9C2CF}"/>
              </a:ext>
            </a:extLst>
          </p:cNvPr>
          <p:cNvSpPr txBox="1"/>
          <p:nvPr/>
        </p:nvSpPr>
        <p:spPr>
          <a:xfrm>
            <a:off x="7687018" y="1348264"/>
            <a:ext cx="2212356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</a:rPr>
              <a:t>SYNTAX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If &lt;condition1&gt; :</a:t>
            </a:r>
          </a:p>
          <a:p>
            <a:r>
              <a:rPr lang="en-IN" dirty="0"/>
              <a:t>    body of if</a:t>
            </a:r>
          </a:p>
          <a:p>
            <a:r>
              <a:rPr lang="en-IN" dirty="0"/>
              <a:t>elif &lt;condition2&gt; :</a:t>
            </a:r>
          </a:p>
          <a:p>
            <a:r>
              <a:rPr lang="en-IN" dirty="0"/>
              <a:t>    body of elif</a:t>
            </a:r>
          </a:p>
          <a:p>
            <a:r>
              <a:rPr lang="en-IN" dirty="0"/>
              <a:t>else : </a:t>
            </a:r>
          </a:p>
          <a:p>
            <a:r>
              <a:rPr lang="en-IN" dirty="0"/>
              <a:t>    body of else</a:t>
            </a:r>
          </a:p>
        </p:txBody>
      </p:sp>
    </p:spTree>
    <p:extLst>
      <p:ext uri="{BB962C8B-B14F-4D97-AF65-F5344CB8AC3E}">
        <p14:creationId xmlns:p14="http://schemas.microsoft.com/office/powerpoint/2010/main" val="236007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5180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IF..ELIF..ELSE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1031"/>
            <a:ext cx="5034353" cy="4906516"/>
          </a:xfrm>
          <a:ln w="28575">
            <a:solidFill>
              <a:srgbClr val="00B050"/>
            </a:solidFill>
            <a:prstDash val="lgDashDot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 Greatest Of 3 Numbers using </a:t>
            </a:r>
            <a:r>
              <a:rPr lang="en-IN" sz="1800" b="1" dirty="0"/>
              <a:t>IF..ELIF..ELSE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= int(input("Enter 1st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b = int(input("Enter 2nd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c = int(input("Enter 3rd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a&gt;b and a&gt;c :</a:t>
            </a:r>
          </a:p>
          <a:p>
            <a:pPr marL="0" indent="0">
              <a:buNone/>
            </a:pPr>
            <a:r>
              <a:rPr lang="en-IN" dirty="0"/>
              <a:t>    print("A is Greatest")</a:t>
            </a:r>
          </a:p>
          <a:p>
            <a:pPr marL="0" indent="0">
              <a:buNone/>
            </a:pPr>
            <a:r>
              <a:rPr lang="en-IN" dirty="0"/>
              <a:t>if b&gt;a and b&gt;c :</a:t>
            </a:r>
          </a:p>
          <a:p>
            <a:pPr marL="0" indent="0">
              <a:buNone/>
            </a:pPr>
            <a:r>
              <a:rPr lang="en-IN" dirty="0"/>
              <a:t>    print("B is Greatest")</a:t>
            </a:r>
          </a:p>
          <a:p>
            <a:pPr marL="0" indent="0">
              <a:buNone/>
            </a:pPr>
            <a:r>
              <a:rPr lang="en-IN" dirty="0"/>
              <a:t>else :</a:t>
            </a:r>
          </a:p>
          <a:p>
            <a:pPr marL="0" indent="0">
              <a:buNone/>
            </a:pPr>
            <a:r>
              <a:rPr lang="en-IN" dirty="0"/>
              <a:t>    print(“C is Greatest”)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D50A-FE91-4C3B-B181-C8315F73E8CD}"/>
              </a:ext>
            </a:extLst>
          </p:cNvPr>
          <p:cNvSpPr txBox="1"/>
          <p:nvPr/>
        </p:nvSpPr>
        <p:spPr>
          <a:xfrm>
            <a:off x="6824869" y="2584659"/>
            <a:ext cx="1999265" cy="14773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/>
              <a:t># output 1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Enter 3rd </a:t>
            </a:r>
            <a:r>
              <a:rPr lang="en-IN" dirty="0" err="1"/>
              <a:t>Num</a:t>
            </a:r>
            <a:r>
              <a:rPr lang="en-IN" dirty="0"/>
              <a:t>: 7</a:t>
            </a:r>
          </a:p>
          <a:p>
            <a:r>
              <a:rPr lang="en-IN" dirty="0"/>
              <a:t>C is Greatest</a:t>
            </a:r>
          </a:p>
        </p:txBody>
      </p:sp>
    </p:spTree>
    <p:extLst>
      <p:ext uri="{BB962C8B-B14F-4D97-AF65-F5344CB8AC3E}">
        <p14:creationId xmlns:p14="http://schemas.microsoft.com/office/powerpoint/2010/main" val="37187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cision Making in C / C++ (if , if..else, Nested if, if-else-if ) -  GeeksforGeeks">
            <a:extLst>
              <a:ext uri="{FF2B5EF4-FFF2-40B4-BE49-F238E27FC236}">
                <a16:creationId xmlns:a16="http://schemas.microsoft.com/office/drawing/2014/main" xmlns="" id="{6740F991-6516-4B62-89D3-A7F5438F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218007"/>
            <a:ext cx="7439439" cy="642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86A305-4E65-4E9C-970E-110B42B98D21}"/>
              </a:ext>
            </a:extLst>
          </p:cNvPr>
          <p:cNvSpPr txBox="1"/>
          <p:nvPr/>
        </p:nvSpPr>
        <p:spPr>
          <a:xfrm>
            <a:off x="3501888" y="218007"/>
            <a:ext cx="61026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NESTED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3D7DA0-DF69-4AF3-82C7-C1A7124564FA}"/>
              </a:ext>
            </a:extLst>
          </p:cNvPr>
          <p:cNvSpPr txBox="1"/>
          <p:nvPr/>
        </p:nvSpPr>
        <p:spPr>
          <a:xfrm>
            <a:off x="3048001" y="4427094"/>
            <a:ext cx="74394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In Python, There is no </a:t>
            </a:r>
            <a:r>
              <a:rPr lang="en-IN" sz="3600" dirty="0">
                <a:solidFill>
                  <a:srgbClr val="002060"/>
                </a:solidFill>
              </a:rPr>
              <a:t>Switch Case</a:t>
            </a:r>
            <a:r>
              <a:rPr lang="en-IN" sz="3600" dirty="0">
                <a:solidFill>
                  <a:srgbClr val="FF0000"/>
                </a:solidFill>
              </a:rPr>
              <a:t>, </a:t>
            </a:r>
            <a:r>
              <a:rPr lang="en-IN" sz="3600" dirty="0">
                <a:solidFill>
                  <a:srgbClr val="002060"/>
                </a:solidFill>
              </a:rPr>
              <a:t>Do While </a:t>
            </a:r>
            <a:r>
              <a:rPr lang="en-IN" sz="3600" dirty="0">
                <a:solidFill>
                  <a:srgbClr val="FF0000"/>
                </a:solidFill>
              </a:rPr>
              <a:t>Loop &amp;</a:t>
            </a:r>
          </a:p>
          <a:p>
            <a:r>
              <a:rPr lang="en-IN" sz="3600" dirty="0">
                <a:solidFill>
                  <a:srgbClr val="002060"/>
                </a:solidFill>
              </a:rPr>
              <a:t>Increment</a:t>
            </a:r>
            <a:r>
              <a:rPr lang="en-IN" sz="3600" dirty="0">
                <a:solidFill>
                  <a:srgbClr val="FF0000"/>
                </a:solidFill>
              </a:rPr>
              <a:t> / </a:t>
            </a:r>
            <a:r>
              <a:rPr lang="en-IN" sz="3600" dirty="0">
                <a:solidFill>
                  <a:srgbClr val="002060"/>
                </a:solidFill>
              </a:rPr>
              <a:t>Decrement</a:t>
            </a:r>
            <a:r>
              <a:rPr lang="en-IN" sz="3600" dirty="0">
                <a:solidFill>
                  <a:srgbClr val="FF0000"/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75424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5873F44-5A2A-40B7-AB36-1BC9FC6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18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/>
              <a:t>NESTED 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2611F3-6866-4164-9C64-7FF544BA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96720"/>
            <a:ext cx="5829484" cy="5589004"/>
          </a:xfrm>
          <a:ln w="28575">
            <a:solidFill>
              <a:srgbClr val="00B050"/>
            </a:solidFill>
            <a:prstDash val="lgDashDot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 Greatest Of 3 Numbers using </a:t>
            </a:r>
            <a:r>
              <a:rPr lang="en-IN" sz="1800" b="1" dirty="0"/>
              <a:t>NESTED 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 = int(input("Enter 1st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b = int(input("Enter 2nd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c = int(input("Enter 3rd 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a&gt;b :</a:t>
            </a:r>
          </a:p>
          <a:p>
            <a:pPr marL="0" indent="0">
              <a:buNone/>
            </a:pPr>
            <a:r>
              <a:rPr lang="en-IN" dirty="0"/>
              <a:t>    if a&gt;c :</a:t>
            </a:r>
          </a:p>
          <a:p>
            <a:pPr marL="0" indent="0">
              <a:buNone/>
            </a:pPr>
            <a:r>
              <a:rPr lang="en-IN" dirty="0"/>
              <a:t>        print("A is Greatest")</a:t>
            </a:r>
          </a:p>
          <a:p>
            <a:pPr marL="0" indent="0">
              <a:buNone/>
            </a:pPr>
            <a:r>
              <a:rPr lang="en-IN" dirty="0"/>
              <a:t>    else : </a:t>
            </a:r>
          </a:p>
          <a:p>
            <a:pPr marL="0" indent="0">
              <a:buNone/>
            </a:pPr>
            <a:r>
              <a:rPr lang="en-IN" dirty="0"/>
              <a:t>        print("C is Greatest")</a:t>
            </a:r>
          </a:p>
          <a:p>
            <a:pPr marL="0" indent="0">
              <a:buNone/>
            </a:pPr>
            <a:r>
              <a:rPr lang="en-IN" dirty="0"/>
              <a:t>if b&gt;c :</a:t>
            </a:r>
          </a:p>
          <a:p>
            <a:pPr marL="0" indent="0">
              <a:buNone/>
            </a:pPr>
            <a:r>
              <a:rPr lang="en-IN" dirty="0"/>
              <a:t>    print("B is Greatest")</a:t>
            </a:r>
          </a:p>
          <a:p>
            <a:pPr marL="0" indent="0">
              <a:buNone/>
            </a:pPr>
            <a:r>
              <a:rPr lang="en-IN" dirty="0"/>
              <a:t>else :</a:t>
            </a:r>
          </a:p>
          <a:p>
            <a:pPr marL="0" indent="0">
              <a:buNone/>
            </a:pPr>
            <a:r>
              <a:rPr lang="en-IN" dirty="0"/>
              <a:t>    print("C is Greatest")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DBD50A-FE91-4C3B-B181-C8315F73E8CD}"/>
              </a:ext>
            </a:extLst>
          </p:cNvPr>
          <p:cNvSpPr txBox="1"/>
          <p:nvPr/>
        </p:nvSpPr>
        <p:spPr>
          <a:xfrm>
            <a:off x="6824869" y="2252870"/>
            <a:ext cx="2449133" cy="14773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# output 1</a:t>
            </a:r>
          </a:p>
          <a:p>
            <a:r>
              <a:rPr lang="en-IN" dirty="0"/>
              <a:t>Enter 1st </a:t>
            </a:r>
            <a:r>
              <a:rPr lang="en-IN" dirty="0" err="1"/>
              <a:t>Num</a:t>
            </a:r>
            <a:r>
              <a:rPr lang="en-IN" dirty="0"/>
              <a:t>: 5</a:t>
            </a:r>
          </a:p>
          <a:p>
            <a:r>
              <a:rPr lang="en-IN" dirty="0"/>
              <a:t>Enter 2nd </a:t>
            </a:r>
            <a:r>
              <a:rPr lang="en-IN" dirty="0" err="1"/>
              <a:t>Num</a:t>
            </a:r>
            <a:r>
              <a:rPr lang="en-IN" dirty="0"/>
              <a:t>: 6</a:t>
            </a:r>
          </a:p>
          <a:p>
            <a:r>
              <a:rPr lang="en-IN" dirty="0"/>
              <a:t>Enter 3rd </a:t>
            </a:r>
            <a:r>
              <a:rPr lang="en-IN" dirty="0" err="1"/>
              <a:t>Num</a:t>
            </a:r>
            <a:r>
              <a:rPr lang="en-IN" dirty="0"/>
              <a:t>: 7</a:t>
            </a:r>
          </a:p>
          <a:p>
            <a:r>
              <a:rPr lang="en-IN" dirty="0"/>
              <a:t>C is Greatest</a:t>
            </a:r>
          </a:p>
        </p:txBody>
      </p:sp>
    </p:spTree>
    <p:extLst>
      <p:ext uri="{BB962C8B-B14F-4D97-AF65-F5344CB8AC3E}">
        <p14:creationId xmlns:p14="http://schemas.microsoft.com/office/powerpoint/2010/main" val="3774811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667</Words>
  <Application>Microsoft Office PowerPoint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CONDITION  EXECUTION</vt:lpstr>
      <vt:lpstr>PowerPoint Presentation</vt:lpstr>
      <vt:lpstr>ONLY IF &amp;  IF ELSE</vt:lpstr>
      <vt:lpstr>SIMPLE IF </vt:lpstr>
      <vt:lpstr>IF ELSE</vt:lpstr>
      <vt:lpstr>PowerPoint Presentation</vt:lpstr>
      <vt:lpstr>IF..ELIF..ELSE</vt:lpstr>
      <vt:lpstr>PowerPoint Presentation</vt:lpstr>
      <vt:lpstr>NESTED IF</vt:lpstr>
      <vt:lpstr>PowerPoint Presentation</vt:lpstr>
      <vt:lpstr>FOR LOOP</vt:lpstr>
      <vt:lpstr>RANGE() FUNCTION : </vt:lpstr>
      <vt:lpstr>PowerPoint Presentation</vt:lpstr>
      <vt:lpstr>PowerPoint Presentation</vt:lpstr>
      <vt:lpstr>WHILE LOOP : </vt:lpstr>
      <vt:lpstr>WHILE LOOP</vt:lpstr>
      <vt:lpstr>LOOP WITH ELSE : </vt:lpstr>
      <vt:lpstr>PowerPoint Presentation</vt:lpstr>
      <vt:lpstr>PowerPoint Presentation</vt:lpstr>
      <vt:lpstr>   BREAK   CONTINUE</vt:lpstr>
      <vt:lpstr>PowerPoint Presentation</vt:lpstr>
      <vt:lpstr>PowerPoint Presentation</vt:lpstr>
      <vt:lpstr>PASS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Admin</cp:lastModifiedBy>
  <cp:revision>89</cp:revision>
  <dcterms:created xsi:type="dcterms:W3CDTF">2021-03-19T07:11:44Z</dcterms:created>
  <dcterms:modified xsi:type="dcterms:W3CDTF">2023-06-27T02:29:35Z</dcterms:modified>
</cp:coreProperties>
</file>