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63" r:id="rId2"/>
    <p:sldId id="291" r:id="rId3"/>
    <p:sldId id="292" r:id="rId4"/>
    <p:sldId id="293" r:id="rId5"/>
    <p:sldId id="298" r:id="rId6"/>
    <p:sldId id="311" r:id="rId7"/>
    <p:sldId id="294" r:id="rId8"/>
    <p:sldId id="302" r:id="rId9"/>
    <p:sldId id="299" r:id="rId10"/>
    <p:sldId id="305" r:id="rId11"/>
    <p:sldId id="300" r:id="rId12"/>
    <p:sldId id="306" r:id="rId13"/>
    <p:sldId id="307" r:id="rId14"/>
    <p:sldId id="308" r:id="rId15"/>
    <p:sldId id="309" r:id="rId16"/>
    <p:sldId id="310" r:id="rId17"/>
    <p:sldId id="296" r:id="rId18"/>
    <p:sldId id="301" r:id="rId19"/>
    <p:sldId id="297" r:id="rId20"/>
    <p:sldId id="303" r:id="rId21"/>
    <p:sldId id="304" r:id="rId22"/>
    <p:sldId id="26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129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660DB2-C844-41C9-B9D2-F8D0F649E59A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59C8D0B5-67C5-4AAA-BDB5-7930F6E8A337}">
      <dgm:prSet phldrT="[Text]"/>
      <dgm:spPr/>
      <dgm:t>
        <a:bodyPr/>
        <a:lstStyle/>
        <a:p>
          <a:r>
            <a:rPr lang="en-IN" dirty="0"/>
            <a:t>Variable </a:t>
          </a:r>
        </a:p>
        <a:p>
          <a:r>
            <a:rPr lang="en-IN" dirty="0"/>
            <a:t>Scope</a:t>
          </a:r>
        </a:p>
      </dgm:t>
    </dgm:pt>
    <dgm:pt modelId="{C7630568-5D13-41C2-BD55-84A9287981FF}" type="parTrans" cxnId="{8F585B8C-8BCB-4C8C-9CB6-B8062A6DAD35}">
      <dgm:prSet/>
      <dgm:spPr/>
      <dgm:t>
        <a:bodyPr/>
        <a:lstStyle/>
        <a:p>
          <a:endParaRPr lang="en-IN"/>
        </a:p>
      </dgm:t>
    </dgm:pt>
    <dgm:pt modelId="{62007908-C087-4918-BE09-46658F9333E2}" type="sibTrans" cxnId="{8F585B8C-8BCB-4C8C-9CB6-B8062A6DAD35}">
      <dgm:prSet/>
      <dgm:spPr/>
      <dgm:t>
        <a:bodyPr/>
        <a:lstStyle/>
        <a:p>
          <a:endParaRPr lang="en-IN"/>
        </a:p>
      </dgm:t>
    </dgm:pt>
    <dgm:pt modelId="{C2EEF8C3-4D7B-4070-A38D-8E01E4C67D19}">
      <dgm:prSet phldrT="[Text]"/>
      <dgm:spPr/>
      <dgm:t>
        <a:bodyPr/>
        <a:lstStyle/>
        <a:p>
          <a:r>
            <a:rPr lang="en-IN" dirty="0"/>
            <a:t>Global</a:t>
          </a:r>
        </a:p>
        <a:p>
          <a:r>
            <a:rPr lang="en-IN" dirty="0"/>
            <a:t>Scope</a:t>
          </a:r>
        </a:p>
      </dgm:t>
    </dgm:pt>
    <dgm:pt modelId="{76777275-E88F-4974-9416-1685F8609C5A}" type="parTrans" cxnId="{EE5F811A-EB79-4896-BBF1-F6FD1E0BDE67}">
      <dgm:prSet/>
      <dgm:spPr/>
      <dgm:t>
        <a:bodyPr/>
        <a:lstStyle/>
        <a:p>
          <a:endParaRPr lang="en-IN"/>
        </a:p>
      </dgm:t>
    </dgm:pt>
    <dgm:pt modelId="{176F8F59-D8B5-441C-B0BD-92B1FD123CD5}" type="sibTrans" cxnId="{EE5F811A-EB79-4896-BBF1-F6FD1E0BDE67}">
      <dgm:prSet/>
      <dgm:spPr/>
      <dgm:t>
        <a:bodyPr/>
        <a:lstStyle/>
        <a:p>
          <a:endParaRPr lang="en-IN"/>
        </a:p>
      </dgm:t>
    </dgm:pt>
    <dgm:pt modelId="{747F8116-93D7-4DA4-ACFD-E260C3E64709}">
      <dgm:prSet phldrT="[Text]"/>
      <dgm:spPr>
        <a:noFill/>
        <a:ln w="76200" cap="rnd" cmpd="sng" algn="ctr">
          <a:solidFill>
            <a:srgbClr val="5FCBEF"/>
          </a:solidFill>
          <a:prstDash val="solid"/>
        </a:ln>
        <a:effectLst/>
      </dgm:spPr>
      <dgm:t>
        <a:bodyPr/>
        <a:lstStyle/>
        <a:p>
          <a:r>
            <a:rPr lang="en-IN" dirty="0"/>
            <a:t>Local</a:t>
          </a:r>
        </a:p>
        <a:p>
          <a:r>
            <a:rPr lang="en-IN" dirty="0"/>
            <a:t>Scope</a:t>
          </a:r>
        </a:p>
      </dgm:t>
    </dgm:pt>
    <dgm:pt modelId="{AB8AC4C6-34A7-4AB8-8A62-44E4B6C5B024}" type="parTrans" cxnId="{480DA4D4-ECE9-4946-8AFE-B338E4DCD532}">
      <dgm:prSet/>
      <dgm:spPr/>
      <dgm:t>
        <a:bodyPr/>
        <a:lstStyle/>
        <a:p>
          <a:endParaRPr lang="en-IN"/>
        </a:p>
      </dgm:t>
    </dgm:pt>
    <dgm:pt modelId="{CDB045EB-5A5B-45FC-A611-6777518FA02F}" type="sibTrans" cxnId="{480DA4D4-ECE9-4946-8AFE-B338E4DCD532}">
      <dgm:prSet/>
      <dgm:spPr/>
      <dgm:t>
        <a:bodyPr/>
        <a:lstStyle/>
        <a:p>
          <a:endParaRPr lang="en-IN"/>
        </a:p>
      </dgm:t>
    </dgm:pt>
    <dgm:pt modelId="{CB0F30A1-AF3A-4052-8A5C-8EF77E7089BC}" type="pres">
      <dgm:prSet presAssocID="{55660DB2-C844-41C9-B9D2-F8D0F649E59A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5DD8AE51-F628-4193-B03E-956B7295A8B3}" type="pres">
      <dgm:prSet presAssocID="{59C8D0B5-67C5-4AAA-BDB5-7930F6E8A337}" presName="hierRoot1" presStyleCnt="0">
        <dgm:presLayoutVars>
          <dgm:hierBranch val="init"/>
        </dgm:presLayoutVars>
      </dgm:prSet>
      <dgm:spPr/>
    </dgm:pt>
    <dgm:pt modelId="{CB5EE083-C876-4B13-B31D-DA1FBC19986E}" type="pres">
      <dgm:prSet presAssocID="{59C8D0B5-67C5-4AAA-BDB5-7930F6E8A337}" presName="rootComposite1" presStyleCnt="0"/>
      <dgm:spPr/>
    </dgm:pt>
    <dgm:pt modelId="{B7B03EA7-41C7-41A9-8688-8829FD9C24AB}" type="pres">
      <dgm:prSet presAssocID="{59C8D0B5-67C5-4AAA-BDB5-7930F6E8A337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E3E1BDF-322B-4BDD-B33C-83126260350A}" type="pres">
      <dgm:prSet presAssocID="{59C8D0B5-67C5-4AAA-BDB5-7930F6E8A337}" presName="topArc1" presStyleLbl="parChTrans1D1" presStyleIdx="0" presStyleCnt="6"/>
      <dgm:spPr>
        <a:ln w="76200">
          <a:solidFill>
            <a:schemeClr val="accent1"/>
          </a:solidFill>
        </a:ln>
      </dgm:spPr>
    </dgm:pt>
    <dgm:pt modelId="{EBCA91D5-F99D-40DA-BA88-8DCE3B03FDA4}" type="pres">
      <dgm:prSet presAssocID="{59C8D0B5-67C5-4AAA-BDB5-7930F6E8A337}" presName="bottomArc1" presStyleLbl="parChTrans1D1" presStyleIdx="1" presStyleCnt="6"/>
      <dgm:spPr/>
    </dgm:pt>
    <dgm:pt modelId="{71EF85B4-F218-436B-ADA9-F8711A5EB988}" type="pres">
      <dgm:prSet presAssocID="{59C8D0B5-67C5-4AAA-BDB5-7930F6E8A337}" presName="topConnNode1" presStyleLbl="node1" presStyleIdx="0" presStyleCnt="0"/>
      <dgm:spPr/>
      <dgm:t>
        <a:bodyPr/>
        <a:lstStyle/>
        <a:p>
          <a:endParaRPr lang="en-IN"/>
        </a:p>
      </dgm:t>
    </dgm:pt>
    <dgm:pt modelId="{C640E94F-F7CD-4E49-B8CD-9B66C7390E8C}" type="pres">
      <dgm:prSet presAssocID="{59C8D0B5-67C5-4AAA-BDB5-7930F6E8A337}" presName="hierChild2" presStyleCnt="0"/>
      <dgm:spPr/>
    </dgm:pt>
    <dgm:pt modelId="{491FB5C5-9446-49E1-A8FA-7DF02F02AB02}" type="pres">
      <dgm:prSet presAssocID="{76777275-E88F-4974-9416-1685F8609C5A}" presName="Name28" presStyleLbl="parChTrans1D2" presStyleIdx="0" presStyleCnt="2"/>
      <dgm:spPr/>
      <dgm:t>
        <a:bodyPr/>
        <a:lstStyle/>
        <a:p>
          <a:endParaRPr lang="en-IN"/>
        </a:p>
      </dgm:t>
    </dgm:pt>
    <dgm:pt modelId="{C7625984-E7B8-4656-B034-26B0BE67CDFE}" type="pres">
      <dgm:prSet presAssocID="{C2EEF8C3-4D7B-4070-A38D-8E01E4C67D19}" presName="hierRoot2" presStyleCnt="0">
        <dgm:presLayoutVars>
          <dgm:hierBranch val="init"/>
        </dgm:presLayoutVars>
      </dgm:prSet>
      <dgm:spPr/>
    </dgm:pt>
    <dgm:pt modelId="{39A0CC23-C7AE-454A-9BC8-AEC1945E6F74}" type="pres">
      <dgm:prSet presAssocID="{C2EEF8C3-4D7B-4070-A38D-8E01E4C67D19}" presName="rootComposite2" presStyleCnt="0"/>
      <dgm:spPr/>
    </dgm:pt>
    <dgm:pt modelId="{88995D00-CEDF-413D-A00A-9709ED22F035}" type="pres">
      <dgm:prSet presAssocID="{C2EEF8C3-4D7B-4070-A38D-8E01E4C67D1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D0B8030-2950-4DD8-B9A8-CD6E2707C323}" type="pres">
      <dgm:prSet presAssocID="{C2EEF8C3-4D7B-4070-A38D-8E01E4C67D19}" presName="topArc2" presStyleLbl="parChTrans1D1" presStyleIdx="2" presStyleCnt="6"/>
      <dgm:spPr>
        <a:ln w="76200">
          <a:solidFill>
            <a:schemeClr val="accent1"/>
          </a:solidFill>
        </a:ln>
      </dgm:spPr>
    </dgm:pt>
    <dgm:pt modelId="{EABB4A3E-637C-435F-9D03-EBB2CC430824}" type="pres">
      <dgm:prSet presAssocID="{C2EEF8C3-4D7B-4070-A38D-8E01E4C67D19}" presName="bottomArc2" presStyleLbl="parChTrans1D1" presStyleIdx="3" presStyleCnt="6"/>
      <dgm:spPr/>
    </dgm:pt>
    <dgm:pt modelId="{9D8325A9-C316-4184-9D6A-4629B78894C0}" type="pres">
      <dgm:prSet presAssocID="{C2EEF8C3-4D7B-4070-A38D-8E01E4C67D19}" presName="topConnNode2" presStyleLbl="node2" presStyleIdx="0" presStyleCnt="0"/>
      <dgm:spPr/>
      <dgm:t>
        <a:bodyPr/>
        <a:lstStyle/>
        <a:p>
          <a:endParaRPr lang="en-IN"/>
        </a:p>
      </dgm:t>
    </dgm:pt>
    <dgm:pt modelId="{CB79608E-410B-40C3-BCB8-A377B8387CFF}" type="pres">
      <dgm:prSet presAssocID="{C2EEF8C3-4D7B-4070-A38D-8E01E4C67D19}" presName="hierChild4" presStyleCnt="0"/>
      <dgm:spPr/>
    </dgm:pt>
    <dgm:pt modelId="{4F9C0CCB-FFBD-4C3C-AE6E-998D815B60AA}" type="pres">
      <dgm:prSet presAssocID="{C2EEF8C3-4D7B-4070-A38D-8E01E4C67D19}" presName="hierChild5" presStyleCnt="0"/>
      <dgm:spPr/>
    </dgm:pt>
    <dgm:pt modelId="{59B1169D-19BF-4FC2-B20B-ED067556D7AD}" type="pres">
      <dgm:prSet presAssocID="{AB8AC4C6-34A7-4AB8-8A62-44E4B6C5B024}" presName="Name28" presStyleLbl="parChTrans1D2" presStyleIdx="1" presStyleCnt="2"/>
      <dgm:spPr/>
      <dgm:t>
        <a:bodyPr/>
        <a:lstStyle/>
        <a:p>
          <a:endParaRPr lang="en-IN"/>
        </a:p>
      </dgm:t>
    </dgm:pt>
    <dgm:pt modelId="{3ACE4214-FA6F-4895-85ED-3EB4F0E3DC4F}" type="pres">
      <dgm:prSet presAssocID="{747F8116-93D7-4DA4-ACFD-E260C3E64709}" presName="hierRoot2" presStyleCnt="0">
        <dgm:presLayoutVars>
          <dgm:hierBranch val="init"/>
        </dgm:presLayoutVars>
      </dgm:prSet>
      <dgm:spPr/>
    </dgm:pt>
    <dgm:pt modelId="{BB91AEBB-F5C6-4098-9F70-B78D99845688}" type="pres">
      <dgm:prSet presAssocID="{747F8116-93D7-4DA4-ACFD-E260C3E64709}" presName="rootComposite2" presStyleCnt="0"/>
      <dgm:spPr/>
    </dgm:pt>
    <dgm:pt modelId="{C0B04B07-4B38-4199-A605-6ED67D1BB3BA}" type="pres">
      <dgm:prSet presAssocID="{747F8116-93D7-4DA4-ACFD-E260C3E64709}" presName="rootText2" presStyleLbl="alignAcc1" presStyleIdx="0" presStyleCnt="0">
        <dgm:presLayoutVars>
          <dgm:chPref val="3"/>
        </dgm:presLayoutVars>
      </dgm:prSet>
      <dgm:spPr>
        <a:xfrm>
          <a:off x="2435399" y="2056744"/>
          <a:ext cx="2011840" cy="643789"/>
        </a:xfrm>
        <a:prstGeom prst="rect">
          <a:avLst/>
        </a:prstGeom>
      </dgm:spPr>
      <dgm:t>
        <a:bodyPr/>
        <a:lstStyle/>
        <a:p>
          <a:endParaRPr lang="en-IN"/>
        </a:p>
      </dgm:t>
    </dgm:pt>
    <dgm:pt modelId="{2638B71C-7118-4166-8D24-C6B344964F28}" type="pres">
      <dgm:prSet presAssocID="{747F8116-93D7-4DA4-ACFD-E260C3E64709}" presName="topArc2" presStyleLbl="parChTrans1D1" presStyleIdx="4" presStyleCnt="6"/>
      <dgm:spPr>
        <a:ln w="76200">
          <a:solidFill>
            <a:schemeClr val="accent1"/>
          </a:solidFill>
        </a:ln>
      </dgm:spPr>
    </dgm:pt>
    <dgm:pt modelId="{1378BEFC-15DC-4B50-979A-1EBCECA6F8AD}" type="pres">
      <dgm:prSet presAssocID="{747F8116-93D7-4DA4-ACFD-E260C3E64709}" presName="bottomArc2" presStyleLbl="parChTrans1D1" presStyleIdx="5" presStyleCnt="6"/>
      <dgm:spPr/>
    </dgm:pt>
    <dgm:pt modelId="{CC345759-E7BE-4D18-BCA1-9579CC9EA98E}" type="pres">
      <dgm:prSet presAssocID="{747F8116-93D7-4DA4-ACFD-E260C3E64709}" presName="topConnNode2" presStyleLbl="node2" presStyleIdx="0" presStyleCnt="0"/>
      <dgm:spPr/>
      <dgm:t>
        <a:bodyPr/>
        <a:lstStyle/>
        <a:p>
          <a:endParaRPr lang="en-IN"/>
        </a:p>
      </dgm:t>
    </dgm:pt>
    <dgm:pt modelId="{E66AB77D-CA60-4B3B-96D2-1CD5903CA4E0}" type="pres">
      <dgm:prSet presAssocID="{747F8116-93D7-4DA4-ACFD-E260C3E64709}" presName="hierChild4" presStyleCnt="0"/>
      <dgm:spPr/>
    </dgm:pt>
    <dgm:pt modelId="{E30F5849-A9B7-4DA8-B26A-6230EB2B46E6}" type="pres">
      <dgm:prSet presAssocID="{747F8116-93D7-4DA4-ACFD-E260C3E64709}" presName="hierChild5" presStyleCnt="0"/>
      <dgm:spPr/>
    </dgm:pt>
    <dgm:pt modelId="{A8520F18-F0C9-4C2C-BEBC-7B8B45BCA13D}" type="pres">
      <dgm:prSet presAssocID="{59C8D0B5-67C5-4AAA-BDB5-7930F6E8A337}" presName="hierChild3" presStyleCnt="0"/>
      <dgm:spPr/>
    </dgm:pt>
  </dgm:ptLst>
  <dgm:cxnLst>
    <dgm:cxn modelId="{8F585B8C-8BCB-4C8C-9CB6-B8062A6DAD35}" srcId="{55660DB2-C844-41C9-B9D2-F8D0F649E59A}" destId="{59C8D0B5-67C5-4AAA-BDB5-7930F6E8A337}" srcOrd="0" destOrd="0" parTransId="{C7630568-5D13-41C2-BD55-84A9287981FF}" sibTransId="{62007908-C087-4918-BE09-46658F9333E2}"/>
    <dgm:cxn modelId="{DE5EBDF9-350B-405E-ADCD-888467640414}" type="presOf" srcId="{AB8AC4C6-34A7-4AB8-8A62-44E4B6C5B024}" destId="{59B1169D-19BF-4FC2-B20B-ED067556D7AD}" srcOrd="0" destOrd="0" presId="urn:microsoft.com/office/officeart/2008/layout/HalfCircleOrganizationChart"/>
    <dgm:cxn modelId="{F6B660C4-93F1-41A3-8C6D-39A08B993C8C}" type="presOf" srcId="{59C8D0B5-67C5-4AAA-BDB5-7930F6E8A337}" destId="{71EF85B4-F218-436B-ADA9-F8711A5EB988}" srcOrd="1" destOrd="0" presId="urn:microsoft.com/office/officeart/2008/layout/HalfCircleOrganizationChart"/>
    <dgm:cxn modelId="{E11DE7DF-3F3C-4757-BA03-7730CA119975}" type="presOf" srcId="{59C8D0B5-67C5-4AAA-BDB5-7930F6E8A337}" destId="{B7B03EA7-41C7-41A9-8688-8829FD9C24AB}" srcOrd="0" destOrd="0" presId="urn:microsoft.com/office/officeart/2008/layout/HalfCircleOrganizationChart"/>
    <dgm:cxn modelId="{95E4D48C-86C0-4148-8020-CB75A0C044EA}" type="presOf" srcId="{747F8116-93D7-4DA4-ACFD-E260C3E64709}" destId="{C0B04B07-4B38-4199-A605-6ED67D1BB3BA}" srcOrd="0" destOrd="0" presId="urn:microsoft.com/office/officeart/2008/layout/HalfCircleOrganizationChart"/>
    <dgm:cxn modelId="{95ED3A08-314E-4972-A355-E4D677042F23}" type="presOf" srcId="{55660DB2-C844-41C9-B9D2-F8D0F649E59A}" destId="{CB0F30A1-AF3A-4052-8A5C-8EF77E7089BC}" srcOrd="0" destOrd="0" presId="urn:microsoft.com/office/officeart/2008/layout/HalfCircleOrganizationChart"/>
    <dgm:cxn modelId="{9C1AC55C-684E-4EFA-8C47-E9E85CC61AFE}" type="presOf" srcId="{747F8116-93D7-4DA4-ACFD-E260C3E64709}" destId="{CC345759-E7BE-4D18-BCA1-9579CC9EA98E}" srcOrd="1" destOrd="0" presId="urn:microsoft.com/office/officeart/2008/layout/HalfCircleOrganizationChart"/>
    <dgm:cxn modelId="{EE5F811A-EB79-4896-BBF1-F6FD1E0BDE67}" srcId="{59C8D0B5-67C5-4AAA-BDB5-7930F6E8A337}" destId="{C2EEF8C3-4D7B-4070-A38D-8E01E4C67D19}" srcOrd="0" destOrd="0" parTransId="{76777275-E88F-4974-9416-1685F8609C5A}" sibTransId="{176F8F59-D8B5-441C-B0BD-92B1FD123CD5}"/>
    <dgm:cxn modelId="{D950D3E1-A45A-4845-AEB0-FF8ECC4B5A4D}" type="presOf" srcId="{C2EEF8C3-4D7B-4070-A38D-8E01E4C67D19}" destId="{88995D00-CEDF-413D-A00A-9709ED22F035}" srcOrd="0" destOrd="0" presId="urn:microsoft.com/office/officeart/2008/layout/HalfCircleOrganizationChart"/>
    <dgm:cxn modelId="{17887B58-B9AD-4B7A-AEB7-097366B17C4E}" type="presOf" srcId="{76777275-E88F-4974-9416-1685F8609C5A}" destId="{491FB5C5-9446-49E1-A8FA-7DF02F02AB02}" srcOrd="0" destOrd="0" presId="urn:microsoft.com/office/officeart/2008/layout/HalfCircleOrganizationChart"/>
    <dgm:cxn modelId="{14391808-C921-4864-AA8E-42A6E6588BA3}" type="presOf" srcId="{C2EEF8C3-4D7B-4070-A38D-8E01E4C67D19}" destId="{9D8325A9-C316-4184-9D6A-4629B78894C0}" srcOrd="1" destOrd="0" presId="urn:microsoft.com/office/officeart/2008/layout/HalfCircleOrganizationChart"/>
    <dgm:cxn modelId="{480DA4D4-ECE9-4946-8AFE-B338E4DCD532}" srcId="{59C8D0B5-67C5-4AAA-BDB5-7930F6E8A337}" destId="{747F8116-93D7-4DA4-ACFD-E260C3E64709}" srcOrd="1" destOrd="0" parTransId="{AB8AC4C6-34A7-4AB8-8A62-44E4B6C5B024}" sibTransId="{CDB045EB-5A5B-45FC-A611-6777518FA02F}"/>
    <dgm:cxn modelId="{A16E83F2-3EC1-420D-AA41-413A92D30CC5}" type="presParOf" srcId="{CB0F30A1-AF3A-4052-8A5C-8EF77E7089BC}" destId="{5DD8AE51-F628-4193-B03E-956B7295A8B3}" srcOrd="0" destOrd="0" presId="urn:microsoft.com/office/officeart/2008/layout/HalfCircleOrganizationChart"/>
    <dgm:cxn modelId="{973F685E-6138-4AED-9E6D-1A4A179A79FF}" type="presParOf" srcId="{5DD8AE51-F628-4193-B03E-956B7295A8B3}" destId="{CB5EE083-C876-4B13-B31D-DA1FBC19986E}" srcOrd="0" destOrd="0" presId="urn:microsoft.com/office/officeart/2008/layout/HalfCircleOrganizationChart"/>
    <dgm:cxn modelId="{07DF559A-DEBC-46EC-AABF-9B53C9B60E91}" type="presParOf" srcId="{CB5EE083-C876-4B13-B31D-DA1FBC19986E}" destId="{B7B03EA7-41C7-41A9-8688-8829FD9C24AB}" srcOrd="0" destOrd="0" presId="urn:microsoft.com/office/officeart/2008/layout/HalfCircleOrganizationChart"/>
    <dgm:cxn modelId="{E9821D98-5295-49F1-A8A7-86AD4AB0F821}" type="presParOf" srcId="{CB5EE083-C876-4B13-B31D-DA1FBC19986E}" destId="{FE3E1BDF-322B-4BDD-B33C-83126260350A}" srcOrd="1" destOrd="0" presId="urn:microsoft.com/office/officeart/2008/layout/HalfCircleOrganizationChart"/>
    <dgm:cxn modelId="{456E652B-AF71-4CDC-BCD5-C96F3A809A4D}" type="presParOf" srcId="{CB5EE083-C876-4B13-B31D-DA1FBC19986E}" destId="{EBCA91D5-F99D-40DA-BA88-8DCE3B03FDA4}" srcOrd="2" destOrd="0" presId="urn:microsoft.com/office/officeart/2008/layout/HalfCircleOrganizationChart"/>
    <dgm:cxn modelId="{9CFF5AFD-45D7-4282-9C72-41C0F362F80C}" type="presParOf" srcId="{CB5EE083-C876-4B13-B31D-DA1FBC19986E}" destId="{71EF85B4-F218-436B-ADA9-F8711A5EB988}" srcOrd="3" destOrd="0" presId="urn:microsoft.com/office/officeart/2008/layout/HalfCircleOrganizationChart"/>
    <dgm:cxn modelId="{38CA3547-3850-4C28-B25A-B40F035E8E2A}" type="presParOf" srcId="{5DD8AE51-F628-4193-B03E-956B7295A8B3}" destId="{C640E94F-F7CD-4E49-B8CD-9B66C7390E8C}" srcOrd="1" destOrd="0" presId="urn:microsoft.com/office/officeart/2008/layout/HalfCircleOrganizationChart"/>
    <dgm:cxn modelId="{1A08A99A-29C0-4A3E-A51B-5AB13676C2A0}" type="presParOf" srcId="{C640E94F-F7CD-4E49-B8CD-9B66C7390E8C}" destId="{491FB5C5-9446-49E1-A8FA-7DF02F02AB02}" srcOrd="0" destOrd="0" presId="urn:microsoft.com/office/officeart/2008/layout/HalfCircleOrganizationChart"/>
    <dgm:cxn modelId="{C56C58B9-647E-40AA-8B9F-7DE8EFFF1810}" type="presParOf" srcId="{C640E94F-F7CD-4E49-B8CD-9B66C7390E8C}" destId="{C7625984-E7B8-4656-B034-26B0BE67CDFE}" srcOrd="1" destOrd="0" presId="urn:microsoft.com/office/officeart/2008/layout/HalfCircleOrganizationChart"/>
    <dgm:cxn modelId="{0E7010E7-19E1-4DDA-9906-CCB7B08DCC1B}" type="presParOf" srcId="{C7625984-E7B8-4656-B034-26B0BE67CDFE}" destId="{39A0CC23-C7AE-454A-9BC8-AEC1945E6F74}" srcOrd="0" destOrd="0" presId="urn:microsoft.com/office/officeart/2008/layout/HalfCircleOrganizationChart"/>
    <dgm:cxn modelId="{75075284-FD6B-4F36-8577-23D6E5141014}" type="presParOf" srcId="{39A0CC23-C7AE-454A-9BC8-AEC1945E6F74}" destId="{88995D00-CEDF-413D-A00A-9709ED22F035}" srcOrd="0" destOrd="0" presId="urn:microsoft.com/office/officeart/2008/layout/HalfCircleOrganizationChart"/>
    <dgm:cxn modelId="{D9584CE5-D62B-4568-B2B5-EBFF7513AF9D}" type="presParOf" srcId="{39A0CC23-C7AE-454A-9BC8-AEC1945E6F74}" destId="{7D0B8030-2950-4DD8-B9A8-CD6E2707C323}" srcOrd="1" destOrd="0" presId="urn:microsoft.com/office/officeart/2008/layout/HalfCircleOrganizationChart"/>
    <dgm:cxn modelId="{3ECDB857-ECDE-4FA3-8E9B-5423CAEE727D}" type="presParOf" srcId="{39A0CC23-C7AE-454A-9BC8-AEC1945E6F74}" destId="{EABB4A3E-637C-435F-9D03-EBB2CC430824}" srcOrd="2" destOrd="0" presId="urn:microsoft.com/office/officeart/2008/layout/HalfCircleOrganizationChart"/>
    <dgm:cxn modelId="{53E00F6D-3504-4B35-B2D9-F605441313DA}" type="presParOf" srcId="{39A0CC23-C7AE-454A-9BC8-AEC1945E6F74}" destId="{9D8325A9-C316-4184-9D6A-4629B78894C0}" srcOrd="3" destOrd="0" presId="urn:microsoft.com/office/officeart/2008/layout/HalfCircleOrganizationChart"/>
    <dgm:cxn modelId="{E468F53D-5D26-40BE-BC86-39FE1AAAF70A}" type="presParOf" srcId="{C7625984-E7B8-4656-B034-26B0BE67CDFE}" destId="{CB79608E-410B-40C3-BCB8-A377B8387CFF}" srcOrd="1" destOrd="0" presId="urn:microsoft.com/office/officeart/2008/layout/HalfCircleOrganizationChart"/>
    <dgm:cxn modelId="{09CAB0F4-7B62-42C3-9878-37752AFF8DF6}" type="presParOf" srcId="{C7625984-E7B8-4656-B034-26B0BE67CDFE}" destId="{4F9C0CCB-FFBD-4C3C-AE6E-998D815B60AA}" srcOrd="2" destOrd="0" presId="urn:microsoft.com/office/officeart/2008/layout/HalfCircleOrganizationChart"/>
    <dgm:cxn modelId="{50F30765-64AA-4969-AB0D-FAD492811815}" type="presParOf" srcId="{C640E94F-F7CD-4E49-B8CD-9B66C7390E8C}" destId="{59B1169D-19BF-4FC2-B20B-ED067556D7AD}" srcOrd="2" destOrd="0" presId="urn:microsoft.com/office/officeart/2008/layout/HalfCircleOrganizationChart"/>
    <dgm:cxn modelId="{B11443C9-269D-4359-BE5E-BC95764D1F3A}" type="presParOf" srcId="{C640E94F-F7CD-4E49-B8CD-9B66C7390E8C}" destId="{3ACE4214-FA6F-4895-85ED-3EB4F0E3DC4F}" srcOrd="3" destOrd="0" presId="urn:microsoft.com/office/officeart/2008/layout/HalfCircleOrganizationChart"/>
    <dgm:cxn modelId="{CB4DF6FD-FCE5-4CB9-8F62-014E7F428493}" type="presParOf" srcId="{3ACE4214-FA6F-4895-85ED-3EB4F0E3DC4F}" destId="{BB91AEBB-F5C6-4098-9F70-B78D99845688}" srcOrd="0" destOrd="0" presId="urn:microsoft.com/office/officeart/2008/layout/HalfCircleOrganizationChart"/>
    <dgm:cxn modelId="{407CE60E-0175-40AA-BAC6-90DF43CF30A6}" type="presParOf" srcId="{BB91AEBB-F5C6-4098-9F70-B78D99845688}" destId="{C0B04B07-4B38-4199-A605-6ED67D1BB3BA}" srcOrd="0" destOrd="0" presId="urn:microsoft.com/office/officeart/2008/layout/HalfCircleOrganizationChart"/>
    <dgm:cxn modelId="{22F8D288-8F31-4064-9172-A19BCF3BE894}" type="presParOf" srcId="{BB91AEBB-F5C6-4098-9F70-B78D99845688}" destId="{2638B71C-7118-4166-8D24-C6B344964F28}" srcOrd="1" destOrd="0" presId="urn:microsoft.com/office/officeart/2008/layout/HalfCircleOrganizationChart"/>
    <dgm:cxn modelId="{29AE6632-88A9-4945-96BF-15F3702ECEE5}" type="presParOf" srcId="{BB91AEBB-F5C6-4098-9F70-B78D99845688}" destId="{1378BEFC-15DC-4B50-979A-1EBCECA6F8AD}" srcOrd="2" destOrd="0" presId="urn:microsoft.com/office/officeart/2008/layout/HalfCircleOrganizationChart"/>
    <dgm:cxn modelId="{E4AD0A15-F006-4FB1-B9BF-6F6A45629E98}" type="presParOf" srcId="{BB91AEBB-F5C6-4098-9F70-B78D99845688}" destId="{CC345759-E7BE-4D18-BCA1-9579CC9EA98E}" srcOrd="3" destOrd="0" presId="urn:microsoft.com/office/officeart/2008/layout/HalfCircleOrganizationChart"/>
    <dgm:cxn modelId="{2D61DFBA-8F70-4585-A80D-13BEE5F7269A}" type="presParOf" srcId="{3ACE4214-FA6F-4895-85ED-3EB4F0E3DC4F}" destId="{E66AB77D-CA60-4B3B-96D2-1CD5903CA4E0}" srcOrd="1" destOrd="0" presId="urn:microsoft.com/office/officeart/2008/layout/HalfCircleOrganizationChart"/>
    <dgm:cxn modelId="{129E8E48-C628-44AA-A4E7-F2017A48E9CB}" type="presParOf" srcId="{3ACE4214-FA6F-4895-85ED-3EB4F0E3DC4F}" destId="{E30F5849-A9B7-4DA8-B26A-6230EB2B46E6}" srcOrd="2" destOrd="0" presId="urn:microsoft.com/office/officeart/2008/layout/HalfCircleOrganizationChart"/>
    <dgm:cxn modelId="{99EAD3BF-8980-429A-AB38-5F2B20C6B58F}" type="presParOf" srcId="{5DD8AE51-F628-4193-B03E-956B7295A8B3}" destId="{A8520F18-F0C9-4C2C-BEBC-7B8B45BCA13D}" srcOrd="2" destOrd="0" presId="urn:microsoft.com/office/officeart/2008/layout/HalfCircleOrganizationChart"/>
  </dgm:cxnLst>
  <dgm:bg/>
  <dgm:whole>
    <a:ln w="38100"/>
  </dgm:whole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9B1169D-19BF-4FC2-B20B-ED067556D7AD}">
      <dsp:nvSpPr>
        <dsp:cNvPr id="0" name=""/>
        <dsp:cNvSpPr/>
      </dsp:nvSpPr>
      <dsp:spPr>
        <a:xfrm>
          <a:off x="2224156" y="1453192"/>
          <a:ext cx="1217163" cy="422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243"/>
              </a:lnTo>
              <a:lnTo>
                <a:pt x="1217163" y="211243"/>
              </a:lnTo>
              <a:lnTo>
                <a:pt x="1217163" y="42248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1FB5C5-9446-49E1-A8FA-7DF02F02AB02}">
      <dsp:nvSpPr>
        <dsp:cNvPr id="0" name=""/>
        <dsp:cNvSpPr/>
      </dsp:nvSpPr>
      <dsp:spPr>
        <a:xfrm>
          <a:off x="1006992" y="1453192"/>
          <a:ext cx="1217163" cy="422486"/>
        </a:xfrm>
        <a:custGeom>
          <a:avLst/>
          <a:gdLst/>
          <a:ahLst/>
          <a:cxnLst/>
          <a:rect l="0" t="0" r="0" b="0"/>
          <a:pathLst>
            <a:path>
              <a:moveTo>
                <a:pt x="1217163" y="0"/>
              </a:moveTo>
              <a:lnTo>
                <a:pt x="1217163" y="211243"/>
              </a:lnTo>
              <a:lnTo>
                <a:pt x="0" y="211243"/>
              </a:lnTo>
              <a:lnTo>
                <a:pt x="0" y="42248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3E1BDF-322B-4BDD-B33C-83126260350A}">
      <dsp:nvSpPr>
        <dsp:cNvPr id="0" name=""/>
        <dsp:cNvSpPr/>
      </dsp:nvSpPr>
      <dsp:spPr>
        <a:xfrm>
          <a:off x="1721196" y="447272"/>
          <a:ext cx="1005920" cy="1005920"/>
        </a:xfrm>
        <a:prstGeom prst="arc">
          <a:avLst>
            <a:gd name="adj1" fmla="val 13200000"/>
            <a:gd name="adj2" fmla="val 19200000"/>
          </a:avLst>
        </a:prstGeom>
        <a:noFill/>
        <a:ln w="7620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CA91D5-F99D-40DA-BA88-8DCE3B03FDA4}">
      <dsp:nvSpPr>
        <dsp:cNvPr id="0" name=""/>
        <dsp:cNvSpPr/>
      </dsp:nvSpPr>
      <dsp:spPr>
        <a:xfrm>
          <a:off x="1721196" y="447272"/>
          <a:ext cx="1005920" cy="1005920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B03EA7-41C7-41A9-8688-8829FD9C24AB}">
      <dsp:nvSpPr>
        <dsp:cNvPr id="0" name=""/>
        <dsp:cNvSpPr/>
      </dsp:nvSpPr>
      <dsp:spPr>
        <a:xfrm>
          <a:off x="1218236" y="628337"/>
          <a:ext cx="2011840" cy="643789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/>
            <a:t>Variable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/>
            <a:t>Scope</a:t>
          </a:r>
        </a:p>
      </dsp:txBody>
      <dsp:txXfrm>
        <a:off x="1218236" y="628337"/>
        <a:ext cx="2011840" cy="643789"/>
      </dsp:txXfrm>
    </dsp:sp>
    <dsp:sp modelId="{7D0B8030-2950-4DD8-B9A8-CD6E2707C323}">
      <dsp:nvSpPr>
        <dsp:cNvPr id="0" name=""/>
        <dsp:cNvSpPr/>
      </dsp:nvSpPr>
      <dsp:spPr>
        <a:xfrm>
          <a:off x="504032" y="1875679"/>
          <a:ext cx="1005920" cy="1005920"/>
        </a:xfrm>
        <a:prstGeom prst="arc">
          <a:avLst>
            <a:gd name="adj1" fmla="val 13200000"/>
            <a:gd name="adj2" fmla="val 19200000"/>
          </a:avLst>
        </a:prstGeom>
        <a:noFill/>
        <a:ln w="7620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BB4A3E-637C-435F-9D03-EBB2CC430824}">
      <dsp:nvSpPr>
        <dsp:cNvPr id="0" name=""/>
        <dsp:cNvSpPr/>
      </dsp:nvSpPr>
      <dsp:spPr>
        <a:xfrm>
          <a:off x="504032" y="1875679"/>
          <a:ext cx="1005920" cy="1005920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995D00-CEDF-413D-A00A-9709ED22F035}">
      <dsp:nvSpPr>
        <dsp:cNvPr id="0" name=""/>
        <dsp:cNvSpPr/>
      </dsp:nvSpPr>
      <dsp:spPr>
        <a:xfrm>
          <a:off x="1072" y="2056744"/>
          <a:ext cx="2011840" cy="643789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/>
            <a:t>Global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/>
            <a:t>Scope</a:t>
          </a:r>
        </a:p>
      </dsp:txBody>
      <dsp:txXfrm>
        <a:off x="1072" y="2056744"/>
        <a:ext cx="2011840" cy="643789"/>
      </dsp:txXfrm>
    </dsp:sp>
    <dsp:sp modelId="{2638B71C-7118-4166-8D24-C6B344964F28}">
      <dsp:nvSpPr>
        <dsp:cNvPr id="0" name=""/>
        <dsp:cNvSpPr/>
      </dsp:nvSpPr>
      <dsp:spPr>
        <a:xfrm>
          <a:off x="2938359" y="1875679"/>
          <a:ext cx="1005920" cy="1005920"/>
        </a:xfrm>
        <a:prstGeom prst="arc">
          <a:avLst>
            <a:gd name="adj1" fmla="val 13200000"/>
            <a:gd name="adj2" fmla="val 19200000"/>
          </a:avLst>
        </a:prstGeom>
        <a:noFill/>
        <a:ln w="7620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78BEFC-15DC-4B50-979A-1EBCECA6F8AD}">
      <dsp:nvSpPr>
        <dsp:cNvPr id="0" name=""/>
        <dsp:cNvSpPr/>
      </dsp:nvSpPr>
      <dsp:spPr>
        <a:xfrm>
          <a:off x="2938359" y="1875679"/>
          <a:ext cx="1005920" cy="1005920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B04B07-4B38-4199-A605-6ED67D1BB3BA}">
      <dsp:nvSpPr>
        <dsp:cNvPr id="0" name=""/>
        <dsp:cNvSpPr/>
      </dsp:nvSpPr>
      <dsp:spPr>
        <a:xfrm>
          <a:off x="2435399" y="2056744"/>
          <a:ext cx="2011840" cy="643789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/>
            <a:t>Local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/>
            <a:t>Scope</a:t>
          </a:r>
        </a:p>
      </dsp:txBody>
      <dsp:txXfrm>
        <a:off x="2435399" y="2056744"/>
        <a:ext cx="2011840" cy="643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1647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043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874151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73165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421654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62062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54829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4" y="609601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1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0664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3428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9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0170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09-04-2021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995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6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6" y="2737247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5" y="2737247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09-04-2021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36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09-04-2021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4720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09-04-2021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4295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6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09-04-2021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9717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09-04-2021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7387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4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841A1-0336-430F-BAD4-8C9577EB4DE9}" type="datetimeFigureOut">
              <a:rPr lang="en-IN" smtClean="0"/>
              <a:pPr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4" y="604136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7107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92B048-6E9C-4BB0-8EB5-CE6873900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899" y="3283229"/>
            <a:ext cx="8791145" cy="2242931"/>
          </a:xfrm>
        </p:spPr>
        <p:txBody>
          <a:bodyPr anchor="t"/>
          <a:lstStyle/>
          <a:p>
            <a:pPr algn="ctr"/>
            <a:r>
              <a:rPr lang="en-IN" sz="9600" dirty="0"/>
              <a:t>FUNCTIONS</a:t>
            </a:r>
          </a:p>
        </p:txBody>
      </p:sp>
      <p:pic>
        <p:nvPicPr>
          <p:cNvPr id="1026" name="Picture 2" descr="The Python Logo | Python Software Foundation">
            <a:extLst>
              <a:ext uri="{FF2B5EF4-FFF2-40B4-BE49-F238E27FC236}">
                <a16:creationId xmlns="" xmlns:a16="http://schemas.microsoft.com/office/drawing/2014/main" id="{EC0B254F-9084-47E4-9637-55BFA6D49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77" y="529878"/>
            <a:ext cx="8583115" cy="28991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558000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A06C9C3-8BE2-4785-AF2B-854ED6EEA91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4800" y="0"/>
            <a:ext cx="6599237" cy="65852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54733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4170D4-6E1F-4E1C-9C55-1C3931CD2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00" y="132524"/>
            <a:ext cx="9190521" cy="14168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IN" sz="6600" b="1" dirty="0"/>
              <a:t>REQUIRED ARGUMENTS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976EA2AB-D849-44A7-B6AC-B53EE4C28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58066" y="1292845"/>
            <a:ext cx="6785077" cy="1320800"/>
          </a:xfr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2170EFC-B135-41D0-B8D5-6FD24B4634C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8065" y="2699660"/>
            <a:ext cx="4623535" cy="599347"/>
          </a:xfrm>
          <a:prstGeom prst="rect">
            <a:avLst/>
          </a:prstGeom>
          <a:ln w="38100">
            <a:solidFill>
              <a:srgbClr val="FF0000"/>
            </a:solidFill>
            <a:prstDash val="dash"/>
          </a:ln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BA24A79-9454-429E-B667-A2FD138F1DF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3804" y="3687677"/>
            <a:ext cx="4001692" cy="5171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86A5B1F9-A3EF-4CB4-9F4C-146C1042FFB9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8065" y="5179082"/>
            <a:ext cx="2710683" cy="5993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FDFA2C9C-EF23-475F-A6A1-B15BDB8D028A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8065" y="5862749"/>
            <a:ext cx="9514416" cy="506591"/>
          </a:xfrm>
          <a:prstGeom prst="rect">
            <a:avLst/>
          </a:prstGeom>
          <a:ln w="38100">
            <a:solidFill>
              <a:srgbClr val="FF0000"/>
            </a:solidFill>
            <a:prstDash val="dash"/>
          </a:ln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D8ECE1A-D82E-4030-B1F5-5B9FE5F07C46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3804" y="4250995"/>
            <a:ext cx="8938817" cy="599346"/>
          </a:xfrm>
          <a:prstGeom prst="rect">
            <a:avLst/>
          </a:prstGeom>
          <a:ln w="38100">
            <a:solidFill>
              <a:srgbClr val="FF0000"/>
            </a:solidFill>
            <a:prstDash val="dash"/>
          </a:ln>
        </p:spPr>
      </p:pic>
    </p:spTree>
    <p:extLst>
      <p:ext uri="{BB962C8B-B14F-4D97-AF65-F5344CB8AC3E}">
        <p14:creationId xmlns="" xmlns:p14="http://schemas.microsoft.com/office/powerpoint/2010/main" val="3070780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B31B9D-2AE2-4CE6-9641-F05333D3F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IN" sz="6600" b="1" dirty="0"/>
              <a:t>REQUIRED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12D39D-8A5E-4F91-9AE8-624BEFCBE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638300"/>
            <a:ext cx="9321800" cy="47244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sz="3600" b="1" i="0" u="none" strike="noStrike" baseline="0" dirty="0">
                <a:latin typeface="MinionPro-Bold"/>
              </a:rPr>
              <a:t>“Required Arguments” </a:t>
            </a:r>
            <a:r>
              <a:rPr lang="en-IN" sz="3600" b="0" i="0" u="none" strike="noStrike" baseline="0" dirty="0">
                <a:latin typeface="MinionPro-Regular"/>
              </a:rPr>
              <a:t>are the arguments passed to a function in correct positional order.</a:t>
            </a:r>
          </a:p>
          <a:p>
            <a:pPr algn="l"/>
            <a:r>
              <a:rPr lang="en-IN" sz="3600" b="0" i="0" u="none" strike="noStrike" baseline="0" dirty="0">
                <a:latin typeface="MinionPro-Regular"/>
              </a:rPr>
              <a:t> Here, the number of arguments in the function call should match exactly with the function definition.</a:t>
            </a:r>
          </a:p>
          <a:p>
            <a:pPr algn="l"/>
            <a:r>
              <a:rPr lang="en-IN" sz="3600" b="0" i="0" u="none" strike="noStrike" baseline="0" dirty="0">
                <a:latin typeface="MinionPro-Regular"/>
              </a:rPr>
              <a:t> You need at least one parameter to prevent syntax errors to get the required output.</a:t>
            </a:r>
            <a:endParaRPr lang="en-IN" sz="3600" dirty="0"/>
          </a:p>
        </p:txBody>
      </p:sp>
    </p:spTree>
    <p:extLst>
      <p:ext uri="{BB962C8B-B14F-4D97-AF65-F5344CB8AC3E}">
        <p14:creationId xmlns="" xmlns:p14="http://schemas.microsoft.com/office/powerpoint/2010/main" val="989689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DC629F-2190-40EA-AD4A-DAC5E29AB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426" y="1341016"/>
            <a:ext cx="8596668" cy="3880773"/>
          </a:xfrm>
        </p:spPr>
        <p:txBody>
          <a:bodyPr>
            <a:normAutofit/>
          </a:bodyPr>
          <a:lstStyle/>
          <a:p>
            <a:pPr algn="l"/>
            <a:r>
              <a:rPr lang="en-IN" sz="2800" i="0" u="none" strike="noStrike" baseline="0" dirty="0">
                <a:latin typeface="MinionPro-Regular"/>
              </a:rPr>
              <a:t>Keyword arguments will invoke the function after the parameters are recognized by their parameter names.</a:t>
            </a:r>
          </a:p>
          <a:p>
            <a:pPr algn="l"/>
            <a:r>
              <a:rPr lang="en-IN" sz="2800" i="0" u="none" strike="noStrike" baseline="0" dirty="0">
                <a:latin typeface="MinionPro-Regular"/>
              </a:rPr>
              <a:t> The value of the keyword argument is matched with the parameter name and so,</a:t>
            </a:r>
          </a:p>
          <a:p>
            <a:pPr algn="l"/>
            <a:r>
              <a:rPr lang="en-IN" sz="2800" i="0" u="none" strike="noStrike" baseline="0" dirty="0">
                <a:latin typeface="MinionPro-Regular"/>
              </a:rPr>
              <a:t> one can also put arguments in improper order (not in order).</a:t>
            </a:r>
            <a:endParaRPr lang="en-IN" sz="2800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5B0AFA64-735E-4886-8600-99BB4E0A32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5" y="235612"/>
            <a:ext cx="8596312" cy="11079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IN" sz="6600" b="1" dirty="0"/>
              <a:t>KEYWORD ARGUMENTS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9CF3A09-00DC-4BB6-8F5D-E137141F989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3244" y="4364963"/>
            <a:ext cx="8324850" cy="1400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D00C483-8A1A-40A0-A4B9-5E8B79A3CAA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17762" y="6069938"/>
            <a:ext cx="4410075" cy="552450"/>
          </a:xfrm>
          <a:prstGeom prst="rect">
            <a:avLst/>
          </a:prstGeom>
          <a:ln w="38100">
            <a:solidFill>
              <a:srgbClr val="FF0000"/>
            </a:solidFill>
            <a:prstDash val="dash"/>
          </a:ln>
        </p:spPr>
      </p:pic>
    </p:spTree>
    <p:extLst>
      <p:ext uri="{BB962C8B-B14F-4D97-AF65-F5344CB8AC3E}">
        <p14:creationId xmlns="" xmlns:p14="http://schemas.microsoft.com/office/powerpoint/2010/main" val="331550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E52B7C-533C-4AB9-96FB-7A1E8BACE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032" y="-42064"/>
            <a:ext cx="8596668" cy="13208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IN" sz="6600" b="1" dirty="0"/>
              <a:t>DEFAULT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3C36BEB-FE7A-401B-824C-E02E014B2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32" y="993314"/>
            <a:ext cx="9892068" cy="5724986"/>
          </a:xfrm>
        </p:spPr>
        <p:txBody>
          <a:bodyPr>
            <a:normAutofit lnSpcReduction="10000"/>
          </a:bodyPr>
          <a:lstStyle/>
          <a:p>
            <a:pPr algn="l"/>
            <a:r>
              <a:rPr lang="en-IN" sz="2000" i="0" u="none" strike="noStrike" baseline="0" dirty="0">
                <a:latin typeface="MinionPro-Regular"/>
              </a:rPr>
              <a:t>In Python the default argument is an argument that takes a default value if no value is provided in the function call. </a:t>
            </a:r>
          </a:p>
          <a:p>
            <a:pPr algn="l"/>
            <a:r>
              <a:rPr lang="en-IN" sz="2000" i="0" u="none" strike="noStrike" baseline="0" dirty="0">
                <a:latin typeface="MinionPro-Regular"/>
              </a:rPr>
              <a:t>The following example uses default arguments, that prints default salary when no argument is passed.</a:t>
            </a:r>
          </a:p>
          <a:p>
            <a:pPr algn="l"/>
            <a:endParaRPr lang="en-IN" sz="2000" i="0" u="none" strike="noStrike" baseline="0" dirty="0">
              <a:latin typeface="MinionPro-Regular"/>
            </a:endParaRPr>
          </a:p>
          <a:p>
            <a:pPr algn="l"/>
            <a:endParaRPr lang="en-IN" sz="2000" dirty="0">
              <a:latin typeface="MinionPro-Regular"/>
            </a:endParaRPr>
          </a:p>
          <a:p>
            <a:pPr algn="l"/>
            <a:endParaRPr lang="en-IN" sz="2000" i="0" u="none" strike="noStrike" baseline="0" dirty="0">
              <a:latin typeface="MinionPro-Regular"/>
            </a:endParaRPr>
          </a:p>
          <a:p>
            <a:pPr algn="l"/>
            <a:endParaRPr lang="en-IN" sz="2000" i="0" u="none" strike="noStrike" baseline="0" dirty="0">
              <a:latin typeface="MinionPro-Regular"/>
            </a:endParaRPr>
          </a:p>
          <a:p>
            <a:pPr algn="l"/>
            <a:endParaRPr lang="en-IN" sz="2000" i="0" u="none" strike="noStrike" baseline="0" dirty="0">
              <a:latin typeface="MinionPro-Regular"/>
            </a:endParaRPr>
          </a:p>
          <a:p>
            <a:pPr algn="l"/>
            <a:r>
              <a:rPr lang="en-IN" sz="2000" i="0" u="none" strike="noStrike" baseline="0" dirty="0">
                <a:latin typeface="MinionPro-Regular"/>
              </a:rPr>
              <a:t>When the above code is changed as printinfo(“Ram”,2000) it produces the following output:</a:t>
            </a:r>
            <a:endParaRPr lang="en-IN" sz="2000" dirty="0">
              <a:latin typeface="MinionPro-Regular"/>
            </a:endParaRPr>
          </a:p>
          <a:p>
            <a:pPr algn="l"/>
            <a:endParaRPr lang="en-IN" sz="2000" i="0" u="none" strike="noStrike" baseline="0" dirty="0">
              <a:latin typeface="MinionPro-Regular"/>
            </a:endParaRPr>
          </a:p>
          <a:p>
            <a:pPr algn="l"/>
            <a:endParaRPr lang="en-IN" sz="2000" i="0" u="none" strike="noStrike" baseline="0" dirty="0">
              <a:latin typeface="MinionPro-Regular"/>
            </a:endParaRPr>
          </a:p>
          <a:p>
            <a:pPr algn="l"/>
            <a:r>
              <a:rPr lang="en-IN" sz="2000" i="0" u="none" strike="noStrike" baseline="0" dirty="0">
                <a:latin typeface="MinionPro-Regular"/>
              </a:rPr>
              <a:t>In the above code, the value 2000 is passed to the argument salary, the default value already assigned for salary is simply ignored.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8809AE3-4909-4271-A61B-6C65A81CF95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3300" y="2521527"/>
            <a:ext cx="3853566" cy="1432616"/>
          </a:xfrm>
          <a:prstGeom prst="rect">
            <a:avLst/>
          </a:prstGeom>
          <a:ln w="38100">
            <a:solidFill>
              <a:srgbClr val="00B050"/>
            </a:solidFill>
            <a:prstDash val="dash"/>
          </a:ln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FFB2A13-BB6E-403F-BC95-6DFB7717106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83500" y="2737350"/>
            <a:ext cx="1762125" cy="809625"/>
          </a:xfrm>
          <a:prstGeom prst="rect">
            <a:avLst/>
          </a:prstGeom>
          <a:ln w="38100">
            <a:solidFill>
              <a:srgbClr val="FF0000"/>
            </a:solidFill>
            <a:prstDash val="dash"/>
          </a:ln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652EA34-68ED-4920-8E2C-76D036BD686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00367" y="4838557"/>
            <a:ext cx="1828800" cy="923925"/>
          </a:xfrm>
          <a:prstGeom prst="rect">
            <a:avLst/>
          </a:prstGeom>
          <a:ln w="38100">
            <a:solidFill>
              <a:srgbClr val="FF0000"/>
            </a:solidFill>
            <a:prstDash val="dash"/>
          </a:ln>
        </p:spPr>
      </p:pic>
    </p:spTree>
    <p:extLst>
      <p:ext uri="{BB962C8B-B14F-4D97-AF65-F5344CB8AC3E}">
        <p14:creationId xmlns="" xmlns:p14="http://schemas.microsoft.com/office/powerpoint/2010/main" val="136274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E241F4-96E9-4962-8CA9-A91206C2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-101601"/>
            <a:ext cx="10439400" cy="20558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IN" sz="6000" b="1" dirty="0"/>
              <a:t>VARIABLE-LENGTH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DA626A-5C6A-41FD-82E3-284F36627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234" y="1754190"/>
            <a:ext cx="9939866" cy="3935410"/>
          </a:xfrm>
        </p:spPr>
        <p:txBody>
          <a:bodyPr>
            <a:normAutofit/>
          </a:bodyPr>
          <a:lstStyle/>
          <a:p>
            <a:pPr algn="l"/>
            <a:r>
              <a:rPr lang="en-IN" sz="2000" b="0" i="0" u="none" strike="noStrike" baseline="0" dirty="0">
                <a:latin typeface="MinionPro-Regular"/>
              </a:rPr>
              <a:t>In some instances you might need to pass more arguments than have already been specified. </a:t>
            </a:r>
          </a:p>
          <a:p>
            <a:pPr algn="l"/>
            <a:r>
              <a:rPr lang="en-IN" sz="2000" b="0" i="0" u="none" strike="noStrike" baseline="0" dirty="0">
                <a:latin typeface="MinionPro-Regular"/>
              </a:rPr>
              <a:t>Going back to the function to redefine it can be a tedious process. </a:t>
            </a:r>
          </a:p>
          <a:p>
            <a:pPr algn="l"/>
            <a:r>
              <a:rPr lang="en-IN" sz="2000" b="0" i="0" u="none" strike="noStrike" baseline="0" dirty="0">
                <a:latin typeface="MinionPro-Regular"/>
              </a:rPr>
              <a:t>Variable-Length arguments can be used instead.</a:t>
            </a:r>
          </a:p>
          <a:p>
            <a:pPr algn="l"/>
            <a:r>
              <a:rPr lang="en-IN" sz="2000" b="0" i="0" u="none" strike="noStrike" baseline="0" dirty="0">
                <a:latin typeface="MinionPro-Regular"/>
              </a:rPr>
              <a:t>These are not specified in the function’s definition and an asterisk (*) is used to define such arguments.</a:t>
            </a:r>
          </a:p>
          <a:p>
            <a:pPr algn="l"/>
            <a:r>
              <a:rPr lang="en-IN" sz="2000" b="0" i="0" u="none" strike="noStrike" baseline="0" dirty="0">
                <a:latin typeface="MinionPro-Regular"/>
              </a:rPr>
              <a:t>Lets see what happens when we pass more than 3 arguments in the sum() function.</a:t>
            </a:r>
          </a:p>
          <a:p>
            <a:pPr algn="l"/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2720D2B-C4C1-4654-AE59-09FEAA1B6CA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3900" y="4626655"/>
            <a:ext cx="4962526" cy="14286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B6F8752-9905-43BD-817A-F7DBC46A0A4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6412" y="6146140"/>
            <a:ext cx="8642244" cy="4451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86908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C670675-F366-435C-817D-25CFDF352CF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8500" y="5389800"/>
            <a:ext cx="8661400" cy="13015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BEBB77D-9647-44B4-86E5-50FAC618326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" y="166687"/>
            <a:ext cx="4808158" cy="16113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567F7D6F-298D-423C-8224-93CF192D589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3701" y="1930765"/>
            <a:ext cx="8170862" cy="345903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60561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978304-5DFE-40A1-AF0A-F53B2CB7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IN" sz="6600" b="1" dirty="0"/>
              <a:t>RECURSION</a:t>
            </a:r>
            <a:br>
              <a:rPr lang="en-IN" sz="6600" b="1" dirty="0"/>
            </a:br>
            <a:endParaRPr lang="en-IN" sz="6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053D667-ED70-4944-A03F-0EA2C5E13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550986"/>
            <a:ext cx="9129274" cy="3880773"/>
          </a:xfrm>
        </p:spPr>
        <p:txBody>
          <a:bodyPr>
            <a:normAutofit/>
          </a:bodyPr>
          <a:lstStyle/>
          <a:p>
            <a:r>
              <a:rPr lang="en-IN" sz="3200" dirty="0"/>
              <a:t>A </a:t>
            </a:r>
            <a:r>
              <a:rPr lang="en-IN" sz="3200" b="1" dirty="0">
                <a:solidFill>
                  <a:srgbClr val="FF0000"/>
                </a:solidFill>
              </a:rPr>
              <a:t>Function</a:t>
            </a:r>
            <a:r>
              <a:rPr lang="en-IN" sz="3200" dirty="0"/>
              <a:t> Which Calls Itself Is Called </a:t>
            </a:r>
            <a:r>
              <a:rPr lang="en-IN" sz="3200" b="1" dirty="0">
                <a:solidFill>
                  <a:srgbClr val="FF0000"/>
                </a:solidFill>
              </a:rPr>
              <a:t>Recursive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CCF1E5C-DB4E-4716-98C6-EF8806FA910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7335" y="2584174"/>
            <a:ext cx="7237066" cy="29336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273A13F-2D6B-4070-9838-021CF87CCAA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6118" y="5657874"/>
            <a:ext cx="3549566" cy="855317"/>
          </a:xfrm>
          <a:prstGeom prst="rect">
            <a:avLst/>
          </a:prstGeom>
          <a:ln w="38100">
            <a:solidFill>
              <a:srgbClr val="FF0000"/>
            </a:solidFill>
            <a:prstDash val="dash"/>
          </a:ln>
        </p:spPr>
      </p:pic>
    </p:spTree>
    <p:extLst>
      <p:ext uri="{BB962C8B-B14F-4D97-AF65-F5344CB8AC3E}">
        <p14:creationId xmlns="" xmlns:p14="http://schemas.microsoft.com/office/powerpoint/2010/main" val="1713435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703CC05-C5D1-40AE-AABE-40F0D0F0E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6" y="636983"/>
            <a:ext cx="4185623" cy="576262"/>
          </a:xfrm>
        </p:spPr>
        <p:txBody>
          <a:bodyPr vert="horz" lIns="91440" tIns="45720" rIns="91440" bIns="45720" rtlCol="0" anchor="t">
            <a:normAutofit fontScale="52500" lnSpcReduction="20000"/>
          </a:bodyPr>
          <a:lstStyle/>
          <a:p>
            <a:pPr algn="ctr">
              <a:spcBef>
                <a:spcPct val="0"/>
              </a:spcBef>
            </a:pPr>
            <a:r>
              <a:rPr lang="en-IN" sz="6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ADVANTAGES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A85C754-1D5D-4982-B2B0-E69ABAB7F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6" y="1624065"/>
            <a:ext cx="4185623" cy="4776736"/>
          </a:xfrm>
        </p:spPr>
        <p:txBody>
          <a:bodyPr>
            <a:normAutofit lnSpcReduction="10000"/>
          </a:bodyPr>
          <a:lstStyle/>
          <a:p>
            <a:r>
              <a:rPr lang="en-IN" sz="2800" dirty="0"/>
              <a:t>It make the Code to Look Clean &amp; Easy to Write</a:t>
            </a:r>
          </a:p>
          <a:p>
            <a:r>
              <a:rPr lang="en-IN" sz="2800" dirty="0"/>
              <a:t>A Complex Problem can be Broken down into simpler block of code</a:t>
            </a:r>
          </a:p>
          <a:p>
            <a:r>
              <a:rPr lang="en-IN" sz="2800" dirty="0"/>
              <a:t>Sequence Generation is Easier with Recursion than using some Nested Iteration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620D429A-BB3D-4E3E-B997-AA642E1BE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3" y="636983"/>
            <a:ext cx="4185619" cy="576262"/>
          </a:xfrm>
        </p:spPr>
        <p:txBody>
          <a:bodyPr vert="horz" lIns="91440" tIns="45720" rIns="91440" bIns="45720" rtlCol="0" anchor="t">
            <a:normAutofit fontScale="52500" lnSpcReduction="20000"/>
          </a:bodyPr>
          <a:lstStyle/>
          <a:p>
            <a:pPr algn="ctr">
              <a:spcBef>
                <a:spcPct val="0"/>
              </a:spcBef>
            </a:pPr>
            <a:r>
              <a:rPr lang="en-IN" sz="6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DIS-ADVANTAGES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674C9F32-0FBB-42E6-8197-91E20133D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5" y="1624065"/>
            <a:ext cx="4185617" cy="477673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 sz="3200" dirty="0"/>
              <a:t>The Logic Behind Recursion is Hard to Understand unless Explained </a:t>
            </a:r>
          </a:p>
          <a:p>
            <a:r>
              <a:rPr lang="en-IN" sz="3200" dirty="0"/>
              <a:t>Recursive Calls occupies a lot a Memory &amp; Time</a:t>
            </a:r>
          </a:p>
          <a:p>
            <a:r>
              <a:rPr lang="en-IN" sz="3200" dirty="0"/>
              <a:t>It is Hard to find the Errors &amp; Debug</a:t>
            </a:r>
          </a:p>
        </p:txBody>
      </p:sp>
    </p:spTree>
    <p:extLst>
      <p:ext uri="{BB962C8B-B14F-4D97-AF65-F5344CB8AC3E}">
        <p14:creationId xmlns="" xmlns:p14="http://schemas.microsoft.com/office/powerpoint/2010/main" val="1111916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434228-4735-42B2-B149-84775AE64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IN" sz="6600" b="1" dirty="0"/>
              <a:t>LAMBDA FUNCTION</a:t>
            </a:r>
            <a:br>
              <a:rPr lang="en-IN" sz="6600" b="1" dirty="0"/>
            </a:br>
            <a:endParaRPr lang="en-IN" sz="6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799EC0-CF6C-4DEF-B159-586AC4E2C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83" y="1590746"/>
            <a:ext cx="9765378" cy="3336855"/>
          </a:xfrm>
        </p:spPr>
        <p:txBody>
          <a:bodyPr>
            <a:normAutofit/>
          </a:bodyPr>
          <a:lstStyle/>
          <a:p>
            <a:r>
              <a:rPr lang="en-IN" sz="2800" dirty="0"/>
              <a:t>Lambda Function or Anonymous Function</a:t>
            </a:r>
          </a:p>
          <a:p>
            <a:r>
              <a:rPr lang="en-IN" sz="2800" dirty="0"/>
              <a:t>It is a Function that is defined Without a Name</a:t>
            </a:r>
          </a:p>
          <a:p>
            <a:r>
              <a:rPr lang="en-IN" sz="2800" dirty="0"/>
              <a:t>While Normal Functions are Defined using the </a:t>
            </a:r>
            <a:r>
              <a:rPr lang="en-IN" sz="3200" b="1" i="1" dirty="0">
                <a:solidFill>
                  <a:srgbClr val="00B050"/>
                </a:solidFill>
              </a:rPr>
              <a:t>def</a:t>
            </a:r>
            <a:r>
              <a:rPr lang="en-IN" sz="2800" dirty="0"/>
              <a:t> keyword.</a:t>
            </a:r>
          </a:p>
          <a:p>
            <a:r>
              <a:rPr lang="en-IN" sz="2800" dirty="0"/>
              <a:t>In Python, Anonymous Functions are defined using the </a:t>
            </a:r>
            <a:r>
              <a:rPr lang="en-IN" sz="3200" b="1" i="1" dirty="0">
                <a:solidFill>
                  <a:srgbClr val="00B050"/>
                </a:solidFill>
              </a:rPr>
              <a:t>lambda</a:t>
            </a:r>
            <a:r>
              <a:rPr lang="en-IN" sz="2800" dirty="0"/>
              <a:t> Keyword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962A291-9FD6-4CC0-B5D6-5A8B1E2370FE}"/>
              </a:ext>
            </a:extLst>
          </p:cNvPr>
          <p:cNvSpPr txBox="1"/>
          <p:nvPr/>
        </p:nvSpPr>
        <p:spPr>
          <a:xfrm>
            <a:off x="677335" y="5024065"/>
            <a:ext cx="6013185" cy="1261884"/>
          </a:xfrm>
          <a:prstGeom prst="rect">
            <a:avLst/>
          </a:prstGeom>
          <a:ln w="38100"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IN" sz="4400" b="1" dirty="0">
                <a:solidFill>
                  <a:srgbClr val="FF0000"/>
                </a:solidFill>
              </a:rPr>
              <a:t>SYNTAX</a:t>
            </a:r>
            <a:r>
              <a:rPr lang="en-IN" sz="3200" dirty="0"/>
              <a:t> :</a:t>
            </a:r>
          </a:p>
          <a:p>
            <a:r>
              <a:rPr lang="en-IN" sz="3200" dirty="0"/>
              <a:t>Lambda arguments : expression</a:t>
            </a:r>
          </a:p>
        </p:txBody>
      </p:sp>
    </p:spTree>
    <p:extLst>
      <p:ext uri="{BB962C8B-B14F-4D97-AF65-F5344CB8AC3E}">
        <p14:creationId xmlns="" xmlns:p14="http://schemas.microsoft.com/office/powerpoint/2010/main" val="1828388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D3739D-6780-4978-BC69-DEE3EF3AD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600" b="1" dirty="0"/>
              <a:t>SESSION OVERVIEW: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F2C061-1D83-4F4D-98B6-29801086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5548"/>
            <a:ext cx="8596668" cy="4810539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rgbClr val="FF0000"/>
                </a:solidFill>
              </a:rPr>
              <a:t>TYPES &amp; SYNTAX</a:t>
            </a:r>
          </a:p>
          <a:p>
            <a:r>
              <a:rPr lang="en-IN" sz="4800" b="1" dirty="0">
                <a:solidFill>
                  <a:srgbClr val="FF0000"/>
                </a:solidFill>
              </a:rPr>
              <a:t>SCOPE &amp; LIFETIME</a:t>
            </a:r>
          </a:p>
          <a:p>
            <a:r>
              <a:rPr lang="en-IN" sz="4800" b="1" dirty="0">
                <a:solidFill>
                  <a:srgbClr val="FF0000"/>
                </a:solidFill>
              </a:rPr>
              <a:t>TYPES OF ARGUMENTS </a:t>
            </a:r>
          </a:p>
          <a:p>
            <a:r>
              <a:rPr lang="en-IN" sz="4800" b="1" dirty="0">
                <a:solidFill>
                  <a:srgbClr val="FF0000"/>
                </a:solidFill>
              </a:rPr>
              <a:t>RECURSION</a:t>
            </a:r>
          </a:p>
          <a:p>
            <a:r>
              <a:rPr lang="en-IN" sz="4800" b="1" dirty="0">
                <a:solidFill>
                  <a:srgbClr val="FF0000"/>
                </a:solidFill>
              </a:rPr>
              <a:t>LAMBDA FUNCTION</a:t>
            </a:r>
          </a:p>
          <a:p>
            <a:endParaRPr lang="en-IN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7391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EF265D-33EA-415F-AD99-114EFF7E0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203198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IN" dirty="0"/>
              <a:t>     Lambda Functions </a:t>
            </a:r>
            <a:r>
              <a:rPr lang="en-IN" dirty="0">
                <a:solidFill>
                  <a:schemeClr val="tx1"/>
                </a:solidFill>
              </a:rPr>
              <a:t>can have any number of </a:t>
            </a:r>
            <a:r>
              <a:rPr lang="en-IN" i="1" u="sng" dirty="0">
                <a:solidFill>
                  <a:srgbClr val="FF0000"/>
                </a:solidFill>
              </a:rPr>
              <a:t>Arguments</a:t>
            </a:r>
            <a:r>
              <a:rPr lang="en-IN" dirty="0">
                <a:solidFill>
                  <a:schemeClr val="tx1"/>
                </a:solidFill>
              </a:rPr>
              <a:t> but only one </a:t>
            </a:r>
            <a:r>
              <a:rPr lang="en-IN" i="1" u="sng" dirty="0">
                <a:solidFill>
                  <a:srgbClr val="FF0000"/>
                </a:solidFill>
              </a:rPr>
              <a:t>Expression</a:t>
            </a:r>
            <a:r>
              <a:rPr lang="en-IN" dirty="0">
                <a:solidFill>
                  <a:schemeClr val="tx1"/>
                </a:solidFill>
              </a:rPr>
              <a:t>.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 The </a:t>
            </a:r>
            <a:r>
              <a:rPr lang="en-IN" i="1" u="sng" dirty="0">
                <a:solidFill>
                  <a:srgbClr val="FF0000"/>
                </a:solidFill>
              </a:rPr>
              <a:t>Expression</a:t>
            </a:r>
            <a:r>
              <a:rPr lang="en-IN" dirty="0">
                <a:solidFill>
                  <a:schemeClr val="tx1"/>
                </a:solidFill>
              </a:rPr>
              <a:t> is Evaluated &amp; Returned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B8649DD-1729-411C-9CA1-E5952EF59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3632200"/>
            <a:ext cx="8596668" cy="2917163"/>
          </a:xfrm>
        </p:spPr>
        <p:txBody>
          <a:bodyPr>
            <a:normAutofit/>
          </a:bodyPr>
          <a:lstStyle/>
          <a:p>
            <a:r>
              <a:rPr lang="en-IN" sz="2800" dirty="0"/>
              <a:t>a -&gt; Function Name</a:t>
            </a:r>
          </a:p>
          <a:p>
            <a:r>
              <a:rPr lang="en-IN" sz="2800" dirty="0"/>
              <a:t>lambda , def -&gt; Keywords</a:t>
            </a:r>
          </a:p>
          <a:p>
            <a:r>
              <a:rPr lang="en-IN" sz="2800" dirty="0"/>
              <a:t>x -&gt; Arguments</a:t>
            </a:r>
          </a:p>
          <a:p>
            <a:r>
              <a:rPr lang="en-IN" sz="2800" dirty="0"/>
              <a:t>x*5 -&gt; Expressions</a:t>
            </a:r>
          </a:p>
          <a:p>
            <a:r>
              <a:rPr lang="en-IN" sz="2800" dirty="0"/>
              <a:t>print(a(2)) -&gt; Function call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B57E287-EF9C-4D4E-9E26-71510964DB4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9469" y="2133599"/>
            <a:ext cx="3886200" cy="1295400"/>
          </a:xfrm>
          <a:prstGeom prst="rect">
            <a:avLst/>
          </a:prstGeom>
          <a:ln w="38100">
            <a:solidFill>
              <a:srgbClr val="FF0000"/>
            </a:solidFill>
            <a:prstDash val="dash"/>
          </a:ln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B571D01B-A5AA-4A4F-8A0C-7BBF3217925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05328" y="2133600"/>
            <a:ext cx="3368675" cy="1295400"/>
          </a:xfrm>
          <a:prstGeom prst="rect">
            <a:avLst/>
          </a:prstGeom>
          <a:ln w="38100">
            <a:solidFill>
              <a:srgbClr val="FF0000"/>
            </a:solidFill>
            <a:prstDash val="dash"/>
          </a:ln>
        </p:spPr>
      </p:pic>
    </p:spTree>
    <p:extLst>
      <p:ext uri="{BB962C8B-B14F-4D97-AF65-F5344CB8AC3E}">
        <p14:creationId xmlns="" xmlns:p14="http://schemas.microsoft.com/office/powerpoint/2010/main" val="1668476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9DE37EDC-D2E7-45AC-80C0-7C2DBE17F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39800" y="2636340"/>
            <a:ext cx="7988300" cy="3876380"/>
          </a:xfrm>
          <a:prstGeom prst="rect">
            <a:avLst/>
          </a:prstGeom>
          <a:ln w="38100">
            <a:solidFill>
              <a:srgbClr val="FF0000"/>
            </a:solidFill>
            <a:prstDash val="dash"/>
          </a:ln>
        </p:spPr>
      </p:pic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E4A83014-3DD4-41F5-BA57-76863E164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794" y="345280"/>
            <a:ext cx="8596312" cy="1320800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Function Name -&gt;</a:t>
            </a:r>
          </a:p>
          <a:p>
            <a:r>
              <a:rPr lang="en-IN" sz="2800" dirty="0"/>
              <a:t>Keywords -&gt;</a:t>
            </a:r>
          </a:p>
          <a:p>
            <a:r>
              <a:rPr lang="en-IN" sz="2800" dirty="0"/>
              <a:t>Arguments -&gt;</a:t>
            </a:r>
          </a:p>
          <a:p>
            <a:r>
              <a:rPr lang="en-IN" sz="2800" dirty="0"/>
              <a:t>Expressions -&gt;</a:t>
            </a:r>
          </a:p>
          <a:p>
            <a:r>
              <a:rPr lang="en-IN" sz="2800" dirty="0"/>
              <a:t>Function call -&gt;</a:t>
            </a:r>
          </a:p>
        </p:txBody>
      </p:sp>
    </p:spTree>
    <p:extLst>
      <p:ext uri="{BB962C8B-B14F-4D97-AF65-F5344CB8AC3E}">
        <p14:creationId xmlns="" xmlns:p14="http://schemas.microsoft.com/office/powerpoint/2010/main" val="1981303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D791EF-67AA-4CC0-A5BA-A8A6977F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240" y="5049078"/>
            <a:ext cx="8596668" cy="1320800"/>
          </a:xfrm>
        </p:spPr>
        <p:txBody>
          <a:bodyPr/>
          <a:lstStyle/>
          <a:p>
            <a:r>
              <a:rPr lang="en-IN" dirty="0"/>
              <a:t>CODING  IS  FUN ! </a:t>
            </a:r>
            <a:br>
              <a:rPr lang="en-IN" dirty="0"/>
            </a:br>
            <a:r>
              <a:rPr lang="en-IN" dirty="0"/>
              <a:t>                                THANK  YOU !!</a:t>
            </a:r>
          </a:p>
        </p:txBody>
      </p:sp>
      <p:pic>
        <p:nvPicPr>
          <p:cNvPr id="2050" name="Picture 2" descr="The Python range() Function (Guide) – Real Python">
            <a:extLst>
              <a:ext uri="{FF2B5EF4-FFF2-40B4-BE49-F238E27FC236}">
                <a16:creationId xmlns="" xmlns:a16="http://schemas.microsoft.com/office/drawing/2014/main" id="{DED34298-A733-46E4-A445-F16907ECC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38" y="165438"/>
            <a:ext cx="11590097" cy="44875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72609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97EF57-65E8-45E9-A064-D5A5B0468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IN" sz="6600" b="1" dirty="0"/>
              <a:t>FUNCTION DEFINITION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1AA5402-9B00-4A0B-AF24-A0F4DE360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655930"/>
          </a:xfrm>
        </p:spPr>
        <p:txBody>
          <a:bodyPr>
            <a:normAutofit fontScale="92500"/>
          </a:bodyPr>
          <a:lstStyle/>
          <a:p>
            <a:r>
              <a:rPr lang="en-IN" sz="2800" dirty="0"/>
              <a:t>Function is  a Group  of Related statements that Performs a Specific Task</a:t>
            </a:r>
          </a:p>
          <a:p>
            <a:r>
              <a:rPr lang="en-IN" sz="2800" dirty="0"/>
              <a:t>It helps to break our program into smaller &amp; modular blocks.</a:t>
            </a:r>
          </a:p>
          <a:p>
            <a:r>
              <a:rPr lang="en-IN" sz="2800" dirty="0"/>
              <a:t>It makes our Program more Organized &amp; Manageable.</a:t>
            </a:r>
          </a:p>
          <a:p>
            <a:r>
              <a:rPr lang="en-IN" sz="2800" dirty="0"/>
              <a:t>It Avoids Repetition &amp; makes Code Reusable.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FF0000"/>
                </a:solidFill>
              </a:rPr>
              <a:t>TYPES :</a:t>
            </a:r>
          </a:p>
          <a:p>
            <a:pPr>
              <a:buFont typeface="+mj-lt"/>
              <a:buAutoNum type="arabicPeriod"/>
            </a:pPr>
            <a:r>
              <a:rPr lang="en-IN" sz="2800" b="1" dirty="0">
                <a:solidFill>
                  <a:srgbClr val="00B050"/>
                </a:solidFill>
              </a:rPr>
              <a:t>Build-in Functions </a:t>
            </a:r>
          </a:p>
          <a:p>
            <a:pPr>
              <a:buFont typeface="+mj-lt"/>
              <a:buAutoNum type="arabicPeriod"/>
            </a:pPr>
            <a:r>
              <a:rPr lang="en-IN" sz="2800" b="1" dirty="0">
                <a:solidFill>
                  <a:srgbClr val="00B050"/>
                </a:solidFill>
              </a:rPr>
              <a:t>User Defined Functions</a:t>
            </a:r>
            <a:endParaRPr lang="en-IN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1288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6EABB7-590B-46A3-81BC-17907E746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048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IN" sz="6600" b="1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4CFC68-93AF-4C36-A93D-5E513BE32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30" y="1457739"/>
            <a:ext cx="10176195" cy="4358337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IN" sz="3200" dirty="0"/>
              <a:t>Keyword </a:t>
            </a:r>
            <a:r>
              <a:rPr lang="en-IN" sz="3200" b="1" i="1" dirty="0">
                <a:solidFill>
                  <a:srgbClr val="00B050"/>
                </a:solidFill>
              </a:rPr>
              <a:t>def</a:t>
            </a:r>
            <a:r>
              <a:rPr lang="en-IN" sz="3200" dirty="0"/>
              <a:t> marks the start of the Function</a:t>
            </a:r>
          </a:p>
          <a:p>
            <a:pPr>
              <a:buFont typeface="+mj-lt"/>
              <a:buAutoNum type="arabicPeriod"/>
            </a:pPr>
            <a:r>
              <a:rPr lang="en-IN" sz="3200" dirty="0"/>
              <a:t>Unique Function Name</a:t>
            </a:r>
          </a:p>
          <a:p>
            <a:pPr>
              <a:buFont typeface="+mj-lt"/>
              <a:buAutoNum type="arabicPeriod"/>
            </a:pPr>
            <a:r>
              <a:rPr lang="en-IN" sz="3200" dirty="0"/>
              <a:t>Optional Parameters</a:t>
            </a:r>
          </a:p>
          <a:p>
            <a:pPr>
              <a:buFont typeface="+mj-lt"/>
              <a:buAutoNum type="arabicPeriod"/>
            </a:pPr>
            <a:r>
              <a:rPr lang="en-IN" sz="3200" dirty="0"/>
              <a:t>Colon (</a:t>
            </a:r>
            <a:r>
              <a:rPr lang="en-IN" sz="3200" b="1" i="1" dirty="0">
                <a:solidFill>
                  <a:srgbClr val="00B050"/>
                </a:solidFill>
              </a:rPr>
              <a:t>:</a:t>
            </a:r>
            <a:r>
              <a:rPr lang="en-IN" sz="3200" dirty="0"/>
              <a:t>) to the End of the Function Heading</a:t>
            </a:r>
          </a:p>
          <a:p>
            <a:pPr>
              <a:buFont typeface="+mj-lt"/>
              <a:buAutoNum type="arabicPeriod"/>
            </a:pPr>
            <a:r>
              <a:rPr lang="en-IN" sz="3200" dirty="0"/>
              <a:t>Indentation Level</a:t>
            </a:r>
          </a:p>
          <a:p>
            <a:pPr>
              <a:buFont typeface="+mj-lt"/>
              <a:buAutoNum type="arabicPeriod"/>
            </a:pPr>
            <a:r>
              <a:rPr lang="en-IN" sz="3200" dirty="0"/>
              <a:t>Optional Return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188E364-7177-445A-8F33-4290D291A500}"/>
              </a:ext>
            </a:extLst>
          </p:cNvPr>
          <p:cNvSpPr txBox="1"/>
          <p:nvPr/>
        </p:nvSpPr>
        <p:spPr>
          <a:xfrm>
            <a:off x="993912" y="5293909"/>
            <a:ext cx="6639339" cy="1384995"/>
          </a:xfrm>
          <a:prstGeom prst="rect">
            <a:avLst/>
          </a:prstGeom>
          <a:noFill/>
          <a:ln w="38100">
            <a:solidFill>
              <a:srgbClr val="7030A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def &lt;function name&gt; (&lt;parameter&gt;) :</a:t>
            </a:r>
          </a:p>
          <a:p>
            <a:r>
              <a:rPr lang="en-IN" sz="2800" b="1" dirty="0">
                <a:solidFill>
                  <a:srgbClr val="FF0000"/>
                </a:solidFill>
              </a:rPr>
              <a:t>    statements</a:t>
            </a:r>
          </a:p>
          <a:p>
            <a:r>
              <a:rPr lang="en-IN" sz="2800" b="1" dirty="0">
                <a:solidFill>
                  <a:srgbClr val="FF0000"/>
                </a:solidFill>
              </a:rPr>
              <a:t>    return statement</a:t>
            </a:r>
          </a:p>
        </p:txBody>
      </p:sp>
    </p:spTree>
    <p:extLst>
      <p:ext uri="{BB962C8B-B14F-4D97-AF65-F5344CB8AC3E}">
        <p14:creationId xmlns="" xmlns:p14="http://schemas.microsoft.com/office/powerpoint/2010/main" val="3101211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7E34110-1FE6-439E-9A9B-236147FA6CD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8697" y="460512"/>
            <a:ext cx="9086919" cy="34753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72E8C4E-379B-49D4-98B4-3E05EFF1008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6909" y="4598505"/>
            <a:ext cx="4376037" cy="1060174"/>
          </a:xfrm>
          <a:prstGeom prst="rect">
            <a:avLst/>
          </a:prstGeom>
          <a:ln w="28575">
            <a:solidFill>
              <a:srgbClr val="FF0000"/>
            </a:solidFill>
            <a:prstDash val="dash"/>
          </a:ln>
        </p:spPr>
      </p:pic>
    </p:spTree>
    <p:extLst>
      <p:ext uri="{BB962C8B-B14F-4D97-AF65-F5344CB8AC3E}">
        <p14:creationId xmlns="" xmlns:p14="http://schemas.microsoft.com/office/powerpoint/2010/main" val="2750059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87668B5-5CA5-4661-B40A-1738EA090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67" y="342900"/>
            <a:ext cx="912160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IN" sz="6600" b="1" dirty="0"/>
              <a:t>RETURN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3B3474B2-EE30-4632-AF27-361A358A1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866" y="1663700"/>
            <a:ext cx="9402234" cy="49403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sz="3200" b="0" i="0" u="none" strike="noStrike" baseline="0" dirty="0">
                <a:latin typeface="MinionPro-Regular"/>
              </a:rPr>
              <a:t>The return statement causes your function to exit and returns a value to its caller. </a:t>
            </a:r>
          </a:p>
          <a:p>
            <a:pPr algn="l"/>
            <a:r>
              <a:rPr lang="en-IN" sz="3200" b="0" i="0" u="none" strike="noStrike" baseline="0" dirty="0">
                <a:latin typeface="MinionPro-Regular"/>
              </a:rPr>
              <a:t>The point of functions in general is to take inputs and return something.</a:t>
            </a:r>
          </a:p>
          <a:p>
            <a:pPr algn="l"/>
            <a:r>
              <a:rPr lang="en-IN" sz="3200" dirty="0">
                <a:latin typeface="MinionPro-Regular"/>
              </a:rPr>
              <a:t>This statement can contain expression which gets evaluated and the value is returned</a:t>
            </a:r>
          </a:p>
          <a:p>
            <a:pPr algn="l"/>
            <a:r>
              <a:rPr lang="en-IN" sz="3200" dirty="0">
                <a:latin typeface="MinionPro-Regular"/>
              </a:rPr>
              <a:t>If there is no expression in the statement or the return statement itself is not present inside a</a:t>
            </a:r>
          </a:p>
          <a:p>
            <a:pPr algn="l"/>
            <a:r>
              <a:rPr lang="en-IN" sz="3200" dirty="0">
                <a:latin typeface="MinionPro-Regular"/>
              </a:rPr>
              <a:t>function, then the function will return the None object.</a:t>
            </a:r>
          </a:p>
          <a:p>
            <a:pPr marL="0" indent="0" algn="l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="" xmlns:p14="http://schemas.microsoft.com/office/powerpoint/2010/main" val="286985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D18803-9191-4008-BC62-1CC785791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IN" sz="6600" b="1" dirty="0"/>
              <a:t>SCOPE &amp; LIFETIME</a:t>
            </a:r>
            <a:br>
              <a:rPr lang="en-IN" sz="6600" b="1" dirty="0"/>
            </a:br>
            <a:endParaRPr lang="en-IN" sz="6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FDC6E74-DDB4-461C-AD73-0507D4C6D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SCOPE</a:t>
            </a:r>
            <a:r>
              <a:rPr lang="en-IN" sz="2800" dirty="0"/>
              <a:t> : The part of the Program at which a Variable is accessible or Visible.</a:t>
            </a:r>
          </a:p>
          <a:p>
            <a:r>
              <a:rPr lang="en-IN" sz="3200" b="1" dirty="0">
                <a:solidFill>
                  <a:srgbClr val="FF0000"/>
                </a:solidFill>
              </a:rPr>
              <a:t>LIFETIME</a:t>
            </a:r>
            <a:r>
              <a:rPr lang="en-IN" sz="2800" dirty="0"/>
              <a:t> : the period throughout which the Variable Exist in Memory</a:t>
            </a:r>
          </a:p>
          <a:p>
            <a:r>
              <a:rPr lang="en-IN" sz="3200" b="1" dirty="0">
                <a:solidFill>
                  <a:srgbClr val="FF0000"/>
                </a:solidFill>
              </a:rPr>
              <a:t>TYPES</a:t>
            </a:r>
            <a:r>
              <a:rPr lang="en-IN" sz="2800" dirty="0"/>
              <a:t> :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Local Scope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Global Scope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="" xmlns:a16="http://schemas.microsoft.com/office/drawing/2014/main" id="{DF23ACB0-BDDE-4911-B952-B9A0AFA74677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3946843076"/>
              </p:ext>
            </p:extLst>
          </p:nvPr>
        </p:nvGraphicFramePr>
        <p:xfrm>
          <a:off x="4306955" y="3657600"/>
          <a:ext cx="4448313" cy="3328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400559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EDF2210-755D-48EA-BBAA-B1CDF5910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384313"/>
            <a:ext cx="8596668" cy="6308035"/>
          </a:xfrm>
        </p:spPr>
        <p:txBody>
          <a:bodyPr>
            <a:normAutofit lnSpcReduction="10000"/>
          </a:bodyPr>
          <a:lstStyle/>
          <a:p>
            <a:pPr algn="l"/>
            <a:r>
              <a:rPr lang="en-IN" sz="3200" i="0" u="none" strike="noStrike" baseline="0" dirty="0">
                <a:latin typeface="BookmanOldStyle"/>
              </a:rPr>
              <a:t>A variable defined inside a function cannot be accessed outside it. Every variable has a well-defined accessibility.</a:t>
            </a:r>
          </a:p>
          <a:p>
            <a:pPr algn="l"/>
            <a:r>
              <a:rPr lang="en-IN" sz="3200" i="0" u="none" strike="noStrike" baseline="0" dirty="0">
                <a:latin typeface="BookmanOldStyle"/>
              </a:rPr>
              <a:t> The part of the program where a variable is accessible can be defined as the scope of that variable.</a:t>
            </a:r>
          </a:p>
          <a:p>
            <a:pPr algn="l"/>
            <a:r>
              <a:rPr lang="en-IN" sz="3200" i="0" u="none" strike="noStrike" baseline="0" dirty="0">
                <a:latin typeface="BookmanOldStyle"/>
              </a:rPr>
              <a:t> A variable can have one of the following two scopes:</a:t>
            </a:r>
          </a:p>
          <a:p>
            <a:pPr algn="l"/>
            <a:r>
              <a:rPr lang="en-IN" sz="3200" i="0" u="none" strike="noStrike" baseline="0" dirty="0">
                <a:latin typeface="BookmanOldStyle"/>
              </a:rPr>
              <a:t>A variable that has global scope is known as a global variable </a:t>
            </a:r>
          </a:p>
          <a:p>
            <a:pPr algn="l"/>
            <a:r>
              <a:rPr lang="en-IN" sz="3200" i="0" u="none" strike="noStrike" baseline="0" dirty="0">
                <a:latin typeface="BookmanOldStyle"/>
              </a:rPr>
              <a:t>a variable that has a local scope is known as a local variable.</a:t>
            </a:r>
            <a:endParaRPr lang="en-IN" sz="3200" dirty="0"/>
          </a:p>
        </p:txBody>
      </p:sp>
    </p:spTree>
    <p:extLst>
      <p:ext uri="{BB962C8B-B14F-4D97-AF65-F5344CB8AC3E}">
        <p14:creationId xmlns="" xmlns:p14="http://schemas.microsoft.com/office/powerpoint/2010/main" val="2428255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6AAA5DB-B118-4F09-B4C2-89F8192A379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052" y="375824"/>
            <a:ext cx="9169640" cy="40106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0E8793A-5912-4B19-A124-45B56AF8D0F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606" y="4825655"/>
            <a:ext cx="3428658" cy="1098067"/>
          </a:xfrm>
          <a:prstGeom prst="rect">
            <a:avLst/>
          </a:prstGeom>
          <a:ln w="38100">
            <a:solidFill>
              <a:srgbClr val="FF0000"/>
            </a:solidFill>
            <a:prstDash val="dash"/>
          </a:ln>
        </p:spPr>
      </p:pic>
    </p:spTree>
    <p:extLst>
      <p:ext uri="{BB962C8B-B14F-4D97-AF65-F5344CB8AC3E}">
        <p14:creationId xmlns="" xmlns:p14="http://schemas.microsoft.com/office/powerpoint/2010/main" val="8830355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2935</TotalTime>
  <Words>737</Words>
  <Application>Microsoft Office PowerPoint</Application>
  <PresentationFormat>Custom</PresentationFormat>
  <Paragraphs>104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Facet</vt:lpstr>
      <vt:lpstr>FUNCTIONS</vt:lpstr>
      <vt:lpstr>SESSION OVERVIEW: </vt:lpstr>
      <vt:lpstr>FUNCTION DEFINITION :</vt:lpstr>
      <vt:lpstr>SYNTAX</vt:lpstr>
      <vt:lpstr>Slide 5</vt:lpstr>
      <vt:lpstr>RETURN STATEMENT</vt:lpstr>
      <vt:lpstr>SCOPE &amp; LIFETIME </vt:lpstr>
      <vt:lpstr>Slide 8</vt:lpstr>
      <vt:lpstr>Slide 9</vt:lpstr>
      <vt:lpstr>Slide 10</vt:lpstr>
      <vt:lpstr>REQUIRED ARGUMENTS</vt:lpstr>
      <vt:lpstr>REQUIRED ARGUMENTS</vt:lpstr>
      <vt:lpstr>KEYWORD ARGUMENTS</vt:lpstr>
      <vt:lpstr>DEFAULT ARGUMENTS</vt:lpstr>
      <vt:lpstr>VARIABLE-LENGTH ARGUMENTS</vt:lpstr>
      <vt:lpstr>Slide 16</vt:lpstr>
      <vt:lpstr>RECURSION </vt:lpstr>
      <vt:lpstr>Slide 18</vt:lpstr>
      <vt:lpstr>LAMBDA FUNCTION </vt:lpstr>
      <vt:lpstr>     Lambda Functions can have any number of Arguments but only one Expression.      The Expression is Evaluated &amp; Returned </vt:lpstr>
      <vt:lpstr>Function Name -&gt; Keywords -&gt; Arguments -&gt; Expressions -&gt; Function call -&gt;</vt:lpstr>
      <vt:lpstr>CODING  IS  FUN !                                  THANK  YOU 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REPHEL S</dc:creator>
  <cp:lastModifiedBy>kula</cp:lastModifiedBy>
  <cp:revision>152</cp:revision>
  <dcterms:created xsi:type="dcterms:W3CDTF">2021-03-19T07:11:44Z</dcterms:created>
  <dcterms:modified xsi:type="dcterms:W3CDTF">2021-04-09T06:08:27Z</dcterms:modified>
</cp:coreProperties>
</file>