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75" r:id="rId6"/>
    <p:sldId id="276" r:id="rId7"/>
    <p:sldId id="277" r:id="rId8"/>
    <p:sldId id="273" r:id="rId9"/>
  </p:sldIdLst>
  <p:sldSz cx="12192000" cy="6858000"/>
  <p:notesSz cx="6858000" cy="9144000"/>
  <p:embeddedFontLst>
    <p:embeddedFont>
      <p:font typeface="Ubuntu" panose="020B0504030602030204" pitchFamily="34" charset="0"/>
      <p:regular r:id="rId11"/>
      <p:bold r:id="rId12"/>
      <p:italic r:id="rId13"/>
      <p:boldItalic r:id="rId14"/>
    </p:embeddedFont>
    <p:embeddedFont>
      <p:font typeface="Ubuntu Light" panose="020B0304030602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gP6VT0DhK14j+2qMOJlRxpq4dn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533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5236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843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8" name="Google Shape;2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E4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5214" y="2250076"/>
            <a:ext cx="4333940" cy="187804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282905" y="4128116"/>
            <a:ext cx="56261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Somos un </a:t>
            </a:r>
            <a:r>
              <a:rPr lang="es-CO" sz="1800" b="0" i="0" u="none" strike="noStrike" cap="none">
                <a:solidFill>
                  <a:schemeClr val="lt1"/>
                </a:solidFill>
                <a:highlight>
                  <a:srgbClr val="6B5CFF"/>
                </a:highlight>
                <a:latin typeface="Ubuntu Light"/>
                <a:ea typeface="Ubuntu Light"/>
                <a:cs typeface="Ubuntu Light"/>
                <a:sym typeface="Ubuntu Light"/>
              </a:rPr>
              <a:t>ecosistema</a:t>
            </a:r>
            <a:r>
              <a:rPr lang="es-CO"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de desarrolladores de software</a:t>
            </a:r>
            <a:endParaRPr sz="1800" b="0" i="0" u="none" strike="noStrike" cap="non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 descr="Una persona sentada frente a una computadora&#10;&#10;Descripción generada automáticamente con confianza media"/>
          <p:cNvPicPr preferRelativeResize="0"/>
          <p:nvPr/>
        </p:nvPicPr>
        <p:blipFill rotWithShape="1">
          <a:blip r:embed="rId3">
            <a:alphaModFix/>
          </a:blip>
          <a:srcRect l="18621" r="106"/>
          <a:stretch/>
        </p:blipFill>
        <p:spPr>
          <a:xfrm>
            <a:off x="0" y="0"/>
            <a:ext cx="836052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r="7310"/>
          <a:stretch/>
        </p:blipFill>
        <p:spPr>
          <a:xfrm>
            <a:off x="3873030" y="0"/>
            <a:ext cx="831897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82862" y="405892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6868162" y="3035810"/>
            <a:ext cx="283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6868161" y="3035810"/>
            <a:ext cx="417154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Ramas en </a:t>
            </a:r>
            <a:r>
              <a:rPr lang="es-CO" sz="4400" b="1" dirty="0" err="1">
                <a:solidFill>
                  <a:schemeClr val="lt1"/>
                </a:solidFill>
                <a:latin typeface="Ubuntu"/>
                <a:sym typeface="Ubuntu"/>
              </a:rPr>
              <a:t>git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200" y="4202705"/>
            <a:ext cx="3193059" cy="1334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 t="753" r="79423"/>
          <a:stretch/>
        </p:blipFill>
        <p:spPr>
          <a:xfrm rot="10800000">
            <a:off x="307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 txBox="1"/>
          <p:nvPr/>
        </p:nvSpPr>
        <p:spPr>
          <a:xfrm>
            <a:off x="1738545" y="2659559"/>
            <a:ext cx="83430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¿Qué son las ramas?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2790187" y="3829294"/>
            <a:ext cx="6093724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Las ramas en </a:t>
            </a:r>
            <a:r>
              <a:rPr lang="es-MX" sz="1800" dirty="0" err="1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Git</a:t>
            </a: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 son una parte fundamental de su modelo de trabajo y representan una manera eficiente de separar el trabajo en diferentes contextos dentro del mismo repositorio</a:t>
            </a:r>
            <a:endParaRPr sz="1800" b="0" i="0" u="none" strike="noStrike" cap="none" dirty="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 t="753" r="79423"/>
          <a:stretch/>
        </p:blipFill>
        <p:spPr>
          <a:xfrm>
            <a:off x="898581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4836" y="5189902"/>
            <a:ext cx="2574871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067" y="623164"/>
            <a:ext cx="2574871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r="5904"/>
          <a:stretch/>
        </p:blipFill>
        <p:spPr>
          <a:xfrm>
            <a:off x="7039133" y="4314956"/>
            <a:ext cx="5152867" cy="2543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 descr="Lincoln Savings Bank Blog - Honest Insights | Shelby Christensen (2)"/>
          <p:cNvPicPr preferRelativeResize="0"/>
          <p:nvPr/>
        </p:nvPicPr>
        <p:blipFill rotWithShape="1">
          <a:blip r:embed="rId4">
            <a:alphaModFix/>
          </a:blip>
          <a:srcRect l="8286" r="25163"/>
          <a:stretch/>
        </p:blipFill>
        <p:spPr>
          <a:xfrm>
            <a:off x="6268721" y="0"/>
            <a:ext cx="5923280" cy="519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5422" y="448601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701040" y="719330"/>
            <a:ext cx="4033520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¿</a:t>
            </a:r>
            <a:r>
              <a:rPr lang="es-CO" sz="4400" b="1" i="0" u="none" strike="noStrike" cap="none" dirty="0" err="1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Propositos</a:t>
            </a: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 de las ramas?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737710" y="2717726"/>
            <a:ext cx="5021252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rgbClr val="7F7F7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Desarrollar</a:t>
            </a:r>
            <a:r>
              <a:rPr lang="en-US" sz="1800" dirty="0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r>
              <a:rPr lang="en-US" sz="1800" dirty="0" err="1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características</a:t>
            </a:r>
            <a:r>
              <a:rPr lang="en-US" sz="1800" dirty="0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 o </a:t>
            </a:r>
            <a:r>
              <a:rPr lang="en-US" sz="1800" dirty="0" err="1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funciones</a:t>
            </a:r>
            <a:r>
              <a:rPr lang="en-US" sz="1800" dirty="0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 de </a:t>
            </a:r>
            <a:r>
              <a:rPr lang="en-US" sz="1800" dirty="0" err="1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manera</a:t>
            </a:r>
            <a:r>
              <a:rPr lang="en-US" sz="1800" dirty="0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r>
              <a:rPr lang="en-US" sz="1800" dirty="0" err="1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aislada</a:t>
            </a:r>
            <a:endParaRPr lang="en-US" sz="1800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lvl="0" indent="-285750">
              <a:buClr>
                <a:srgbClr val="7F7F7F"/>
              </a:buClr>
              <a:buSzPts val="1400"/>
              <a:buFont typeface="Arial" panose="020B0604020202020204" pitchFamily="34" charset="0"/>
              <a:buChar char="•"/>
            </a:pPr>
            <a:endParaRPr lang="en-US" sz="1800" b="0" i="0" u="none" strike="noStrike" cap="none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lvl="0" indent="-285750">
              <a:buClr>
                <a:srgbClr val="7F7F7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Corregir</a:t>
            </a:r>
            <a:r>
              <a:rPr lang="en-US" sz="1800" dirty="0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r>
              <a:rPr lang="en-US" sz="1800" dirty="0" err="1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errores</a:t>
            </a:r>
            <a:endParaRPr lang="en-US" sz="1800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lvl="0" indent="-285750">
              <a:buClr>
                <a:srgbClr val="7F7F7F"/>
              </a:buClr>
              <a:buSzPts val="1400"/>
              <a:buFont typeface="Arial" panose="020B0604020202020204" pitchFamily="34" charset="0"/>
              <a:buChar char="•"/>
            </a:pPr>
            <a:endParaRPr lang="en-US" sz="1800" b="0" i="0" u="none" strike="noStrike" cap="none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lvl="0" indent="-285750">
              <a:buClr>
                <a:srgbClr val="7F7F7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Independencia</a:t>
            </a:r>
            <a:endParaRPr lang="en-US" sz="1800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lvl="0" indent="-285750">
              <a:buClr>
                <a:srgbClr val="7F7F7F"/>
              </a:buClr>
              <a:buSzPts val="1400"/>
              <a:buFont typeface="Arial" panose="020B0604020202020204" pitchFamily="34" charset="0"/>
              <a:buChar char="•"/>
            </a:pPr>
            <a:endParaRPr lang="en-US" sz="1800" b="0" i="0" u="none" strike="noStrike" cap="none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lvl="0" indent="-285750">
              <a:buClr>
                <a:srgbClr val="7F7F7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Facilidad</a:t>
            </a:r>
            <a:r>
              <a:rPr lang="en-US" sz="1800" dirty="0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 para </a:t>
            </a:r>
            <a:r>
              <a:rPr lang="en-US" sz="1800" dirty="0" err="1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combinar</a:t>
            </a:r>
            <a:endParaRPr lang="en-US" sz="1800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lvl="0" indent="-285750">
              <a:buClr>
                <a:srgbClr val="7F7F7F"/>
              </a:buClr>
              <a:buSzPts val="1400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lvl="0" indent="-285750">
              <a:buClr>
                <a:srgbClr val="7F7F7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Eficiencia</a:t>
            </a:r>
            <a:endParaRPr lang="en-US" sz="1800" b="0" i="0" u="none" strike="noStrike" cap="none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lvl="0" indent="-285750">
              <a:buClr>
                <a:srgbClr val="7F7F7F"/>
              </a:buClr>
              <a:buSzPts val="1400"/>
              <a:buFont typeface="Arial" panose="020B0604020202020204" pitchFamily="34" charset="0"/>
              <a:buChar char="•"/>
            </a:pPr>
            <a:endParaRPr sz="1800" b="0" i="0" u="none" strike="noStrike" cap="none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0" y="2804160"/>
            <a:ext cx="254000" cy="624840"/>
          </a:xfrm>
          <a:prstGeom prst="rect">
            <a:avLst/>
          </a:prstGeom>
          <a:solidFill>
            <a:srgbClr val="6B5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0" y="3728720"/>
            <a:ext cx="254000" cy="1219200"/>
          </a:xfrm>
          <a:prstGeom prst="rect">
            <a:avLst/>
          </a:prstGeom>
          <a:solidFill>
            <a:srgbClr val="EAA2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0" y="5334000"/>
            <a:ext cx="254000" cy="762000"/>
          </a:xfrm>
          <a:prstGeom prst="rect">
            <a:avLst/>
          </a:prstGeom>
          <a:solidFill>
            <a:srgbClr val="E6CA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 t="753" r="79423"/>
          <a:stretch/>
        </p:blipFill>
        <p:spPr>
          <a:xfrm rot="10800000">
            <a:off x="307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 t="753" r="79423"/>
          <a:stretch/>
        </p:blipFill>
        <p:spPr>
          <a:xfrm>
            <a:off x="898581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4836" y="5189902"/>
            <a:ext cx="2574871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067" y="623164"/>
            <a:ext cx="2574871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73" y="2337664"/>
            <a:ext cx="10120751" cy="242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2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 t="753" r="79423"/>
          <a:stretch/>
        </p:blipFill>
        <p:spPr>
          <a:xfrm rot="10800000">
            <a:off x="307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 txBox="1"/>
          <p:nvPr/>
        </p:nvSpPr>
        <p:spPr>
          <a:xfrm>
            <a:off x="1738545" y="2659559"/>
            <a:ext cx="83430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¿Qué es un </a:t>
            </a:r>
            <a:r>
              <a:rPr lang="es-CO" sz="4400" b="1" i="0" u="none" strike="noStrike" cap="none" dirty="0" err="1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merge</a:t>
            </a: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2790187" y="3829294"/>
            <a:ext cx="6093724" cy="208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 Es el proceso de integrar los cambios de una rama (fuente) en otra rama (destino), combinando dos historiales de </a:t>
            </a:r>
            <a:r>
              <a:rPr lang="es-MX" sz="1800" dirty="0" err="1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commits</a:t>
            </a: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 diferentes.</a:t>
            </a: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1400"/>
            </a:pPr>
            <a:endParaRPr lang="es-MX" sz="1800" b="0" i="0" u="none" strike="noStrike" cap="none" dirty="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Cuando realizas un </a:t>
            </a:r>
            <a:r>
              <a:rPr lang="es-MX" sz="1800" dirty="0" err="1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merge</a:t>
            </a: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 en </a:t>
            </a:r>
            <a:r>
              <a:rPr lang="es-MX" sz="1800" dirty="0" err="1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Git</a:t>
            </a: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, estás diciéndole a </a:t>
            </a:r>
            <a:r>
              <a:rPr lang="es-MX" sz="1800" dirty="0" err="1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Git</a:t>
            </a: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 que tome los cambios de una rama y los combine con otra. </a:t>
            </a:r>
            <a:r>
              <a:rPr lang="es-MX" sz="1800" dirty="0" err="1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Git</a:t>
            </a: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 intentará hacer esto de manera automática</a:t>
            </a: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1400"/>
            </a:pPr>
            <a:endParaRPr sz="1800" b="0" i="0" u="none" strike="noStrike" cap="none" dirty="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 t="753" r="79423"/>
          <a:stretch/>
        </p:blipFill>
        <p:spPr>
          <a:xfrm>
            <a:off x="898581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4836" y="5189902"/>
            <a:ext cx="2574871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067" y="623164"/>
            <a:ext cx="2574871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84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 t="753" r="79423"/>
          <a:stretch/>
        </p:blipFill>
        <p:spPr>
          <a:xfrm rot="10800000">
            <a:off x="307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 txBox="1"/>
          <p:nvPr/>
        </p:nvSpPr>
        <p:spPr>
          <a:xfrm>
            <a:off x="1738545" y="2659559"/>
            <a:ext cx="83430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¿Qué es un conflicto?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2790187" y="3829294"/>
            <a:ext cx="6093724" cy="233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Un conflicto en </a:t>
            </a:r>
            <a:r>
              <a:rPr lang="es-MX" sz="1800" dirty="0" err="1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Git</a:t>
            </a: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 ocurre cuando dos ramas han realizado cambios incompatibles en el mismo segmento de un archivo y luego intentas fusionar estas ramas con un comando </a:t>
            </a:r>
            <a:r>
              <a:rPr lang="es-MX" sz="1800" dirty="0" err="1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merge</a:t>
            </a: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lvl="0">
              <a:lnSpc>
                <a:spcPct val="90000"/>
              </a:lnSpc>
              <a:buClr>
                <a:schemeClr val="lt1"/>
              </a:buClr>
              <a:buSzPts val="1400"/>
            </a:pPr>
            <a:endParaRPr lang="es-MX" sz="1800" dirty="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-MX" sz="1800" dirty="0" err="1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Git</a:t>
            </a: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 es incapaz de resolver automáticamente cuál de los cambios debería prevalecer sobre el otro. Como resultado, </a:t>
            </a:r>
            <a:r>
              <a:rPr lang="es-MX" sz="1800" dirty="0" err="1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Git</a:t>
            </a:r>
            <a:r>
              <a:rPr lang="es-MX" sz="1800" dirty="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 pausa el proceso de fusión y solicita la intervención manual para resolver el conflicto.</a:t>
            </a:r>
            <a:endParaRPr sz="1800" b="0" i="0" u="none" strike="noStrike" cap="none" dirty="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 t="753" r="79423"/>
          <a:stretch/>
        </p:blipFill>
        <p:spPr>
          <a:xfrm>
            <a:off x="8985812" y="0"/>
            <a:ext cx="320618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4836" y="5189902"/>
            <a:ext cx="2574871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067" y="623164"/>
            <a:ext cx="2574871" cy="109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052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E4B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8167" y="2494344"/>
            <a:ext cx="5675666" cy="186931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8"/>
          <p:cNvSpPr txBox="1"/>
          <p:nvPr/>
        </p:nvSpPr>
        <p:spPr>
          <a:xfrm>
            <a:off x="3048965" y="6282253"/>
            <a:ext cx="60940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</a:pPr>
            <a:r>
              <a:rPr lang="es-CO"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Susana Giraldo     |     Directora Comercial     |    314 245 56 59</a:t>
            </a:r>
            <a:endParaRPr sz="14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Riw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B5CFF"/>
      </a:accent1>
      <a:accent2>
        <a:srgbClr val="5ACBA3"/>
      </a:accent2>
      <a:accent3>
        <a:srgbClr val="E5CA51"/>
      </a:accent3>
      <a:accent4>
        <a:srgbClr val="E9A1FC"/>
      </a:accent4>
      <a:accent5>
        <a:srgbClr val="FE654F"/>
      </a:accent5>
      <a:accent6>
        <a:srgbClr val="171E4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211</Words>
  <Application>Microsoft Office PowerPoint</Application>
  <PresentationFormat>Panorámica</PresentationFormat>
  <Paragraphs>23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Ubuntu Light</vt:lpstr>
      <vt:lpstr>Arial</vt:lpstr>
      <vt:lpstr>Ubuntu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 Maria Martinez Ocampo</dc:creator>
  <cp:lastModifiedBy>darwing david mosquera andrade</cp:lastModifiedBy>
  <cp:revision>2</cp:revision>
  <dcterms:created xsi:type="dcterms:W3CDTF">2023-04-19T20:56:41Z</dcterms:created>
  <dcterms:modified xsi:type="dcterms:W3CDTF">2024-02-21T16:12:12Z</dcterms:modified>
</cp:coreProperties>
</file>