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9"/>
  </p:normalViewPr>
  <p:slideViewPr>
    <p:cSldViewPr snapToGrid="0" snapToObjects="1">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28048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785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2018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917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235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8521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160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040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562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196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11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078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275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439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798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1627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0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765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3/20/2019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0607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E7732-179B-F24E-901F-3EA2A1BEF949}"/>
              </a:ext>
            </a:extLst>
          </p:cNvPr>
          <p:cNvSpPr>
            <a:spLocks noGrp="1"/>
          </p:cNvSpPr>
          <p:nvPr>
            <p:ph type="ctrTitle"/>
          </p:nvPr>
        </p:nvSpPr>
        <p:spPr>
          <a:xfrm>
            <a:off x="0" y="2174240"/>
            <a:ext cx="12192000" cy="1821411"/>
          </a:xfrm>
        </p:spPr>
        <p:txBody>
          <a:bodyPr>
            <a:normAutofit fontScale="90000"/>
          </a:bodyPr>
          <a:lstStyle/>
          <a:p>
            <a:pPr>
              <a:lnSpc>
                <a:spcPct val="150000"/>
              </a:lnSpc>
            </a:pPr>
            <a:br>
              <a:rPr lang="it-IT" b="1" dirty="0">
                <a:solidFill>
                  <a:schemeClr val="tx1"/>
                </a:solidFill>
              </a:rPr>
            </a:br>
            <a:br>
              <a:rPr lang="it-IT" sz="4000" b="1" dirty="0">
                <a:solidFill>
                  <a:schemeClr val="tx1"/>
                </a:solidFill>
              </a:rPr>
            </a:br>
            <a:r>
              <a:rPr lang="en" sz="4900" b="1" dirty="0">
                <a:solidFill>
                  <a:schemeClr val="tx1"/>
                </a:solidFill>
              </a:rPr>
              <a:t>The Battle of Neighborhoods: </a:t>
            </a:r>
            <a:br>
              <a:rPr lang="en" sz="5300" b="1" dirty="0"/>
            </a:br>
            <a:r>
              <a:rPr lang="en" sz="3600" b="1" dirty="0">
                <a:solidFill>
                  <a:schemeClr val="tx1"/>
                </a:solidFill>
              </a:rPr>
              <a:t>Cluster Analysis of London Real Estate Market</a:t>
            </a:r>
            <a:endParaRPr lang="it-IT" b="1" dirty="0">
              <a:solidFill>
                <a:schemeClr val="tx1"/>
              </a:solidFill>
            </a:endParaRPr>
          </a:p>
        </p:txBody>
      </p:sp>
    </p:spTree>
    <p:extLst>
      <p:ext uri="{BB962C8B-B14F-4D97-AF65-F5344CB8AC3E}">
        <p14:creationId xmlns:p14="http://schemas.microsoft.com/office/powerpoint/2010/main" val="29804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5C39A-9140-3B49-AF9A-EB7A1E023223}"/>
              </a:ext>
            </a:extLst>
          </p:cNvPr>
          <p:cNvSpPr>
            <a:spLocks noGrp="1"/>
          </p:cNvSpPr>
          <p:nvPr>
            <p:ph type="title"/>
          </p:nvPr>
        </p:nvSpPr>
        <p:spPr/>
        <p:txBody>
          <a:bodyPr/>
          <a:lstStyle/>
          <a:p>
            <a:r>
              <a:rPr lang="it-IT" b="1" dirty="0">
                <a:solidFill>
                  <a:schemeClr val="tx1"/>
                </a:solidFill>
              </a:rPr>
              <a:t>Business Problem</a:t>
            </a:r>
          </a:p>
        </p:txBody>
      </p:sp>
      <p:sp>
        <p:nvSpPr>
          <p:cNvPr id="3" name="Segnaposto contenuto 2">
            <a:extLst>
              <a:ext uri="{FF2B5EF4-FFF2-40B4-BE49-F238E27FC236}">
                <a16:creationId xmlns:a16="http://schemas.microsoft.com/office/drawing/2014/main" id="{DCE58E34-076D-4544-8D84-448AACE6206B}"/>
              </a:ext>
            </a:extLst>
          </p:cNvPr>
          <p:cNvSpPr>
            <a:spLocks noGrp="1"/>
          </p:cNvSpPr>
          <p:nvPr>
            <p:ph idx="1"/>
          </p:nvPr>
        </p:nvSpPr>
        <p:spPr/>
        <p:txBody>
          <a:bodyPr/>
          <a:lstStyle/>
          <a:p>
            <a:r>
              <a:rPr lang="en" sz="2800" dirty="0"/>
              <a:t>London Housing Market is in a rut:</a:t>
            </a:r>
          </a:p>
          <a:p>
            <a:pPr marL="800100" lvl="1" indent="-342900">
              <a:buFont typeface="+mj-lt"/>
              <a:buAutoNum type="arabicPeriod"/>
            </a:pPr>
            <a:r>
              <a:rPr lang="en" dirty="0"/>
              <a:t>Brexit </a:t>
            </a:r>
          </a:p>
          <a:p>
            <a:pPr marL="800100" lvl="1" indent="-342900">
              <a:buFont typeface="+mj-lt"/>
              <a:buAutoNum type="arabicPeriod"/>
            </a:pPr>
            <a:r>
              <a:rPr lang="en" dirty="0"/>
              <a:t>Hidden price falls </a:t>
            </a:r>
          </a:p>
          <a:p>
            <a:pPr marL="800100" lvl="1" indent="-342900">
              <a:buFont typeface="+mj-lt"/>
              <a:buAutoNum type="arabicPeriod"/>
            </a:pPr>
            <a:r>
              <a:rPr lang="en" dirty="0"/>
              <a:t>Record-low sales </a:t>
            </a:r>
          </a:p>
          <a:p>
            <a:pPr marL="800100" lvl="1" indent="-342900">
              <a:buFont typeface="+mj-lt"/>
              <a:buAutoNum type="arabicPeriod"/>
            </a:pPr>
            <a:r>
              <a:rPr lang="en" dirty="0"/>
              <a:t>Homebuilder exodus </a:t>
            </a:r>
          </a:p>
          <a:p>
            <a:pPr marL="800100" lvl="1" indent="-342900">
              <a:buFont typeface="+mj-lt"/>
              <a:buAutoNum type="arabicPeriod"/>
            </a:pPr>
            <a:r>
              <a:rPr lang="en-SG" dirty="0"/>
              <a:t>H</a:t>
            </a:r>
            <a:r>
              <a:rPr lang="en" dirty="0"/>
              <a:t>ike in taxes </a:t>
            </a:r>
            <a:r>
              <a:rPr lang="en-SG" dirty="0"/>
              <a:t>for</a:t>
            </a:r>
            <a:r>
              <a:rPr lang="en" dirty="0"/>
              <a:t> overseas buyers</a:t>
            </a:r>
            <a:endParaRPr lang="it-IT" dirty="0"/>
          </a:p>
        </p:txBody>
      </p:sp>
    </p:spTree>
    <p:extLst>
      <p:ext uri="{BB962C8B-B14F-4D97-AF65-F5344CB8AC3E}">
        <p14:creationId xmlns:p14="http://schemas.microsoft.com/office/powerpoint/2010/main" val="35984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40B6F24-7850-9B4F-A920-82E8041FB4CD}"/>
              </a:ext>
            </a:extLst>
          </p:cNvPr>
          <p:cNvSpPr>
            <a:spLocks noGrp="1"/>
          </p:cNvSpPr>
          <p:nvPr>
            <p:ph idx="1"/>
          </p:nvPr>
        </p:nvSpPr>
        <p:spPr/>
        <p:txBody>
          <a:bodyPr/>
          <a:lstStyle/>
          <a:p>
            <a:r>
              <a:rPr lang="en" dirty="0"/>
              <a:t>How could we provide support to homebuyers client in to purchase a suitable real estate in London in this uncertain economic and financial scenario?</a:t>
            </a:r>
            <a:endParaRPr lang="it-IT" dirty="0"/>
          </a:p>
        </p:txBody>
      </p:sp>
      <p:sp>
        <p:nvSpPr>
          <p:cNvPr id="5" name="Titolo 1">
            <a:extLst>
              <a:ext uri="{FF2B5EF4-FFF2-40B4-BE49-F238E27FC236}">
                <a16:creationId xmlns:a16="http://schemas.microsoft.com/office/drawing/2014/main" id="{0FADE8A1-4E75-44A5-BAA1-7E3A4CCC7334}"/>
              </a:ext>
            </a:extLst>
          </p:cNvPr>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it-IT" b="1"/>
              <a:t>Business Problem</a:t>
            </a:r>
            <a:endParaRPr lang="it-IT" b="1" dirty="0"/>
          </a:p>
        </p:txBody>
      </p:sp>
    </p:spTree>
    <p:extLst>
      <p:ext uri="{BB962C8B-B14F-4D97-AF65-F5344CB8AC3E}">
        <p14:creationId xmlns:p14="http://schemas.microsoft.com/office/powerpoint/2010/main" val="33587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a16="http://schemas.microsoft.com/office/drawing/2014/main" id="{C5D71D72-2211-9F48-AD3F-B8684A738A0A}"/>
              </a:ext>
            </a:extLst>
          </p:cNvPr>
          <p:cNvSpPr>
            <a:spLocks noGrp="1"/>
          </p:cNvSpPr>
          <p:nvPr>
            <p:ph idx="1"/>
          </p:nvPr>
        </p:nvSpPr>
        <p:spPr/>
        <p:txBody>
          <a:bodyPr/>
          <a:lstStyle/>
          <a:p>
            <a:r>
              <a:rPr lang="en" dirty="0"/>
              <a:t>Clustering London neighborhoods in order to recommend venues and the current average price of real estate where homebuyers can make a real estate investment. </a:t>
            </a:r>
            <a:endParaRPr lang="it-IT" dirty="0"/>
          </a:p>
        </p:txBody>
      </p:sp>
    </p:spTree>
    <p:extLst>
      <p:ext uri="{BB962C8B-B14F-4D97-AF65-F5344CB8AC3E}">
        <p14:creationId xmlns:p14="http://schemas.microsoft.com/office/powerpoint/2010/main" val="30777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D65DE-0A4D-4D4E-B5ED-E2290A42D605}"/>
              </a:ext>
            </a:extLst>
          </p:cNvPr>
          <p:cNvSpPr>
            <a:spLocks noGrp="1"/>
          </p:cNvSpPr>
          <p:nvPr>
            <p:ph type="title"/>
          </p:nvPr>
        </p:nvSpPr>
        <p:spPr/>
        <p:txBody>
          <a:bodyPr/>
          <a:lstStyle/>
          <a:p>
            <a:r>
              <a:rPr lang="it-IT" b="1" dirty="0">
                <a:solidFill>
                  <a:schemeClr val="tx1"/>
                </a:solidFill>
              </a:rPr>
              <a:t>Data and </a:t>
            </a:r>
            <a:r>
              <a:rPr lang="it-IT" b="1" dirty="0"/>
              <a:t>methodology</a:t>
            </a:r>
            <a:endParaRPr lang="it-IT" b="1" dirty="0">
              <a:solidFill>
                <a:schemeClr val="tx1"/>
              </a:solidFill>
            </a:endParaRPr>
          </a:p>
        </p:txBody>
      </p:sp>
      <p:sp>
        <p:nvSpPr>
          <p:cNvPr id="3" name="Segnaposto contenuto 2">
            <a:extLst>
              <a:ext uri="{FF2B5EF4-FFF2-40B4-BE49-F238E27FC236}">
                <a16:creationId xmlns:a16="http://schemas.microsoft.com/office/drawing/2014/main" id="{6BAF8A4A-2E16-2E4C-A988-95A259F89D51}"/>
              </a:ext>
            </a:extLst>
          </p:cNvPr>
          <p:cNvSpPr>
            <a:spLocks noGrp="1"/>
          </p:cNvSpPr>
          <p:nvPr>
            <p:ph idx="1"/>
          </p:nvPr>
        </p:nvSpPr>
        <p:spPr/>
        <p:txBody>
          <a:bodyPr>
            <a:normAutofit fontScale="92500" lnSpcReduction="10000"/>
          </a:bodyPr>
          <a:lstStyle/>
          <a:p>
            <a:r>
              <a:rPr lang="it-IT" sz="2400" dirty="0"/>
              <a:t>Data: </a:t>
            </a:r>
            <a:r>
              <a:rPr lang="en" sz="2400" dirty="0"/>
              <a:t>merging data on London properties and the relative price paid data from the HM Land Registry and data on amenities and essential facilities surrounding such properties from Four Square API interface.</a:t>
            </a:r>
          </a:p>
          <a:p>
            <a:r>
              <a:rPr lang="en-SG" sz="2400" dirty="0"/>
              <a:t>methodology</a:t>
            </a:r>
            <a:r>
              <a:rPr lang="en" sz="2400" dirty="0"/>
              <a:t>:</a:t>
            </a:r>
          </a:p>
          <a:p>
            <a:pPr marL="800100" lvl="1" indent="-342900">
              <a:buFont typeface="+mj-lt"/>
              <a:buAutoNum type="arabicPeriod"/>
            </a:pPr>
            <a:r>
              <a:rPr lang="en" sz="2000" dirty="0"/>
              <a:t>Collect Inspection Data;</a:t>
            </a:r>
          </a:p>
          <a:p>
            <a:pPr marL="800100" lvl="1" indent="-342900">
              <a:buFont typeface="+mj-lt"/>
              <a:buAutoNum type="arabicPeriod"/>
            </a:pPr>
            <a:r>
              <a:rPr lang="en" sz="2000" dirty="0"/>
              <a:t>Explore and Understand Data;</a:t>
            </a:r>
          </a:p>
          <a:p>
            <a:pPr marL="800100" lvl="1" indent="-342900">
              <a:buFont typeface="+mj-lt"/>
              <a:buAutoNum type="arabicPeriod"/>
            </a:pPr>
            <a:r>
              <a:rPr lang="en" sz="2000" dirty="0"/>
              <a:t>Data preparation and preprocessing;</a:t>
            </a:r>
          </a:p>
          <a:p>
            <a:pPr marL="800100" lvl="1" indent="-342900">
              <a:buFont typeface="+mj-lt"/>
              <a:buAutoNum type="arabicPeriod"/>
            </a:pPr>
            <a:r>
              <a:rPr lang="en" sz="2000" dirty="0"/>
              <a:t>Modeling</a:t>
            </a:r>
            <a:endParaRPr lang="it-IT" sz="2000" dirty="0"/>
          </a:p>
        </p:txBody>
      </p:sp>
    </p:spTree>
    <p:extLst>
      <p:ext uri="{BB962C8B-B14F-4D97-AF65-F5344CB8AC3E}">
        <p14:creationId xmlns:p14="http://schemas.microsoft.com/office/powerpoint/2010/main" val="99970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1FC6B-425D-9849-9B81-F1836A50C0A7}"/>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dirty="0"/>
              <a:t>K-Means clustering</a:t>
            </a:r>
          </a:p>
        </p:txBody>
      </p:sp>
      <p:pic>
        <p:nvPicPr>
          <p:cNvPr id="9" name="Segnaposto contenuto 8">
            <a:extLst>
              <a:ext uri="{FF2B5EF4-FFF2-40B4-BE49-F238E27FC236}">
                <a16:creationId xmlns:a16="http://schemas.microsoft.com/office/drawing/2014/main" id="{F1A163B2-80B5-D24F-8776-980A3BFB4807}"/>
              </a:ext>
            </a:extLst>
          </p:cNvPr>
          <p:cNvPicPr>
            <a:picLocks noGrp="1" noChangeAspect="1"/>
          </p:cNvPicPr>
          <p:nvPr>
            <p:ph idx="1"/>
          </p:nvPr>
        </p:nvPicPr>
        <p:blipFill rotWithShape="1">
          <a:blip r:embed="rId2"/>
          <a:srcRect t="17581" r="-1" b="14815"/>
          <a:stretch/>
        </p:blipFill>
        <p:spPr>
          <a:xfrm>
            <a:off x="1" y="10"/>
            <a:ext cx="12191695" cy="4120995"/>
          </a:xfrm>
          <a:prstGeom prst="rect">
            <a:avLst/>
          </a:prstGeom>
          <a:ln w="12700">
            <a:noFill/>
          </a:ln>
        </p:spPr>
      </p:pic>
    </p:spTree>
    <p:extLst>
      <p:ext uri="{BB962C8B-B14F-4D97-AF65-F5344CB8AC3E}">
        <p14:creationId xmlns:p14="http://schemas.microsoft.com/office/powerpoint/2010/main" val="18857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ADF-189A-A045-A671-647AD7773500}"/>
              </a:ext>
            </a:extLst>
          </p:cNvPr>
          <p:cNvSpPr>
            <a:spLocks noGrp="1"/>
          </p:cNvSpPr>
          <p:nvPr>
            <p:ph type="title"/>
          </p:nvPr>
        </p:nvSpPr>
        <p:spPr>
          <a:xfrm>
            <a:off x="913774" y="110517"/>
            <a:ext cx="10364451" cy="1596177"/>
          </a:xfrm>
        </p:spPr>
        <p:txBody>
          <a:bodyPr/>
          <a:lstStyle/>
          <a:p>
            <a:r>
              <a:rPr lang="it-IT" b="1" dirty="0">
                <a:solidFill>
                  <a:schemeClr val="tx1"/>
                </a:solidFill>
              </a:rPr>
              <a:t>Outcome</a:t>
            </a:r>
          </a:p>
        </p:txBody>
      </p:sp>
      <p:sp>
        <p:nvSpPr>
          <p:cNvPr id="3" name="Segnaposto contenuto 2">
            <a:extLst>
              <a:ext uri="{FF2B5EF4-FFF2-40B4-BE49-F238E27FC236}">
                <a16:creationId xmlns:a16="http://schemas.microsoft.com/office/drawing/2014/main" id="{6169EA5C-3AE1-0642-9165-0582D8E9D8ED}"/>
              </a:ext>
            </a:extLst>
          </p:cNvPr>
          <p:cNvSpPr>
            <a:spLocks noGrp="1"/>
          </p:cNvSpPr>
          <p:nvPr>
            <p:ph idx="1"/>
          </p:nvPr>
        </p:nvSpPr>
        <p:spPr>
          <a:xfrm>
            <a:off x="345440" y="1544320"/>
            <a:ext cx="11708015" cy="4507488"/>
          </a:xfrm>
        </p:spPr>
        <p:txBody>
          <a:bodyPr>
            <a:normAutofit/>
          </a:bodyPr>
          <a:lstStyle/>
          <a:p>
            <a:r>
              <a:rPr lang="en" sz="2400" dirty="0"/>
              <a:t>Examination of real estates according to neighborhoods/London areas</a:t>
            </a:r>
          </a:p>
          <a:p>
            <a:pPr marL="800100" lvl="1" indent="-342900">
              <a:buFont typeface="+mj-lt"/>
              <a:buAutoNum type="arabicPeriod"/>
            </a:pPr>
            <a:r>
              <a:rPr lang="en" sz="2000" dirty="0"/>
              <a:t>West London (</a:t>
            </a:r>
            <a:r>
              <a:rPr lang="en" sz="2000" dirty="0" err="1"/>
              <a:t>Notting</a:t>
            </a:r>
            <a:r>
              <a:rPr lang="en" sz="2000" dirty="0"/>
              <a:t> Hill, Kensington, Chelsea, Marylebone) and North-West London (</a:t>
            </a:r>
            <a:r>
              <a:rPr lang="en" sz="2000" dirty="0" err="1"/>
              <a:t>Hampsted</a:t>
            </a:r>
            <a:r>
              <a:rPr lang="en" sz="2000" dirty="0"/>
              <a:t>) might be considered highly profitable venues to purchase a real estate;</a:t>
            </a:r>
          </a:p>
          <a:p>
            <a:pPr marL="800100" lvl="1" indent="-342900">
              <a:buFont typeface="+mj-lt"/>
              <a:buAutoNum type="arabicPeriod"/>
            </a:pPr>
            <a:r>
              <a:rPr lang="en" sz="2000" dirty="0"/>
              <a:t>South-West London (</a:t>
            </a:r>
            <a:r>
              <a:rPr lang="en" sz="2000" dirty="0" err="1"/>
              <a:t>Wandsworth</a:t>
            </a:r>
            <a:r>
              <a:rPr lang="en" sz="2000" dirty="0"/>
              <a:t>, Balham) and North-West London (</a:t>
            </a:r>
            <a:r>
              <a:rPr lang="en" sz="2000" dirty="0" err="1"/>
              <a:t>Isliington</a:t>
            </a:r>
            <a:r>
              <a:rPr lang="en" sz="2000" dirty="0"/>
              <a:t>) are arising as next future elite venues with a wide range of amenities and facilities. </a:t>
            </a:r>
          </a:p>
          <a:p>
            <a:r>
              <a:rPr lang="en" sz="2400" dirty="0"/>
              <a:t>Examination of real estates  by clusters</a:t>
            </a:r>
          </a:p>
          <a:p>
            <a:pPr marL="800100" lvl="1" indent="-342900">
              <a:buFont typeface="+mj-lt"/>
              <a:buAutoNum type="arabicPeriod"/>
            </a:pPr>
            <a:r>
              <a:rPr lang="en" sz="2000" dirty="0"/>
              <a:t>Clusters 0, 2 and 4 may target home buyers prone to live in 'green' areas with parks, waterfronts;</a:t>
            </a:r>
          </a:p>
          <a:p>
            <a:pPr marL="800100" lvl="1" indent="-342900">
              <a:buFont typeface="+mj-lt"/>
              <a:buAutoNum type="arabicPeriod"/>
            </a:pPr>
            <a:r>
              <a:rPr lang="en" sz="2000" dirty="0"/>
              <a:t>Clusters 1 and 3 may target individuals who love pubs, theatres and soccer.</a:t>
            </a:r>
            <a:endParaRPr lang="it-IT" sz="2000" dirty="0"/>
          </a:p>
        </p:txBody>
      </p:sp>
    </p:spTree>
    <p:extLst>
      <p:ext uri="{BB962C8B-B14F-4D97-AF65-F5344CB8AC3E}">
        <p14:creationId xmlns:p14="http://schemas.microsoft.com/office/powerpoint/2010/main" val="40284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TotalTime>
  <Words>204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  The Battle of Neighborhoods:  Cluster Analysis of London Real Estate Market</vt:lpstr>
      <vt:lpstr>Business Problem</vt:lpstr>
      <vt:lpstr>PowerPoint Presentation</vt:lpstr>
      <vt:lpstr>Solution</vt:lpstr>
      <vt:lpstr>Data and methodology</vt:lpstr>
      <vt:lpstr>K-Means clustering</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CAPSTONE PROJECT – The Battle of Neighborhoods:  Clustering Analysis of London Real Estate Market</dc:title>
  <dc:creator>Utente di Microsoft Office</dc:creator>
  <cp:lastModifiedBy>Darwin Lau</cp:lastModifiedBy>
  <cp:revision>3</cp:revision>
  <dcterms:created xsi:type="dcterms:W3CDTF">2018-12-16T14:33:35Z</dcterms:created>
  <dcterms:modified xsi:type="dcterms:W3CDTF">2019-03-20T13:57:08Z</dcterms:modified>
</cp:coreProperties>
</file>