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8" r:id="rId5"/>
    <p:sldId id="269" r:id="rId6"/>
    <p:sldId id="263" r:id="rId7"/>
    <p:sldId id="270" r:id="rId8"/>
    <p:sldId id="262" r:id="rId9"/>
    <p:sldId id="271" r:id="rId10"/>
    <p:sldId id="274" r:id="rId11"/>
    <p:sldId id="272" r:id="rId12"/>
    <p:sldId id="273" r:id="rId13"/>
    <p:sldId id="275" r:id="rId14"/>
    <p:sldId id="279" r:id="rId15"/>
    <p:sldId id="276" r:id="rId16"/>
    <p:sldId id="277" r:id="rId17"/>
    <p:sldId id="258" r:id="rId18"/>
    <p:sldId id="260" r:id="rId19"/>
    <p:sldId id="259" r:id="rId20"/>
    <p:sldId id="261" r:id="rId21"/>
    <p:sldId id="267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1EFBF-E52A-4A71-8E5E-5340E9729134}" type="datetimeFigureOut">
              <a:rPr lang="es-CO" smtClean="0"/>
              <a:t>15/01/2019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89E5-5564-4E7A-9285-54A3A7670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60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6ABE-36B7-41EE-BDB8-638E742598A7}" type="slidenum">
              <a:rPr lang="es-CO" smtClean="0"/>
              <a:pPr/>
              <a:t>21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744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tualicese.com/modelos-y-formatos/word-modelo-de-accion-y-nota-de-cesio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COBRO COACTIVO</a:t>
            </a:r>
            <a:endParaRPr lang="es-CO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MEDIDAS CAUTELARES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13" y="824427"/>
            <a:ext cx="3024649" cy="27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367394"/>
            <a:ext cx="10820400" cy="5851292"/>
          </a:xfrm>
        </p:spPr>
        <p:txBody>
          <a:bodyPr/>
          <a:lstStyle/>
          <a:p>
            <a:pPr marL="0" indent="0">
              <a:buNone/>
            </a:pPr>
            <a:endParaRPr lang="es-CO" sz="2800" dirty="0" smtClean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 smtClean="0"/>
              <a:t>Las</a:t>
            </a:r>
            <a:r>
              <a:rPr lang="es-CO" sz="2800" dirty="0"/>
              <a:t> </a:t>
            </a:r>
            <a:r>
              <a:rPr lang="es-CO" sz="2800" b="1" dirty="0"/>
              <a:t>medidas cautelares</a:t>
            </a:r>
            <a:r>
              <a:rPr lang="es-CO" sz="2800" dirty="0"/>
              <a:t> son Actos Administrativos, que tienen como fin asegurar que cierto derecho podrá ser hecho efectivo en el caso de un litigio en el que se reconozca la existencia y legitimidad de tal derecho. </a:t>
            </a:r>
            <a:endParaRPr lang="es-CO" sz="2800" dirty="0" smtClean="0"/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i="1" dirty="0"/>
              <a:t>Para la Corte, las medidas cautelares, son aquellos instrumentos con los cuales el ordenamiento protege, de manera provisional, y mientras dura el proceso, la integridad de un derecho(obligación) que es controvertido en ese mismo proceso.</a:t>
            </a:r>
            <a:endParaRPr lang="es-CO" sz="2800" dirty="0"/>
          </a:p>
          <a:p>
            <a:pPr marL="0" indent="0">
              <a:buNone/>
            </a:pPr>
            <a:r>
              <a:rPr lang="es-CO" sz="2000" b="1" dirty="0"/>
              <a:t>Sentencia C-379/04</a:t>
            </a:r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932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69079" y="127559"/>
            <a:ext cx="8610600" cy="1293028"/>
          </a:xfrm>
        </p:spPr>
        <p:txBody>
          <a:bodyPr/>
          <a:lstStyle/>
          <a:p>
            <a:r>
              <a:rPr lang="es-CO" dirty="0" smtClean="0"/>
              <a:t>COMO  FUNCIONAN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2128" y="1149532"/>
            <a:ext cx="10820400" cy="54145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CO" sz="5100" dirty="0" smtClean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6400" cap="all" dirty="0" smtClean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9600" cap="all" dirty="0" smtClean="0">
                <a:latin typeface="+mj-lt"/>
                <a:ea typeface="+mj-ea"/>
                <a:cs typeface="+mj-cs"/>
              </a:rPr>
              <a:t>Dentro </a:t>
            </a:r>
            <a:r>
              <a:rPr lang="es-CO" sz="9600" cap="all" dirty="0">
                <a:latin typeface="+mj-lt"/>
                <a:ea typeface="+mj-ea"/>
                <a:cs typeface="+mj-cs"/>
              </a:rPr>
              <a:t>del proceso de cobro administrativo coactivo, se pueden decretar dos clases de medidas cautelares: las previas que son aquellas que se decretan  antes de notificar el mandamiento de pago al deudor, e incluso, antes de librar el mandamiento de pago, o concomitantemente con éste, </a:t>
            </a:r>
            <a:endParaRPr lang="es-CO" sz="9600" cap="all" dirty="0" smtClean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9600" cap="all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9600" cap="all" dirty="0" smtClean="0">
                <a:latin typeface="+mj-lt"/>
                <a:ea typeface="+mj-ea"/>
                <a:cs typeface="+mj-cs"/>
              </a:rPr>
              <a:t>y </a:t>
            </a:r>
            <a:r>
              <a:rPr lang="es-CO" sz="9600" cap="all" dirty="0">
                <a:latin typeface="+mj-lt"/>
                <a:ea typeface="+mj-ea"/>
                <a:cs typeface="+mj-cs"/>
              </a:rPr>
              <a:t>las que se decretan en cualquier momento del proceso después de notificado el mandamiento de pago</a:t>
            </a:r>
            <a:r>
              <a:rPr lang="es-CO" sz="9600" cap="all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9600" cap="all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9600" cap="all" dirty="0">
                <a:latin typeface="+mj-lt"/>
                <a:ea typeface="+mj-ea"/>
                <a:cs typeface="+mj-cs"/>
              </a:rPr>
              <a:t>Dentro de las medidas cautelares tenemos que tener claro dos definiciones importantes: </a:t>
            </a:r>
            <a:r>
              <a:rPr lang="es-CO" sz="9600" b="1" cap="all" dirty="0">
                <a:latin typeface="+mj-lt"/>
                <a:ea typeface="+mj-ea"/>
                <a:cs typeface="+mj-cs"/>
              </a:rPr>
              <a:t>El embargo y el secuestro</a:t>
            </a:r>
            <a:r>
              <a:rPr lang="es-CO" sz="9600" cap="all" dirty="0">
                <a:latin typeface="+mj-lt"/>
                <a:ea typeface="+mj-ea"/>
                <a:cs typeface="+mj-cs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8600" cap="all" dirty="0">
                <a:latin typeface="+mj-lt"/>
                <a:ea typeface="+mj-ea"/>
                <a:cs typeface="+mj-cs"/>
              </a:rPr>
              <a:t> </a:t>
            </a:r>
          </a:p>
          <a:p>
            <a:endParaRPr lang="es-CO" sz="2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257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Que es el embargo?</a:t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47158"/>
            <a:ext cx="10820400" cy="44715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2400" cap="all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400" cap="all" dirty="0"/>
              <a:t>Es una medida cautelar o preventiva cuya finalidad es la de sacar del comercio los bienes del deudor, impidiendo que se disponga jurídicamente de ellos, para que una vez determinados e individualizados y precisado su valor mediante el avalúo, se proceda a su venta o adjudicación.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400" cap="all" dirty="0"/>
              <a:t>El bien queda fuera del comercio y por tal se constituye en objeto ilícito de enajenación o gravamen (Artículo 1521 del C.C</a:t>
            </a:r>
            <a:r>
              <a:rPr lang="es-CO" sz="2400" cap="all" dirty="0" smtClean="0"/>
              <a:t>.).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2400" cap="all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400" cap="all" dirty="0"/>
              <a:t>Del bien sólo podrá disponer el Estado por intermedio del Juez u otro funcionario investido de jurisdicción o competencia, quien autoriza la venta o adjudicación a terceros o su restitución al ejecutado</a:t>
            </a:r>
            <a:r>
              <a:rPr lang="es-CO" sz="2400" cap="all" dirty="0" smtClean="0"/>
              <a:t>.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s-CO" sz="2400" cap="all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400" cap="all" dirty="0"/>
              <a:t>Para el caso del procedimiento administrativo coactivo, la competencia radica en el funcionario ejecutor (Juez de Ejecuciones Fiscales).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558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secuestro?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3200" dirty="0" smtClean="0"/>
              <a:t>Es </a:t>
            </a:r>
            <a:r>
              <a:rPr lang="es-CO" sz="3200" dirty="0"/>
              <a:t>la medida mediante la cual se realiza la aprehensión material del bien embargado y se realiza el inventario e identificación en aquellos bienes sometidos a registro.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450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78" y="1371600"/>
            <a:ext cx="10606653" cy="49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5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1" y="1057273"/>
            <a:ext cx="9392768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92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095375"/>
            <a:ext cx="8866187" cy="380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139042" y="5372508"/>
            <a:ext cx="882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hlinkClick r:id="rId3" tooltip="[Acta] Modelo de Acción y nota de Cesión"/>
              </a:rPr>
              <a:t>[</a:t>
            </a:r>
            <a:r>
              <a:rPr lang="es-CO" dirty="0" smtClean="0"/>
              <a:t>TÍTULO ACCIONARIO: Algunas </a:t>
            </a:r>
            <a:r>
              <a:rPr lang="es-CO" dirty="0"/>
              <a:t>sociedades por acciones, como anónimas y SAS, están en la obligación de emitir y entregar a los accionistas el título que certifica la calidad de </a:t>
            </a:r>
            <a:r>
              <a:rPr lang="es-CO" dirty="0" smtClean="0"/>
              <a:t>accionista.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479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MEDIDAS CAUTELARES</a:t>
            </a:r>
            <a:br>
              <a:rPr lang="es-CO" dirty="0" smtClean="0"/>
            </a:br>
            <a:r>
              <a:rPr lang="es-CO" sz="3600" dirty="0" smtClean="0"/>
              <a:t>Estatuto tributario </a:t>
            </a:r>
            <a:r>
              <a:rPr lang="es-CO" sz="3600" dirty="0" err="1" smtClean="0"/>
              <a:t>nal</a:t>
            </a:r>
            <a:r>
              <a:rPr lang="es-CO" sz="3600" dirty="0" smtClean="0"/>
              <a:t>.</a:t>
            </a:r>
            <a:endParaRPr lang="es-CO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s-CO" b="1" dirty="0"/>
              <a:t>Art. 837. Medidas preventivas.</a:t>
            </a:r>
          </a:p>
          <a:p>
            <a:pPr fontAlgn="t"/>
            <a:r>
              <a:rPr lang="es-CO" dirty="0"/>
              <a:t>Previa o simultáneamente con el mandamiento de pago, el funcionario podrá decretar el embargo y secuestro preventivo de los bienes del deudor que se hayan establecido como de su propiedad. </a:t>
            </a:r>
            <a:endParaRPr lang="es-CO" dirty="0" smtClean="0"/>
          </a:p>
          <a:p>
            <a:pPr fontAlgn="t"/>
            <a:endParaRPr lang="es-CO" dirty="0"/>
          </a:p>
          <a:p>
            <a:pPr fontAlgn="t"/>
            <a:r>
              <a:rPr lang="es-CO" dirty="0"/>
              <a:t>Para este efecto, los funcionarios competentes podrán identificar los bienes del deudor por medio de las informaciones tributarias, o de las informaciones suministradas por entidades públicas o privadas, que estarán obligadas en todos los casos a dar pronta y cumplida respuesta a la Administración, so pena de ser </a:t>
            </a:r>
            <a:r>
              <a:rPr lang="es-CO" dirty="0" smtClean="0"/>
              <a:t>sancionadas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535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EMBARGO DE CUENTAS BANCARIAS</a:t>
            </a:r>
            <a:br>
              <a:rPr lang="es-CO" dirty="0" smtClean="0"/>
            </a:br>
            <a:r>
              <a:rPr lang="es-CO" sz="2700" dirty="0" smtClean="0"/>
              <a:t>Efecto inmediatez</a:t>
            </a:r>
            <a:endParaRPr lang="es-CO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s-CO" dirty="0"/>
              <a:t>El embargo de saldos bancarios, depósitos de ahorro, títulos de contenido crediticio y de los demás valores de que sea titular o beneficiario el contribuyente, depositados en establecimientos bancarios, crediticios, financieros o similares, en cualquiera de sus oficinas o agencias en todo el país se comunicará a la entidad y quedará consumado con la recepción del oficio. </a:t>
            </a:r>
          </a:p>
          <a:p>
            <a:pPr fontAlgn="t"/>
            <a:endParaRPr lang="es-CO" dirty="0" smtClean="0"/>
          </a:p>
          <a:p>
            <a:pPr algn="r" fontAlgn="t"/>
            <a:r>
              <a:rPr lang="es-CO" dirty="0" smtClean="0"/>
              <a:t>Las </a:t>
            </a:r>
            <a:r>
              <a:rPr lang="es-CO" dirty="0"/>
              <a:t>entidades bancarias, crediticias financieras y las demás personas y entidades, a quienes se les comunique los embargos, que no den cumplimiento oportuno con las obligaciones impuestas por las normas, responderán solidariamente con el contribuyente por el pago de la obligación.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441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bienes sujetos a </a:t>
            </a:r>
            <a:r>
              <a:rPr lang="es-CO" dirty="0" smtClean="0"/>
              <a:t>registro- BIENES INMUEBLES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embargo de bienes sujetos a registro se comunicará a la oficina encargada del </a:t>
            </a:r>
            <a:r>
              <a:rPr lang="es-CO" dirty="0" smtClean="0"/>
              <a:t>mismo</a:t>
            </a:r>
          </a:p>
          <a:p>
            <a:r>
              <a:rPr lang="es-CO" dirty="0"/>
              <a:t>Cuando sobre dichos bienes ya existiere otro embargo registrado, se inscribirá y comunicará a la Administración de Impuestos y al Juzgado que haya ordenado el embargo anterior. </a:t>
            </a:r>
          </a:p>
        </p:txBody>
      </p:sp>
    </p:spTree>
    <p:extLst>
      <p:ext uri="{BB962C8B-B14F-4D97-AF65-F5344CB8AC3E}">
        <p14:creationId xmlns:p14="http://schemas.microsoft.com/office/powerpoint/2010/main" val="36512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927654" y="2356022"/>
            <a:ext cx="9374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b="1" dirty="0" smtClean="0"/>
          </a:p>
          <a:p>
            <a:r>
              <a:rPr lang="es-CO" sz="3200" b="1" i="1" dirty="0" smtClean="0"/>
              <a:t>Actos Administrativos.</a:t>
            </a:r>
            <a:r>
              <a:rPr lang="es-CO" sz="3200" b="1" i="1" dirty="0"/>
              <a:t> </a:t>
            </a:r>
            <a:r>
              <a:rPr lang="es-CO" sz="3200" i="1" dirty="0" smtClean="0"/>
              <a:t>son </a:t>
            </a:r>
            <a:r>
              <a:rPr lang="es-CO" sz="3200" i="1" dirty="0"/>
              <a:t>las manifestaciones de voluntad de la administración tendientes a modificar el ordenamiento jurídico, es decir, a producir efectos jurídicos. </a:t>
            </a:r>
            <a:endParaRPr lang="es-CO" sz="3200" i="1" dirty="0" smtClean="0"/>
          </a:p>
          <a:p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55468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1928" y="225530"/>
            <a:ext cx="8610600" cy="1293028"/>
          </a:xfrm>
        </p:spPr>
        <p:txBody>
          <a:bodyPr/>
          <a:lstStyle/>
          <a:p>
            <a:r>
              <a:rPr lang="es-CO" dirty="0" err="1" smtClean="0"/>
              <a:t>Tip’s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681844"/>
            <a:ext cx="10820400" cy="4536842"/>
          </a:xfrm>
        </p:spPr>
        <p:txBody>
          <a:bodyPr>
            <a:noAutofit/>
          </a:bodyPr>
          <a:lstStyle/>
          <a:p>
            <a:pPr fontAlgn="t"/>
            <a:r>
              <a:rPr lang="es-CO" sz="2800" dirty="0"/>
              <a:t>Cuando se hubieren decretado medidas cautelares y el deudor demuestre que se ha admitido demanda contra el título ejecutivo y que esta se encuentra pendiente de fallo ante la Jurisdicción de lo Contencioso Administrativo se ordenará levantarlas. </a:t>
            </a:r>
          </a:p>
          <a:p>
            <a:pPr algn="r" fontAlgn="t"/>
            <a:r>
              <a:rPr lang="es-CO" sz="2800" dirty="0"/>
              <a:t>Las medidas cautelares también podrán levantarse cuando admitida la demanda ante la jurisdicción de lo contencioso administrativo contra las resoluciones que fallan las excepciones y ordenan llevar adelante la ejecución, se presta garantía bancaria o de compañía de seguros, por el valor adeudado.</a:t>
            </a:r>
          </a:p>
        </p:txBody>
      </p:sp>
    </p:spTree>
    <p:extLst>
      <p:ext uri="{BB962C8B-B14F-4D97-AF65-F5344CB8AC3E}">
        <p14:creationId xmlns:p14="http://schemas.microsoft.com/office/powerpoint/2010/main" val="49830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20"/>
          <p:cNvCxnSpPr/>
          <p:nvPr/>
        </p:nvCxnSpPr>
        <p:spPr>
          <a:xfrm flipV="1">
            <a:off x="1974376" y="698048"/>
            <a:ext cx="8229600" cy="171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2"/>
          <p:cNvSpPr txBox="1">
            <a:spLocks/>
          </p:cNvSpPr>
          <p:nvPr/>
        </p:nvSpPr>
        <p:spPr>
          <a:xfrm>
            <a:off x="6762336" y="336141"/>
            <a:ext cx="3073174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s-ES" sz="2000" dirty="0" smtClean="0">
                <a:solidFill>
                  <a:schemeClr val="tx1"/>
                </a:solidFill>
                <a:latin typeface="Helvetica Neue "/>
              </a:rPr>
              <a:t>PROCESO DE COBRO</a:t>
            </a:r>
            <a:endParaRPr lang="es-ES" sz="2000" dirty="0">
              <a:solidFill>
                <a:schemeClr val="tx1"/>
              </a:solidFill>
              <a:latin typeface="Helvetica Neue 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501563" y="528480"/>
            <a:ext cx="325120" cy="3391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30107" y="1001058"/>
            <a:ext cx="292655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Oficios de requerimiento de pago de la obligación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344404" y="970281"/>
            <a:ext cx="2034094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Cobro persuasivo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410535" y="2141857"/>
            <a:ext cx="196796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Cobro coactivo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028330" y="1678166"/>
            <a:ext cx="23919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Medidas cautelares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853156" y="2145339"/>
            <a:ext cx="270043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Mandamiento de Pago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853155" y="2885785"/>
            <a:ext cx="266047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Orden de ejecución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853155" y="3709181"/>
            <a:ext cx="266047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Liquidación del crédito y costas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8137225" y="2394842"/>
            <a:ext cx="197886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Embargo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8143470" y="3709180"/>
            <a:ext cx="19663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Avalúo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8137225" y="3039252"/>
            <a:ext cx="19663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Secuestro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190970" y="4423395"/>
            <a:ext cx="197886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Remate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9102289" y="2795633"/>
            <a:ext cx="1" cy="18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9138690" y="3461128"/>
            <a:ext cx="1" cy="18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>
            <a:off x="9102288" y="4098039"/>
            <a:ext cx="1" cy="18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6183391" y="2487487"/>
            <a:ext cx="0" cy="308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9138691" y="2095187"/>
            <a:ext cx="1" cy="184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389477" y="5058211"/>
            <a:ext cx="1989021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Acuerdo de pago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350438" y="6026858"/>
            <a:ext cx="2028061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Proceso concursal</a:t>
            </a:r>
          </a:p>
        </p:txBody>
      </p:sp>
      <p:cxnSp>
        <p:nvCxnSpPr>
          <p:cNvPr id="28" name="Straight Arrow Connector 25"/>
          <p:cNvCxnSpPr>
            <a:stCxn id="11" idx="3"/>
            <a:endCxn id="7" idx="1"/>
          </p:cNvCxnSpPr>
          <p:nvPr/>
        </p:nvCxnSpPr>
        <p:spPr>
          <a:xfrm>
            <a:off x="4378499" y="1293447"/>
            <a:ext cx="351609" cy="30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7"/>
          <p:cNvCxnSpPr>
            <a:stCxn id="7" idx="2"/>
            <a:endCxn id="14" idx="0"/>
          </p:cNvCxnSpPr>
          <p:nvPr/>
        </p:nvCxnSpPr>
        <p:spPr>
          <a:xfrm>
            <a:off x="6193384" y="1647389"/>
            <a:ext cx="9990" cy="497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5"/>
          <p:cNvCxnSpPr>
            <a:stCxn id="12" idx="3"/>
            <a:endCxn id="14" idx="1"/>
          </p:cNvCxnSpPr>
          <p:nvPr/>
        </p:nvCxnSpPr>
        <p:spPr>
          <a:xfrm>
            <a:off x="4378497" y="2326523"/>
            <a:ext cx="474658" cy="3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1"/>
          <p:cNvCxnSpPr>
            <a:endCxn id="16" idx="0"/>
          </p:cNvCxnSpPr>
          <p:nvPr/>
        </p:nvCxnSpPr>
        <p:spPr>
          <a:xfrm>
            <a:off x="6183391" y="3218374"/>
            <a:ext cx="0" cy="4908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48"/>
          <p:cNvCxnSpPr>
            <a:stCxn id="20" idx="2"/>
            <a:endCxn id="35" idx="3"/>
          </p:cNvCxnSpPr>
          <p:nvPr/>
        </p:nvCxnSpPr>
        <p:spPr>
          <a:xfrm rot="5400000">
            <a:off x="8247137" y="4069210"/>
            <a:ext cx="209750" cy="165678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67"/>
          <p:cNvSpPr/>
          <p:nvPr/>
        </p:nvSpPr>
        <p:spPr>
          <a:xfrm>
            <a:off x="5153032" y="5608699"/>
            <a:ext cx="2060718" cy="4785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prstClr val="white"/>
                </a:solidFill>
              </a:rPr>
              <a:t>Pago</a:t>
            </a:r>
          </a:p>
        </p:txBody>
      </p:sp>
      <p:cxnSp>
        <p:nvCxnSpPr>
          <p:cNvPr id="34" name="Straight Arrow Connector 73"/>
          <p:cNvCxnSpPr/>
          <p:nvPr/>
        </p:nvCxnSpPr>
        <p:spPr>
          <a:xfrm flipH="1">
            <a:off x="6183391" y="4353333"/>
            <a:ext cx="9992" cy="325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9 CuadroTexto"/>
          <p:cNvSpPr txBox="1"/>
          <p:nvPr/>
        </p:nvSpPr>
        <p:spPr>
          <a:xfrm>
            <a:off x="4863148" y="4679312"/>
            <a:ext cx="266047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Aplicación título de depósito judicial</a:t>
            </a:r>
          </a:p>
        </p:txBody>
      </p:sp>
      <p:cxnSp>
        <p:nvCxnSpPr>
          <p:cNvPr id="36" name="Straight Arrow Connector 109"/>
          <p:cNvCxnSpPr>
            <a:stCxn id="35" idx="2"/>
            <a:endCxn id="33" idx="0"/>
          </p:cNvCxnSpPr>
          <p:nvPr/>
        </p:nvCxnSpPr>
        <p:spPr>
          <a:xfrm flipH="1">
            <a:off x="6183392" y="5325643"/>
            <a:ext cx="9993" cy="2830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11"/>
          <p:cNvCxnSpPr>
            <a:endCxn id="33" idx="2"/>
          </p:cNvCxnSpPr>
          <p:nvPr/>
        </p:nvCxnSpPr>
        <p:spPr>
          <a:xfrm>
            <a:off x="4309068" y="5425812"/>
            <a:ext cx="843965" cy="422177"/>
          </a:xfrm>
          <a:prstGeom prst="bentConnector3">
            <a:avLst>
              <a:gd name="adj1" fmla="val 612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16"/>
          <p:cNvCxnSpPr>
            <a:stCxn id="27" idx="3"/>
            <a:endCxn id="33" idx="2"/>
          </p:cNvCxnSpPr>
          <p:nvPr/>
        </p:nvCxnSpPr>
        <p:spPr>
          <a:xfrm flipV="1">
            <a:off x="4378498" y="5847989"/>
            <a:ext cx="774534" cy="502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CO" sz="6600" dirty="0" smtClean="0"/>
          </a:p>
          <a:p>
            <a:pPr marL="0" indent="0" algn="ctr">
              <a:buNone/>
            </a:pPr>
            <a:r>
              <a:rPr lang="es-CO" sz="6600" dirty="0" smtClean="0"/>
              <a:t>GRACIAS!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84274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administrativo de cobro coactivo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fontAlgn="base">
              <a:lnSpc>
                <a:spcPct val="110000"/>
              </a:lnSpc>
              <a:spcBef>
                <a:spcPct val="0"/>
              </a:spcBef>
              <a:buNone/>
            </a:pPr>
            <a:endParaRPr lang="es-CO" sz="2300" cap="all" dirty="0" smtClean="0">
              <a:latin typeface="+mj-lt"/>
              <a:ea typeface="+mj-ea"/>
              <a:cs typeface="+mj-cs"/>
            </a:endParaRPr>
          </a:p>
          <a:p>
            <a:pPr marL="0" indent="0" algn="r" fontAlgn="base">
              <a:lnSpc>
                <a:spcPct val="110000"/>
              </a:lnSpc>
              <a:spcBef>
                <a:spcPct val="0"/>
              </a:spcBef>
              <a:buNone/>
            </a:pPr>
            <a:endParaRPr lang="es-CO" sz="2300" cap="all" dirty="0">
              <a:latin typeface="+mj-lt"/>
              <a:ea typeface="+mj-ea"/>
              <a:cs typeface="+mj-cs"/>
            </a:endParaRPr>
          </a:p>
          <a:p>
            <a:pPr marL="0" indent="0" algn="r" fontAlgn="base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300" cap="all" dirty="0" smtClean="0">
                <a:latin typeface="+mj-lt"/>
                <a:ea typeface="+mj-ea"/>
                <a:cs typeface="+mj-cs"/>
              </a:rPr>
              <a:t>El </a:t>
            </a:r>
            <a:r>
              <a:rPr lang="es-CO" sz="2300" cap="all" dirty="0">
                <a:latin typeface="+mj-lt"/>
                <a:ea typeface="+mj-ea"/>
                <a:cs typeface="+mj-cs"/>
              </a:rPr>
              <a:t>proceso de jurisdicción coactiva es de naturaleza administrativa, y que mediante él, en virtud de mandato legal, se faculta a algunas entidades de la Administración Pública para que hagan efectivos los créditos que en su favor o a nombre de la Nación, los particulares u otras entidades les adeuden</a:t>
            </a:r>
            <a:r>
              <a:rPr lang="es-CO" sz="2300" cap="all" dirty="0" smtClean="0">
                <a:latin typeface="+mj-lt"/>
                <a:ea typeface="+mj-ea"/>
                <a:cs typeface="+mj-cs"/>
              </a:rPr>
              <a:t>.</a:t>
            </a:r>
          </a:p>
          <a:p>
            <a:pPr marL="0" indent="0" algn="r" fontAlgn="base">
              <a:lnSpc>
                <a:spcPct val="110000"/>
              </a:lnSpc>
              <a:spcBef>
                <a:spcPct val="0"/>
              </a:spcBef>
              <a:buNone/>
            </a:pPr>
            <a:r>
              <a:rPr lang="es-CO" sz="2300" cap="all" dirty="0" smtClean="0">
                <a:latin typeface="+mj-lt"/>
                <a:ea typeface="+mj-ea"/>
                <a:cs typeface="+mj-cs"/>
              </a:rPr>
              <a:t>ART. 98- 101 C.P.A.C.A</a:t>
            </a:r>
            <a:endParaRPr lang="es-CO" sz="2300" cap="all" dirty="0">
              <a:latin typeface="+mj-lt"/>
              <a:ea typeface="+mj-ea"/>
              <a:cs typeface="+mj-cs"/>
            </a:endParaRPr>
          </a:p>
          <a:p>
            <a:endParaRPr lang="es-CO" sz="2300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21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36" y="1053193"/>
            <a:ext cx="8194222" cy="479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5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79" y="1166813"/>
            <a:ext cx="7937046" cy="512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3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49" y="522515"/>
            <a:ext cx="8812756" cy="51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2" y="371474"/>
            <a:ext cx="7728177" cy="582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1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LEY 1437/2011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400" dirty="0" smtClean="0"/>
          </a:p>
          <a:p>
            <a:endParaRPr lang="es-CO" sz="2400" dirty="0"/>
          </a:p>
          <a:p>
            <a:r>
              <a:rPr lang="es-CO" sz="3600" dirty="0" smtClean="0"/>
              <a:t>ARTICULO </a:t>
            </a:r>
            <a:r>
              <a:rPr lang="es-CO" sz="3600" dirty="0"/>
              <a:t>99. Documentos que prestan mérito ejecutivo a favor del Estado. Prestarán mérito ejecutivo para su cobro coactivo, siempre que en ellos conste una obligación </a:t>
            </a:r>
            <a:r>
              <a:rPr lang="es-CO" sz="3600" b="1" dirty="0"/>
              <a:t>CLARA, EXPRESA Y EXIGIBLE</a:t>
            </a:r>
            <a:endParaRPr lang="es-CO" sz="36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625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03764" y="28268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Que son las medidas cautelares?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26621" y="1900646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 smtClean="0"/>
              <a:t>Cautelar: Que </a:t>
            </a:r>
            <a:r>
              <a:rPr lang="es-CO" sz="2800" dirty="0"/>
              <a:t>sirve para prevenir la consecución de determinado fin o precaver lo que pueda dificultarlo</a:t>
            </a:r>
            <a:r>
              <a:rPr lang="es-CO" sz="2800" dirty="0" smtClean="0"/>
              <a:t>.</a:t>
            </a:r>
            <a:endParaRPr lang="es-CO" sz="2800" dirty="0"/>
          </a:p>
          <a:p>
            <a:endParaRPr lang="es-CO" sz="2800" dirty="0" smtClean="0"/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62984618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243</TotalTime>
  <Words>596</Words>
  <Application>Microsoft Office PowerPoint</Application>
  <PresentationFormat>Panorámica</PresentationFormat>
  <Paragraphs>79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Helvetica Neue </vt:lpstr>
      <vt:lpstr>Helvetica Neue Light</vt:lpstr>
      <vt:lpstr>Estela de condensación</vt:lpstr>
      <vt:lpstr>COBRO COACTIVO</vt:lpstr>
      <vt:lpstr>  </vt:lpstr>
      <vt:lpstr>Proceso administrativo de cobro coactivo</vt:lpstr>
      <vt:lpstr>Presentación de PowerPoint</vt:lpstr>
      <vt:lpstr>Presentación de PowerPoint</vt:lpstr>
      <vt:lpstr>Presentación de PowerPoint</vt:lpstr>
      <vt:lpstr>Presentación de PowerPoint</vt:lpstr>
      <vt:lpstr>LEY 1437/2011</vt:lpstr>
      <vt:lpstr>Que son las medidas cautelares? </vt:lpstr>
      <vt:lpstr>Presentación de PowerPoint</vt:lpstr>
      <vt:lpstr>COMO  FUNCIONAN</vt:lpstr>
      <vt:lpstr>Que es el embargo? </vt:lpstr>
      <vt:lpstr>Que es el secuestro? </vt:lpstr>
      <vt:lpstr>Presentación de PowerPoint</vt:lpstr>
      <vt:lpstr>Presentación de PowerPoint</vt:lpstr>
      <vt:lpstr>Presentación de PowerPoint</vt:lpstr>
      <vt:lpstr>MEDIDAS CAUTELARES Estatuto tributario nal.</vt:lpstr>
      <vt:lpstr>EMBARGO DE CUENTAS BANCARIAS Efecto inmediatez</vt:lpstr>
      <vt:lpstr>bienes sujetos a registro- BIENES INMUEBLES</vt:lpstr>
      <vt:lpstr>Tip’s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COBRO COACTIVO</dc:title>
  <dc:creator>Geferson Caicedo Amaya - Hotmail</dc:creator>
  <cp:lastModifiedBy>Usuario de Windows</cp:lastModifiedBy>
  <cp:revision>17</cp:revision>
  <dcterms:created xsi:type="dcterms:W3CDTF">2016-09-28T23:30:49Z</dcterms:created>
  <dcterms:modified xsi:type="dcterms:W3CDTF">2019-01-15T18:10:14Z</dcterms:modified>
</cp:coreProperties>
</file>