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430" r:id="rId2"/>
    <p:sldId id="319" r:id="rId3"/>
    <p:sldId id="347" r:id="rId4"/>
    <p:sldId id="349" r:id="rId5"/>
    <p:sldId id="470" r:id="rId6"/>
    <p:sldId id="356" r:id="rId7"/>
    <p:sldId id="353" r:id="rId8"/>
    <p:sldId id="358" r:id="rId9"/>
    <p:sldId id="355" r:id="rId10"/>
    <p:sldId id="323" r:id="rId11"/>
    <p:sldId id="431" r:id="rId12"/>
    <p:sldId id="259" r:id="rId13"/>
    <p:sldId id="324" r:id="rId14"/>
    <p:sldId id="260" r:id="rId15"/>
    <p:sldId id="261" r:id="rId16"/>
    <p:sldId id="471" r:id="rId17"/>
    <p:sldId id="472" r:id="rId18"/>
    <p:sldId id="473" r:id="rId19"/>
    <p:sldId id="262" r:id="rId20"/>
    <p:sldId id="325" r:id="rId21"/>
    <p:sldId id="264" r:id="rId22"/>
    <p:sldId id="265" r:id="rId23"/>
    <p:sldId id="327" r:id="rId24"/>
    <p:sldId id="266" r:id="rId25"/>
    <p:sldId id="267" r:id="rId26"/>
    <p:sldId id="328" r:id="rId27"/>
    <p:sldId id="268" r:id="rId28"/>
    <p:sldId id="269" r:id="rId29"/>
    <p:sldId id="329" r:id="rId30"/>
    <p:sldId id="270" r:id="rId31"/>
    <p:sldId id="432" r:id="rId32"/>
    <p:sldId id="396" r:id="rId33"/>
    <p:sldId id="474" r:id="rId34"/>
    <p:sldId id="367" r:id="rId35"/>
    <p:sldId id="368" r:id="rId36"/>
    <p:sldId id="370" r:id="rId37"/>
    <p:sldId id="371" r:id="rId38"/>
    <p:sldId id="372" r:id="rId39"/>
    <p:sldId id="373" r:id="rId40"/>
    <p:sldId id="374" r:id="rId41"/>
    <p:sldId id="375" r:id="rId42"/>
    <p:sldId id="376" r:id="rId43"/>
    <p:sldId id="377" r:id="rId44"/>
    <p:sldId id="378" r:id="rId45"/>
    <p:sldId id="379" r:id="rId46"/>
    <p:sldId id="380" r:id="rId47"/>
    <p:sldId id="438" r:id="rId48"/>
    <p:sldId id="439" r:id="rId49"/>
    <p:sldId id="440" r:id="rId50"/>
    <p:sldId id="441" r:id="rId51"/>
    <p:sldId id="399" r:id="rId52"/>
    <p:sldId id="400" r:id="rId53"/>
    <p:sldId id="397" r:id="rId54"/>
    <p:sldId id="401" r:id="rId55"/>
    <p:sldId id="404" r:id="rId56"/>
    <p:sldId id="405" r:id="rId57"/>
    <p:sldId id="406" r:id="rId58"/>
    <p:sldId id="433" r:id="rId59"/>
    <p:sldId id="434" r:id="rId60"/>
    <p:sldId id="435" r:id="rId61"/>
    <p:sldId id="436" r:id="rId62"/>
    <p:sldId id="330" r:id="rId63"/>
    <p:sldId id="411" r:id="rId64"/>
    <p:sldId id="412" r:id="rId65"/>
    <p:sldId id="413" r:id="rId66"/>
    <p:sldId id="414" r:id="rId67"/>
    <p:sldId id="415" r:id="rId68"/>
    <p:sldId id="420" r:id="rId69"/>
    <p:sldId id="421" r:id="rId70"/>
    <p:sldId id="422" r:id="rId71"/>
    <p:sldId id="423" r:id="rId72"/>
    <p:sldId id="424" r:id="rId73"/>
    <p:sldId id="425" r:id="rId74"/>
    <p:sldId id="426" r:id="rId75"/>
    <p:sldId id="427" r:id="rId76"/>
    <p:sldId id="428" r:id="rId77"/>
    <p:sldId id="429" r:id="rId78"/>
    <p:sldId id="276" r:id="rId79"/>
    <p:sldId id="333" r:id="rId80"/>
    <p:sldId id="437" r:id="rId81"/>
    <p:sldId id="385" r:id="rId82"/>
    <p:sldId id="386" r:id="rId83"/>
    <p:sldId id="387" r:id="rId84"/>
    <p:sldId id="442" r:id="rId85"/>
    <p:sldId id="451" r:id="rId86"/>
    <p:sldId id="452" r:id="rId87"/>
    <p:sldId id="453" r:id="rId88"/>
    <p:sldId id="454" r:id="rId89"/>
    <p:sldId id="455" r:id="rId90"/>
    <p:sldId id="456" r:id="rId91"/>
    <p:sldId id="457" r:id="rId92"/>
    <p:sldId id="458" r:id="rId93"/>
    <p:sldId id="459" r:id="rId94"/>
    <p:sldId id="460" r:id="rId95"/>
    <p:sldId id="461" r:id="rId96"/>
    <p:sldId id="465" r:id="rId97"/>
    <p:sldId id="466" r:id="rId98"/>
    <p:sldId id="467" r:id="rId99"/>
    <p:sldId id="463" r:id="rId100"/>
    <p:sldId id="468" r:id="rId101"/>
    <p:sldId id="307" r:id="rId10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p:restoredTop sz="92954"/>
  </p:normalViewPr>
  <p:slideViewPr>
    <p:cSldViewPr>
      <p:cViewPr varScale="1">
        <p:scale>
          <a:sx n="69" d="100"/>
          <a:sy n="69" d="100"/>
        </p:scale>
        <p:origin x="5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4D8F9-382F-43F8-8CB1-1B07CB4A9E59}" type="doc">
      <dgm:prSet loTypeId="urn:microsoft.com/office/officeart/2005/8/layout/list1" loCatId="list" qsTypeId="urn:microsoft.com/office/officeart/2005/8/quickstyle/simple3" qsCatId="simple" csTypeId="urn:microsoft.com/office/officeart/2005/8/colors/accent3_1" csCatId="accent3" phldr="1"/>
      <dgm:spPr/>
      <dgm:t>
        <a:bodyPr/>
        <a:lstStyle/>
        <a:p>
          <a:endParaRPr lang="es-CO"/>
        </a:p>
      </dgm:t>
    </dgm:pt>
    <dgm:pt modelId="{21B7E488-F9B7-49BE-9CBF-FB8799631DF1}">
      <dgm:prSet phldrT="[Texto]" custT="1"/>
      <dgm:spPr/>
      <dgm:t>
        <a:bodyPr/>
        <a:lstStyle/>
        <a:p>
          <a:r>
            <a:rPr lang="es-CO" sz="1600" b="0" dirty="0" smtClean="0">
              <a:latin typeface="Gill Sans MT"/>
              <a:cs typeface="Arial" pitchFamily="34" charset="0"/>
            </a:rPr>
            <a:t>Lograr que las autoridades político-administrativas (Gobernadores, Alcaldes, Diputados, Concejales, entre otros) el personal de la Policía Nacional, la Fiscalía General de la Nación, las Fuerzas Militares, entre otras, conozcan y den </a:t>
          </a:r>
          <a:r>
            <a:rPr lang="es-CO" sz="1800" b="1" dirty="0" smtClean="0">
              <a:latin typeface="Gill Sans MT"/>
              <a:cs typeface="Arial" pitchFamily="34" charset="0"/>
            </a:rPr>
            <a:t>cumplimiento a la normatividad vigente</a:t>
          </a:r>
          <a:r>
            <a:rPr lang="es-CO" sz="1600" b="1" dirty="0" smtClean="0">
              <a:latin typeface="Gill Sans MT"/>
              <a:cs typeface="Arial" pitchFamily="34" charset="0"/>
            </a:rPr>
            <a:t> </a:t>
          </a:r>
          <a:r>
            <a:rPr lang="es-CO" sz="1600" b="0" dirty="0" smtClean="0">
              <a:latin typeface="Gill Sans MT"/>
              <a:cs typeface="Arial" pitchFamily="34" charset="0"/>
            </a:rPr>
            <a:t>a nivel nacional para la gestión territorial de la convivencia, la seguridad ciudadana y el orden público.</a:t>
          </a:r>
          <a:endParaRPr lang="es-CO" sz="1600" dirty="0"/>
        </a:p>
      </dgm:t>
    </dgm:pt>
    <dgm:pt modelId="{6CD374BB-2822-4A39-9655-DBD3374A9772}" type="parTrans" cxnId="{D92FED97-FC9B-40AC-A3A4-7F2B90011F5E}">
      <dgm:prSet/>
      <dgm:spPr/>
      <dgm:t>
        <a:bodyPr/>
        <a:lstStyle/>
        <a:p>
          <a:endParaRPr lang="es-CO"/>
        </a:p>
      </dgm:t>
    </dgm:pt>
    <dgm:pt modelId="{3C72B913-84C9-463B-83E1-8DC3BD0ACE64}" type="sibTrans" cxnId="{D92FED97-FC9B-40AC-A3A4-7F2B90011F5E}">
      <dgm:prSet/>
      <dgm:spPr/>
      <dgm:t>
        <a:bodyPr/>
        <a:lstStyle/>
        <a:p>
          <a:endParaRPr lang="es-CO"/>
        </a:p>
      </dgm:t>
    </dgm:pt>
    <dgm:pt modelId="{60FE93F3-8CE8-472C-A4B8-F00475133FC5}">
      <dgm:prSet phldrT="[Texto]" custT="1"/>
      <dgm:spPr/>
      <dgm:t>
        <a:bodyPr/>
        <a:lstStyle/>
        <a:p>
          <a:r>
            <a:rPr lang="es-CO" sz="1600" b="0" dirty="0" smtClean="0">
              <a:latin typeface="Gill Sans MT"/>
              <a:cs typeface="Arial" pitchFamily="34" charset="0"/>
            </a:rPr>
            <a:t>Promover que las autoridades político-administrativas y la ciudadanía, de manera coordinada e interinstitucional, </a:t>
          </a:r>
          <a:r>
            <a:rPr lang="es-CO" sz="1800" b="1" dirty="0" smtClean="0">
              <a:latin typeface="Gill Sans MT"/>
              <a:cs typeface="Arial" pitchFamily="34" charset="0"/>
            </a:rPr>
            <a:t>diseñen, ejecuten y hagan seguimiento a los Planes integrales</a:t>
          </a:r>
          <a:r>
            <a:rPr lang="es-CO" sz="1800" b="0" dirty="0" smtClean="0">
              <a:latin typeface="Gill Sans MT"/>
              <a:cs typeface="Arial" pitchFamily="34" charset="0"/>
            </a:rPr>
            <a:t> </a:t>
          </a:r>
          <a:r>
            <a:rPr lang="es-CO" sz="1600" b="0" dirty="0" smtClean="0">
              <a:latin typeface="Gill Sans MT"/>
              <a:cs typeface="Arial" pitchFamily="34" charset="0"/>
            </a:rPr>
            <a:t>de convivencia y seguridad ciudadana.</a:t>
          </a:r>
          <a:endParaRPr lang="es-CO" sz="1600" dirty="0"/>
        </a:p>
      </dgm:t>
    </dgm:pt>
    <dgm:pt modelId="{59D0657F-BAC8-4332-80F9-7A88DEC3D26D}" type="parTrans" cxnId="{98D9D88D-6AEF-4CDE-85D3-31ECF4335DDA}">
      <dgm:prSet/>
      <dgm:spPr/>
      <dgm:t>
        <a:bodyPr/>
        <a:lstStyle/>
        <a:p>
          <a:endParaRPr lang="es-CO"/>
        </a:p>
      </dgm:t>
    </dgm:pt>
    <dgm:pt modelId="{7733B1A8-48D5-4BD2-B066-8755F802409C}" type="sibTrans" cxnId="{98D9D88D-6AEF-4CDE-85D3-31ECF4335DDA}">
      <dgm:prSet/>
      <dgm:spPr/>
      <dgm:t>
        <a:bodyPr/>
        <a:lstStyle/>
        <a:p>
          <a:endParaRPr lang="es-CO"/>
        </a:p>
      </dgm:t>
    </dgm:pt>
    <dgm:pt modelId="{B8EB3366-3E23-4755-8B70-840F67E10D64}">
      <dgm:prSet phldrT="[Texto]" custT="1"/>
      <dgm:spPr/>
      <dgm:t>
        <a:bodyPr/>
        <a:lstStyle/>
        <a:p>
          <a:r>
            <a:rPr lang="es-CO" sz="1800" b="1" dirty="0" smtClean="0">
              <a:latin typeface="Gill Sans MT"/>
              <a:cs typeface="Arial" pitchFamily="34" charset="0"/>
            </a:rPr>
            <a:t>Incluir en la agenda local de todos los departamentos y municipios </a:t>
          </a:r>
          <a:r>
            <a:rPr lang="es-CO" sz="1600" b="0" dirty="0" smtClean="0">
              <a:latin typeface="Gill Sans MT"/>
              <a:cs typeface="Arial" pitchFamily="34" charset="0"/>
            </a:rPr>
            <a:t>del país los temas relacionados con la convivencia y la seguridad ciudadana, de forma tal, que sean objeto de política pública y se les asignen recursos que garanticen la sostenibilidad de las acciones desarrolladas.</a:t>
          </a:r>
          <a:endParaRPr lang="es-CO" sz="1600" dirty="0">
            <a:latin typeface="Gill Sans MT"/>
          </a:endParaRPr>
        </a:p>
      </dgm:t>
    </dgm:pt>
    <dgm:pt modelId="{08715404-ABE8-4A60-876C-26DBC9712467}" type="parTrans" cxnId="{0DEF9601-6F13-4002-9D65-09260C1F989C}">
      <dgm:prSet/>
      <dgm:spPr/>
      <dgm:t>
        <a:bodyPr/>
        <a:lstStyle/>
        <a:p>
          <a:endParaRPr lang="es-CO"/>
        </a:p>
      </dgm:t>
    </dgm:pt>
    <dgm:pt modelId="{19C9DC67-75D1-41C4-BF72-2258F288815C}" type="sibTrans" cxnId="{0DEF9601-6F13-4002-9D65-09260C1F989C}">
      <dgm:prSet/>
      <dgm:spPr/>
      <dgm:t>
        <a:bodyPr/>
        <a:lstStyle/>
        <a:p>
          <a:endParaRPr lang="es-CO"/>
        </a:p>
      </dgm:t>
    </dgm:pt>
    <dgm:pt modelId="{3905239A-DF89-4289-8365-A96FCC1B6F2A}" type="pres">
      <dgm:prSet presAssocID="{2124D8F9-382F-43F8-8CB1-1B07CB4A9E59}" presName="linear" presStyleCnt="0">
        <dgm:presLayoutVars>
          <dgm:dir/>
          <dgm:animLvl val="lvl"/>
          <dgm:resizeHandles val="exact"/>
        </dgm:presLayoutVars>
      </dgm:prSet>
      <dgm:spPr/>
      <dgm:t>
        <a:bodyPr/>
        <a:lstStyle/>
        <a:p>
          <a:endParaRPr lang="es-CO"/>
        </a:p>
      </dgm:t>
    </dgm:pt>
    <dgm:pt modelId="{3F4D1890-8697-4E26-87A2-65BEF5C2D521}" type="pres">
      <dgm:prSet presAssocID="{21B7E488-F9B7-49BE-9CBF-FB8799631DF1}" presName="parentLin" presStyleCnt="0"/>
      <dgm:spPr/>
      <dgm:t>
        <a:bodyPr/>
        <a:lstStyle/>
        <a:p>
          <a:endParaRPr lang="es-CO"/>
        </a:p>
      </dgm:t>
    </dgm:pt>
    <dgm:pt modelId="{CF56552D-581B-4803-B25F-09FF3BAA1B83}" type="pres">
      <dgm:prSet presAssocID="{21B7E488-F9B7-49BE-9CBF-FB8799631DF1}" presName="parentLeftMargin" presStyleLbl="node1" presStyleIdx="0" presStyleCnt="3"/>
      <dgm:spPr/>
      <dgm:t>
        <a:bodyPr/>
        <a:lstStyle/>
        <a:p>
          <a:endParaRPr lang="es-CO"/>
        </a:p>
      </dgm:t>
    </dgm:pt>
    <dgm:pt modelId="{317972F9-4F7D-4A7D-9CC8-CA2EE7CAD924}" type="pres">
      <dgm:prSet presAssocID="{21B7E488-F9B7-49BE-9CBF-FB8799631DF1}" presName="parentText" presStyleLbl="node1" presStyleIdx="0" presStyleCnt="3" custScaleX="150037" custScaleY="187593">
        <dgm:presLayoutVars>
          <dgm:chMax val="0"/>
          <dgm:bulletEnabled val="1"/>
        </dgm:presLayoutVars>
      </dgm:prSet>
      <dgm:spPr/>
      <dgm:t>
        <a:bodyPr/>
        <a:lstStyle/>
        <a:p>
          <a:endParaRPr lang="es-CO"/>
        </a:p>
      </dgm:t>
    </dgm:pt>
    <dgm:pt modelId="{8DE20A2E-895E-4834-9BB1-3CAADC2CB32C}" type="pres">
      <dgm:prSet presAssocID="{21B7E488-F9B7-49BE-9CBF-FB8799631DF1}" presName="negativeSpace" presStyleCnt="0"/>
      <dgm:spPr/>
      <dgm:t>
        <a:bodyPr/>
        <a:lstStyle/>
        <a:p>
          <a:endParaRPr lang="es-CO"/>
        </a:p>
      </dgm:t>
    </dgm:pt>
    <dgm:pt modelId="{0AFE2DF0-BFE8-4EF4-B807-8BEB0B091CD7}" type="pres">
      <dgm:prSet presAssocID="{21B7E488-F9B7-49BE-9CBF-FB8799631DF1}" presName="childText" presStyleLbl="conFgAcc1" presStyleIdx="0" presStyleCnt="3">
        <dgm:presLayoutVars>
          <dgm:bulletEnabled val="1"/>
        </dgm:presLayoutVars>
      </dgm:prSet>
      <dgm:spPr>
        <a:solidFill>
          <a:schemeClr val="tx2">
            <a:lumMod val="60000"/>
            <a:lumOff val="40000"/>
            <a:alpha val="90000"/>
          </a:schemeClr>
        </a:solidFill>
      </dgm:spPr>
      <dgm:t>
        <a:bodyPr/>
        <a:lstStyle/>
        <a:p>
          <a:endParaRPr lang="es-CO"/>
        </a:p>
      </dgm:t>
    </dgm:pt>
    <dgm:pt modelId="{602E8F93-832E-4C6A-922E-970AD1B2220B}" type="pres">
      <dgm:prSet presAssocID="{3C72B913-84C9-463B-83E1-8DC3BD0ACE64}" presName="spaceBetweenRectangles" presStyleCnt="0"/>
      <dgm:spPr/>
      <dgm:t>
        <a:bodyPr/>
        <a:lstStyle/>
        <a:p>
          <a:endParaRPr lang="es-CO"/>
        </a:p>
      </dgm:t>
    </dgm:pt>
    <dgm:pt modelId="{A0B5561D-82BF-481B-9068-A20FE0529A81}" type="pres">
      <dgm:prSet presAssocID="{60FE93F3-8CE8-472C-A4B8-F00475133FC5}" presName="parentLin" presStyleCnt="0"/>
      <dgm:spPr/>
      <dgm:t>
        <a:bodyPr/>
        <a:lstStyle/>
        <a:p>
          <a:endParaRPr lang="es-CO"/>
        </a:p>
      </dgm:t>
    </dgm:pt>
    <dgm:pt modelId="{BF0831CC-1581-4B7B-9308-CD4DE24348C8}" type="pres">
      <dgm:prSet presAssocID="{60FE93F3-8CE8-472C-A4B8-F00475133FC5}" presName="parentLeftMargin" presStyleLbl="node1" presStyleIdx="0" presStyleCnt="3"/>
      <dgm:spPr/>
      <dgm:t>
        <a:bodyPr/>
        <a:lstStyle/>
        <a:p>
          <a:endParaRPr lang="es-CO"/>
        </a:p>
      </dgm:t>
    </dgm:pt>
    <dgm:pt modelId="{D45AC3B7-0CE8-4A1B-8513-B35EE4B676E6}" type="pres">
      <dgm:prSet presAssocID="{60FE93F3-8CE8-472C-A4B8-F00475133FC5}" presName="parentText" presStyleLbl="node1" presStyleIdx="1" presStyleCnt="3" custScaleX="142857" custScaleY="138641">
        <dgm:presLayoutVars>
          <dgm:chMax val="0"/>
          <dgm:bulletEnabled val="1"/>
        </dgm:presLayoutVars>
      </dgm:prSet>
      <dgm:spPr/>
      <dgm:t>
        <a:bodyPr/>
        <a:lstStyle/>
        <a:p>
          <a:endParaRPr lang="es-CO"/>
        </a:p>
      </dgm:t>
    </dgm:pt>
    <dgm:pt modelId="{46D1BB40-84C2-49F4-A4DB-291F456AA6F1}" type="pres">
      <dgm:prSet presAssocID="{60FE93F3-8CE8-472C-A4B8-F00475133FC5}" presName="negativeSpace" presStyleCnt="0"/>
      <dgm:spPr/>
      <dgm:t>
        <a:bodyPr/>
        <a:lstStyle/>
        <a:p>
          <a:endParaRPr lang="es-CO"/>
        </a:p>
      </dgm:t>
    </dgm:pt>
    <dgm:pt modelId="{6790535C-E573-4BCD-897E-500E15323BD5}" type="pres">
      <dgm:prSet presAssocID="{60FE93F3-8CE8-472C-A4B8-F00475133FC5}" presName="childText" presStyleLbl="conFgAcc1" presStyleIdx="1" presStyleCnt="3">
        <dgm:presLayoutVars>
          <dgm:bulletEnabled val="1"/>
        </dgm:presLayoutVars>
      </dgm:prSet>
      <dgm:spPr>
        <a:solidFill>
          <a:schemeClr val="tx2">
            <a:lumMod val="60000"/>
            <a:lumOff val="40000"/>
            <a:alpha val="90000"/>
          </a:schemeClr>
        </a:solidFill>
      </dgm:spPr>
      <dgm:t>
        <a:bodyPr/>
        <a:lstStyle/>
        <a:p>
          <a:endParaRPr lang="es-CO"/>
        </a:p>
      </dgm:t>
    </dgm:pt>
    <dgm:pt modelId="{B18E7A5B-13A4-4542-9575-37DAE7B63CCE}" type="pres">
      <dgm:prSet presAssocID="{7733B1A8-48D5-4BD2-B066-8755F802409C}" presName="spaceBetweenRectangles" presStyleCnt="0"/>
      <dgm:spPr/>
      <dgm:t>
        <a:bodyPr/>
        <a:lstStyle/>
        <a:p>
          <a:endParaRPr lang="es-CO"/>
        </a:p>
      </dgm:t>
    </dgm:pt>
    <dgm:pt modelId="{54C4B21D-97F5-4E40-A4E1-9E163E1F273A}" type="pres">
      <dgm:prSet presAssocID="{B8EB3366-3E23-4755-8B70-840F67E10D64}" presName="parentLin" presStyleCnt="0"/>
      <dgm:spPr/>
      <dgm:t>
        <a:bodyPr/>
        <a:lstStyle/>
        <a:p>
          <a:endParaRPr lang="es-CO"/>
        </a:p>
      </dgm:t>
    </dgm:pt>
    <dgm:pt modelId="{90C6184D-08B4-428F-A18A-FDFB7A1913C1}" type="pres">
      <dgm:prSet presAssocID="{B8EB3366-3E23-4755-8B70-840F67E10D64}" presName="parentLeftMargin" presStyleLbl="node1" presStyleIdx="1" presStyleCnt="3"/>
      <dgm:spPr/>
      <dgm:t>
        <a:bodyPr/>
        <a:lstStyle/>
        <a:p>
          <a:endParaRPr lang="es-CO"/>
        </a:p>
      </dgm:t>
    </dgm:pt>
    <dgm:pt modelId="{0AC72315-04F4-44A7-AF36-4D7FCCEA5A64}" type="pres">
      <dgm:prSet presAssocID="{B8EB3366-3E23-4755-8B70-840F67E10D64}" presName="parentText" presStyleLbl="node1" presStyleIdx="2" presStyleCnt="3" custScaleX="142857" custScaleY="154256">
        <dgm:presLayoutVars>
          <dgm:chMax val="0"/>
          <dgm:bulletEnabled val="1"/>
        </dgm:presLayoutVars>
      </dgm:prSet>
      <dgm:spPr/>
      <dgm:t>
        <a:bodyPr/>
        <a:lstStyle/>
        <a:p>
          <a:endParaRPr lang="es-CO"/>
        </a:p>
      </dgm:t>
    </dgm:pt>
    <dgm:pt modelId="{2D4C9411-AAD2-4F64-9C48-BF2702F31665}" type="pres">
      <dgm:prSet presAssocID="{B8EB3366-3E23-4755-8B70-840F67E10D64}" presName="negativeSpace" presStyleCnt="0"/>
      <dgm:spPr/>
      <dgm:t>
        <a:bodyPr/>
        <a:lstStyle/>
        <a:p>
          <a:endParaRPr lang="es-CO"/>
        </a:p>
      </dgm:t>
    </dgm:pt>
    <dgm:pt modelId="{9B12AC0B-DC20-4A49-B7B7-6BAFB5FD2F48}" type="pres">
      <dgm:prSet presAssocID="{B8EB3366-3E23-4755-8B70-840F67E10D64}" presName="childText" presStyleLbl="conFgAcc1" presStyleIdx="2" presStyleCnt="3">
        <dgm:presLayoutVars>
          <dgm:bulletEnabled val="1"/>
        </dgm:presLayoutVars>
      </dgm:prSet>
      <dgm:spPr>
        <a:solidFill>
          <a:schemeClr val="tx2">
            <a:lumMod val="60000"/>
            <a:lumOff val="40000"/>
            <a:alpha val="90000"/>
          </a:schemeClr>
        </a:solidFill>
      </dgm:spPr>
      <dgm:t>
        <a:bodyPr/>
        <a:lstStyle/>
        <a:p>
          <a:endParaRPr lang="es-CO"/>
        </a:p>
      </dgm:t>
    </dgm:pt>
  </dgm:ptLst>
  <dgm:cxnLst>
    <dgm:cxn modelId="{C544C69C-8CAA-294A-B83F-BA4B7946CEFA}" type="presOf" srcId="{60FE93F3-8CE8-472C-A4B8-F00475133FC5}" destId="{D45AC3B7-0CE8-4A1B-8513-B35EE4B676E6}" srcOrd="1" destOrd="0" presId="urn:microsoft.com/office/officeart/2005/8/layout/list1"/>
    <dgm:cxn modelId="{98D9D88D-6AEF-4CDE-85D3-31ECF4335DDA}" srcId="{2124D8F9-382F-43F8-8CB1-1B07CB4A9E59}" destId="{60FE93F3-8CE8-472C-A4B8-F00475133FC5}" srcOrd="1" destOrd="0" parTransId="{59D0657F-BAC8-4332-80F9-7A88DEC3D26D}" sibTransId="{7733B1A8-48D5-4BD2-B066-8755F802409C}"/>
    <dgm:cxn modelId="{CF53723A-65E1-C343-BCA6-52FB3F48F04F}" type="presOf" srcId="{21B7E488-F9B7-49BE-9CBF-FB8799631DF1}" destId="{CF56552D-581B-4803-B25F-09FF3BAA1B83}" srcOrd="0" destOrd="0" presId="urn:microsoft.com/office/officeart/2005/8/layout/list1"/>
    <dgm:cxn modelId="{C2291014-AA07-CE46-974F-C1B0C0DCA6C9}" type="presOf" srcId="{2124D8F9-382F-43F8-8CB1-1B07CB4A9E59}" destId="{3905239A-DF89-4289-8365-A96FCC1B6F2A}" srcOrd="0" destOrd="0" presId="urn:microsoft.com/office/officeart/2005/8/layout/list1"/>
    <dgm:cxn modelId="{D92FED97-FC9B-40AC-A3A4-7F2B90011F5E}" srcId="{2124D8F9-382F-43F8-8CB1-1B07CB4A9E59}" destId="{21B7E488-F9B7-49BE-9CBF-FB8799631DF1}" srcOrd="0" destOrd="0" parTransId="{6CD374BB-2822-4A39-9655-DBD3374A9772}" sibTransId="{3C72B913-84C9-463B-83E1-8DC3BD0ACE64}"/>
    <dgm:cxn modelId="{E32F9A98-DD98-0642-8E3F-31B7E20BBBD8}" type="presOf" srcId="{60FE93F3-8CE8-472C-A4B8-F00475133FC5}" destId="{BF0831CC-1581-4B7B-9308-CD4DE24348C8}" srcOrd="0" destOrd="0" presId="urn:microsoft.com/office/officeart/2005/8/layout/list1"/>
    <dgm:cxn modelId="{4E049F38-8700-E647-B0A1-73A9CB9F86CB}" type="presOf" srcId="{21B7E488-F9B7-49BE-9CBF-FB8799631DF1}" destId="{317972F9-4F7D-4A7D-9CC8-CA2EE7CAD924}" srcOrd="1" destOrd="0" presId="urn:microsoft.com/office/officeart/2005/8/layout/list1"/>
    <dgm:cxn modelId="{2BDA9515-1FB0-8048-B20A-1C18FCC0425C}" type="presOf" srcId="{B8EB3366-3E23-4755-8B70-840F67E10D64}" destId="{0AC72315-04F4-44A7-AF36-4D7FCCEA5A64}" srcOrd="1" destOrd="0" presId="urn:microsoft.com/office/officeart/2005/8/layout/list1"/>
    <dgm:cxn modelId="{0DEF9601-6F13-4002-9D65-09260C1F989C}" srcId="{2124D8F9-382F-43F8-8CB1-1B07CB4A9E59}" destId="{B8EB3366-3E23-4755-8B70-840F67E10D64}" srcOrd="2" destOrd="0" parTransId="{08715404-ABE8-4A60-876C-26DBC9712467}" sibTransId="{19C9DC67-75D1-41C4-BF72-2258F288815C}"/>
    <dgm:cxn modelId="{FF3666B1-037F-A740-89BB-1E181D4B7D3A}" type="presOf" srcId="{B8EB3366-3E23-4755-8B70-840F67E10D64}" destId="{90C6184D-08B4-428F-A18A-FDFB7A1913C1}" srcOrd="0" destOrd="0" presId="urn:microsoft.com/office/officeart/2005/8/layout/list1"/>
    <dgm:cxn modelId="{95403ED2-7B17-DE4A-A48F-C196FB98BF59}" type="presParOf" srcId="{3905239A-DF89-4289-8365-A96FCC1B6F2A}" destId="{3F4D1890-8697-4E26-87A2-65BEF5C2D521}" srcOrd="0" destOrd="0" presId="urn:microsoft.com/office/officeart/2005/8/layout/list1"/>
    <dgm:cxn modelId="{7DCBB50A-F4BD-1C40-A166-C6BC2B1FA2F9}" type="presParOf" srcId="{3F4D1890-8697-4E26-87A2-65BEF5C2D521}" destId="{CF56552D-581B-4803-B25F-09FF3BAA1B83}" srcOrd="0" destOrd="0" presId="urn:microsoft.com/office/officeart/2005/8/layout/list1"/>
    <dgm:cxn modelId="{9485A73A-12BC-7E4E-9DCA-0C6D0E724900}" type="presParOf" srcId="{3F4D1890-8697-4E26-87A2-65BEF5C2D521}" destId="{317972F9-4F7D-4A7D-9CC8-CA2EE7CAD924}" srcOrd="1" destOrd="0" presId="urn:microsoft.com/office/officeart/2005/8/layout/list1"/>
    <dgm:cxn modelId="{D64D389E-1226-B74F-B1D2-E4C2D9E999E0}" type="presParOf" srcId="{3905239A-DF89-4289-8365-A96FCC1B6F2A}" destId="{8DE20A2E-895E-4834-9BB1-3CAADC2CB32C}" srcOrd="1" destOrd="0" presId="urn:microsoft.com/office/officeart/2005/8/layout/list1"/>
    <dgm:cxn modelId="{226E452B-2D03-8940-A54E-281353248EC8}" type="presParOf" srcId="{3905239A-DF89-4289-8365-A96FCC1B6F2A}" destId="{0AFE2DF0-BFE8-4EF4-B807-8BEB0B091CD7}" srcOrd="2" destOrd="0" presId="urn:microsoft.com/office/officeart/2005/8/layout/list1"/>
    <dgm:cxn modelId="{DF31FAF1-8DE2-5441-8C19-E5C11D6DF346}" type="presParOf" srcId="{3905239A-DF89-4289-8365-A96FCC1B6F2A}" destId="{602E8F93-832E-4C6A-922E-970AD1B2220B}" srcOrd="3" destOrd="0" presId="urn:microsoft.com/office/officeart/2005/8/layout/list1"/>
    <dgm:cxn modelId="{34B56889-D5D2-104E-ADF7-A3861C0393AC}" type="presParOf" srcId="{3905239A-DF89-4289-8365-A96FCC1B6F2A}" destId="{A0B5561D-82BF-481B-9068-A20FE0529A81}" srcOrd="4" destOrd="0" presId="urn:microsoft.com/office/officeart/2005/8/layout/list1"/>
    <dgm:cxn modelId="{82BCD728-9D5B-1F4E-84FB-3B8AC7589B61}" type="presParOf" srcId="{A0B5561D-82BF-481B-9068-A20FE0529A81}" destId="{BF0831CC-1581-4B7B-9308-CD4DE24348C8}" srcOrd="0" destOrd="0" presId="urn:microsoft.com/office/officeart/2005/8/layout/list1"/>
    <dgm:cxn modelId="{73E53ABA-D64D-3144-A3AB-8C4ACC0121C9}" type="presParOf" srcId="{A0B5561D-82BF-481B-9068-A20FE0529A81}" destId="{D45AC3B7-0CE8-4A1B-8513-B35EE4B676E6}" srcOrd="1" destOrd="0" presId="urn:microsoft.com/office/officeart/2005/8/layout/list1"/>
    <dgm:cxn modelId="{CE463A3E-9AD6-3F43-96F3-4A0CAA03FE3B}" type="presParOf" srcId="{3905239A-DF89-4289-8365-A96FCC1B6F2A}" destId="{46D1BB40-84C2-49F4-A4DB-291F456AA6F1}" srcOrd="5" destOrd="0" presId="urn:microsoft.com/office/officeart/2005/8/layout/list1"/>
    <dgm:cxn modelId="{80439FE5-002A-7D46-AA21-1344762CC975}" type="presParOf" srcId="{3905239A-DF89-4289-8365-A96FCC1B6F2A}" destId="{6790535C-E573-4BCD-897E-500E15323BD5}" srcOrd="6" destOrd="0" presId="urn:microsoft.com/office/officeart/2005/8/layout/list1"/>
    <dgm:cxn modelId="{DFCB010B-9472-1442-8906-9C0FC0B9B14D}" type="presParOf" srcId="{3905239A-DF89-4289-8365-A96FCC1B6F2A}" destId="{B18E7A5B-13A4-4542-9575-37DAE7B63CCE}" srcOrd="7" destOrd="0" presId="urn:microsoft.com/office/officeart/2005/8/layout/list1"/>
    <dgm:cxn modelId="{6AAE2AFE-E0B3-0448-90CD-A379DE53B712}" type="presParOf" srcId="{3905239A-DF89-4289-8365-A96FCC1B6F2A}" destId="{54C4B21D-97F5-4E40-A4E1-9E163E1F273A}" srcOrd="8" destOrd="0" presId="urn:microsoft.com/office/officeart/2005/8/layout/list1"/>
    <dgm:cxn modelId="{AC2B54C4-1B34-844E-9DF2-D85DC9B12E2E}" type="presParOf" srcId="{54C4B21D-97F5-4E40-A4E1-9E163E1F273A}" destId="{90C6184D-08B4-428F-A18A-FDFB7A1913C1}" srcOrd="0" destOrd="0" presId="urn:microsoft.com/office/officeart/2005/8/layout/list1"/>
    <dgm:cxn modelId="{9E6E5123-3F4B-FA41-BA3F-DFE059A09DF2}" type="presParOf" srcId="{54C4B21D-97F5-4E40-A4E1-9E163E1F273A}" destId="{0AC72315-04F4-44A7-AF36-4D7FCCEA5A64}" srcOrd="1" destOrd="0" presId="urn:microsoft.com/office/officeart/2005/8/layout/list1"/>
    <dgm:cxn modelId="{AFCA5AAD-AB65-D047-AA89-C659EA776073}" type="presParOf" srcId="{3905239A-DF89-4289-8365-A96FCC1B6F2A}" destId="{2D4C9411-AAD2-4F64-9C48-BF2702F31665}" srcOrd="9" destOrd="0" presId="urn:microsoft.com/office/officeart/2005/8/layout/list1"/>
    <dgm:cxn modelId="{6A635B77-7F70-7D40-A92A-F384C2D3702A}" type="presParOf" srcId="{3905239A-DF89-4289-8365-A96FCC1B6F2A}" destId="{9B12AC0B-DC20-4A49-B7B7-6BAFB5FD2F4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1CAB27-EE7E-44AE-B88C-C1F11E52BEB8}" type="doc">
      <dgm:prSet loTypeId="urn:microsoft.com/office/officeart/2005/8/layout/hList9" loCatId="list" qsTypeId="urn:microsoft.com/office/officeart/2005/8/quickstyle/3d1" qsCatId="3D" csTypeId="urn:microsoft.com/office/officeart/2005/8/colors/accent3_2" csCatId="accent3" phldr="1"/>
      <dgm:spPr/>
      <dgm:t>
        <a:bodyPr/>
        <a:lstStyle/>
        <a:p>
          <a:endParaRPr lang="es-CO"/>
        </a:p>
      </dgm:t>
    </dgm:pt>
    <dgm:pt modelId="{190AD81F-501C-4BC1-8528-FF1D21304724}">
      <dgm:prSet phldrT="[Texto]"/>
      <dgm:spPr>
        <a:solidFill>
          <a:schemeClr val="accent2">
            <a:lumMod val="20000"/>
            <a:lumOff val="80000"/>
          </a:schemeClr>
        </a:solidFill>
      </dgm:spPr>
      <dgm:t>
        <a:bodyPr/>
        <a:lstStyle/>
        <a:p>
          <a:r>
            <a:rPr lang="es-CO" b="1" dirty="0" smtClean="0">
              <a:solidFill>
                <a:schemeClr val="tx1"/>
              </a:solidFill>
              <a:latin typeface="+mn-lt"/>
              <a:ea typeface="+mn-ea"/>
              <a:cs typeface="Arial" charset="0"/>
            </a:rPr>
            <a:t>Decreto 1066 de 2015.</a:t>
          </a:r>
        </a:p>
        <a:p>
          <a:r>
            <a:rPr lang="es-CO" b="1" dirty="0" smtClean="0">
              <a:solidFill>
                <a:schemeClr val="tx1"/>
              </a:solidFill>
              <a:latin typeface="+mn-lt"/>
              <a:ea typeface="+mn-ea"/>
              <a:cs typeface="Arial" charset="0"/>
            </a:rPr>
            <a:t>Artículo  2.7.1.1.1.8</a:t>
          </a:r>
          <a:endParaRPr lang="es-CO" dirty="0">
            <a:solidFill>
              <a:schemeClr val="tx1"/>
            </a:solidFill>
            <a:latin typeface="Gill Sans MT"/>
          </a:endParaRPr>
        </a:p>
      </dgm:t>
    </dgm:pt>
    <dgm:pt modelId="{93E2099D-0269-4DB8-8F67-D8E067EEDFF7}" type="parTrans" cxnId="{6ACF5AD0-3A18-4131-80D2-D96AB5F3AB1D}">
      <dgm:prSet/>
      <dgm:spPr/>
      <dgm:t>
        <a:bodyPr/>
        <a:lstStyle/>
        <a:p>
          <a:endParaRPr lang="es-CO"/>
        </a:p>
      </dgm:t>
    </dgm:pt>
    <dgm:pt modelId="{2D0C4CDA-5E05-423B-8C07-0AF3AAD03D56}" type="sibTrans" cxnId="{6ACF5AD0-3A18-4131-80D2-D96AB5F3AB1D}">
      <dgm:prSet/>
      <dgm:spPr/>
      <dgm:t>
        <a:bodyPr/>
        <a:lstStyle/>
        <a:p>
          <a:endParaRPr lang="es-CO"/>
        </a:p>
      </dgm:t>
    </dgm:pt>
    <dgm:pt modelId="{B8DBF7C7-E60E-4D68-BEA0-D97608618C60}">
      <dgm:prSet phldrT="[Texto]" custT="1"/>
      <dgm:spPr>
        <a:solidFill>
          <a:schemeClr val="bg1">
            <a:lumMod val="95000"/>
          </a:schemeClr>
        </a:solidFill>
      </dgm:spPr>
      <dgm:t>
        <a:bodyPr/>
        <a:lstStyle/>
        <a:p>
          <a:pPr algn="just"/>
          <a:r>
            <a:rPr lang="es-CO" sz="1600" dirty="0" smtClean="0">
              <a:latin typeface="Gill Sans MT"/>
            </a:rPr>
            <a:t>1. </a:t>
          </a:r>
          <a:r>
            <a:rPr lang="es-CO" sz="1600" dirty="0" smtClean="0">
              <a:latin typeface="+mj-lt"/>
            </a:rPr>
            <a:t>Coordinar el empleo de la fuerza pública en el marco de formulación de la política integral de seguridad y convivencia ciudadana que se articulará con la política nacional de seguridad y convivencia ciudadana que formule el Gobierno Nacional.</a:t>
          </a:r>
        </a:p>
        <a:p>
          <a:pPr algn="just"/>
          <a:r>
            <a:rPr lang="es-CO" sz="1600" dirty="0" smtClean="0">
              <a:latin typeface="+mj-lt"/>
            </a:rPr>
            <a:t> </a:t>
          </a:r>
        </a:p>
        <a:p>
          <a:pPr algn="just"/>
          <a:r>
            <a:rPr lang="es-CO" sz="1600" dirty="0" smtClean="0">
              <a:latin typeface="+mj-lt"/>
            </a:rPr>
            <a:t>2. Coordinar la implementación de los planes integrales de seguridad.</a:t>
          </a:r>
        </a:p>
        <a:p>
          <a:pPr algn="just"/>
          <a:r>
            <a:rPr lang="es-CO" sz="1600" dirty="0" smtClean="0">
              <a:latin typeface="+mj-lt"/>
            </a:rPr>
            <a:t> </a:t>
          </a:r>
        </a:p>
        <a:p>
          <a:pPr algn="just"/>
          <a:r>
            <a:rPr lang="es-CO" sz="1600" dirty="0" smtClean="0">
              <a:latin typeface="+mj-lt"/>
            </a:rPr>
            <a:t>3. </a:t>
          </a:r>
          <a:r>
            <a:rPr lang="es-CO" sz="1600" b="1" dirty="0" smtClean="0">
              <a:latin typeface="+mj-lt"/>
            </a:rPr>
            <a:t>Aprobar los planes integrales y programas de seguridad y convivencia ciudadana</a:t>
          </a:r>
          <a:r>
            <a:rPr lang="es-CO" sz="1600" dirty="0" smtClean="0">
              <a:latin typeface="+mj-lt"/>
            </a:rPr>
            <a:t>, atendiendo las necesidades de seguridad en cada jurisdicción, en el marco de lo establecido en este decreto y de las políticas integrales de seguridad y convivencia ciudadana.</a:t>
          </a:r>
        </a:p>
        <a:p>
          <a:pPr algn="just"/>
          <a:r>
            <a:rPr lang="es-CO" sz="1600" dirty="0" smtClean="0">
              <a:latin typeface="+mj-lt"/>
            </a:rPr>
            <a:t> </a:t>
          </a:r>
        </a:p>
        <a:p>
          <a:pPr algn="just"/>
          <a:r>
            <a:rPr lang="es-CO" sz="1600" dirty="0" smtClean="0">
              <a:latin typeface="+mj-lt"/>
            </a:rPr>
            <a:t>4. Recomendar al Gobernador o Alcalde, los programas y proyectos que se ejecutarán en la respectiva anualidad y se prioricen las inversiones que se requieran para dar cumplimiento a la política integral de seguridad y convivencia ciudadana.</a:t>
          </a:r>
        </a:p>
        <a:p>
          <a:pPr algn="just"/>
          <a:r>
            <a:rPr lang="es-CO" sz="1600" dirty="0" smtClean="0">
              <a:latin typeface="+mj-lt"/>
            </a:rPr>
            <a:t> </a:t>
          </a:r>
        </a:p>
        <a:p>
          <a:pPr algn="just"/>
          <a:r>
            <a:rPr lang="es-CO" sz="1600" dirty="0" smtClean="0">
              <a:latin typeface="+mj-lt"/>
            </a:rPr>
            <a:t>5. De acuerdo con lo anterior, preparar, para aprobación del Gobernador o Alcalde el Plan Anual de Inversiones del fondo cuenta POAI.</a:t>
          </a:r>
        </a:p>
      </dgm:t>
    </dgm:pt>
    <dgm:pt modelId="{4A370ABC-0156-4291-9F0A-FF293C11D76D}" type="parTrans" cxnId="{C00DE130-DA75-4EA9-AFBF-83573C5BDB2C}">
      <dgm:prSet/>
      <dgm:spPr/>
      <dgm:t>
        <a:bodyPr/>
        <a:lstStyle/>
        <a:p>
          <a:endParaRPr lang="es-CO"/>
        </a:p>
      </dgm:t>
    </dgm:pt>
    <dgm:pt modelId="{BD023125-8E4A-4325-A936-4EE587105563}" type="sibTrans" cxnId="{C00DE130-DA75-4EA9-AFBF-83573C5BDB2C}">
      <dgm:prSet/>
      <dgm:spPr/>
      <dgm:t>
        <a:bodyPr/>
        <a:lstStyle/>
        <a:p>
          <a:endParaRPr lang="es-CO"/>
        </a:p>
      </dgm:t>
    </dgm:pt>
    <dgm:pt modelId="{1C6BBD16-5033-43D9-B9A6-88D2E5CFC2D0}" type="pres">
      <dgm:prSet presAssocID="{2E1CAB27-EE7E-44AE-B88C-C1F11E52BEB8}" presName="list" presStyleCnt="0">
        <dgm:presLayoutVars>
          <dgm:dir/>
          <dgm:animLvl val="lvl"/>
        </dgm:presLayoutVars>
      </dgm:prSet>
      <dgm:spPr/>
      <dgm:t>
        <a:bodyPr/>
        <a:lstStyle/>
        <a:p>
          <a:endParaRPr lang="es-CO"/>
        </a:p>
      </dgm:t>
    </dgm:pt>
    <dgm:pt modelId="{ABE2EFBA-3DA2-4FEE-A559-0BF493E9C75A}" type="pres">
      <dgm:prSet presAssocID="{190AD81F-501C-4BC1-8528-FF1D21304724}" presName="posSpace" presStyleCnt="0"/>
      <dgm:spPr/>
    </dgm:pt>
    <dgm:pt modelId="{2F68AC25-7081-4D6D-92BC-884803D66D71}" type="pres">
      <dgm:prSet presAssocID="{190AD81F-501C-4BC1-8528-FF1D21304724}" presName="vertFlow" presStyleCnt="0"/>
      <dgm:spPr/>
    </dgm:pt>
    <dgm:pt modelId="{2A744C6F-B1E3-48F2-A94C-297A1BBD7379}" type="pres">
      <dgm:prSet presAssocID="{190AD81F-501C-4BC1-8528-FF1D21304724}" presName="topSpace" presStyleCnt="0"/>
      <dgm:spPr/>
    </dgm:pt>
    <dgm:pt modelId="{5FA9912A-D1CB-44F4-942A-35140D4C2BA6}" type="pres">
      <dgm:prSet presAssocID="{190AD81F-501C-4BC1-8528-FF1D21304724}" presName="firstComp" presStyleCnt="0"/>
      <dgm:spPr/>
    </dgm:pt>
    <dgm:pt modelId="{6E100B24-363B-4678-9AC4-3F0AAC0F6D01}" type="pres">
      <dgm:prSet presAssocID="{190AD81F-501C-4BC1-8528-FF1D21304724}" presName="firstChild" presStyleLbl="bgAccFollowNode1" presStyleIdx="0" presStyleCnt="1" custScaleX="144709" custScaleY="198969" custLinFactNeighborX="-13292" custLinFactNeighborY="-2724"/>
      <dgm:spPr/>
      <dgm:t>
        <a:bodyPr/>
        <a:lstStyle/>
        <a:p>
          <a:endParaRPr lang="es-CO"/>
        </a:p>
      </dgm:t>
    </dgm:pt>
    <dgm:pt modelId="{590C6A3E-8E7F-48EB-B789-77EB2944799A}" type="pres">
      <dgm:prSet presAssocID="{190AD81F-501C-4BC1-8528-FF1D21304724}" presName="firstChildTx" presStyleLbl="bgAccFollowNode1" presStyleIdx="0" presStyleCnt="1">
        <dgm:presLayoutVars>
          <dgm:bulletEnabled val="1"/>
        </dgm:presLayoutVars>
      </dgm:prSet>
      <dgm:spPr/>
      <dgm:t>
        <a:bodyPr/>
        <a:lstStyle/>
        <a:p>
          <a:endParaRPr lang="es-CO"/>
        </a:p>
      </dgm:t>
    </dgm:pt>
    <dgm:pt modelId="{BD7B7C09-2DD3-4780-A90F-719D9D43D15F}" type="pres">
      <dgm:prSet presAssocID="{190AD81F-501C-4BC1-8528-FF1D21304724}" presName="negSpace" presStyleCnt="0"/>
      <dgm:spPr/>
    </dgm:pt>
    <dgm:pt modelId="{10FD0B29-7250-4892-9BC4-8EDEA48E1917}" type="pres">
      <dgm:prSet presAssocID="{190AD81F-501C-4BC1-8528-FF1D21304724}" presName="circle" presStyleLbl="node1" presStyleIdx="0" presStyleCnt="1" custScaleX="77979" custScaleY="63329" custLinFactNeighborX="-62469" custLinFactNeighborY="48872"/>
      <dgm:spPr/>
      <dgm:t>
        <a:bodyPr/>
        <a:lstStyle/>
        <a:p>
          <a:endParaRPr lang="es-CO"/>
        </a:p>
      </dgm:t>
    </dgm:pt>
  </dgm:ptLst>
  <dgm:cxnLst>
    <dgm:cxn modelId="{D2B9C757-B5ED-D145-8328-98EB62CA8C96}" type="presOf" srcId="{2E1CAB27-EE7E-44AE-B88C-C1F11E52BEB8}" destId="{1C6BBD16-5033-43D9-B9A6-88D2E5CFC2D0}" srcOrd="0" destOrd="0" presId="urn:microsoft.com/office/officeart/2005/8/layout/hList9"/>
    <dgm:cxn modelId="{6ACF5AD0-3A18-4131-80D2-D96AB5F3AB1D}" srcId="{2E1CAB27-EE7E-44AE-B88C-C1F11E52BEB8}" destId="{190AD81F-501C-4BC1-8528-FF1D21304724}" srcOrd="0" destOrd="0" parTransId="{93E2099D-0269-4DB8-8F67-D8E067EEDFF7}" sibTransId="{2D0C4CDA-5E05-423B-8C07-0AF3AAD03D56}"/>
    <dgm:cxn modelId="{C00DE130-DA75-4EA9-AFBF-83573C5BDB2C}" srcId="{190AD81F-501C-4BC1-8528-FF1D21304724}" destId="{B8DBF7C7-E60E-4D68-BEA0-D97608618C60}" srcOrd="0" destOrd="0" parTransId="{4A370ABC-0156-4291-9F0A-FF293C11D76D}" sibTransId="{BD023125-8E4A-4325-A936-4EE587105563}"/>
    <dgm:cxn modelId="{692E1403-9D61-1C41-B572-BFE2B508170D}" type="presOf" srcId="{190AD81F-501C-4BC1-8528-FF1D21304724}" destId="{10FD0B29-7250-4892-9BC4-8EDEA48E1917}" srcOrd="0" destOrd="0" presId="urn:microsoft.com/office/officeart/2005/8/layout/hList9"/>
    <dgm:cxn modelId="{065A080D-9DB6-BC45-BE65-BF4EC4452D11}" type="presOf" srcId="{B8DBF7C7-E60E-4D68-BEA0-D97608618C60}" destId="{590C6A3E-8E7F-48EB-B789-77EB2944799A}" srcOrd="1" destOrd="0" presId="urn:microsoft.com/office/officeart/2005/8/layout/hList9"/>
    <dgm:cxn modelId="{14206488-D52F-6C4D-9F22-17D2C92A8093}" type="presOf" srcId="{B8DBF7C7-E60E-4D68-BEA0-D97608618C60}" destId="{6E100B24-363B-4678-9AC4-3F0AAC0F6D01}" srcOrd="0" destOrd="0" presId="urn:microsoft.com/office/officeart/2005/8/layout/hList9"/>
    <dgm:cxn modelId="{36F065B1-1978-AF42-8A46-D858D168355D}" type="presParOf" srcId="{1C6BBD16-5033-43D9-B9A6-88D2E5CFC2D0}" destId="{ABE2EFBA-3DA2-4FEE-A559-0BF493E9C75A}" srcOrd="0" destOrd="0" presId="urn:microsoft.com/office/officeart/2005/8/layout/hList9"/>
    <dgm:cxn modelId="{A7454C57-CCD7-5243-B64E-BD4F9B4816D5}" type="presParOf" srcId="{1C6BBD16-5033-43D9-B9A6-88D2E5CFC2D0}" destId="{2F68AC25-7081-4D6D-92BC-884803D66D71}" srcOrd="1" destOrd="0" presId="urn:microsoft.com/office/officeart/2005/8/layout/hList9"/>
    <dgm:cxn modelId="{53F4502F-AC61-B944-9582-16B1B41556A2}" type="presParOf" srcId="{2F68AC25-7081-4D6D-92BC-884803D66D71}" destId="{2A744C6F-B1E3-48F2-A94C-297A1BBD7379}" srcOrd="0" destOrd="0" presId="urn:microsoft.com/office/officeart/2005/8/layout/hList9"/>
    <dgm:cxn modelId="{4867DCD5-468A-7A42-9288-7CA8BF62F0D4}" type="presParOf" srcId="{2F68AC25-7081-4D6D-92BC-884803D66D71}" destId="{5FA9912A-D1CB-44F4-942A-35140D4C2BA6}" srcOrd="1" destOrd="0" presId="urn:microsoft.com/office/officeart/2005/8/layout/hList9"/>
    <dgm:cxn modelId="{487E7365-D474-9D4F-AD79-53A444DF63B5}" type="presParOf" srcId="{5FA9912A-D1CB-44F4-942A-35140D4C2BA6}" destId="{6E100B24-363B-4678-9AC4-3F0AAC0F6D01}" srcOrd="0" destOrd="0" presId="urn:microsoft.com/office/officeart/2005/8/layout/hList9"/>
    <dgm:cxn modelId="{AA858209-69A0-2642-90AD-AB74AF17551B}" type="presParOf" srcId="{5FA9912A-D1CB-44F4-942A-35140D4C2BA6}" destId="{590C6A3E-8E7F-48EB-B789-77EB2944799A}" srcOrd="1" destOrd="0" presId="urn:microsoft.com/office/officeart/2005/8/layout/hList9"/>
    <dgm:cxn modelId="{9EF3876E-256D-984B-BA7A-C764469799A5}" type="presParOf" srcId="{1C6BBD16-5033-43D9-B9A6-88D2E5CFC2D0}" destId="{BD7B7C09-2DD3-4780-A90F-719D9D43D15F}" srcOrd="2" destOrd="0" presId="urn:microsoft.com/office/officeart/2005/8/layout/hList9"/>
    <dgm:cxn modelId="{D5FCB60D-A4B0-B745-A52F-4B81DEB1791C}" type="presParOf" srcId="{1C6BBD16-5033-43D9-B9A6-88D2E5CFC2D0}" destId="{10FD0B29-7250-4892-9BC4-8EDEA48E1917}"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B86D65-1B89-43AD-9106-1ECEE0847056}" type="doc">
      <dgm:prSet loTypeId="urn:microsoft.com/office/officeart/2009/layout/CircleArrowProcess" loCatId="cycle" qsTypeId="urn:microsoft.com/office/officeart/2005/8/quickstyle/simple1" qsCatId="simple" csTypeId="urn:microsoft.com/office/officeart/2005/8/colors/colorful1" csCatId="colorful" phldr="1"/>
      <dgm:spPr/>
      <dgm:t>
        <a:bodyPr/>
        <a:lstStyle/>
        <a:p>
          <a:endParaRPr lang="es-CO"/>
        </a:p>
      </dgm:t>
    </dgm:pt>
    <dgm:pt modelId="{3B57F01D-C286-41E6-9C84-BB1E080F1578}">
      <dgm:prSet phldrT="[Texto]" custT="1"/>
      <dgm:spPr/>
      <dgm:t>
        <a:bodyPr/>
        <a:lstStyle/>
        <a:p>
          <a:r>
            <a:rPr lang="es-CO" sz="1100" b="1" dirty="0" smtClean="0">
              <a:latin typeface="Candara" panose="020E0502030303020204" pitchFamily="34" charset="0"/>
            </a:rPr>
            <a:t>Formulación</a:t>
          </a:r>
        </a:p>
        <a:p>
          <a:r>
            <a:rPr lang="es-CO" sz="1100" b="1" dirty="0" smtClean="0">
              <a:latin typeface="Candara" panose="020E0502030303020204" pitchFamily="34" charset="0"/>
            </a:rPr>
            <a:t>de la estrategia</a:t>
          </a:r>
          <a:endParaRPr lang="es-CO" sz="1100" b="1" dirty="0">
            <a:latin typeface="Candara" panose="020E0502030303020204" pitchFamily="34" charset="0"/>
          </a:endParaRPr>
        </a:p>
      </dgm:t>
    </dgm:pt>
    <dgm:pt modelId="{E386D37D-D6BC-40FC-9A96-913A98351C05}" type="parTrans" cxnId="{B55306E7-C207-42E6-8D96-60D410962827}">
      <dgm:prSet/>
      <dgm:spPr/>
      <dgm:t>
        <a:bodyPr/>
        <a:lstStyle/>
        <a:p>
          <a:endParaRPr lang="es-CO" sz="2800" b="1">
            <a:latin typeface="Candara" panose="020E0502030303020204" pitchFamily="34" charset="0"/>
          </a:endParaRPr>
        </a:p>
      </dgm:t>
    </dgm:pt>
    <dgm:pt modelId="{ADB65AAF-928B-4A3D-85DC-B0B9CA0E9CD5}" type="sibTrans" cxnId="{B55306E7-C207-42E6-8D96-60D410962827}">
      <dgm:prSet/>
      <dgm:spPr/>
      <dgm:t>
        <a:bodyPr/>
        <a:lstStyle/>
        <a:p>
          <a:endParaRPr lang="es-CO" sz="2800" b="1">
            <a:latin typeface="Candara" panose="020E0502030303020204" pitchFamily="34" charset="0"/>
          </a:endParaRPr>
        </a:p>
      </dgm:t>
    </dgm:pt>
    <dgm:pt modelId="{DC6387D2-8E64-4DF4-AE23-9BD0F5BB51B7}">
      <dgm:prSet phldrT="[Texto]" custT="1"/>
      <dgm:spPr/>
      <dgm:t>
        <a:bodyPr/>
        <a:lstStyle/>
        <a:p>
          <a:r>
            <a:rPr lang="es-CO" sz="1100" b="1" dirty="0" smtClean="0">
              <a:latin typeface="Candara" panose="020E0502030303020204" pitchFamily="34" charset="0"/>
            </a:rPr>
            <a:t>Oferta</a:t>
          </a:r>
        </a:p>
        <a:p>
          <a:r>
            <a:rPr lang="es-CO" sz="1100" b="1" dirty="0" smtClean="0">
              <a:latin typeface="Candara" panose="020E0502030303020204" pitchFamily="34" charset="0"/>
            </a:rPr>
            <a:t>institucional</a:t>
          </a:r>
          <a:endParaRPr lang="es-CO" sz="1100" b="1" dirty="0">
            <a:latin typeface="Candara" panose="020E0502030303020204" pitchFamily="34" charset="0"/>
          </a:endParaRPr>
        </a:p>
      </dgm:t>
    </dgm:pt>
    <dgm:pt modelId="{6815E8CC-0D72-4AB1-954F-D70F78D6AACA}" type="parTrans" cxnId="{C936281F-9E43-49C4-BFF2-B16B2863DE8D}">
      <dgm:prSet/>
      <dgm:spPr/>
      <dgm:t>
        <a:bodyPr/>
        <a:lstStyle/>
        <a:p>
          <a:endParaRPr lang="es-CO" sz="2800" b="1">
            <a:latin typeface="Candara" panose="020E0502030303020204" pitchFamily="34" charset="0"/>
          </a:endParaRPr>
        </a:p>
      </dgm:t>
    </dgm:pt>
    <dgm:pt modelId="{B38491AB-2E57-4FC9-9441-E1CBE2F3039E}" type="sibTrans" cxnId="{C936281F-9E43-49C4-BFF2-B16B2863DE8D}">
      <dgm:prSet/>
      <dgm:spPr/>
      <dgm:t>
        <a:bodyPr/>
        <a:lstStyle/>
        <a:p>
          <a:endParaRPr lang="es-CO" sz="2800" b="1">
            <a:latin typeface="Candara" panose="020E0502030303020204" pitchFamily="34" charset="0"/>
          </a:endParaRPr>
        </a:p>
      </dgm:t>
    </dgm:pt>
    <dgm:pt modelId="{3E125262-5362-45E2-81E3-45BD9E6196CF}">
      <dgm:prSet phldrT="[Texto]" custT="1"/>
      <dgm:spPr/>
      <dgm:t>
        <a:bodyPr/>
        <a:lstStyle/>
        <a:p>
          <a:r>
            <a:rPr lang="es-CO" sz="1100" b="1" dirty="0" smtClean="0">
              <a:latin typeface="Candara" panose="020E0502030303020204" pitchFamily="34" charset="0"/>
            </a:rPr>
            <a:t>Indicadores y metas</a:t>
          </a:r>
          <a:endParaRPr lang="es-CO" sz="1100" b="1" dirty="0">
            <a:latin typeface="Candara" panose="020E0502030303020204" pitchFamily="34" charset="0"/>
          </a:endParaRPr>
        </a:p>
      </dgm:t>
    </dgm:pt>
    <dgm:pt modelId="{D7D7C660-E9DE-49B5-BF7B-C2AA330A45CF}" type="parTrans" cxnId="{2BB2368A-2D85-43CB-B368-6733627F056A}">
      <dgm:prSet/>
      <dgm:spPr/>
      <dgm:t>
        <a:bodyPr/>
        <a:lstStyle/>
        <a:p>
          <a:endParaRPr lang="es-CO" sz="2800" b="1">
            <a:latin typeface="Candara" panose="020E0502030303020204" pitchFamily="34" charset="0"/>
          </a:endParaRPr>
        </a:p>
      </dgm:t>
    </dgm:pt>
    <dgm:pt modelId="{88D19D77-4276-4DAA-BBF2-47E23E8432DB}" type="sibTrans" cxnId="{2BB2368A-2D85-43CB-B368-6733627F056A}">
      <dgm:prSet/>
      <dgm:spPr/>
      <dgm:t>
        <a:bodyPr/>
        <a:lstStyle/>
        <a:p>
          <a:endParaRPr lang="es-CO" sz="2800" b="1">
            <a:latin typeface="Candara" panose="020E0502030303020204" pitchFamily="34" charset="0"/>
          </a:endParaRPr>
        </a:p>
      </dgm:t>
    </dgm:pt>
    <dgm:pt modelId="{D9E326A3-C0FF-4860-8F79-CFF45FDA4E24}">
      <dgm:prSet phldrT="[Texto]" custT="1"/>
      <dgm:spPr/>
      <dgm:t>
        <a:bodyPr/>
        <a:lstStyle/>
        <a:p>
          <a:r>
            <a:rPr lang="es-CO" sz="1100" b="1" dirty="0" smtClean="0">
              <a:latin typeface="Candara" panose="020E0502030303020204" pitchFamily="34" charset="0"/>
            </a:rPr>
            <a:t>Formulación  objetivos</a:t>
          </a:r>
          <a:endParaRPr lang="es-CO" sz="1100" b="1" dirty="0">
            <a:latin typeface="Candara" panose="020E0502030303020204" pitchFamily="34" charset="0"/>
          </a:endParaRPr>
        </a:p>
      </dgm:t>
    </dgm:pt>
    <dgm:pt modelId="{B9A64A0D-252D-4B06-83CA-3331D449E9AB}" type="sibTrans" cxnId="{59997553-0142-4D5C-BE12-52A3324DCC47}">
      <dgm:prSet/>
      <dgm:spPr/>
      <dgm:t>
        <a:bodyPr/>
        <a:lstStyle/>
        <a:p>
          <a:endParaRPr lang="es-CO" sz="2800" b="1">
            <a:latin typeface="Candara" panose="020E0502030303020204" pitchFamily="34" charset="0"/>
          </a:endParaRPr>
        </a:p>
      </dgm:t>
    </dgm:pt>
    <dgm:pt modelId="{87FA2AE7-78A4-45CF-B650-B6B01D960A7C}" type="parTrans" cxnId="{59997553-0142-4D5C-BE12-52A3324DCC47}">
      <dgm:prSet/>
      <dgm:spPr/>
      <dgm:t>
        <a:bodyPr/>
        <a:lstStyle/>
        <a:p>
          <a:endParaRPr lang="es-CO" sz="2800" b="1">
            <a:latin typeface="Candara" panose="020E0502030303020204" pitchFamily="34" charset="0"/>
          </a:endParaRPr>
        </a:p>
      </dgm:t>
    </dgm:pt>
    <dgm:pt modelId="{EE8C821A-49D6-4A8F-B9E3-C72B34FA271C}" type="pres">
      <dgm:prSet presAssocID="{D7B86D65-1B89-43AD-9106-1ECEE0847056}" presName="Name0" presStyleCnt="0">
        <dgm:presLayoutVars>
          <dgm:chMax val="7"/>
          <dgm:chPref val="7"/>
          <dgm:dir/>
          <dgm:animLvl val="lvl"/>
        </dgm:presLayoutVars>
      </dgm:prSet>
      <dgm:spPr/>
      <dgm:t>
        <a:bodyPr/>
        <a:lstStyle/>
        <a:p>
          <a:endParaRPr lang="es-CO"/>
        </a:p>
      </dgm:t>
    </dgm:pt>
    <dgm:pt modelId="{E51DCE18-03C4-49BA-9D6B-29FD636BC9C1}" type="pres">
      <dgm:prSet presAssocID="{D9E326A3-C0FF-4860-8F79-CFF45FDA4E24}" presName="Accent1" presStyleCnt="0"/>
      <dgm:spPr/>
    </dgm:pt>
    <dgm:pt modelId="{FC8E9FAB-43B0-4CDA-A7C4-6A1BDF624AB6}" type="pres">
      <dgm:prSet presAssocID="{D9E326A3-C0FF-4860-8F79-CFF45FDA4E24}" presName="Accent" presStyleLbl="node1" presStyleIdx="0" presStyleCnt="4"/>
      <dgm:spPr/>
    </dgm:pt>
    <dgm:pt modelId="{1F147810-01DA-4E59-A9A2-9BD92FB4719C}" type="pres">
      <dgm:prSet presAssocID="{D9E326A3-C0FF-4860-8F79-CFF45FDA4E24}" presName="Parent1" presStyleLbl="revTx" presStyleIdx="0" presStyleCnt="4">
        <dgm:presLayoutVars>
          <dgm:chMax val="1"/>
          <dgm:chPref val="1"/>
          <dgm:bulletEnabled val="1"/>
        </dgm:presLayoutVars>
      </dgm:prSet>
      <dgm:spPr/>
      <dgm:t>
        <a:bodyPr/>
        <a:lstStyle/>
        <a:p>
          <a:endParaRPr lang="es-CO"/>
        </a:p>
      </dgm:t>
    </dgm:pt>
    <dgm:pt modelId="{DE77988C-6F37-4C92-80FC-D991E8D082E3}" type="pres">
      <dgm:prSet presAssocID="{3B57F01D-C286-41E6-9C84-BB1E080F1578}" presName="Accent2" presStyleCnt="0"/>
      <dgm:spPr/>
    </dgm:pt>
    <dgm:pt modelId="{0F5881C7-D507-4E40-8565-83E0023B6A44}" type="pres">
      <dgm:prSet presAssocID="{3B57F01D-C286-41E6-9C84-BB1E080F1578}" presName="Accent" presStyleLbl="node1" presStyleIdx="1" presStyleCnt="4"/>
      <dgm:spPr/>
    </dgm:pt>
    <dgm:pt modelId="{8F998108-767D-485E-94F3-07B3318ACEF1}" type="pres">
      <dgm:prSet presAssocID="{3B57F01D-C286-41E6-9C84-BB1E080F1578}" presName="Parent2" presStyleLbl="revTx" presStyleIdx="1" presStyleCnt="4">
        <dgm:presLayoutVars>
          <dgm:chMax val="1"/>
          <dgm:chPref val="1"/>
          <dgm:bulletEnabled val="1"/>
        </dgm:presLayoutVars>
      </dgm:prSet>
      <dgm:spPr/>
      <dgm:t>
        <a:bodyPr/>
        <a:lstStyle/>
        <a:p>
          <a:endParaRPr lang="es-CO"/>
        </a:p>
      </dgm:t>
    </dgm:pt>
    <dgm:pt modelId="{7F988887-0064-4578-AED1-3F398E35B485}" type="pres">
      <dgm:prSet presAssocID="{DC6387D2-8E64-4DF4-AE23-9BD0F5BB51B7}" presName="Accent3" presStyleCnt="0"/>
      <dgm:spPr/>
    </dgm:pt>
    <dgm:pt modelId="{B3320376-CCF3-4AEA-B185-D8C16D283E6E}" type="pres">
      <dgm:prSet presAssocID="{DC6387D2-8E64-4DF4-AE23-9BD0F5BB51B7}" presName="Accent" presStyleLbl="node1" presStyleIdx="2" presStyleCnt="4"/>
      <dgm:spPr/>
    </dgm:pt>
    <dgm:pt modelId="{9EE074BF-B30C-4C12-AC20-C22F13547D97}" type="pres">
      <dgm:prSet presAssocID="{DC6387D2-8E64-4DF4-AE23-9BD0F5BB51B7}" presName="Parent3" presStyleLbl="revTx" presStyleIdx="2" presStyleCnt="4">
        <dgm:presLayoutVars>
          <dgm:chMax val="1"/>
          <dgm:chPref val="1"/>
          <dgm:bulletEnabled val="1"/>
        </dgm:presLayoutVars>
      </dgm:prSet>
      <dgm:spPr/>
      <dgm:t>
        <a:bodyPr/>
        <a:lstStyle/>
        <a:p>
          <a:endParaRPr lang="es-CO"/>
        </a:p>
      </dgm:t>
    </dgm:pt>
    <dgm:pt modelId="{3B4165EB-67C2-4FA7-88EB-92D73487D7C5}" type="pres">
      <dgm:prSet presAssocID="{3E125262-5362-45E2-81E3-45BD9E6196CF}" presName="Accent4" presStyleCnt="0"/>
      <dgm:spPr/>
    </dgm:pt>
    <dgm:pt modelId="{B8A243A2-F0E8-4A9E-8778-A3DB60A865CE}" type="pres">
      <dgm:prSet presAssocID="{3E125262-5362-45E2-81E3-45BD9E6196CF}" presName="Accent" presStyleLbl="node1" presStyleIdx="3" presStyleCnt="4"/>
      <dgm:spPr/>
    </dgm:pt>
    <dgm:pt modelId="{4C1DD904-1077-4065-92A5-270B0B5CD8B1}" type="pres">
      <dgm:prSet presAssocID="{3E125262-5362-45E2-81E3-45BD9E6196CF}" presName="Parent4" presStyleLbl="revTx" presStyleIdx="3" presStyleCnt="4">
        <dgm:presLayoutVars>
          <dgm:chMax val="1"/>
          <dgm:chPref val="1"/>
          <dgm:bulletEnabled val="1"/>
        </dgm:presLayoutVars>
      </dgm:prSet>
      <dgm:spPr/>
      <dgm:t>
        <a:bodyPr/>
        <a:lstStyle/>
        <a:p>
          <a:endParaRPr lang="es-CO"/>
        </a:p>
      </dgm:t>
    </dgm:pt>
  </dgm:ptLst>
  <dgm:cxnLst>
    <dgm:cxn modelId="{B55306E7-C207-42E6-8D96-60D410962827}" srcId="{D7B86D65-1B89-43AD-9106-1ECEE0847056}" destId="{3B57F01D-C286-41E6-9C84-BB1E080F1578}" srcOrd="1" destOrd="0" parTransId="{E386D37D-D6BC-40FC-9A96-913A98351C05}" sibTransId="{ADB65AAF-928B-4A3D-85DC-B0B9CA0E9CD5}"/>
    <dgm:cxn modelId="{59997553-0142-4D5C-BE12-52A3324DCC47}" srcId="{D7B86D65-1B89-43AD-9106-1ECEE0847056}" destId="{D9E326A3-C0FF-4860-8F79-CFF45FDA4E24}" srcOrd="0" destOrd="0" parTransId="{87FA2AE7-78A4-45CF-B650-B6B01D960A7C}" sibTransId="{B9A64A0D-252D-4B06-83CA-3331D449E9AB}"/>
    <dgm:cxn modelId="{A4E528E5-BCC2-8F45-A175-B463C5214CC9}" type="presOf" srcId="{DC6387D2-8E64-4DF4-AE23-9BD0F5BB51B7}" destId="{9EE074BF-B30C-4C12-AC20-C22F13547D97}" srcOrd="0" destOrd="0" presId="urn:microsoft.com/office/officeart/2009/layout/CircleArrowProcess"/>
    <dgm:cxn modelId="{2BB2368A-2D85-43CB-B368-6733627F056A}" srcId="{D7B86D65-1B89-43AD-9106-1ECEE0847056}" destId="{3E125262-5362-45E2-81E3-45BD9E6196CF}" srcOrd="3" destOrd="0" parTransId="{D7D7C660-E9DE-49B5-BF7B-C2AA330A45CF}" sibTransId="{88D19D77-4276-4DAA-BBF2-47E23E8432DB}"/>
    <dgm:cxn modelId="{21390692-03B3-FB45-8B5A-1D703EA51A08}" type="presOf" srcId="{3E125262-5362-45E2-81E3-45BD9E6196CF}" destId="{4C1DD904-1077-4065-92A5-270B0B5CD8B1}" srcOrd="0" destOrd="0" presId="urn:microsoft.com/office/officeart/2009/layout/CircleArrowProcess"/>
    <dgm:cxn modelId="{165C957E-6DEB-CF4B-B3CB-BF3086EE48F3}" type="presOf" srcId="{3B57F01D-C286-41E6-9C84-BB1E080F1578}" destId="{8F998108-767D-485E-94F3-07B3318ACEF1}" srcOrd="0" destOrd="0" presId="urn:microsoft.com/office/officeart/2009/layout/CircleArrowProcess"/>
    <dgm:cxn modelId="{C936281F-9E43-49C4-BFF2-B16B2863DE8D}" srcId="{D7B86D65-1B89-43AD-9106-1ECEE0847056}" destId="{DC6387D2-8E64-4DF4-AE23-9BD0F5BB51B7}" srcOrd="2" destOrd="0" parTransId="{6815E8CC-0D72-4AB1-954F-D70F78D6AACA}" sibTransId="{B38491AB-2E57-4FC9-9441-E1CBE2F3039E}"/>
    <dgm:cxn modelId="{A50F3E20-A5E5-F849-9757-7557B275348A}" type="presOf" srcId="{D9E326A3-C0FF-4860-8F79-CFF45FDA4E24}" destId="{1F147810-01DA-4E59-A9A2-9BD92FB4719C}" srcOrd="0" destOrd="0" presId="urn:microsoft.com/office/officeart/2009/layout/CircleArrowProcess"/>
    <dgm:cxn modelId="{28994C1D-9235-D549-8CB7-3D9FF8261E3B}" type="presOf" srcId="{D7B86D65-1B89-43AD-9106-1ECEE0847056}" destId="{EE8C821A-49D6-4A8F-B9E3-C72B34FA271C}" srcOrd="0" destOrd="0" presId="urn:microsoft.com/office/officeart/2009/layout/CircleArrowProcess"/>
    <dgm:cxn modelId="{3ABA8281-7CF8-494A-97A2-951EDEDA0BB7}" type="presParOf" srcId="{EE8C821A-49D6-4A8F-B9E3-C72B34FA271C}" destId="{E51DCE18-03C4-49BA-9D6B-29FD636BC9C1}" srcOrd="0" destOrd="0" presId="urn:microsoft.com/office/officeart/2009/layout/CircleArrowProcess"/>
    <dgm:cxn modelId="{8DC77D72-FD65-7041-943F-753069F35907}" type="presParOf" srcId="{E51DCE18-03C4-49BA-9D6B-29FD636BC9C1}" destId="{FC8E9FAB-43B0-4CDA-A7C4-6A1BDF624AB6}" srcOrd="0" destOrd="0" presId="urn:microsoft.com/office/officeart/2009/layout/CircleArrowProcess"/>
    <dgm:cxn modelId="{676791CE-3154-C44D-AC24-54D511477E2F}" type="presParOf" srcId="{EE8C821A-49D6-4A8F-B9E3-C72B34FA271C}" destId="{1F147810-01DA-4E59-A9A2-9BD92FB4719C}" srcOrd="1" destOrd="0" presId="urn:microsoft.com/office/officeart/2009/layout/CircleArrowProcess"/>
    <dgm:cxn modelId="{EAD3CCBF-46CD-FC48-BC23-66DF37C2925F}" type="presParOf" srcId="{EE8C821A-49D6-4A8F-B9E3-C72B34FA271C}" destId="{DE77988C-6F37-4C92-80FC-D991E8D082E3}" srcOrd="2" destOrd="0" presId="urn:microsoft.com/office/officeart/2009/layout/CircleArrowProcess"/>
    <dgm:cxn modelId="{8562E20B-8960-7C42-9D9D-062A643C6FB2}" type="presParOf" srcId="{DE77988C-6F37-4C92-80FC-D991E8D082E3}" destId="{0F5881C7-D507-4E40-8565-83E0023B6A44}" srcOrd="0" destOrd="0" presId="urn:microsoft.com/office/officeart/2009/layout/CircleArrowProcess"/>
    <dgm:cxn modelId="{CCC65FD7-8EB0-214C-AF63-D29730FC86C3}" type="presParOf" srcId="{EE8C821A-49D6-4A8F-B9E3-C72B34FA271C}" destId="{8F998108-767D-485E-94F3-07B3318ACEF1}" srcOrd="3" destOrd="0" presId="urn:microsoft.com/office/officeart/2009/layout/CircleArrowProcess"/>
    <dgm:cxn modelId="{BDC69BD2-2C37-4449-84C3-2DF7D345D71F}" type="presParOf" srcId="{EE8C821A-49D6-4A8F-B9E3-C72B34FA271C}" destId="{7F988887-0064-4578-AED1-3F398E35B485}" srcOrd="4" destOrd="0" presId="urn:microsoft.com/office/officeart/2009/layout/CircleArrowProcess"/>
    <dgm:cxn modelId="{E0477CDD-1ECC-CF4B-9ED4-2BEEA6D1E5DD}" type="presParOf" srcId="{7F988887-0064-4578-AED1-3F398E35B485}" destId="{B3320376-CCF3-4AEA-B185-D8C16D283E6E}" srcOrd="0" destOrd="0" presId="urn:microsoft.com/office/officeart/2009/layout/CircleArrowProcess"/>
    <dgm:cxn modelId="{A79857DB-85FE-554F-A628-5B761B1BAD3C}" type="presParOf" srcId="{EE8C821A-49D6-4A8F-B9E3-C72B34FA271C}" destId="{9EE074BF-B30C-4C12-AC20-C22F13547D97}" srcOrd="5" destOrd="0" presId="urn:microsoft.com/office/officeart/2009/layout/CircleArrowProcess"/>
    <dgm:cxn modelId="{99B8AF31-E11D-8341-B381-D3112181354B}" type="presParOf" srcId="{EE8C821A-49D6-4A8F-B9E3-C72B34FA271C}" destId="{3B4165EB-67C2-4FA7-88EB-92D73487D7C5}" srcOrd="6" destOrd="0" presId="urn:microsoft.com/office/officeart/2009/layout/CircleArrowProcess"/>
    <dgm:cxn modelId="{F6A51684-8561-744D-A99F-D0D953731F84}" type="presParOf" srcId="{3B4165EB-67C2-4FA7-88EB-92D73487D7C5}" destId="{B8A243A2-F0E8-4A9E-8778-A3DB60A865CE}" srcOrd="0" destOrd="0" presId="urn:microsoft.com/office/officeart/2009/layout/CircleArrowProcess"/>
    <dgm:cxn modelId="{24E7B5C8-BDA4-2E48-B0C1-8D96B2A63B90}" type="presParOf" srcId="{EE8C821A-49D6-4A8F-B9E3-C72B34FA271C}" destId="{4C1DD904-1077-4065-92A5-270B0B5CD8B1}" srcOrd="7"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CAB27-EE7E-44AE-B88C-C1F11E52BEB8}" type="doc">
      <dgm:prSet loTypeId="urn:microsoft.com/office/officeart/2005/8/layout/hList9" loCatId="list" qsTypeId="urn:microsoft.com/office/officeart/2005/8/quickstyle/3d1" qsCatId="3D" csTypeId="urn:microsoft.com/office/officeart/2005/8/colors/accent3_2" csCatId="accent3" phldr="1"/>
      <dgm:spPr/>
      <dgm:t>
        <a:bodyPr/>
        <a:lstStyle/>
        <a:p>
          <a:endParaRPr lang="es-CO"/>
        </a:p>
      </dgm:t>
    </dgm:pt>
    <dgm:pt modelId="{190AD81F-501C-4BC1-8528-FF1D21304724}">
      <dgm:prSet phldrT="[Texto]"/>
      <dgm:spPr>
        <a:solidFill>
          <a:schemeClr val="accent2">
            <a:lumMod val="20000"/>
            <a:lumOff val="80000"/>
          </a:schemeClr>
        </a:solidFill>
      </dgm:spPr>
      <dgm:t>
        <a:bodyPr/>
        <a:lstStyle/>
        <a:p>
          <a:r>
            <a:rPr lang="es-CO" b="1" dirty="0" smtClean="0">
              <a:solidFill>
                <a:schemeClr val="tx1"/>
              </a:solidFill>
              <a:latin typeface="+mn-lt"/>
              <a:ea typeface="+mn-ea"/>
              <a:cs typeface="Arial" charset="0"/>
            </a:rPr>
            <a:t>Decreto 2615 de 1991.</a:t>
          </a:r>
          <a:endParaRPr lang="es-CO" dirty="0">
            <a:solidFill>
              <a:schemeClr val="tx1"/>
            </a:solidFill>
            <a:latin typeface="Gill Sans MT"/>
          </a:endParaRPr>
        </a:p>
      </dgm:t>
    </dgm:pt>
    <dgm:pt modelId="{93E2099D-0269-4DB8-8F67-D8E067EEDFF7}" type="parTrans" cxnId="{6ACF5AD0-3A18-4131-80D2-D96AB5F3AB1D}">
      <dgm:prSet/>
      <dgm:spPr/>
      <dgm:t>
        <a:bodyPr/>
        <a:lstStyle/>
        <a:p>
          <a:endParaRPr lang="es-CO"/>
        </a:p>
      </dgm:t>
    </dgm:pt>
    <dgm:pt modelId="{2D0C4CDA-5E05-423B-8C07-0AF3AAD03D56}" type="sibTrans" cxnId="{6ACF5AD0-3A18-4131-80D2-D96AB5F3AB1D}">
      <dgm:prSet/>
      <dgm:spPr/>
      <dgm:t>
        <a:bodyPr/>
        <a:lstStyle/>
        <a:p>
          <a:endParaRPr lang="es-CO"/>
        </a:p>
      </dgm:t>
    </dgm:pt>
    <dgm:pt modelId="{B8DBF7C7-E60E-4D68-BEA0-D97608618C60}">
      <dgm:prSet phldrT="[Texto]" custT="1"/>
      <dgm:spPr>
        <a:solidFill>
          <a:schemeClr val="bg1">
            <a:lumMod val="85000"/>
          </a:schemeClr>
        </a:solidFill>
      </dgm:spPr>
      <dgm:t>
        <a:bodyPr/>
        <a:lstStyle/>
        <a:p>
          <a:pPr algn="just"/>
          <a:r>
            <a:rPr lang="es-CO" sz="2000" dirty="0" smtClean="0">
              <a:latin typeface="+mn-lt"/>
              <a:ea typeface="+mn-ea"/>
              <a:cs typeface="Arial" charset="0"/>
            </a:rPr>
            <a:t>Un Consejo de Seguridad es un </a:t>
          </a:r>
          <a:r>
            <a:rPr lang="es-CO" sz="2000" b="1" u="none" dirty="0" smtClean="0">
              <a:latin typeface="+mn-lt"/>
              <a:ea typeface="+mn-ea"/>
              <a:cs typeface="Arial" charset="0"/>
            </a:rPr>
            <a:t>espacio de coordinación interinstitucional</a:t>
          </a:r>
          <a:r>
            <a:rPr lang="es-CO" sz="2000" dirty="0" smtClean="0">
              <a:latin typeface="+mn-lt"/>
              <a:ea typeface="+mn-ea"/>
              <a:cs typeface="Arial" charset="0"/>
            </a:rPr>
            <a:t>, que tiene como finalidad que las autoridades con funciones, atribuciones y competencias en estas temáticas, coordinen </a:t>
          </a:r>
          <a:r>
            <a:rPr lang="es-CO" sz="2000" b="1" u="none" dirty="0" smtClean="0">
              <a:latin typeface="+mn-lt"/>
              <a:ea typeface="+mn-ea"/>
              <a:cs typeface="Arial" charset="0"/>
            </a:rPr>
            <a:t>estrategias y acciones </a:t>
          </a:r>
          <a:r>
            <a:rPr lang="es-CO" sz="2000" dirty="0" smtClean="0">
              <a:latin typeface="+mn-lt"/>
              <a:ea typeface="+mn-ea"/>
              <a:cs typeface="Arial" charset="0"/>
            </a:rPr>
            <a:t>para atender las problemáticas de violencia e inseguridad que se presentan en los entes territoriales, así como para asesorar a la primera autoridad en la toma de decisiones.</a:t>
          </a:r>
          <a:endParaRPr lang="es-CO" sz="2000" b="1" u="sng" dirty="0">
            <a:solidFill>
              <a:srgbClr val="FF0000"/>
            </a:solidFill>
            <a:latin typeface="Gill Sans MT"/>
          </a:endParaRPr>
        </a:p>
      </dgm:t>
    </dgm:pt>
    <dgm:pt modelId="{4A370ABC-0156-4291-9F0A-FF293C11D76D}" type="parTrans" cxnId="{C00DE130-DA75-4EA9-AFBF-83573C5BDB2C}">
      <dgm:prSet/>
      <dgm:spPr/>
      <dgm:t>
        <a:bodyPr/>
        <a:lstStyle/>
        <a:p>
          <a:endParaRPr lang="es-CO"/>
        </a:p>
      </dgm:t>
    </dgm:pt>
    <dgm:pt modelId="{BD023125-8E4A-4325-A936-4EE587105563}" type="sibTrans" cxnId="{C00DE130-DA75-4EA9-AFBF-83573C5BDB2C}">
      <dgm:prSet/>
      <dgm:spPr/>
      <dgm:t>
        <a:bodyPr/>
        <a:lstStyle/>
        <a:p>
          <a:endParaRPr lang="es-CO"/>
        </a:p>
      </dgm:t>
    </dgm:pt>
    <dgm:pt modelId="{1C6BBD16-5033-43D9-B9A6-88D2E5CFC2D0}" type="pres">
      <dgm:prSet presAssocID="{2E1CAB27-EE7E-44AE-B88C-C1F11E52BEB8}" presName="list" presStyleCnt="0">
        <dgm:presLayoutVars>
          <dgm:dir/>
          <dgm:animLvl val="lvl"/>
        </dgm:presLayoutVars>
      </dgm:prSet>
      <dgm:spPr/>
      <dgm:t>
        <a:bodyPr/>
        <a:lstStyle/>
        <a:p>
          <a:endParaRPr lang="es-CO"/>
        </a:p>
      </dgm:t>
    </dgm:pt>
    <dgm:pt modelId="{ABE2EFBA-3DA2-4FEE-A559-0BF493E9C75A}" type="pres">
      <dgm:prSet presAssocID="{190AD81F-501C-4BC1-8528-FF1D21304724}" presName="posSpace" presStyleCnt="0"/>
      <dgm:spPr/>
    </dgm:pt>
    <dgm:pt modelId="{2F68AC25-7081-4D6D-92BC-884803D66D71}" type="pres">
      <dgm:prSet presAssocID="{190AD81F-501C-4BC1-8528-FF1D21304724}" presName="vertFlow" presStyleCnt="0"/>
      <dgm:spPr/>
    </dgm:pt>
    <dgm:pt modelId="{2A744C6F-B1E3-48F2-A94C-297A1BBD7379}" type="pres">
      <dgm:prSet presAssocID="{190AD81F-501C-4BC1-8528-FF1D21304724}" presName="topSpace" presStyleCnt="0"/>
      <dgm:spPr/>
    </dgm:pt>
    <dgm:pt modelId="{5FA9912A-D1CB-44F4-942A-35140D4C2BA6}" type="pres">
      <dgm:prSet presAssocID="{190AD81F-501C-4BC1-8528-FF1D21304724}" presName="firstComp" presStyleCnt="0"/>
      <dgm:spPr/>
    </dgm:pt>
    <dgm:pt modelId="{6E100B24-363B-4678-9AC4-3F0AAC0F6D01}" type="pres">
      <dgm:prSet presAssocID="{190AD81F-501C-4BC1-8528-FF1D21304724}" presName="firstChild" presStyleLbl="bgAccFollowNode1" presStyleIdx="0" presStyleCnt="1" custScaleX="134574" custScaleY="158434" custLinFactNeighborX="-9500" custLinFactNeighborY="-10444"/>
      <dgm:spPr/>
      <dgm:t>
        <a:bodyPr/>
        <a:lstStyle/>
        <a:p>
          <a:endParaRPr lang="es-CO"/>
        </a:p>
      </dgm:t>
    </dgm:pt>
    <dgm:pt modelId="{590C6A3E-8E7F-48EB-B789-77EB2944799A}" type="pres">
      <dgm:prSet presAssocID="{190AD81F-501C-4BC1-8528-FF1D21304724}" presName="firstChildTx" presStyleLbl="bgAccFollowNode1" presStyleIdx="0" presStyleCnt="1">
        <dgm:presLayoutVars>
          <dgm:bulletEnabled val="1"/>
        </dgm:presLayoutVars>
      </dgm:prSet>
      <dgm:spPr/>
      <dgm:t>
        <a:bodyPr/>
        <a:lstStyle/>
        <a:p>
          <a:endParaRPr lang="es-CO"/>
        </a:p>
      </dgm:t>
    </dgm:pt>
    <dgm:pt modelId="{BD7B7C09-2DD3-4780-A90F-719D9D43D15F}" type="pres">
      <dgm:prSet presAssocID="{190AD81F-501C-4BC1-8528-FF1D21304724}" presName="negSpace" presStyleCnt="0"/>
      <dgm:spPr/>
    </dgm:pt>
    <dgm:pt modelId="{10FD0B29-7250-4892-9BC4-8EDEA48E1917}" type="pres">
      <dgm:prSet presAssocID="{190AD81F-501C-4BC1-8528-FF1D21304724}" presName="circle" presStyleLbl="node1" presStyleIdx="0" presStyleCnt="1" custScaleX="70029" custScaleY="51293" custLinFactX="-78580" custLinFactNeighborX="-100000" custLinFactNeighborY="-4247"/>
      <dgm:spPr/>
      <dgm:t>
        <a:bodyPr/>
        <a:lstStyle/>
        <a:p>
          <a:endParaRPr lang="es-CO"/>
        </a:p>
      </dgm:t>
    </dgm:pt>
  </dgm:ptLst>
  <dgm:cxnLst>
    <dgm:cxn modelId="{6ACF5AD0-3A18-4131-80D2-D96AB5F3AB1D}" srcId="{2E1CAB27-EE7E-44AE-B88C-C1F11E52BEB8}" destId="{190AD81F-501C-4BC1-8528-FF1D21304724}" srcOrd="0" destOrd="0" parTransId="{93E2099D-0269-4DB8-8F67-D8E067EEDFF7}" sibTransId="{2D0C4CDA-5E05-423B-8C07-0AF3AAD03D56}"/>
    <dgm:cxn modelId="{2E0BAA83-8227-DD40-A1BE-4EEA4006D9A1}" type="presOf" srcId="{B8DBF7C7-E60E-4D68-BEA0-D97608618C60}" destId="{6E100B24-363B-4678-9AC4-3F0AAC0F6D01}" srcOrd="0" destOrd="0" presId="urn:microsoft.com/office/officeart/2005/8/layout/hList9"/>
    <dgm:cxn modelId="{C00DE130-DA75-4EA9-AFBF-83573C5BDB2C}" srcId="{190AD81F-501C-4BC1-8528-FF1D21304724}" destId="{B8DBF7C7-E60E-4D68-BEA0-D97608618C60}" srcOrd="0" destOrd="0" parTransId="{4A370ABC-0156-4291-9F0A-FF293C11D76D}" sibTransId="{BD023125-8E4A-4325-A936-4EE587105563}"/>
    <dgm:cxn modelId="{8DD10FE5-C2D1-D147-A7BB-E54BA686FFD2}" type="presOf" srcId="{2E1CAB27-EE7E-44AE-B88C-C1F11E52BEB8}" destId="{1C6BBD16-5033-43D9-B9A6-88D2E5CFC2D0}" srcOrd="0" destOrd="0" presId="urn:microsoft.com/office/officeart/2005/8/layout/hList9"/>
    <dgm:cxn modelId="{DE5C58F6-FEEC-4549-A4D5-43E3C0B96CC3}" type="presOf" srcId="{190AD81F-501C-4BC1-8528-FF1D21304724}" destId="{10FD0B29-7250-4892-9BC4-8EDEA48E1917}" srcOrd="0" destOrd="0" presId="urn:microsoft.com/office/officeart/2005/8/layout/hList9"/>
    <dgm:cxn modelId="{2EF895CC-0775-9E4B-B674-C3939124FC81}" type="presOf" srcId="{B8DBF7C7-E60E-4D68-BEA0-D97608618C60}" destId="{590C6A3E-8E7F-48EB-B789-77EB2944799A}" srcOrd="1" destOrd="0" presId="urn:microsoft.com/office/officeart/2005/8/layout/hList9"/>
    <dgm:cxn modelId="{C416A186-08C1-3F42-8D58-F7BA36EEAB3B}" type="presParOf" srcId="{1C6BBD16-5033-43D9-B9A6-88D2E5CFC2D0}" destId="{ABE2EFBA-3DA2-4FEE-A559-0BF493E9C75A}" srcOrd="0" destOrd="0" presId="urn:microsoft.com/office/officeart/2005/8/layout/hList9"/>
    <dgm:cxn modelId="{7A00251F-95BD-1349-B703-7EC2426DDCE6}" type="presParOf" srcId="{1C6BBD16-5033-43D9-B9A6-88D2E5CFC2D0}" destId="{2F68AC25-7081-4D6D-92BC-884803D66D71}" srcOrd="1" destOrd="0" presId="urn:microsoft.com/office/officeart/2005/8/layout/hList9"/>
    <dgm:cxn modelId="{E27B7F02-F7BD-A64E-9205-466E8409ABAE}" type="presParOf" srcId="{2F68AC25-7081-4D6D-92BC-884803D66D71}" destId="{2A744C6F-B1E3-48F2-A94C-297A1BBD7379}" srcOrd="0" destOrd="0" presId="urn:microsoft.com/office/officeart/2005/8/layout/hList9"/>
    <dgm:cxn modelId="{226F2DAD-6B9E-9042-8F4D-075188CC9C4B}" type="presParOf" srcId="{2F68AC25-7081-4D6D-92BC-884803D66D71}" destId="{5FA9912A-D1CB-44F4-942A-35140D4C2BA6}" srcOrd="1" destOrd="0" presId="urn:microsoft.com/office/officeart/2005/8/layout/hList9"/>
    <dgm:cxn modelId="{17FC6712-A655-2041-9151-14EC120A2526}" type="presParOf" srcId="{5FA9912A-D1CB-44F4-942A-35140D4C2BA6}" destId="{6E100B24-363B-4678-9AC4-3F0AAC0F6D01}" srcOrd="0" destOrd="0" presId="urn:microsoft.com/office/officeart/2005/8/layout/hList9"/>
    <dgm:cxn modelId="{5587F490-3F48-694B-9E98-391FE2802575}" type="presParOf" srcId="{5FA9912A-D1CB-44F4-942A-35140D4C2BA6}" destId="{590C6A3E-8E7F-48EB-B789-77EB2944799A}" srcOrd="1" destOrd="0" presId="urn:microsoft.com/office/officeart/2005/8/layout/hList9"/>
    <dgm:cxn modelId="{9E8DC16D-14F7-9B41-AA4E-1004479E1145}" type="presParOf" srcId="{1C6BBD16-5033-43D9-B9A6-88D2E5CFC2D0}" destId="{BD7B7C09-2DD3-4780-A90F-719D9D43D15F}" srcOrd="2" destOrd="0" presId="urn:microsoft.com/office/officeart/2005/8/layout/hList9"/>
    <dgm:cxn modelId="{A8954354-9055-8245-9464-61B57A0D08F1}" type="presParOf" srcId="{1C6BBD16-5033-43D9-B9A6-88D2E5CFC2D0}" destId="{10FD0B29-7250-4892-9BC4-8EDEA48E1917}"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48EA96-A649-4290-A1A9-0EBDF76F3E03}" type="doc">
      <dgm:prSet loTypeId="urn:microsoft.com/office/officeart/2005/8/layout/radial4" loCatId="relationship" qsTypeId="urn:microsoft.com/office/officeart/2005/8/quickstyle/simple4" qsCatId="simple" csTypeId="urn:microsoft.com/office/officeart/2005/8/colors/colorful2" csCatId="colorful" phldr="1"/>
      <dgm:spPr/>
      <dgm:t>
        <a:bodyPr/>
        <a:lstStyle/>
        <a:p>
          <a:endParaRPr lang="es-CO"/>
        </a:p>
      </dgm:t>
    </dgm:pt>
    <dgm:pt modelId="{96F22E6F-6252-42EA-B731-DBDCA7212560}">
      <dgm:prSet phldrT="[Texto]" custT="1"/>
      <dgm:spPr/>
      <dgm:t>
        <a:bodyPr/>
        <a:lstStyle/>
        <a:p>
          <a:r>
            <a:rPr lang="es-CO" sz="2000" b="1" dirty="0" smtClean="0">
              <a:effectLst>
                <a:outerShdw blurRad="38100" dist="38100" dir="2700000" algn="tl">
                  <a:srgbClr val="000000">
                    <a:alpha val="43137"/>
                  </a:srgbClr>
                </a:outerShdw>
              </a:effectLst>
              <a:latin typeface="+mj-lt"/>
            </a:rPr>
            <a:t>Conformación Consejo de seguridad</a:t>
          </a:r>
          <a:endParaRPr lang="es-CO" sz="2000" b="1" dirty="0">
            <a:effectLst>
              <a:outerShdw blurRad="38100" dist="38100" dir="2700000" algn="tl">
                <a:srgbClr val="000000">
                  <a:alpha val="43137"/>
                </a:srgbClr>
              </a:outerShdw>
            </a:effectLst>
            <a:latin typeface="+mj-lt"/>
          </a:endParaRPr>
        </a:p>
      </dgm:t>
    </dgm:pt>
    <dgm:pt modelId="{D4B18805-4D88-47DC-8943-AAAAB60B479C}" type="parTrans" cxnId="{20B95E24-5E21-4CDF-B619-52775BA7A84D}">
      <dgm:prSet/>
      <dgm:spPr/>
      <dgm:t>
        <a:bodyPr/>
        <a:lstStyle/>
        <a:p>
          <a:endParaRPr lang="es-CO" sz="2000" b="1">
            <a:effectLst>
              <a:outerShdw blurRad="38100" dist="38100" dir="2700000" algn="tl">
                <a:srgbClr val="000000">
                  <a:alpha val="43137"/>
                </a:srgbClr>
              </a:outerShdw>
            </a:effectLst>
            <a:latin typeface="+mj-lt"/>
          </a:endParaRPr>
        </a:p>
      </dgm:t>
    </dgm:pt>
    <dgm:pt modelId="{8AB21122-C461-4015-A319-3A1F1550CFAD}" type="sibTrans" cxnId="{20B95E24-5E21-4CDF-B619-52775BA7A84D}">
      <dgm:prSet/>
      <dgm:spPr/>
      <dgm:t>
        <a:bodyPr/>
        <a:lstStyle/>
        <a:p>
          <a:endParaRPr lang="es-CO" sz="2000" b="1">
            <a:effectLst>
              <a:outerShdw blurRad="38100" dist="38100" dir="2700000" algn="tl">
                <a:srgbClr val="000000">
                  <a:alpha val="43137"/>
                </a:srgbClr>
              </a:outerShdw>
            </a:effectLst>
            <a:latin typeface="+mj-lt"/>
          </a:endParaRPr>
        </a:p>
      </dgm:t>
    </dgm:pt>
    <dgm:pt modelId="{B2AB5734-1F7B-4F4C-8ACD-B2DA255A47C2}">
      <dgm:prSet phldrT="[Texto]" custT="1"/>
      <dgm:spPr>
        <a:solidFill>
          <a:schemeClr val="accent2">
            <a:lumMod val="20000"/>
            <a:lumOff val="80000"/>
          </a:schemeClr>
        </a:solidFill>
      </dgm:spPr>
      <dgm:t>
        <a:bodyPr/>
        <a:lstStyle/>
        <a:p>
          <a:r>
            <a:rPr lang="es-CO" sz="2000" b="1" dirty="0" smtClean="0">
              <a:solidFill>
                <a:schemeClr val="tx1"/>
              </a:solidFill>
              <a:effectLst>
                <a:outerShdw blurRad="38100" dist="38100" dir="2700000" algn="tl">
                  <a:srgbClr val="000000">
                    <a:alpha val="43137"/>
                  </a:srgbClr>
                </a:outerShdw>
              </a:effectLst>
              <a:latin typeface="+mj-lt"/>
            </a:rPr>
            <a:t>El Comandante de la guarnición militar</a:t>
          </a:r>
          <a:endParaRPr lang="es-CO" sz="2000" b="1" dirty="0">
            <a:solidFill>
              <a:schemeClr val="tx1"/>
            </a:solidFill>
            <a:effectLst>
              <a:outerShdw blurRad="38100" dist="38100" dir="2700000" algn="tl">
                <a:srgbClr val="000000">
                  <a:alpha val="43137"/>
                </a:srgbClr>
              </a:outerShdw>
            </a:effectLst>
            <a:latin typeface="+mj-lt"/>
          </a:endParaRPr>
        </a:p>
      </dgm:t>
    </dgm:pt>
    <dgm:pt modelId="{E066D2DD-2928-4008-9AEA-449D77080D1C}" type="parTrans" cxnId="{1C051452-7004-4F88-8A9D-EA2C30E042D2}">
      <dgm:prSet/>
      <dgm:spPr/>
      <dgm:t>
        <a:bodyPr/>
        <a:lstStyle/>
        <a:p>
          <a:endParaRPr lang="es-CO" sz="2000" b="1">
            <a:effectLst>
              <a:outerShdw blurRad="38100" dist="38100" dir="2700000" algn="tl">
                <a:srgbClr val="000000">
                  <a:alpha val="43137"/>
                </a:srgbClr>
              </a:outerShdw>
            </a:effectLst>
            <a:latin typeface="+mj-lt"/>
          </a:endParaRPr>
        </a:p>
      </dgm:t>
    </dgm:pt>
    <dgm:pt modelId="{145D28FD-E3D7-4DE7-8C24-8C5F0CAB47E6}" type="sibTrans" cxnId="{1C051452-7004-4F88-8A9D-EA2C30E042D2}">
      <dgm:prSet/>
      <dgm:spPr/>
      <dgm:t>
        <a:bodyPr/>
        <a:lstStyle/>
        <a:p>
          <a:endParaRPr lang="es-CO" sz="2000" b="1">
            <a:effectLst>
              <a:outerShdw blurRad="38100" dist="38100" dir="2700000" algn="tl">
                <a:srgbClr val="000000">
                  <a:alpha val="43137"/>
                </a:srgbClr>
              </a:outerShdw>
            </a:effectLst>
            <a:latin typeface="+mj-lt"/>
          </a:endParaRPr>
        </a:p>
      </dgm:t>
    </dgm:pt>
    <dgm:pt modelId="{CA1577CD-1A8E-408F-B10F-12CC4569D942}">
      <dgm:prSet phldrT="[Texto]" custT="1"/>
      <dgm:spPr/>
      <dgm:t>
        <a:bodyPr/>
        <a:lstStyle/>
        <a:p>
          <a:r>
            <a:rPr lang="es-CO" sz="2000" b="1" dirty="0" smtClean="0">
              <a:effectLst>
                <a:outerShdw blurRad="38100" dist="38100" dir="2700000" algn="tl">
                  <a:srgbClr val="000000">
                    <a:alpha val="43137"/>
                  </a:srgbClr>
                </a:outerShdw>
              </a:effectLst>
              <a:latin typeface="+mj-lt"/>
            </a:rPr>
            <a:t>El Comandante de la Policía</a:t>
          </a:r>
          <a:endParaRPr lang="es-CO" sz="2000" b="1" dirty="0">
            <a:effectLst>
              <a:outerShdw blurRad="38100" dist="38100" dir="2700000" algn="tl">
                <a:srgbClr val="000000">
                  <a:alpha val="43137"/>
                </a:srgbClr>
              </a:outerShdw>
            </a:effectLst>
            <a:latin typeface="+mj-lt"/>
          </a:endParaRPr>
        </a:p>
      </dgm:t>
    </dgm:pt>
    <dgm:pt modelId="{C748E7D4-1005-4694-B99A-A031E7DBC035}" type="parTrans" cxnId="{D53DA444-D66F-4CAC-893E-61EF7CE9DC8F}">
      <dgm:prSet/>
      <dgm:spPr/>
      <dgm:t>
        <a:bodyPr/>
        <a:lstStyle/>
        <a:p>
          <a:endParaRPr lang="es-CO" sz="2000" b="1">
            <a:effectLst>
              <a:outerShdw blurRad="38100" dist="38100" dir="2700000" algn="tl">
                <a:srgbClr val="000000">
                  <a:alpha val="43137"/>
                </a:srgbClr>
              </a:outerShdw>
            </a:effectLst>
            <a:latin typeface="+mj-lt"/>
          </a:endParaRPr>
        </a:p>
      </dgm:t>
    </dgm:pt>
    <dgm:pt modelId="{DF6965E7-0EF3-4C5F-BA8C-0A3E9220579B}" type="sibTrans" cxnId="{D53DA444-D66F-4CAC-893E-61EF7CE9DC8F}">
      <dgm:prSet/>
      <dgm:spPr/>
      <dgm:t>
        <a:bodyPr/>
        <a:lstStyle/>
        <a:p>
          <a:endParaRPr lang="es-CO" sz="2000" b="1">
            <a:effectLst>
              <a:outerShdw blurRad="38100" dist="38100" dir="2700000" algn="tl">
                <a:srgbClr val="000000">
                  <a:alpha val="43137"/>
                </a:srgbClr>
              </a:outerShdw>
            </a:effectLst>
            <a:latin typeface="+mj-lt"/>
          </a:endParaRPr>
        </a:p>
      </dgm:t>
    </dgm:pt>
    <dgm:pt modelId="{96C0BADE-93B4-41E8-AA0F-A1267668A997}">
      <dgm:prSet phldrT="[Texto]" custT="1"/>
      <dgm:spPr>
        <a:solidFill>
          <a:schemeClr val="accent2">
            <a:lumMod val="20000"/>
            <a:lumOff val="80000"/>
          </a:schemeClr>
        </a:solidFill>
      </dgm:spPr>
      <dgm:t>
        <a:bodyPr/>
        <a:lstStyle/>
        <a:p>
          <a:r>
            <a:rPr lang="es-CO" sz="2000" b="1" dirty="0" smtClean="0">
              <a:solidFill>
                <a:schemeClr val="tx1"/>
              </a:solidFill>
              <a:effectLst>
                <a:outerShdw blurRad="38100" dist="38100" dir="2700000" algn="tl">
                  <a:srgbClr val="000000">
                    <a:alpha val="43137"/>
                  </a:srgbClr>
                </a:outerShdw>
              </a:effectLst>
              <a:latin typeface="+mj-lt"/>
            </a:rPr>
            <a:t>Personero municipal</a:t>
          </a:r>
          <a:endParaRPr lang="es-CO" sz="2000" b="1" dirty="0">
            <a:solidFill>
              <a:schemeClr val="tx1"/>
            </a:solidFill>
            <a:effectLst>
              <a:outerShdw blurRad="38100" dist="38100" dir="2700000" algn="tl">
                <a:srgbClr val="000000">
                  <a:alpha val="43137"/>
                </a:srgbClr>
              </a:outerShdw>
            </a:effectLst>
            <a:latin typeface="+mj-lt"/>
          </a:endParaRPr>
        </a:p>
      </dgm:t>
    </dgm:pt>
    <dgm:pt modelId="{74956EED-1B45-494B-9837-709C632EF61C}" type="parTrans" cxnId="{3DC6B700-A907-47B3-B487-0D35DF0D8990}">
      <dgm:prSet/>
      <dgm:spPr/>
      <dgm:t>
        <a:bodyPr/>
        <a:lstStyle/>
        <a:p>
          <a:endParaRPr lang="es-CO" sz="2000" b="1">
            <a:effectLst>
              <a:outerShdw blurRad="38100" dist="38100" dir="2700000" algn="tl">
                <a:srgbClr val="000000">
                  <a:alpha val="43137"/>
                </a:srgbClr>
              </a:outerShdw>
            </a:effectLst>
            <a:latin typeface="+mj-lt"/>
          </a:endParaRPr>
        </a:p>
      </dgm:t>
    </dgm:pt>
    <dgm:pt modelId="{6F2437A4-48D2-4C22-A0B8-2E641C72F8DD}" type="sibTrans" cxnId="{3DC6B700-A907-47B3-B487-0D35DF0D8990}">
      <dgm:prSet/>
      <dgm:spPr/>
      <dgm:t>
        <a:bodyPr/>
        <a:lstStyle/>
        <a:p>
          <a:endParaRPr lang="es-CO" sz="2000" b="1">
            <a:effectLst>
              <a:outerShdw blurRad="38100" dist="38100" dir="2700000" algn="tl">
                <a:srgbClr val="000000">
                  <a:alpha val="43137"/>
                </a:srgbClr>
              </a:outerShdw>
            </a:effectLst>
            <a:latin typeface="+mj-lt"/>
          </a:endParaRPr>
        </a:p>
      </dgm:t>
    </dgm:pt>
    <dgm:pt modelId="{367E4385-2A91-4B72-BC0F-567CEFA060C7}">
      <dgm:prSet phldrT="[Texto]" custT="1"/>
      <dgm:spPr/>
      <dgm:t>
        <a:bodyPr/>
        <a:lstStyle/>
        <a:p>
          <a:r>
            <a:rPr lang="es-CO" sz="2000" b="1" dirty="0" smtClean="0">
              <a:effectLst>
                <a:outerShdw blurRad="38100" dist="38100" dir="2700000" algn="tl">
                  <a:srgbClr val="000000">
                    <a:alpha val="43137"/>
                  </a:srgbClr>
                </a:outerShdw>
              </a:effectLst>
              <a:latin typeface="+mj-lt"/>
            </a:rPr>
            <a:t>El Gobernado o Alcalde</a:t>
          </a:r>
        </a:p>
        <a:p>
          <a:r>
            <a:rPr lang="es-CO" sz="1600" b="1" dirty="0" smtClean="0">
              <a:effectLst>
                <a:outerShdw blurRad="38100" dist="38100" dir="2700000" algn="tl">
                  <a:srgbClr val="000000">
                    <a:alpha val="43137"/>
                  </a:srgbClr>
                </a:outerShdw>
              </a:effectLst>
              <a:latin typeface="+mj-lt"/>
            </a:rPr>
            <a:t>(Preside)</a:t>
          </a:r>
          <a:endParaRPr lang="es-CO" sz="1600" b="1" dirty="0">
            <a:effectLst>
              <a:outerShdw blurRad="38100" dist="38100" dir="2700000" algn="tl">
                <a:srgbClr val="000000">
                  <a:alpha val="43137"/>
                </a:srgbClr>
              </a:outerShdw>
            </a:effectLst>
            <a:latin typeface="+mj-lt"/>
          </a:endParaRPr>
        </a:p>
      </dgm:t>
    </dgm:pt>
    <dgm:pt modelId="{7FA216E7-CE5B-4600-9A1C-0705A5C28AF0}" type="parTrans" cxnId="{D775375D-D5CB-449F-A984-39B97A09320F}">
      <dgm:prSet/>
      <dgm:spPr/>
      <dgm:t>
        <a:bodyPr/>
        <a:lstStyle/>
        <a:p>
          <a:endParaRPr lang="es-CO" sz="2000" b="1">
            <a:effectLst>
              <a:outerShdw blurRad="38100" dist="38100" dir="2700000" algn="tl">
                <a:srgbClr val="000000">
                  <a:alpha val="43137"/>
                </a:srgbClr>
              </a:outerShdw>
            </a:effectLst>
            <a:latin typeface="+mj-lt"/>
          </a:endParaRPr>
        </a:p>
      </dgm:t>
    </dgm:pt>
    <dgm:pt modelId="{BE8152A6-8206-4EC5-90B6-C7207658FF83}" type="sibTrans" cxnId="{D775375D-D5CB-449F-A984-39B97A09320F}">
      <dgm:prSet/>
      <dgm:spPr/>
      <dgm:t>
        <a:bodyPr/>
        <a:lstStyle/>
        <a:p>
          <a:endParaRPr lang="es-CO" sz="2000" b="1">
            <a:effectLst>
              <a:outerShdw blurRad="38100" dist="38100" dir="2700000" algn="tl">
                <a:srgbClr val="000000">
                  <a:alpha val="43137"/>
                </a:srgbClr>
              </a:outerShdw>
            </a:effectLst>
            <a:latin typeface="+mj-lt"/>
          </a:endParaRPr>
        </a:p>
      </dgm:t>
    </dgm:pt>
    <dgm:pt modelId="{F0754220-E3A7-498D-904D-B349C32B453D}">
      <dgm:prSet phldrT="[Texto]" custT="1"/>
      <dgm:spPr>
        <a:solidFill>
          <a:schemeClr val="accent2">
            <a:lumMod val="20000"/>
            <a:lumOff val="80000"/>
          </a:schemeClr>
        </a:solidFill>
      </dgm:spPr>
      <dgm:t>
        <a:bodyPr/>
        <a:lstStyle/>
        <a:p>
          <a:r>
            <a:rPr lang="es-CO" sz="2000" b="1" dirty="0" smtClean="0">
              <a:solidFill>
                <a:schemeClr val="tx1"/>
              </a:solidFill>
              <a:effectLst>
                <a:outerShdw blurRad="38100" dist="38100" dir="2700000" algn="tl">
                  <a:srgbClr val="000000">
                    <a:alpha val="43137"/>
                  </a:srgbClr>
                </a:outerShdw>
              </a:effectLst>
              <a:latin typeface="+mj-lt"/>
            </a:rPr>
            <a:t>Secretario de Gobierno </a:t>
          </a:r>
          <a:r>
            <a:rPr lang="es-CO" sz="1600" b="1" dirty="0" smtClean="0">
              <a:solidFill>
                <a:schemeClr val="tx1"/>
              </a:solidFill>
              <a:effectLst>
                <a:outerShdw blurRad="38100" dist="38100" dir="2700000" algn="tl">
                  <a:srgbClr val="000000">
                    <a:alpha val="43137"/>
                  </a:srgbClr>
                </a:outerShdw>
              </a:effectLst>
              <a:latin typeface="+mj-lt"/>
            </a:rPr>
            <a:t>(secretaria del consejo)</a:t>
          </a:r>
          <a:endParaRPr lang="es-CO" sz="1600" b="1" dirty="0">
            <a:solidFill>
              <a:schemeClr val="tx1"/>
            </a:solidFill>
            <a:effectLst>
              <a:outerShdw blurRad="38100" dist="38100" dir="2700000" algn="tl">
                <a:srgbClr val="000000">
                  <a:alpha val="43137"/>
                </a:srgbClr>
              </a:outerShdw>
            </a:effectLst>
            <a:latin typeface="+mj-lt"/>
          </a:endParaRPr>
        </a:p>
      </dgm:t>
    </dgm:pt>
    <dgm:pt modelId="{1DFD9F47-7D15-486C-9D6B-C831DF159081}" type="parTrans" cxnId="{C2670074-E444-4E7F-9B60-6EC5222EDC7B}">
      <dgm:prSet/>
      <dgm:spPr/>
      <dgm:t>
        <a:bodyPr/>
        <a:lstStyle/>
        <a:p>
          <a:endParaRPr lang="es-CO"/>
        </a:p>
      </dgm:t>
    </dgm:pt>
    <dgm:pt modelId="{77C020C2-9713-431F-93CB-3C2EC4FF43DE}" type="sibTrans" cxnId="{C2670074-E444-4E7F-9B60-6EC5222EDC7B}">
      <dgm:prSet/>
      <dgm:spPr/>
      <dgm:t>
        <a:bodyPr/>
        <a:lstStyle/>
        <a:p>
          <a:endParaRPr lang="es-CO"/>
        </a:p>
      </dgm:t>
    </dgm:pt>
    <dgm:pt modelId="{C97B2FBB-9CD1-4C80-BBEF-7F4F80339277}" type="pres">
      <dgm:prSet presAssocID="{1A48EA96-A649-4290-A1A9-0EBDF76F3E03}" presName="cycle" presStyleCnt="0">
        <dgm:presLayoutVars>
          <dgm:chMax val="1"/>
          <dgm:dir/>
          <dgm:animLvl val="ctr"/>
          <dgm:resizeHandles val="exact"/>
        </dgm:presLayoutVars>
      </dgm:prSet>
      <dgm:spPr/>
      <dgm:t>
        <a:bodyPr/>
        <a:lstStyle/>
        <a:p>
          <a:endParaRPr lang="es-CO"/>
        </a:p>
      </dgm:t>
    </dgm:pt>
    <dgm:pt modelId="{0B427CE7-B048-4387-8260-D027F77807A6}" type="pres">
      <dgm:prSet presAssocID="{96F22E6F-6252-42EA-B731-DBDCA7212560}" presName="centerShape" presStyleLbl="node0" presStyleIdx="0" presStyleCnt="1" custScaleX="121285"/>
      <dgm:spPr/>
      <dgm:t>
        <a:bodyPr/>
        <a:lstStyle/>
        <a:p>
          <a:endParaRPr lang="es-CO"/>
        </a:p>
      </dgm:t>
    </dgm:pt>
    <dgm:pt modelId="{FCF74474-5CE6-456D-B57F-5A2617A5E4A4}" type="pres">
      <dgm:prSet presAssocID="{E066D2DD-2928-4008-9AEA-449D77080D1C}" presName="parTrans" presStyleLbl="bgSibTrans2D1" presStyleIdx="0" presStyleCnt="5"/>
      <dgm:spPr/>
      <dgm:t>
        <a:bodyPr/>
        <a:lstStyle/>
        <a:p>
          <a:endParaRPr lang="es-CO"/>
        </a:p>
      </dgm:t>
    </dgm:pt>
    <dgm:pt modelId="{F5B7DFFD-C43D-48B7-A99E-3C655F1E077E}" type="pres">
      <dgm:prSet presAssocID="{B2AB5734-1F7B-4F4C-8ACD-B2DA255A47C2}" presName="node" presStyleLbl="node1" presStyleIdx="0" presStyleCnt="5" custRadScaleRad="99496" custRadScaleInc="-903">
        <dgm:presLayoutVars>
          <dgm:bulletEnabled val="1"/>
        </dgm:presLayoutVars>
      </dgm:prSet>
      <dgm:spPr/>
      <dgm:t>
        <a:bodyPr/>
        <a:lstStyle/>
        <a:p>
          <a:endParaRPr lang="es-CO"/>
        </a:p>
      </dgm:t>
    </dgm:pt>
    <dgm:pt modelId="{D3C8E903-53FC-4EB4-AAA7-A66E752BA82C}" type="pres">
      <dgm:prSet presAssocID="{C748E7D4-1005-4694-B99A-A031E7DBC035}" presName="parTrans" presStyleLbl="bgSibTrans2D1" presStyleIdx="1" presStyleCnt="5"/>
      <dgm:spPr/>
      <dgm:t>
        <a:bodyPr/>
        <a:lstStyle/>
        <a:p>
          <a:endParaRPr lang="es-CO"/>
        </a:p>
      </dgm:t>
    </dgm:pt>
    <dgm:pt modelId="{96462AA0-3DCE-4211-8627-B32A72F7C44F}" type="pres">
      <dgm:prSet presAssocID="{CA1577CD-1A8E-408F-B10F-12CC4569D942}" presName="node" presStyleLbl="node1" presStyleIdx="1" presStyleCnt="5" custRadScaleRad="107731" custRadScaleInc="-11046">
        <dgm:presLayoutVars>
          <dgm:bulletEnabled val="1"/>
        </dgm:presLayoutVars>
      </dgm:prSet>
      <dgm:spPr/>
      <dgm:t>
        <a:bodyPr/>
        <a:lstStyle/>
        <a:p>
          <a:endParaRPr lang="es-CO"/>
        </a:p>
      </dgm:t>
    </dgm:pt>
    <dgm:pt modelId="{310E5C19-7C3B-4E45-964D-FA3C4802913F}" type="pres">
      <dgm:prSet presAssocID="{74956EED-1B45-494B-9837-709C632EF61C}" presName="parTrans" presStyleLbl="bgSibTrans2D1" presStyleIdx="2" presStyleCnt="5" custLinFactNeighborX="-3240"/>
      <dgm:spPr/>
      <dgm:t>
        <a:bodyPr/>
        <a:lstStyle/>
        <a:p>
          <a:endParaRPr lang="es-CO"/>
        </a:p>
      </dgm:t>
    </dgm:pt>
    <dgm:pt modelId="{D542833F-C7FC-4C55-8626-052939C97ED6}" type="pres">
      <dgm:prSet presAssocID="{96C0BADE-93B4-41E8-AA0F-A1267668A997}" presName="node" presStyleLbl="node1" presStyleIdx="2" presStyleCnt="5">
        <dgm:presLayoutVars>
          <dgm:bulletEnabled val="1"/>
        </dgm:presLayoutVars>
      </dgm:prSet>
      <dgm:spPr/>
      <dgm:t>
        <a:bodyPr/>
        <a:lstStyle/>
        <a:p>
          <a:endParaRPr lang="es-CO"/>
        </a:p>
      </dgm:t>
    </dgm:pt>
    <dgm:pt modelId="{FC8BD8EB-B7AA-4CE3-87B6-64ECD39D10A3}" type="pres">
      <dgm:prSet presAssocID="{7FA216E7-CE5B-4600-9A1C-0705A5C28AF0}" presName="parTrans" presStyleLbl="bgSibTrans2D1" presStyleIdx="3" presStyleCnt="5"/>
      <dgm:spPr/>
      <dgm:t>
        <a:bodyPr/>
        <a:lstStyle/>
        <a:p>
          <a:endParaRPr lang="es-CO"/>
        </a:p>
      </dgm:t>
    </dgm:pt>
    <dgm:pt modelId="{4ED10EED-1E55-40A0-A8A1-B7464F2241FF}" type="pres">
      <dgm:prSet presAssocID="{367E4385-2A91-4B72-BC0F-567CEFA060C7}" presName="node" presStyleLbl="node1" presStyleIdx="3" presStyleCnt="5" custRadScaleRad="114667" custRadScaleInc="4345">
        <dgm:presLayoutVars>
          <dgm:bulletEnabled val="1"/>
        </dgm:presLayoutVars>
      </dgm:prSet>
      <dgm:spPr/>
      <dgm:t>
        <a:bodyPr/>
        <a:lstStyle/>
        <a:p>
          <a:endParaRPr lang="es-CO"/>
        </a:p>
      </dgm:t>
    </dgm:pt>
    <dgm:pt modelId="{5AD1E39F-710C-42F8-9B43-B4559870E48A}" type="pres">
      <dgm:prSet presAssocID="{1DFD9F47-7D15-486C-9D6B-C831DF159081}" presName="parTrans" presStyleLbl="bgSibTrans2D1" presStyleIdx="4" presStyleCnt="5"/>
      <dgm:spPr/>
      <dgm:t>
        <a:bodyPr/>
        <a:lstStyle/>
        <a:p>
          <a:endParaRPr lang="es-CO"/>
        </a:p>
      </dgm:t>
    </dgm:pt>
    <dgm:pt modelId="{3DE0A70A-3AC0-4547-8FB7-833408B4D20C}" type="pres">
      <dgm:prSet presAssocID="{F0754220-E3A7-498D-904D-B349C32B453D}" presName="node" presStyleLbl="node1" presStyleIdx="4" presStyleCnt="5">
        <dgm:presLayoutVars>
          <dgm:bulletEnabled val="1"/>
        </dgm:presLayoutVars>
      </dgm:prSet>
      <dgm:spPr/>
      <dgm:t>
        <a:bodyPr/>
        <a:lstStyle/>
        <a:p>
          <a:endParaRPr lang="es-CO"/>
        </a:p>
      </dgm:t>
    </dgm:pt>
  </dgm:ptLst>
  <dgm:cxnLst>
    <dgm:cxn modelId="{D53DA444-D66F-4CAC-893E-61EF7CE9DC8F}" srcId="{96F22E6F-6252-42EA-B731-DBDCA7212560}" destId="{CA1577CD-1A8E-408F-B10F-12CC4569D942}" srcOrd="1" destOrd="0" parTransId="{C748E7D4-1005-4694-B99A-A031E7DBC035}" sibTransId="{DF6965E7-0EF3-4C5F-BA8C-0A3E9220579B}"/>
    <dgm:cxn modelId="{F297B4BD-F5D0-8B42-B039-0518761F7E85}" type="presOf" srcId="{1A48EA96-A649-4290-A1A9-0EBDF76F3E03}" destId="{C97B2FBB-9CD1-4C80-BBEF-7F4F80339277}" srcOrd="0" destOrd="0" presId="urn:microsoft.com/office/officeart/2005/8/layout/radial4"/>
    <dgm:cxn modelId="{C2670074-E444-4E7F-9B60-6EC5222EDC7B}" srcId="{96F22E6F-6252-42EA-B731-DBDCA7212560}" destId="{F0754220-E3A7-498D-904D-B349C32B453D}" srcOrd="4" destOrd="0" parTransId="{1DFD9F47-7D15-486C-9D6B-C831DF159081}" sibTransId="{77C020C2-9713-431F-93CB-3C2EC4FF43DE}"/>
    <dgm:cxn modelId="{1C051452-7004-4F88-8A9D-EA2C30E042D2}" srcId="{96F22E6F-6252-42EA-B731-DBDCA7212560}" destId="{B2AB5734-1F7B-4F4C-8ACD-B2DA255A47C2}" srcOrd="0" destOrd="0" parTransId="{E066D2DD-2928-4008-9AEA-449D77080D1C}" sibTransId="{145D28FD-E3D7-4DE7-8C24-8C5F0CAB47E6}"/>
    <dgm:cxn modelId="{7332E6C9-F492-2D4C-BB7F-6FCDBB3617B4}" type="presOf" srcId="{367E4385-2A91-4B72-BC0F-567CEFA060C7}" destId="{4ED10EED-1E55-40A0-A8A1-B7464F2241FF}" srcOrd="0" destOrd="0" presId="urn:microsoft.com/office/officeart/2005/8/layout/radial4"/>
    <dgm:cxn modelId="{953A981B-99F6-EA4A-89DD-35148C1E2A01}" type="presOf" srcId="{74956EED-1B45-494B-9837-709C632EF61C}" destId="{310E5C19-7C3B-4E45-964D-FA3C4802913F}" srcOrd="0" destOrd="0" presId="urn:microsoft.com/office/officeart/2005/8/layout/radial4"/>
    <dgm:cxn modelId="{BAD394DD-8D5C-EE41-B5D4-7541DF0D7A8F}" type="presOf" srcId="{96F22E6F-6252-42EA-B731-DBDCA7212560}" destId="{0B427CE7-B048-4387-8260-D027F77807A6}" srcOrd="0" destOrd="0" presId="urn:microsoft.com/office/officeart/2005/8/layout/radial4"/>
    <dgm:cxn modelId="{3A4CB9CB-9F1F-D942-9DB8-9C4E56B08BFB}" type="presOf" srcId="{96C0BADE-93B4-41E8-AA0F-A1267668A997}" destId="{D542833F-C7FC-4C55-8626-052939C97ED6}" srcOrd="0" destOrd="0" presId="urn:microsoft.com/office/officeart/2005/8/layout/radial4"/>
    <dgm:cxn modelId="{D775375D-D5CB-449F-A984-39B97A09320F}" srcId="{96F22E6F-6252-42EA-B731-DBDCA7212560}" destId="{367E4385-2A91-4B72-BC0F-567CEFA060C7}" srcOrd="3" destOrd="0" parTransId="{7FA216E7-CE5B-4600-9A1C-0705A5C28AF0}" sibTransId="{BE8152A6-8206-4EC5-90B6-C7207658FF83}"/>
    <dgm:cxn modelId="{5CCC05A7-D43B-174B-9549-F1CC413C3CC3}" type="presOf" srcId="{B2AB5734-1F7B-4F4C-8ACD-B2DA255A47C2}" destId="{F5B7DFFD-C43D-48B7-A99E-3C655F1E077E}" srcOrd="0" destOrd="0" presId="urn:microsoft.com/office/officeart/2005/8/layout/radial4"/>
    <dgm:cxn modelId="{444A0A78-3061-9648-88A3-D0A4A929F205}" type="presOf" srcId="{E066D2DD-2928-4008-9AEA-449D77080D1C}" destId="{FCF74474-5CE6-456D-B57F-5A2617A5E4A4}" srcOrd="0" destOrd="0" presId="urn:microsoft.com/office/officeart/2005/8/layout/radial4"/>
    <dgm:cxn modelId="{3DC6B700-A907-47B3-B487-0D35DF0D8990}" srcId="{96F22E6F-6252-42EA-B731-DBDCA7212560}" destId="{96C0BADE-93B4-41E8-AA0F-A1267668A997}" srcOrd="2" destOrd="0" parTransId="{74956EED-1B45-494B-9837-709C632EF61C}" sibTransId="{6F2437A4-48D2-4C22-A0B8-2E641C72F8DD}"/>
    <dgm:cxn modelId="{EF19867F-0056-0E43-AABB-5EA0B20CA480}" type="presOf" srcId="{1DFD9F47-7D15-486C-9D6B-C831DF159081}" destId="{5AD1E39F-710C-42F8-9B43-B4559870E48A}" srcOrd="0" destOrd="0" presId="urn:microsoft.com/office/officeart/2005/8/layout/radial4"/>
    <dgm:cxn modelId="{20B95E24-5E21-4CDF-B619-52775BA7A84D}" srcId="{1A48EA96-A649-4290-A1A9-0EBDF76F3E03}" destId="{96F22E6F-6252-42EA-B731-DBDCA7212560}" srcOrd="0" destOrd="0" parTransId="{D4B18805-4D88-47DC-8943-AAAAB60B479C}" sibTransId="{8AB21122-C461-4015-A319-3A1F1550CFAD}"/>
    <dgm:cxn modelId="{3938020E-2347-7E43-A1B8-7F585B4C8263}" type="presOf" srcId="{CA1577CD-1A8E-408F-B10F-12CC4569D942}" destId="{96462AA0-3DCE-4211-8627-B32A72F7C44F}" srcOrd="0" destOrd="0" presId="urn:microsoft.com/office/officeart/2005/8/layout/radial4"/>
    <dgm:cxn modelId="{D94456D3-3A2F-3743-9E46-DB9AF5961E80}" type="presOf" srcId="{7FA216E7-CE5B-4600-9A1C-0705A5C28AF0}" destId="{FC8BD8EB-B7AA-4CE3-87B6-64ECD39D10A3}" srcOrd="0" destOrd="0" presId="urn:microsoft.com/office/officeart/2005/8/layout/radial4"/>
    <dgm:cxn modelId="{A3F8C232-54B1-7545-8C19-13530C7F2053}" type="presOf" srcId="{F0754220-E3A7-498D-904D-B349C32B453D}" destId="{3DE0A70A-3AC0-4547-8FB7-833408B4D20C}" srcOrd="0" destOrd="0" presId="urn:microsoft.com/office/officeart/2005/8/layout/radial4"/>
    <dgm:cxn modelId="{DDFE0720-2D2E-4042-B64B-68CB0BE3E102}" type="presOf" srcId="{C748E7D4-1005-4694-B99A-A031E7DBC035}" destId="{D3C8E903-53FC-4EB4-AAA7-A66E752BA82C}" srcOrd="0" destOrd="0" presId="urn:microsoft.com/office/officeart/2005/8/layout/radial4"/>
    <dgm:cxn modelId="{EE53417D-90FE-2140-A057-AF251B243D04}" type="presParOf" srcId="{C97B2FBB-9CD1-4C80-BBEF-7F4F80339277}" destId="{0B427CE7-B048-4387-8260-D027F77807A6}" srcOrd="0" destOrd="0" presId="urn:microsoft.com/office/officeart/2005/8/layout/radial4"/>
    <dgm:cxn modelId="{EA1C9BE6-A25C-4446-ABCB-3D66EC8A0EAE}" type="presParOf" srcId="{C97B2FBB-9CD1-4C80-BBEF-7F4F80339277}" destId="{FCF74474-5CE6-456D-B57F-5A2617A5E4A4}" srcOrd="1" destOrd="0" presId="urn:microsoft.com/office/officeart/2005/8/layout/radial4"/>
    <dgm:cxn modelId="{420DC2C5-31A0-064A-9B7C-5784981F8114}" type="presParOf" srcId="{C97B2FBB-9CD1-4C80-BBEF-7F4F80339277}" destId="{F5B7DFFD-C43D-48B7-A99E-3C655F1E077E}" srcOrd="2" destOrd="0" presId="urn:microsoft.com/office/officeart/2005/8/layout/radial4"/>
    <dgm:cxn modelId="{563BA043-E80F-7441-BD97-82569B429D78}" type="presParOf" srcId="{C97B2FBB-9CD1-4C80-BBEF-7F4F80339277}" destId="{D3C8E903-53FC-4EB4-AAA7-A66E752BA82C}" srcOrd="3" destOrd="0" presId="urn:microsoft.com/office/officeart/2005/8/layout/radial4"/>
    <dgm:cxn modelId="{79FE7D2E-43C0-364C-9F00-1FCDC6405117}" type="presParOf" srcId="{C97B2FBB-9CD1-4C80-BBEF-7F4F80339277}" destId="{96462AA0-3DCE-4211-8627-B32A72F7C44F}" srcOrd="4" destOrd="0" presId="urn:microsoft.com/office/officeart/2005/8/layout/radial4"/>
    <dgm:cxn modelId="{62C1373C-D341-4E4D-A4AF-22DA7949276A}" type="presParOf" srcId="{C97B2FBB-9CD1-4C80-BBEF-7F4F80339277}" destId="{310E5C19-7C3B-4E45-964D-FA3C4802913F}" srcOrd="5" destOrd="0" presId="urn:microsoft.com/office/officeart/2005/8/layout/radial4"/>
    <dgm:cxn modelId="{451510AE-3626-6542-9BB1-A92F6E657652}" type="presParOf" srcId="{C97B2FBB-9CD1-4C80-BBEF-7F4F80339277}" destId="{D542833F-C7FC-4C55-8626-052939C97ED6}" srcOrd="6" destOrd="0" presId="urn:microsoft.com/office/officeart/2005/8/layout/radial4"/>
    <dgm:cxn modelId="{306D2C7E-640E-8040-88F5-0A8BC80A57AD}" type="presParOf" srcId="{C97B2FBB-9CD1-4C80-BBEF-7F4F80339277}" destId="{FC8BD8EB-B7AA-4CE3-87B6-64ECD39D10A3}" srcOrd="7" destOrd="0" presId="urn:microsoft.com/office/officeart/2005/8/layout/radial4"/>
    <dgm:cxn modelId="{E173C567-5AEE-C34E-931C-B6AB6F432698}" type="presParOf" srcId="{C97B2FBB-9CD1-4C80-BBEF-7F4F80339277}" destId="{4ED10EED-1E55-40A0-A8A1-B7464F2241FF}" srcOrd="8" destOrd="0" presId="urn:microsoft.com/office/officeart/2005/8/layout/radial4"/>
    <dgm:cxn modelId="{9A6CE325-E201-F847-9530-6A145F53BAF3}" type="presParOf" srcId="{C97B2FBB-9CD1-4C80-BBEF-7F4F80339277}" destId="{5AD1E39F-710C-42F8-9B43-B4559870E48A}" srcOrd="9" destOrd="0" presId="urn:microsoft.com/office/officeart/2005/8/layout/radial4"/>
    <dgm:cxn modelId="{43B80B22-5166-BB47-9A2E-56C5FB5F893D}" type="presParOf" srcId="{C97B2FBB-9CD1-4C80-BBEF-7F4F80339277}" destId="{3DE0A70A-3AC0-4547-8FB7-833408B4D20C}"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950F88-3AA8-264E-8D19-87A96729F30F}"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E4AA9346-1F21-CD42-84F0-A03EA175895A}">
      <dgm:prSet phldrT="[Text]" custT="1">
        <dgm:style>
          <a:lnRef idx="0">
            <a:schemeClr val="accent3"/>
          </a:lnRef>
          <a:fillRef idx="3">
            <a:schemeClr val="accent3"/>
          </a:fillRef>
          <a:effectRef idx="3">
            <a:schemeClr val="accent3"/>
          </a:effectRef>
          <a:fontRef idx="minor">
            <a:schemeClr val="lt1"/>
          </a:fontRef>
        </dgm:style>
      </dgm:prSet>
      <dgm:spPr>
        <a:solidFill>
          <a:schemeClr val="tx2">
            <a:lumMod val="60000"/>
            <a:lumOff val="40000"/>
          </a:schemeClr>
        </a:solidFill>
        <a:ln/>
      </dgm:spPr>
      <dgm:t>
        <a:bodyPr/>
        <a:lstStyle/>
        <a:p>
          <a:r>
            <a:rPr lang="es-CO" sz="2500" noProof="0" dirty="0" smtClean="0"/>
            <a:t>Regularidad </a:t>
          </a:r>
          <a:endParaRPr lang="es-CO" sz="2500" noProof="0" dirty="0"/>
        </a:p>
      </dgm:t>
    </dgm:pt>
    <dgm:pt modelId="{13F0FD65-8CB4-0F49-BEE3-EE2D821E76F0}" type="parTrans" cxnId="{D8E86A24-02BD-DC44-83E2-0A8E35E89FB0}">
      <dgm:prSet/>
      <dgm:spPr/>
      <dgm:t>
        <a:bodyPr/>
        <a:lstStyle/>
        <a:p>
          <a:endParaRPr lang="en-US"/>
        </a:p>
      </dgm:t>
    </dgm:pt>
    <dgm:pt modelId="{DCECDBC9-42E5-E841-AC99-DA13E0A47545}" type="sibTrans" cxnId="{D8E86A24-02BD-DC44-83E2-0A8E35E89FB0}">
      <dgm:prSet/>
      <dgm:spPr/>
      <dgm:t>
        <a:bodyPr/>
        <a:lstStyle/>
        <a:p>
          <a:endParaRPr lang="en-US"/>
        </a:p>
      </dgm:t>
    </dgm:pt>
    <dgm:pt modelId="{215DCAB8-0069-5D4A-857B-33A54D1CF858}">
      <dgm:prSet phldrT="[Text]" custT="1">
        <dgm:style>
          <a:lnRef idx="1">
            <a:schemeClr val="accent3"/>
          </a:lnRef>
          <a:fillRef idx="2">
            <a:schemeClr val="accent3"/>
          </a:fillRef>
          <a:effectRef idx="1">
            <a:schemeClr val="accent3"/>
          </a:effectRef>
          <a:fontRef idx="minor">
            <a:schemeClr val="dk1"/>
          </a:fontRef>
        </dgm:style>
      </dgm:prSet>
      <dgm:spPr>
        <a:solidFill>
          <a:schemeClr val="accent2">
            <a:lumMod val="20000"/>
            <a:lumOff val="80000"/>
          </a:schemeClr>
        </a:solidFill>
      </dgm:spPr>
      <dgm:t>
        <a:bodyPr/>
        <a:lstStyle/>
        <a:p>
          <a:r>
            <a:rPr lang="es-CO" sz="1600" noProof="0" dirty="0" smtClean="0">
              <a:latin typeface="+mn-lt"/>
            </a:rPr>
            <a:t>Mensuales </a:t>
          </a:r>
          <a:endParaRPr lang="es-CO" sz="1600" noProof="0" dirty="0">
            <a:latin typeface="+mn-lt"/>
          </a:endParaRPr>
        </a:p>
      </dgm:t>
    </dgm:pt>
    <dgm:pt modelId="{91910F77-A13B-0E40-BB61-73A314D2EEBE}" type="parTrans" cxnId="{4211D00C-51F0-C845-8874-369A4C7DF0F6}">
      <dgm:prSet/>
      <dgm:spPr/>
      <dgm:t>
        <a:bodyPr/>
        <a:lstStyle/>
        <a:p>
          <a:endParaRPr lang="en-US"/>
        </a:p>
      </dgm:t>
    </dgm:pt>
    <dgm:pt modelId="{D393F507-7597-7C48-9246-06F6B07985A5}" type="sibTrans" cxnId="{4211D00C-51F0-C845-8874-369A4C7DF0F6}">
      <dgm:prSet/>
      <dgm:spPr/>
      <dgm:t>
        <a:bodyPr/>
        <a:lstStyle/>
        <a:p>
          <a:endParaRPr lang="en-US"/>
        </a:p>
      </dgm:t>
    </dgm:pt>
    <dgm:pt modelId="{D8DEC4B4-1A99-2443-BDDE-B5CB5E95C522}">
      <dgm:prSet phldrT="[Text]" custT="1">
        <dgm:style>
          <a:lnRef idx="0">
            <a:schemeClr val="accent3"/>
          </a:lnRef>
          <a:fillRef idx="3">
            <a:schemeClr val="accent3"/>
          </a:fillRef>
          <a:effectRef idx="3">
            <a:schemeClr val="accent3"/>
          </a:effectRef>
          <a:fontRef idx="minor">
            <a:schemeClr val="lt1"/>
          </a:fontRef>
        </dgm:style>
      </dgm:prSet>
      <dgm:spPr>
        <a:solidFill>
          <a:schemeClr val="tx2">
            <a:lumMod val="60000"/>
            <a:lumOff val="40000"/>
          </a:schemeClr>
        </a:solidFill>
        <a:ln/>
      </dgm:spPr>
      <dgm:t>
        <a:bodyPr/>
        <a:lstStyle/>
        <a:p>
          <a:r>
            <a:rPr lang="es-CO" sz="2500" noProof="0" dirty="0" smtClean="0"/>
            <a:t>Participantes </a:t>
          </a:r>
          <a:endParaRPr lang="es-CO" sz="2500" noProof="0" dirty="0"/>
        </a:p>
      </dgm:t>
    </dgm:pt>
    <dgm:pt modelId="{FEC5BECC-1CC8-D640-B219-ABB346B71C8F}" type="parTrans" cxnId="{BC511301-3605-7A41-9788-2D65A7DB63C3}">
      <dgm:prSet/>
      <dgm:spPr/>
      <dgm:t>
        <a:bodyPr/>
        <a:lstStyle/>
        <a:p>
          <a:endParaRPr lang="en-US"/>
        </a:p>
      </dgm:t>
    </dgm:pt>
    <dgm:pt modelId="{77F00172-84D6-E648-BA71-7142EDACFB1C}" type="sibTrans" cxnId="{BC511301-3605-7A41-9788-2D65A7DB63C3}">
      <dgm:prSet/>
      <dgm:spPr/>
      <dgm:t>
        <a:bodyPr/>
        <a:lstStyle/>
        <a:p>
          <a:endParaRPr lang="en-US"/>
        </a:p>
      </dgm:t>
    </dgm:pt>
    <dgm:pt modelId="{DB41A139-4DFF-5348-AEC2-C9C92A29AD88}">
      <dgm:prSet phldrT="[Text]" custT="1">
        <dgm:style>
          <a:lnRef idx="1">
            <a:schemeClr val="accent3"/>
          </a:lnRef>
          <a:fillRef idx="2">
            <a:schemeClr val="accent3"/>
          </a:fillRef>
          <a:effectRef idx="1">
            <a:schemeClr val="accent3"/>
          </a:effectRef>
          <a:fontRef idx="minor">
            <a:schemeClr val="dk1"/>
          </a:fontRef>
        </dgm:style>
      </dgm:prSet>
      <dgm:spPr>
        <a:solidFill>
          <a:schemeClr val="accent2">
            <a:lumMod val="20000"/>
            <a:lumOff val="80000"/>
          </a:schemeClr>
        </a:solidFill>
      </dgm:spPr>
      <dgm:t>
        <a:bodyPr/>
        <a:lstStyle/>
        <a:p>
          <a:r>
            <a:rPr lang="es-CO" sz="1600" noProof="0" dirty="0" smtClean="0">
              <a:latin typeface="+mn-lt"/>
            </a:rPr>
            <a:t>Pueden participar </a:t>
          </a:r>
          <a:r>
            <a:rPr lang="es-CO" sz="1600" dirty="0" smtClean="0">
              <a:latin typeface="+mn-lt"/>
            </a:rPr>
            <a:t>otros funcionarios de la Administración Pública que tuvieren conocimiento de utilidad para el tratamiento de los temas de orden público que se analizan en el Consejo.</a:t>
          </a:r>
          <a:endParaRPr lang="es-CO" sz="1600" noProof="0" dirty="0">
            <a:latin typeface="+mn-lt"/>
          </a:endParaRPr>
        </a:p>
      </dgm:t>
    </dgm:pt>
    <dgm:pt modelId="{8EFCED77-CCF4-F640-82F2-CDADC99E4E6B}" type="parTrans" cxnId="{EA9D1B11-2E36-064E-B92E-DAC85C153D9F}">
      <dgm:prSet/>
      <dgm:spPr/>
      <dgm:t>
        <a:bodyPr/>
        <a:lstStyle/>
        <a:p>
          <a:endParaRPr lang="en-US"/>
        </a:p>
      </dgm:t>
    </dgm:pt>
    <dgm:pt modelId="{4C7E056A-F7D8-F745-944B-88F99CE1E8C0}" type="sibTrans" cxnId="{EA9D1B11-2E36-064E-B92E-DAC85C153D9F}">
      <dgm:prSet/>
      <dgm:spPr/>
      <dgm:t>
        <a:bodyPr/>
        <a:lstStyle/>
        <a:p>
          <a:endParaRPr lang="en-US"/>
        </a:p>
      </dgm:t>
    </dgm:pt>
    <dgm:pt modelId="{499FE0C2-87D2-F64D-8D1B-A55BDF9D18D3}">
      <dgm:prSet phldrT="[Text]" custT="1">
        <dgm:style>
          <a:lnRef idx="2">
            <a:schemeClr val="accent3"/>
          </a:lnRef>
          <a:fillRef idx="1">
            <a:schemeClr val="lt1"/>
          </a:fillRef>
          <a:effectRef idx="0">
            <a:schemeClr val="accent3"/>
          </a:effectRef>
          <a:fontRef idx="minor">
            <a:schemeClr val="dk1"/>
          </a:fontRef>
        </dgm:style>
      </dgm:prSet>
      <dgm:spPr/>
      <dgm:t>
        <a:bodyPr/>
        <a:lstStyle/>
        <a:p>
          <a:r>
            <a:rPr lang="es-CO" sz="1600" noProof="0" dirty="0" smtClean="0">
              <a:latin typeface="+mn-lt"/>
            </a:rPr>
            <a:t>Art. 7 Decreto 2615 de 1991</a:t>
          </a:r>
          <a:endParaRPr lang="es-CO" sz="1600" noProof="0" dirty="0">
            <a:latin typeface="+mn-lt"/>
          </a:endParaRPr>
        </a:p>
      </dgm:t>
    </dgm:pt>
    <dgm:pt modelId="{BAA93E52-2C79-C441-ACFA-E957A661F329}" type="parTrans" cxnId="{B981D452-7D1B-6E46-81D1-9BB9559D7D49}">
      <dgm:prSet/>
      <dgm:spPr/>
      <dgm:t>
        <a:bodyPr/>
        <a:lstStyle/>
        <a:p>
          <a:endParaRPr lang="en-US"/>
        </a:p>
      </dgm:t>
    </dgm:pt>
    <dgm:pt modelId="{BEBAA1CB-2269-C745-AAB6-C7619B7603B6}" type="sibTrans" cxnId="{B981D452-7D1B-6E46-81D1-9BB9559D7D49}">
      <dgm:prSet/>
      <dgm:spPr/>
      <dgm:t>
        <a:bodyPr/>
        <a:lstStyle/>
        <a:p>
          <a:endParaRPr lang="en-US"/>
        </a:p>
      </dgm:t>
    </dgm:pt>
    <dgm:pt modelId="{22BF18CA-1233-B94F-99ED-10EA22B71400}">
      <dgm:prSet phldrT="[Text]" custT="1">
        <dgm:style>
          <a:lnRef idx="0">
            <a:schemeClr val="accent3"/>
          </a:lnRef>
          <a:fillRef idx="3">
            <a:schemeClr val="accent3"/>
          </a:fillRef>
          <a:effectRef idx="3">
            <a:schemeClr val="accent3"/>
          </a:effectRef>
          <a:fontRef idx="minor">
            <a:schemeClr val="lt1"/>
          </a:fontRef>
        </dgm:style>
      </dgm:prSet>
      <dgm:spPr>
        <a:solidFill>
          <a:schemeClr val="tx2">
            <a:lumMod val="60000"/>
            <a:lumOff val="40000"/>
          </a:schemeClr>
        </a:solidFill>
        <a:ln/>
      </dgm:spPr>
      <dgm:t>
        <a:bodyPr/>
        <a:lstStyle/>
        <a:p>
          <a:r>
            <a:rPr lang="es-CO" sz="2500" noProof="0" dirty="0" smtClean="0"/>
            <a:t>Asistencia </a:t>
          </a:r>
          <a:endParaRPr lang="es-CO" sz="2500" noProof="0" dirty="0"/>
        </a:p>
      </dgm:t>
    </dgm:pt>
    <dgm:pt modelId="{A09F2B9C-2C14-E44B-9DA8-DC98708D9BEE}" type="parTrans" cxnId="{45183D4B-BCE2-6E4B-B478-60B83730240F}">
      <dgm:prSet/>
      <dgm:spPr/>
      <dgm:t>
        <a:bodyPr/>
        <a:lstStyle/>
        <a:p>
          <a:endParaRPr lang="en-US"/>
        </a:p>
      </dgm:t>
    </dgm:pt>
    <dgm:pt modelId="{7FCCBC48-2858-A84F-8565-8017EDB30912}" type="sibTrans" cxnId="{45183D4B-BCE2-6E4B-B478-60B83730240F}">
      <dgm:prSet/>
      <dgm:spPr/>
      <dgm:t>
        <a:bodyPr/>
        <a:lstStyle/>
        <a:p>
          <a:endParaRPr lang="en-US"/>
        </a:p>
      </dgm:t>
    </dgm:pt>
    <dgm:pt modelId="{065B713F-69B0-F445-BF1C-57DE98FE46E1}">
      <dgm:prSet phldrT="[Text]" custT="1">
        <dgm:style>
          <a:lnRef idx="1">
            <a:schemeClr val="accent3"/>
          </a:lnRef>
          <a:fillRef idx="2">
            <a:schemeClr val="accent3"/>
          </a:fillRef>
          <a:effectRef idx="1">
            <a:schemeClr val="accent3"/>
          </a:effectRef>
          <a:fontRef idx="minor">
            <a:schemeClr val="dk1"/>
          </a:fontRef>
        </dgm:style>
      </dgm:prSet>
      <dgm:spPr>
        <a:solidFill>
          <a:schemeClr val="accent2">
            <a:lumMod val="20000"/>
            <a:lumOff val="80000"/>
          </a:schemeClr>
        </a:solidFill>
      </dgm:spPr>
      <dgm:t>
        <a:bodyPr/>
        <a:lstStyle/>
        <a:p>
          <a:r>
            <a:rPr lang="es-CO" sz="1600" dirty="0" smtClean="0">
              <a:latin typeface="+mn-lt"/>
            </a:rPr>
            <a:t>Es indelegable. </a:t>
          </a:r>
          <a:endParaRPr lang="es-CO" sz="1600" noProof="0" dirty="0">
            <a:latin typeface="+mn-lt"/>
          </a:endParaRPr>
        </a:p>
      </dgm:t>
    </dgm:pt>
    <dgm:pt modelId="{F49C5936-39CF-1044-9969-ADC0A586BA28}" type="parTrans" cxnId="{E6A0DC9E-55D1-9D4C-BB68-8C935303D79B}">
      <dgm:prSet/>
      <dgm:spPr/>
      <dgm:t>
        <a:bodyPr/>
        <a:lstStyle/>
        <a:p>
          <a:endParaRPr lang="en-US"/>
        </a:p>
      </dgm:t>
    </dgm:pt>
    <dgm:pt modelId="{DE2BC4BC-A9BF-AA4C-A338-A3A7091B18A7}" type="sibTrans" cxnId="{E6A0DC9E-55D1-9D4C-BB68-8C935303D79B}">
      <dgm:prSet/>
      <dgm:spPr/>
      <dgm:t>
        <a:bodyPr/>
        <a:lstStyle/>
        <a:p>
          <a:endParaRPr lang="en-US"/>
        </a:p>
      </dgm:t>
    </dgm:pt>
    <dgm:pt modelId="{7B8B91F9-AB9F-7845-93A7-B3BB321D85D9}">
      <dgm:prSet phldrT="[Text]" custT="1">
        <dgm:style>
          <a:lnRef idx="2">
            <a:schemeClr val="accent3"/>
          </a:lnRef>
          <a:fillRef idx="1">
            <a:schemeClr val="lt1"/>
          </a:fillRef>
          <a:effectRef idx="0">
            <a:schemeClr val="accent3"/>
          </a:effectRef>
          <a:fontRef idx="minor">
            <a:schemeClr val="dk1"/>
          </a:fontRef>
        </dgm:style>
      </dgm:prSet>
      <dgm:spPr/>
      <dgm:t>
        <a:bodyPr/>
        <a:lstStyle/>
        <a:p>
          <a:r>
            <a:rPr lang="es-CO" sz="1600" noProof="0" dirty="0" smtClean="0">
              <a:latin typeface="+mn-lt"/>
            </a:rPr>
            <a:t>Art. 6 Decreto 2615 de 1991</a:t>
          </a:r>
          <a:endParaRPr lang="en-US" sz="1600" dirty="0">
            <a:latin typeface="+mn-lt"/>
          </a:endParaRPr>
        </a:p>
      </dgm:t>
    </dgm:pt>
    <dgm:pt modelId="{1F6819CD-F6BB-6744-822E-B05AB0A0557F}" type="parTrans" cxnId="{4791898E-4D2B-F641-9F4F-A3873A7F001D}">
      <dgm:prSet/>
      <dgm:spPr/>
      <dgm:t>
        <a:bodyPr/>
        <a:lstStyle/>
        <a:p>
          <a:endParaRPr lang="en-US"/>
        </a:p>
      </dgm:t>
    </dgm:pt>
    <dgm:pt modelId="{090E7A63-593E-3345-9143-3DD86970AED0}" type="sibTrans" cxnId="{4791898E-4D2B-F641-9F4F-A3873A7F001D}">
      <dgm:prSet/>
      <dgm:spPr/>
      <dgm:t>
        <a:bodyPr/>
        <a:lstStyle/>
        <a:p>
          <a:endParaRPr lang="en-US"/>
        </a:p>
      </dgm:t>
    </dgm:pt>
    <dgm:pt modelId="{787D4ACF-684C-4243-8173-464DC275FB90}">
      <dgm:prSet phldrT="[Text]" custT="1">
        <dgm:style>
          <a:lnRef idx="1">
            <a:schemeClr val="accent3"/>
          </a:lnRef>
          <a:fillRef idx="2">
            <a:schemeClr val="accent3"/>
          </a:fillRef>
          <a:effectRef idx="1">
            <a:schemeClr val="accent3"/>
          </a:effectRef>
          <a:fontRef idx="minor">
            <a:schemeClr val="dk1"/>
          </a:fontRef>
        </dgm:style>
      </dgm:prSet>
      <dgm:spPr>
        <a:solidFill>
          <a:schemeClr val="accent2">
            <a:lumMod val="20000"/>
            <a:lumOff val="80000"/>
          </a:schemeClr>
        </a:solidFill>
      </dgm:spPr>
      <dgm:t>
        <a:bodyPr/>
        <a:lstStyle/>
        <a:p>
          <a:r>
            <a:rPr lang="es-CO" sz="1600" noProof="0" dirty="0" smtClean="0">
              <a:latin typeface="+mn-lt"/>
            </a:rPr>
            <a:t>Extraordinariamente cuando los convoque la primera autoridad del ente territorial.</a:t>
          </a:r>
          <a:endParaRPr lang="es-CO" sz="1600" noProof="0" dirty="0">
            <a:latin typeface="+mn-lt"/>
          </a:endParaRPr>
        </a:p>
      </dgm:t>
    </dgm:pt>
    <dgm:pt modelId="{86C440AB-D98C-4FED-9660-326A3C8C1C1C}" type="parTrans" cxnId="{4097B828-0479-4E6D-B373-B46E149953B2}">
      <dgm:prSet/>
      <dgm:spPr/>
      <dgm:t>
        <a:bodyPr/>
        <a:lstStyle/>
        <a:p>
          <a:endParaRPr lang="es-CO"/>
        </a:p>
      </dgm:t>
    </dgm:pt>
    <dgm:pt modelId="{777BA433-FFC2-4CF6-9AC8-29DF204A1930}" type="sibTrans" cxnId="{4097B828-0479-4E6D-B373-B46E149953B2}">
      <dgm:prSet/>
      <dgm:spPr/>
      <dgm:t>
        <a:bodyPr/>
        <a:lstStyle/>
        <a:p>
          <a:endParaRPr lang="es-CO"/>
        </a:p>
      </dgm:t>
    </dgm:pt>
    <dgm:pt modelId="{16BDE3EA-1D9A-456D-9681-0FAD5C972863}">
      <dgm:prSet phldrT="[Text]" custT="1">
        <dgm:style>
          <a:lnRef idx="2">
            <a:schemeClr val="accent3"/>
          </a:lnRef>
          <a:fillRef idx="1">
            <a:schemeClr val="lt1"/>
          </a:fillRef>
          <a:effectRef idx="0">
            <a:schemeClr val="accent3"/>
          </a:effectRef>
          <a:fontRef idx="minor">
            <a:schemeClr val="dk1"/>
          </a:fontRef>
        </dgm:style>
      </dgm:prSet>
      <dgm:spPr/>
      <dgm:t>
        <a:bodyPr/>
        <a:lstStyle/>
        <a:p>
          <a:r>
            <a:rPr lang="es-CO" sz="1600" noProof="0" dirty="0" smtClean="0">
              <a:latin typeface="+mn-lt"/>
            </a:rPr>
            <a:t>Art 9 Decreto 2615 de 1991</a:t>
          </a:r>
          <a:endParaRPr lang="es-CO" sz="1600" noProof="0" dirty="0">
            <a:latin typeface="+mn-lt"/>
          </a:endParaRPr>
        </a:p>
      </dgm:t>
    </dgm:pt>
    <dgm:pt modelId="{A1C6F94E-053B-41CA-B983-7C49049C0FB8}" type="parTrans" cxnId="{9A5D03CF-7430-4B55-B969-8DC1318FCA4B}">
      <dgm:prSet/>
      <dgm:spPr/>
      <dgm:t>
        <a:bodyPr/>
        <a:lstStyle/>
        <a:p>
          <a:endParaRPr lang="es-CO"/>
        </a:p>
      </dgm:t>
    </dgm:pt>
    <dgm:pt modelId="{61BA19E9-088C-47EE-802C-7E760F7EC6D7}" type="sibTrans" cxnId="{9A5D03CF-7430-4B55-B969-8DC1318FCA4B}">
      <dgm:prSet/>
      <dgm:spPr/>
      <dgm:t>
        <a:bodyPr/>
        <a:lstStyle/>
        <a:p>
          <a:endParaRPr lang="es-CO"/>
        </a:p>
      </dgm:t>
    </dgm:pt>
    <dgm:pt modelId="{9EBD2510-EE6C-4105-8D9A-F8C8D51731DC}">
      <dgm:prSet phldrT="[Text]" custT="1">
        <dgm:style>
          <a:lnRef idx="1">
            <a:schemeClr val="accent3"/>
          </a:lnRef>
          <a:fillRef idx="2">
            <a:schemeClr val="accent3"/>
          </a:fillRef>
          <a:effectRef idx="1">
            <a:schemeClr val="accent3"/>
          </a:effectRef>
          <a:fontRef idx="minor">
            <a:schemeClr val="dk1"/>
          </a:fontRef>
        </dgm:style>
      </dgm:prSet>
      <dgm:spPr>
        <a:solidFill>
          <a:schemeClr val="accent2">
            <a:lumMod val="20000"/>
            <a:lumOff val="80000"/>
          </a:schemeClr>
        </a:solidFill>
      </dgm:spPr>
      <dgm:t>
        <a:bodyPr/>
        <a:lstStyle/>
        <a:p>
          <a:r>
            <a:rPr lang="es-CO" sz="1600" dirty="0" smtClean="0">
              <a:latin typeface="+mn-lt"/>
            </a:rPr>
            <a:t>Podrán realizarse a iniciativa de cualquiera de sus miembros, audiencias con participación de dirigentes cívicos, gremiales y representantes de organismos comunitarios con el fin de discutir propuestas, canalizar inquietudes y escuchar iniciativas sobre la materia.</a:t>
          </a:r>
          <a:endParaRPr lang="es-CO" sz="1600" noProof="0" dirty="0">
            <a:latin typeface="+mn-lt"/>
          </a:endParaRPr>
        </a:p>
      </dgm:t>
    </dgm:pt>
    <dgm:pt modelId="{1C3D2A30-39EA-4991-B053-2C0F3769C14E}" type="parTrans" cxnId="{E81843C5-FBD9-46E1-95DD-BD12BB604652}">
      <dgm:prSet/>
      <dgm:spPr/>
      <dgm:t>
        <a:bodyPr/>
        <a:lstStyle/>
        <a:p>
          <a:endParaRPr lang="es-CO"/>
        </a:p>
      </dgm:t>
    </dgm:pt>
    <dgm:pt modelId="{78526FCD-CADD-411C-8216-10B481069BAE}" type="sibTrans" cxnId="{E81843C5-FBD9-46E1-95DD-BD12BB604652}">
      <dgm:prSet/>
      <dgm:spPr/>
      <dgm:t>
        <a:bodyPr/>
        <a:lstStyle/>
        <a:p>
          <a:endParaRPr lang="es-CO"/>
        </a:p>
      </dgm:t>
    </dgm:pt>
    <dgm:pt modelId="{B5BD8408-31C7-4856-8B70-C3C064796C82}" type="pres">
      <dgm:prSet presAssocID="{8A950F88-3AA8-264E-8D19-87A96729F30F}" presName="Name0" presStyleCnt="0">
        <dgm:presLayoutVars>
          <dgm:dir/>
          <dgm:animLvl val="lvl"/>
          <dgm:resizeHandles val="exact"/>
        </dgm:presLayoutVars>
      </dgm:prSet>
      <dgm:spPr/>
      <dgm:t>
        <a:bodyPr/>
        <a:lstStyle/>
        <a:p>
          <a:endParaRPr lang="es-CO"/>
        </a:p>
      </dgm:t>
    </dgm:pt>
    <dgm:pt modelId="{19BB940F-569C-463F-8C6C-E507DABAF580}" type="pres">
      <dgm:prSet presAssocID="{E4AA9346-1F21-CD42-84F0-A03EA175895A}" presName="vertFlow" presStyleCnt="0"/>
      <dgm:spPr/>
    </dgm:pt>
    <dgm:pt modelId="{A100FA88-7612-4B1E-8D84-FFB2402A2982}" type="pres">
      <dgm:prSet presAssocID="{E4AA9346-1F21-CD42-84F0-A03EA175895A}" presName="header" presStyleLbl="node1" presStyleIdx="0" presStyleCnt="3"/>
      <dgm:spPr/>
      <dgm:t>
        <a:bodyPr/>
        <a:lstStyle/>
        <a:p>
          <a:endParaRPr lang="es-CO"/>
        </a:p>
      </dgm:t>
    </dgm:pt>
    <dgm:pt modelId="{5667F878-BB74-43DB-9A5E-FBF555A005DC}" type="pres">
      <dgm:prSet presAssocID="{91910F77-A13B-0E40-BB61-73A314D2EEBE}" presName="parTrans" presStyleLbl="sibTrans2D1" presStyleIdx="0" presStyleCnt="8"/>
      <dgm:spPr/>
      <dgm:t>
        <a:bodyPr/>
        <a:lstStyle/>
        <a:p>
          <a:endParaRPr lang="es-CO"/>
        </a:p>
      </dgm:t>
    </dgm:pt>
    <dgm:pt modelId="{66613666-7D46-4CF1-9BAB-D6C0332330B9}" type="pres">
      <dgm:prSet presAssocID="{215DCAB8-0069-5D4A-857B-33A54D1CF858}" presName="child" presStyleLbl="alignAccFollowNode1" presStyleIdx="0" presStyleCnt="8">
        <dgm:presLayoutVars>
          <dgm:chMax val="0"/>
          <dgm:bulletEnabled val="1"/>
        </dgm:presLayoutVars>
      </dgm:prSet>
      <dgm:spPr/>
      <dgm:t>
        <a:bodyPr/>
        <a:lstStyle/>
        <a:p>
          <a:endParaRPr lang="es-CO"/>
        </a:p>
      </dgm:t>
    </dgm:pt>
    <dgm:pt modelId="{CCF4FA37-8E43-405C-AD84-061E8F356A7B}" type="pres">
      <dgm:prSet presAssocID="{D393F507-7597-7C48-9246-06F6B07985A5}" presName="sibTrans" presStyleLbl="sibTrans2D1" presStyleIdx="1" presStyleCnt="8"/>
      <dgm:spPr/>
      <dgm:t>
        <a:bodyPr/>
        <a:lstStyle/>
        <a:p>
          <a:endParaRPr lang="es-CO"/>
        </a:p>
      </dgm:t>
    </dgm:pt>
    <dgm:pt modelId="{952BCCE0-EB6C-4F54-B801-B1B058019F9E}" type="pres">
      <dgm:prSet presAssocID="{787D4ACF-684C-4243-8173-464DC275FB90}" presName="child" presStyleLbl="alignAccFollowNode1" presStyleIdx="1" presStyleCnt="8" custScaleY="186804" custLinFactY="14515" custLinFactNeighborY="100000">
        <dgm:presLayoutVars>
          <dgm:chMax val="0"/>
          <dgm:bulletEnabled val="1"/>
        </dgm:presLayoutVars>
      </dgm:prSet>
      <dgm:spPr/>
      <dgm:t>
        <a:bodyPr/>
        <a:lstStyle/>
        <a:p>
          <a:endParaRPr lang="es-CO"/>
        </a:p>
      </dgm:t>
    </dgm:pt>
    <dgm:pt modelId="{DDF51AE1-294B-46AC-AAD4-EF65875A2963}" type="pres">
      <dgm:prSet presAssocID="{777BA433-FFC2-4CF6-9AC8-29DF204A1930}" presName="sibTrans" presStyleLbl="sibTrans2D1" presStyleIdx="2" presStyleCnt="8"/>
      <dgm:spPr/>
      <dgm:t>
        <a:bodyPr/>
        <a:lstStyle/>
        <a:p>
          <a:endParaRPr lang="en-US"/>
        </a:p>
      </dgm:t>
    </dgm:pt>
    <dgm:pt modelId="{DC2E23A6-54E6-42EB-AB8F-D019658BEF68}" type="pres">
      <dgm:prSet presAssocID="{16BDE3EA-1D9A-456D-9681-0FAD5C972863}" presName="child" presStyleLbl="alignAccFollowNode1" presStyleIdx="2" presStyleCnt="8" custLinFactY="75063" custLinFactNeighborY="100000">
        <dgm:presLayoutVars>
          <dgm:chMax val="0"/>
          <dgm:bulletEnabled val="1"/>
        </dgm:presLayoutVars>
      </dgm:prSet>
      <dgm:spPr/>
      <dgm:t>
        <a:bodyPr/>
        <a:lstStyle/>
        <a:p>
          <a:endParaRPr lang="es-CO"/>
        </a:p>
      </dgm:t>
    </dgm:pt>
    <dgm:pt modelId="{7FF4664C-B6B3-4EC0-9A1D-7C452CD4753A}" type="pres">
      <dgm:prSet presAssocID="{E4AA9346-1F21-CD42-84F0-A03EA175895A}" presName="hSp" presStyleCnt="0"/>
      <dgm:spPr/>
    </dgm:pt>
    <dgm:pt modelId="{B03CEE29-C58F-4C82-9EE4-3D21880C522B}" type="pres">
      <dgm:prSet presAssocID="{D8DEC4B4-1A99-2443-BDDE-B5CB5E95C522}" presName="vertFlow" presStyleCnt="0"/>
      <dgm:spPr/>
    </dgm:pt>
    <dgm:pt modelId="{33D8402C-6D63-48F9-85E8-C79B7510FFA4}" type="pres">
      <dgm:prSet presAssocID="{D8DEC4B4-1A99-2443-BDDE-B5CB5E95C522}" presName="header" presStyleLbl="node1" presStyleIdx="1" presStyleCnt="3"/>
      <dgm:spPr/>
      <dgm:t>
        <a:bodyPr/>
        <a:lstStyle/>
        <a:p>
          <a:endParaRPr lang="es-CO"/>
        </a:p>
      </dgm:t>
    </dgm:pt>
    <dgm:pt modelId="{ACA751B1-C52E-4A56-8B60-1C506698AB56}" type="pres">
      <dgm:prSet presAssocID="{8EFCED77-CCF4-F640-82F2-CDADC99E4E6B}" presName="parTrans" presStyleLbl="sibTrans2D1" presStyleIdx="3" presStyleCnt="8"/>
      <dgm:spPr/>
      <dgm:t>
        <a:bodyPr/>
        <a:lstStyle/>
        <a:p>
          <a:endParaRPr lang="es-CO"/>
        </a:p>
      </dgm:t>
    </dgm:pt>
    <dgm:pt modelId="{BF34882C-E887-447A-A2B7-BF437FA8426A}" type="pres">
      <dgm:prSet presAssocID="{DB41A139-4DFF-5348-AEC2-C9C92A29AD88}" presName="child" presStyleLbl="alignAccFollowNode1" presStyleIdx="3" presStyleCnt="8" custScaleX="162958" custScaleY="203447">
        <dgm:presLayoutVars>
          <dgm:chMax val="0"/>
          <dgm:bulletEnabled val="1"/>
        </dgm:presLayoutVars>
      </dgm:prSet>
      <dgm:spPr/>
      <dgm:t>
        <a:bodyPr/>
        <a:lstStyle/>
        <a:p>
          <a:endParaRPr lang="es-CO"/>
        </a:p>
      </dgm:t>
    </dgm:pt>
    <dgm:pt modelId="{5BC127DE-00A8-438D-89F4-E37940A56431}" type="pres">
      <dgm:prSet presAssocID="{4C7E056A-F7D8-F745-944B-88F99CE1E8C0}" presName="sibTrans" presStyleLbl="sibTrans2D1" presStyleIdx="4" presStyleCnt="8"/>
      <dgm:spPr/>
      <dgm:t>
        <a:bodyPr/>
        <a:lstStyle/>
        <a:p>
          <a:endParaRPr lang="es-CO"/>
        </a:p>
      </dgm:t>
    </dgm:pt>
    <dgm:pt modelId="{117FF3A4-0B91-4DF6-B0EF-FF3B721514AF}" type="pres">
      <dgm:prSet presAssocID="{499FE0C2-87D2-F64D-8D1B-A55BDF9D18D3}" presName="child" presStyleLbl="alignAccFollowNode1" presStyleIdx="4" presStyleCnt="8" custScaleX="162958" custLinFactNeighborY="82485">
        <dgm:presLayoutVars>
          <dgm:chMax val="0"/>
          <dgm:bulletEnabled val="1"/>
        </dgm:presLayoutVars>
      </dgm:prSet>
      <dgm:spPr/>
      <dgm:t>
        <a:bodyPr/>
        <a:lstStyle/>
        <a:p>
          <a:endParaRPr lang="es-CO"/>
        </a:p>
      </dgm:t>
    </dgm:pt>
    <dgm:pt modelId="{1E2BD8E6-22F5-4431-855E-6403A3699F68}" type="pres">
      <dgm:prSet presAssocID="{BEBAA1CB-2269-C745-AAB6-C7619B7603B6}" presName="sibTrans" presStyleLbl="sibTrans2D1" presStyleIdx="5" presStyleCnt="8"/>
      <dgm:spPr/>
      <dgm:t>
        <a:bodyPr/>
        <a:lstStyle/>
        <a:p>
          <a:endParaRPr lang="es-CO"/>
        </a:p>
      </dgm:t>
    </dgm:pt>
    <dgm:pt modelId="{0BE126F4-B622-49B8-8C12-450CD9E03E52}" type="pres">
      <dgm:prSet presAssocID="{9EBD2510-EE6C-4105-8D9A-F8C8D51731DC}" presName="child" presStyleLbl="alignAccFollowNode1" presStyleIdx="5" presStyleCnt="8" custScaleX="162958" custScaleY="288141" custLinFactY="74061" custLinFactNeighborY="100000">
        <dgm:presLayoutVars>
          <dgm:chMax val="0"/>
          <dgm:bulletEnabled val="1"/>
        </dgm:presLayoutVars>
      </dgm:prSet>
      <dgm:spPr/>
      <dgm:t>
        <a:bodyPr/>
        <a:lstStyle/>
        <a:p>
          <a:endParaRPr lang="es-CO"/>
        </a:p>
      </dgm:t>
    </dgm:pt>
    <dgm:pt modelId="{F4C0DECE-83A7-4DF5-A079-7CD783C045E6}" type="pres">
      <dgm:prSet presAssocID="{D8DEC4B4-1A99-2443-BDDE-B5CB5E95C522}" presName="hSp" presStyleCnt="0"/>
      <dgm:spPr/>
    </dgm:pt>
    <dgm:pt modelId="{91C9D7E3-C212-4E51-BB6A-BC746CE618CB}" type="pres">
      <dgm:prSet presAssocID="{22BF18CA-1233-B94F-99ED-10EA22B71400}" presName="vertFlow" presStyleCnt="0"/>
      <dgm:spPr/>
    </dgm:pt>
    <dgm:pt modelId="{E63A448A-0691-4A39-A743-4119349808F7}" type="pres">
      <dgm:prSet presAssocID="{22BF18CA-1233-B94F-99ED-10EA22B71400}" presName="header" presStyleLbl="node1" presStyleIdx="2" presStyleCnt="3"/>
      <dgm:spPr/>
      <dgm:t>
        <a:bodyPr/>
        <a:lstStyle/>
        <a:p>
          <a:endParaRPr lang="es-CO"/>
        </a:p>
      </dgm:t>
    </dgm:pt>
    <dgm:pt modelId="{1D2BD81D-72F3-48BA-85AA-DE38B70228FE}" type="pres">
      <dgm:prSet presAssocID="{F49C5936-39CF-1044-9969-ADC0A586BA28}" presName="parTrans" presStyleLbl="sibTrans2D1" presStyleIdx="6" presStyleCnt="8"/>
      <dgm:spPr/>
      <dgm:t>
        <a:bodyPr/>
        <a:lstStyle/>
        <a:p>
          <a:endParaRPr lang="es-CO"/>
        </a:p>
      </dgm:t>
    </dgm:pt>
    <dgm:pt modelId="{A6D7958A-CB01-45C4-9D1A-E4DA21AF96A8}" type="pres">
      <dgm:prSet presAssocID="{065B713F-69B0-F445-BF1C-57DE98FE46E1}" presName="child" presStyleLbl="alignAccFollowNode1" presStyleIdx="6" presStyleCnt="8">
        <dgm:presLayoutVars>
          <dgm:chMax val="0"/>
          <dgm:bulletEnabled val="1"/>
        </dgm:presLayoutVars>
      </dgm:prSet>
      <dgm:spPr/>
      <dgm:t>
        <a:bodyPr/>
        <a:lstStyle/>
        <a:p>
          <a:endParaRPr lang="es-CO"/>
        </a:p>
      </dgm:t>
    </dgm:pt>
    <dgm:pt modelId="{A29B2F36-D0B8-4424-896B-D86C4D2366FF}" type="pres">
      <dgm:prSet presAssocID="{DE2BC4BC-A9BF-AA4C-A338-A3A7091B18A7}" presName="sibTrans" presStyleLbl="sibTrans2D1" presStyleIdx="7" presStyleCnt="8"/>
      <dgm:spPr/>
      <dgm:t>
        <a:bodyPr/>
        <a:lstStyle/>
        <a:p>
          <a:endParaRPr lang="es-CO"/>
        </a:p>
      </dgm:t>
    </dgm:pt>
    <dgm:pt modelId="{81DFF2B4-9D06-4D59-9938-42CEBE22571D}" type="pres">
      <dgm:prSet presAssocID="{7B8B91F9-AB9F-7845-93A7-B3BB321D85D9}" presName="child" presStyleLbl="alignAccFollowNode1" presStyleIdx="7" presStyleCnt="8">
        <dgm:presLayoutVars>
          <dgm:chMax val="0"/>
          <dgm:bulletEnabled val="1"/>
        </dgm:presLayoutVars>
      </dgm:prSet>
      <dgm:spPr/>
      <dgm:t>
        <a:bodyPr/>
        <a:lstStyle/>
        <a:p>
          <a:endParaRPr lang="es-CO"/>
        </a:p>
      </dgm:t>
    </dgm:pt>
  </dgm:ptLst>
  <dgm:cxnLst>
    <dgm:cxn modelId="{4791898E-4D2B-F641-9F4F-A3873A7F001D}" srcId="{22BF18CA-1233-B94F-99ED-10EA22B71400}" destId="{7B8B91F9-AB9F-7845-93A7-B3BB321D85D9}" srcOrd="1" destOrd="0" parTransId="{1F6819CD-F6BB-6744-822E-B05AB0A0557F}" sibTransId="{090E7A63-593E-3345-9143-3DD86970AED0}"/>
    <dgm:cxn modelId="{E6A0DC9E-55D1-9D4C-BB68-8C935303D79B}" srcId="{22BF18CA-1233-B94F-99ED-10EA22B71400}" destId="{065B713F-69B0-F445-BF1C-57DE98FE46E1}" srcOrd="0" destOrd="0" parTransId="{F49C5936-39CF-1044-9969-ADC0A586BA28}" sibTransId="{DE2BC4BC-A9BF-AA4C-A338-A3A7091B18A7}"/>
    <dgm:cxn modelId="{B6449518-310D-2F4D-A614-F0D02FDD657E}" type="presOf" srcId="{8EFCED77-CCF4-F640-82F2-CDADC99E4E6B}" destId="{ACA751B1-C52E-4A56-8B60-1C506698AB56}" srcOrd="0" destOrd="0" presId="urn:microsoft.com/office/officeart/2005/8/layout/lProcess1"/>
    <dgm:cxn modelId="{B981D452-7D1B-6E46-81D1-9BB9559D7D49}" srcId="{D8DEC4B4-1A99-2443-BDDE-B5CB5E95C522}" destId="{499FE0C2-87D2-F64D-8D1B-A55BDF9D18D3}" srcOrd="1" destOrd="0" parTransId="{BAA93E52-2C79-C441-ACFA-E957A661F329}" sibTransId="{BEBAA1CB-2269-C745-AAB6-C7619B7603B6}"/>
    <dgm:cxn modelId="{C6C2FCBA-8E94-9D47-BB13-8F2A36DCC911}" type="presOf" srcId="{777BA433-FFC2-4CF6-9AC8-29DF204A1930}" destId="{DDF51AE1-294B-46AC-AAD4-EF65875A2963}" srcOrd="0" destOrd="0" presId="urn:microsoft.com/office/officeart/2005/8/layout/lProcess1"/>
    <dgm:cxn modelId="{5FA2AACB-6BA3-CF4E-90A5-E59D122876CF}" type="presOf" srcId="{91910F77-A13B-0E40-BB61-73A314D2EEBE}" destId="{5667F878-BB74-43DB-9A5E-FBF555A005DC}" srcOrd="0" destOrd="0" presId="urn:microsoft.com/office/officeart/2005/8/layout/lProcess1"/>
    <dgm:cxn modelId="{43A82A04-90ED-BE41-8DB9-647FE5EDCF21}" type="presOf" srcId="{D393F507-7597-7C48-9246-06F6B07985A5}" destId="{CCF4FA37-8E43-405C-AD84-061E8F356A7B}" srcOrd="0" destOrd="0" presId="urn:microsoft.com/office/officeart/2005/8/layout/lProcess1"/>
    <dgm:cxn modelId="{238C567E-1EEF-CF45-B8EE-D097E20423A2}" type="presOf" srcId="{787D4ACF-684C-4243-8173-464DC275FB90}" destId="{952BCCE0-EB6C-4F54-B801-B1B058019F9E}" srcOrd="0" destOrd="0" presId="urn:microsoft.com/office/officeart/2005/8/layout/lProcess1"/>
    <dgm:cxn modelId="{EA9D1B11-2E36-064E-B92E-DAC85C153D9F}" srcId="{D8DEC4B4-1A99-2443-BDDE-B5CB5E95C522}" destId="{DB41A139-4DFF-5348-AEC2-C9C92A29AD88}" srcOrd="0" destOrd="0" parTransId="{8EFCED77-CCF4-F640-82F2-CDADC99E4E6B}" sibTransId="{4C7E056A-F7D8-F745-944B-88F99CE1E8C0}"/>
    <dgm:cxn modelId="{45183D4B-BCE2-6E4B-B478-60B83730240F}" srcId="{8A950F88-3AA8-264E-8D19-87A96729F30F}" destId="{22BF18CA-1233-B94F-99ED-10EA22B71400}" srcOrd="2" destOrd="0" parTransId="{A09F2B9C-2C14-E44B-9DA8-DC98708D9BEE}" sibTransId="{7FCCBC48-2858-A84F-8565-8017EDB30912}"/>
    <dgm:cxn modelId="{2E6C2420-3153-2441-AE03-87544441E451}" type="presOf" srcId="{499FE0C2-87D2-F64D-8D1B-A55BDF9D18D3}" destId="{117FF3A4-0B91-4DF6-B0EF-FF3B721514AF}" srcOrd="0" destOrd="0" presId="urn:microsoft.com/office/officeart/2005/8/layout/lProcess1"/>
    <dgm:cxn modelId="{3888C265-371B-394B-983B-64FC34A9C6CA}" type="presOf" srcId="{DE2BC4BC-A9BF-AA4C-A338-A3A7091B18A7}" destId="{A29B2F36-D0B8-4424-896B-D86C4D2366FF}" srcOrd="0" destOrd="0" presId="urn:microsoft.com/office/officeart/2005/8/layout/lProcess1"/>
    <dgm:cxn modelId="{82FBD105-3058-6042-A3CD-B33FBDD9F13C}" type="presOf" srcId="{22BF18CA-1233-B94F-99ED-10EA22B71400}" destId="{E63A448A-0691-4A39-A743-4119349808F7}" srcOrd="0" destOrd="0" presId="urn:microsoft.com/office/officeart/2005/8/layout/lProcess1"/>
    <dgm:cxn modelId="{348BD4C0-E46D-3945-9B19-4467BC611911}" type="presOf" srcId="{065B713F-69B0-F445-BF1C-57DE98FE46E1}" destId="{A6D7958A-CB01-45C4-9D1A-E4DA21AF96A8}" srcOrd="0" destOrd="0" presId="urn:microsoft.com/office/officeart/2005/8/layout/lProcess1"/>
    <dgm:cxn modelId="{9A5D03CF-7430-4B55-B969-8DC1318FCA4B}" srcId="{E4AA9346-1F21-CD42-84F0-A03EA175895A}" destId="{16BDE3EA-1D9A-456D-9681-0FAD5C972863}" srcOrd="2" destOrd="0" parTransId="{A1C6F94E-053B-41CA-B983-7C49049C0FB8}" sibTransId="{61BA19E9-088C-47EE-802C-7E760F7EC6D7}"/>
    <dgm:cxn modelId="{BC511301-3605-7A41-9788-2D65A7DB63C3}" srcId="{8A950F88-3AA8-264E-8D19-87A96729F30F}" destId="{D8DEC4B4-1A99-2443-BDDE-B5CB5E95C522}" srcOrd="1" destOrd="0" parTransId="{FEC5BECC-1CC8-D640-B219-ABB346B71C8F}" sibTransId="{77F00172-84D6-E648-BA71-7142EDACFB1C}"/>
    <dgm:cxn modelId="{96ACAD00-7F69-454E-9D76-2D283278D92C}" type="presOf" srcId="{D8DEC4B4-1A99-2443-BDDE-B5CB5E95C522}" destId="{33D8402C-6D63-48F9-85E8-C79B7510FFA4}" srcOrd="0" destOrd="0" presId="urn:microsoft.com/office/officeart/2005/8/layout/lProcess1"/>
    <dgm:cxn modelId="{65B56C02-5D0B-6B46-97B9-A50DE6E5F2C0}" type="presOf" srcId="{E4AA9346-1F21-CD42-84F0-A03EA175895A}" destId="{A100FA88-7612-4B1E-8D84-FFB2402A2982}" srcOrd="0" destOrd="0" presId="urn:microsoft.com/office/officeart/2005/8/layout/lProcess1"/>
    <dgm:cxn modelId="{4E7CFDAC-1BFA-BC4C-A582-AB6A695BFD1E}" type="presOf" srcId="{215DCAB8-0069-5D4A-857B-33A54D1CF858}" destId="{66613666-7D46-4CF1-9BAB-D6C0332330B9}" srcOrd="0" destOrd="0" presId="urn:microsoft.com/office/officeart/2005/8/layout/lProcess1"/>
    <dgm:cxn modelId="{B898CEDD-663B-064F-8816-F27DE2CF2047}" type="presOf" srcId="{7B8B91F9-AB9F-7845-93A7-B3BB321D85D9}" destId="{81DFF2B4-9D06-4D59-9938-42CEBE22571D}" srcOrd="0" destOrd="0" presId="urn:microsoft.com/office/officeart/2005/8/layout/lProcess1"/>
    <dgm:cxn modelId="{5A9369EA-676A-B749-A28A-289387C49184}" type="presOf" srcId="{4C7E056A-F7D8-F745-944B-88F99CE1E8C0}" destId="{5BC127DE-00A8-438D-89F4-E37940A56431}" srcOrd="0" destOrd="0" presId="urn:microsoft.com/office/officeart/2005/8/layout/lProcess1"/>
    <dgm:cxn modelId="{4097B828-0479-4E6D-B373-B46E149953B2}" srcId="{E4AA9346-1F21-CD42-84F0-A03EA175895A}" destId="{787D4ACF-684C-4243-8173-464DC275FB90}" srcOrd="1" destOrd="0" parTransId="{86C440AB-D98C-4FED-9660-326A3C8C1C1C}" sibTransId="{777BA433-FFC2-4CF6-9AC8-29DF204A1930}"/>
    <dgm:cxn modelId="{AC7A8498-DCE8-974B-BB0E-68B5C2971D1C}" type="presOf" srcId="{DB41A139-4DFF-5348-AEC2-C9C92A29AD88}" destId="{BF34882C-E887-447A-A2B7-BF437FA8426A}" srcOrd="0" destOrd="0" presId="urn:microsoft.com/office/officeart/2005/8/layout/lProcess1"/>
    <dgm:cxn modelId="{BAA71A90-33B2-D54A-A008-BFDBDC2AA552}" type="presOf" srcId="{9EBD2510-EE6C-4105-8D9A-F8C8D51731DC}" destId="{0BE126F4-B622-49B8-8C12-450CD9E03E52}" srcOrd="0" destOrd="0" presId="urn:microsoft.com/office/officeart/2005/8/layout/lProcess1"/>
    <dgm:cxn modelId="{4211D00C-51F0-C845-8874-369A4C7DF0F6}" srcId="{E4AA9346-1F21-CD42-84F0-A03EA175895A}" destId="{215DCAB8-0069-5D4A-857B-33A54D1CF858}" srcOrd="0" destOrd="0" parTransId="{91910F77-A13B-0E40-BB61-73A314D2EEBE}" sibTransId="{D393F507-7597-7C48-9246-06F6B07985A5}"/>
    <dgm:cxn modelId="{C0904DE6-4492-114B-97BE-90356151556A}" type="presOf" srcId="{16BDE3EA-1D9A-456D-9681-0FAD5C972863}" destId="{DC2E23A6-54E6-42EB-AB8F-D019658BEF68}" srcOrd="0" destOrd="0" presId="urn:microsoft.com/office/officeart/2005/8/layout/lProcess1"/>
    <dgm:cxn modelId="{80E58004-5D40-EC40-B536-161BC6675C6C}" type="presOf" srcId="{F49C5936-39CF-1044-9969-ADC0A586BA28}" destId="{1D2BD81D-72F3-48BA-85AA-DE38B70228FE}" srcOrd="0" destOrd="0" presId="urn:microsoft.com/office/officeart/2005/8/layout/lProcess1"/>
    <dgm:cxn modelId="{E8FDE4FD-1501-564D-9D3A-653832897748}" type="presOf" srcId="{8A950F88-3AA8-264E-8D19-87A96729F30F}" destId="{B5BD8408-31C7-4856-8B70-C3C064796C82}" srcOrd="0" destOrd="0" presId="urn:microsoft.com/office/officeart/2005/8/layout/lProcess1"/>
    <dgm:cxn modelId="{B5823B38-5FD9-9F4D-97A2-029517BF00DA}" type="presOf" srcId="{BEBAA1CB-2269-C745-AAB6-C7619B7603B6}" destId="{1E2BD8E6-22F5-4431-855E-6403A3699F68}" srcOrd="0" destOrd="0" presId="urn:microsoft.com/office/officeart/2005/8/layout/lProcess1"/>
    <dgm:cxn modelId="{E81843C5-FBD9-46E1-95DD-BD12BB604652}" srcId="{D8DEC4B4-1A99-2443-BDDE-B5CB5E95C522}" destId="{9EBD2510-EE6C-4105-8D9A-F8C8D51731DC}" srcOrd="2" destOrd="0" parTransId="{1C3D2A30-39EA-4991-B053-2C0F3769C14E}" sibTransId="{78526FCD-CADD-411C-8216-10B481069BAE}"/>
    <dgm:cxn modelId="{D8E86A24-02BD-DC44-83E2-0A8E35E89FB0}" srcId="{8A950F88-3AA8-264E-8D19-87A96729F30F}" destId="{E4AA9346-1F21-CD42-84F0-A03EA175895A}" srcOrd="0" destOrd="0" parTransId="{13F0FD65-8CB4-0F49-BEE3-EE2D821E76F0}" sibTransId="{DCECDBC9-42E5-E841-AC99-DA13E0A47545}"/>
    <dgm:cxn modelId="{33279B43-8B46-2F48-8205-8650A42340E9}" type="presParOf" srcId="{B5BD8408-31C7-4856-8B70-C3C064796C82}" destId="{19BB940F-569C-463F-8C6C-E507DABAF580}" srcOrd="0" destOrd="0" presId="urn:microsoft.com/office/officeart/2005/8/layout/lProcess1"/>
    <dgm:cxn modelId="{8835FDCF-06E6-3F40-B174-9CEEEFF197FC}" type="presParOf" srcId="{19BB940F-569C-463F-8C6C-E507DABAF580}" destId="{A100FA88-7612-4B1E-8D84-FFB2402A2982}" srcOrd="0" destOrd="0" presId="urn:microsoft.com/office/officeart/2005/8/layout/lProcess1"/>
    <dgm:cxn modelId="{2EED742E-3589-F641-A145-CAF831919B20}" type="presParOf" srcId="{19BB940F-569C-463F-8C6C-E507DABAF580}" destId="{5667F878-BB74-43DB-9A5E-FBF555A005DC}" srcOrd="1" destOrd="0" presId="urn:microsoft.com/office/officeart/2005/8/layout/lProcess1"/>
    <dgm:cxn modelId="{C1D5F922-0618-A54F-BA85-CF92F1A3ABDA}" type="presParOf" srcId="{19BB940F-569C-463F-8C6C-E507DABAF580}" destId="{66613666-7D46-4CF1-9BAB-D6C0332330B9}" srcOrd="2" destOrd="0" presId="urn:microsoft.com/office/officeart/2005/8/layout/lProcess1"/>
    <dgm:cxn modelId="{3F606A70-A645-3F46-AB66-FF1FABB247E0}" type="presParOf" srcId="{19BB940F-569C-463F-8C6C-E507DABAF580}" destId="{CCF4FA37-8E43-405C-AD84-061E8F356A7B}" srcOrd="3" destOrd="0" presId="urn:microsoft.com/office/officeart/2005/8/layout/lProcess1"/>
    <dgm:cxn modelId="{DE478A7F-5BAC-DB41-AC3F-3706482B5685}" type="presParOf" srcId="{19BB940F-569C-463F-8C6C-E507DABAF580}" destId="{952BCCE0-EB6C-4F54-B801-B1B058019F9E}" srcOrd="4" destOrd="0" presId="urn:microsoft.com/office/officeart/2005/8/layout/lProcess1"/>
    <dgm:cxn modelId="{8ABDB810-ADD0-E440-B32E-A784774135B0}" type="presParOf" srcId="{19BB940F-569C-463F-8C6C-E507DABAF580}" destId="{DDF51AE1-294B-46AC-AAD4-EF65875A2963}" srcOrd="5" destOrd="0" presId="urn:microsoft.com/office/officeart/2005/8/layout/lProcess1"/>
    <dgm:cxn modelId="{4AD09BDC-3739-F54F-AAF8-1B668AA06C13}" type="presParOf" srcId="{19BB940F-569C-463F-8C6C-E507DABAF580}" destId="{DC2E23A6-54E6-42EB-AB8F-D019658BEF68}" srcOrd="6" destOrd="0" presId="urn:microsoft.com/office/officeart/2005/8/layout/lProcess1"/>
    <dgm:cxn modelId="{7E4AC894-DBE8-B74B-A92A-89B336632019}" type="presParOf" srcId="{B5BD8408-31C7-4856-8B70-C3C064796C82}" destId="{7FF4664C-B6B3-4EC0-9A1D-7C452CD4753A}" srcOrd="1" destOrd="0" presId="urn:microsoft.com/office/officeart/2005/8/layout/lProcess1"/>
    <dgm:cxn modelId="{DB784D20-FAED-8448-BA9E-2B84558A8E00}" type="presParOf" srcId="{B5BD8408-31C7-4856-8B70-C3C064796C82}" destId="{B03CEE29-C58F-4C82-9EE4-3D21880C522B}" srcOrd="2" destOrd="0" presId="urn:microsoft.com/office/officeart/2005/8/layout/lProcess1"/>
    <dgm:cxn modelId="{782D2DAC-FBA1-BA48-B015-0481D74C2F55}" type="presParOf" srcId="{B03CEE29-C58F-4C82-9EE4-3D21880C522B}" destId="{33D8402C-6D63-48F9-85E8-C79B7510FFA4}" srcOrd="0" destOrd="0" presId="urn:microsoft.com/office/officeart/2005/8/layout/lProcess1"/>
    <dgm:cxn modelId="{8BEA6705-353D-E84C-B58E-57BEEA900149}" type="presParOf" srcId="{B03CEE29-C58F-4C82-9EE4-3D21880C522B}" destId="{ACA751B1-C52E-4A56-8B60-1C506698AB56}" srcOrd="1" destOrd="0" presId="urn:microsoft.com/office/officeart/2005/8/layout/lProcess1"/>
    <dgm:cxn modelId="{E51AA3CE-7453-6042-888E-A99866036887}" type="presParOf" srcId="{B03CEE29-C58F-4C82-9EE4-3D21880C522B}" destId="{BF34882C-E887-447A-A2B7-BF437FA8426A}" srcOrd="2" destOrd="0" presId="urn:microsoft.com/office/officeart/2005/8/layout/lProcess1"/>
    <dgm:cxn modelId="{2D937E23-D1BB-7540-A371-40427E7E9507}" type="presParOf" srcId="{B03CEE29-C58F-4C82-9EE4-3D21880C522B}" destId="{5BC127DE-00A8-438D-89F4-E37940A56431}" srcOrd="3" destOrd="0" presId="urn:microsoft.com/office/officeart/2005/8/layout/lProcess1"/>
    <dgm:cxn modelId="{2F82B2F9-7D82-564B-86D7-A57E52FA392E}" type="presParOf" srcId="{B03CEE29-C58F-4C82-9EE4-3D21880C522B}" destId="{117FF3A4-0B91-4DF6-B0EF-FF3B721514AF}" srcOrd="4" destOrd="0" presId="urn:microsoft.com/office/officeart/2005/8/layout/lProcess1"/>
    <dgm:cxn modelId="{754639D3-3DDB-AB43-ACB2-75AAFE7637A7}" type="presParOf" srcId="{B03CEE29-C58F-4C82-9EE4-3D21880C522B}" destId="{1E2BD8E6-22F5-4431-855E-6403A3699F68}" srcOrd="5" destOrd="0" presId="urn:microsoft.com/office/officeart/2005/8/layout/lProcess1"/>
    <dgm:cxn modelId="{CEDE6B24-04EA-FD49-A90B-A5C87EE5DBFD}" type="presParOf" srcId="{B03CEE29-C58F-4C82-9EE4-3D21880C522B}" destId="{0BE126F4-B622-49B8-8C12-450CD9E03E52}" srcOrd="6" destOrd="0" presId="urn:microsoft.com/office/officeart/2005/8/layout/lProcess1"/>
    <dgm:cxn modelId="{ED8C17C1-DAFC-D548-B99F-6552F6ACAC3D}" type="presParOf" srcId="{B5BD8408-31C7-4856-8B70-C3C064796C82}" destId="{F4C0DECE-83A7-4DF5-A079-7CD783C045E6}" srcOrd="3" destOrd="0" presId="urn:microsoft.com/office/officeart/2005/8/layout/lProcess1"/>
    <dgm:cxn modelId="{E4C9593E-4382-2B43-BC03-87635275177B}" type="presParOf" srcId="{B5BD8408-31C7-4856-8B70-C3C064796C82}" destId="{91C9D7E3-C212-4E51-BB6A-BC746CE618CB}" srcOrd="4" destOrd="0" presId="urn:microsoft.com/office/officeart/2005/8/layout/lProcess1"/>
    <dgm:cxn modelId="{72EB47F3-B1B7-6C4E-A3B8-EF540341214E}" type="presParOf" srcId="{91C9D7E3-C212-4E51-BB6A-BC746CE618CB}" destId="{E63A448A-0691-4A39-A743-4119349808F7}" srcOrd="0" destOrd="0" presId="urn:microsoft.com/office/officeart/2005/8/layout/lProcess1"/>
    <dgm:cxn modelId="{1C55DDB0-44A0-D643-B4F7-65D2CDFAF6CC}" type="presParOf" srcId="{91C9D7E3-C212-4E51-BB6A-BC746CE618CB}" destId="{1D2BD81D-72F3-48BA-85AA-DE38B70228FE}" srcOrd="1" destOrd="0" presId="urn:microsoft.com/office/officeart/2005/8/layout/lProcess1"/>
    <dgm:cxn modelId="{87197A41-3A53-074A-A904-6253CBC592AB}" type="presParOf" srcId="{91C9D7E3-C212-4E51-BB6A-BC746CE618CB}" destId="{A6D7958A-CB01-45C4-9D1A-E4DA21AF96A8}" srcOrd="2" destOrd="0" presId="urn:microsoft.com/office/officeart/2005/8/layout/lProcess1"/>
    <dgm:cxn modelId="{B5D59230-4D49-AC4A-8FA7-E00AF5E2242F}" type="presParOf" srcId="{91C9D7E3-C212-4E51-BB6A-BC746CE618CB}" destId="{A29B2F36-D0B8-4424-896B-D86C4D2366FF}" srcOrd="3" destOrd="0" presId="urn:microsoft.com/office/officeart/2005/8/layout/lProcess1"/>
    <dgm:cxn modelId="{8F6069FE-F54A-8F4E-A35F-3813E9A746FC}" type="presParOf" srcId="{91C9D7E3-C212-4E51-BB6A-BC746CE618CB}" destId="{81DFF2B4-9D06-4D59-9938-42CEBE22571D}"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D6A0DC-438A-40C5-915F-2E2E65BFC266}" type="doc">
      <dgm:prSet loTypeId="urn:microsoft.com/office/officeart/2005/8/layout/hProcess9" loCatId="process" qsTypeId="urn:microsoft.com/office/officeart/2005/8/quickstyle/simple3" qsCatId="simple" csTypeId="urn:microsoft.com/office/officeart/2005/8/colors/accent3_4" csCatId="accent3" phldr="1"/>
      <dgm:spPr/>
    </dgm:pt>
    <dgm:pt modelId="{A2A2848D-BBF8-472B-8765-C9F87E8ACAD8}">
      <dgm:prSet phldrT="[Texto]" custT="1"/>
      <dgm:spPr>
        <a:solidFill>
          <a:schemeClr val="tx2">
            <a:lumMod val="60000"/>
            <a:lumOff val="40000"/>
          </a:schemeClr>
        </a:solidFill>
      </dgm:spPr>
      <dgm:t>
        <a:bodyPr/>
        <a:lstStyle/>
        <a:p>
          <a:r>
            <a:rPr lang="es-CO" sz="1200" b="1" dirty="0" smtClean="0"/>
            <a:t>DEPARTAMENTALES</a:t>
          </a:r>
          <a:endParaRPr lang="es-CO" sz="1200" b="1" dirty="0"/>
        </a:p>
      </dgm:t>
    </dgm:pt>
    <dgm:pt modelId="{F3809704-2B6A-484B-835A-933291ABEF38}" type="parTrans" cxnId="{1F5D10C5-BB59-4BD7-945A-AA1FE03E63E1}">
      <dgm:prSet/>
      <dgm:spPr/>
      <dgm:t>
        <a:bodyPr/>
        <a:lstStyle/>
        <a:p>
          <a:endParaRPr lang="es-CO" sz="1100"/>
        </a:p>
      </dgm:t>
    </dgm:pt>
    <dgm:pt modelId="{956AADF1-5E56-4937-A012-FAF72AB91ADB}" type="sibTrans" cxnId="{1F5D10C5-BB59-4BD7-945A-AA1FE03E63E1}">
      <dgm:prSet/>
      <dgm:spPr/>
      <dgm:t>
        <a:bodyPr/>
        <a:lstStyle/>
        <a:p>
          <a:endParaRPr lang="es-CO" sz="1100"/>
        </a:p>
      </dgm:t>
    </dgm:pt>
    <dgm:pt modelId="{BDA7EC32-91D6-4C20-B13B-2963FF3E406B}">
      <dgm:prSet phldrT="[Texto]" custT="1"/>
      <dgm:spPr>
        <a:solidFill>
          <a:schemeClr val="tx2">
            <a:lumMod val="60000"/>
            <a:lumOff val="40000"/>
          </a:schemeClr>
        </a:solidFill>
      </dgm:spPr>
      <dgm:t>
        <a:bodyPr/>
        <a:lstStyle/>
        <a:p>
          <a:r>
            <a:rPr lang="es-CO" sz="1200" b="1" dirty="0" smtClean="0"/>
            <a:t>REGIONALES</a:t>
          </a:r>
          <a:endParaRPr lang="es-CO" sz="1200" b="1" dirty="0"/>
        </a:p>
      </dgm:t>
    </dgm:pt>
    <dgm:pt modelId="{3E53F1FD-04D5-4E3C-8BC3-4972FEB13DCF}" type="parTrans" cxnId="{D12E684B-5757-4F2F-B9C7-88442329AB4D}">
      <dgm:prSet/>
      <dgm:spPr/>
      <dgm:t>
        <a:bodyPr/>
        <a:lstStyle/>
        <a:p>
          <a:endParaRPr lang="es-CO" sz="1100"/>
        </a:p>
      </dgm:t>
    </dgm:pt>
    <dgm:pt modelId="{324690A5-D69A-4ACF-BD8C-38AA6053A53A}" type="sibTrans" cxnId="{D12E684B-5757-4F2F-B9C7-88442329AB4D}">
      <dgm:prSet/>
      <dgm:spPr/>
      <dgm:t>
        <a:bodyPr/>
        <a:lstStyle/>
        <a:p>
          <a:endParaRPr lang="es-CO" sz="1100"/>
        </a:p>
      </dgm:t>
    </dgm:pt>
    <dgm:pt modelId="{5D45901D-6237-416C-BF60-449E54A4AF11}">
      <dgm:prSet phldrT="[Texto]" custT="1"/>
      <dgm:spPr>
        <a:solidFill>
          <a:schemeClr val="tx2">
            <a:lumMod val="60000"/>
            <a:lumOff val="40000"/>
          </a:schemeClr>
        </a:solidFill>
      </dgm:spPr>
      <dgm:t>
        <a:bodyPr/>
        <a:lstStyle/>
        <a:p>
          <a:r>
            <a:rPr lang="es-CO" sz="1200" b="1" dirty="0" smtClean="0"/>
            <a:t>MUNICIPALES </a:t>
          </a:r>
          <a:endParaRPr lang="es-CO" sz="1200" b="1" dirty="0"/>
        </a:p>
      </dgm:t>
    </dgm:pt>
    <dgm:pt modelId="{EC038643-13A1-4BB5-9324-7DD01A2129F7}" type="parTrans" cxnId="{4C8AC125-5555-42B2-BD58-65CD7F3FB0DC}">
      <dgm:prSet/>
      <dgm:spPr/>
      <dgm:t>
        <a:bodyPr/>
        <a:lstStyle/>
        <a:p>
          <a:endParaRPr lang="es-CO" sz="1100"/>
        </a:p>
      </dgm:t>
    </dgm:pt>
    <dgm:pt modelId="{F790BF6F-6B69-4726-8973-C6088811943D}" type="sibTrans" cxnId="{4C8AC125-5555-42B2-BD58-65CD7F3FB0DC}">
      <dgm:prSet/>
      <dgm:spPr/>
      <dgm:t>
        <a:bodyPr/>
        <a:lstStyle/>
        <a:p>
          <a:endParaRPr lang="es-CO" sz="1100"/>
        </a:p>
      </dgm:t>
    </dgm:pt>
    <dgm:pt modelId="{5E589C22-A529-45F2-AC19-A5D3BA411611}">
      <dgm:prSet phldrT="[Texto]" custT="1"/>
      <dgm:spPr>
        <a:solidFill>
          <a:schemeClr val="tx2">
            <a:lumMod val="60000"/>
            <a:lumOff val="40000"/>
          </a:schemeClr>
        </a:solidFill>
      </dgm:spPr>
      <dgm:t>
        <a:bodyPr/>
        <a:lstStyle/>
        <a:p>
          <a:r>
            <a:rPr lang="es-CO" sz="1200" b="1" dirty="0" smtClean="0"/>
            <a:t>METROPOLITANOS</a:t>
          </a:r>
          <a:endParaRPr lang="es-CO" sz="1200" b="1" dirty="0"/>
        </a:p>
      </dgm:t>
    </dgm:pt>
    <dgm:pt modelId="{D8DA0506-A343-44B7-B890-AC393F1246C9}" type="parTrans" cxnId="{CE47B9DA-8942-4561-8F86-FAFE582FF3B4}">
      <dgm:prSet/>
      <dgm:spPr/>
      <dgm:t>
        <a:bodyPr/>
        <a:lstStyle/>
        <a:p>
          <a:endParaRPr lang="es-CO" sz="1100"/>
        </a:p>
      </dgm:t>
    </dgm:pt>
    <dgm:pt modelId="{CEF330B9-A6B2-41D8-8D90-AD58CC2B6649}" type="sibTrans" cxnId="{CE47B9DA-8942-4561-8F86-FAFE582FF3B4}">
      <dgm:prSet/>
      <dgm:spPr/>
      <dgm:t>
        <a:bodyPr/>
        <a:lstStyle/>
        <a:p>
          <a:endParaRPr lang="es-CO" sz="1100"/>
        </a:p>
      </dgm:t>
    </dgm:pt>
    <dgm:pt modelId="{D38EBF08-5733-424D-AC67-B5776B54CFDD}">
      <dgm:prSet phldrT="[Texto]" custT="1"/>
      <dgm:spPr>
        <a:solidFill>
          <a:schemeClr val="tx2">
            <a:lumMod val="60000"/>
            <a:lumOff val="40000"/>
          </a:schemeClr>
        </a:solidFill>
      </dgm:spPr>
      <dgm:t>
        <a:bodyPr/>
        <a:lstStyle/>
        <a:p>
          <a:r>
            <a:rPr lang="es-CO" sz="1200" b="1" dirty="0" smtClean="0"/>
            <a:t>DISTRITAL</a:t>
          </a:r>
        </a:p>
        <a:p>
          <a:r>
            <a:rPr lang="es-CO" sz="1200" b="1" dirty="0" smtClean="0"/>
            <a:t> (CASO BOGOTÁ)</a:t>
          </a:r>
          <a:endParaRPr lang="es-CO" sz="1200" b="1" dirty="0"/>
        </a:p>
      </dgm:t>
    </dgm:pt>
    <dgm:pt modelId="{C283B922-98BF-40EF-8FC3-AFFD6798F00F}" type="parTrans" cxnId="{C2254888-E28E-49FE-93E6-D971299F1FB5}">
      <dgm:prSet/>
      <dgm:spPr/>
      <dgm:t>
        <a:bodyPr/>
        <a:lstStyle/>
        <a:p>
          <a:endParaRPr lang="es-CO" sz="1100"/>
        </a:p>
      </dgm:t>
    </dgm:pt>
    <dgm:pt modelId="{6D1EFAA4-5C69-4500-84A8-8D754C13336D}" type="sibTrans" cxnId="{C2254888-E28E-49FE-93E6-D971299F1FB5}">
      <dgm:prSet/>
      <dgm:spPr/>
      <dgm:t>
        <a:bodyPr/>
        <a:lstStyle/>
        <a:p>
          <a:endParaRPr lang="es-CO" sz="1100"/>
        </a:p>
      </dgm:t>
    </dgm:pt>
    <dgm:pt modelId="{31DCA69D-3B69-42A9-A170-302682CBE731}" type="pres">
      <dgm:prSet presAssocID="{1BD6A0DC-438A-40C5-915F-2E2E65BFC266}" presName="CompostProcess" presStyleCnt="0">
        <dgm:presLayoutVars>
          <dgm:dir/>
          <dgm:resizeHandles val="exact"/>
        </dgm:presLayoutVars>
      </dgm:prSet>
      <dgm:spPr/>
    </dgm:pt>
    <dgm:pt modelId="{BD448BB6-0F9A-4A41-B7E2-669DFDCD5948}" type="pres">
      <dgm:prSet presAssocID="{1BD6A0DC-438A-40C5-915F-2E2E65BFC266}" presName="arrow" presStyleLbl="bgShp" presStyleIdx="0" presStyleCnt="1"/>
      <dgm:spPr>
        <a:solidFill>
          <a:schemeClr val="accent2">
            <a:lumMod val="20000"/>
            <a:lumOff val="80000"/>
          </a:schemeClr>
        </a:solidFill>
      </dgm:spPr>
    </dgm:pt>
    <dgm:pt modelId="{5973265C-4B57-4AB8-9CE3-1E32327E15B8}" type="pres">
      <dgm:prSet presAssocID="{1BD6A0DC-438A-40C5-915F-2E2E65BFC266}" presName="linearProcess" presStyleCnt="0"/>
      <dgm:spPr/>
    </dgm:pt>
    <dgm:pt modelId="{267A644C-0CD3-49B9-925B-15859C1682DF}" type="pres">
      <dgm:prSet presAssocID="{A2A2848D-BBF8-472B-8765-C9F87E8ACAD8}" presName="textNode" presStyleLbl="node1" presStyleIdx="0" presStyleCnt="5">
        <dgm:presLayoutVars>
          <dgm:bulletEnabled val="1"/>
        </dgm:presLayoutVars>
      </dgm:prSet>
      <dgm:spPr/>
      <dgm:t>
        <a:bodyPr/>
        <a:lstStyle/>
        <a:p>
          <a:endParaRPr lang="es-CO"/>
        </a:p>
      </dgm:t>
    </dgm:pt>
    <dgm:pt modelId="{2BB8BADB-3F8B-4F38-85EE-E7423D510636}" type="pres">
      <dgm:prSet presAssocID="{956AADF1-5E56-4937-A012-FAF72AB91ADB}" presName="sibTrans" presStyleCnt="0"/>
      <dgm:spPr/>
    </dgm:pt>
    <dgm:pt modelId="{0F376C2C-BAA4-452A-A1C9-B443B5488994}" type="pres">
      <dgm:prSet presAssocID="{BDA7EC32-91D6-4C20-B13B-2963FF3E406B}" presName="textNode" presStyleLbl="node1" presStyleIdx="1" presStyleCnt="5">
        <dgm:presLayoutVars>
          <dgm:bulletEnabled val="1"/>
        </dgm:presLayoutVars>
      </dgm:prSet>
      <dgm:spPr/>
      <dgm:t>
        <a:bodyPr/>
        <a:lstStyle/>
        <a:p>
          <a:endParaRPr lang="es-CO"/>
        </a:p>
      </dgm:t>
    </dgm:pt>
    <dgm:pt modelId="{BC2A5CE3-990C-4DA9-A260-F6E4DFD54FB4}" type="pres">
      <dgm:prSet presAssocID="{324690A5-D69A-4ACF-BD8C-38AA6053A53A}" presName="sibTrans" presStyleCnt="0"/>
      <dgm:spPr/>
    </dgm:pt>
    <dgm:pt modelId="{6B3755C3-D6E4-4FC3-8243-8FB7264FAEA6}" type="pres">
      <dgm:prSet presAssocID="{5E589C22-A529-45F2-AC19-A5D3BA411611}" presName="textNode" presStyleLbl="node1" presStyleIdx="2" presStyleCnt="5">
        <dgm:presLayoutVars>
          <dgm:bulletEnabled val="1"/>
        </dgm:presLayoutVars>
      </dgm:prSet>
      <dgm:spPr/>
      <dgm:t>
        <a:bodyPr/>
        <a:lstStyle/>
        <a:p>
          <a:endParaRPr lang="es-CO"/>
        </a:p>
      </dgm:t>
    </dgm:pt>
    <dgm:pt modelId="{88C4E7A4-BC3D-47FE-930D-2FCAA68772A2}" type="pres">
      <dgm:prSet presAssocID="{CEF330B9-A6B2-41D8-8D90-AD58CC2B6649}" presName="sibTrans" presStyleCnt="0"/>
      <dgm:spPr/>
    </dgm:pt>
    <dgm:pt modelId="{EE80B30F-DC69-402D-BBF3-6D82BD531A1D}" type="pres">
      <dgm:prSet presAssocID="{5D45901D-6237-416C-BF60-449E54A4AF11}" presName="textNode" presStyleLbl="node1" presStyleIdx="3" presStyleCnt="5">
        <dgm:presLayoutVars>
          <dgm:bulletEnabled val="1"/>
        </dgm:presLayoutVars>
      </dgm:prSet>
      <dgm:spPr/>
      <dgm:t>
        <a:bodyPr/>
        <a:lstStyle/>
        <a:p>
          <a:endParaRPr lang="es-CO"/>
        </a:p>
      </dgm:t>
    </dgm:pt>
    <dgm:pt modelId="{401EF84B-9F8D-4D36-8381-E07E85D9F20B}" type="pres">
      <dgm:prSet presAssocID="{F790BF6F-6B69-4726-8973-C6088811943D}" presName="sibTrans" presStyleCnt="0"/>
      <dgm:spPr/>
    </dgm:pt>
    <dgm:pt modelId="{6D3674D3-6638-40FC-9B22-ED88AA57171C}" type="pres">
      <dgm:prSet presAssocID="{D38EBF08-5733-424D-AC67-B5776B54CFDD}" presName="textNode" presStyleLbl="node1" presStyleIdx="4" presStyleCnt="5">
        <dgm:presLayoutVars>
          <dgm:bulletEnabled val="1"/>
        </dgm:presLayoutVars>
      </dgm:prSet>
      <dgm:spPr/>
      <dgm:t>
        <a:bodyPr/>
        <a:lstStyle/>
        <a:p>
          <a:endParaRPr lang="es-CO"/>
        </a:p>
      </dgm:t>
    </dgm:pt>
  </dgm:ptLst>
  <dgm:cxnLst>
    <dgm:cxn modelId="{14876450-54A6-7149-B200-81F723D65068}" type="presOf" srcId="{5D45901D-6237-416C-BF60-449E54A4AF11}" destId="{EE80B30F-DC69-402D-BBF3-6D82BD531A1D}" srcOrd="0" destOrd="0" presId="urn:microsoft.com/office/officeart/2005/8/layout/hProcess9"/>
    <dgm:cxn modelId="{C2254888-E28E-49FE-93E6-D971299F1FB5}" srcId="{1BD6A0DC-438A-40C5-915F-2E2E65BFC266}" destId="{D38EBF08-5733-424D-AC67-B5776B54CFDD}" srcOrd="4" destOrd="0" parTransId="{C283B922-98BF-40EF-8FC3-AFFD6798F00F}" sibTransId="{6D1EFAA4-5C69-4500-84A8-8D754C13336D}"/>
    <dgm:cxn modelId="{B6AF8D90-72DA-744E-8987-4A04EABBFE80}" type="presOf" srcId="{D38EBF08-5733-424D-AC67-B5776B54CFDD}" destId="{6D3674D3-6638-40FC-9B22-ED88AA57171C}" srcOrd="0" destOrd="0" presId="urn:microsoft.com/office/officeart/2005/8/layout/hProcess9"/>
    <dgm:cxn modelId="{D12E684B-5757-4F2F-B9C7-88442329AB4D}" srcId="{1BD6A0DC-438A-40C5-915F-2E2E65BFC266}" destId="{BDA7EC32-91D6-4C20-B13B-2963FF3E406B}" srcOrd="1" destOrd="0" parTransId="{3E53F1FD-04D5-4E3C-8BC3-4972FEB13DCF}" sibTransId="{324690A5-D69A-4ACF-BD8C-38AA6053A53A}"/>
    <dgm:cxn modelId="{1A3B0256-56C8-8946-99F1-FD0225225137}" type="presOf" srcId="{1BD6A0DC-438A-40C5-915F-2E2E65BFC266}" destId="{31DCA69D-3B69-42A9-A170-302682CBE731}" srcOrd="0" destOrd="0" presId="urn:microsoft.com/office/officeart/2005/8/layout/hProcess9"/>
    <dgm:cxn modelId="{4C8AC125-5555-42B2-BD58-65CD7F3FB0DC}" srcId="{1BD6A0DC-438A-40C5-915F-2E2E65BFC266}" destId="{5D45901D-6237-416C-BF60-449E54A4AF11}" srcOrd="3" destOrd="0" parTransId="{EC038643-13A1-4BB5-9324-7DD01A2129F7}" sibTransId="{F790BF6F-6B69-4726-8973-C6088811943D}"/>
    <dgm:cxn modelId="{1B3A364D-AB51-9944-81F3-6307B5800403}" type="presOf" srcId="{BDA7EC32-91D6-4C20-B13B-2963FF3E406B}" destId="{0F376C2C-BAA4-452A-A1C9-B443B5488994}" srcOrd="0" destOrd="0" presId="urn:microsoft.com/office/officeart/2005/8/layout/hProcess9"/>
    <dgm:cxn modelId="{1F5D10C5-BB59-4BD7-945A-AA1FE03E63E1}" srcId="{1BD6A0DC-438A-40C5-915F-2E2E65BFC266}" destId="{A2A2848D-BBF8-472B-8765-C9F87E8ACAD8}" srcOrd="0" destOrd="0" parTransId="{F3809704-2B6A-484B-835A-933291ABEF38}" sibTransId="{956AADF1-5E56-4937-A012-FAF72AB91ADB}"/>
    <dgm:cxn modelId="{CE47B9DA-8942-4561-8F86-FAFE582FF3B4}" srcId="{1BD6A0DC-438A-40C5-915F-2E2E65BFC266}" destId="{5E589C22-A529-45F2-AC19-A5D3BA411611}" srcOrd="2" destOrd="0" parTransId="{D8DA0506-A343-44B7-B890-AC393F1246C9}" sibTransId="{CEF330B9-A6B2-41D8-8D90-AD58CC2B6649}"/>
    <dgm:cxn modelId="{A236C17F-5313-3E45-A298-8370111B4B9A}" type="presOf" srcId="{A2A2848D-BBF8-472B-8765-C9F87E8ACAD8}" destId="{267A644C-0CD3-49B9-925B-15859C1682DF}" srcOrd="0" destOrd="0" presId="urn:microsoft.com/office/officeart/2005/8/layout/hProcess9"/>
    <dgm:cxn modelId="{FAF13AF6-0209-704F-B69B-69A07C129AB9}" type="presOf" srcId="{5E589C22-A529-45F2-AC19-A5D3BA411611}" destId="{6B3755C3-D6E4-4FC3-8243-8FB7264FAEA6}" srcOrd="0" destOrd="0" presId="urn:microsoft.com/office/officeart/2005/8/layout/hProcess9"/>
    <dgm:cxn modelId="{AB6902E4-7560-774F-A6EF-3BD15786338B}" type="presParOf" srcId="{31DCA69D-3B69-42A9-A170-302682CBE731}" destId="{BD448BB6-0F9A-4A41-B7E2-669DFDCD5948}" srcOrd="0" destOrd="0" presId="urn:microsoft.com/office/officeart/2005/8/layout/hProcess9"/>
    <dgm:cxn modelId="{FEB76D6E-3E27-7C4A-8720-72B351781BC4}" type="presParOf" srcId="{31DCA69D-3B69-42A9-A170-302682CBE731}" destId="{5973265C-4B57-4AB8-9CE3-1E32327E15B8}" srcOrd="1" destOrd="0" presId="urn:microsoft.com/office/officeart/2005/8/layout/hProcess9"/>
    <dgm:cxn modelId="{4D38173D-F203-164C-A459-B31CFD20FF38}" type="presParOf" srcId="{5973265C-4B57-4AB8-9CE3-1E32327E15B8}" destId="{267A644C-0CD3-49B9-925B-15859C1682DF}" srcOrd="0" destOrd="0" presId="urn:microsoft.com/office/officeart/2005/8/layout/hProcess9"/>
    <dgm:cxn modelId="{E29CE28A-0329-2547-9F96-3CCBB65BA956}" type="presParOf" srcId="{5973265C-4B57-4AB8-9CE3-1E32327E15B8}" destId="{2BB8BADB-3F8B-4F38-85EE-E7423D510636}" srcOrd="1" destOrd="0" presId="urn:microsoft.com/office/officeart/2005/8/layout/hProcess9"/>
    <dgm:cxn modelId="{B2D665DB-126F-5048-988F-248984195129}" type="presParOf" srcId="{5973265C-4B57-4AB8-9CE3-1E32327E15B8}" destId="{0F376C2C-BAA4-452A-A1C9-B443B5488994}" srcOrd="2" destOrd="0" presId="urn:microsoft.com/office/officeart/2005/8/layout/hProcess9"/>
    <dgm:cxn modelId="{1ACE6EB5-D665-8945-901E-8E4485AB5931}" type="presParOf" srcId="{5973265C-4B57-4AB8-9CE3-1E32327E15B8}" destId="{BC2A5CE3-990C-4DA9-A260-F6E4DFD54FB4}" srcOrd="3" destOrd="0" presId="urn:microsoft.com/office/officeart/2005/8/layout/hProcess9"/>
    <dgm:cxn modelId="{B89BABC4-5DBD-6F43-9A6A-A6C7194671CC}" type="presParOf" srcId="{5973265C-4B57-4AB8-9CE3-1E32327E15B8}" destId="{6B3755C3-D6E4-4FC3-8243-8FB7264FAEA6}" srcOrd="4" destOrd="0" presId="urn:microsoft.com/office/officeart/2005/8/layout/hProcess9"/>
    <dgm:cxn modelId="{55C6DAD3-EA85-DF41-A04E-F3705D753AA0}" type="presParOf" srcId="{5973265C-4B57-4AB8-9CE3-1E32327E15B8}" destId="{88C4E7A4-BC3D-47FE-930D-2FCAA68772A2}" srcOrd="5" destOrd="0" presId="urn:microsoft.com/office/officeart/2005/8/layout/hProcess9"/>
    <dgm:cxn modelId="{E8B18229-757A-4948-9B88-8BDFE65170CF}" type="presParOf" srcId="{5973265C-4B57-4AB8-9CE3-1E32327E15B8}" destId="{EE80B30F-DC69-402D-BBF3-6D82BD531A1D}" srcOrd="6" destOrd="0" presId="urn:microsoft.com/office/officeart/2005/8/layout/hProcess9"/>
    <dgm:cxn modelId="{8E0FD6AA-6C37-4C46-9C6A-A629B4C47D3E}" type="presParOf" srcId="{5973265C-4B57-4AB8-9CE3-1E32327E15B8}" destId="{401EF84B-9F8D-4D36-8381-E07E85D9F20B}" srcOrd="7" destOrd="0" presId="urn:microsoft.com/office/officeart/2005/8/layout/hProcess9"/>
    <dgm:cxn modelId="{2990A9B3-7C2A-EA41-AF7C-ADC19ABCF8AA}" type="presParOf" srcId="{5973265C-4B57-4AB8-9CE3-1E32327E15B8}" destId="{6D3674D3-6638-40FC-9B22-ED88AA57171C}"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1CAB27-EE7E-44AE-B88C-C1F11E52BEB8}" type="doc">
      <dgm:prSet loTypeId="urn:microsoft.com/office/officeart/2005/8/layout/hList9" loCatId="list" qsTypeId="urn:microsoft.com/office/officeart/2005/8/quickstyle/3d1" qsCatId="3D" csTypeId="urn:microsoft.com/office/officeart/2005/8/colors/accent3_2" csCatId="accent3" phldr="1"/>
      <dgm:spPr/>
      <dgm:t>
        <a:bodyPr/>
        <a:lstStyle/>
        <a:p>
          <a:endParaRPr lang="es-CO"/>
        </a:p>
      </dgm:t>
    </dgm:pt>
    <dgm:pt modelId="{190AD81F-501C-4BC1-8528-FF1D21304724}">
      <dgm:prSet phldrT="[Texto]"/>
      <dgm:spPr>
        <a:solidFill>
          <a:schemeClr val="accent2">
            <a:lumMod val="20000"/>
            <a:lumOff val="80000"/>
          </a:schemeClr>
        </a:solidFill>
      </dgm:spPr>
      <dgm:t>
        <a:bodyPr/>
        <a:lstStyle/>
        <a:p>
          <a:r>
            <a:rPr lang="es-CO" b="1" dirty="0" smtClean="0">
              <a:solidFill>
                <a:schemeClr val="tx1"/>
              </a:solidFill>
              <a:latin typeface="+mn-lt"/>
              <a:ea typeface="+mn-ea"/>
              <a:cs typeface="Arial" charset="0"/>
            </a:rPr>
            <a:t>Decreto 2615 del 19 de noviembre de 1991. art 10</a:t>
          </a:r>
          <a:endParaRPr lang="es-CO" dirty="0">
            <a:solidFill>
              <a:schemeClr val="tx1"/>
            </a:solidFill>
            <a:latin typeface="Gill Sans MT"/>
          </a:endParaRPr>
        </a:p>
      </dgm:t>
    </dgm:pt>
    <dgm:pt modelId="{93E2099D-0269-4DB8-8F67-D8E067EEDFF7}" type="parTrans" cxnId="{6ACF5AD0-3A18-4131-80D2-D96AB5F3AB1D}">
      <dgm:prSet/>
      <dgm:spPr/>
      <dgm:t>
        <a:bodyPr/>
        <a:lstStyle/>
        <a:p>
          <a:endParaRPr lang="es-CO"/>
        </a:p>
      </dgm:t>
    </dgm:pt>
    <dgm:pt modelId="{2D0C4CDA-5E05-423B-8C07-0AF3AAD03D56}" type="sibTrans" cxnId="{6ACF5AD0-3A18-4131-80D2-D96AB5F3AB1D}">
      <dgm:prSet/>
      <dgm:spPr/>
      <dgm:t>
        <a:bodyPr/>
        <a:lstStyle/>
        <a:p>
          <a:endParaRPr lang="es-CO"/>
        </a:p>
      </dgm:t>
    </dgm:pt>
    <dgm:pt modelId="{B8DBF7C7-E60E-4D68-BEA0-D97608618C60}">
      <dgm:prSet phldrT="[Texto]" custT="1"/>
      <dgm:spPr>
        <a:solidFill>
          <a:schemeClr val="bg1">
            <a:lumMod val="95000"/>
          </a:schemeClr>
        </a:solidFill>
      </dgm:spPr>
      <dgm:t>
        <a:bodyPr/>
        <a:lstStyle/>
        <a:p>
          <a:pPr algn="just"/>
          <a:endParaRPr lang="es-ES" sz="1800" b="0" dirty="0" smtClean="0">
            <a:latin typeface="Gill Sans MT"/>
            <a:ea typeface="MS PGothic" pitchFamily="34" charset="-128"/>
          </a:endParaRPr>
        </a:p>
        <a:p>
          <a:pPr algn="just"/>
          <a:endParaRPr lang="es-ES" sz="1800" b="0" dirty="0" smtClean="0">
            <a:latin typeface="Gill Sans MT"/>
            <a:ea typeface="MS PGothic" pitchFamily="34" charset="-128"/>
          </a:endParaRPr>
        </a:p>
        <a:p>
          <a:pPr algn="just"/>
          <a:r>
            <a:rPr lang="es-ES" sz="1800" b="0" dirty="0" smtClean="0">
              <a:latin typeface="Gill Sans MT"/>
              <a:ea typeface="MS PGothic" pitchFamily="34" charset="-128"/>
            </a:rPr>
            <a:t>-Supervisar la ejecución de los planes de seguridad</a:t>
          </a:r>
        </a:p>
        <a:p>
          <a:pPr algn="just"/>
          <a:endParaRPr lang="es-ES" sz="1800" b="0" dirty="0" smtClean="0">
            <a:latin typeface="Gill Sans MT"/>
            <a:ea typeface="MS PGothic" pitchFamily="34" charset="-128"/>
          </a:endParaRPr>
        </a:p>
        <a:p>
          <a:pPr algn="just"/>
          <a:r>
            <a:rPr lang="es-ES" sz="1800" b="0" dirty="0" smtClean="0">
              <a:latin typeface="Gill Sans MT"/>
              <a:ea typeface="MS PGothic" pitchFamily="34" charset="-128"/>
            </a:rPr>
            <a:t>-Asesorar a la primera autoridad</a:t>
          </a:r>
        </a:p>
        <a:p>
          <a:pPr algn="just"/>
          <a:endParaRPr lang="es-ES" sz="1800" b="0" dirty="0" smtClean="0">
            <a:latin typeface="Gill Sans MT"/>
            <a:ea typeface="MS PGothic" pitchFamily="34" charset="-128"/>
          </a:endParaRPr>
        </a:p>
        <a:p>
          <a:pPr algn="just"/>
          <a:r>
            <a:rPr lang="es-ES" sz="1800" b="0" dirty="0" smtClean="0">
              <a:latin typeface="Gill Sans MT"/>
              <a:ea typeface="MS PGothic" pitchFamily="34" charset="-128"/>
            </a:rPr>
            <a:t>-Establecer y mantener estrecha coordinación.</a:t>
          </a:r>
        </a:p>
        <a:p>
          <a:pPr algn="just"/>
          <a:r>
            <a:rPr lang="es-ES" sz="1800" b="0" dirty="0" smtClean="0">
              <a:latin typeface="Gill Sans MT"/>
              <a:ea typeface="MS PGothic" pitchFamily="34" charset="-128"/>
            </a:rPr>
            <a:t> </a:t>
          </a:r>
        </a:p>
        <a:p>
          <a:pPr algn="just"/>
          <a:r>
            <a:rPr lang="es-ES" sz="1800" b="0" dirty="0" smtClean="0">
              <a:latin typeface="Gill Sans MT"/>
              <a:ea typeface="MS PGothic" pitchFamily="34" charset="-128"/>
            </a:rPr>
            <a:t>-Asegurar el intercambio permanente de información</a:t>
          </a:r>
        </a:p>
        <a:p>
          <a:pPr algn="just"/>
          <a:endParaRPr lang="es-ES" sz="1800" b="0" dirty="0" smtClean="0">
            <a:latin typeface="Gill Sans MT"/>
            <a:ea typeface="MS PGothic" pitchFamily="34" charset="-128"/>
          </a:endParaRPr>
        </a:p>
        <a:p>
          <a:pPr algn="just"/>
          <a:r>
            <a:rPr lang="es-ES" sz="1800" b="0" dirty="0" smtClean="0">
              <a:latin typeface="Gill Sans MT"/>
              <a:ea typeface="MS PGothic" pitchFamily="34" charset="-128"/>
            </a:rPr>
            <a:t>-Recomendar la realización de campañas de información pública</a:t>
          </a:r>
        </a:p>
        <a:p>
          <a:pPr algn="just"/>
          <a:endParaRPr lang="es-ES" sz="1800" b="0" dirty="0" smtClean="0">
            <a:latin typeface="Gill Sans MT"/>
            <a:ea typeface="MS PGothic" pitchFamily="34" charset="-128"/>
          </a:endParaRPr>
        </a:p>
        <a:p>
          <a:pPr algn="just"/>
          <a:r>
            <a:rPr lang="es-ES" sz="1800" b="0" dirty="0" smtClean="0">
              <a:latin typeface="Gill Sans MT"/>
              <a:ea typeface="MS PGothic" pitchFamily="34" charset="-128"/>
            </a:rPr>
            <a:t>-Suministrar a las autoridades la información necesaria sobre situaciones referentes al orden público en sus respectivas jurisdicciones. </a:t>
          </a:r>
        </a:p>
        <a:p>
          <a:pPr algn="just"/>
          <a:endParaRPr lang="es-CO" sz="1800" b="0" u="sng" dirty="0">
            <a:solidFill>
              <a:srgbClr val="FF0000"/>
            </a:solidFill>
            <a:latin typeface="Gill Sans MT"/>
          </a:endParaRPr>
        </a:p>
      </dgm:t>
    </dgm:pt>
    <dgm:pt modelId="{4A370ABC-0156-4291-9F0A-FF293C11D76D}" type="parTrans" cxnId="{C00DE130-DA75-4EA9-AFBF-83573C5BDB2C}">
      <dgm:prSet/>
      <dgm:spPr/>
      <dgm:t>
        <a:bodyPr/>
        <a:lstStyle/>
        <a:p>
          <a:endParaRPr lang="es-CO"/>
        </a:p>
      </dgm:t>
    </dgm:pt>
    <dgm:pt modelId="{BD023125-8E4A-4325-A936-4EE587105563}" type="sibTrans" cxnId="{C00DE130-DA75-4EA9-AFBF-83573C5BDB2C}">
      <dgm:prSet/>
      <dgm:spPr/>
      <dgm:t>
        <a:bodyPr/>
        <a:lstStyle/>
        <a:p>
          <a:endParaRPr lang="es-CO"/>
        </a:p>
      </dgm:t>
    </dgm:pt>
    <dgm:pt modelId="{1C6BBD16-5033-43D9-B9A6-88D2E5CFC2D0}" type="pres">
      <dgm:prSet presAssocID="{2E1CAB27-EE7E-44AE-B88C-C1F11E52BEB8}" presName="list" presStyleCnt="0">
        <dgm:presLayoutVars>
          <dgm:dir/>
          <dgm:animLvl val="lvl"/>
        </dgm:presLayoutVars>
      </dgm:prSet>
      <dgm:spPr/>
      <dgm:t>
        <a:bodyPr/>
        <a:lstStyle/>
        <a:p>
          <a:endParaRPr lang="es-CO"/>
        </a:p>
      </dgm:t>
    </dgm:pt>
    <dgm:pt modelId="{ABE2EFBA-3DA2-4FEE-A559-0BF493E9C75A}" type="pres">
      <dgm:prSet presAssocID="{190AD81F-501C-4BC1-8528-FF1D21304724}" presName="posSpace" presStyleCnt="0"/>
      <dgm:spPr/>
    </dgm:pt>
    <dgm:pt modelId="{2F68AC25-7081-4D6D-92BC-884803D66D71}" type="pres">
      <dgm:prSet presAssocID="{190AD81F-501C-4BC1-8528-FF1D21304724}" presName="vertFlow" presStyleCnt="0"/>
      <dgm:spPr/>
    </dgm:pt>
    <dgm:pt modelId="{2A744C6F-B1E3-48F2-A94C-297A1BBD7379}" type="pres">
      <dgm:prSet presAssocID="{190AD81F-501C-4BC1-8528-FF1D21304724}" presName="topSpace" presStyleCnt="0"/>
      <dgm:spPr/>
    </dgm:pt>
    <dgm:pt modelId="{5FA9912A-D1CB-44F4-942A-35140D4C2BA6}" type="pres">
      <dgm:prSet presAssocID="{190AD81F-501C-4BC1-8528-FF1D21304724}" presName="firstComp" presStyleCnt="0"/>
      <dgm:spPr/>
    </dgm:pt>
    <dgm:pt modelId="{6E100B24-363B-4678-9AC4-3F0AAC0F6D01}" type="pres">
      <dgm:prSet presAssocID="{190AD81F-501C-4BC1-8528-FF1D21304724}" presName="firstChild" presStyleLbl="bgAccFollowNode1" presStyleIdx="0" presStyleCnt="1" custScaleX="130538" custScaleY="152513" custLinFactNeighborX="-21286" custLinFactNeighborY="-4993"/>
      <dgm:spPr/>
      <dgm:t>
        <a:bodyPr/>
        <a:lstStyle/>
        <a:p>
          <a:endParaRPr lang="es-CO"/>
        </a:p>
      </dgm:t>
    </dgm:pt>
    <dgm:pt modelId="{590C6A3E-8E7F-48EB-B789-77EB2944799A}" type="pres">
      <dgm:prSet presAssocID="{190AD81F-501C-4BC1-8528-FF1D21304724}" presName="firstChildTx" presStyleLbl="bgAccFollowNode1" presStyleIdx="0" presStyleCnt="1">
        <dgm:presLayoutVars>
          <dgm:bulletEnabled val="1"/>
        </dgm:presLayoutVars>
      </dgm:prSet>
      <dgm:spPr/>
      <dgm:t>
        <a:bodyPr/>
        <a:lstStyle/>
        <a:p>
          <a:endParaRPr lang="es-CO"/>
        </a:p>
      </dgm:t>
    </dgm:pt>
    <dgm:pt modelId="{BD7B7C09-2DD3-4780-A90F-719D9D43D15F}" type="pres">
      <dgm:prSet presAssocID="{190AD81F-501C-4BC1-8528-FF1D21304724}" presName="negSpace" presStyleCnt="0"/>
      <dgm:spPr/>
    </dgm:pt>
    <dgm:pt modelId="{10FD0B29-7250-4892-9BC4-8EDEA48E1917}" type="pres">
      <dgm:prSet presAssocID="{190AD81F-501C-4BC1-8528-FF1D21304724}" presName="circle" presStyleLbl="node1" presStyleIdx="0" presStyleCnt="1" custScaleX="56736" custScaleY="48142" custLinFactNeighborX="-36105" custLinFactNeighborY="41712"/>
      <dgm:spPr/>
      <dgm:t>
        <a:bodyPr/>
        <a:lstStyle/>
        <a:p>
          <a:endParaRPr lang="es-CO"/>
        </a:p>
      </dgm:t>
    </dgm:pt>
  </dgm:ptLst>
  <dgm:cxnLst>
    <dgm:cxn modelId="{BC6AEEB2-87C1-C442-8369-DD804016DC66}" type="presOf" srcId="{2E1CAB27-EE7E-44AE-B88C-C1F11E52BEB8}" destId="{1C6BBD16-5033-43D9-B9A6-88D2E5CFC2D0}" srcOrd="0" destOrd="0" presId="urn:microsoft.com/office/officeart/2005/8/layout/hList9"/>
    <dgm:cxn modelId="{6ACF5AD0-3A18-4131-80D2-D96AB5F3AB1D}" srcId="{2E1CAB27-EE7E-44AE-B88C-C1F11E52BEB8}" destId="{190AD81F-501C-4BC1-8528-FF1D21304724}" srcOrd="0" destOrd="0" parTransId="{93E2099D-0269-4DB8-8F67-D8E067EEDFF7}" sibTransId="{2D0C4CDA-5E05-423B-8C07-0AF3AAD03D56}"/>
    <dgm:cxn modelId="{F00639B8-CD38-9440-9462-7ED4EBD2015F}" type="presOf" srcId="{B8DBF7C7-E60E-4D68-BEA0-D97608618C60}" destId="{590C6A3E-8E7F-48EB-B789-77EB2944799A}" srcOrd="1" destOrd="0" presId="urn:microsoft.com/office/officeart/2005/8/layout/hList9"/>
    <dgm:cxn modelId="{5F49BA75-769B-6842-8E18-A7A60800A6D0}" type="presOf" srcId="{190AD81F-501C-4BC1-8528-FF1D21304724}" destId="{10FD0B29-7250-4892-9BC4-8EDEA48E1917}" srcOrd="0" destOrd="0" presId="urn:microsoft.com/office/officeart/2005/8/layout/hList9"/>
    <dgm:cxn modelId="{142528C0-C085-A349-A3FE-D0C8AD63704D}" type="presOf" srcId="{B8DBF7C7-E60E-4D68-BEA0-D97608618C60}" destId="{6E100B24-363B-4678-9AC4-3F0AAC0F6D01}" srcOrd="0" destOrd="0" presId="urn:microsoft.com/office/officeart/2005/8/layout/hList9"/>
    <dgm:cxn modelId="{C00DE130-DA75-4EA9-AFBF-83573C5BDB2C}" srcId="{190AD81F-501C-4BC1-8528-FF1D21304724}" destId="{B8DBF7C7-E60E-4D68-BEA0-D97608618C60}" srcOrd="0" destOrd="0" parTransId="{4A370ABC-0156-4291-9F0A-FF293C11D76D}" sibTransId="{BD023125-8E4A-4325-A936-4EE587105563}"/>
    <dgm:cxn modelId="{267881FD-EBFC-9247-9C34-7896877550F7}" type="presParOf" srcId="{1C6BBD16-5033-43D9-B9A6-88D2E5CFC2D0}" destId="{ABE2EFBA-3DA2-4FEE-A559-0BF493E9C75A}" srcOrd="0" destOrd="0" presId="urn:microsoft.com/office/officeart/2005/8/layout/hList9"/>
    <dgm:cxn modelId="{EDC8AD88-2AFE-9B48-A8C0-14C6B73AA1DA}" type="presParOf" srcId="{1C6BBD16-5033-43D9-B9A6-88D2E5CFC2D0}" destId="{2F68AC25-7081-4D6D-92BC-884803D66D71}" srcOrd="1" destOrd="0" presId="urn:microsoft.com/office/officeart/2005/8/layout/hList9"/>
    <dgm:cxn modelId="{62665D4E-0B21-F841-B8DD-19A13A1487C9}" type="presParOf" srcId="{2F68AC25-7081-4D6D-92BC-884803D66D71}" destId="{2A744C6F-B1E3-48F2-A94C-297A1BBD7379}" srcOrd="0" destOrd="0" presId="urn:microsoft.com/office/officeart/2005/8/layout/hList9"/>
    <dgm:cxn modelId="{A1A92494-459D-374A-B162-B2A62037E655}" type="presParOf" srcId="{2F68AC25-7081-4D6D-92BC-884803D66D71}" destId="{5FA9912A-D1CB-44F4-942A-35140D4C2BA6}" srcOrd="1" destOrd="0" presId="urn:microsoft.com/office/officeart/2005/8/layout/hList9"/>
    <dgm:cxn modelId="{72DD0509-459B-6240-A463-6529F30E5B56}" type="presParOf" srcId="{5FA9912A-D1CB-44F4-942A-35140D4C2BA6}" destId="{6E100B24-363B-4678-9AC4-3F0AAC0F6D01}" srcOrd="0" destOrd="0" presId="urn:microsoft.com/office/officeart/2005/8/layout/hList9"/>
    <dgm:cxn modelId="{2545CA2D-32FF-174C-8723-3FDFBAC0E9E1}" type="presParOf" srcId="{5FA9912A-D1CB-44F4-942A-35140D4C2BA6}" destId="{590C6A3E-8E7F-48EB-B789-77EB2944799A}" srcOrd="1" destOrd="0" presId="urn:microsoft.com/office/officeart/2005/8/layout/hList9"/>
    <dgm:cxn modelId="{B77840F9-3BAD-5245-85EA-E1F777FB1CB2}" type="presParOf" srcId="{1C6BBD16-5033-43D9-B9A6-88D2E5CFC2D0}" destId="{BD7B7C09-2DD3-4780-A90F-719D9D43D15F}" srcOrd="2" destOrd="0" presId="urn:microsoft.com/office/officeart/2005/8/layout/hList9"/>
    <dgm:cxn modelId="{9991EAF8-90DF-2D45-868D-355A913304BA}" type="presParOf" srcId="{1C6BBD16-5033-43D9-B9A6-88D2E5CFC2D0}" destId="{10FD0B29-7250-4892-9BC4-8EDEA48E1917}"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1CAB27-EE7E-44AE-B88C-C1F11E52BEB8}" type="doc">
      <dgm:prSet loTypeId="urn:microsoft.com/office/officeart/2005/8/layout/hList9" loCatId="list" qsTypeId="urn:microsoft.com/office/officeart/2005/8/quickstyle/3d1" qsCatId="3D" csTypeId="urn:microsoft.com/office/officeart/2005/8/colors/accent3_2" csCatId="accent3" phldr="1"/>
      <dgm:spPr/>
      <dgm:t>
        <a:bodyPr/>
        <a:lstStyle/>
        <a:p>
          <a:endParaRPr lang="es-CO"/>
        </a:p>
      </dgm:t>
    </dgm:pt>
    <dgm:pt modelId="{190AD81F-501C-4BC1-8528-FF1D21304724}">
      <dgm:prSet phldrT="[Texto]"/>
      <dgm:spPr>
        <a:solidFill>
          <a:schemeClr val="accent2">
            <a:lumMod val="20000"/>
            <a:lumOff val="80000"/>
          </a:schemeClr>
        </a:solidFill>
      </dgm:spPr>
      <dgm:t>
        <a:bodyPr/>
        <a:lstStyle/>
        <a:p>
          <a:r>
            <a:rPr lang="es-CO" b="1" dirty="0" smtClean="0">
              <a:solidFill>
                <a:schemeClr val="tx1"/>
              </a:solidFill>
              <a:latin typeface="+mn-lt"/>
              <a:ea typeface="+mn-ea"/>
              <a:cs typeface="Arial" charset="0"/>
            </a:rPr>
            <a:t>Decreto 1066 del 2015.</a:t>
          </a:r>
          <a:endParaRPr lang="es-CO" dirty="0">
            <a:solidFill>
              <a:schemeClr val="tx1"/>
            </a:solidFill>
            <a:latin typeface="Gill Sans MT"/>
          </a:endParaRPr>
        </a:p>
      </dgm:t>
    </dgm:pt>
    <dgm:pt modelId="{93E2099D-0269-4DB8-8F67-D8E067EEDFF7}" type="parTrans" cxnId="{6ACF5AD0-3A18-4131-80D2-D96AB5F3AB1D}">
      <dgm:prSet/>
      <dgm:spPr/>
      <dgm:t>
        <a:bodyPr/>
        <a:lstStyle/>
        <a:p>
          <a:endParaRPr lang="es-CO"/>
        </a:p>
      </dgm:t>
    </dgm:pt>
    <dgm:pt modelId="{2D0C4CDA-5E05-423B-8C07-0AF3AAD03D56}" type="sibTrans" cxnId="{6ACF5AD0-3A18-4131-80D2-D96AB5F3AB1D}">
      <dgm:prSet/>
      <dgm:spPr/>
      <dgm:t>
        <a:bodyPr/>
        <a:lstStyle/>
        <a:p>
          <a:endParaRPr lang="es-CO"/>
        </a:p>
      </dgm:t>
    </dgm:pt>
    <dgm:pt modelId="{B8DBF7C7-E60E-4D68-BEA0-D97608618C60}">
      <dgm:prSet phldrT="[Texto]" custT="1"/>
      <dgm:spPr>
        <a:solidFill>
          <a:schemeClr val="bg1">
            <a:lumMod val="95000"/>
          </a:schemeClr>
        </a:solidFill>
      </dgm:spPr>
      <dgm:t>
        <a:bodyPr/>
        <a:lstStyle/>
        <a:p>
          <a:pPr algn="just"/>
          <a:r>
            <a:rPr lang="es-CO" sz="1800" dirty="0" smtClean="0">
              <a:latin typeface="Calibri" charset="0"/>
            </a:rPr>
            <a:t>Al igual que los Consejos de Seguridad, los Comités Territoriales de Orden Público son espacios de </a:t>
          </a:r>
          <a:r>
            <a:rPr lang="es-CO" sz="1800" b="1" u="none" dirty="0" smtClean="0">
              <a:latin typeface="Calibri" charset="0"/>
            </a:rPr>
            <a:t>coordinación interinstitucional </a:t>
          </a:r>
          <a:r>
            <a:rPr lang="es-CO" sz="1800" dirty="0" smtClean="0">
              <a:latin typeface="Calibri" charset="0"/>
            </a:rPr>
            <a:t>en los que participan los representantes de cinco instituciones con competencias en esta materia.</a:t>
          </a:r>
        </a:p>
        <a:p>
          <a:pPr algn="just"/>
          <a:endParaRPr lang="es-CO" sz="1800" dirty="0" smtClean="0">
            <a:latin typeface="Calibri" charset="0"/>
          </a:endParaRPr>
        </a:p>
        <a:p>
          <a:pPr algn="just"/>
          <a:r>
            <a:rPr lang="es-CO" sz="1800" dirty="0" smtClean="0"/>
            <a:t>Art. 2.7.1.1.17  - En cada departamento, distrito o municipio, habrá un Comité Territorial de Orden Público </a:t>
          </a:r>
          <a:r>
            <a:rPr lang="es-CO" sz="1800" b="1" u="none" dirty="0" smtClean="0"/>
            <a:t>encargado de estudiar, aprobar, hacer seguimiento y definir la destinación de los recursos apropiados para los FONSET. </a:t>
          </a:r>
          <a:endParaRPr lang="es-CO" sz="1800" b="1" u="none" dirty="0">
            <a:solidFill>
              <a:srgbClr val="FF0000"/>
            </a:solidFill>
            <a:latin typeface="Gill Sans MT"/>
          </a:endParaRPr>
        </a:p>
      </dgm:t>
    </dgm:pt>
    <dgm:pt modelId="{4A370ABC-0156-4291-9F0A-FF293C11D76D}" type="parTrans" cxnId="{C00DE130-DA75-4EA9-AFBF-83573C5BDB2C}">
      <dgm:prSet/>
      <dgm:spPr/>
      <dgm:t>
        <a:bodyPr/>
        <a:lstStyle/>
        <a:p>
          <a:endParaRPr lang="es-CO"/>
        </a:p>
      </dgm:t>
    </dgm:pt>
    <dgm:pt modelId="{BD023125-8E4A-4325-A936-4EE587105563}" type="sibTrans" cxnId="{C00DE130-DA75-4EA9-AFBF-83573C5BDB2C}">
      <dgm:prSet/>
      <dgm:spPr/>
      <dgm:t>
        <a:bodyPr/>
        <a:lstStyle/>
        <a:p>
          <a:endParaRPr lang="es-CO"/>
        </a:p>
      </dgm:t>
    </dgm:pt>
    <dgm:pt modelId="{1C6BBD16-5033-43D9-B9A6-88D2E5CFC2D0}" type="pres">
      <dgm:prSet presAssocID="{2E1CAB27-EE7E-44AE-B88C-C1F11E52BEB8}" presName="list" presStyleCnt="0">
        <dgm:presLayoutVars>
          <dgm:dir/>
          <dgm:animLvl val="lvl"/>
        </dgm:presLayoutVars>
      </dgm:prSet>
      <dgm:spPr/>
      <dgm:t>
        <a:bodyPr/>
        <a:lstStyle/>
        <a:p>
          <a:endParaRPr lang="es-CO"/>
        </a:p>
      </dgm:t>
    </dgm:pt>
    <dgm:pt modelId="{ABE2EFBA-3DA2-4FEE-A559-0BF493E9C75A}" type="pres">
      <dgm:prSet presAssocID="{190AD81F-501C-4BC1-8528-FF1D21304724}" presName="posSpace" presStyleCnt="0"/>
      <dgm:spPr/>
    </dgm:pt>
    <dgm:pt modelId="{2F68AC25-7081-4D6D-92BC-884803D66D71}" type="pres">
      <dgm:prSet presAssocID="{190AD81F-501C-4BC1-8528-FF1D21304724}" presName="vertFlow" presStyleCnt="0"/>
      <dgm:spPr/>
    </dgm:pt>
    <dgm:pt modelId="{2A744C6F-B1E3-48F2-A94C-297A1BBD7379}" type="pres">
      <dgm:prSet presAssocID="{190AD81F-501C-4BC1-8528-FF1D21304724}" presName="topSpace" presStyleCnt="0"/>
      <dgm:spPr/>
    </dgm:pt>
    <dgm:pt modelId="{5FA9912A-D1CB-44F4-942A-35140D4C2BA6}" type="pres">
      <dgm:prSet presAssocID="{190AD81F-501C-4BC1-8528-FF1D21304724}" presName="firstComp" presStyleCnt="0"/>
      <dgm:spPr/>
    </dgm:pt>
    <dgm:pt modelId="{6E100B24-363B-4678-9AC4-3F0AAC0F6D01}" type="pres">
      <dgm:prSet presAssocID="{190AD81F-501C-4BC1-8528-FF1D21304724}" presName="firstChild" presStyleLbl="bgAccFollowNode1" presStyleIdx="0" presStyleCnt="1" custScaleX="140178" custScaleY="158434" custLinFactNeighborX="-9500" custLinFactNeighborY="-10444"/>
      <dgm:spPr/>
      <dgm:t>
        <a:bodyPr/>
        <a:lstStyle/>
        <a:p>
          <a:endParaRPr lang="es-CO"/>
        </a:p>
      </dgm:t>
    </dgm:pt>
    <dgm:pt modelId="{590C6A3E-8E7F-48EB-B789-77EB2944799A}" type="pres">
      <dgm:prSet presAssocID="{190AD81F-501C-4BC1-8528-FF1D21304724}" presName="firstChildTx" presStyleLbl="bgAccFollowNode1" presStyleIdx="0" presStyleCnt="1">
        <dgm:presLayoutVars>
          <dgm:bulletEnabled val="1"/>
        </dgm:presLayoutVars>
      </dgm:prSet>
      <dgm:spPr/>
      <dgm:t>
        <a:bodyPr/>
        <a:lstStyle/>
        <a:p>
          <a:endParaRPr lang="es-CO"/>
        </a:p>
      </dgm:t>
    </dgm:pt>
    <dgm:pt modelId="{BD7B7C09-2DD3-4780-A90F-719D9D43D15F}" type="pres">
      <dgm:prSet presAssocID="{190AD81F-501C-4BC1-8528-FF1D21304724}" presName="negSpace" presStyleCnt="0"/>
      <dgm:spPr/>
    </dgm:pt>
    <dgm:pt modelId="{10FD0B29-7250-4892-9BC4-8EDEA48E1917}" type="pres">
      <dgm:prSet presAssocID="{190AD81F-501C-4BC1-8528-FF1D21304724}" presName="circle" presStyleLbl="node1" presStyleIdx="0" presStyleCnt="1" custScaleX="70029" custScaleY="51293" custLinFactX="-78580" custLinFactNeighborX="-100000" custLinFactNeighborY="-4247"/>
      <dgm:spPr/>
      <dgm:t>
        <a:bodyPr/>
        <a:lstStyle/>
        <a:p>
          <a:endParaRPr lang="es-CO"/>
        </a:p>
      </dgm:t>
    </dgm:pt>
  </dgm:ptLst>
  <dgm:cxnLst>
    <dgm:cxn modelId="{C00DE130-DA75-4EA9-AFBF-83573C5BDB2C}" srcId="{190AD81F-501C-4BC1-8528-FF1D21304724}" destId="{B8DBF7C7-E60E-4D68-BEA0-D97608618C60}" srcOrd="0" destOrd="0" parTransId="{4A370ABC-0156-4291-9F0A-FF293C11D76D}" sibTransId="{BD023125-8E4A-4325-A936-4EE587105563}"/>
    <dgm:cxn modelId="{6ACF5AD0-3A18-4131-80D2-D96AB5F3AB1D}" srcId="{2E1CAB27-EE7E-44AE-B88C-C1F11E52BEB8}" destId="{190AD81F-501C-4BC1-8528-FF1D21304724}" srcOrd="0" destOrd="0" parTransId="{93E2099D-0269-4DB8-8F67-D8E067EEDFF7}" sibTransId="{2D0C4CDA-5E05-423B-8C07-0AF3AAD03D56}"/>
    <dgm:cxn modelId="{C5029DB4-D5D0-9D47-90B9-A95DF4612799}" type="presOf" srcId="{B8DBF7C7-E60E-4D68-BEA0-D97608618C60}" destId="{590C6A3E-8E7F-48EB-B789-77EB2944799A}" srcOrd="1" destOrd="0" presId="urn:microsoft.com/office/officeart/2005/8/layout/hList9"/>
    <dgm:cxn modelId="{9CC3993E-B715-1444-96D5-52909D8832FD}" type="presOf" srcId="{B8DBF7C7-E60E-4D68-BEA0-D97608618C60}" destId="{6E100B24-363B-4678-9AC4-3F0AAC0F6D01}" srcOrd="0" destOrd="0" presId="urn:microsoft.com/office/officeart/2005/8/layout/hList9"/>
    <dgm:cxn modelId="{773B107F-B39E-3E41-8822-C3B1A5EFEF8D}" type="presOf" srcId="{190AD81F-501C-4BC1-8528-FF1D21304724}" destId="{10FD0B29-7250-4892-9BC4-8EDEA48E1917}" srcOrd="0" destOrd="0" presId="urn:microsoft.com/office/officeart/2005/8/layout/hList9"/>
    <dgm:cxn modelId="{75B2CF70-3D37-C341-8803-FA4F6716B898}" type="presOf" srcId="{2E1CAB27-EE7E-44AE-B88C-C1F11E52BEB8}" destId="{1C6BBD16-5033-43D9-B9A6-88D2E5CFC2D0}" srcOrd="0" destOrd="0" presId="urn:microsoft.com/office/officeart/2005/8/layout/hList9"/>
    <dgm:cxn modelId="{A1D9CB20-FF64-2A4C-AA52-7094137397E9}" type="presParOf" srcId="{1C6BBD16-5033-43D9-B9A6-88D2E5CFC2D0}" destId="{ABE2EFBA-3DA2-4FEE-A559-0BF493E9C75A}" srcOrd="0" destOrd="0" presId="urn:microsoft.com/office/officeart/2005/8/layout/hList9"/>
    <dgm:cxn modelId="{DF4EF78B-59EF-874B-9B17-7CA67FA44B05}" type="presParOf" srcId="{1C6BBD16-5033-43D9-B9A6-88D2E5CFC2D0}" destId="{2F68AC25-7081-4D6D-92BC-884803D66D71}" srcOrd="1" destOrd="0" presId="urn:microsoft.com/office/officeart/2005/8/layout/hList9"/>
    <dgm:cxn modelId="{93005E9F-2863-B241-8149-76CD71B91335}" type="presParOf" srcId="{2F68AC25-7081-4D6D-92BC-884803D66D71}" destId="{2A744C6F-B1E3-48F2-A94C-297A1BBD7379}" srcOrd="0" destOrd="0" presId="urn:microsoft.com/office/officeart/2005/8/layout/hList9"/>
    <dgm:cxn modelId="{E9C2AF5E-2313-0B46-8ADF-A6FD4FB478EB}" type="presParOf" srcId="{2F68AC25-7081-4D6D-92BC-884803D66D71}" destId="{5FA9912A-D1CB-44F4-942A-35140D4C2BA6}" srcOrd="1" destOrd="0" presId="urn:microsoft.com/office/officeart/2005/8/layout/hList9"/>
    <dgm:cxn modelId="{26ABE14D-7B9A-4346-84ED-3C889825CCD0}" type="presParOf" srcId="{5FA9912A-D1CB-44F4-942A-35140D4C2BA6}" destId="{6E100B24-363B-4678-9AC4-3F0AAC0F6D01}" srcOrd="0" destOrd="0" presId="urn:microsoft.com/office/officeart/2005/8/layout/hList9"/>
    <dgm:cxn modelId="{C7F147F6-D43C-9D40-BB82-0ABE9796DF87}" type="presParOf" srcId="{5FA9912A-D1CB-44F4-942A-35140D4C2BA6}" destId="{590C6A3E-8E7F-48EB-B789-77EB2944799A}" srcOrd="1" destOrd="0" presId="urn:microsoft.com/office/officeart/2005/8/layout/hList9"/>
    <dgm:cxn modelId="{008E6FCA-9E1A-8547-8AEA-3B9EBB35E748}" type="presParOf" srcId="{1C6BBD16-5033-43D9-B9A6-88D2E5CFC2D0}" destId="{BD7B7C09-2DD3-4780-A90F-719D9D43D15F}" srcOrd="2" destOrd="0" presId="urn:microsoft.com/office/officeart/2005/8/layout/hList9"/>
    <dgm:cxn modelId="{A9D7F99B-FA7A-D047-90D8-4946204AD158}" type="presParOf" srcId="{1C6BBD16-5033-43D9-B9A6-88D2E5CFC2D0}" destId="{10FD0B29-7250-4892-9BC4-8EDEA48E1917}"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48EA96-A649-4290-A1A9-0EBDF76F3E03}" type="doc">
      <dgm:prSet loTypeId="urn:microsoft.com/office/officeart/2005/8/layout/radial4" loCatId="relationship" qsTypeId="urn:microsoft.com/office/officeart/2005/8/quickstyle/3d1" qsCatId="3D" csTypeId="urn:microsoft.com/office/officeart/2005/8/colors/accent3_2" csCatId="accent3" phldr="1"/>
      <dgm:spPr/>
      <dgm:t>
        <a:bodyPr/>
        <a:lstStyle/>
        <a:p>
          <a:endParaRPr lang="es-CO"/>
        </a:p>
      </dgm:t>
    </dgm:pt>
    <dgm:pt modelId="{96F22E6F-6252-42EA-B731-DBDCA7212560}">
      <dgm:prSet phldrT="[Texto]" custT="1"/>
      <dgm:spPr>
        <a:solidFill>
          <a:schemeClr val="tx2">
            <a:lumMod val="60000"/>
            <a:lumOff val="40000"/>
          </a:schemeClr>
        </a:solidFill>
      </dgm:spPr>
      <dgm:t>
        <a:bodyPr/>
        <a:lstStyle/>
        <a:p>
          <a:r>
            <a:rPr lang="es-CO" sz="2000" b="1" dirty="0" smtClean="0">
              <a:effectLst>
                <a:outerShdw blurRad="38100" dist="38100" dir="2700000" algn="tl">
                  <a:srgbClr val="000000">
                    <a:alpha val="43137"/>
                  </a:srgbClr>
                </a:outerShdw>
              </a:effectLst>
              <a:latin typeface="+mj-lt"/>
            </a:rPr>
            <a:t>Conformación Comité de orden público</a:t>
          </a:r>
          <a:endParaRPr lang="es-CO" sz="2000" b="1" dirty="0">
            <a:effectLst>
              <a:outerShdw blurRad="38100" dist="38100" dir="2700000" algn="tl">
                <a:srgbClr val="000000">
                  <a:alpha val="43137"/>
                </a:srgbClr>
              </a:outerShdw>
            </a:effectLst>
            <a:latin typeface="+mj-lt"/>
          </a:endParaRPr>
        </a:p>
      </dgm:t>
    </dgm:pt>
    <dgm:pt modelId="{D4B18805-4D88-47DC-8943-AAAAB60B479C}" type="parTrans" cxnId="{20B95E24-5E21-4CDF-B619-52775BA7A84D}">
      <dgm:prSet/>
      <dgm:spPr/>
      <dgm:t>
        <a:bodyPr/>
        <a:lstStyle/>
        <a:p>
          <a:endParaRPr lang="es-CO" sz="2000" b="1">
            <a:effectLst>
              <a:outerShdw blurRad="38100" dist="38100" dir="2700000" algn="tl">
                <a:srgbClr val="000000">
                  <a:alpha val="43137"/>
                </a:srgbClr>
              </a:outerShdw>
            </a:effectLst>
            <a:latin typeface="+mj-lt"/>
          </a:endParaRPr>
        </a:p>
      </dgm:t>
    </dgm:pt>
    <dgm:pt modelId="{8AB21122-C461-4015-A319-3A1F1550CFAD}" type="sibTrans" cxnId="{20B95E24-5E21-4CDF-B619-52775BA7A84D}">
      <dgm:prSet/>
      <dgm:spPr/>
      <dgm:t>
        <a:bodyPr/>
        <a:lstStyle/>
        <a:p>
          <a:endParaRPr lang="es-CO" sz="2000" b="1">
            <a:effectLst>
              <a:outerShdw blurRad="38100" dist="38100" dir="2700000" algn="tl">
                <a:srgbClr val="000000">
                  <a:alpha val="43137"/>
                </a:srgbClr>
              </a:outerShdw>
            </a:effectLst>
            <a:latin typeface="+mj-lt"/>
          </a:endParaRPr>
        </a:p>
      </dgm:t>
    </dgm:pt>
    <dgm:pt modelId="{B2AB5734-1F7B-4F4C-8ACD-B2DA255A47C2}">
      <dgm:prSet phldrT="[Texto]" custT="1"/>
      <dgm:spPr>
        <a:solidFill>
          <a:schemeClr val="accent2">
            <a:lumMod val="20000"/>
            <a:lumOff val="80000"/>
          </a:schemeClr>
        </a:solidFill>
      </dgm:spPr>
      <dgm:t>
        <a:bodyPr/>
        <a:lstStyle/>
        <a:p>
          <a:r>
            <a:rPr lang="es-CO" sz="2000" b="0" dirty="0" smtClean="0">
              <a:solidFill>
                <a:schemeClr val="tx1"/>
              </a:solidFill>
              <a:effectLst>
                <a:outerShdw blurRad="38100" dist="38100" dir="2700000" algn="tl">
                  <a:srgbClr val="000000">
                    <a:alpha val="43137"/>
                  </a:srgbClr>
                </a:outerShdw>
              </a:effectLst>
              <a:latin typeface="+mj-lt"/>
            </a:rPr>
            <a:t>El Comandante de la guarnición militar</a:t>
          </a:r>
          <a:endParaRPr lang="es-CO" sz="2000" b="0" dirty="0">
            <a:solidFill>
              <a:schemeClr val="tx1"/>
            </a:solidFill>
            <a:effectLst>
              <a:outerShdw blurRad="38100" dist="38100" dir="2700000" algn="tl">
                <a:srgbClr val="000000">
                  <a:alpha val="43137"/>
                </a:srgbClr>
              </a:outerShdw>
            </a:effectLst>
            <a:latin typeface="+mj-lt"/>
          </a:endParaRPr>
        </a:p>
      </dgm:t>
    </dgm:pt>
    <dgm:pt modelId="{E066D2DD-2928-4008-9AEA-449D77080D1C}" type="parTrans" cxnId="{1C051452-7004-4F88-8A9D-EA2C30E042D2}">
      <dgm:prSet/>
      <dgm:spPr/>
      <dgm:t>
        <a:bodyPr/>
        <a:lstStyle/>
        <a:p>
          <a:endParaRPr lang="es-CO" sz="2000" b="1">
            <a:effectLst>
              <a:outerShdw blurRad="38100" dist="38100" dir="2700000" algn="tl">
                <a:srgbClr val="000000">
                  <a:alpha val="43137"/>
                </a:srgbClr>
              </a:outerShdw>
            </a:effectLst>
            <a:latin typeface="+mj-lt"/>
          </a:endParaRPr>
        </a:p>
      </dgm:t>
    </dgm:pt>
    <dgm:pt modelId="{145D28FD-E3D7-4DE7-8C24-8C5F0CAB47E6}" type="sibTrans" cxnId="{1C051452-7004-4F88-8A9D-EA2C30E042D2}">
      <dgm:prSet/>
      <dgm:spPr/>
      <dgm:t>
        <a:bodyPr/>
        <a:lstStyle/>
        <a:p>
          <a:endParaRPr lang="es-CO" sz="2000" b="1">
            <a:effectLst>
              <a:outerShdw blurRad="38100" dist="38100" dir="2700000" algn="tl">
                <a:srgbClr val="000000">
                  <a:alpha val="43137"/>
                </a:srgbClr>
              </a:outerShdw>
            </a:effectLst>
            <a:latin typeface="+mj-lt"/>
          </a:endParaRPr>
        </a:p>
      </dgm:t>
    </dgm:pt>
    <dgm:pt modelId="{CA1577CD-1A8E-408F-B10F-12CC4569D942}">
      <dgm:prSet phldrT="[Texto]" custT="1"/>
      <dgm:spPr>
        <a:solidFill>
          <a:schemeClr val="accent2">
            <a:lumMod val="20000"/>
            <a:lumOff val="80000"/>
          </a:schemeClr>
        </a:solidFill>
      </dgm:spPr>
      <dgm:t>
        <a:bodyPr/>
        <a:lstStyle/>
        <a:p>
          <a:r>
            <a:rPr lang="es-CO" sz="2000" b="0" dirty="0" smtClean="0">
              <a:solidFill>
                <a:schemeClr val="tx1"/>
              </a:solidFill>
              <a:effectLst>
                <a:outerShdw blurRad="38100" dist="38100" dir="2700000" algn="tl">
                  <a:srgbClr val="000000">
                    <a:alpha val="43137"/>
                  </a:srgbClr>
                </a:outerShdw>
              </a:effectLst>
              <a:latin typeface="+mj-lt"/>
            </a:rPr>
            <a:t>El Comandante de la Policía</a:t>
          </a:r>
          <a:endParaRPr lang="es-CO" sz="2000" b="0" dirty="0">
            <a:solidFill>
              <a:schemeClr val="tx1"/>
            </a:solidFill>
            <a:effectLst>
              <a:outerShdw blurRad="38100" dist="38100" dir="2700000" algn="tl">
                <a:srgbClr val="000000">
                  <a:alpha val="43137"/>
                </a:srgbClr>
              </a:outerShdw>
            </a:effectLst>
            <a:latin typeface="+mj-lt"/>
          </a:endParaRPr>
        </a:p>
      </dgm:t>
    </dgm:pt>
    <dgm:pt modelId="{C748E7D4-1005-4694-B99A-A031E7DBC035}" type="parTrans" cxnId="{D53DA444-D66F-4CAC-893E-61EF7CE9DC8F}">
      <dgm:prSet/>
      <dgm:spPr/>
      <dgm:t>
        <a:bodyPr/>
        <a:lstStyle/>
        <a:p>
          <a:endParaRPr lang="es-CO" sz="2000" b="1">
            <a:effectLst>
              <a:outerShdw blurRad="38100" dist="38100" dir="2700000" algn="tl">
                <a:srgbClr val="000000">
                  <a:alpha val="43137"/>
                </a:srgbClr>
              </a:outerShdw>
            </a:effectLst>
            <a:latin typeface="+mj-lt"/>
          </a:endParaRPr>
        </a:p>
      </dgm:t>
    </dgm:pt>
    <dgm:pt modelId="{DF6965E7-0EF3-4C5F-BA8C-0A3E9220579B}" type="sibTrans" cxnId="{D53DA444-D66F-4CAC-893E-61EF7CE9DC8F}">
      <dgm:prSet/>
      <dgm:spPr/>
      <dgm:t>
        <a:bodyPr/>
        <a:lstStyle/>
        <a:p>
          <a:endParaRPr lang="es-CO" sz="2000" b="1">
            <a:effectLst>
              <a:outerShdw blurRad="38100" dist="38100" dir="2700000" algn="tl">
                <a:srgbClr val="000000">
                  <a:alpha val="43137"/>
                </a:srgbClr>
              </a:outerShdw>
            </a:effectLst>
            <a:latin typeface="+mj-lt"/>
          </a:endParaRPr>
        </a:p>
      </dgm:t>
    </dgm:pt>
    <dgm:pt modelId="{013B3D54-A985-44EF-8382-4DD527E112FB}">
      <dgm:prSet phldrT="[Texto]" custT="1"/>
      <dgm:spPr>
        <a:solidFill>
          <a:schemeClr val="accent2">
            <a:lumMod val="20000"/>
            <a:lumOff val="80000"/>
          </a:schemeClr>
        </a:solidFill>
      </dgm:spPr>
      <dgm:t>
        <a:bodyPr/>
        <a:lstStyle/>
        <a:p>
          <a:r>
            <a:rPr lang="es-CO" sz="2000" b="0" dirty="0" smtClean="0">
              <a:solidFill>
                <a:schemeClr val="tx1"/>
              </a:solidFill>
              <a:effectLst>
                <a:outerShdw blurRad="38100" dist="38100" dir="2700000" algn="tl">
                  <a:srgbClr val="000000">
                    <a:alpha val="43137"/>
                  </a:srgbClr>
                </a:outerShdw>
              </a:effectLst>
              <a:latin typeface="+mj-lt"/>
            </a:rPr>
            <a:t>El director seccional del CTI</a:t>
          </a:r>
          <a:endParaRPr lang="es-CO" sz="2000" b="0" dirty="0">
            <a:solidFill>
              <a:schemeClr val="tx1"/>
            </a:solidFill>
            <a:effectLst>
              <a:outerShdw blurRad="38100" dist="38100" dir="2700000" algn="tl">
                <a:srgbClr val="000000">
                  <a:alpha val="43137"/>
                </a:srgbClr>
              </a:outerShdw>
            </a:effectLst>
            <a:latin typeface="+mj-lt"/>
          </a:endParaRPr>
        </a:p>
      </dgm:t>
    </dgm:pt>
    <dgm:pt modelId="{5487D791-3D44-4ECD-BAA3-24CD6424DF87}" type="parTrans" cxnId="{5EBF9E8D-A733-4634-99F0-119796F7DE18}">
      <dgm:prSet/>
      <dgm:spPr/>
      <dgm:t>
        <a:bodyPr/>
        <a:lstStyle/>
        <a:p>
          <a:endParaRPr lang="es-CO" sz="2000" b="1">
            <a:effectLst>
              <a:outerShdw blurRad="38100" dist="38100" dir="2700000" algn="tl">
                <a:srgbClr val="000000">
                  <a:alpha val="43137"/>
                </a:srgbClr>
              </a:outerShdw>
            </a:effectLst>
            <a:latin typeface="+mj-lt"/>
          </a:endParaRPr>
        </a:p>
      </dgm:t>
    </dgm:pt>
    <dgm:pt modelId="{AA10BCC2-2A75-431D-8608-9535F5DEFAA6}" type="sibTrans" cxnId="{5EBF9E8D-A733-4634-99F0-119796F7DE18}">
      <dgm:prSet/>
      <dgm:spPr/>
      <dgm:t>
        <a:bodyPr/>
        <a:lstStyle/>
        <a:p>
          <a:endParaRPr lang="es-CO" sz="2000" b="1">
            <a:effectLst>
              <a:outerShdw blurRad="38100" dist="38100" dir="2700000" algn="tl">
                <a:srgbClr val="000000">
                  <a:alpha val="43137"/>
                </a:srgbClr>
              </a:outerShdw>
            </a:effectLst>
            <a:latin typeface="+mj-lt"/>
          </a:endParaRPr>
        </a:p>
      </dgm:t>
    </dgm:pt>
    <dgm:pt modelId="{367E4385-2A91-4B72-BC0F-567CEFA060C7}">
      <dgm:prSet phldrT="[Texto]" custT="1"/>
      <dgm:spPr>
        <a:solidFill>
          <a:schemeClr val="accent2">
            <a:lumMod val="20000"/>
            <a:lumOff val="80000"/>
          </a:schemeClr>
        </a:solidFill>
      </dgm:spPr>
      <dgm:t>
        <a:bodyPr/>
        <a:lstStyle/>
        <a:p>
          <a:r>
            <a:rPr lang="es-CO" sz="2000" b="0" dirty="0" smtClean="0">
              <a:solidFill>
                <a:schemeClr val="tx1"/>
              </a:solidFill>
              <a:effectLst>
                <a:outerShdw blurRad="38100" dist="38100" dir="2700000" algn="tl">
                  <a:srgbClr val="000000">
                    <a:alpha val="43137"/>
                  </a:srgbClr>
                </a:outerShdw>
              </a:effectLst>
              <a:latin typeface="+mj-lt"/>
            </a:rPr>
            <a:t>El Gobernador o Alcalde</a:t>
          </a:r>
        </a:p>
        <a:p>
          <a:r>
            <a:rPr lang="es-CO" sz="2000" b="0" dirty="0" smtClean="0">
              <a:solidFill>
                <a:schemeClr val="tx1"/>
              </a:solidFill>
              <a:effectLst>
                <a:outerShdw blurRad="38100" dist="38100" dir="2700000" algn="tl">
                  <a:srgbClr val="000000">
                    <a:alpha val="43137"/>
                  </a:srgbClr>
                </a:outerShdw>
              </a:effectLst>
              <a:latin typeface="+mj-lt"/>
            </a:rPr>
            <a:t>(Preside)</a:t>
          </a:r>
          <a:endParaRPr lang="es-CO" sz="2000" b="0" dirty="0">
            <a:solidFill>
              <a:schemeClr val="tx1"/>
            </a:solidFill>
            <a:effectLst>
              <a:outerShdw blurRad="38100" dist="38100" dir="2700000" algn="tl">
                <a:srgbClr val="000000">
                  <a:alpha val="43137"/>
                </a:srgbClr>
              </a:outerShdw>
            </a:effectLst>
            <a:latin typeface="+mj-lt"/>
          </a:endParaRPr>
        </a:p>
      </dgm:t>
    </dgm:pt>
    <dgm:pt modelId="{7FA216E7-CE5B-4600-9A1C-0705A5C28AF0}" type="parTrans" cxnId="{D775375D-D5CB-449F-A984-39B97A09320F}">
      <dgm:prSet/>
      <dgm:spPr/>
      <dgm:t>
        <a:bodyPr/>
        <a:lstStyle/>
        <a:p>
          <a:endParaRPr lang="es-CO" sz="2000" b="1">
            <a:effectLst>
              <a:outerShdw blurRad="38100" dist="38100" dir="2700000" algn="tl">
                <a:srgbClr val="000000">
                  <a:alpha val="43137"/>
                </a:srgbClr>
              </a:outerShdw>
            </a:effectLst>
            <a:latin typeface="+mj-lt"/>
          </a:endParaRPr>
        </a:p>
      </dgm:t>
    </dgm:pt>
    <dgm:pt modelId="{BE8152A6-8206-4EC5-90B6-C7207658FF83}" type="sibTrans" cxnId="{D775375D-D5CB-449F-A984-39B97A09320F}">
      <dgm:prSet/>
      <dgm:spPr/>
      <dgm:t>
        <a:bodyPr/>
        <a:lstStyle/>
        <a:p>
          <a:endParaRPr lang="es-CO" sz="2000" b="1">
            <a:effectLst>
              <a:outerShdw blurRad="38100" dist="38100" dir="2700000" algn="tl">
                <a:srgbClr val="000000">
                  <a:alpha val="43137"/>
                </a:srgbClr>
              </a:outerShdw>
            </a:effectLst>
            <a:latin typeface="+mj-lt"/>
          </a:endParaRPr>
        </a:p>
      </dgm:t>
    </dgm:pt>
    <dgm:pt modelId="{92D7E141-670A-45F7-BE0C-7CE9DA35B254}">
      <dgm:prSet phldrT="[Texto]" custT="1"/>
      <dgm:spPr>
        <a:solidFill>
          <a:schemeClr val="accent2">
            <a:lumMod val="20000"/>
            <a:lumOff val="80000"/>
          </a:schemeClr>
        </a:solidFill>
      </dgm:spPr>
      <dgm:t>
        <a:bodyPr/>
        <a:lstStyle/>
        <a:p>
          <a:r>
            <a:rPr lang="es-CO" sz="2000" b="0" dirty="0" smtClean="0">
              <a:solidFill>
                <a:schemeClr val="tx1"/>
              </a:solidFill>
              <a:effectLst>
                <a:outerShdw blurRad="38100" dist="38100" dir="2700000" algn="tl">
                  <a:srgbClr val="000000">
                    <a:alpha val="43137"/>
                  </a:srgbClr>
                </a:outerShdw>
              </a:effectLst>
              <a:latin typeface="+mj-lt"/>
            </a:rPr>
            <a:t>Migración Colombia - UNP</a:t>
          </a:r>
          <a:endParaRPr lang="es-CO" sz="2000" b="0" dirty="0">
            <a:solidFill>
              <a:schemeClr val="tx1"/>
            </a:solidFill>
            <a:effectLst>
              <a:outerShdw blurRad="38100" dist="38100" dir="2700000" algn="tl">
                <a:srgbClr val="000000">
                  <a:alpha val="43137"/>
                </a:srgbClr>
              </a:outerShdw>
            </a:effectLst>
            <a:latin typeface="+mj-lt"/>
          </a:endParaRPr>
        </a:p>
      </dgm:t>
    </dgm:pt>
    <dgm:pt modelId="{430D7BA6-9A1D-4F93-997F-C3782BEC0317}" type="parTrans" cxnId="{9D1DAC83-4F46-47FE-9D4E-BFD0B270840B}">
      <dgm:prSet/>
      <dgm:spPr/>
      <dgm:t>
        <a:bodyPr/>
        <a:lstStyle/>
        <a:p>
          <a:endParaRPr lang="es-ES"/>
        </a:p>
      </dgm:t>
    </dgm:pt>
    <dgm:pt modelId="{A0993079-0D7B-4D52-BD8A-4BB874430F22}" type="sibTrans" cxnId="{9D1DAC83-4F46-47FE-9D4E-BFD0B270840B}">
      <dgm:prSet/>
      <dgm:spPr/>
      <dgm:t>
        <a:bodyPr/>
        <a:lstStyle/>
        <a:p>
          <a:endParaRPr lang="es-ES"/>
        </a:p>
      </dgm:t>
    </dgm:pt>
    <dgm:pt modelId="{C97B2FBB-9CD1-4C80-BBEF-7F4F80339277}" type="pres">
      <dgm:prSet presAssocID="{1A48EA96-A649-4290-A1A9-0EBDF76F3E03}" presName="cycle" presStyleCnt="0">
        <dgm:presLayoutVars>
          <dgm:chMax val="1"/>
          <dgm:dir/>
          <dgm:animLvl val="ctr"/>
          <dgm:resizeHandles val="exact"/>
        </dgm:presLayoutVars>
      </dgm:prSet>
      <dgm:spPr/>
      <dgm:t>
        <a:bodyPr/>
        <a:lstStyle/>
        <a:p>
          <a:endParaRPr lang="es-CO"/>
        </a:p>
      </dgm:t>
    </dgm:pt>
    <dgm:pt modelId="{0B427CE7-B048-4387-8260-D027F77807A6}" type="pres">
      <dgm:prSet presAssocID="{96F22E6F-6252-42EA-B731-DBDCA7212560}" presName="centerShape" presStyleLbl="node0" presStyleIdx="0" presStyleCnt="1" custScaleX="121285"/>
      <dgm:spPr/>
      <dgm:t>
        <a:bodyPr/>
        <a:lstStyle/>
        <a:p>
          <a:endParaRPr lang="es-CO"/>
        </a:p>
      </dgm:t>
    </dgm:pt>
    <dgm:pt modelId="{FCF74474-5CE6-456D-B57F-5A2617A5E4A4}" type="pres">
      <dgm:prSet presAssocID="{E066D2DD-2928-4008-9AEA-449D77080D1C}" presName="parTrans" presStyleLbl="bgSibTrans2D1" presStyleIdx="0" presStyleCnt="5"/>
      <dgm:spPr/>
      <dgm:t>
        <a:bodyPr/>
        <a:lstStyle/>
        <a:p>
          <a:endParaRPr lang="es-CO"/>
        </a:p>
      </dgm:t>
    </dgm:pt>
    <dgm:pt modelId="{F5B7DFFD-C43D-48B7-A99E-3C655F1E077E}" type="pres">
      <dgm:prSet presAssocID="{B2AB5734-1F7B-4F4C-8ACD-B2DA255A47C2}" presName="node" presStyleLbl="node1" presStyleIdx="0" presStyleCnt="5" custRadScaleRad="111029" custRadScaleInc="-11584">
        <dgm:presLayoutVars>
          <dgm:bulletEnabled val="1"/>
        </dgm:presLayoutVars>
      </dgm:prSet>
      <dgm:spPr/>
      <dgm:t>
        <a:bodyPr/>
        <a:lstStyle/>
        <a:p>
          <a:endParaRPr lang="es-CO"/>
        </a:p>
      </dgm:t>
    </dgm:pt>
    <dgm:pt modelId="{D3C8E903-53FC-4EB4-AAA7-A66E752BA82C}" type="pres">
      <dgm:prSet presAssocID="{C748E7D4-1005-4694-B99A-A031E7DBC035}" presName="parTrans" presStyleLbl="bgSibTrans2D1" presStyleIdx="1" presStyleCnt="5"/>
      <dgm:spPr/>
      <dgm:t>
        <a:bodyPr/>
        <a:lstStyle/>
        <a:p>
          <a:endParaRPr lang="es-CO"/>
        </a:p>
      </dgm:t>
    </dgm:pt>
    <dgm:pt modelId="{96462AA0-3DCE-4211-8627-B32A72F7C44F}" type="pres">
      <dgm:prSet presAssocID="{CA1577CD-1A8E-408F-B10F-12CC4569D942}" presName="node" presStyleLbl="node1" presStyleIdx="1" presStyleCnt="5">
        <dgm:presLayoutVars>
          <dgm:bulletEnabled val="1"/>
        </dgm:presLayoutVars>
      </dgm:prSet>
      <dgm:spPr/>
      <dgm:t>
        <a:bodyPr/>
        <a:lstStyle/>
        <a:p>
          <a:endParaRPr lang="es-CO"/>
        </a:p>
      </dgm:t>
    </dgm:pt>
    <dgm:pt modelId="{0E76FD87-7168-48CC-A836-67D65DD8D323}" type="pres">
      <dgm:prSet presAssocID="{430D7BA6-9A1D-4F93-997F-C3782BEC0317}" presName="parTrans" presStyleLbl="bgSibTrans2D1" presStyleIdx="2" presStyleCnt="5"/>
      <dgm:spPr/>
      <dgm:t>
        <a:bodyPr/>
        <a:lstStyle/>
        <a:p>
          <a:endParaRPr lang="es-ES"/>
        </a:p>
      </dgm:t>
    </dgm:pt>
    <dgm:pt modelId="{E630C989-0008-4AD9-A313-EA8F403414E2}" type="pres">
      <dgm:prSet presAssocID="{92D7E141-670A-45F7-BE0C-7CE9DA35B254}" presName="node" presStyleLbl="node1" presStyleIdx="2" presStyleCnt="5">
        <dgm:presLayoutVars>
          <dgm:bulletEnabled val="1"/>
        </dgm:presLayoutVars>
      </dgm:prSet>
      <dgm:spPr/>
      <dgm:t>
        <a:bodyPr/>
        <a:lstStyle/>
        <a:p>
          <a:endParaRPr lang="es-ES"/>
        </a:p>
      </dgm:t>
    </dgm:pt>
    <dgm:pt modelId="{1AE5FC58-957D-406F-94C0-D444379DDD2E}" type="pres">
      <dgm:prSet presAssocID="{5487D791-3D44-4ECD-BAA3-24CD6424DF87}" presName="parTrans" presStyleLbl="bgSibTrans2D1" presStyleIdx="3" presStyleCnt="5"/>
      <dgm:spPr/>
      <dgm:t>
        <a:bodyPr/>
        <a:lstStyle/>
        <a:p>
          <a:endParaRPr lang="es-CO"/>
        </a:p>
      </dgm:t>
    </dgm:pt>
    <dgm:pt modelId="{DE301007-C9B2-4E96-863B-1C944C51C965}" type="pres">
      <dgm:prSet presAssocID="{013B3D54-A985-44EF-8382-4DD527E112FB}" presName="node" presStyleLbl="node1" presStyleIdx="3" presStyleCnt="5">
        <dgm:presLayoutVars>
          <dgm:bulletEnabled val="1"/>
        </dgm:presLayoutVars>
      </dgm:prSet>
      <dgm:spPr/>
      <dgm:t>
        <a:bodyPr/>
        <a:lstStyle/>
        <a:p>
          <a:endParaRPr lang="es-CO"/>
        </a:p>
      </dgm:t>
    </dgm:pt>
    <dgm:pt modelId="{FC8BD8EB-B7AA-4CE3-87B6-64ECD39D10A3}" type="pres">
      <dgm:prSet presAssocID="{7FA216E7-CE5B-4600-9A1C-0705A5C28AF0}" presName="parTrans" presStyleLbl="bgSibTrans2D1" presStyleIdx="4" presStyleCnt="5"/>
      <dgm:spPr/>
      <dgm:t>
        <a:bodyPr/>
        <a:lstStyle/>
        <a:p>
          <a:endParaRPr lang="es-CO"/>
        </a:p>
      </dgm:t>
    </dgm:pt>
    <dgm:pt modelId="{4ED10EED-1E55-40A0-A8A1-B7464F2241FF}" type="pres">
      <dgm:prSet presAssocID="{367E4385-2A91-4B72-BC0F-567CEFA060C7}" presName="node" presStyleLbl="node1" presStyleIdx="4" presStyleCnt="5" custRadScaleRad="110355" custRadScaleInc="14446">
        <dgm:presLayoutVars>
          <dgm:bulletEnabled val="1"/>
        </dgm:presLayoutVars>
      </dgm:prSet>
      <dgm:spPr/>
      <dgm:t>
        <a:bodyPr/>
        <a:lstStyle/>
        <a:p>
          <a:endParaRPr lang="es-CO"/>
        </a:p>
      </dgm:t>
    </dgm:pt>
  </dgm:ptLst>
  <dgm:cxnLst>
    <dgm:cxn modelId="{D53DA444-D66F-4CAC-893E-61EF7CE9DC8F}" srcId="{96F22E6F-6252-42EA-B731-DBDCA7212560}" destId="{CA1577CD-1A8E-408F-B10F-12CC4569D942}" srcOrd="1" destOrd="0" parTransId="{C748E7D4-1005-4694-B99A-A031E7DBC035}" sibTransId="{DF6965E7-0EF3-4C5F-BA8C-0A3E9220579B}"/>
    <dgm:cxn modelId="{26F6EB34-D13F-C145-9ED5-48CFC459EE1C}" type="presOf" srcId="{430D7BA6-9A1D-4F93-997F-C3782BEC0317}" destId="{0E76FD87-7168-48CC-A836-67D65DD8D323}" srcOrd="0" destOrd="0" presId="urn:microsoft.com/office/officeart/2005/8/layout/radial4"/>
    <dgm:cxn modelId="{8DB62607-BB2D-7D4C-A301-E75F1C539CAF}" type="presOf" srcId="{CA1577CD-1A8E-408F-B10F-12CC4569D942}" destId="{96462AA0-3DCE-4211-8627-B32A72F7C44F}" srcOrd="0" destOrd="0" presId="urn:microsoft.com/office/officeart/2005/8/layout/radial4"/>
    <dgm:cxn modelId="{5EBF9E8D-A733-4634-99F0-119796F7DE18}" srcId="{96F22E6F-6252-42EA-B731-DBDCA7212560}" destId="{013B3D54-A985-44EF-8382-4DD527E112FB}" srcOrd="3" destOrd="0" parTransId="{5487D791-3D44-4ECD-BAA3-24CD6424DF87}" sibTransId="{AA10BCC2-2A75-431D-8608-9535F5DEFAA6}"/>
    <dgm:cxn modelId="{1C051452-7004-4F88-8A9D-EA2C30E042D2}" srcId="{96F22E6F-6252-42EA-B731-DBDCA7212560}" destId="{B2AB5734-1F7B-4F4C-8ACD-B2DA255A47C2}" srcOrd="0" destOrd="0" parTransId="{E066D2DD-2928-4008-9AEA-449D77080D1C}" sibTransId="{145D28FD-E3D7-4DE7-8C24-8C5F0CAB47E6}"/>
    <dgm:cxn modelId="{B0292276-38BB-D44F-B68D-AED6F8B1C337}" type="presOf" srcId="{B2AB5734-1F7B-4F4C-8ACD-B2DA255A47C2}" destId="{F5B7DFFD-C43D-48B7-A99E-3C655F1E077E}" srcOrd="0" destOrd="0" presId="urn:microsoft.com/office/officeart/2005/8/layout/radial4"/>
    <dgm:cxn modelId="{6C0E50D4-352D-444E-A975-D0FA37F6BA81}" type="presOf" srcId="{5487D791-3D44-4ECD-BAA3-24CD6424DF87}" destId="{1AE5FC58-957D-406F-94C0-D444379DDD2E}" srcOrd="0" destOrd="0" presId="urn:microsoft.com/office/officeart/2005/8/layout/radial4"/>
    <dgm:cxn modelId="{11E40FB1-627B-844D-8222-7B54C54861B9}" type="presOf" srcId="{96F22E6F-6252-42EA-B731-DBDCA7212560}" destId="{0B427CE7-B048-4387-8260-D027F77807A6}" srcOrd="0" destOrd="0" presId="urn:microsoft.com/office/officeart/2005/8/layout/radial4"/>
    <dgm:cxn modelId="{D775375D-D5CB-449F-A984-39B97A09320F}" srcId="{96F22E6F-6252-42EA-B731-DBDCA7212560}" destId="{367E4385-2A91-4B72-BC0F-567CEFA060C7}" srcOrd="4" destOrd="0" parTransId="{7FA216E7-CE5B-4600-9A1C-0705A5C28AF0}" sibTransId="{BE8152A6-8206-4EC5-90B6-C7207658FF83}"/>
    <dgm:cxn modelId="{9D1DAC83-4F46-47FE-9D4E-BFD0B270840B}" srcId="{96F22E6F-6252-42EA-B731-DBDCA7212560}" destId="{92D7E141-670A-45F7-BE0C-7CE9DA35B254}" srcOrd="2" destOrd="0" parTransId="{430D7BA6-9A1D-4F93-997F-C3782BEC0317}" sibTransId="{A0993079-0D7B-4D52-BD8A-4BB874430F22}"/>
    <dgm:cxn modelId="{E7817E10-FFEA-6047-A853-908927752457}" type="presOf" srcId="{013B3D54-A985-44EF-8382-4DD527E112FB}" destId="{DE301007-C9B2-4E96-863B-1C944C51C965}" srcOrd="0" destOrd="0" presId="urn:microsoft.com/office/officeart/2005/8/layout/radial4"/>
    <dgm:cxn modelId="{C224B016-E960-7A46-8FC8-E5F9536DF7E5}" type="presOf" srcId="{1A48EA96-A649-4290-A1A9-0EBDF76F3E03}" destId="{C97B2FBB-9CD1-4C80-BBEF-7F4F80339277}" srcOrd="0" destOrd="0" presId="urn:microsoft.com/office/officeart/2005/8/layout/radial4"/>
    <dgm:cxn modelId="{69089D48-A037-2F4D-B4F7-810C343EC63E}" type="presOf" srcId="{7FA216E7-CE5B-4600-9A1C-0705A5C28AF0}" destId="{FC8BD8EB-B7AA-4CE3-87B6-64ECD39D10A3}" srcOrd="0" destOrd="0" presId="urn:microsoft.com/office/officeart/2005/8/layout/radial4"/>
    <dgm:cxn modelId="{D0396956-D7A9-7A44-ACA2-000406316671}" type="presOf" srcId="{E066D2DD-2928-4008-9AEA-449D77080D1C}" destId="{FCF74474-5CE6-456D-B57F-5A2617A5E4A4}" srcOrd="0" destOrd="0" presId="urn:microsoft.com/office/officeart/2005/8/layout/radial4"/>
    <dgm:cxn modelId="{9D5DD32F-5DA1-8549-B6CD-5A51E947D186}" type="presOf" srcId="{367E4385-2A91-4B72-BC0F-567CEFA060C7}" destId="{4ED10EED-1E55-40A0-A8A1-B7464F2241FF}" srcOrd="0" destOrd="0" presId="urn:microsoft.com/office/officeart/2005/8/layout/radial4"/>
    <dgm:cxn modelId="{20B95E24-5E21-4CDF-B619-52775BA7A84D}" srcId="{1A48EA96-A649-4290-A1A9-0EBDF76F3E03}" destId="{96F22E6F-6252-42EA-B731-DBDCA7212560}" srcOrd="0" destOrd="0" parTransId="{D4B18805-4D88-47DC-8943-AAAAB60B479C}" sibTransId="{8AB21122-C461-4015-A319-3A1F1550CFAD}"/>
    <dgm:cxn modelId="{652DF8AD-BC96-4C42-B553-C1FFA2F8A3FE}" type="presOf" srcId="{92D7E141-670A-45F7-BE0C-7CE9DA35B254}" destId="{E630C989-0008-4AD9-A313-EA8F403414E2}" srcOrd="0" destOrd="0" presId="urn:microsoft.com/office/officeart/2005/8/layout/radial4"/>
    <dgm:cxn modelId="{ABC756B8-5502-3148-8AD7-1185284E8BBD}" type="presOf" srcId="{C748E7D4-1005-4694-B99A-A031E7DBC035}" destId="{D3C8E903-53FC-4EB4-AAA7-A66E752BA82C}" srcOrd="0" destOrd="0" presId="urn:microsoft.com/office/officeart/2005/8/layout/radial4"/>
    <dgm:cxn modelId="{0BBDEB6A-A769-5146-969A-256419056AFD}" type="presParOf" srcId="{C97B2FBB-9CD1-4C80-BBEF-7F4F80339277}" destId="{0B427CE7-B048-4387-8260-D027F77807A6}" srcOrd="0" destOrd="0" presId="urn:microsoft.com/office/officeart/2005/8/layout/radial4"/>
    <dgm:cxn modelId="{65C22189-231E-F943-9CD0-EE3E8AC9A2BC}" type="presParOf" srcId="{C97B2FBB-9CD1-4C80-BBEF-7F4F80339277}" destId="{FCF74474-5CE6-456D-B57F-5A2617A5E4A4}" srcOrd="1" destOrd="0" presId="urn:microsoft.com/office/officeart/2005/8/layout/radial4"/>
    <dgm:cxn modelId="{DE7B6CF7-2883-A149-98C6-BBDC0F344D12}" type="presParOf" srcId="{C97B2FBB-9CD1-4C80-BBEF-7F4F80339277}" destId="{F5B7DFFD-C43D-48B7-A99E-3C655F1E077E}" srcOrd="2" destOrd="0" presId="urn:microsoft.com/office/officeart/2005/8/layout/radial4"/>
    <dgm:cxn modelId="{456A217E-8BCE-5B44-A767-5C55CC0F730C}" type="presParOf" srcId="{C97B2FBB-9CD1-4C80-BBEF-7F4F80339277}" destId="{D3C8E903-53FC-4EB4-AAA7-A66E752BA82C}" srcOrd="3" destOrd="0" presId="urn:microsoft.com/office/officeart/2005/8/layout/radial4"/>
    <dgm:cxn modelId="{9A4E9996-6A3F-2942-9487-59ABD11733E5}" type="presParOf" srcId="{C97B2FBB-9CD1-4C80-BBEF-7F4F80339277}" destId="{96462AA0-3DCE-4211-8627-B32A72F7C44F}" srcOrd="4" destOrd="0" presId="urn:microsoft.com/office/officeart/2005/8/layout/radial4"/>
    <dgm:cxn modelId="{E7FF43AF-922C-EF49-9E39-A4ABE6120893}" type="presParOf" srcId="{C97B2FBB-9CD1-4C80-BBEF-7F4F80339277}" destId="{0E76FD87-7168-48CC-A836-67D65DD8D323}" srcOrd="5" destOrd="0" presId="urn:microsoft.com/office/officeart/2005/8/layout/radial4"/>
    <dgm:cxn modelId="{87CAD30D-5C01-FF4A-9F2C-E07AFECE2ECE}" type="presParOf" srcId="{C97B2FBB-9CD1-4C80-BBEF-7F4F80339277}" destId="{E630C989-0008-4AD9-A313-EA8F403414E2}" srcOrd="6" destOrd="0" presId="urn:microsoft.com/office/officeart/2005/8/layout/radial4"/>
    <dgm:cxn modelId="{F8F8AA33-B12A-F541-A213-EBA8D957AAE9}" type="presParOf" srcId="{C97B2FBB-9CD1-4C80-BBEF-7F4F80339277}" destId="{1AE5FC58-957D-406F-94C0-D444379DDD2E}" srcOrd="7" destOrd="0" presId="urn:microsoft.com/office/officeart/2005/8/layout/radial4"/>
    <dgm:cxn modelId="{3CC13AA5-3BE2-9144-85FA-34E4E72E49AD}" type="presParOf" srcId="{C97B2FBB-9CD1-4C80-BBEF-7F4F80339277}" destId="{DE301007-C9B2-4E96-863B-1C944C51C965}" srcOrd="8" destOrd="0" presId="urn:microsoft.com/office/officeart/2005/8/layout/radial4"/>
    <dgm:cxn modelId="{A8579BC4-BF96-1548-AF25-6F17201C1AA8}" type="presParOf" srcId="{C97B2FBB-9CD1-4C80-BBEF-7F4F80339277}" destId="{FC8BD8EB-B7AA-4CE3-87B6-64ECD39D10A3}" srcOrd="9" destOrd="0" presId="urn:microsoft.com/office/officeart/2005/8/layout/radial4"/>
    <dgm:cxn modelId="{DDBFD798-B475-704E-BE50-94C34E9012E5}" type="presParOf" srcId="{C97B2FBB-9CD1-4C80-BBEF-7F4F80339277}" destId="{4ED10EED-1E55-40A0-A8A1-B7464F2241FF}"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950F88-3AA8-264E-8D19-87A96729F30F}"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E4AA9346-1F21-CD42-84F0-A03EA175895A}">
      <dgm:prSet phldrT="[Text]" custT="1">
        <dgm:style>
          <a:lnRef idx="0">
            <a:schemeClr val="accent3"/>
          </a:lnRef>
          <a:fillRef idx="3">
            <a:schemeClr val="accent3"/>
          </a:fillRef>
          <a:effectRef idx="3">
            <a:schemeClr val="accent3"/>
          </a:effectRef>
          <a:fontRef idx="minor">
            <a:schemeClr val="lt1"/>
          </a:fontRef>
        </dgm:style>
      </dgm:prSet>
      <dgm:spPr>
        <a:solidFill>
          <a:schemeClr val="tx2">
            <a:lumMod val="60000"/>
            <a:lumOff val="40000"/>
          </a:schemeClr>
        </a:solidFill>
      </dgm:spPr>
      <dgm:t>
        <a:bodyPr/>
        <a:lstStyle/>
        <a:p>
          <a:r>
            <a:rPr lang="es-CO" sz="2500" noProof="0" dirty="0" smtClean="0"/>
            <a:t>Regularidad </a:t>
          </a:r>
          <a:endParaRPr lang="es-CO" sz="2500" noProof="0" dirty="0"/>
        </a:p>
      </dgm:t>
    </dgm:pt>
    <dgm:pt modelId="{13F0FD65-8CB4-0F49-BEE3-EE2D821E76F0}" type="parTrans" cxnId="{D8E86A24-02BD-DC44-83E2-0A8E35E89FB0}">
      <dgm:prSet/>
      <dgm:spPr/>
      <dgm:t>
        <a:bodyPr/>
        <a:lstStyle/>
        <a:p>
          <a:endParaRPr lang="en-US"/>
        </a:p>
      </dgm:t>
    </dgm:pt>
    <dgm:pt modelId="{DCECDBC9-42E5-E841-AC99-DA13E0A47545}" type="sibTrans" cxnId="{D8E86A24-02BD-DC44-83E2-0A8E35E89FB0}">
      <dgm:prSet/>
      <dgm:spPr/>
      <dgm:t>
        <a:bodyPr/>
        <a:lstStyle/>
        <a:p>
          <a:endParaRPr lang="en-US"/>
        </a:p>
      </dgm:t>
    </dgm:pt>
    <dgm:pt modelId="{215DCAB8-0069-5D4A-857B-33A54D1CF858}">
      <dgm:prSet phldrT="[Text]" custT="1">
        <dgm:style>
          <a:lnRef idx="1">
            <a:schemeClr val="accent3"/>
          </a:lnRef>
          <a:fillRef idx="2">
            <a:schemeClr val="accent3"/>
          </a:fillRef>
          <a:effectRef idx="1">
            <a:schemeClr val="accent3"/>
          </a:effectRef>
          <a:fontRef idx="minor">
            <a:schemeClr val="dk1"/>
          </a:fontRef>
        </dgm:style>
      </dgm:prSet>
      <dgm:spPr>
        <a:solidFill>
          <a:schemeClr val="accent2">
            <a:lumMod val="20000"/>
            <a:lumOff val="80000"/>
          </a:schemeClr>
        </a:solidFill>
      </dgm:spPr>
      <dgm:t>
        <a:bodyPr/>
        <a:lstStyle/>
        <a:p>
          <a:pPr algn="just"/>
          <a:r>
            <a:rPr lang="es-CO" sz="1600" dirty="0" smtClean="0">
              <a:latin typeface="+mn-lt"/>
            </a:rPr>
            <a:t>Se reunirán a solicitud de cualquiera de sus miembros. </a:t>
          </a:r>
          <a:endParaRPr lang="es-CO" sz="1600" noProof="0" dirty="0">
            <a:latin typeface="+mn-lt"/>
          </a:endParaRPr>
        </a:p>
      </dgm:t>
    </dgm:pt>
    <dgm:pt modelId="{91910F77-A13B-0E40-BB61-73A314D2EEBE}" type="parTrans" cxnId="{4211D00C-51F0-C845-8874-369A4C7DF0F6}">
      <dgm:prSet/>
      <dgm:spPr/>
      <dgm:t>
        <a:bodyPr/>
        <a:lstStyle/>
        <a:p>
          <a:endParaRPr lang="en-US"/>
        </a:p>
      </dgm:t>
    </dgm:pt>
    <dgm:pt modelId="{D393F507-7597-7C48-9246-06F6B07985A5}" type="sibTrans" cxnId="{4211D00C-51F0-C845-8874-369A4C7DF0F6}">
      <dgm:prSet/>
      <dgm:spPr/>
      <dgm:t>
        <a:bodyPr/>
        <a:lstStyle/>
        <a:p>
          <a:endParaRPr lang="en-US"/>
        </a:p>
      </dgm:t>
    </dgm:pt>
    <dgm:pt modelId="{D8DEC4B4-1A99-2443-BDDE-B5CB5E95C522}">
      <dgm:prSet phldrT="[Text]" custT="1">
        <dgm:style>
          <a:lnRef idx="0">
            <a:schemeClr val="accent3"/>
          </a:lnRef>
          <a:fillRef idx="3">
            <a:schemeClr val="accent3"/>
          </a:fillRef>
          <a:effectRef idx="3">
            <a:schemeClr val="accent3"/>
          </a:effectRef>
          <a:fontRef idx="minor">
            <a:schemeClr val="lt1"/>
          </a:fontRef>
        </dgm:style>
      </dgm:prSet>
      <dgm:spPr>
        <a:solidFill>
          <a:schemeClr val="tx2">
            <a:lumMod val="60000"/>
            <a:lumOff val="40000"/>
          </a:schemeClr>
        </a:solidFill>
      </dgm:spPr>
      <dgm:t>
        <a:bodyPr/>
        <a:lstStyle/>
        <a:p>
          <a:r>
            <a:rPr lang="es-CO" sz="2500" noProof="0" dirty="0" smtClean="0"/>
            <a:t>Participantes </a:t>
          </a:r>
          <a:endParaRPr lang="es-CO" sz="2500" noProof="0" dirty="0"/>
        </a:p>
      </dgm:t>
    </dgm:pt>
    <dgm:pt modelId="{FEC5BECC-1CC8-D640-B219-ABB346B71C8F}" type="parTrans" cxnId="{BC511301-3605-7A41-9788-2D65A7DB63C3}">
      <dgm:prSet/>
      <dgm:spPr/>
      <dgm:t>
        <a:bodyPr/>
        <a:lstStyle/>
        <a:p>
          <a:endParaRPr lang="en-US"/>
        </a:p>
      </dgm:t>
    </dgm:pt>
    <dgm:pt modelId="{77F00172-84D6-E648-BA71-7142EDACFB1C}" type="sibTrans" cxnId="{BC511301-3605-7A41-9788-2D65A7DB63C3}">
      <dgm:prSet/>
      <dgm:spPr/>
      <dgm:t>
        <a:bodyPr/>
        <a:lstStyle/>
        <a:p>
          <a:endParaRPr lang="en-US"/>
        </a:p>
      </dgm:t>
    </dgm:pt>
    <dgm:pt modelId="{DB41A139-4DFF-5348-AEC2-C9C92A29AD88}">
      <dgm:prSet phldrT="[Text]" custT="1">
        <dgm:style>
          <a:lnRef idx="1">
            <a:schemeClr val="accent3"/>
          </a:lnRef>
          <a:fillRef idx="2">
            <a:schemeClr val="accent3"/>
          </a:fillRef>
          <a:effectRef idx="1">
            <a:schemeClr val="accent3"/>
          </a:effectRef>
          <a:fontRef idx="minor">
            <a:schemeClr val="dk1"/>
          </a:fontRef>
        </dgm:style>
      </dgm:prSet>
      <dgm:spPr>
        <a:solidFill>
          <a:schemeClr val="accent2">
            <a:lumMod val="20000"/>
            <a:lumOff val="80000"/>
          </a:schemeClr>
        </a:solidFill>
      </dgm:spPr>
      <dgm:t>
        <a:bodyPr/>
        <a:lstStyle/>
        <a:p>
          <a:pPr algn="just"/>
          <a:r>
            <a:rPr lang="es-CO" sz="1600" dirty="0" smtClean="0">
              <a:latin typeface="+mn-lt"/>
            </a:rPr>
            <a:t>Podrán invitar a las sesiones a otros funcionarios de la administración pública  que tuvieren conocimiento de utilidad para el tratamiento de los temas de orden público que se analizan en el Comité. </a:t>
          </a:r>
          <a:endParaRPr lang="es-CO" sz="1600" noProof="0" dirty="0">
            <a:latin typeface="+mn-lt"/>
          </a:endParaRPr>
        </a:p>
      </dgm:t>
    </dgm:pt>
    <dgm:pt modelId="{8EFCED77-CCF4-F640-82F2-CDADC99E4E6B}" type="parTrans" cxnId="{EA9D1B11-2E36-064E-B92E-DAC85C153D9F}">
      <dgm:prSet/>
      <dgm:spPr/>
      <dgm:t>
        <a:bodyPr/>
        <a:lstStyle/>
        <a:p>
          <a:endParaRPr lang="en-US"/>
        </a:p>
      </dgm:t>
    </dgm:pt>
    <dgm:pt modelId="{4C7E056A-F7D8-F745-944B-88F99CE1E8C0}" type="sibTrans" cxnId="{EA9D1B11-2E36-064E-B92E-DAC85C153D9F}">
      <dgm:prSet/>
      <dgm:spPr/>
      <dgm:t>
        <a:bodyPr/>
        <a:lstStyle/>
        <a:p>
          <a:endParaRPr lang="en-US"/>
        </a:p>
      </dgm:t>
    </dgm:pt>
    <dgm:pt modelId="{499FE0C2-87D2-F64D-8D1B-A55BDF9D18D3}">
      <dgm:prSet phldrT="[Text]" custT="1">
        <dgm:style>
          <a:lnRef idx="2">
            <a:schemeClr val="accent3"/>
          </a:lnRef>
          <a:fillRef idx="1">
            <a:schemeClr val="lt1"/>
          </a:fillRef>
          <a:effectRef idx="0">
            <a:schemeClr val="accent3"/>
          </a:effectRef>
          <a:fontRef idx="minor">
            <a:schemeClr val="dk1"/>
          </a:fontRef>
        </dgm:style>
      </dgm:prSet>
      <dgm:spPr/>
      <dgm:t>
        <a:bodyPr/>
        <a:lstStyle/>
        <a:p>
          <a:r>
            <a:rPr lang="es-CO" sz="1600" dirty="0" smtClean="0">
              <a:latin typeface="+mn-lt"/>
            </a:rPr>
            <a:t>Art. 14 del Decreto 2615 de 1991 </a:t>
          </a:r>
          <a:endParaRPr lang="es-CO" sz="1600" noProof="0" dirty="0">
            <a:latin typeface="+mn-lt"/>
          </a:endParaRPr>
        </a:p>
      </dgm:t>
    </dgm:pt>
    <dgm:pt modelId="{BAA93E52-2C79-C441-ACFA-E957A661F329}" type="parTrans" cxnId="{B981D452-7D1B-6E46-81D1-9BB9559D7D49}">
      <dgm:prSet/>
      <dgm:spPr/>
      <dgm:t>
        <a:bodyPr/>
        <a:lstStyle/>
        <a:p>
          <a:endParaRPr lang="en-US"/>
        </a:p>
      </dgm:t>
    </dgm:pt>
    <dgm:pt modelId="{BEBAA1CB-2269-C745-AAB6-C7619B7603B6}" type="sibTrans" cxnId="{B981D452-7D1B-6E46-81D1-9BB9559D7D49}">
      <dgm:prSet/>
      <dgm:spPr/>
      <dgm:t>
        <a:bodyPr/>
        <a:lstStyle/>
        <a:p>
          <a:endParaRPr lang="en-US"/>
        </a:p>
      </dgm:t>
    </dgm:pt>
    <dgm:pt modelId="{22BF18CA-1233-B94F-99ED-10EA22B71400}">
      <dgm:prSet phldrT="[Text]" custT="1">
        <dgm:style>
          <a:lnRef idx="0">
            <a:schemeClr val="accent3"/>
          </a:lnRef>
          <a:fillRef idx="3">
            <a:schemeClr val="accent3"/>
          </a:fillRef>
          <a:effectRef idx="3">
            <a:schemeClr val="accent3"/>
          </a:effectRef>
          <a:fontRef idx="minor">
            <a:schemeClr val="lt1"/>
          </a:fontRef>
        </dgm:style>
      </dgm:prSet>
      <dgm:spPr>
        <a:solidFill>
          <a:schemeClr val="tx2">
            <a:lumMod val="60000"/>
            <a:lumOff val="40000"/>
          </a:schemeClr>
        </a:solidFill>
      </dgm:spPr>
      <dgm:t>
        <a:bodyPr/>
        <a:lstStyle/>
        <a:p>
          <a:r>
            <a:rPr lang="es-CO" sz="2500" noProof="0" dirty="0" smtClean="0"/>
            <a:t>Asistencia </a:t>
          </a:r>
          <a:endParaRPr lang="es-CO" sz="2500" noProof="0" dirty="0"/>
        </a:p>
      </dgm:t>
    </dgm:pt>
    <dgm:pt modelId="{A09F2B9C-2C14-E44B-9DA8-DC98708D9BEE}" type="parTrans" cxnId="{45183D4B-BCE2-6E4B-B478-60B83730240F}">
      <dgm:prSet/>
      <dgm:spPr/>
      <dgm:t>
        <a:bodyPr/>
        <a:lstStyle/>
        <a:p>
          <a:endParaRPr lang="en-US"/>
        </a:p>
      </dgm:t>
    </dgm:pt>
    <dgm:pt modelId="{7FCCBC48-2858-A84F-8565-8017EDB30912}" type="sibTrans" cxnId="{45183D4B-BCE2-6E4B-B478-60B83730240F}">
      <dgm:prSet/>
      <dgm:spPr/>
      <dgm:t>
        <a:bodyPr/>
        <a:lstStyle/>
        <a:p>
          <a:endParaRPr lang="en-US"/>
        </a:p>
      </dgm:t>
    </dgm:pt>
    <dgm:pt modelId="{065B713F-69B0-F445-BF1C-57DE98FE46E1}">
      <dgm:prSet phldrT="[Text]" custT="1">
        <dgm:style>
          <a:lnRef idx="1">
            <a:schemeClr val="accent3"/>
          </a:lnRef>
          <a:fillRef idx="2">
            <a:schemeClr val="accent3"/>
          </a:fillRef>
          <a:effectRef idx="1">
            <a:schemeClr val="accent3"/>
          </a:effectRef>
          <a:fontRef idx="minor">
            <a:schemeClr val="dk1"/>
          </a:fontRef>
        </dgm:style>
      </dgm:prSet>
      <dgm:spPr>
        <a:solidFill>
          <a:schemeClr val="accent2">
            <a:lumMod val="20000"/>
            <a:lumOff val="80000"/>
          </a:schemeClr>
        </a:solidFill>
      </dgm:spPr>
      <dgm:t>
        <a:bodyPr/>
        <a:lstStyle/>
        <a:p>
          <a:pPr algn="just"/>
          <a:r>
            <a:rPr lang="es-CO" sz="1600" dirty="0" smtClean="0">
              <a:latin typeface="+mn-lt"/>
            </a:rPr>
            <a:t>Es delegable a excepción del Comandante de Policía  y </a:t>
          </a:r>
          <a:r>
            <a:rPr lang="es-ES" sz="1600" dirty="0" smtClean="0">
              <a:latin typeface="+mn-lt"/>
            </a:rPr>
            <a:t>el Director Seccional del Cuerpo Técnico de Investigación (CTI) de la Fiscalía General de la Nación.</a:t>
          </a:r>
          <a:endParaRPr lang="es-CO" sz="1600" noProof="0" dirty="0">
            <a:latin typeface="+mn-lt"/>
          </a:endParaRPr>
        </a:p>
      </dgm:t>
    </dgm:pt>
    <dgm:pt modelId="{F49C5936-39CF-1044-9969-ADC0A586BA28}" type="parTrans" cxnId="{E6A0DC9E-55D1-9D4C-BB68-8C935303D79B}">
      <dgm:prSet/>
      <dgm:spPr/>
      <dgm:t>
        <a:bodyPr/>
        <a:lstStyle/>
        <a:p>
          <a:endParaRPr lang="en-US"/>
        </a:p>
      </dgm:t>
    </dgm:pt>
    <dgm:pt modelId="{DE2BC4BC-A9BF-AA4C-A338-A3A7091B18A7}" type="sibTrans" cxnId="{E6A0DC9E-55D1-9D4C-BB68-8C935303D79B}">
      <dgm:prSet/>
      <dgm:spPr/>
      <dgm:t>
        <a:bodyPr/>
        <a:lstStyle/>
        <a:p>
          <a:endParaRPr lang="en-US"/>
        </a:p>
      </dgm:t>
    </dgm:pt>
    <dgm:pt modelId="{7B8B91F9-AB9F-7845-93A7-B3BB321D85D9}">
      <dgm:prSet phldrT="[Text]" custT="1">
        <dgm:style>
          <a:lnRef idx="2">
            <a:schemeClr val="accent3"/>
          </a:lnRef>
          <a:fillRef idx="1">
            <a:schemeClr val="lt1"/>
          </a:fillRef>
          <a:effectRef idx="0">
            <a:schemeClr val="accent3"/>
          </a:effectRef>
          <a:fontRef idx="minor">
            <a:schemeClr val="dk1"/>
          </a:fontRef>
        </dgm:style>
      </dgm:prSet>
      <dgm:spPr/>
      <dgm:t>
        <a:bodyPr/>
        <a:lstStyle/>
        <a:p>
          <a:r>
            <a:rPr lang="es-CO" sz="1600" dirty="0" smtClean="0">
              <a:latin typeface="+mn-lt"/>
            </a:rPr>
            <a:t>Art. 17 Decreto 399 de 2011 </a:t>
          </a:r>
          <a:endParaRPr lang="en-US" sz="1600" dirty="0">
            <a:latin typeface="+mn-lt"/>
          </a:endParaRPr>
        </a:p>
      </dgm:t>
    </dgm:pt>
    <dgm:pt modelId="{1F6819CD-F6BB-6744-822E-B05AB0A0557F}" type="parTrans" cxnId="{4791898E-4D2B-F641-9F4F-A3873A7F001D}">
      <dgm:prSet/>
      <dgm:spPr/>
      <dgm:t>
        <a:bodyPr/>
        <a:lstStyle/>
        <a:p>
          <a:endParaRPr lang="en-US"/>
        </a:p>
      </dgm:t>
    </dgm:pt>
    <dgm:pt modelId="{090E7A63-593E-3345-9143-3DD86970AED0}" type="sibTrans" cxnId="{4791898E-4D2B-F641-9F4F-A3873A7F001D}">
      <dgm:prSet/>
      <dgm:spPr/>
      <dgm:t>
        <a:bodyPr/>
        <a:lstStyle/>
        <a:p>
          <a:endParaRPr lang="en-US"/>
        </a:p>
      </dgm:t>
    </dgm:pt>
    <dgm:pt modelId="{83B468D5-701F-416A-B5EC-FED64F1E2ED2}">
      <dgm:prSet phldrT="[Text]" custT="1">
        <dgm:style>
          <a:lnRef idx="2">
            <a:schemeClr val="accent3"/>
          </a:lnRef>
          <a:fillRef idx="1">
            <a:schemeClr val="lt1"/>
          </a:fillRef>
          <a:effectRef idx="0">
            <a:schemeClr val="accent3"/>
          </a:effectRef>
          <a:fontRef idx="minor">
            <a:schemeClr val="dk1"/>
          </a:fontRef>
        </dgm:style>
      </dgm:prSet>
      <dgm:spPr/>
      <dgm:t>
        <a:bodyPr/>
        <a:lstStyle/>
        <a:p>
          <a:r>
            <a:rPr lang="es-CO" sz="1600" dirty="0" smtClean="0">
              <a:latin typeface="+mn-lt"/>
            </a:rPr>
            <a:t>Art. 13 Decreto 2615 de 1991</a:t>
          </a:r>
          <a:endParaRPr lang="es-CO" sz="1600" noProof="0" dirty="0">
            <a:latin typeface="+mn-lt"/>
          </a:endParaRPr>
        </a:p>
      </dgm:t>
    </dgm:pt>
    <dgm:pt modelId="{600660E2-67F2-4D9F-BFCE-A38B597F0632}" type="parTrans" cxnId="{1FC675D4-593D-4548-9378-9A44CE36C884}">
      <dgm:prSet/>
      <dgm:spPr/>
      <dgm:t>
        <a:bodyPr/>
        <a:lstStyle/>
        <a:p>
          <a:endParaRPr lang="es-CO"/>
        </a:p>
      </dgm:t>
    </dgm:pt>
    <dgm:pt modelId="{6E3B7D3F-4C92-43A1-91DA-20BAF68DFB04}" type="sibTrans" cxnId="{1FC675D4-593D-4548-9378-9A44CE36C884}">
      <dgm:prSet/>
      <dgm:spPr/>
      <dgm:t>
        <a:bodyPr/>
        <a:lstStyle/>
        <a:p>
          <a:endParaRPr lang="es-CO"/>
        </a:p>
      </dgm:t>
    </dgm:pt>
    <dgm:pt modelId="{B5BD8408-31C7-4856-8B70-C3C064796C82}" type="pres">
      <dgm:prSet presAssocID="{8A950F88-3AA8-264E-8D19-87A96729F30F}" presName="Name0" presStyleCnt="0">
        <dgm:presLayoutVars>
          <dgm:dir/>
          <dgm:animLvl val="lvl"/>
          <dgm:resizeHandles val="exact"/>
        </dgm:presLayoutVars>
      </dgm:prSet>
      <dgm:spPr/>
      <dgm:t>
        <a:bodyPr/>
        <a:lstStyle/>
        <a:p>
          <a:endParaRPr lang="es-CO"/>
        </a:p>
      </dgm:t>
    </dgm:pt>
    <dgm:pt modelId="{19BB940F-569C-463F-8C6C-E507DABAF580}" type="pres">
      <dgm:prSet presAssocID="{E4AA9346-1F21-CD42-84F0-A03EA175895A}" presName="vertFlow" presStyleCnt="0"/>
      <dgm:spPr/>
    </dgm:pt>
    <dgm:pt modelId="{A100FA88-7612-4B1E-8D84-FFB2402A2982}" type="pres">
      <dgm:prSet presAssocID="{E4AA9346-1F21-CD42-84F0-A03EA175895A}" presName="header" presStyleLbl="node1" presStyleIdx="0" presStyleCnt="3"/>
      <dgm:spPr/>
      <dgm:t>
        <a:bodyPr/>
        <a:lstStyle/>
        <a:p>
          <a:endParaRPr lang="es-CO"/>
        </a:p>
      </dgm:t>
    </dgm:pt>
    <dgm:pt modelId="{5667F878-BB74-43DB-9A5E-FBF555A005DC}" type="pres">
      <dgm:prSet presAssocID="{91910F77-A13B-0E40-BB61-73A314D2EEBE}" presName="parTrans" presStyleLbl="sibTrans2D1" presStyleIdx="0" presStyleCnt="6"/>
      <dgm:spPr/>
      <dgm:t>
        <a:bodyPr/>
        <a:lstStyle/>
        <a:p>
          <a:endParaRPr lang="es-CO"/>
        </a:p>
      </dgm:t>
    </dgm:pt>
    <dgm:pt modelId="{66613666-7D46-4CF1-9BAB-D6C0332330B9}" type="pres">
      <dgm:prSet presAssocID="{215DCAB8-0069-5D4A-857B-33A54D1CF858}" presName="child" presStyleLbl="alignAccFollowNode1" presStyleIdx="0" presStyleCnt="6" custScaleY="142007">
        <dgm:presLayoutVars>
          <dgm:chMax val="0"/>
          <dgm:bulletEnabled val="1"/>
        </dgm:presLayoutVars>
      </dgm:prSet>
      <dgm:spPr/>
      <dgm:t>
        <a:bodyPr/>
        <a:lstStyle/>
        <a:p>
          <a:endParaRPr lang="es-CO"/>
        </a:p>
      </dgm:t>
    </dgm:pt>
    <dgm:pt modelId="{CCF4FA37-8E43-405C-AD84-061E8F356A7B}" type="pres">
      <dgm:prSet presAssocID="{D393F507-7597-7C48-9246-06F6B07985A5}" presName="sibTrans" presStyleLbl="sibTrans2D1" presStyleIdx="1" presStyleCnt="6"/>
      <dgm:spPr/>
      <dgm:t>
        <a:bodyPr/>
        <a:lstStyle/>
        <a:p>
          <a:endParaRPr lang="es-CO"/>
        </a:p>
      </dgm:t>
    </dgm:pt>
    <dgm:pt modelId="{9B3167D7-5B63-4B38-8AB2-3477DA1195A0}" type="pres">
      <dgm:prSet presAssocID="{83B468D5-701F-416A-B5EC-FED64F1E2ED2}" presName="child" presStyleLbl="alignAccFollowNode1" presStyleIdx="1" presStyleCnt="6">
        <dgm:presLayoutVars>
          <dgm:chMax val="0"/>
          <dgm:bulletEnabled val="1"/>
        </dgm:presLayoutVars>
      </dgm:prSet>
      <dgm:spPr/>
      <dgm:t>
        <a:bodyPr/>
        <a:lstStyle/>
        <a:p>
          <a:endParaRPr lang="es-CO"/>
        </a:p>
      </dgm:t>
    </dgm:pt>
    <dgm:pt modelId="{7FF4664C-B6B3-4EC0-9A1D-7C452CD4753A}" type="pres">
      <dgm:prSet presAssocID="{E4AA9346-1F21-CD42-84F0-A03EA175895A}" presName="hSp" presStyleCnt="0"/>
      <dgm:spPr/>
    </dgm:pt>
    <dgm:pt modelId="{B03CEE29-C58F-4C82-9EE4-3D21880C522B}" type="pres">
      <dgm:prSet presAssocID="{D8DEC4B4-1A99-2443-BDDE-B5CB5E95C522}" presName="vertFlow" presStyleCnt="0"/>
      <dgm:spPr/>
    </dgm:pt>
    <dgm:pt modelId="{33D8402C-6D63-48F9-85E8-C79B7510FFA4}" type="pres">
      <dgm:prSet presAssocID="{D8DEC4B4-1A99-2443-BDDE-B5CB5E95C522}" presName="header" presStyleLbl="node1" presStyleIdx="1" presStyleCnt="3"/>
      <dgm:spPr/>
      <dgm:t>
        <a:bodyPr/>
        <a:lstStyle/>
        <a:p>
          <a:endParaRPr lang="es-CO"/>
        </a:p>
      </dgm:t>
    </dgm:pt>
    <dgm:pt modelId="{ACA751B1-C52E-4A56-8B60-1C506698AB56}" type="pres">
      <dgm:prSet presAssocID="{8EFCED77-CCF4-F640-82F2-CDADC99E4E6B}" presName="parTrans" presStyleLbl="sibTrans2D1" presStyleIdx="2" presStyleCnt="6"/>
      <dgm:spPr/>
      <dgm:t>
        <a:bodyPr/>
        <a:lstStyle/>
        <a:p>
          <a:endParaRPr lang="es-CO"/>
        </a:p>
      </dgm:t>
    </dgm:pt>
    <dgm:pt modelId="{BF34882C-E887-447A-A2B7-BF437FA8426A}" type="pres">
      <dgm:prSet presAssocID="{DB41A139-4DFF-5348-AEC2-C9C92A29AD88}" presName="child" presStyleLbl="alignAccFollowNode1" presStyleIdx="2" presStyleCnt="6" custScaleX="162958" custScaleY="293893">
        <dgm:presLayoutVars>
          <dgm:chMax val="0"/>
          <dgm:bulletEnabled val="1"/>
        </dgm:presLayoutVars>
      </dgm:prSet>
      <dgm:spPr/>
      <dgm:t>
        <a:bodyPr/>
        <a:lstStyle/>
        <a:p>
          <a:endParaRPr lang="es-CO"/>
        </a:p>
      </dgm:t>
    </dgm:pt>
    <dgm:pt modelId="{5BC127DE-00A8-438D-89F4-E37940A56431}" type="pres">
      <dgm:prSet presAssocID="{4C7E056A-F7D8-F745-944B-88F99CE1E8C0}" presName="sibTrans" presStyleLbl="sibTrans2D1" presStyleIdx="3" presStyleCnt="6"/>
      <dgm:spPr/>
      <dgm:t>
        <a:bodyPr/>
        <a:lstStyle/>
        <a:p>
          <a:endParaRPr lang="es-CO"/>
        </a:p>
      </dgm:t>
    </dgm:pt>
    <dgm:pt modelId="{117FF3A4-0B91-4DF6-B0EF-FF3B721514AF}" type="pres">
      <dgm:prSet presAssocID="{499FE0C2-87D2-F64D-8D1B-A55BDF9D18D3}" presName="child" presStyleLbl="alignAccFollowNode1" presStyleIdx="3" presStyleCnt="6" custScaleX="162958">
        <dgm:presLayoutVars>
          <dgm:chMax val="0"/>
          <dgm:bulletEnabled val="1"/>
        </dgm:presLayoutVars>
      </dgm:prSet>
      <dgm:spPr/>
      <dgm:t>
        <a:bodyPr/>
        <a:lstStyle/>
        <a:p>
          <a:endParaRPr lang="es-CO"/>
        </a:p>
      </dgm:t>
    </dgm:pt>
    <dgm:pt modelId="{F4C0DECE-83A7-4DF5-A079-7CD783C045E6}" type="pres">
      <dgm:prSet presAssocID="{D8DEC4B4-1A99-2443-BDDE-B5CB5E95C522}" presName="hSp" presStyleCnt="0"/>
      <dgm:spPr/>
    </dgm:pt>
    <dgm:pt modelId="{91C9D7E3-C212-4E51-BB6A-BC746CE618CB}" type="pres">
      <dgm:prSet presAssocID="{22BF18CA-1233-B94F-99ED-10EA22B71400}" presName="vertFlow" presStyleCnt="0"/>
      <dgm:spPr/>
    </dgm:pt>
    <dgm:pt modelId="{E63A448A-0691-4A39-A743-4119349808F7}" type="pres">
      <dgm:prSet presAssocID="{22BF18CA-1233-B94F-99ED-10EA22B71400}" presName="header" presStyleLbl="node1" presStyleIdx="2" presStyleCnt="3"/>
      <dgm:spPr/>
      <dgm:t>
        <a:bodyPr/>
        <a:lstStyle/>
        <a:p>
          <a:endParaRPr lang="es-CO"/>
        </a:p>
      </dgm:t>
    </dgm:pt>
    <dgm:pt modelId="{1D2BD81D-72F3-48BA-85AA-DE38B70228FE}" type="pres">
      <dgm:prSet presAssocID="{F49C5936-39CF-1044-9969-ADC0A586BA28}" presName="parTrans" presStyleLbl="sibTrans2D1" presStyleIdx="4" presStyleCnt="6"/>
      <dgm:spPr/>
      <dgm:t>
        <a:bodyPr/>
        <a:lstStyle/>
        <a:p>
          <a:endParaRPr lang="es-CO"/>
        </a:p>
      </dgm:t>
    </dgm:pt>
    <dgm:pt modelId="{A6D7958A-CB01-45C4-9D1A-E4DA21AF96A8}" type="pres">
      <dgm:prSet presAssocID="{065B713F-69B0-F445-BF1C-57DE98FE46E1}" presName="child" presStyleLbl="alignAccFollowNode1" presStyleIdx="4" presStyleCnt="6" custScaleY="355417">
        <dgm:presLayoutVars>
          <dgm:chMax val="0"/>
          <dgm:bulletEnabled val="1"/>
        </dgm:presLayoutVars>
      </dgm:prSet>
      <dgm:spPr/>
      <dgm:t>
        <a:bodyPr/>
        <a:lstStyle/>
        <a:p>
          <a:endParaRPr lang="es-CO"/>
        </a:p>
      </dgm:t>
    </dgm:pt>
    <dgm:pt modelId="{A29B2F36-D0B8-4424-896B-D86C4D2366FF}" type="pres">
      <dgm:prSet presAssocID="{DE2BC4BC-A9BF-AA4C-A338-A3A7091B18A7}" presName="sibTrans" presStyleLbl="sibTrans2D1" presStyleIdx="5" presStyleCnt="6"/>
      <dgm:spPr/>
      <dgm:t>
        <a:bodyPr/>
        <a:lstStyle/>
        <a:p>
          <a:endParaRPr lang="es-CO"/>
        </a:p>
      </dgm:t>
    </dgm:pt>
    <dgm:pt modelId="{81DFF2B4-9D06-4D59-9938-42CEBE22571D}" type="pres">
      <dgm:prSet presAssocID="{7B8B91F9-AB9F-7845-93A7-B3BB321D85D9}" presName="child" presStyleLbl="alignAccFollowNode1" presStyleIdx="5" presStyleCnt="6">
        <dgm:presLayoutVars>
          <dgm:chMax val="0"/>
          <dgm:bulletEnabled val="1"/>
        </dgm:presLayoutVars>
      </dgm:prSet>
      <dgm:spPr/>
      <dgm:t>
        <a:bodyPr/>
        <a:lstStyle/>
        <a:p>
          <a:endParaRPr lang="es-CO"/>
        </a:p>
      </dgm:t>
    </dgm:pt>
  </dgm:ptLst>
  <dgm:cxnLst>
    <dgm:cxn modelId="{BD1EDCE1-040C-0748-A23F-3787BB5E9956}" type="presOf" srcId="{22BF18CA-1233-B94F-99ED-10EA22B71400}" destId="{E63A448A-0691-4A39-A743-4119349808F7}" srcOrd="0" destOrd="0" presId="urn:microsoft.com/office/officeart/2005/8/layout/lProcess1"/>
    <dgm:cxn modelId="{4791898E-4D2B-F641-9F4F-A3873A7F001D}" srcId="{22BF18CA-1233-B94F-99ED-10EA22B71400}" destId="{7B8B91F9-AB9F-7845-93A7-B3BB321D85D9}" srcOrd="1" destOrd="0" parTransId="{1F6819CD-F6BB-6744-822E-B05AB0A0557F}" sibTransId="{090E7A63-593E-3345-9143-3DD86970AED0}"/>
    <dgm:cxn modelId="{E6A0DC9E-55D1-9D4C-BB68-8C935303D79B}" srcId="{22BF18CA-1233-B94F-99ED-10EA22B71400}" destId="{065B713F-69B0-F445-BF1C-57DE98FE46E1}" srcOrd="0" destOrd="0" parTransId="{F49C5936-39CF-1044-9969-ADC0A586BA28}" sibTransId="{DE2BC4BC-A9BF-AA4C-A338-A3A7091B18A7}"/>
    <dgm:cxn modelId="{B981D452-7D1B-6E46-81D1-9BB9559D7D49}" srcId="{D8DEC4B4-1A99-2443-BDDE-B5CB5E95C522}" destId="{499FE0C2-87D2-F64D-8D1B-A55BDF9D18D3}" srcOrd="1" destOrd="0" parTransId="{BAA93E52-2C79-C441-ACFA-E957A661F329}" sibTransId="{BEBAA1CB-2269-C745-AAB6-C7619B7603B6}"/>
    <dgm:cxn modelId="{467D67F1-B1CE-CF4F-9D46-561958BD48ED}" type="presOf" srcId="{DB41A139-4DFF-5348-AEC2-C9C92A29AD88}" destId="{BF34882C-E887-447A-A2B7-BF437FA8426A}" srcOrd="0" destOrd="0" presId="urn:microsoft.com/office/officeart/2005/8/layout/lProcess1"/>
    <dgm:cxn modelId="{2402154C-12FF-2345-9BE2-C72AF3DD77AD}" type="presOf" srcId="{7B8B91F9-AB9F-7845-93A7-B3BB321D85D9}" destId="{81DFF2B4-9D06-4D59-9938-42CEBE22571D}" srcOrd="0" destOrd="0" presId="urn:microsoft.com/office/officeart/2005/8/layout/lProcess1"/>
    <dgm:cxn modelId="{EA9D1B11-2E36-064E-B92E-DAC85C153D9F}" srcId="{D8DEC4B4-1A99-2443-BDDE-B5CB5E95C522}" destId="{DB41A139-4DFF-5348-AEC2-C9C92A29AD88}" srcOrd="0" destOrd="0" parTransId="{8EFCED77-CCF4-F640-82F2-CDADC99E4E6B}" sibTransId="{4C7E056A-F7D8-F745-944B-88F99CE1E8C0}"/>
    <dgm:cxn modelId="{45183D4B-BCE2-6E4B-B478-60B83730240F}" srcId="{8A950F88-3AA8-264E-8D19-87A96729F30F}" destId="{22BF18CA-1233-B94F-99ED-10EA22B71400}" srcOrd="2" destOrd="0" parTransId="{A09F2B9C-2C14-E44B-9DA8-DC98708D9BEE}" sibTransId="{7FCCBC48-2858-A84F-8565-8017EDB30912}"/>
    <dgm:cxn modelId="{5C539142-C5ED-2D42-A00E-AB275D9A428B}" type="presOf" srcId="{DE2BC4BC-A9BF-AA4C-A338-A3A7091B18A7}" destId="{A29B2F36-D0B8-4424-896B-D86C4D2366FF}" srcOrd="0" destOrd="0" presId="urn:microsoft.com/office/officeart/2005/8/layout/lProcess1"/>
    <dgm:cxn modelId="{A7C04D13-92DF-0E4F-857B-FD36CC8BC36C}" type="presOf" srcId="{499FE0C2-87D2-F64D-8D1B-A55BDF9D18D3}" destId="{117FF3A4-0B91-4DF6-B0EF-FF3B721514AF}" srcOrd="0" destOrd="0" presId="urn:microsoft.com/office/officeart/2005/8/layout/lProcess1"/>
    <dgm:cxn modelId="{C628DA92-D20C-354C-9FD4-AD744BA6077F}" type="presOf" srcId="{065B713F-69B0-F445-BF1C-57DE98FE46E1}" destId="{A6D7958A-CB01-45C4-9D1A-E4DA21AF96A8}" srcOrd="0" destOrd="0" presId="urn:microsoft.com/office/officeart/2005/8/layout/lProcess1"/>
    <dgm:cxn modelId="{BC511301-3605-7A41-9788-2D65A7DB63C3}" srcId="{8A950F88-3AA8-264E-8D19-87A96729F30F}" destId="{D8DEC4B4-1A99-2443-BDDE-B5CB5E95C522}" srcOrd="1" destOrd="0" parTransId="{FEC5BECC-1CC8-D640-B219-ABB346B71C8F}" sibTransId="{77F00172-84D6-E648-BA71-7142EDACFB1C}"/>
    <dgm:cxn modelId="{1FC675D4-593D-4548-9378-9A44CE36C884}" srcId="{E4AA9346-1F21-CD42-84F0-A03EA175895A}" destId="{83B468D5-701F-416A-B5EC-FED64F1E2ED2}" srcOrd="1" destOrd="0" parTransId="{600660E2-67F2-4D9F-BFCE-A38B597F0632}" sibTransId="{6E3B7D3F-4C92-43A1-91DA-20BAF68DFB04}"/>
    <dgm:cxn modelId="{E868621F-A502-8C4F-926D-E8CF8926FD11}" type="presOf" srcId="{4C7E056A-F7D8-F745-944B-88F99CE1E8C0}" destId="{5BC127DE-00A8-438D-89F4-E37940A56431}" srcOrd="0" destOrd="0" presId="urn:microsoft.com/office/officeart/2005/8/layout/lProcess1"/>
    <dgm:cxn modelId="{04331CA6-58B0-CE47-A727-D171C5FFA912}" type="presOf" srcId="{E4AA9346-1F21-CD42-84F0-A03EA175895A}" destId="{A100FA88-7612-4B1E-8D84-FFB2402A2982}" srcOrd="0" destOrd="0" presId="urn:microsoft.com/office/officeart/2005/8/layout/lProcess1"/>
    <dgm:cxn modelId="{4211D00C-51F0-C845-8874-369A4C7DF0F6}" srcId="{E4AA9346-1F21-CD42-84F0-A03EA175895A}" destId="{215DCAB8-0069-5D4A-857B-33A54D1CF858}" srcOrd="0" destOrd="0" parTransId="{91910F77-A13B-0E40-BB61-73A314D2EEBE}" sibTransId="{D393F507-7597-7C48-9246-06F6B07985A5}"/>
    <dgm:cxn modelId="{D0ADE231-4904-2146-A46D-BD5F4E30FBFF}" type="presOf" srcId="{83B468D5-701F-416A-B5EC-FED64F1E2ED2}" destId="{9B3167D7-5B63-4B38-8AB2-3477DA1195A0}" srcOrd="0" destOrd="0" presId="urn:microsoft.com/office/officeart/2005/8/layout/lProcess1"/>
    <dgm:cxn modelId="{B84082D8-1367-804F-A465-3D5ABA963B7C}" type="presOf" srcId="{8EFCED77-CCF4-F640-82F2-CDADC99E4E6B}" destId="{ACA751B1-C52E-4A56-8B60-1C506698AB56}" srcOrd="0" destOrd="0" presId="urn:microsoft.com/office/officeart/2005/8/layout/lProcess1"/>
    <dgm:cxn modelId="{DF9095A5-2F96-804F-88B9-2C45AB9150CD}" type="presOf" srcId="{F49C5936-39CF-1044-9969-ADC0A586BA28}" destId="{1D2BD81D-72F3-48BA-85AA-DE38B70228FE}" srcOrd="0" destOrd="0" presId="urn:microsoft.com/office/officeart/2005/8/layout/lProcess1"/>
    <dgm:cxn modelId="{C91FB607-F4D3-0840-84A1-8E624AB2E5FE}" type="presOf" srcId="{91910F77-A13B-0E40-BB61-73A314D2EEBE}" destId="{5667F878-BB74-43DB-9A5E-FBF555A005DC}" srcOrd="0" destOrd="0" presId="urn:microsoft.com/office/officeart/2005/8/layout/lProcess1"/>
    <dgm:cxn modelId="{545D591C-4AF6-F343-AD9E-0C6874606D33}" type="presOf" srcId="{8A950F88-3AA8-264E-8D19-87A96729F30F}" destId="{B5BD8408-31C7-4856-8B70-C3C064796C82}" srcOrd="0" destOrd="0" presId="urn:microsoft.com/office/officeart/2005/8/layout/lProcess1"/>
    <dgm:cxn modelId="{E3C73B5C-6284-8944-BA10-7845BF76A47E}" type="presOf" srcId="{215DCAB8-0069-5D4A-857B-33A54D1CF858}" destId="{66613666-7D46-4CF1-9BAB-D6C0332330B9}" srcOrd="0" destOrd="0" presId="urn:microsoft.com/office/officeart/2005/8/layout/lProcess1"/>
    <dgm:cxn modelId="{D8E86A24-02BD-DC44-83E2-0A8E35E89FB0}" srcId="{8A950F88-3AA8-264E-8D19-87A96729F30F}" destId="{E4AA9346-1F21-CD42-84F0-A03EA175895A}" srcOrd="0" destOrd="0" parTransId="{13F0FD65-8CB4-0F49-BEE3-EE2D821E76F0}" sibTransId="{DCECDBC9-42E5-E841-AC99-DA13E0A47545}"/>
    <dgm:cxn modelId="{315C8ED8-65CB-AD46-9069-5390B3E89E5A}" type="presOf" srcId="{D8DEC4B4-1A99-2443-BDDE-B5CB5E95C522}" destId="{33D8402C-6D63-48F9-85E8-C79B7510FFA4}" srcOrd="0" destOrd="0" presId="urn:microsoft.com/office/officeart/2005/8/layout/lProcess1"/>
    <dgm:cxn modelId="{6CE9F6CF-86F5-B842-AD96-4AD07DE5220B}" type="presOf" srcId="{D393F507-7597-7C48-9246-06F6B07985A5}" destId="{CCF4FA37-8E43-405C-AD84-061E8F356A7B}" srcOrd="0" destOrd="0" presId="urn:microsoft.com/office/officeart/2005/8/layout/lProcess1"/>
    <dgm:cxn modelId="{60B57179-6895-8342-A09C-31202C9FB199}" type="presParOf" srcId="{B5BD8408-31C7-4856-8B70-C3C064796C82}" destId="{19BB940F-569C-463F-8C6C-E507DABAF580}" srcOrd="0" destOrd="0" presId="urn:microsoft.com/office/officeart/2005/8/layout/lProcess1"/>
    <dgm:cxn modelId="{61F288AA-1281-E64F-BAD1-6D27F5CDA41A}" type="presParOf" srcId="{19BB940F-569C-463F-8C6C-E507DABAF580}" destId="{A100FA88-7612-4B1E-8D84-FFB2402A2982}" srcOrd="0" destOrd="0" presId="urn:microsoft.com/office/officeart/2005/8/layout/lProcess1"/>
    <dgm:cxn modelId="{2920C70A-0A98-D74E-B8CF-61996EBC63BF}" type="presParOf" srcId="{19BB940F-569C-463F-8C6C-E507DABAF580}" destId="{5667F878-BB74-43DB-9A5E-FBF555A005DC}" srcOrd="1" destOrd="0" presId="urn:microsoft.com/office/officeart/2005/8/layout/lProcess1"/>
    <dgm:cxn modelId="{D6D5058F-0567-4D4E-8A9C-6930E7581877}" type="presParOf" srcId="{19BB940F-569C-463F-8C6C-E507DABAF580}" destId="{66613666-7D46-4CF1-9BAB-D6C0332330B9}" srcOrd="2" destOrd="0" presId="urn:microsoft.com/office/officeart/2005/8/layout/lProcess1"/>
    <dgm:cxn modelId="{D65FAF8A-9473-EB40-B0B0-5A4429EB58FC}" type="presParOf" srcId="{19BB940F-569C-463F-8C6C-E507DABAF580}" destId="{CCF4FA37-8E43-405C-AD84-061E8F356A7B}" srcOrd="3" destOrd="0" presId="urn:microsoft.com/office/officeart/2005/8/layout/lProcess1"/>
    <dgm:cxn modelId="{FFC52A3E-972B-1242-B619-3FCCFA22201C}" type="presParOf" srcId="{19BB940F-569C-463F-8C6C-E507DABAF580}" destId="{9B3167D7-5B63-4B38-8AB2-3477DA1195A0}" srcOrd="4" destOrd="0" presId="urn:microsoft.com/office/officeart/2005/8/layout/lProcess1"/>
    <dgm:cxn modelId="{BCBBA2FE-2EBC-FE4E-952E-1C79BAE760B0}" type="presParOf" srcId="{B5BD8408-31C7-4856-8B70-C3C064796C82}" destId="{7FF4664C-B6B3-4EC0-9A1D-7C452CD4753A}" srcOrd="1" destOrd="0" presId="urn:microsoft.com/office/officeart/2005/8/layout/lProcess1"/>
    <dgm:cxn modelId="{6283C36A-EEAD-3F48-8AAF-ADBCBF138EA3}" type="presParOf" srcId="{B5BD8408-31C7-4856-8B70-C3C064796C82}" destId="{B03CEE29-C58F-4C82-9EE4-3D21880C522B}" srcOrd="2" destOrd="0" presId="urn:microsoft.com/office/officeart/2005/8/layout/lProcess1"/>
    <dgm:cxn modelId="{A993AE69-DDA7-2E4C-A799-71EF7F11BEF7}" type="presParOf" srcId="{B03CEE29-C58F-4C82-9EE4-3D21880C522B}" destId="{33D8402C-6D63-48F9-85E8-C79B7510FFA4}" srcOrd="0" destOrd="0" presId="urn:microsoft.com/office/officeart/2005/8/layout/lProcess1"/>
    <dgm:cxn modelId="{C982EABC-5B30-0F44-BEF7-0585BFAE9FE2}" type="presParOf" srcId="{B03CEE29-C58F-4C82-9EE4-3D21880C522B}" destId="{ACA751B1-C52E-4A56-8B60-1C506698AB56}" srcOrd="1" destOrd="0" presId="urn:microsoft.com/office/officeart/2005/8/layout/lProcess1"/>
    <dgm:cxn modelId="{B61417D6-D98C-C54C-97CF-50A0E2BE4E09}" type="presParOf" srcId="{B03CEE29-C58F-4C82-9EE4-3D21880C522B}" destId="{BF34882C-E887-447A-A2B7-BF437FA8426A}" srcOrd="2" destOrd="0" presId="urn:microsoft.com/office/officeart/2005/8/layout/lProcess1"/>
    <dgm:cxn modelId="{2D86CCA2-68D9-EC44-BE70-0267654F9989}" type="presParOf" srcId="{B03CEE29-C58F-4C82-9EE4-3D21880C522B}" destId="{5BC127DE-00A8-438D-89F4-E37940A56431}" srcOrd="3" destOrd="0" presId="urn:microsoft.com/office/officeart/2005/8/layout/lProcess1"/>
    <dgm:cxn modelId="{866F0CA4-E82D-5249-B1A9-D80A9B6A3ED9}" type="presParOf" srcId="{B03CEE29-C58F-4C82-9EE4-3D21880C522B}" destId="{117FF3A4-0B91-4DF6-B0EF-FF3B721514AF}" srcOrd="4" destOrd="0" presId="urn:microsoft.com/office/officeart/2005/8/layout/lProcess1"/>
    <dgm:cxn modelId="{56235CAC-6D4A-0949-A37F-5185D499306C}" type="presParOf" srcId="{B5BD8408-31C7-4856-8B70-C3C064796C82}" destId="{F4C0DECE-83A7-4DF5-A079-7CD783C045E6}" srcOrd="3" destOrd="0" presId="urn:microsoft.com/office/officeart/2005/8/layout/lProcess1"/>
    <dgm:cxn modelId="{EF36F8F0-FD26-3C4C-BD9E-FC035BFFBE21}" type="presParOf" srcId="{B5BD8408-31C7-4856-8B70-C3C064796C82}" destId="{91C9D7E3-C212-4E51-BB6A-BC746CE618CB}" srcOrd="4" destOrd="0" presId="urn:microsoft.com/office/officeart/2005/8/layout/lProcess1"/>
    <dgm:cxn modelId="{C3C6F548-7466-6740-AA36-021C1986D54F}" type="presParOf" srcId="{91C9D7E3-C212-4E51-BB6A-BC746CE618CB}" destId="{E63A448A-0691-4A39-A743-4119349808F7}" srcOrd="0" destOrd="0" presId="urn:microsoft.com/office/officeart/2005/8/layout/lProcess1"/>
    <dgm:cxn modelId="{9C3A5848-0E56-8847-AC2E-DF032BC3CD59}" type="presParOf" srcId="{91C9D7E3-C212-4E51-BB6A-BC746CE618CB}" destId="{1D2BD81D-72F3-48BA-85AA-DE38B70228FE}" srcOrd="1" destOrd="0" presId="urn:microsoft.com/office/officeart/2005/8/layout/lProcess1"/>
    <dgm:cxn modelId="{0C1483AE-3C51-EB49-9933-AC940534C440}" type="presParOf" srcId="{91C9D7E3-C212-4E51-BB6A-BC746CE618CB}" destId="{A6D7958A-CB01-45C4-9D1A-E4DA21AF96A8}" srcOrd="2" destOrd="0" presId="urn:microsoft.com/office/officeart/2005/8/layout/lProcess1"/>
    <dgm:cxn modelId="{DA39C42B-9C35-5F44-96A5-A4999B019A69}" type="presParOf" srcId="{91C9D7E3-C212-4E51-BB6A-BC746CE618CB}" destId="{A29B2F36-D0B8-4424-896B-D86C4D2366FF}" srcOrd="3" destOrd="0" presId="urn:microsoft.com/office/officeart/2005/8/layout/lProcess1"/>
    <dgm:cxn modelId="{82B5A559-D67C-4946-A06B-8EC088E7F21D}" type="presParOf" srcId="{91C9D7E3-C212-4E51-BB6A-BC746CE618CB}" destId="{81DFF2B4-9D06-4D59-9938-42CEBE22571D}"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6160E-9F03-4F70-BB81-7B08C9B3E877}" type="datetimeFigureOut">
              <a:rPr lang="es-CO" smtClean="0"/>
              <a:t>20/01/2019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DFE2A1-013E-48A4-A3BF-2DFFD7DF4A4B}" type="slidenum">
              <a:rPr lang="es-CO" smtClean="0"/>
              <a:t>‹Nº›</a:t>
            </a:fld>
            <a:endParaRPr lang="es-CO"/>
          </a:p>
        </p:txBody>
      </p:sp>
    </p:spTree>
    <p:extLst>
      <p:ext uri="{BB962C8B-B14F-4D97-AF65-F5344CB8AC3E}">
        <p14:creationId xmlns:p14="http://schemas.microsoft.com/office/powerpoint/2010/main" val="2584747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8"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s-CO" altLang="es-ES_tradnl">
              <a:ea typeface="ＭＳ Ｐゴシック" charset="-128"/>
            </a:endParaRPr>
          </a:p>
        </p:txBody>
      </p:sp>
      <p:sp>
        <p:nvSpPr>
          <p:cNvPr id="60419"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12054F6-8338-4242-AE91-186E0889CD1D}" type="slidenum">
              <a:rPr lang="es-ES" altLang="es-ES_tradnl"/>
              <a:pPr>
                <a:spcBef>
                  <a:spcPct val="0"/>
                </a:spcBef>
              </a:pPr>
              <a:t>7</a:t>
            </a:fld>
            <a:endParaRPr lang="es-ES" altLang="es-ES_tradnl"/>
          </a:p>
        </p:txBody>
      </p:sp>
    </p:spTree>
    <p:extLst>
      <p:ext uri="{BB962C8B-B14F-4D97-AF65-F5344CB8AC3E}">
        <p14:creationId xmlns:p14="http://schemas.microsoft.com/office/powerpoint/2010/main" val="848877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FE2A1-013E-48A4-A3BF-2DFFD7DF4A4B}" type="slidenum">
              <a:rPr lang="es-CO" smtClean="0"/>
              <a:t>91</a:t>
            </a:fld>
            <a:endParaRPr lang="es-CO"/>
          </a:p>
        </p:txBody>
      </p:sp>
    </p:spTree>
    <p:extLst>
      <p:ext uri="{BB962C8B-B14F-4D97-AF65-F5344CB8AC3E}">
        <p14:creationId xmlns:p14="http://schemas.microsoft.com/office/powerpoint/2010/main" val="870155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C7D2D18-6353-4239-BBD7-790EC02A4FF1}" type="slidenum">
              <a:rPr lang="es-CO" smtClean="0"/>
              <a:t>97</a:t>
            </a:fld>
            <a:endParaRPr lang="es-CO" dirty="0"/>
          </a:p>
        </p:txBody>
      </p:sp>
    </p:spTree>
    <p:extLst>
      <p:ext uri="{BB962C8B-B14F-4D97-AF65-F5344CB8AC3E}">
        <p14:creationId xmlns:p14="http://schemas.microsoft.com/office/powerpoint/2010/main" val="53965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C7D2D18-6353-4239-BBD7-790EC02A4FF1}" type="slidenum">
              <a:rPr lang="es-CO" smtClean="0"/>
              <a:t>98</a:t>
            </a:fld>
            <a:endParaRPr lang="es-CO" dirty="0"/>
          </a:p>
        </p:txBody>
      </p:sp>
    </p:spTree>
    <p:extLst>
      <p:ext uri="{BB962C8B-B14F-4D97-AF65-F5344CB8AC3E}">
        <p14:creationId xmlns:p14="http://schemas.microsoft.com/office/powerpoint/2010/main" val="20957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C7D2D18-6353-4239-BBD7-790EC02A4FF1}" type="slidenum">
              <a:rPr lang="es-CO" smtClean="0"/>
              <a:t>100</a:t>
            </a:fld>
            <a:endParaRPr lang="es-CO" dirty="0"/>
          </a:p>
        </p:txBody>
      </p:sp>
    </p:spTree>
    <p:extLst>
      <p:ext uri="{BB962C8B-B14F-4D97-AF65-F5344CB8AC3E}">
        <p14:creationId xmlns:p14="http://schemas.microsoft.com/office/powerpoint/2010/main" val="71053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8"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s-CO" altLang="es-ES_tradnl">
              <a:ea typeface="ＭＳ Ｐゴシック" charset="-128"/>
            </a:endParaRPr>
          </a:p>
        </p:txBody>
      </p:sp>
      <p:sp>
        <p:nvSpPr>
          <p:cNvPr id="60419"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12054F6-8338-4242-AE91-186E0889CD1D}" type="slidenum">
              <a:rPr lang="es-ES" altLang="es-ES_tradnl"/>
              <a:pPr>
                <a:spcBef>
                  <a:spcPct val="0"/>
                </a:spcBef>
              </a:pPr>
              <a:t>8</a:t>
            </a:fld>
            <a:endParaRPr lang="es-ES" altLang="es-ES_tradnl"/>
          </a:p>
        </p:txBody>
      </p:sp>
    </p:spTree>
    <p:extLst>
      <p:ext uri="{BB962C8B-B14F-4D97-AF65-F5344CB8AC3E}">
        <p14:creationId xmlns:p14="http://schemas.microsoft.com/office/powerpoint/2010/main" val="61246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3490"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s-CO" altLang="es-ES_tradnl">
              <a:ea typeface="ＭＳ Ｐゴシック" charset="-128"/>
            </a:endParaRPr>
          </a:p>
        </p:txBody>
      </p:sp>
      <p:sp>
        <p:nvSpPr>
          <p:cNvPr id="63491"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B0A9537D-2ADE-BD4D-ABC6-26319A9CB9EE}" type="slidenum">
              <a:rPr lang="es-ES" altLang="es-ES_tradnl"/>
              <a:pPr>
                <a:spcBef>
                  <a:spcPct val="0"/>
                </a:spcBef>
              </a:pPr>
              <a:t>9</a:t>
            </a:fld>
            <a:endParaRPr lang="es-ES" altLang="es-ES_tradnl"/>
          </a:p>
        </p:txBody>
      </p:sp>
    </p:spTree>
    <p:extLst>
      <p:ext uri="{BB962C8B-B14F-4D97-AF65-F5344CB8AC3E}">
        <p14:creationId xmlns:p14="http://schemas.microsoft.com/office/powerpoint/2010/main" val="1149203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es-CO" altLang="es-CO" smtClean="0">
              <a:ea typeface="ＭＳ Ｐゴシック" pitchFamily="34" charset="-128"/>
            </a:endParaRPr>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ＭＳ Ｐゴシック" pitchFamily="34" charset="-128"/>
              </a:defRPr>
            </a:lvl1pPr>
            <a:lvl2pPr marL="742950" indent="-285750">
              <a:spcBef>
                <a:spcPct val="30000"/>
              </a:spcBef>
              <a:defRPr sz="1200">
                <a:solidFill>
                  <a:schemeClr val="tx1"/>
                </a:solidFill>
                <a:latin typeface="Calibri" pitchFamily="34" charset="0"/>
                <a:ea typeface="ＭＳ Ｐゴシック" pitchFamily="34" charset="-128"/>
              </a:defRPr>
            </a:lvl2pPr>
            <a:lvl3pPr marL="1143000" indent="-228600">
              <a:spcBef>
                <a:spcPct val="30000"/>
              </a:spcBef>
              <a:defRPr sz="1200">
                <a:solidFill>
                  <a:schemeClr val="tx1"/>
                </a:solidFill>
                <a:latin typeface="Calibri" pitchFamily="34" charset="0"/>
                <a:ea typeface="ＭＳ Ｐゴシック" pitchFamily="34" charset="-128"/>
              </a:defRPr>
            </a:lvl3pPr>
            <a:lvl4pPr marL="1600200" indent="-228600">
              <a:spcBef>
                <a:spcPct val="30000"/>
              </a:spcBef>
              <a:defRPr sz="1200">
                <a:solidFill>
                  <a:schemeClr val="tx1"/>
                </a:solidFill>
                <a:latin typeface="Calibri" pitchFamily="34" charset="0"/>
                <a:ea typeface="ＭＳ Ｐゴシック" pitchFamily="34" charset="-128"/>
              </a:defRPr>
            </a:lvl4pPr>
            <a:lvl5pPr marL="2057400" indent="-22860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a:spcBef>
                <a:spcPct val="0"/>
              </a:spcBef>
            </a:pPr>
            <a:fld id="{22A02AD7-60B1-425E-BE13-496E8A19AA65}" type="slidenum">
              <a:rPr lang="es-CO" altLang="es-CO" smtClean="0"/>
              <a:pPr>
                <a:spcBef>
                  <a:spcPct val="0"/>
                </a:spcBef>
              </a:pPr>
              <a:t>64</a:t>
            </a:fld>
            <a:endParaRPr lang="es-CO" altLang="es-CO" smtClean="0"/>
          </a:p>
        </p:txBody>
      </p:sp>
    </p:spTree>
    <p:extLst>
      <p:ext uri="{BB962C8B-B14F-4D97-AF65-F5344CB8AC3E}">
        <p14:creationId xmlns:p14="http://schemas.microsoft.com/office/powerpoint/2010/main" val="33352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es-CO" altLang="es-CO" smtClean="0">
              <a:ea typeface="ＭＳ Ｐゴシック" pitchFamily="34" charset="-128"/>
            </a:endParaRPr>
          </a:p>
        </p:txBody>
      </p:sp>
      <p:sp>
        <p:nvSpPr>
          <p:cNvPr id="286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ＭＳ Ｐゴシック" pitchFamily="34" charset="-128"/>
              </a:defRPr>
            </a:lvl1pPr>
            <a:lvl2pPr marL="742950" indent="-285750">
              <a:spcBef>
                <a:spcPct val="30000"/>
              </a:spcBef>
              <a:defRPr sz="1200">
                <a:solidFill>
                  <a:schemeClr val="tx1"/>
                </a:solidFill>
                <a:latin typeface="Calibri" pitchFamily="34" charset="0"/>
                <a:ea typeface="ＭＳ Ｐゴシック" pitchFamily="34" charset="-128"/>
              </a:defRPr>
            </a:lvl2pPr>
            <a:lvl3pPr marL="1143000" indent="-228600">
              <a:spcBef>
                <a:spcPct val="30000"/>
              </a:spcBef>
              <a:defRPr sz="1200">
                <a:solidFill>
                  <a:schemeClr val="tx1"/>
                </a:solidFill>
                <a:latin typeface="Calibri" pitchFamily="34" charset="0"/>
                <a:ea typeface="ＭＳ Ｐゴシック" pitchFamily="34" charset="-128"/>
              </a:defRPr>
            </a:lvl3pPr>
            <a:lvl4pPr marL="1600200" indent="-228600">
              <a:spcBef>
                <a:spcPct val="30000"/>
              </a:spcBef>
              <a:defRPr sz="1200">
                <a:solidFill>
                  <a:schemeClr val="tx1"/>
                </a:solidFill>
                <a:latin typeface="Calibri" pitchFamily="34" charset="0"/>
                <a:ea typeface="ＭＳ Ｐゴシック" pitchFamily="34" charset="-128"/>
              </a:defRPr>
            </a:lvl4pPr>
            <a:lvl5pPr marL="2057400" indent="-22860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a:spcBef>
                <a:spcPct val="0"/>
              </a:spcBef>
            </a:pPr>
            <a:fld id="{072BA81F-1F08-4819-861D-BB7DED0C819A}" type="slidenum">
              <a:rPr lang="es-CO" altLang="es-CO" smtClean="0"/>
              <a:pPr>
                <a:spcBef>
                  <a:spcPct val="0"/>
                </a:spcBef>
              </a:pPr>
              <a:t>65</a:t>
            </a:fld>
            <a:endParaRPr lang="es-CO" altLang="es-CO" smtClean="0"/>
          </a:p>
        </p:txBody>
      </p:sp>
    </p:spTree>
    <p:extLst>
      <p:ext uri="{BB962C8B-B14F-4D97-AF65-F5344CB8AC3E}">
        <p14:creationId xmlns:p14="http://schemas.microsoft.com/office/powerpoint/2010/main" val="138699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lstStyle/>
          <a:p>
            <a:pPr>
              <a:defRPr/>
            </a:pPr>
            <a:r>
              <a:rPr lang="es-CO" dirty="0" smtClean="0"/>
              <a:t>El Programa fue concebido como una estrategia de trabajo que busca:</a:t>
            </a:r>
          </a:p>
          <a:p>
            <a:pPr>
              <a:defRPr/>
            </a:pPr>
            <a:endParaRPr lang="es-CO" dirty="0" smtClean="0"/>
          </a:p>
          <a:p>
            <a:pPr marL="180975" indent="-180975" algn="just">
              <a:buFont typeface="Wingdings" pitchFamily="2" charset="2"/>
              <a:buChar char="§"/>
              <a:defRPr/>
            </a:pPr>
            <a:r>
              <a:rPr lang="es-CO" dirty="0" smtClean="0"/>
              <a:t>Lograr que las autoridades político-administrativas (Gobernadores, Alcaldes, Diputados, Concejales, entre otros) el personal de la Policía Nacional, la Fiscalía General de la Nación, las Fuerzas Militares, el DAS, entre otras, conozcan y den cumplimiento a la normatividad vigente a nivel nacional para la gestión territorial de la convivencia, la seguridad ciudadana y el orden público.</a:t>
            </a:r>
          </a:p>
          <a:p>
            <a:pPr marL="180975" indent="-180975" algn="just">
              <a:defRPr/>
            </a:pPr>
            <a:endParaRPr lang="es-CO" dirty="0" smtClean="0"/>
          </a:p>
          <a:p>
            <a:pPr marL="180975" indent="-180975" algn="just">
              <a:buFont typeface="Wingdings" pitchFamily="2" charset="2"/>
              <a:buChar char="§"/>
              <a:defRPr/>
            </a:pPr>
            <a:r>
              <a:rPr lang="es-CO" dirty="0" smtClean="0"/>
              <a:t>Promover que las autoridades político-administrativas y la ciudadanía, de manera coordinada e interinstitucional, diseñen, ejecuten y hagan seguimiento a los Planes integrales de convivencia y seguridad ciudadana.</a:t>
            </a:r>
          </a:p>
          <a:p>
            <a:pPr marL="180975" indent="-180975" algn="just">
              <a:defRPr/>
            </a:pPr>
            <a:endParaRPr lang="es-CO" dirty="0" smtClean="0"/>
          </a:p>
          <a:p>
            <a:pPr marL="180975" indent="-180975" algn="just">
              <a:buFont typeface="Wingdings" pitchFamily="2" charset="2"/>
              <a:buChar char="§"/>
              <a:defRPr/>
            </a:pPr>
            <a:r>
              <a:rPr lang="es-CO" dirty="0" smtClean="0"/>
              <a:t>Incluir en la agenda local de todos los departamentos y municipios del país los temas relacionados con la convivencia y la seguridad ciudadana, de forma tal, que sean objeto de política pública y se les asignen recursos que garanticen la sostenibilidad de las acciones desarrolladas. </a:t>
            </a:r>
            <a:endParaRPr lang="es-CO" dirty="0"/>
          </a:p>
        </p:txBody>
      </p:sp>
      <p:sp>
        <p:nvSpPr>
          <p:cNvPr id="4" name="3 Marcador de número de diapositiva"/>
          <p:cNvSpPr>
            <a:spLocks noGrp="1"/>
          </p:cNvSpPr>
          <p:nvPr>
            <p:ph type="sldNum" sz="quarter" idx="5"/>
          </p:nvPr>
        </p:nvSpPr>
        <p:spPr/>
        <p:txBody>
          <a:bodyPr/>
          <a:lstStyle/>
          <a:p>
            <a:pPr>
              <a:defRPr/>
            </a:pPr>
            <a:fld id="{03033F6A-4A39-46FD-928E-22219AEA9B1E}" type="slidenum">
              <a:rPr lang="es-CO" smtClean="0"/>
              <a:pPr>
                <a:defRPr/>
              </a:pPr>
              <a:t>66</a:t>
            </a:fld>
            <a:endParaRPr lang="es-CO"/>
          </a:p>
        </p:txBody>
      </p:sp>
    </p:spTree>
    <p:extLst>
      <p:ext uri="{BB962C8B-B14F-4D97-AF65-F5344CB8AC3E}">
        <p14:creationId xmlns:p14="http://schemas.microsoft.com/office/powerpoint/2010/main" val="1877251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lstStyle/>
          <a:p>
            <a:pPr>
              <a:defRPr/>
            </a:pPr>
            <a:r>
              <a:rPr lang="es-CO" dirty="0" smtClean="0"/>
              <a:t>El Programa fue concebido como una estrategia de trabajo que busca:</a:t>
            </a:r>
          </a:p>
          <a:p>
            <a:pPr>
              <a:defRPr/>
            </a:pPr>
            <a:endParaRPr lang="es-CO" dirty="0" smtClean="0"/>
          </a:p>
          <a:p>
            <a:pPr marL="180975" indent="-180975" algn="just">
              <a:buFont typeface="Wingdings" pitchFamily="2" charset="2"/>
              <a:buChar char="§"/>
              <a:defRPr/>
            </a:pPr>
            <a:r>
              <a:rPr lang="es-CO" dirty="0" smtClean="0"/>
              <a:t>Lograr que las autoridades político-administrativas (Gobernadores, Alcaldes, Diputados, Concejales, entre otros) el personal de la Policía Nacional, la Fiscalía General de la Nación, las Fuerzas Militares, el DAS, entre otras, conozcan y den cumplimiento a la normatividad vigente a nivel nacional para la gestión territorial de la convivencia, la seguridad ciudadana y el orden público.</a:t>
            </a:r>
          </a:p>
          <a:p>
            <a:pPr marL="180975" indent="-180975" algn="just">
              <a:defRPr/>
            </a:pPr>
            <a:endParaRPr lang="es-CO" dirty="0" smtClean="0"/>
          </a:p>
          <a:p>
            <a:pPr marL="180975" indent="-180975" algn="just">
              <a:buFont typeface="Wingdings" pitchFamily="2" charset="2"/>
              <a:buChar char="§"/>
              <a:defRPr/>
            </a:pPr>
            <a:r>
              <a:rPr lang="es-CO" dirty="0" smtClean="0"/>
              <a:t>Promover que las autoridades político-administrativas y la ciudadanía, de manera coordinada e interinstitucional, diseñen, ejecuten y hagan seguimiento a los Planes integrales de convivencia y seguridad ciudadana.</a:t>
            </a:r>
          </a:p>
          <a:p>
            <a:pPr marL="180975" indent="-180975" algn="just">
              <a:defRPr/>
            </a:pPr>
            <a:endParaRPr lang="es-CO" dirty="0" smtClean="0"/>
          </a:p>
          <a:p>
            <a:pPr marL="180975" indent="-180975" algn="just">
              <a:buFont typeface="Wingdings" pitchFamily="2" charset="2"/>
              <a:buChar char="§"/>
              <a:defRPr/>
            </a:pPr>
            <a:r>
              <a:rPr lang="es-CO" dirty="0" smtClean="0"/>
              <a:t>Incluir en la agenda local de todos los departamentos y municipios del país los temas relacionados con la convivencia y la seguridad ciudadana, de forma tal, que sean objeto de política pública y se les asignen recursos que garanticen la sostenibilidad de las acciones desarrolladas. </a:t>
            </a:r>
            <a:endParaRPr lang="es-CO" dirty="0"/>
          </a:p>
        </p:txBody>
      </p:sp>
      <p:sp>
        <p:nvSpPr>
          <p:cNvPr id="4" name="3 Marcador de número de diapositiva"/>
          <p:cNvSpPr>
            <a:spLocks noGrp="1"/>
          </p:cNvSpPr>
          <p:nvPr>
            <p:ph type="sldNum" sz="quarter" idx="5"/>
          </p:nvPr>
        </p:nvSpPr>
        <p:spPr/>
        <p:txBody>
          <a:bodyPr/>
          <a:lstStyle/>
          <a:p>
            <a:pPr>
              <a:defRPr/>
            </a:pPr>
            <a:fld id="{F36E8B71-6767-4979-AD69-270C88163656}" type="slidenum">
              <a:rPr lang="es-CO" smtClean="0"/>
              <a:pPr>
                <a:defRPr/>
              </a:pPr>
              <a:t>67</a:t>
            </a:fld>
            <a:endParaRPr lang="es-CO"/>
          </a:p>
        </p:txBody>
      </p:sp>
    </p:spTree>
    <p:extLst>
      <p:ext uri="{BB962C8B-B14F-4D97-AF65-F5344CB8AC3E}">
        <p14:creationId xmlns:p14="http://schemas.microsoft.com/office/powerpoint/2010/main" val="1664082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FE2A1-013E-48A4-A3BF-2DFFD7DF4A4B}" type="slidenum">
              <a:rPr lang="es-CO" smtClean="0"/>
              <a:t>86</a:t>
            </a:fld>
            <a:endParaRPr lang="es-CO"/>
          </a:p>
        </p:txBody>
      </p:sp>
    </p:spTree>
    <p:extLst>
      <p:ext uri="{BB962C8B-B14F-4D97-AF65-F5344CB8AC3E}">
        <p14:creationId xmlns:p14="http://schemas.microsoft.com/office/powerpoint/2010/main" val="587385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0DFE2A1-013E-48A4-A3BF-2DFFD7DF4A4B}" type="slidenum">
              <a:rPr lang="es-CO" smtClean="0"/>
              <a:t>90</a:t>
            </a:fld>
            <a:endParaRPr lang="es-CO"/>
          </a:p>
        </p:txBody>
      </p:sp>
    </p:spTree>
    <p:extLst>
      <p:ext uri="{BB962C8B-B14F-4D97-AF65-F5344CB8AC3E}">
        <p14:creationId xmlns:p14="http://schemas.microsoft.com/office/powerpoint/2010/main" val="653195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7 Imagen" descr="slide 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9 CuadroTexto"/>
          <p:cNvSpPr txBox="1">
            <a:spLocks noChangeArrowheads="1"/>
          </p:cNvSpPr>
          <p:nvPr userDrawn="1"/>
        </p:nvSpPr>
        <p:spPr bwMode="auto">
          <a:xfrm>
            <a:off x="8715375" y="6565900"/>
            <a:ext cx="455613" cy="277813"/>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defRPr/>
            </a:pPr>
            <a:fld id="{6851CDCC-DBDB-485C-9C7F-ECA633C489F9}" type="slidenum">
              <a:rPr lang="es-CO" sz="1200" b="1" smtClean="0">
                <a:solidFill>
                  <a:prstClr val="black"/>
                </a:solidFill>
                <a:latin typeface="Calibri" pitchFamily="34" charset="0"/>
                <a:sym typeface="Helvetica" charset="0"/>
              </a:rPr>
              <a:pPr defTabSz="457200" eaLnBrk="1" fontAlgn="base" hangingPunct="1">
                <a:spcBef>
                  <a:spcPct val="0"/>
                </a:spcBef>
                <a:spcAft>
                  <a:spcPct val="0"/>
                </a:spcAft>
                <a:defRPr/>
              </a:pPr>
              <a:t>‹Nº›</a:t>
            </a:fld>
            <a:endParaRPr lang="es-CO" sz="1200" b="1" smtClean="0">
              <a:solidFill>
                <a:prstClr val="black"/>
              </a:solidFill>
              <a:latin typeface="Calibri" pitchFamily="34" charset="0"/>
              <a:sym typeface="Helvetica" charset="0"/>
            </a:endParaRPr>
          </a:p>
        </p:txBody>
      </p:sp>
      <p:sp>
        <p:nvSpPr>
          <p:cNvPr id="6" name="10 CuadroTexto"/>
          <p:cNvSpPr txBox="1">
            <a:spLocks noChangeArrowheads="1"/>
          </p:cNvSpPr>
          <p:nvPr userDrawn="1"/>
        </p:nvSpPr>
        <p:spPr bwMode="auto">
          <a:xfrm>
            <a:off x="1693863" y="6548438"/>
            <a:ext cx="1389062" cy="277812"/>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defRPr/>
            </a:pPr>
            <a:r>
              <a:rPr lang="es-CO" sz="1200" b="1" smtClean="0">
                <a:solidFill>
                  <a:prstClr val="black"/>
                </a:solidFill>
                <a:latin typeface="Calibri" pitchFamily="34" charset="0"/>
                <a:sym typeface="Helvetica" charset="0"/>
              </a:rPr>
              <a:t>DINAE – ESVEL 001</a:t>
            </a:r>
          </a:p>
        </p:txBody>
      </p:sp>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Tree>
    <p:extLst>
      <p:ext uri="{BB962C8B-B14F-4D97-AF65-F5344CB8AC3E}">
        <p14:creationId xmlns:p14="http://schemas.microsoft.com/office/powerpoint/2010/main" val="69601754"/>
      </p:ext>
    </p:extLst>
  </p:cSld>
  <p:clrMapOvr>
    <a:masterClrMapping/>
  </p:clrMapOvr>
  <p:transition spd="slow">
    <p:wheel spokes="3"/>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2978335"/>
      </p:ext>
    </p:extLst>
  </p:cSld>
  <p:clrMapOvr>
    <a:masterClrMapping/>
  </p:clrMapOvr>
  <p:transition spd="slow">
    <p:wheel spokes="3"/>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1715129609"/>
      </p:ext>
    </p:extLst>
  </p:cSld>
  <p:clrMapOvr>
    <a:masterClrMapping/>
  </p:clrMapOvr>
  <p:transition spd="slow">
    <p:wheel spokes="3"/>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7 Imagen" descr="slide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56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 Marcador de número de diapositiva"/>
          <p:cNvSpPr txBox="1">
            <a:spLocks/>
          </p:cNvSpPr>
          <p:nvPr userDrawn="1"/>
        </p:nvSpPr>
        <p:spPr>
          <a:xfrm>
            <a:off x="6934200" y="6340475"/>
            <a:ext cx="2133600" cy="365125"/>
          </a:xfrm>
          <a:prstGeom prst="rect">
            <a:avLst/>
          </a:prstGeom>
        </p:spPr>
        <p:txBody>
          <a:bodyPr/>
          <a:lstStyle>
            <a:lvl1pPr>
              <a:defRPr/>
            </a:lvl1pPr>
          </a:lstStyle>
          <a:p>
            <a:pPr algn="r" defTabSz="457200" fontAlgn="base" hangingPunct="0">
              <a:spcBef>
                <a:spcPct val="0"/>
              </a:spcBef>
              <a:spcAft>
                <a:spcPct val="0"/>
              </a:spcAft>
              <a:defRPr/>
            </a:pPr>
            <a:fld id="{40A4B5A4-309B-410B-AB31-B0FE98C3FE17}" type="slidenum">
              <a:rPr lang="es-ES" sz="1200" smtClean="0">
                <a:solidFill>
                  <a:prstClr val="white"/>
                </a:solidFill>
                <a:latin typeface="Helvetica" charset="0"/>
                <a:cs typeface="Arial" pitchFamily="34" charset="0"/>
                <a:sym typeface="Helvetica" charset="0"/>
              </a:rPr>
              <a:pPr algn="r" defTabSz="457200" fontAlgn="base" hangingPunct="0">
                <a:spcBef>
                  <a:spcPct val="0"/>
                </a:spcBef>
                <a:spcAft>
                  <a:spcPct val="0"/>
                </a:spcAft>
                <a:defRPr/>
              </a:pPr>
              <a:t>‹Nº›</a:t>
            </a:fld>
            <a:endParaRPr lang="es-ES" sz="1200" dirty="0">
              <a:solidFill>
                <a:prstClr val="white"/>
              </a:solidFill>
              <a:latin typeface="Helvetica" charset="0"/>
              <a:cs typeface="Arial" pitchFamily="34" charset="0"/>
              <a:sym typeface="Helvetica" charset="0"/>
            </a:endParaRPr>
          </a:p>
        </p:txBody>
      </p:sp>
      <p:sp>
        <p:nvSpPr>
          <p:cNvPr id="6" name="5 Marcador de número de diapositiva"/>
          <p:cNvSpPr txBox="1">
            <a:spLocks/>
          </p:cNvSpPr>
          <p:nvPr userDrawn="1"/>
        </p:nvSpPr>
        <p:spPr>
          <a:xfrm>
            <a:off x="-338138" y="6324600"/>
            <a:ext cx="2133601" cy="365125"/>
          </a:xfrm>
          <a:prstGeom prst="rect">
            <a:avLst/>
          </a:prstGeom>
        </p:spPr>
        <p:txBody>
          <a:bodyPr anchor="ctr"/>
          <a:lstStyle>
            <a:lvl1pPr algn="r" fontAlgn="auto">
              <a:spcBef>
                <a:spcPts val="0"/>
              </a:spcBef>
              <a:spcAft>
                <a:spcPts val="0"/>
              </a:spcAft>
              <a:defRPr sz="1200" b="1">
                <a:solidFill>
                  <a:schemeClr val="bg1"/>
                </a:solidFill>
                <a:latin typeface="+mn-lt"/>
                <a:cs typeface="+mn-cs"/>
              </a:defRPr>
            </a:lvl1pPr>
          </a:lstStyle>
          <a:p>
            <a:pPr defTabSz="457200" hangingPunct="0">
              <a:defRPr/>
            </a:pPr>
            <a:r>
              <a:rPr lang="es-ES" dirty="0" smtClean="0">
                <a:solidFill>
                  <a:prstClr val="white"/>
                </a:solidFill>
                <a:sym typeface="Helvetica" charset="0"/>
              </a:rPr>
              <a:t>OFPLA – DIPON – 095</a:t>
            </a:r>
            <a:endParaRPr lang="es-ES" dirty="0">
              <a:solidFill>
                <a:prstClr val="white"/>
              </a:solidFill>
              <a:sym typeface="Helvetica" charset="0"/>
            </a:endParaRPr>
          </a:p>
        </p:txBody>
      </p:sp>
      <p:sp>
        <p:nvSpPr>
          <p:cNvPr id="2" name="1 Título"/>
          <p:cNvSpPr>
            <a:spLocks noGrp="1"/>
          </p:cNvSpPr>
          <p:nvPr>
            <p:ph type="title"/>
          </p:nvPr>
        </p:nvSpPr>
        <p:spPr>
          <a:xfrm>
            <a:off x="4267200" y="619125"/>
            <a:ext cx="4419600" cy="1362075"/>
          </a:xfrm>
        </p:spPr>
        <p:txBody>
          <a:bodyPr anchor="t"/>
          <a:lstStyle>
            <a:lvl1pPr algn="r">
              <a:defRPr sz="2400" b="1" cap="all">
                <a:solidFill>
                  <a:schemeClr val="bg1">
                    <a:lumMod val="85000"/>
                  </a:schemeClr>
                </a:solidFill>
              </a:defRPr>
            </a:lvl1pPr>
          </a:lstStyle>
          <a:p>
            <a:r>
              <a:rPr lang="es-ES" smtClean="0"/>
              <a:t>Haga clic para modificar el estilo de título del patrón</a:t>
            </a:r>
            <a:endParaRPr lang="es-ES" dirty="0"/>
          </a:p>
        </p:txBody>
      </p:sp>
      <p:sp>
        <p:nvSpPr>
          <p:cNvPr id="3" name="2 Marcador de texto"/>
          <p:cNvSpPr>
            <a:spLocks noGrp="1"/>
          </p:cNvSpPr>
          <p:nvPr>
            <p:ph type="body" idx="1"/>
          </p:nvPr>
        </p:nvSpPr>
        <p:spPr>
          <a:xfrm>
            <a:off x="4343400" y="2514600"/>
            <a:ext cx="4343400" cy="1500187"/>
          </a:xfrm>
        </p:spPr>
        <p:txBody>
          <a:bodyPr anchor="b"/>
          <a:lstStyle>
            <a:lvl1pPr marL="0" indent="0" algn="r">
              <a:lnSpc>
                <a:spcPct val="150000"/>
              </a:lnSpc>
              <a:spcBef>
                <a:spcPts val="0"/>
              </a:spcBef>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Tree>
    <p:extLst>
      <p:ext uri="{BB962C8B-B14F-4D97-AF65-F5344CB8AC3E}">
        <p14:creationId xmlns:p14="http://schemas.microsoft.com/office/powerpoint/2010/main" val="2051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4" name="7 Imagen" descr="slide 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 Marcador de número de diapositiva"/>
          <p:cNvSpPr txBox="1">
            <a:spLocks/>
          </p:cNvSpPr>
          <p:nvPr userDrawn="1"/>
        </p:nvSpPr>
        <p:spPr>
          <a:xfrm>
            <a:off x="-338138" y="6324600"/>
            <a:ext cx="2133601" cy="365125"/>
          </a:xfrm>
          <a:prstGeom prst="rect">
            <a:avLst/>
          </a:prstGeom>
        </p:spPr>
        <p:txBody>
          <a:bodyPr anchor="ctr"/>
          <a:lstStyle>
            <a:lvl1pPr algn="r" fontAlgn="auto">
              <a:spcBef>
                <a:spcPts val="0"/>
              </a:spcBef>
              <a:spcAft>
                <a:spcPts val="0"/>
              </a:spcAft>
              <a:defRPr sz="1200" b="1">
                <a:solidFill>
                  <a:schemeClr val="bg1"/>
                </a:solidFill>
                <a:latin typeface="+mn-lt"/>
                <a:cs typeface="+mn-cs"/>
              </a:defRPr>
            </a:lvl1pPr>
          </a:lstStyle>
          <a:p>
            <a:pPr defTabSz="457200" hangingPunct="0">
              <a:defRPr/>
            </a:pPr>
            <a:r>
              <a:rPr lang="es-ES" dirty="0" smtClean="0">
                <a:solidFill>
                  <a:prstClr val="white"/>
                </a:solidFill>
                <a:sym typeface="Helvetica" charset="0"/>
              </a:rPr>
              <a:t>OFPLA – DIPON – 095</a:t>
            </a:r>
            <a:endParaRPr lang="es-ES" dirty="0">
              <a:solidFill>
                <a:prstClr val="white"/>
              </a:solidFill>
              <a:sym typeface="Helvetica" charset="0"/>
            </a:endParaRPr>
          </a:p>
        </p:txBody>
      </p:sp>
      <p:sp>
        <p:nvSpPr>
          <p:cNvPr id="6" name="5 Marcador de número de diapositiva"/>
          <p:cNvSpPr txBox="1">
            <a:spLocks/>
          </p:cNvSpPr>
          <p:nvPr userDrawn="1"/>
        </p:nvSpPr>
        <p:spPr>
          <a:xfrm>
            <a:off x="6934200" y="6340475"/>
            <a:ext cx="2133600" cy="365125"/>
          </a:xfrm>
          <a:prstGeom prst="rect">
            <a:avLst/>
          </a:prstGeom>
        </p:spPr>
        <p:txBody>
          <a:bodyPr/>
          <a:lstStyle>
            <a:lvl1pPr>
              <a:defRPr/>
            </a:lvl1pPr>
          </a:lstStyle>
          <a:p>
            <a:pPr algn="r" defTabSz="457200" fontAlgn="base" hangingPunct="0">
              <a:spcBef>
                <a:spcPct val="0"/>
              </a:spcBef>
              <a:spcAft>
                <a:spcPct val="0"/>
              </a:spcAft>
              <a:defRPr/>
            </a:pPr>
            <a:fld id="{F848511D-FED8-4D72-AB3B-9DBA6F258D43}" type="slidenum">
              <a:rPr lang="es-ES" sz="1200" smtClean="0">
                <a:solidFill>
                  <a:prstClr val="white"/>
                </a:solidFill>
                <a:latin typeface="Helvetica" charset="0"/>
                <a:cs typeface="Arial" pitchFamily="34" charset="0"/>
                <a:sym typeface="Helvetica" charset="0"/>
              </a:rPr>
              <a:pPr algn="r" defTabSz="457200" fontAlgn="base" hangingPunct="0">
                <a:spcBef>
                  <a:spcPct val="0"/>
                </a:spcBef>
                <a:spcAft>
                  <a:spcPct val="0"/>
                </a:spcAft>
                <a:defRPr/>
              </a:pPr>
              <a:t>‹Nº›</a:t>
            </a:fld>
            <a:endParaRPr lang="es-ES" sz="1200" dirty="0">
              <a:solidFill>
                <a:prstClr val="white"/>
              </a:solidFill>
              <a:latin typeface="Helvetica" charset="0"/>
              <a:cs typeface="Arial" pitchFamily="34" charset="0"/>
              <a:sym typeface="Helvetica" charset="0"/>
            </a:endParaRPr>
          </a:p>
        </p:txBody>
      </p:sp>
      <p:sp>
        <p:nvSpPr>
          <p:cNvPr id="9" name="8 Marcador de texto"/>
          <p:cNvSpPr>
            <a:spLocks noGrp="1"/>
          </p:cNvSpPr>
          <p:nvPr>
            <p:ph type="body" sz="quarter" idx="13"/>
          </p:nvPr>
        </p:nvSpPr>
        <p:spPr>
          <a:xfrm>
            <a:off x="2743200" y="5715000"/>
            <a:ext cx="3733800" cy="304800"/>
          </a:xfrm>
        </p:spPr>
        <p:txBody>
          <a:bodyPr/>
          <a:lstStyle>
            <a:lvl1pPr>
              <a:defRPr sz="1400"/>
            </a:lvl1pPr>
            <a:lvl2pPr>
              <a:buNone/>
              <a:defRPr sz="1200"/>
            </a:lvl2pPr>
            <a:lvl3pPr>
              <a:buNone/>
              <a:defRPr sz="1100"/>
            </a:lvl3pPr>
            <a:lvl4pPr>
              <a:buNone/>
              <a:defRPr sz="1050"/>
            </a:lvl4pPr>
            <a:lvl5pPr>
              <a:buNone/>
              <a:defRPr sz="1050"/>
            </a:lvl5pPr>
          </a:lstStyle>
          <a:p>
            <a:pPr lvl="0"/>
            <a:r>
              <a:rPr lang="es-ES" smtClean="0"/>
              <a:t>Haga clic para modificar el estilo de texto del patrón</a:t>
            </a:r>
          </a:p>
        </p:txBody>
      </p:sp>
      <p:sp>
        <p:nvSpPr>
          <p:cNvPr id="2" name="1 Título"/>
          <p:cNvSpPr>
            <a:spLocks noGrp="1"/>
          </p:cNvSpPr>
          <p:nvPr>
            <p:ph type="ctrTitle"/>
          </p:nvPr>
        </p:nvSpPr>
        <p:spPr>
          <a:xfrm>
            <a:off x="609600" y="3124200"/>
            <a:ext cx="7772400" cy="1470025"/>
          </a:xfrm>
          <a:solidFill>
            <a:schemeClr val="bg1"/>
          </a:solidFill>
        </p:spPr>
        <p:txBody>
          <a:bodyPr/>
          <a:lstStyle>
            <a:lvl1pPr algn="ctr">
              <a:defRPr sz="3200" b="1" baseline="0">
                <a:solidFill>
                  <a:schemeClr val="tx1">
                    <a:lumMod val="75000"/>
                    <a:lumOff val="25000"/>
                  </a:schemeClr>
                </a:solidFill>
                <a:latin typeface="+mj-lt"/>
                <a:cs typeface="LilyUPC" pitchFamily="34" charset="-34"/>
              </a:defRPr>
            </a:lvl1pPr>
          </a:lstStyle>
          <a:p>
            <a:r>
              <a:rPr lang="es-ES" smtClean="0"/>
              <a:t>Haga clic para modificar el estilo de título del patrón</a:t>
            </a:r>
            <a:endParaRPr lang="es-ES" dirty="0"/>
          </a:p>
        </p:txBody>
      </p:sp>
    </p:spTree>
    <p:extLst>
      <p:ext uri="{BB962C8B-B14F-4D97-AF65-F5344CB8AC3E}">
        <p14:creationId xmlns:p14="http://schemas.microsoft.com/office/powerpoint/2010/main" val="199825999"/>
      </p:ext>
    </p:extLst>
  </p:cSld>
  <p:clrMapOvr>
    <a:masterClrMapping/>
  </p:clrMapOvr>
  <p:transition spd="slow">
    <p:wheel spokes="3"/>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400">
                <a:solidFill>
                  <a:schemeClr val="tx1">
                    <a:lumMod val="75000"/>
                    <a:lumOff val="25000"/>
                  </a:schemeClr>
                </a:solidFill>
                <a:latin typeface="Gill Sans MT" pitchFamily="34" charset="0"/>
              </a:defRPr>
            </a:lvl1pPr>
          </a:lstStyle>
          <a:p>
            <a:r>
              <a:rPr lang="es-ES" smtClean="0"/>
              <a:t>Haga clic para modificar el estilo de título del patrón</a:t>
            </a:r>
            <a:endParaRPr lang="es-ES" dirty="0"/>
          </a:p>
        </p:txBody>
      </p:sp>
      <p:sp>
        <p:nvSpPr>
          <p:cNvPr id="3" name="2 Marcador de contenido"/>
          <p:cNvSpPr>
            <a:spLocks noGrp="1"/>
          </p:cNvSpPr>
          <p:nvPr>
            <p:ph idx="1"/>
          </p:nvPr>
        </p:nvSpPr>
        <p:spPr/>
        <p:txBody>
          <a:bodyPr/>
          <a:lstStyle>
            <a:lvl1pPr>
              <a:defRPr sz="2400">
                <a:latin typeface="Arial" pitchFamily="34" charset="0"/>
                <a:cs typeface="Arial" pitchFamily="34" charset="0"/>
              </a:defRPr>
            </a:lvl1pPr>
            <a:lvl2pPr>
              <a:buClr>
                <a:srgbClr val="006600"/>
              </a:buClr>
              <a:buSzPct val="150000"/>
              <a:buFont typeface="Wingdings 2" pitchFamily="18" charset="2"/>
              <a:buChar char=""/>
              <a:defRPr sz="2000"/>
            </a:lvl2pPr>
            <a:lvl3pPr>
              <a:buClr>
                <a:srgbClr val="006600"/>
              </a:buClr>
              <a:defRPr sz="1800"/>
            </a:lvl3pPr>
            <a:lvl4pPr>
              <a:buClr>
                <a:srgbClr val="006600"/>
              </a:buClr>
              <a:defRPr sz="1600"/>
            </a:lvl4pPr>
            <a:lvl5pPr>
              <a:buClr>
                <a:srgbClr val="006600"/>
              </a:buCl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4 Marcador de pie de página"/>
          <p:cNvSpPr>
            <a:spLocks noGrp="1"/>
          </p:cNvSpPr>
          <p:nvPr>
            <p:ph type="ftr" sz="quarter" idx="10"/>
          </p:nvPr>
        </p:nvSpPr>
        <p:spPr>
          <a:xfrm>
            <a:off x="3124200" y="6356350"/>
            <a:ext cx="2895600" cy="365125"/>
          </a:xfrm>
          <a:prstGeom prst="rect">
            <a:avLst/>
          </a:prstGeom>
        </p:spPr>
        <p:txBody>
          <a:bodyPr/>
          <a:lstStyle>
            <a:lvl1pPr>
              <a:defRPr>
                <a:solidFill>
                  <a:prstClr val="black"/>
                </a:solidFill>
                <a:latin typeface="Arial" charset="0"/>
                <a:cs typeface="Arial" charset="0"/>
              </a:defRPr>
            </a:lvl1pPr>
          </a:lstStyle>
          <a:p>
            <a:pPr defTabSz="457200" fontAlgn="base" hangingPunct="0">
              <a:spcBef>
                <a:spcPct val="0"/>
              </a:spcBef>
              <a:spcAft>
                <a:spcPct val="0"/>
              </a:spcAft>
              <a:defRPr/>
            </a:pPr>
            <a:endParaRPr lang="es-ES" sz="1200">
              <a:sym typeface="Helvetica" charset="0"/>
            </a:endParaRPr>
          </a:p>
        </p:txBody>
      </p:sp>
    </p:spTree>
    <p:extLst>
      <p:ext uri="{BB962C8B-B14F-4D97-AF65-F5344CB8AC3E}">
        <p14:creationId xmlns:p14="http://schemas.microsoft.com/office/powerpoint/2010/main" val="408105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2051"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pic>
        <p:nvPicPr>
          <p:cNvPr id="2052" name="6 Imagen" descr="slide3.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304800"/>
            <a:ext cx="9110663"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7 CuadroTexto"/>
          <p:cNvSpPr txBox="1">
            <a:spLocks noChangeArrowheads="1"/>
          </p:cNvSpPr>
          <p:nvPr/>
        </p:nvSpPr>
        <p:spPr bwMode="auto">
          <a:xfrm>
            <a:off x="8715375" y="6565900"/>
            <a:ext cx="455613" cy="277813"/>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defRPr/>
            </a:pPr>
            <a:fld id="{959E348D-D540-4559-836E-79C78D36073A}" type="slidenum">
              <a:rPr lang="es-CO" sz="1200" b="1" smtClean="0">
                <a:solidFill>
                  <a:prstClr val="black"/>
                </a:solidFill>
                <a:latin typeface="Calibri" pitchFamily="34" charset="0"/>
                <a:sym typeface="Helvetica" charset="0"/>
              </a:rPr>
              <a:pPr defTabSz="457200" eaLnBrk="1" fontAlgn="base" hangingPunct="1">
                <a:spcBef>
                  <a:spcPct val="0"/>
                </a:spcBef>
                <a:spcAft>
                  <a:spcPct val="0"/>
                </a:spcAft>
                <a:defRPr/>
              </a:pPr>
              <a:t>‹Nº›</a:t>
            </a:fld>
            <a:endParaRPr lang="es-CO" sz="1200" b="1" smtClean="0">
              <a:solidFill>
                <a:prstClr val="black"/>
              </a:solidFill>
              <a:latin typeface="Calibri" pitchFamily="34" charset="0"/>
              <a:sym typeface="Helvetica" charset="0"/>
            </a:endParaRPr>
          </a:p>
        </p:txBody>
      </p:sp>
      <p:sp>
        <p:nvSpPr>
          <p:cNvPr id="1030" name="8 CuadroTexto"/>
          <p:cNvSpPr txBox="1">
            <a:spLocks noChangeArrowheads="1"/>
          </p:cNvSpPr>
          <p:nvPr/>
        </p:nvSpPr>
        <p:spPr bwMode="auto">
          <a:xfrm>
            <a:off x="1693863" y="6548438"/>
            <a:ext cx="1389062" cy="277812"/>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457200" eaLnBrk="1" fontAlgn="base" hangingPunct="1">
              <a:spcBef>
                <a:spcPct val="0"/>
              </a:spcBef>
              <a:spcAft>
                <a:spcPct val="0"/>
              </a:spcAft>
              <a:defRPr/>
            </a:pPr>
            <a:r>
              <a:rPr lang="es-CO" sz="1200" b="1" smtClean="0">
                <a:solidFill>
                  <a:prstClr val="black"/>
                </a:solidFill>
                <a:latin typeface="Calibri" pitchFamily="34" charset="0"/>
                <a:sym typeface="Helvetica" charset="0"/>
              </a:rPr>
              <a:t>DINAE – ESVEL 001</a:t>
            </a:r>
          </a:p>
        </p:txBody>
      </p:sp>
    </p:spTree>
    <p:extLst>
      <p:ext uri="{BB962C8B-B14F-4D97-AF65-F5344CB8AC3E}">
        <p14:creationId xmlns:p14="http://schemas.microsoft.com/office/powerpoint/2010/main" val="3429610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slow">
    <p:wheel spokes="3"/>
  </p:transition>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hyperlink" Target="http://es.wikipedia.org/wiki/Presidente_de_Colombia" TargetMode="External"/><Relationship Id="rId3" Type="http://schemas.openxmlformats.org/officeDocument/2006/relationships/hyperlink" Target="http://es.wikipedia.org/w/index.php?title=Plan_Territorial_de_Desarrollo&amp;action=edit&amp;redlink=1" TargetMode="External"/><Relationship Id="rId7" Type="http://schemas.openxmlformats.org/officeDocument/2006/relationships/hyperlink" Target="http://es.wikipedia.org/w/index.php?title=Plan_Departamental_de_Desarrollo&amp;action=edit&amp;redlink=1" TargetMode="Externa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hyperlink" Target="http://es.wikipedia.org/w/index.php?title=Plan_Distrital_de_Desarrollo&amp;action=edit&amp;redlink=1" TargetMode="External"/><Relationship Id="rId5" Type="http://schemas.openxmlformats.org/officeDocument/2006/relationships/hyperlink" Target="http://es.wikipedia.org/w/index.php?title=Plan_Municipal_de_Desarrollo&amp;action=edit&amp;redlink=1" TargetMode="External"/><Relationship Id="rId4" Type="http://schemas.openxmlformats.org/officeDocument/2006/relationships/hyperlink" Target="http://es.wikipedia.org/w/index.php?title=Plan_Local_de_Desarrollo&amp;action=edit&amp;redlink=1"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ley%2062%20del%2093%20FUNDAMENTO%20PICSC.do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hyperlink" Target="CONSTITUCION%20POLITICA%20DE%20COLOMBIA.docx"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ley%201551%20de%202012%20moder.%20y%20funcion%20de%20municipios.do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NULL"/></Relationships>
</file>

<file path=ppt/slides/_rels/slide6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NUL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hyperlink" Target="decreto%201066_de_2015_.pdf" TargetMode="Externa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NULL"/><Relationship Id="rId7" Type="http://schemas.openxmlformats.org/officeDocument/2006/relationships/diagramColors" Target="../diagrams/colors1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9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hyperlink" Target="mailto:dipro.apiad@policia.gov.co" TargetMode="External"/><Relationship Id="rId2" Type="http://schemas.openxmlformats.org/officeDocument/2006/relationships/image" Target="NULL"/><Relationship Id="rId1" Type="http://schemas.openxmlformats.org/officeDocument/2006/relationships/slideLayout" Target="../slideLayouts/slideLayout6.xml"/><Relationship Id="rId6" Type="http://schemas.openxmlformats.org/officeDocument/2006/relationships/hyperlink" Target="mailto:disec.arvic-jefat@policia.gov.co" TargetMode="External"/><Relationship Id="rId5" Type="http://schemas.openxmlformats.org/officeDocument/2006/relationships/hyperlink" Target="mailto:diran.arpre-jefat@policia.gov.co" TargetMode="External"/><Relationship Id="rId4" Type="http://schemas.openxmlformats.org/officeDocument/2006/relationships/hyperlink" Target="mailto:diran.dare@policia.gov.co" TargetMode="External"/></Relationships>
</file>

<file path=ppt/slides/_rels/slide9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14 Rectángulo"/>
          <p:cNvSpPr/>
          <p:nvPr/>
        </p:nvSpPr>
        <p:spPr>
          <a:xfrm>
            <a:off x="0" y="0"/>
            <a:ext cx="9144000" cy="6308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0" name="48 Rectángulo"/>
          <p:cNvSpPr/>
          <p:nvPr/>
        </p:nvSpPr>
        <p:spPr>
          <a:xfrm>
            <a:off x="2300288" y="142875"/>
            <a:ext cx="1223962" cy="1187450"/>
          </a:xfrm>
          <a:prstGeom prst="rect">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1" name="49 Rectángulo"/>
          <p:cNvSpPr/>
          <p:nvPr/>
        </p:nvSpPr>
        <p:spPr>
          <a:xfrm>
            <a:off x="2843213" y="1597025"/>
            <a:ext cx="1223962" cy="1187450"/>
          </a:xfrm>
          <a:prstGeom prst="rect">
            <a:avLst/>
          </a:prstGeom>
          <a:solidFill>
            <a:schemeClr val="accent3">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8" name="7 Rectángulo"/>
          <p:cNvSpPr/>
          <p:nvPr/>
        </p:nvSpPr>
        <p:spPr>
          <a:xfrm>
            <a:off x="6408738" y="3914775"/>
            <a:ext cx="2519362" cy="1512888"/>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2" name="8 Rectángulo"/>
          <p:cNvSpPr/>
          <p:nvPr/>
        </p:nvSpPr>
        <p:spPr>
          <a:xfrm>
            <a:off x="4284663" y="4833938"/>
            <a:ext cx="1223962" cy="1187450"/>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4" name="9 Rectángulo"/>
          <p:cNvSpPr/>
          <p:nvPr/>
        </p:nvSpPr>
        <p:spPr>
          <a:xfrm>
            <a:off x="4500563" y="1441450"/>
            <a:ext cx="933450" cy="2347913"/>
          </a:xfrm>
          <a:prstGeom prst="rect">
            <a:avLst/>
          </a:prstGeom>
          <a:solidFill>
            <a:schemeClr val="accent3">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5" name="3 Rectángulo"/>
          <p:cNvSpPr/>
          <p:nvPr/>
        </p:nvSpPr>
        <p:spPr>
          <a:xfrm>
            <a:off x="468313" y="1412875"/>
            <a:ext cx="1582737" cy="1511300"/>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6" name="4 Rectángulo"/>
          <p:cNvSpPr/>
          <p:nvPr/>
        </p:nvSpPr>
        <p:spPr>
          <a:xfrm>
            <a:off x="2484438" y="2852738"/>
            <a:ext cx="1582737" cy="1512887"/>
          </a:xfrm>
          <a:prstGeom prst="rect">
            <a:avLst/>
          </a:prstGeom>
          <a:solidFill>
            <a:schemeClr val="accent3">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0" name="12 Rectángulo"/>
          <p:cNvSpPr/>
          <p:nvPr/>
        </p:nvSpPr>
        <p:spPr>
          <a:xfrm>
            <a:off x="1403350" y="3373438"/>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4" name="10 Rectángulo"/>
          <p:cNvSpPr/>
          <p:nvPr/>
        </p:nvSpPr>
        <p:spPr>
          <a:xfrm>
            <a:off x="-323850" y="1844675"/>
            <a:ext cx="4608513" cy="2592388"/>
          </a:xfrm>
          <a:prstGeom prst="rect">
            <a:avLst/>
          </a:prstGeom>
          <a:solidFill>
            <a:schemeClr val="bg2">
              <a:lumMod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marL="357082" defTabSz="914217">
              <a:defRPr/>
            </a:pPr>
            <a:endParaRPr lang="es-CO" sz="2800" b="1" dirty="0">
              <a:solidFill>
                <a:srgbClr val="EEECE1">
                  <a:lumMod val="25000"/>
                </a:srgbClr>
              </a:solidFill>
            </a:endParaRPr>
          </a:p>
        </p:txBody>
      </p:sp>
      <p:sp>
        <p:nvSpPr>
          <p:cNvPr id="195" name="13 Rectángulo"/>
          <p:cNvSpPr/>
          <p:nvPr/>
        </p:nvSpPr>
        <p:spPr>
          <a:xfrm>
            <a:off x="5249863" y="2838450"/>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6" name="15 Elipse"/>
          <p:cNvSpPr/>
          <p:nvPr/>
        </p:nvSpPr>
        <p:spPr>
          <a:xfrm>
            <a:off x="3860800" y="630238"/>
            <a:ext cx="5292725" cy="529113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7" name="40 Elipse"/>
          <p:cNvSpPr/>
          <p:nvPr/>
        </p:nvSpPr>
        <p:spPr>
          <a:xfrm>
            <a:off x="4714875" y="1463675"/>
            <a:ext cx="3582988" cy="36242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MX">
              <a:solidFill>
                <a:prstClr val="white"/>
              </a:solidFill>
            </a:endParaRPr>
          </a:p>
        </p:txBody>
      </p:sp>
      <p:sp>
        <p:nvSpPr>
          <p:cNvPr id="198" name="5 Rectángulo"/>
          <p:cNvSpPr/>
          <p:nvPr/>
        </p:nvSpPr>
        <p:spPr>
          <a:xfrm>
            <a:off x="6084888" y="1844675"/>
            <a:ext cx="1582737" cy="1512888"/>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9" name="39 Anillo"/>
          <p:cNvSpPr/>
          <p:nvPr/>
        </p:nvSpPr>
        <p:spPr>
          <a:xfrm>
            <a:off x="4922838" y="1692275"/>
            <a:ext cx="3168650" cy="3167063"/>
          </a:xfrm>
          <a:prstGeom prst="donut">
            <a:avLst>
              <a:gd name="adj" fmla="val 9977"/>
            </a:avLst>
          </a:prstGeom>
          <a:gradFill>
            <a:gsLst>
              <a:gs pos="0">
                <a:schemeClr val="tx1">
                  <a:lumMod val="75000"/>
                  <a:lumOff val="25000"/>
                </a:schemeClr>
              </a:gs>
              <a:gs pos="50000">
                <a:schemeClr val="tx1">
                  <a:lumMod val="50000"/>
                  <a:lumOff val="50000"/>
                </a:schemeClr>
              </a:gs>
              <a:gs pos="100000">
                <a:schemeClr val="bg1">
                  <a:lumMod val="8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0" name="41 Anillo"/>
          <p:cNvSpPr/>
          <p:nvPr/>
        </p:nvSpPr>
        <p:spPr>
          <a:xfrm>
            <a:off x="4094163" y="863600"/>
            <a:ext cx="4824412" cy="4824413"/>
          </a:xfrm>
          <a:prstGeom prst="donut">
            <a:avLst>
              <a:gd name="adj" fmla="val 362"/>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4" name="42 Anillo"/>
          <p:cNvSpPr/>
          <p:nvPr/>
        </p:nvSpPr>
        <p:spPr>
          <a:xfrm>
            <a:off x="4337050" y="1106488"/>
            <a:ext cx="4338638" cy="4338637"/>
          </a:xfrm>
          <a:prstGeom prst="donut">
            <a:avLst>
              <a:gd name="adj" fmla="val 4858"/>
            </a:avLst>
          </a:prstGeom>
          <a:gradFill flip="none" rotWithShape="1">
            <a:gsLst>
              <a:gs pos="0">
                <a:schemeClr val="tx1">
                  <a:lumMod val="75000"/>
                  <a:lumOff val="25000"/>
                </a:schemeClr>
              </a:gs>
              <a:gs pos="50000">
                <a:schemeClr val="tx1">
                  <a:lumMod val="50000"/>
                  <a:lumOff val="50000"/>
                  <a:alpha val="22000"/>
                </a:schemeClr>
              </a:gs>
              <a:gs pos="100000">
                <a:schemeClr val="bg1">
                  <a:lumMod val="85000"/>
                  <a:alpha val="34000"/>
                </a:schemeClr>
              </a:gs>
            </a:gsLst>
            <a:lin ang="27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8" name="44 Anillo"/>
          <p:cNvSpPr/>
          <p:nvPr/>
        </p:nvSpPr>
        <p:spPr>
          <a:xfrm>
            <a:off x="4337050" y="1106488"/>
            <a:ext cx="4338638" cy="4338637"/>
          </a:xfrm>
          <a:prstGeom prst="donut">
            <a:avLst>
              <a:gd name="adj" fmla="val 4893"/>
            </a:avLst>
          </a:prstGeom>
          <a:gradFill>
            <a:gsLst>
              <a:gs pos="0">
                <a:schemeClr val="bg1">
                  <a:lumMod val="85000"/>
                  <a:alpha val="52000"/>
                </a:schemeClr>
              </a:gs>
              <a:gs pos="50000">
                <a:schemeClr val="tx1">
                  <a:lumMod val="50000"/>
                  <a:lumOff val="50000"/>
                </a:schemeClr>
              </a:gs>
              <a:gs pos="100000">
                <a:schemeClr val="tx1">
                  <a:lumMod val="65000"/>
                  <a:lumOff val="3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9" name="43 Anillo"/>
          <p:cNvSpPr/>
          <p:nvPr/>
        </p:nvSpPr>
        <p:spPr>
          <a:xfrm>
            <a:off x="4338638" y="1106488"/>
            <a:ext cx="4337050" cy="4338637"/>
          </a:xfrm>
          <a:prstGeom prst="donut">
            <a:avLst>
              <a:gd name="adj" fmla="val 4913"/>
            </a:avLst>
          </a:prstGeom>
          <a:solidFill>
            <a:schemeClr val="accent3">
              <a:lumMod val="40000"/>
              <a:lumOff val="6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10" name="11 Elipse"/>
          <p:cNvSpPr/>
          <p:nvPr/>
        </p:nvSpPr>
        <p:spPr>
          <a:xfrm>
            <a:off x="4572000" y="1330325"/>
            <a:ext cx="3887788" cy="388778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212" name="3 Título"/>
          <p:cNvSpPr txBox="1">
            <a:spLocks/>
          </p:cNvSpPr>
          <p:nvPr/>
        </p:nvSpPr>
        <p:spPr bwMode="auto">
          <a:xfrm>
            <a:off x="79375" y="5192415"/>
            <a:ext cx="542925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4" rIns="91404" bIns="45704" anchor="ctr"/>
          <a:lstStyle>
            <a:lvl1pPr defTabSz="912813">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defTabSz="912813">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defTabSz="912813">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defTabSz="912813">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defTabSz="912813">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spcBef>
                <a:spcPct val="0"/>
              </a:spcBef>
              <a:buFontTx/>
              <a:buNone/>
            </a:pPr>
            <a:r>
              <a:rPr lang="es-CO" altLang="es-CO" sz="1400" dirty="0" smtClean="0">
                <a:solidFill>
                  <a:srgbClr val="000000"/>
                </a:solidFill>
                <a:latin typeface="Candara" panose="020E0502030303020204" pitchFamily="34" charset="0"/>
              </a:rPr>
              <a:t>Liany Del Carmen Romero Pajaro</a:t>
            </a:r>
            <a:endParaRPr lang="es-CO" altLang="es-CO" sz="1400" dirty="0">
              <a:solidFill>
                <a:srgbClr val="000000"/>
              </a:solidFill>
              <a:latin typeface="Candara" panose="020E0502030303020204" pitchFamily="34" charset="0"/>
            </a:endParaRPr>
          </a:p>
        </p:txBody>
      </p:sp>
      <p:pic>
        <p:nvPicPr>
          <p:cNvPr id="7191" name="Imagen 2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608138"/>
            <a:ext cx="33131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2 CuadroTexto"/>
          <p:cNvSpPr txBox="1"/>
          <p:nvPr/>
        </p:nvSpPr>
        <p:spPr>
          <a:xfrm>
            <a:off x="185738" y="2349500"/>
            <a:ext cx="3675062" cy="2062103"/>
          </a:xfrm>
          <a:prstGeom prst="rect">
            <a:avLst/>
          </a:prstGeom>
          <a:noFill/>
        </p:spPr>
        <p:txBody>
          <a:bodyPr wrap="square">
            <a:spAutoFit/>
          </a:bodyPr>
          <a:lstStyle/>
          <a:p>
            <a:pPr algn="ctr">
              <a:buFont typeface="Arial" pitchFamily="34" charset="0"/>
              <a:buNone/>
            </a:pPr>
            <a:r>
              <a:rPr lang="es-CO" altLang="es-CO" sz="3200" b="1" dirty="0">
                <a:cs typeface="Arial" pitchFamily="34" charset="0"/>
              </a:rPr>
              <a:t>SEMINARIO EN DESARROLLO Y PARTICIPACIÓN DE LA SEGURIDAD</a:t>
            </a:r>
          </a:p>
        </p:txBody>
      </p:sp>
    </p:spTree>
    <p:extLst>
      <p:ext uri="{BB962C8B-B14F-4D97-AF65-F5344CB8AC3E}">
        <p14:creationId xmlns:p14="http://schemas.microsoft.com/office/powerpoint/2010/main" val="13096971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2750"/>
                                        <p:tgtEl>
                                          <p:spTgt spid="19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2750"/>
                                        <p:tgtEl>
                                          <p:spTgt spid="195"/>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 calcmode="lin" valueType="num">
                                      <p:cBhvr>
                                        <p:cTn id="13" dur="2750" fill="hold"/>
                                        <p:tgtEl>
                                          <p:spTgt spid="170"/>
                                        </p:tgtEl>
                                        <p:attrNameLst>
                                          <p:attrName>ppt_x</p:attrName>
                                        </p:attrNameLst>
                                      </p:cBhvr>
                                      <p:tavLst>
                                        <p:tav tm="0">
                                          <p:val>
                                            <p:strVal val="#ppt_x-.2"/>
                                          </p:val>
                                        </p:tav>
                                        <p:tav tm="100000">
                                          <p:val>
                                            <p:strVal val="#ppt_x"/>
                                          </p:val>
                                        </p:tav>
                                      </p:tavLst>
                                    </p:anim>
                                    <p:anim calcmode="lin" valueType="num">
                                      <p:cBhvr>
                                        <p:cTn id="14" dur="2750" fill="hold"/>
                                        <p:tgtEl>
                                          <p:spTgt spid="170"/>
                                        </p:tgtEl>
                                        <p:attrNameLst>
                                          <p:attrName>ppt_y</p:attrName>
                                        </p:attrNameLst>
                                      </p:cBhvr>
                                      <p:tavLst>
                                        <p:tav tm="0">
                                          <p:val>
                                            <p:strVal val="#ppt_y"/>
                                          </p:val>
                                        </p:tav>
                                        <p:tav tm="100000">
                                          <p:val>
                                            <p:strVal val="#ppt_y"/>
                                          </p:val>
                                        </p:tav>
                                      </p:tavLst>
                                    </p:anim>
                                    <p:animEffect transition="in" filter="wipe(right)" prLst="gradientSize: 0.1">
                                      <p:cBhvr>
                                        <p:cTn id="15" dur="2750"/>
                                        <p:tgtEl>
                                          <p:spTgt spid="170"/>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3000" fill="hold"/>
                                        <p:tgtEl>
                                          <p:spTgt spid="171"/>
                                        </p:tgtEl>
                                        <p:attrNameLst>
                                          <p:attrName>ppt_w</p:attrName>
                                        </p:attrNameLst>
                                      </p:cBhvr>
                                      <p:tavLst>
                                        <p:tav tm="0">
                                          <p:val>
                                            <p:strVal val="#ppt_w*0.70"/>
                                          </p:val>
                                        </p:tav>
                                        <p:tav tm="100000">
                                          <p:val>
                                            <p:strVal val="#ppt_w"/>
                                          </p:val>
                                        </p:tav>
                                      </p:tavLst>
                                    </p:anim>
                                    <p:anim calcmode="lin" valueType="num">
                                      <p:cBhvr>
                                        <p:cTn id="19" dur="3000" fill="hold"/>
                                        <p:tgtEl>
                                          <p:spTgt spid="171"/>
                                        </p:tgtEl>
                                        <p:attrNameLst>
                                          <p:attrName>ppt_h</p:attrName>
                                        </p:attrNameLst>
                                      </p:cBhvr>
                                      <p:tavLst>
                                        <p:tav tm="0">
                                          <p:val>
                                            <p:strVal val="#ppt_h"/>
                                          </p:val>
                                        </p:tav>
                                        <p:tav tm="100000">
                                          <p:val>
                                            <p:strVal val="#ppt_h"/>
                                          </p:val>
                                        </p:tav>
                                      </p:tavLst>
                                    </p:anim>
                                    <p:animEffect transition="in" filter="fade">
                                      <p:cBhvr>
                                        <p:cTn id="20" dur="3000"/>
                                        <p:tgtEl>
                                          <p:spTgt spid="17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78"/>
                                        </p:tgtEl>
                                        <p:attrNameLst>
                                          <p:attrName>style.visibility</p:attrName>
                                        </p:attrNameLst>
                                      </p:cBhvr>
                                      <p:to>
                                        <p:strVal val="visible"/>
                                      </p:to>
                                    </p:set>
                                    <p:anim calcmode="lin" valueType="num">
                                      <p:cBhvr>
                                        <p:cTn id="23" dur="2750" fill="hold"/>
                                        <p:tgtEl>
                                          <p:spTgt spid="178"/>
                                        </p:tgtEl>
                                        <p:attrNameLst>
                                          <p:attrName>ppt_w</p:attrName>
                                        </p:attrNameLst>
                                      </p:cBhvr>
                                      <p:tavLst>
                                        <p:tav tm="0">
                                          <p:val>
                                            <p:strVal val="#ppt_w*0.70"/>
                                          </p:val>
                                        </p:tav>
                                        <p:tav tm="100000">
                                          <p:val>
                                            <p:strVal val="#ppt_w"/>
                                          </p:val>
                                        </p:tav>
                                      </p:tavLst>
                                    </p:anim>
                                    <p:anim calcmode="lin" valueType="num">
                                      <p:cBhvr>
                                        <p:cTn id="24" dur="2750" fill="hold"/>
                                        <p:tgtEl>
                                          <p:spTgt spid="178"/>
                                        </p:tgtEl>
                                        <p:attrNameLst>
                                          <p:attrName>ppt_h</p:attrName>
                                        </p:attrNameLst>
                                      </p:cBhvr>
                                      <p:tavLst>
                                        <p:tav tm="0">
                                          <p:val>
                                            <p:strVal val="#ppt_h"/>
                                          </p:val>
                                        </p:tav>
                                        <p:tav tm="100000">
                                          <p:val>
                                            <p:strVal val="#ppt_h"/>
                                          </p:val>
                                        </p:tav>
                                      </p:tavLst>
                                    </p:anim>
                                    <p:animEffect transition="in" filter="fade">
                                      <p:cBhvr>
                                        <p:cTn id="25" dur="2750"/>
                                        <p:tgtEl>
                                          <p:spTgt spid="17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up)">
                                      <p:cBhvr>
                                        <p:cTn id="28" dur="2750"/>
                                        <p:tgtEl>
                                          <p:spTgt spid="184"/>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185"/>
                                        </p:tgtEl>
                                        <p:attrNameLst>
                                          <p:attrName>style.visibility</p:attrName>
                                        </p:attrNameLst>
                                      </p:cBhvr>
                                      <p:to>
                                        <p:strVal val="visible"/>
                                      </p:to>
                                    </p:set>
                                    <p:anim calcmode="lin" valueType="num">
                                      <p:cBhvr>
                                        <p:cTn id="31" dur="2750" fill="hold"/>
                                        <p:tgtEl>
                                          <p:spTgt spid="185"/>
                                        </p:tgtEl>
                                        <p:attrNameLst>
                                          <p:attrName>ppt_x</p:attrName>
                                        </p:attrNameLst>
                                      </p:cBhvr>
                                      <p:tavLst>
                                        <p:tav tm="0">
                                          <p:val>
                                            <p:strVal val="#ppt_x-.2"/>
                                          </p:val>
                                        </p:tav>
                                        <p:tav tm="100000">
                                          <p:val>
                                            <p:strVal val="#ppt_x"/>
                                          </p:val>
                                        </p:tav>
                                      </p:tavLst>
                                    </p:anim>
                                    <p:anim calcmode="lin" valueType="num">
                                      <p:cBhvr>
                                        <p:cTn id="32" dur="2750" fill="hold"/>
                                        <p:tgtEl>
                                          <p:spTgt spid="185"/>
                                        </p:tgtEl>
                                        <p:attrNameLst>
                                          <p:attrName>ppt_y</p:attrName>
                                        </p:attrNameLst>
                                      </p:cBhvr>
                                      <p:tavLst>
                                        <p:tav tm="0">
                                          <p:val>
                                            <p:strVal val="#ppt_y"/>
                                          </p:val>
                                        </p:tav>
                                        <p:tav tm="100000">
                                          <p:val>
                                            <p:strVal val="#ppt_y"/>
                                          </p:val>
                                        </p:tav>
                                      </p:tavLst>
                                    </p:anim>
                                    <p:animEffect transition="in" filter="wipe(right)" prLst="gradientSize: 0.1">
                                      <p:cBhvr>
                                        <p:cTn id="33" dur="2750"/>
                                        <p:tgtEl>
                                          <p:spTgt spid="185"/>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198"/>
                                        </p:tgtEl>
                                        <p:attrNameLst>
                                          <p:attrName>style.visibility</p:attrName>
                                        </p:attrNameLst>
                                      </p:cBhvr>
                                      <p:to>
                                        <p:strVal val="visible"/>
                                      </p:to>
                                    </p:set>
                                    <p:anim calcmode="lin" valueType="num">
                                      <p:cBhvr>
                                        <p:cTn id="36" dur="2750" fill="hold"/>
                                        <p:tgtEl>
                                          <p:spTgt spid="198"/>
                                        </p:tgtEl>
                                        <p:attrNameLst>
                                          <p:attrName>ppt_x</p:attrName>
                                        </p:attrNameLst>
                                      </p:cBhvr>
                                      <p:tavLst>
                                        <p:tav tm="0">
                                          <p:val>
                                            <p:strVal val="#ppt_x-.2"/>
                                          </p:val>
                                        </p:tav>
                                        <p:tav tm="100000">
                                          <p:val>
                                            <p:strVal val="#ppt_x"/>
                                          </p:val>
                                        </p:tav>
                                      </p:tavLst>
                                    </p:anim>
                                    <p:anim calcmode="lin" valueType="num">
                                      <p:cBhvr>
                                        <p:cTn id="37" dur="2750" fill="hold"/>
                                        <p:tgtEl>
                                          <p:spTgt spid="198"/>
                                        </p:tgtEl>
                                        <p:attrNameLst>
                                          <p:attrName>ppt_y</p:attrName>
                                        </p:attrNameLst>
                                      </p:cBhvr>
                                      <p:tavLst>
                                        <p:tav tm="0">
                                          <p:val>
                                            <p:strVal val="#ppt_y"/>
                                          </p:val>
                                        </p:tav>
                                        <p:tav tm="100000">
                                          <p:val>
                                            <p:strVal val="#ppt_y"/>
                                          </p:val>
                                        </p:tav>
                                      </p:tavLst>
                                    </p:anim>
                                    <p:animEffect transition="in" filter="wipe(right)" prLst="gradientSize: 0.1">
                                      <p:cBhvr>
                                        <p:cTn id="38" dur="2750"/>
                                        <p:tgtEl>
                                          <p:spTgt spid="198"/>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82"/>
                                        </p:tgtEl>
                                        <p:attrNameLst>
                                          <p:attrName>style.visibility</p:attrName>
                                        </p:attrNameLst>
                                      </p:cBhvr>
                                      <p:to>
                                        <p:strVal val="visible"/>
                                      </p:to>
                                    </p:set>
                                    <p:anim calcmode="lin" valueType="num">
                                      <p:cBhvr>
                                        <p:cTn id="41" dur="2750" fill="hold"/>
                                        <p:tgtEl>
                                          <p:spTgt spid="182"/>
                                        </p:tgtEl>
                                        <p:attrNameLst>
                                          <p:attrName>ppt_x</p:attrName>
                                        </p:attrNameLst>
                                      </p:cBhvr>
                                      <p:tavLst>
                                        <p:tav tm="0">
                                          <p:val>
                                            <p:strVal val="#ppt_x-.2"/>
                                          </p:val>
                                        </p:tav>
                                        <p:tav tm="100000">
                                          <p:val>
                                            <p:strVal val="#ppt_x"/>
                                          </p:val>
                                        </p:tav>
                                      </p:tavLst>
                                    </p:anim>
                                    <p:anim calcmode="lin" valueType="num">
                                      <p:cBhvr>
                                        <p:cTn id="42" dur="2750" fill="hold"/>
                                        <p:tgtEl>
                                          <p:spTgt spid="182"/>
                                        </p:tgtEl>
                                        <p:attrNameLst>
                                          <p:attrName>ppt_y</p:attrName>
                                        </p:attrNameLst>
                                      </p:cBhvr>
                                      <p:tavLst>
                                        <p:tav tm="0">
                                          <p:val>
                                            <p:strVal val="#ppt_y"/>
                                          </p:val>
                                        </p:tav>
                                        <p:tav tm="100000">
                                          <p:val>
                                            <p:strVal val="#ppt_y"/>
                                          </p:val>
                                        </p:tav>
                                      </p:tavLst>
                                    </p:anim>
                                    <p:animEffect transition="in" filter="wipe(right)" prLst="gradientSize: 0.1">
                                      <p:cBhvr>
                                        <p:cTn id="43" dur="2750"/>
                                        <p:tgtEl>
                                          <p:spTgt spid="18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fade">
                                      <p:cBhvr>
                                        <p:cTn id="46" dur="2750"/>
                                        <p:tgtEl>
                                          <p:spTgt spid="186"/>
                                        </p:tgtEl>
                                      </p:cBhvr>
                                    </p:animEffect>
                                    <p:anim calcmode="lin" valueType="num">
                                      <p:cBhvr>
                                        <p:cTn id="47" dur="2750" fill="hold"/>
                                        <p:tgtEl>
                                          <p:spTgt spid="186"/>
                                        </p:tgtEl>
                                        <p:attrNameLst>
                                          <p:attrName>ppt_x</p:attrName>
                                        </p:attrNameLst>
                                      </p:cBhvr>
                                      <p:tavLst>
                                        <p:tav tm="0">
                                          <p:val>
                                            <p:strVal val="#ppt_x"/>
                                          </p:val>
                                        </p:tav>
                                        <p:tav tm="100000">
                                          <p:val>
                                            <p:strVal val="#ppt_x"/>
                                          </p:val>
                                        </p:tav>
                                      </p:tavLst>
                                    </p:anim>
                                    <p:anim calcmode="lin" valueType="num">
                                      <p:cBhvr>
                                        <p:cTn id="48" dur="2750" fill="hold"/>
                                        <p:tgtEl>
                                          <p:spTgt spid="186"/>
                                        </p:tgtEl>
                                        <p:attrNameLst>
                                          <p:attrName>ppt_y</p:attrName>
                                        </p:attrNameLst>
                                      </p:cBhvr>
                                      <p:tavLst>
                                        <p:tav tm="0">
                                          <p:val>
                                            <p:strVal val="#ppt_y-.1"/>
                                          </p:val>
                                        </p:tav>
                                        <p:tav tm="100000">
                                          <p:val>
                                            <p:strVal val="#ppt_y"/>
                                          </p:val>
                                        </p:tav>
                                      </p:tavLst>
                                    </p:anim>
                                  </p:childTnLst>
                                </p:cTn>
                              </p:par>
                              <p:par>
                                <p:cTn id="49" presetID="21" presetClass="entr" presetSubtype="1" fill="hold" nodeType="withEffect">
                                  <p:stCondLst>
                                    <p:cond delay="0"/>
                                  </p:stCondLst>
                                  <p:childTnLst>
                                    <p:set>
                                      <p:cBhvr>
                                        <p:cTn id="50" dur="1" fill="hold">
                                          <p:stCondLst>
                                            <p:cond delay="0"/>
                                          </p:stCondLst>
                                        </p:cTn>
                                        <p:tgtEl>
                                          <p:spTgt spid="199"/>
                                        </p:tgtEl>
                                        <p:attrNameLst>
                                          <p:attrName>style.visibility</p:attrName>
                                        </p:attrNameLst>
                                      </p:cBhvr>
                                      <p:to>
                                        <p:strVal val="visible"/>
                                      </p:to>
                                    </p:set>
                                    <p:animEffect transition="in" filter="wheel(1)">
                                      <p:cBhvr>
                                        <p:cTn id="51" dur="4000"/>
                                        <p:tgtEl>
                                          <p:spTgt spid="199"/>
                                        </p:tgtEl>
                                      </p:cBhvr>
                                    </p:animEffect>
                                  </p:childTnLst>
                                </p:cTn>
                              </p:par>
                              <p:par>
                                <p:cTn id="52" presetID="8" presetClass="emph" presetSubtype="0" repeatCount="indefinite" fill="hold" nodeType="withEffect">
                                  <p:stCondLst>
                                    <p:cond delay="0"/>
                                  </p:stCondLst>
                                  <p:childTnLst>
                                    <p:animRot by="21600000">
                                      <p:cBhvr>
                                        <p:cTn id="53" dur="59000" fill="hold"/>
                                        <p:tgtEl>
                                          <p:spTgt spid="199"/>
                                        </p:tgtEl>
                                        <p:attrNameLst>
                                          <p:attrName>r</p:attrName>
                                        </p:attrNameLst>
                                      </p:cBhvr>
                                    </p:animRot>
                                  </p:childTnLst>
                                </p:cTn>
                              </p:par>
                              <p:par>
                                <p:cTn id="54" presetID="21" presetClass="entr" presetSubtype="3" fill="hold" grpId="0" nodeType="with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wheel(3)">
                                      <p:cBhvr>
                                        <p:cTn id="56" dur="4000"/>
                                        <p:tgtEl>
                                          <p:spTgt spid="196"/>
                                        </p:tgtEl>
                                      </p:cBhvr>
                                    </p:animEffect>
                                  </p:childTnLst>
                                </p:cTn>
                              </p:par>
                              <p:par>
                                <p:cTn id="57" presetID="8" presetClass="emph" presetSubtype="0" repeatCount="indefinite" fill="hold" grpId="1" nodeType="withEffect">
                                  <p:stCondLst>
                                    <p:cond delay="0"/>
                                  </p:stCondLst>
                                  <p:childTnLst>
                                    <p:animRot by="21600000">
                                      <p:cBhvr>
                                        <p:cTn id="58" dur="20500" fill="hold"/>
                                        <p:tgtEl>
                                          <p:spTgt spid="196"/>
                                        </p:tgtEl>
                                        <p:attrNameLst>
                                          <p:attrName>r</p:attrName>
                                        </p:attrNameLst>
                                      </p:cBhvr>
                                    </p:animRot>
                                  </p:childTnLst>
                                </p:cTn>
                              </p:par>
                              <p:par>
                                <p:cTn id="59" presetID="21" presetClass="entr" presetSubtype="1" fill="hold"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wheel(1)">
                                      <p:cBhvr>
                                        <p:cTn id="61" dur="4000"/>
                                        <p:tgtEl>
                                          <p:spTgt spid="200"/>
                                        </p:tgtEl>
                                      </p:cBhvr>
                                    </p:animEffect>
                                  </p:childTnLst>
                                </p:cTn>
                              </p:par>
                              <p:par>
                                <p:cTn id="62" presetID="8" presetClass="emph" presetSubtype="0" repeatCount="indefinite" fill="hold" nodeType="withEffect">
                                  <p:stCondLst>
                                    <p:cond delay="0"/>
                                  </p:stCondLst>
                                  <p:childTnLst>
                                    <p:animRot by="21600000">
                                      <p:cBhvr>
                                        <p:cTn id="63" dur="59000" fill="hold"/>
                                        <p:tgtEl>
                                          <p:spTgt spid="200"/>
                                        </p:tgtEl>
                                        <p:attrNameLst>
                                          <p:attrName>r</p:attrName>
                                        </p:attrNameLst>
                                      </p:cBhvr>
                                    </p:animRot>
                                  </p:childTnLst>
                                </p:cTn>
                              </p:par>
                              <p:par>
                                <p:cTn id="64" presetID="21" presetClass="entr" presetSubtype="1" fill="hold" nodeType="withEffect">
                                  <p:stCondLst>
                                    <p:cond delay="0"/>
                                  </p:stCondLst>
                                  <p:childTnLst>
                                    <p:set>
                                      <p:cBhvr>
                                        <p:cTn id="65" dur="1" fill="hold">
                                          <p:stCondLst>
                                            <p:cond delay="0"/>
                                          </p:stCondLst>
                                        </p:cTn>
                                        <p:tgtEl>
                                          <p:spTgt spid="204"/>
                                        </p:tgtEl>
                                        <p:attrNameLst>
                                          <p:attrName>style.visibility</p:attrName>
                                        </p:attrNameLst>
                                      </p:cBhvr>
                                      <p:to>
                                        <p:strVal val="visible"/>
                                      </p:to>
                                    </p:set>
                                    <p:animEffect transition="in" filter="wheel(1)">
                                      <p:cBhvr>
                                        <p:cTn id="66" dur="4000"/>
                                        <p:tgtEl>
                                          <p:spTgt spid="204"/>
                                        </p:tgtEl>
                                      </p:cBhvr>
                                    </p:animEffect>
                                  </p:childTnLst>
                                </p:cTn>
                              </p:par>
                              <p:par>
                                <p:cTn id="67" presetID="8" presetClass="emph" presetSubtype="0" repeatCount="indefinite" fill="hold" nodeType="withEffect">
                                  <p:stCondLst>
                                    <p:cond delay="0"/>
                                  </p:stCondLst>
                                  <p:childTnLst>
                                    <p:animRot by="21600000">
                                      <p:cBhvr>
                                        <p:cTn id="68" dur="59000" fill="hold"/>
                                        <p:tgtEl>
                                          <p:spTgt spid="204"/>
                                        </p:tgtEl>
                                        <p:attrNameLst>
                                          <p:attrName>r</p:attrName>
                                        </p:attrNameLst>
                                      </p:cBhvr>
                                    </p:animRot>
                                  </p:childTnLst>
                                </p:cTn>
                              </p:par>
                              <p:par>
                                <p:cTn id="69" presetID="21" presetClass="entr" presetSubtype="1" fill="hold" nodeType="withEffect">
                                  <p:stCondLst>
                                    <p:cond delay="0"/>
                                  </p:stCondLst>
                                  <p:childTnLst>
                                    <p:set>
                                      <p:cBhvr>
                                        <p:cTn id="70" dur="1" fill="hold">
                                          <p:stCondLst>
                                            <p:cond delay="0"/>
                                          </p:stCondLst>
                                        </p:cTn>
                                        <p:tgtEl>
                                          <p:spTgt spid="209"/>
                                        </p:tgtEl>
                                        <p:attrNameLst>
                                          <p:attrName>style.visibility</p:attrName>
                                        </p:attrNameLst>
                                      </p:cBhvr>
                                      <p:to>
                                        <p:strVal val="visible"/>
                                      </p:to>
                                    </p:set>
                                    <p:animEffect transition="in" filter="wheel(1)">
                                      <p:cBhvr>
                                        <p:cTn id="71" dur="4000"/>
                                        <p:tgtEl>
                                          <p:spTgt spid="209"/>
                                        </p:tgtEl>
                                      </p:cBhvr>
                                    </p:animEffect>
                                  </p:childTnLst>
                                </p:cTn>
                              </p:par>
                              <p:par>
                                <p:cTn id="72" presetID="8" presetClass="emph" presetSubtype="0" repeatCount="indefinite" fill="hold" nodeType="withEffect">
                                  <p:stCondLst>
                                    <p:cond delay="0"/>
                                  </p:stCondLst>
                                  <p:childTnLst>
                                    <p:animRot by="-21600000">
                                      <p:cBhvr>
                                        <p:cTn id="73" dur="59000" fill="hold"/>
                                        <p:tgtEl>
                                          <p:spTgt spid="209"/>
                                        </p:tgtEl>
                                        <p:attrNameLst>
                                          <p:attrName>r</p:attrName>
                                        </p:attrNameLst>
                                      </p:cBhvr>
                                    </p:animRot>
                                  </p:childTnLst>
                                </p:cTn>
                              </p:par>
                              <p:par>
                                <p:cTn id="74" presetID="21" presetClass="entr" presetSubtype="1" fill="hold" nodeType="withEffect">
                                  <p:stCondLst>
                                    <p:cond delay="0"/>
                                  </p:stCondLst>
                                  <p:childTnLst>
                                    <p:set>
                                      <p:cBhvr>
                                        <p:cTn id="75" dur="1" fill="hold">
                                          <p:stCondLst>
                                            <p:cond delay="0"/>
                                          </p:stCondLst>
                                        </p:cTn>
                                        <p:tgtEl>
                                          <p:spTgt spid="208"/>
                                        </p:tgtEl>
                                        <p:attrNameLst>
                                          <p:attrName>style.visibility</p:attrName>
                                        </p:attrNameLst>
                                      </p:cBhvr>
                                      <p:to>
                                        <p:strVal val="visible"/>
                                      </p:to>
                                    </p:set>
                                    <p:animEffect transition="in" filter="wheel(1)">
                                      <p:cBhvr>
                                        <p:cTn id="76" dur="4000"/>
                                        <p:tgtEl>
                                          <p:spTgt spid="208"/>
                                        </p:tgtEl>
                                      </p:cBhvr>
                                    </p:animEffect>
                                  </p:childTnLst>
                                </p:cTn>
                              </p:par>
                              <p:par>
                                <p:cTn id="77" presetID="8" presetClass="emph" presetSubtype="0" repeatCount="indefinite" fill="hold" nodeType="withEffect">
                                  <p:stCondLst>
                                    <p:cond delay="0"/>
                                  </p:stCondLst>
                                  <p:childTnLst>
                                    <p:animRot by="21600000">
                                      <p:cBhvr>
                                        <p:cTn id="78" dur="59000" fill="hold"/>
                                        <p:tgtEl>
                                          <p:spTgt spid="208"/>
                                        </p:tgtEl>
                                        <p:attrNameLst>
                                          <p:attrName>r</p:attrName>
                                        </p:attrNameLst>
                                      </p:cBhvr>
                                    </p:animRot>
                                  </p:childTnLst>
                                </p:cTn>
                              </p:par>
                              <p:par>
                                <p:cTn id="79" presetID="21" presetClass="entr" presetSubtype="1" fill="hold" grpId="0" nodeType="withEffect">
                                  <p:stCondLst>
                                    <p:cond delay="3000"/>
                                  </p:stCondLst>
                                  <p:childTnLst>
                                    <p:set>
                                      <p:cBhvr>
                                        <p:cTn id="80" dur="1" fill="hold">
                                          <p:stCondLst>
                                            <p:cond delay="0"/>
                                          </p:stCondLst>
                                        </p:cTn>
                                        <p:tgtEl>
                                          <p:spTgt spid="210"/>
                                        </p:tgtEl>
                                        <p:attrNameLst>
                                          <p:attrName>style.visibility</p:attrName>
                                        </p:attrNameLst>
                                      </p:cBhvr>
                                      <p:to>
                                        <p:strVal val="visible"/>
                                      </p:to>
                                    </p:set>
                                    <p:animEffect transition="in" filter="wheel(1)">
                                      <p:cBhvr>
                                        <p:cTn id="81" dur="3000"/>
                                        <p:tgtEl>
                                          <p:spTgt spid="210"/>
                                        </p:tgtEl>
                                      </p:cBhvr>
                                    </p:animEffect>
                                  </p:childTnLst>
                                </p:cTn>
                              </p:par>
                              <p:par>
                                <p:cTn id="82" presetID="22" presetClass="entr" presetSubtype="8" fill="hold" grpId="0" nodeType="withEffect">
                                  <p:stCondLst>
                                    <p:cond delay="3000"/>
                                  </p:stCondLst>
                                  <p:childTnLst>
                                    <p:set>
                                      <p:cBhvr>
                                        <p:cTn id="83" dur="1" fill="hold">
                                          <p:stCondLst>
                                            <p:cond delay="0"/>
                                          </p:stCondLst>
                                        </p:cTn>
                                        <p:tgtEl>
                                          <p:spTgt spid="194"/>
                                        </p:tgtEl>
                                        <p:attrNameLst>
                                          <p:attrName>style.visibility</p:attrName>
                                        </p:attrNameLst>
                                      </p:cBhvr>
                                      <p:to>
                                        <p:strVal val="visible"/>
                                      </p:to>
                                    </p:set>
                                    <p:animEffect transition="in" filter="wipe(left)">
                                      <p:cBhvr>
                                        <p:cTn id="84" dur="3000"/>
                                        <p:tgtEl>
                                          <p:spTgt spid="194"/>
                                        </p:tgtEl>
                                      </p:cBhvr>
                                    </p:animEffect>
                                  </p:childTnLst>
                                </p:cTn>
                              </p:par>
                              <p:par>
                                <p:cTn id="85" presetID="22" presetClass="entr" presetSubtype="8" fill="hold" grpId="0" nodeType="withEffect">
                                  <p:stCondLst>
                                    <p:cond delay="3000"/>
                                  </p:stCondLst>
                                  <p:childTnLst>
                                    <p:set>
                                      <p:cBhvr>
                                        <p:cTn id="86" dur="1" fill="hold">
                                          <p:stCondLst>
                                            <p:cond delay="0"/>
                                          </p:stCondLst>
                                        </p:cTn>
                                        <p:tgtEl>
                                          <p:spTgt spid="214"/>
                                        </p:tgtEl>
                                        <p:attrNameLst>
                                          <p:attrName>style.visibility</p:attrName>
                                        </p:attrNameLst>
                                      </p:cBhvr>
                                      <p:to>
                                        <p:strVal val="visible"/>
                                      </p:to>
                                    </p:set>
                                    <p:animEffect transition="in" filter="wipe(left)">
                                      <p:cBhvr>
                                        <p:cTn id="87" dur="3250"/>
                                        <p:tgtEl>
                                          <p:spTgt spid="214"/>
                                        </p:tgtEl>
                                      </p:cBhvr>
                                    </p:animEffect>
                                  </p:childTnLst>
                                </p:cTn>
                              </p:par>
                              <p:par>
                                <p:cTn id="88" presetID="6" presetClass="emph" presetSubtype="0" fill="hold" grpId="1" nodeType="withEffect">
                                  <p:stCondLst>
                                    <p:cond delay="3000"/>
                                  </p:stCondLst>
                                  <p:childTnLst>
                                    <p:animScale>
                                      <p:cBhvr>
                                        <p:cTn id="89" dur="3000" fill="hold"/>
                                        <p:tgtEl>
                                          <p:spTgt spid="185"/>
                                        </p:tgtEl>
                                      </p:cBhvr>
                                      <p:by x="100000" y="250000"/>
                                    </p:animScale>
                                  </p:childTnLst>
                                </p:cTn>
                              </p:par>
                              <p:par>
                                <p:cTn id="90" presetID="10" presetClass="entr" presetSubtype="0" fill="hold" grpId="0" nodeType="withEffect">
                                  <p:stCondLst>
                                    <p:cond delay="0"/>
                                  </p:stCondLst>
                                  <p:childTnLst>
                                    <p:set>
                                      <p:cBhvr>
                                        <p:cTn id="91" dur="1" fill="hold">
                                          <p:stCondLst>
                                            <p:cond delay="0"/>
                                          </p:stCondLst>
                                        </p:cTn>
                                        <p:tgtEl>
                                          <p:spTgt spid="212"/>
                                        </p:tgtEl>
                                        <p:attrNameLst>
                                          <p:attrName>style.visibility</p:attrName>
                                        </p:attrNameLst>
                                      </p:cBhvr>
                                      <p:to>
                                        <p:strVal val="visible"/>
                                      </p:to>
                                    </p:set>
                                    <p:animEffect transition="in" filter="fade">
                                      <p:cBhvr>
                                        <p:cTn id="92" dur="2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8" grpId="0" animBg="1"/>
      <p:bldP spid="182" grpId="0" animBg="1"/>
      <p:bldP spid="184" grpId="0" animBg="1"/>
      <p:bldP spid="185" grpId="0" animBg="1"/>
      <p:bldP spid="185" grpId="1" animBg="1"/>
      <p:bldP spid="186" grpId="0" animBg="1"/>
      <p:bldP spid="190" grpId="0" animBg="1"/>
      <p:bldP spid="194" grpId="0" animBg="1"/>
      <p:bldP spid="195" grpId="0" animBg="1"/>
      <p:bldP spid="196" grpId="0" animBg="1"/>
      <p:bldP spid="196" grpId="1" animBg="1"/>
      <p:bldP spid="198" grpId="0" animBg="1"/>
      <p:bldP spid="210" grpId="0" animBg="1"/>
      <p:bldP spid="212" grpId="0"/>
      <p:bldP spid="2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solidFill>
                  <a:srgbClr val="FF0000"/>
                </a:solidFill>
              </a:rPr>
              <a:t>DERECHO </a:t>
            </a:r>
            <a:r>
              <a:rPr lang="es-ES" dirty="0" smtClean="0"/>
              <a:t>	</a:t>
            </a:r>
            <a:endParaRPr lang="es-ES" dirty="0"/>
          </a:p>
        </p:txBody>
      </p:sp>
      <p:sp>
        <p:nvSpPr>
          <p:cNvPr id="3" name="2 Marcador de contenido"/>
          <p:cNvSpPr>
            <a:spLocks noGrp="1"/>
          </p:cNvSpPr>
          <p:nvPr>
            <p:ph idx="1"/>
          </p:nvPr>
        </p:nvSpPr>
        <p:spPr>
          <a:xfrm>
            <a:off x="251520" y="1714488"/>
            <a:ext cx="8435280" cy="4411675"/>
          </a:xfrm>
        </p:spPr>
        <p:txBody>
          <a:bodyPr/>
          <a:lstStyle/>
          <a:p>
            <a:pPr algn="just"/>
            <a:endParaRPr lang="es-ES" dirty="0" smtClean="0"/>
          </a:p>
          <a:p>
            <a:pPr algn="just"/>
            <a:endParaRPr lang="es-ES" dirty="0"/>
          </a:p>
          <a:p>
            <a:pPr marL="0" indent="0" algn="just">
              <a:buNone/>
            </a:pPr>
            <a:r>
              <a:rPr lang="es-ES" sz="3200" dirty="0" smtClean="0">
                <a:latin typeface="Arial" charset="0"/>
                <a:ea typeface="Arial" charset="0"/>
                <a:cs typeface="Arial" charset="0"/>
              </a:rPr>
              <a:t>Conjunto de normas que ordenan el comportamiento  de la sociedad  con miras a conseguir  el </a:t>
            </a:r>
            <a:r>
              <a:rPr lang="es-ES" sz="3200" dirty="0" smtClean="0">
                <a:solidFill>
                  <a:schemeClr val="tx2"/>
                </a:solidFill>
                <a:latin typeface="Arial" charset="0"/>
                <a:ea typeface="Arial" charset="0"/>
                <a:cs typeface="Arial" charset="0"/>
              </a:rPr>
              <a:t>orden social para su desarrollo.</a:t>
            </a:r>
          </a:p>
          <a:p>
            <a:endParaRPr lang="es-ES" dirty="0" smtClean="0"/>
          </a:p>
          <a:p>
            <a:pPr>
              <a:buNone/>
            </a:pPr>
            <a:endParaRPr lang="es-ES" dirty="0"/>
          </a:p>
        </p:txBody>
      </p:sp>
      <p:pic>
        <p:nvPicPr>
          <p:cNvPr id="4" name="Picture 2" descr="policia_nac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738" y="197768"/>
            <a:ext cx="1428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p:cNvSpPr txBox="1">
            <a:spLocks/>
          </p:cNvSpPr>
          <p:nvPr/>
        </p:nvSpPr>
        <p:spPr bwMode="auto">
          <a:xfrm>
            <a:off x="251520" y="274638"/>
            <a:ext cx="7006530" cy="914399"/>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ES" altLang="es-ES_tradnl" b="1" dirty="0" smtClean="0">
                <a:solidFill>
                  <a:schemeClr val="tx1"/>
                </a:solidFill>
                <a:latin typeface="Gill Sans MT" charset="0"/>
                <a:ea typeface="ＭＳ Ｐゴシック" charset="-128"/>
              </a:rPr>
              <a:t> DERECHO</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14393793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6"/>
          <p:cNvSpPr/>
          <p:nvPr/>
        </p:nvSpPr>
        <p:spPr>
          <a:xfrm>
            <a:off x="5797923" y="966415"/>
            <a:ext cx="3346077" cy="300082"/>
          </a:xfrm>
          <a:prstGeom prst="rect">
            <a:avLst/>
          </a:prstGeom>
        </p:spPr>
        <p:txBody>
          <a:bodyPr wrap="square" anchor="ctr">
            <a:spAutoFit/>
          </a:bodyPr>
          <a:lstStyle/>
          <a:p>
            <a:pPr algn="ctr">
              <a:defRPr/>
            </a:pPr>
            <a:r>
              <a:rPr lang="es-CO" sz="1350" b="1" dirty="0">
                <a:solidFill>
                  <a:schemeClr val="accent4">
                    <a:lumMod val="60000"/>
                    <a:lumOff val="40000"/>
                  </a:schemeClr>
                </a:solidFill>
                <a:effectLst>
                  <a:outerShdw blurRad="38100" dist="38100" dir="2700000" algn="tl">
                    <a:srgbClr val="000000">
                      <a:alpha val="43137"/>
                    </a:srgbClr>
                  </a:outerShdw>
                </a:effectLst>
                <a:latin typeface="Candara" panose="020E0502030303020204" pitchFamily="34" charset="0"/>
              </a:rPr>
              <a:t>Gestión Territorial de la Seguridad</a:t>
            </a:r>
          </a:p>
        </p:txBody>
      </p:sp>
      <p:sp>
        <p:nvSpPr>
          <p:cNvPr id="5" name="Rectángulo 126"/>
          <p:cNvSpPr/>
          <p:nvPr/>
        </p:nvSpPr>
        <p:spPr>
          <a:xfrm>
            <a:off x="497870" y="932199"/>
            <a:ext cx="5438586" cy="369332"/>
          </a:xfrm>
          <a:prstGeom prst="rect">
            <a:avLst/>
          </a:prstGeom>
        </p:spPr>
        <p:txBody>
          <a:bodyPr wrap="square" anchor="ctr">
            <a:spAutoFit/>
          </a:bodyPr>
          <a:lstStyle/>
          <a:p>
            <a:pPr>
              <a:defRPr/>
            </a:pPr>
            <a:r>
              <a:rPr lang="es-CO" b="1" dirty="0">
                <a:effectLst>
                  <a:outerShdw blurRad="38100" dist="38100" dir="2700000" algn="tl">
                    <a:srgbClr val="000000">
                      <a:alpha val="43137"/>
                    </a:srgbClr>
                  </a:outerShdw>
                </a:effectLst>
                <a:latin typeface="Candara" charset="0"/>
                <a:ea typeface="Candara" charset="0"/>
                <a:cs typeface="Candara" charset="0"/>
              </a:rPr>
              <a:t>Recursos multas CNPC</a:t>
            </a:r>
          </a:p>
        </p:txBody>
      </p:sp>
      <p:pic>
        <p:nvPicPr>
          <p:cNvPr id="179" name="Imagen 178"/>
          <p:cNvPicPr/>
          <p:nvPr/>
        </p:nvPicPr>
        <p:blipFill>
          <a:blip r:embed="rId3">
            <a:extLst>
              <a:ext uri="{28A0092B-C50C-407E-A947-70E740481C1C}">
                <a14:useLocalDpi xmlns:a14="http://schemas.microsoft.com/office/drawing/2010/main" val="0"/>
              </a:ext>
            </a:extLst>
          </a:blip>
          <a:stretch>
            <a:fillRect/>
          </a:stretch>
        </p:blipFill>
        <p:spPr>
          <a:xfrm>
            <a:off x="0" y="5794330"/>
            <a:ext cx="9153000" cy="162000"/>
          </a:xfrm>
          <a:prstGeom prst="rect">
            <a:avLst/>
          </a:prstGeom>
        </p:spPr>
      </p:pic>
      <p:sp>
        <p:nvSpPr>
          <p:cNvPr id="30" name="Forma libre 29"/>
          <p:cNvSpPr/>
          <p:nvPr/>
        </p:nvSpPr>
        <p:spPr>
          <a:xfrm rot="21449541">
            <a:off x="3836042" y="3296826"/>
            <a:ext cx="1190625" cy="1047750"/>
          </a:xfrm>
          <a:custGeom>
            <a:avLst/>
            <a:gdLst>
              <a:gd name="connsiteX0" fmla="*/ 228600 w 2044700"/>
              <a:gd name="connsiteY0" fmla="*/ 63500 h 1409700"/>
              <a:gd name="connsiteX1" fmla="*/ 0 w 2044700"/>
              <a:gd name="connsiteY1" fmla="*/ 1409700 h 1409700"/>
              <a:gd name="connsiteX2" fmla="*/ 2044700 w 2044700"/>
              <a:gd name="connsiteY2" fmla="*/ 0 h 1409700"/>
              <a:gd name="connsiteX3" fmla="*/ 228600 w 2044700"/>
              <a:gd name="connsiteY3" fmla="*/ 63500 h 1409700"/>
              <a:gd name="connsiteX0" fmla="*/ 0 w 1816100"/>
              <a:gd name="connsiteY0" fmla="*/ 63500 h 1409700"/>
              <a:gd name="connsiteX1" fmla="*/ 584200 w 1816100"/>
              <a:gd name="connsiteY1" fmla="*/ 1409700 h 1409700"/>
              <a:gd name="connsiteX2" fmla="*/ 1816100 w 1816100"/>
              <a:gd name="connsiteY2" fmla="*/ 0 h 1409700"/>
              <a:gd name="connsiteX3" fmla="*/ 0 w 1816100"/>
              <a:gd name="connsiteY3" fmla="*/ 63500 h 1409700"/>
              <a:gd name="connsiteX0" fmla="*/ 0 w 1587500"/>
              <a:gd name="connsiteY0" fmla="*/ 50800 h 1397000"/>
              <a:gd name="connsiteX1" fmla="*/ 584200 w 1587500"/>
              <a:gd name="connsiteY1" fmla="*/ 1397000 h 1397000"/>
              <a:gd name="connsiteX2" fmla="*/ 1587500 w 1587500"/>
              <a:gd name="connsiteY2" fmla="*/ 0 h 1397000"/>
              <a:gd name="connsiteX3" fmla="*/ 0 w 1587500"/>
              <a:gd name="connsiteY3" fmla="*/ 50800 h 1397000"/>
            </a:gdLst>
            <a:ahLst/>
            <a:cxnLst>
              <a:cxn ang="0">
                <a:pos x="connsiteX0" y="connsiteY0"/>
              </a:cxn>
              <a:cxn ang="0">
                <a:pos x="connsiteX1" y="connsiteY1"/>
              </a:cxn>
              <a:cxn ang="0">
                <a:pos x="connsiteX2" y="connsiteY2"/>
              </a:cxn>
              <a:cxn ang="0">
                <a:pos x="connsiteX3" y="connsiteY3"/>
              </a:cxn>
            </a:cxnLst>
            <a:rect l="l" t="t" r="r" b="b"/>
            <a:pathLst>
              <a:path w="1587500" h="1397000">
                <a:moveTo>
                  <a:pt x="0" y="50800"/>
                </a:moveTo>
                <a:lnTo>
                  <a:pt x="584200" y="1397000"/>
                </a:lnTo>
                <a:lnTo>
                  <a:pt x="1587500" y="0"/>
                </a:lnTo>
                <a:lnTo>
                  <a:pt x="0" y="50800"/>
                </a:lnTo>
                <a:close/>
              </a:path>
            </a:pathLst>
          </a:custGeom>
          <a:solidFill>
            <a:schemeClr val="accent1">
              <a:lumMod val="40000"/>
              <a:lumOff val="60000"/>
            </a:schemeClr>
          </a:solidFill>
          <a:ln w="3175">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b="1" dirty="0"/>
          </a:p>
        </p:txBody>
      </p:sp>
      <p:sp>
        <p:nvSpPr>
          <p:cNvPr id="31" name="Forma libre 30"/>
          <p:cNvSpPr/>
          <p:nvPr/>
        </p:nvSpPr>
        <p:spPr>
          <a:xfrm rot="1859317">
            <a:off x="4046580" y="2264532"/>
            <a:ext cx="1140838" cy="1010764"/>
          </a:xfrm>
          <a:custGeom>
            <a:avLst/>
            <a:gdLst>
              <a:gd name="connsiteX0" fmla="*/ 279400 w 1968500"/>
              <a:gd name="connsiteY0" fmla="*/ 1270000 h 1270000"/>
              <a:gd name="connsiteX1" fmla="*/ 0 w 1968500"/>
              <a:gd name="connsiteY1" fmla="*/ 0 h 1270000"/>
              <a:gd name="connsiteX2" fmla="*/ 1968500 w 1968500"/>
              <a:gd name="connsiteY2" fmla="*/ 952500 h 1270000"/>
              <a:gd name="connsiteX3" fmla="*/ 279400 w 1968500"/>
              <a:gd name="connsiteY3" fmla="*/ 1270000 h 1270000"/>
              <a:gd name="connsiteX0" fmla="*/ 37571 w 1726671"/>
              <a:gd name="connsiteY0" fmla="*/ 1347685 h 1347685"/>
              <a:gd name="connsiteX1" fmla="*/ 0 w 1726671"/>
              <a:gd name="connsiteY1" fmla="*/ 0 h 1347685"/>
              <a:gd name="connsiteX2" fmla="*/ 1726671 w 1726671"/>
              <a:gd name="connsiteY2" fmla="*/ 1030185 h 1347685"/>
              <a:gd name="connsiteX3" fmla="*/ 37571 w 1726671"/>
              <a:gd name="connsiteY3" fmla="*/ 1347685 h 1347685"/>
              <a:gd name="connsiteX0" fmla="*/ 37571 w 1521117"/>
              <a:gd name="connsiteY0" fmla="*/ 1347685 h 1347685"/>
              <a:gd name="connsiteX1" fmla="*/ 0 w 1521117"/>
              <a:gd name="connsiteY1" fmla="*/ 0 h 1347685"/>
              <a:gd name="connsiteX2" fmla="*/ 1521117 w 1521117"/>
              <a:gd name="connsiteY2" fmla="*/ 1096217 h 1347685"/>
              <a:gd name="connsiteX3" fmla="*/ 37571 w 1521117"/>
              <a:gd name="connsiteY3" fmla="*/ 1347685 h 1347685"/>
            </a:gdLst>
            <a:ahLst/>
            <a:cxnLst>
              <a:cxn ang="0">
                <a:pos x="connsiteX0" y="connsiteY0"/>
              </a:cxn>
              <a:cxn ang="0">
                <a:pos x="connsiteX1" y="connsiteY1"/>
              </a:cxn>
              <a:cxn ang="0">
                <a:pos x="connsiteX2" y="connsiteY2"/>
              </a:cxn>
              <a:cxn ang="0">
                <a:pos x="connsiteX3" y="connsiteY3"/>
              </a:cxn>
            </a:cxnLst>
            <a:rect l="l" t="t" r="r" b="b"/>
            <a:pathLst>
              <a:path w="1521117" h="1347685">
                <a:moveTo>
                  <a:pt x="37571" y="1347685"/>
                </a:moveTo>
                <a:lnTo>
                  <a:pt x="0" y="0"/>
                </a:lnTo>
                <a:lnTo>
                  <a:pt x="1521117" y="1096217"/>
                </a:lnTo>
                <a:lnTo>
                  <a:pt x="37571" y="1347685"/>
                </a:lnTo>
                <a:close/>
              </a:path>
            </a:pathLst>
          </a:custGeom>
          <a:solidFill>
            <a:schemeClr val="accent1">
              <a:lumMod val="40000"/>
              <a:lumOff val="60000"/>
            </a:schemeClr>
          </a:solidFill>
          <a:ln w="3175">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b="1" dirty="0"/>
          </a:p>
        </p:txBody>
      </p:sp>
      <p:grpSp>
        <p:nvGrpSpPr>
          <p:cNvPr id="32" name="Grupo 31"/>
          <p:cNvGrpSpPr/>
          <p:nvPr/>
        </p:nvGrpSpPr>
        <p:grpSpPr>
          <a:xfrm>
            <a:off x="3675842" y="2758429"/>
            <a:ext cx="1415494" cy="955408"/>
            <a:chOff x="6672475" y="2454664"/>
            <a:chExt cx="1887325" cy="1273877"/>
          </a:xfrm>
        </p:grpSpPr>
        <p:sp>
          <p:nvSpPr>
            <p:cNvPr id="33" name="Retraso 6"/>
            <p:cNvSpPr/>
            <p:nvPr/>
          </p:nvSpPr>
          <p:spPr>
            <a:xfrm>
              <a:off x="6672475" y="2454664"/>
              <a:ext cx="1847154" cy="1273877"/>
            </a:xfrm>
            <a:prstGeom prst="ellipse">
              <a:avLst/>
            </a:prstGeom>
            <a:solidFill>
              <a:srgbClr val="0070C0"/>
            </a:solidFill>
            <a:ln w="3175">
              <a:solidFill>
                <a:schemeClr val="bg1"/>
              </a:solid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b="1" dirty="0"/>
            </a:p>
          </p:txBody>
        </p:sp>
        <p:sp>
          <p:nvSpPr>
            <p:cNvPr id="34" name="CuadroTexto 40"/>
            <p:cNvSpPr txBox="1">
              <a:spLocks noChangeArrowheads="1"/>
            </p:cNvSpPr>
            <p:nvPr/>
          </p:nvSpPr>
          <p:spPr bwMode="auto">
            <a:xfrm>
              <a:off x="6672475" y="2628131"/>
              <a:ext cx="1887325" cy="95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ctr" eaLnBrk="1" hangingPunct="1">
                <a:lnSpc>
                  <a:spcPct val="100000"/>
                </a:lnSpc>
                <a:spcBef>
                  <a:spcPct val="0"/>
                </a:spcBef>
                <a:buFont typeface="Arial" charset="0"/>
                <a:buNone/>
              </a:pPr>
              <a:r>
                <a:rPr lang="es-CO" altLang="es-CO" sz="1350" dirty="0">
                  <a:solidFill>
                    <a:schemeClr val="bg1"/>
                  </a:solidFill>
                  <a:latin typeface="Candara" pitchFamily="34" charset="0"/>
                </a:rPr>
                <a:t>Decreto Reglamentario</a:t>
              </a:r>
            </a:p>
            <a:p>
              <a:pPr algn="ctr" eaLnBrk="1" hangingPunct="1">
                <a:lnSpc>
                  <a:spcPct val="100000"/>
                </a:lnSpc>
                <a:spcBef>
                  <a:spcPct val="0"/>
                </a:spcBef>
                <a:buFont typeface="Arial" charset="0"/>
                <a:buNone/>
              </a:pPr>
              <a:r>
                <a:rPr lang="es-CO" altLang="es-CO" sz="1350" b="1" dirty="0">
                  <a:solidFill>
                    <a:schemeClr val="bg1"/>
                  </a:solidFill>
                  <a:latin typeface="Candara" pitchFamily="34" charset="0"/>
                </a:rPr>
                <a:t>1284</a:t>
              </a:r>
              <a:r>
                <a:rPr lang="es-CO" altLang="es-CO" sz="1350" dirty="0">
                  <a:solidFill>
                    <a:schemeClr val="bg1"/>
                  </a:solidFill>
                  <a:latin typeface="Candara" pitchFamily="34" charset="0"/>
                </a:rPr>
                <a:t> de 2017</a:t>
              </a:r>
            </a:p>
          </p:txBody>
        </p:sp>
      </p:grpSp>
      <p:sp>
        <p:nvSpPr>
          <p:cNvPr id="35" name="Rectángulo redondeado 34"/>
          <p:cNvSpPr/>
          <p:nvPr/>
        </p:nvSpPr>
        <p:spPr>
          <a:xfrm>
            <a:off x="2597811" y="1888454"/>
            <a:ext cx="3667088" cy="428468"/>
          </a:xfrm>
          <a:prstGeom prst="roundRect">
            <a:avLst/>
          </a:prstGeom>
          <a:solidFill>
            <a:schemeClr val="accent6">
              <a:lumMod val="40000"/>
              <a:lumOff val="60000"/>
            </a:schemeClr>
          </a:solidFill>
          <a:ln w="3175">
            <a:solidFill>
              <a:schemeClr val="bg1"/>
            </a:solid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i="1" dirty="0">
                <a:solidFill>
                  <a:schemeClr val="tx1"/>
                </a:solidFill>
              </a:rPr>
              <a:t>Ingresarán a los FONSET en una cuenta independiente</a:t>
            </a:r>
            <a:endParaRPr lang="es-ES" sz="1200" b="1" dirty="0">
              <a:solidFill>
                <a:schemeClr val="tx1"/>
              </a:solidFill>
            </a:endParaRPr>
          </a:p>
        </p:txBody>
      </p:sp>
      <p:sp>
        <p:nvSpPr>
          <p:cNvPr id="36" name="Rectángulo redondeado 35"/>
          <p:cNvSpPr/>
          <p:nvPr/>
        </p:nvSpPr>
        <p:spPr>
          <a:xfrm>
            <a:off x="4011172" y="1510555"/>
            <a:ext cx="888452" cy="408623"/>
          </a:xfrm>
          <a:prstGeom prst="roundRect">
            <a:avLst/>
          </a:prstGeom>
          <a:solidFill>
            <a:schemeClr val="accent6">
              <a:lumMod val="75000"/>
            </a:schemeClr>
          </a:solidFill>
        </p:spPr>
        <p:txBody>
          <a:bodyPr wrap="none">
            <a:spAutoFit/>
          </a:bodyPr>
          <a:lstStyle/>
          <a:p>
            <a:r>
              <a:rPr lang="es-CO" b="1" i="1" dirty="0">
                <a:solidFill>
                  <a:schemeClr val="bg1"/>
                </a:solidFill>
                <a:latin typeface="Calibri" panose="020F0502020204030204" pitchFamily="34" charset="0"/>
                <a:ea typeface="Calibri" panose="020F0502020204030204" pitchFamily="34" charset="0"/>
                <a:cs typeface="Times New Roman" panose="02020603050405020304" pitchFamily="18" charset="0"/>
              </a:rPr>
              <a:t>Multas</a:t>
            </a:r>
            <a:endParaRPr lang="es-ES" b="1" i="1" dirty="0">
              <a:solidFill>
                <a:schemeClr val="bg1"/>
              </a:solidFill>
            </a:endParaRPr>
          </a:p>
        </p:txBody>
      </p:sp>
      <p:sp>
        <p:nvSpPr>
          <p:cNvPr id="43" name="Rectángulo 42"/>
          <p:cNvSpPr/>
          <p:nvPr/>
        </p:nvSpPr>
        <p:spPr>
          <a:xfrm>
            <a:off x="0" y="2890663"/>
            <a:ext cx="2876051" cy="1408078"/>
          </a:xfrm>
          <a:prstGeom prst="rect">
            <a:avLst/>
          </a:prstGeom>
        </p:spPr>
        <p:txBody>
          <a:bodyPr wrap="square">
            <a:spAutoFit/>
          </a:bodyPr>
          <a:lstStyle/>
          <a:p>
            <a:pPr lvl="0" algn="just">
              <a:defRPr/>
            </a:pPr>
            <a:r>
              <a:rPr lang="es-CO" altLang="es-CO" sz="1500" b="1" dirty="0">
                <a:solidFill>
                  <a:schemeClr val="accent1">
                    <a:lumMod val="75000"/>
                  </a:schemeClr>
                </a:solidFill>
                <a:latin typeface="Arial" panose="020B0604020202020204" pitchFamily="34" charset="0"/>
              </a:rPr>
              <a:t>45% </a:t>
            </a:r>
            <a:r>
              <a:rPr lang="es-CO" altLang="es-CO" sz="1050" b="1" u="sng" dirty="0">
                <a:latin typeface="Arial" panose="020B0604020202020204" pitchFamily="34" charset="0"/>
              </a:rPr>
              <a:t>programas, proyectos de inversión y actividades de cultura ciudadana</a:t>
            </a:r>
          </a:p>
          <a:p>
            <a:pPr algn="just" defTabSz="685800">
              <a:defRPr/>
            </a:pPr>
            <a:endParaRPr lang="es-CO" sz="1200" b="1" u="sng" kern="0" dirty="0">
              <a:solidFill>
                <a:prstClr val="black"/>
              </a:solidFill>
              <a:latin typeface="Arial" panose="020B0604020202020204" pitchFamily="34" charset="0"/>
            </a:endParaRPr>
          </a:p>
          <a:p>
            <a:pPr algn="just" defTabSz="685800">
              <a:defRPr/>
            </a:pPr>
            <a:endParaRPr lang="es-CO" sz="1200" b="1" u="sng" kern="0" dirty="0">
              <a:solidFill>
                <a:prstClr val="black"/>
              </a:solidFill>
              <a:latin typeface="Arial" panose="020B0604020202020204" pitchFamily="34" charset="0"/>
            </a:endParaRPr>
          </a:p>
          <a:p>
            <a:pPr lvl="0" algn="just">
              <a:defRPr/>
            </a:pPr>
            <a:r>
              <a:rPr lang="es-CO" altLang="es-CO" sz="1500" b="1" dirty="0">
                <a:solidFill>
                  <a:schemeClr val="accent1">
                    <a:lumMod val="75000"/>
                  </a:schemeClr>
                </a:solidFill>
                <a:latin typeface="Arial" panose="020B0604020202020204" pitchFamily="34" charset="0"/>
              </a:rPr>
              <a:t>15% </a:t>
            </a:r>
            <a:r>
              <a:rPr lang="es-CO" altLang="es-CO" sz="1050" b="1" dirty="0">
                <a:latin typeface="Arial" panose="020B0604020202020204" pitchFamily="34" charset="0"/>
              </a:rPr>
              <a:t>administración, funcionamiento e infraestructura del Registro Nacional de Medidas Correctivas</a:t>
            </a:r>
            <a:endParaRPr lang="es-ES" sz="1050" b="1" kern="0" dirty="0">
              <a:solidFill>
                <a:prstClr val="black"/>
              </a:solidFill>
            </a:endParaRPr>
          </a:p>
        </p:txBody>
      </p:sp>
      <p:sp>
        <p:nvSpPr>
          <p:cNvPr id="45" name="CuadroTexto 40"/>
          <p:cNvSpPr txBox="1">
            <a:spLocks noChangeArrowheads="1"/>
          </p:cNvSpPr>
          <p:nvPr/>
        </p:nvSpPr>
        <p:spPr bwMode="auto">
          <a:xfrm>
            <a:off x="926648" y="1916394"/>
            <a:ext cx="81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ctr" eaLnBrk="1" hangingPunct="1">
              <a:lnSpc>
                <a:spcPct val="100000"/>
              </a:lnSpc>
              <a:spcBef>
                <a:spcPct val="0"/>
              </a:spcBef>
              <a:buFont typeface="Arial" charset="0"/>
              <a:buNone/>
            </a:pPr>
            <a:r>
              <a:rPr lang="es-CO" altLang="es-CO" sz="2400" b="1" dirty="0">
                <a:solidFill>
                  <a:srgbClr val="309060"/>
                </a:solidFill>
                <a:latin typeface="Candara" panose="020E0502030303020204" pitchFamily="34" charset="0"/>
              </a:rPr>
              <a:t>60%</a:t>
            </a:r>
            <a:endParaRPr lang="es-CO" altLang="es-CO" sz="1350" b="1" dirty="0">
              <a:solidFill>
                <a:srgbClr val="309060"/>
              </a:solidFill>
              <a:latin typeface="Candara" pitchFamily="34" charset="0"/>
            </a:endParaRPr>
          </a:p>
        </p:txBody>
      </p:sp>
      <p:sp>
        <p:nvSpPr>
          <p:cNvPr id="46" name="Rectángulo 45"/>
          <p:cNvSpPr/>
          <p:nvPr/>
        </p:nvSpPr>
        <p:spPr>
          <a:xfrm>
            <a:off x="92035" y="2359261"/>
            <a:ext cx="2800350" cy="461665"/>
          </a:xfrm>
          <a:prstGeom prst="rect">
            <a:avLst/>
          </a:prstGeom>
        </p:spPr>
        <p:txBody>
          <a:bodyPr wrap="square">
            <a:spAutoFit/>
          </a:bodyPr>
          <a:lstStyle/>
          <a:p>
            <a:pPr lvl="0" algn="just">
              <a:defRPr/>
            </a:pPr>
            <a:r>
              <a:rPr lang="es-CO" altLang="es-CO" sz="1200" b="1" dirty="0">
                <a:latin typeface="Arial" panose="020B0604020202020204" pitchFamily="34" charset="0"/>
              </a:rPr>
              <a:t>Cultura ciudadana, pedagogía y prevención en materia de seguridad</a:t>
            </a:r>
            <a:endParaRPr lang="es-ES" sz="1200" kern="0" dirty="0">
              <a:solidFill>
                <a:prstClr val="black"/>
              </a:solidFill>
            </a:endParaRPr>
          </a:p>
        </p:txBody>
      </p:sp>
      <p:sp>
        <p:nvSpPr>
          <p:cNvPr id="47" name="CuadroTexto 40"/>
          <p:cNvSpPr txBox="1">
            <a:spLocks noChangeArrowheads="1"/>
          </p:cNvSpPr>
          <p:nvPr/>
        </p:nvSpPr>
        <p:spPr bwMode="auto">
          <a:xfrm>
            <a:off x="7219604" y="1916394"/>
            <a:ext cx="81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ctr" eaLnBrk="1" hangingPunct="1">
              <a:lnSpc>
                <a:spcPct val="100000"/>
              </a:lnSpc>
              <a:spcBef>
                <a:spcPct val="0"/>
              </a:spcBef>
              <a:buFont typeface="Arial" charset="0"/>
              <a:buNone/>
            </a:pPr>
            <a:r>
              <a:rPr lang="es-CO" altLang="es-CO" sz="2400" b="1" dirty="0">
                <a:solidFill>
                  <a:srgbClr val="309060"/>
                </a:solidFill>
                <a:latin typeface="Candara" panose="020E0502030303020204" pitchFamily="34" charset="0"/>
              </a:rPr>
              <a:t>40%</a:t>
            </a:r>
            <a:endParaRPr lang="es-CO" altLang="es-CO" sz="1350" b="1" dirty="0">
              <a:solidFill>
                <a:srgbClr val="309060"/>
              </a:solidFill>
              <a:latin typeface="Candara" pitchFamily="34" charset="0"/>
            </a:endParaRPr>
          </a:p>
        </p:txBody>
      </p:sp>
      <p:sp>
        <p:nvSpPr>
          <p:cNvPr id="48" name="Rectángulo 47"/>
          <p:cNvSpPr/>
          <p:nvPr/>
        </p:nvSpPr>
        <p:spPr>
          <a:xfrm>
            <a:off x="6333151" y="2347276"/>
            <a:ext cx="2810849" cy="276999"/>
          </a:xfrm>
          <a:prstGeom prst="rect">
            <a:avLst/>
          </a:prstGeom>
        </p:spPr>
        <p:txBody>
          <a:bodyPr wrap="square">
            <a:spAutoFit/>
          </a:bodyPr>
          <a:lstStyle/>
          <a:p>
            <a:pPr algn="just" defTabSz="685800">
              <a:defRPr/>
            </a:pPr>
            <a:r>
              <a:rPr lang="es-CO" altLang="es-CO" sz="1200" b="1" dirty="0">
                <a:latin typeface="Arial" panose="020B0604020202020204" pitchFamily="34" charset="0"/>
              </a:rPr>
              <a:t>Materialización medidas correctivas</a:t>
            </a:r>
            <a:endParaRPr lang="es-ES" sz="1200" kern="0" dirty="0">
              <a:solidFill>
                <a:prstClr val="black"/>
              </a:solidFill>
            </a:endParaRPr>
          </a:p>
        </p:txBody>
      </p:sp>
      <p:sp>
        <p:nvSpPr>
          <p:cNvPr id="49" name="Rectángulo redondeado 48"/>
          <p:cNvSpPr/>
          <p:nvPr/>
        </p:nvSpPr>
        <p:spPr>
          <a:xfrm>
            <a:off x="92035" y="4871853"/>
            <a:ext cx="9051965" cy="884497"/>
          </a:xfrm>
          <a:prstGeom prst="roundRect">
            <a:avLst/>
          </a:prstGeom>
          <a:solidFill>
            <a:schemeClr val="accent6">
              <a:lumMod val="40000"/>
              <a:lumOff val="60000"/>
            </a:schemeClr>
          </a:solidFill>
          <a:ln w="3175">
            <a:solidFill>
              <a:schemeClr val="bg1"/>
            </a:solid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s-CO" sz="1050" i="1" dirty="0">
                <a:solidFill>
                  <a:schemeClr val="tx1"/>
                </a:solidFill>
              </a:rPr>
              <a:t>El diagnóstico que se elabore, es una de las </a:t>
            </a:r>
            <a:r>
              <a:rPr lang="es-CO" sz="1050" i="1" dirty="0">
                <a:solidFill>
                  <a:schemeClr val="tx1"/>
                </a:solidFill>
                <a:effectLst>
                  <a:glow rad="63500">
                    <a:schemeClr val="accent1">
                      <a:satMod val="175000"/>
                      <a:alpha val="40000"/>
                    </a:schemeClr>
                  </a:glow>
                </a:effectLst>
              </a:rPr>
              <a:t>bases para la formulación de los programas, planes, proyectos </a:t>
            </a:r>
            <a:r>
              <a:rPr lang="es-CO" sz="1050" i="1" dirty="0">
                <a:solidFill>
                  <a:schemeClr val="tx1"/>
                </a:solidFill>
              </a:rPr>
              <a:t>de inversión y actividades que hacen parte del Plan Integral de Seguridad y Convivencia Ciudadana</a:t>
            </a:r>
          </a:p>
          <a:p>
            <a:pPr marL="214313" indent="-214313">
              <a:buFont typeface="Arial" panose="020B0604020202020204" pitchFamily="34" charset="0"/>
              <a:buChar char="•"/>
            </a:pPr>
            <a:endParaRPr lang="es-CO" sz="1050" i="1" dirty="0">
              <a:solidFill>
                <a:schemeClr val="tx1"/>
              </a:solidFill>
            </a:endParaRPr>
          </a:p>
          <a:p>
            <a:pPr marL="214313" indent="-214313">
              <a:buFont typeface="Arial" panose="020B0604020202020204" pitchFamily="34" charset="0"/>
              <a:buChar char="•"/>
            </a:pPr>
            <a:r>
              <a:rPr lang="es-CO" sz="1050" i="1" dirty="0">
                <a:solidFill>
                  <a:schemeClr val="tx1"/>
                </a:solidFill>
              </a:rPr>
              <a:t>Asesorar sobre la implementación de planes, programas o proyectos, que permitan prevenir la configuración de situaciones de alteración de la seguridad y convivencia.</a:t>
            </a:r>
          </a:p>
        </p:txBody>
      </p:sp>
      <p:sp>
        <p:nvSpPr>
          <p:cNvPr id="50" name="Rectángulo redondeado 49"/>
          <p:cNvSpPr/>
          <p:nvPr/>
        </p:nvSpPr>
        <p:spPr>
          <a:xfrm>
            <a:off x="2909327" y="4235878"/>
            <a:ext cx="2839960" cy="332006"/>
          </a:xfrm>
          <a:prstGeom prst="roundRect">
            <a:avLst/>
          </a:prstGeom>
          <a:solidFill>
            <a:schemeClr val="accent6">
              <a:lumMod val="75000"/>
            </a:schemeClr>
          </a:solidFill>
        </p:spPr>
        <p:txBody>
          <a:bodyPr wrap="none">
            <a:spAutoFit/>
          </a:bodyPr>
          <a:lstStyle/>
          <a:p>
            <a:r>
              <a:rPr lang="es-CO" sz="1350" b="1" i="1" dirty="0">
                <a:solidFill>
                  <a:schemeClr val="bg1"/>
                </a:solidFill>
                <a:latin typeface="Calibri" panose="020F0502020204030204" pitchFamily="34" charset="0"/>
                <a:ea typeface="Calibri" panose="020F0502020204030204" pitchFamily="34" charset="0"/>
                <a:cs typeface="Times New Roman" panose="02020603050405020304" pitchFamily="18" charset="0"/>
              </a:rPr>
              <a:t>Consejos de Seguridad y Convivencia</a:t>
            </a:r>
            <a:endParaRPr lang="es-ES" sz="1350" b="1" i="1" dirty="0">
              <a:solidFill>
                <a:schemeClr val="bg1"/>
              </a:solidFill>
            </a:endParaRPr>
          </a:p>
        </p:txBody>
      </p:sp>
      <p:cxnSp>
        <p:nvCxnSpPr>
          <p:cNvPr id="51" name="Conector recto de flecha 50"/>
          <p:cNvCxnSpPr>
            <a:stCxn id="36" idx="1"/>
          </p:cNvCxnSpPr>
          <p:nvPr/>
        </p:nvCxnSpPr>
        <p:spPr>
          <a:xfrm flipH="1">
            <a:off x="1518404" y="1714867"/>
            <a:ext cx="2492768" cy="252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a:stCxn id="36" idx="3"/>
          </p:cNvCxnSpPr>
          <p:nvPr/>
        </p:nvCxnSpPr>
        <p:spPr>
          <a:xfrm>
            <a:off x="4899624" y="1714867"/>
            <a:ext cx="2490586" cy="212829"/>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1920106" y="4567839"/>
            <a:ext cx="5175587" cy="300082"/>
          </a:xfrm>
          <a:prstGeom prst="rect">
            <a:avLst/>
          </a:prstGeom>
        </p:spPr>
        <p:txBody>
          <a:bodyPr wrap="square">
            <a:spAutoFit/>
          </a:bodyPr>
          <a:lstStyle/>
          <a:p>
            <a:r>
              <a:rPr lang="es-CO" sz="1350" i="1" dirty="0">
                <a:solidFill>
                  <a:srgbClr val="5F933C"/>
                </a:solidFill>
              </a:rPr>
              <a:t>Cuerpo consultivo para la prevención y problemáticas de convivencia</a:t>
            </a:r>
            <a:endParaRPr lang="es-ES" sz="1350" dirty="0">
              <a:solidFill>
                <a:srgbClr val="5F933C"/>
              </a:solidFill>
            </a:endParaRPr>
          </a:p>
        </p:txBody>
      </p:sp>
    </p:spTree>
    <p:extLst>
      <p:ext uri="{BB962C8B-B14F-4D97-AF65-F5344CB8AC3E}">
        <p14:creationId xmlns:p14="http://schemas.microsoft.com/office/powerpoint/2010/main" val="749173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p:cNvSpPr>
          <p:nvPr>
            <p:ph idx="1"/>
          </p:nvPr>
        </p:nvSpPr>
        <p:spPr>
          <a:xfrm>
            <a:off x="611188" y="1484313"/>
            <a:ext cx="7993062" cy="4824412"/>
          </a:xfrm>
        </p:spPr>
        <p:txBody>
          <a:bodyPr lIns="50800" tIns="50800" rIns="50800" bIns="50800" anchor="ctr"/>
          <a:lstStyle/>
          <a:p>
            <a:pPr marL="157163" indent="-157163" algn="just" defTabSz="858838" eaLnBrk="1" hangingPunct="1">
              <a:lnSpc>
                <a:spcPct val="90000"/>
              </a:lnSpc>
              <a:spcBef>
                <a:spcPts val="600"/>
              </a:spcBef>
              <a:buFontTx/>
              <a:buChar char="•"/>
            </a:pPr>
            <a:endParaRPr lang="es-CO" sz="2600" smtClean="0">
              <a:latin typeface="Calibri" pitchFamily="34" charset="0"/>
              <a:ea typeface="Calibri" pitchFamily="34" charset="0"/>
              <a:cs typeface="Calibri" pitchFamily="34" charset="0"/>
              <a:sym typeface="Calibri" pitchFamily="34" charset="0"/>
            </a:endParaRPr>
          </a:p>
          <a:p>
            <a:pPr marL="157163" indent="-157163" algn="just" defTabSz="858838" eaLnBrk="1" hangingPunct="1">
              <a:lnSpc>
                <a:spcPct val="90000"/>
              </a:lnSpc>
              <a:spcBef>
                <a:spcPts val="500"/>
              </a:spcBef>
              <a:buFontTx/>
              <a:buChar char="•"/>
            </a:pPr>
            <a:r>
              <a:rPr lang="es-CO" sz="2300" smtClean="0">
                <a:latin typeface="Calibri" pitchFamily="34" charset="0"/>
                <a:ea typeface="Calibri" pitchFamily="34" charset="0"/>
                <a:cs typeface="Calibri" pitchFamily="34" charset="0"/>
                <a:sym typeface="Calibri" pitchFamily="34" charset="0"/>
              </a:rPr>
              <a:t>Verificar que en el departamento o municipio exista y esté operando el Fondo Territorial de Seguridad y Convivencia Ciudadana </a:t>
            </a:r>
            <a:r>
              <a:rPr lang="es-CO" sz="2300" b="1" smtClean="0">
                <a:latin typeface="Calibri" pitchFamily="34" charset="0"/>
                <a:ea typeface="Calibri" pitchFamily="34" charset="0"/>
                <a:cs typeface="Calibri" pitchFamily="34" charset="0"/>
                <a:sym typeface="Calibri" pitchFamily="34" charset="0"/>
              </a:rPr>
              <a:t>(FONSET). </a:t>
            </a:r>
            <a:r>
              <a:rPr lang="es-CO" sz="2300" smtClean="0">
                <a:latin typeface="Calibri" pitchFamily="34" charset="0"/>
                <a:ea typeface="Calibri" pitchFamily="34" charset="0"/>
                <a:cs typeface="Calibri" pitchFamily="34" charset="0"/>
                <a:sym typeface="Calibri" pitchFamily="34" charset="0"/>
              </a:rPr>
              <a:t>(Decreto 399 de 2011) </a:t>
            </a:r>
            <a:endParaRPr lang="es-CO" sz="2600" smtClean="0">
              <a:latin typeface="Calibri" pitchFamily="34" charset="0"/>
              <a:ea typeface="Calibri" pitchFamily="34" charset="0"/>
              <a:cs typeface="Calibri" pitchFamily="34" charset="0"/>
              <a:sym typeface="Calibri" pitchFamily="34" charset="0"/>
            </a:endParaRPr>
          </a:p>
          <a:p>
            <a:pPr marL="157163" indent="-157163" algn="just" defTabSz="858838" eaLnBrk="1" hangingPunct="1">
              <a:lnSpc>
                <a:spcPct val="90000"/>
              </a:lnSpc>
              <a:spcBef>
                <a:spcPts val="500"/>
              </a:spcBef>
              <a:buFontTx/>
              <a:buChar char="•"/>
            </a:pPr>
            <a:r>
              <a:rPr lang="es-CO" sz="2300" smtClean="0">
                <a:latin typeface="Calibri" pitchFamily="34" charset="0"/>
                <a:ea typeface="Calibri" pitchFamily="34" charset="0"/>
                <a:cs typeface="Calibri" pitchFamily="34" charset="0"/>
                <a:sym typeface="Calibri" pitchFamily="34" charset="0"/>
              </a:rPr>
              <a:t>Presentar los informes acerca del recaudo, ejecución e inversión de los recursos de los FONSET ante el Ministerio del Interior, así como ante la Contaduría General de la Nación, a través del </a:t>
            </a:r>
            <a:r>
              <a:rPr lang="es-CO" sz="2300" b="1" smtClean="0">
                <a:latin typeface="Calibri" pitchFamily="34" charset="0"/>
                <a:ea typeface="Calibri" pitchFamily="34" charset="0"/>
                <a:cs typeface="Calibri" pitchFamily="34" charset="0"/>
                <a:sym typeface="Calibri" pitchFamily="34" charset="0"/>
              </a:rPr>
              <a:t>Formulario Único Territorial </a:t>
            </a:r>
            <a:r>
              <a:rPr lang="es-CO" sz="2300" smtClean="0">
                <a:latin typeface="Calibri" pitchFamily="34" charset="0"/>
                <a:ea typeface="Calibri" pitchFamily="34" charset="0"/>
                <a:cs typeface="Calibri" pitchFamily="34" charset="0"/>
                <a:sym typeface="Calibri" pitchFamily="34" charset="0"/>
              </a:rPr>
              <a:t>(parágrafo único Art. 6° Ley 1421 de 2010 y parágrafo Único Art. 9° del Decreto 399 del 14 de febrero de 2011). </a:t>
            </a:r>
            <a:endParaRPr lang="es-CO" sz="2600" smtClean="0">
              <a:latin typeface="Calibri" pitchFamily="34" charset="0"/>
              <a:ea typeface="Calibri" pitchFamily="34" charset="0"/>
              <a:cs typeface="Calibri" pitchFamily="34" charset="0"/>
              <a:sym typeface="Calibri" pitchFamily="34" charset="0"/>
            </a:endParaRPr>
          </a:p>
          <a:p>
            <a:pPr marL="157163" indent="-157163" algn="just" defTabSz="858838" eaLnBrk="1" hangingPunct="1">
              <a:lnSpc>
                <a:spcPct val="90000"/>
              </a:lnSpc>
              <a:spcBef>
                <a:spcPts val="600"/>
              </a:spcBef>
              <a:buFontTx/>
              <a:buChar char="•"/>
            </a:pPr>
            <a:endParaRPr lang="es-CO" sz="2600" smtClean="0">
              <a:latin typeface="Calibri" pitchFamily="34" charset="0"/>
              <a:ea typeface="Calibri" pitchFamily="34" charset="0"/>
              <a:cs typeface="Calibri" pitchFamily="34" charset="0"/>
              <a:sym typeface="Calibri" pitchFamily="34" charset="0"/>
            </a:endParaRPr>
          </a:p>
        </p:txBody>
      </p:sp>
      <p:sp>
        <p:nvSpPr>
          <p:cNvPr id="78851" name="AutoShape 2"/>
          <p:cNvSpPr>
            <a:spLocks/>
          </p:cNvSpPr>
          <p:nvPr/>
        </p:nvSpPr>
        <p:spPr bwMode="auto">
          <a:xfrm>
            <a:off x="539750" y="196850"/>
            <a:ext cx="8388350"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r>
              <a:rPr lang="es-CO" sz="2000" b="1">
                <a:solidFill>
                  <a:srgbClr val="C0504D"/>
                </a:solidFill>
                <a:ea typeface="Calibri" pitchFamily="34" charset="0"/>
                <a:cs typeface="Calibri" pitchFamily="34" charset="0"/>
                <a:sym typeface="Calibri" pitchFamily="34" charset="0"/>
              </a:rPr>
              <a:t>Compromisos de los mandatarios locales con la Seguridad y Convivencia Ciudadana </a:t>
            </a:r>
            <a:endParaRPr lang="es-CO" sz="1200">
              <a:solidFill>
                <a:srgbClr val="000000"/>
              </a:solidFill>
              <a:latin typeface="Helvetica" charset="0"/>
              <a:cs typeface="Helvetica" charset="0"/>
              <a:sym typeface="Helvetica" charset="0"/>
            </a:endParaRPr>
          </a:p>
        </p:txBody>
      </p:sp>
      <p:pic>
        <p:nvPicPr>
          <p:cNvPr id="78852" name="Picture 3" descr="image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3525" y="5302250"/>
            <a:ext cx="95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221349351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14 Rectángulo"/>
          <p:cNvSpPr/>
          <p:nvPr/>
        </p:nvSpPr>
        <p:spPr>
          <a:xfrm>
            <a:off x="0" y="0"/>
            <a:ext cx="9144000" cy="6308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0" name="48 Rectángulo"/>
          <p:cNvSpPr/>
          <p:nvPr/>
        </p:nvSpPr>
        <p:spPr>
          <a:xfrm>
            <a:off x="2300288" y="142875"/>
            <a:ext cx="1223962" cy="1187450"/>
          </a:xfrm>
          <a:prstGeom prst="rect">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1" name="49 Rectángulo"/>
          <p:cNvSpPr/>
          <p:nvPr/>
        </p:nvSpPr>
        <p:spPr>
          <a:xfrm>
            <a:off x="2843213" y="1597025"/>
            <a:ext cx="1223962" cy="1187450"/>
          </a:xfrm>
          <a:prstGeom prst="rect">
            <a:avLst/>
          </a:prstGeom>
          <a:solidFill>
            <a:schemeClr val="accent3">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8" name="7 Rectángulo"/>
          <p:cNvSpPr/>
          <p:nvPr/>
        </p:nvSpPr>
        <p:spPr>
          <a:xfrm>
            <a:off x="6408738" y="3914775"/>
            <a:ext cx="2519362" cy="1512888"/>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2" name="8 Rectángulo"/>
          <p:cNvSpPr/>
          <p:nvPr/>
        </p:nvSpPr>
        <p:spPr>
          <a:xfrm>
            <a:off x="4284663" y="4833938"/>
            <a:ext cx="1223962" cy="1187450"/>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4" name="9 Rectángulo"/>
          <p:cNvSpPr/>
          <p:nvPr/>
        </p:nvSpPr>
        <p:spPr>
          <a:xfrm>
            <a:off x="4500563" y="1441450"/>
            <a:ext cx="933450" cy="2347913"/>
          </a:xfrm>
          <a:prstGeom prst="rect">
            <a:avLst/>
          </a:prstGeom>
          <a:solidFill>
            <a:schemeClr val="accent3">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5" name="3 Rectángulo"/>
          <p:cNvSpPr/>
          <p:nvPr/>
        </p:nvSpPr>
        <p:spPr>
          <a:xfrm>
            <a:off x="468313" y="1412875"/>
            <a:ext cx="1582737" cy="1511300"/>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6" name="4 Rectángulo"/>
          <p:cNvSpPr/>
          <p:nvPr/>
        </p:nvSpPr>
        <p:spPr>
          <a:xfrm>
            <a:off x="2484438" y="2852738"/>
            <a:ext cx="1582737" cy="1512887"/>
          </a:xfrm>
          <a:prstGeom prst="rect">
            <a:avLst/>
          </a:prstGeom>
          <a:solidFill>
            <a:schemeClr val="accent3">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0" name="12 Rectángulo"/>
          <p:cNvSpPr/>
          <p:nvPr/>
        </p:nvSpPr>
        <p:spPr>
          <a:xfrm>
            <a:off x="1403350" y="3373438"/>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4" name="10 Rectángulo"/>
          <p:cNvSpPr/>
          <p:nvPr/>
        </p:nvSpPr>
        <p:spPr>
          <a:xfrm>
            <a:off x="-323850" y="1844675"/>
            <a:ext cx="4608513" cy="2592388"/>
          </a:xfrm>
          <a:prstGeom prst="rect">
            <a:avLst/>
          </a:prstGeom>
          <a:solidFill>
            <a:schemeClr val="bg2">
              <a:lumMod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marL="357082" defTabSz="914217">
              <a:defRPr/>
            </a:pPr>
            <a:endParaRPr lang="es-CO" sz="2800" b="1" dirty="0">
              <a:solidFill>
                <a:srgbClr val="EEECE1">
                  <a:lumMod val="25000"/>
                </a:srgbClr>
              </a:solidFill>
            </a:endParaRPr>
          </a:p>
        </p:txBody>
      </p:sp>
      <p:sp>
        <p:nvSpPr>
          <p:cNvPr id="195" name="13 Rectángulo"/>
          <p:cNvSpPr/>
          <p:nvPr/>
        </p:nvSpPr>
        <p:spPr>
          <a:xfrm>
            <a:off x="5249863" y="2838450"/>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6" name="15 Elipse"/>
          <p:cNvSpPr/>
          <p:nvPr/>
        </p:nvSpPr>
        <p:spPr>
          <a:xfrm>
            <a:off x="3860800" y="630238"/>
            <a:ext cx="5292725" cy="529113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7" name="40 Elipse"/>
          <p:cNvSpPr/>
          <p:nvPr/>
        </p:nvSpPr>
        <p:spPr>
          <a:xfrm>
            <a:off x="4714875" y="1463675"/>
            <a:ext cx="3582988" cy="36242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MX">
              <a:solidFill>
                <a:prstClr val="white"/>
              </a:solidFill>
            </a:endParaRPr>
          </a:p>
        </p:txBody>
      </p:sp>
      <p:sp>
        <p:nvSpPr>
          <p:cNvPr id="198" name="5 Rectángulo"/>
          <p:cNvSpPr/>
          <p:nvPr/>
        </p:nvSpPr>
        <p:spPr>
          <a:xfrm>
            <a:off x="6084888" y="1844675"/>
            <a:ext cx="1582737" cy="1512888"/>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9" name="39 Anillo"/>
          <p:cNvSpPr/>
          <p:nvPr/>
        </p:nvSpPr>
        <p:spPr>
          <a:xfrm>
            <a:off x="4922838" y="1692275"/>
            <a:ext cx="3168650" cy="3167063"/>
          </a:xfrm>
          <a:prstGeom prst="donut">
            <a:avLst>
              <a:gd name="adj" fmla="val 9977"/>
            </a:avLst>
          </a:prstGeom>
          <a:gradFill>
            <a:gsLst>
              <a:gs pos="0">
                <a:schemeClr val="tx1">
                  <a:lumMod val="75000"/>
                  <a:lumOff val="25000"/>
                </a:schemeClr>
              </a:gs>
              <a:gs pos="50000">
                <a:schemeClr val="tx1">
                  <a:lumMod val="50000"/>
                  <a:lumOff val="50000"/>
                </a:schemeClr>
              </a:gs>
              <a:gs pos="100000">
                <a:schemeClr val="bg1">
                  <a:lumMod val="8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0" name="41 Anillo"/>
          <p:cNvSpPr/>
          <p:nvPr/>
        </p:nvSpPr>
        <p:spPr>
          <a:xfrm>
            <a:off x="4094163" y="863600"/>
            <a:ext cx="4824412" cy="4824413"/>
          </a:xfrm>
          <a:prstGeom prst="donut">
            <a:avLst>
              <a:gd name="adj" fmla="val 362"/>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4" name="42 Anillo"/>
          <p:cNvSpPr/>
          <p:nvPr/>
        </p:nvSpPr>
        <p:spPr>
          <a:xfrm>
            <a:off x="4337050" y="1106488"/>
            <a:ext cx="4338638" cy="4338637"/>
          </a:xfrm>
          <a:prstGeom prst="donut">
            <a:avLst>
              <a:gd name="adj" fmla="val 4858"/>
            </a:avLst>
          </a:prstGeom>
          <a:gradFill flip="none" rotWithShape="1">
            <a:gsLst>
              <a:gs pos="0">
                <a:schemeClr val="tx1">
                  <a:lumMod val="75000"/>
                  <a:lumOff val="25000"/>
                </a:schemeClr>
              </a:gs>
              <a:gs pos="50000">
                <a:schemeClr val="tx1">
                  <a:lumMod val="50000"/>
                  <a:lumOff val="50000"/>
                  <a:alpha val="22000"/>
                </a:schemeClr>
              </a:gs>
              <a:gs pos="100000">
                <a:schemeClr val="bg1">
                  <a:lumMod val="85000"/>
                  <a:alpha val="34000"/>
                </a:schemeClr>
              </a:gs>
            </a:gsLst>
            <a:lin ang="27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8" name="44 Anillo"/>
          <p:cNvSpPr/>
          <p:nvPr/>
        </p:nvSpPr>
        <p:spPr>
          <a:xfrm>
            <a:off x="4337050" y="1106488"/>
            <a:ext cx="4338638" cy="4338637"/>
          </a:xfrm>
          <a:prstGeom prst="donut">
            <a:avLst>
              <a:gd name="adj" fmla="val 4893"/>
            </a:avLst>
          </a:prstGeom>
          <a:gradFill>
            <a:gsLst>
              <a:gs pos="0">
                <a:schemeClr val="bg1">
                  <a:lumMod val="85000"/>
                  <a:alpha val="52000"/>
                </a:schemeClr>
              </a:gs>
              <a:gs pos="50000">
                <a:schemeClr val="tx1">
                  <a:lumMod val="50000"/>
                  <a:lumOff val="50000"/>
                </a:schemeClr>
              </a:gs>
              <a:gs pos="100000">
                <a:schemeClr val="tx1">
                  <a:lumMod val="65000"/>
                  <a:lumOff val="3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9" name="43 Anillo"/>
          <p:cNvSpPr/>
          <p:nvPr/>
        </p:nvSpPr>
        <p:spPr>
          <a:xfrm>
            <a:off x="4338638" y="1106488"/>
            <a:ext cx="4337050" cy="4338637"/>
          </a:xfrm>
          <a:prstGeom prst="donut">
            <a:avLst>
              <a:gd name="adj" fmla="val 4913"/>
            </a:avLst>
          </a:prstGeom>
          <a:solidFill>
            <a:schemeClr val="accent3">
              <a:lumMod val="40000"/>
              <a:lumOff val="6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10" name="11 Elipse"/>
          <p:cNvSpPr/>
          <p:nvPr/>
        </p:nvSpPr>
        <p:spPr>
          <a:xfrm>
            <a:off x="4572000" y="1330325"/>
            <a:ext cx="3887788" cy="388778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212" name="3 Título"/>
          <p:cNvSpPr txBox="1">
            <a:spLocks/>
          </p:cNvSpPr>
          <p:nvPr/>
        </p:nvSpPr>
        <p:spPr bwMode="auto">
          <a:xfrm>
            <a:off x="79375" y="5192415"/>
            <a:ext cx="542925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4" rIns="91404" bIns="45704" anchor="ctr"/>
          <a:lstStyle>
            <a:lvl1pPr defTabSz="912813">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defTabSz="912813">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defTabSz="912813">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defTabSz="912813">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defTabSz="912813">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spcBef>
                <a:spcPct val="0"/>
              </a:spcBef>
              <a:buFontTx/>
              <a:buNone/>
            </a:pPr>
            <a:r>
              <a:rPr lang="es-CO" altLang="es-CO" sz="1400" dirty="0" smtClean="0">
                <a:solidFill>
                  <a:srgbClr val="000000"/>
                </a:solidFill>
                <a:latin typeface="Candara" panose="020E0502030303020204" pitchFamily="34" charset="0"/>
              </a:rPr>
              <a:t>Liany Del Carmen Romero Pajaro</a:t>
            </a:r>
            <a:endParaRPr lang="es-CO" altLang="es-CO" sz="1400" dirty="0">
              <a:solidFill>
                <a:srgbClr val="000000"/>
              </a:solidFill>
              <a:latin typeface="Candara" panose="020E0502030303020204" pitchFamily="34" charset="0"/>
            </a:endParaRPr>
          </a:p>
        </p:txBody>
      </p:sp>
      <p:pic>
        <p:nvPicPr>
          <p:cNvPr id="7191" name="Imagen 2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608138"/>
            <a:ext cx="33131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2 CuadroTexto"/>
          <p:cNvSpPr txBox="1"/>
          <p:nvPr/>
        </p:nvSpPr>
        <p:spPr>
          <a:xfrm>
            <a:off x="185738" y="2349500"/>
            <a:ext cx="3675062" cy="2062103"/>
          </a:xfrm>
          <a:prstGeom prst="rect">
            <a:avLst/>
          </a:prstGeom>
          <a:noFill/>
        </p:spPr>
        <p:txBody>
          <a:bodyPr wrap="square">
            <a:spAutoFit/>
          </a:bodyPr>
          <a:lstStyle/>
          <a:p>
            <a:pPr algn="ctr">
              <a:defRPr/>
            </a:pPr>
            <a:r>
              <a:rPr lang="es-CO" sz="3200" b="1" dirty="0"/>
              <a:t>UNIDAD </a:t>
            </a:r>
            <a:r>
              <a:rPr lang="es-CO" sz="3200" b="1" dirty="0" smtClean="0"/>
              <a:t>I</a:t>
            </a:r>
            <a:endParaRPr lang="es-CO" sz="3200" b="1" dirty="0"/>
          </a:p>
          <a:p>
            <a:pPr algn="ctr">
              <a:defRPr/>
            </a:pPr>
            <a:r>
              <a:rPr lang="es-CO" sz="2400" b="1" dirty="0"/>
              <a:t>GENERALIDADES DE LAS POLITICAS PUBLICAS DE SEGURIDAD Y CONVIVENCIA</a:t>
            </a:r>
          </a:p>
        </p:txBody>
      </p:sp>
    </p:spTree>
    <p:extLst>
      <p:ext uri="{BB962C8B-B14F-4D97-AF65-F5344CB8AC3E}">
        <p14:creationId xmlns:p14="http://schemas.microsoft.com/office/powerpoint/2010/main" val="67384429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2750"/>
                                        <p:tgtEl>
                                          <p:spTgt spid="19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2750"/>
                                        <p:tgtEl>
                                          <p:spTgt spid="195"/>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 calcmode="lin" valueType="num">
                                      <p:cBhvr>
                                        <p:cTn id="13" dur="2750" fill="hold"/>
                                        <p:tgtEl>
                                          <p:spTgt spid="170"/>
                                        </p:tgtEl>
                                        <p:attrNameLst>
                                          <p:attrName>ppt_x</p:attrName>
                                        </p:attrNameLst>
                                      </p:cBhvr>
                                      <p:tavLst>
                                        <p:tav tm="0">
                                          <p:val>
                                            <p:strVal val="#ppt_x-.2"/>
                                          </p:val>
                                        </p:tav>
                                        <p:tav tm="100000">
                                          <p:val>
                                            <p:strVal val="#ppt_x"/>
                                          </p:val>
                                        </p:tav>
                                      </p:tavLst>
                                    </p:anim>
                                    <p:anim calcmode="lin" valueType="num">
                                      <p:cBhvr>
                                        <p:cTn id="14" dur="2750" fill="hold"/>
                                        <p:tgtEl>
                                          <p:spTgt spid="170"/>
                                        </p:tgtEl>
                                        <p:attrNameLst>
                                          <p:attrName>ppt_y</p:attrName>
                                        </p:attrNameLst>
                                      </p:cBhvr>
                                      <p:tavLst>
                                        <p:tav tm="0">
                                          <p:val>
                                            <p:strVal val="#ppt_y"/>
                                          </p:val>
                                        </p:tav>
                                        <p:tav tm="100000">
                                          <p:val>
                                            <p:strVal val="#ppt_y"/>
                                          </p:val>
                                        </p:tav>
                                      </p:tavLst>
                                    </p:anim>
                                    <p:animEffect transition="in" filter="wipe(right)" prLst="gradientSize: 0.1">
                                      <p:cBhvr>
                                        <p:cTn id="15" dur="2750"/>
                                        <p:tgtEl>
                                          <p:spTgt spid="170"/>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3000" fill="hold"/>
                                        <p:tgtEl>
                                          <p:spTgt spid="171"/>
                                        </p:tgtEl>
                                        <p:attrNameLst>
                                          <p:attrName>ppt_w</p:attrName>
                                        </p:attrNameLst>
                                      </p:cBhvr>
                                      <p:tavLst>
                                        <p:tav tm="0">
                                          <p:val>
                                            <p:strVal val="#ppt_w*0.70"/>
                                          </p:val>
                                        </p:tav>
                                        <p:tav tm="100000">
                                          <p:val>
                                            <p:strVal val="#ppt_w"/>
                                          </p:val>
                                        </p:tav>
                                      </p:tavLst>
                                    </p:anim>
                                    <p:anim calcmode="lin" valueType="num">
                                      <p:cBhvr>
                                        <p:cTn id="19" dur="3000" fill="hold"/>
                                        <p:tgtEl>
                                          <p:spTgt spid="171"/>
                                        </p:tgtEl>
                                        <p:attrNameLst>
                                          <p:attrName>ppt_h</p:attrName>
                                        </p:attrNameLst>
                                      </p:cBhvr>
                                      <p:tavLst>
                                        <p:tav tm="0">
                                          <p:val>
                                            <p:strVal val="#ppt_h"/>
                                          </p:val>
                                        </p:tav>
                                        <p:tav tm="100000">
                                          <p:val>
                                            <p:strVal val="#ppt_h"/>
                                          </p:val>
                                        </p:tav>
                                      </p:tavLst>
                                    </p:anim>
                                    <p:animEffect transition="in" filter="fade">
                                      <p:cBhvr>
                                        <p:cTn id="20" dur="3000"/>
                                        <p:tgtEl>
                                          <p:spTgt spid="17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78"/>
                                        </p:tgtEl>
                                        <p:attrNameLst>
                                          <p:attrName>style.visibility</p:attrName>
                                        </p:attrNameLst>
                                      </p:cBhvr>
                                      <p:to>
                                        <p:strVal val="visible"/>
                                      </p:to>
                                    </p:set>
                                    <p:anim calcmode="lin" valueType="num">
                                      <p:cBhvr>
                                        <p:cTn id="23" dur="2750" fill="hold"/>
                                        <p:tgtEl>
                                          <p:spTgt spid="178"/>
                                        </p:tgtEl>
                                        <p:attrNameLst>
                                          <p:attrName>ppt_w</p:attrName>
                                        </p:attrNameLst>
                                      </p:cBhvr>
                                      <p:tavLst>
                                        <p:tav tm="0">
                                          <p:val>
                                            <p:strVal val="#ppt_w*0.70"/>
                                          </p:val>
                                        </p:tav>
                                        <p:tav tm="100000">
                                          <p:val>
                                            <p:strVal val="#ppt_w"/>
                                          </p:val>
                                        </p:tav>
                                      </p:tavLst>
                                    </p:anim>
                                    <p:anim calcmode="lin" valueType="num">
                                      <p:cBhvr>
                                        <p:cTn id="24" dur="2750" fill="hold"/>
                                        <p:tgtEl>
                                          <p:spTgt spid="178"/>
                                        </p:tgtEl>
                                        <p:attrNameLst>
                                          <p:attrName>ppt_h</p:attrName>
                                        </p:attrNameLst>
                                      </p:cBhvr>
                                      <p:tavLst>
                                        <p:tav tm="0">
                                          <p:val>
                                            <p:strVal val="#ppt_h"/>
                                          </p:val>
                                        </p:tav>
                                        <p:tav tm="100000">
                                          <p:val>
                                            <p:strVal val="#ppt_h"/>
                                          </p:val>
                                        </p:tav>
                                      </p:tavLst>
                                    </p:anim>
                                    <p:animEffect transition="in" filter="fade">
                                      <p:cBhvr>
                                        <p:cTn id="25" dur="2750"/>
                                        <p:tgtEl>
                                          <p:spTgt spid="17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up)">
                                      <p:cBhvr>
                                        <p:cTn id="28" dur="2750"/>
                                        <p:tgtEl>
                                          <p:spTgt spid="184"/>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185"/>
                                        </p:tgtEl>
                                        <p:attrNameLst>
                                          <p:attrName>style.visibility</p:attrName>
                                        </p:attrNameLst>
                                      </p:cBhvr>
                                      <p:to>
                                        <p:strVal val="visible"/>
                                      </p:to>
                                    </p:set>
                                    <p:anim calcmode="lin" valueType="num">
                                      <p:cBhvr>
                                        <p:cTn id="31" dur="2750" fill="hold"/>
                                        <p:tgtEl>
                                          <p:spTgt spid="185"/>
                                        </p:tgtEl>
                                        <p:attrNameLst>
                                          <p:attrName>ppt_x</p:attrName>
                                        </p:attrNameLst>
                                      </p:cBhvr>
                                      <p:tavLst>
                                        <p:tav tm="0">
                                          <p:val>
                                            <p:strVal val="#ppt_x-.2"/>
                                          </p:val>
                                        </p:tav>
                                        <p:tav tm="100000">
                                          <p:val>
                                            <p:strVal val="#ppt_x"/>
                                          </p:val>
                                        </p:tav>
                                      </p:tavLst>
                                    </p:anim>
                                    <p:anim calcmode="lin" valueType="num">
                                      <p:cBhvr>
                                        <p:cTn id="32" dur="2750" fill="hold"/>
                                        <p:tgtEl>
                                          <p:spTgt spid="185"/>
                                        </p:tgtEl>
                                        <p:attrNameLst>
                                          <p:attrName>ppt_y</p:attrName>
                                        </p:attrNameLst>
                                      </p:cBhvr>
                                      <p:tavLst>
                                        <p:tav tm="0">
                                          <p:val>
                                            <p:strVal val="#ppt_y"/>
                                          </p:val>
                                        </p:tav>
                                        <p:tav tm="100000">
                                          <p:val>
                                            <p:strVal val="#ppt_y"/>
                                          </p:val>
                                        </p:tav>
                                      </p:tavLst>
                                    </p:anim>
                                    <p:animEffect transition="in" filter="wipe(right)" prLst="gradientSize: 0.1">
                                      <p:cBhvr>
                                        <p:cTn id="33" dur="2750"/>
                                        <p:tgtEl>
                                          <p:spTgt spid="185"/>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198"/>
                                        </p:tgtEl>
                                        <p:attrNameLst>
                                          <p:attrName>style.visibility</p:attrName>
                                        </p:attrNameLst>
                                      </p:cBhvr>
                                      <p:to>
                                        <p:strVal val="visible"/>
                                      </p:to>
                                    </p:set>
                                    <p:anim calcmode="lin" valueType="num">
                                      <p:cBhvr>
                                        <p:cTn id="36" dur="2750" fill="hold"/>
                                        <p:tgtEl>
                                          <p:spTgt spid="198"/>
                                        </p:tgtEl>
                                        <p:attrNameLst>
                                          <p:attrName>ppt_x</p:attrName>
                                        </p:attrNameLst>
                                      </p:cBhvr>
                                      <p:tavLst>
                                        <p:tav tm="0">
                                          <p:val>
                                            <p:strVal val="#ppt_x-.2"/>
                                          </p:val>
                                        </p:tav>
                                        <p:tav tm="100000">
                                          <p:val>
                                            <p:strVal val="#ppt_x"/>
                                          </p:val>
                                        </p:tav>
                                      </p:tavLst>
                                    </p:anim>
                                    <p:anim calcmode="lin" valueType="num">
                                      <p:cBhvr>
                                        <p:cTn id="37" dur="2750" fill="hold"/>
                                        <p:tgtEl>
                                          <p:spTgt spid="198"/>
                                        </p:tgtEl>
                                        <p:attrNameLst>
                                          <p:attrName>ppt_y</p:attrName>
                                        </p:attrNameLst>
                                      </p:cBhvr>
                                      <p:tavLst>
                                        <p:tav tm="0">
                                          <p:val>
                                            <p:strVal val="#ppt_y"/>
                                          </p:val>
                                        </p:tav>
                                        <p:tav tm="100000">
                                          <p:val>
                                            <p:strVal val="#ppt_y"/>
                                          </p:val>
                                        </p:tav>
                                      </p:tavLst>
                                    </p:anim>
                                    <p:animEffect transition="in" filter="wipe(right)" prLst="gradientSize: 0.1">
                                      <p:cBhvr>
                                        <p:cTn id="38" dur="2750"/>
                                        <p:tgtEl>
                                          <p:spTgt spid="198"/>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82"/>
                                        </p:tgtEl>
                                        <p:attrNameLst>
                                          <p:attrName>style.visibility</p:attrName>
                                        </p:attrNameLst>
                                      </p:cBhvr>
                                      <p:to>
                                        <p:strVal val="visible"/>
                                      </p:to>
                                    </p:set>
                                    <p:anim calcmode="lin" valueType="num">
                                      <p:cBhvr>
                                        <p:cTn id="41" dur="2750" fill="hold"/>
                                        <p:tgtEl>
                                          <p:spTgt spid="182"/>
                                        </p:tgtEl>
                                        <p:attrNameLst>
                                          <p:attrName>ppt_x</p:attrName>
                                        </p:attrNameLst>
                                      </p:cBhvr>
                                      <p:tavLst>
                                        <p:tav tm="0">
                                          <p:val>
                                            <p:strVal val="#ppt_x-.2"/>
                                          </p:val>
                                        </p:tav>
                                        <p:tav tm="100000">
                                          <p:val>
                                            <p:strVal val="#ppt_x"/>
                                          </p:val>
                                        </p:tav>
                                      </p:tavLst>
                                    </p:anim>
                                    <p:anim calcmode="lin" valueType="num">
                                      <p:cBhvr>
                                        <p:cTn id="42" dur="2750" fill="hold"/>
                                        <p:tgtEl>
                                          <p:spTgt spid="182"/>
                                        </p:tgtEl>
                                        <p:attrNameLst>
                                          <p:attrName>ppt_y</p:attrName>
                                        </p:attrNameLst>
                                      </p:cBhvr>
                                      <p:tavLst>
                                        <p:tav tm="0">
                                          <p:val>
                                            <p:strVal val="#ppt_y"/>
                                          </p:val>
                                        </p:tav>
                                        <p:tav tm="100000">
                                          <p:val>
                                            <p:strVal val="#ppt_y"/>
                                          </p:val>
                                        </p:tav>
                                      </p:tavLst>
                                    </p:anim>
                                    <p:animEffect transition="in" filter="wipe(right)" prLst="gradientSize: 0.1">
                                      <p:cBhvr>
                                        <p:cTn id="43" dur="2750"/>
                                        <p:tgtEl>
                                          <p:spTgt spid="18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fade">
                                      <p:cBhvr>
                                        <p:cTn id="46" dur="2750"/>
                                        <p:tgtEl>
                                          <p:spTgt spid="186"/>
                                        </p:tgtEl>
                                      </p:cBhvr>
                                    </p:animEffect>
                                    <p:anim calcmode="lin" valueType="num">
                                      <p:cBhvr>
                                        <p:cTn id="47" dur="2750" fill="hold"/>
                                        <p:tgtEl>
                                          <p:spTgt spid="186"/>
                                        </p:tgtEl>
                                        <p:attrNameLst>
                                          <p:attrName>ppt_x</p:attrName>
                                        </p:attrNameLst>
                                      </p:cBhvr>
                                      <p:tavLst>
                                        <p:tav tm="0">
                                          <p:val>
                                            <p:strVal val="#ppt_x"/>
                                          </p:val>
                                        </p:tav>
                                        <p:tav tm="100000">
                                          <p:val>
                                            <p:strVal val="#ppt_x"/>
                                          </p:val>
                                        </p:tav>
                                      </p:tavLst>
                                    </p:anim>
                                    <p:anim calcmode="lin" valueType="num">
                                      <p:cBhvr>
                                        <p:cTn id="48" dur="2750" fill="hold"/>
                                        <p:tgtEl>
                                          <p:spTgt spid="186"/>
                                        </p:tgtEl>
                                        <p:attrNameLst>
                                          <p:attrName>ppt_y</p:attrName>
                                        </p:attrNameLst>
                                      </p:cBhvr>
                                      <p:tavLst>
                                        <p:tav tm="0">
                                          <p:val>
                                            <p:strVal val="#ppt_y-.1"/>
                                          </p:val>
                                        </p:tav>
                                        <p:tav tm="100000">
                                          <p:val>
                                            <p:strVal val="#ppt_y"/>
                                          </p:val>
                                        </p:tav>
                                      </p:tavLst>
                                    </p:anim>
                                  </p:childTnLst>
                                </p:cTn>
                              </p:par>
                              <p:par>
                                <p:cTn id="49" presetID="21" presetClass="entr" presetSubtype="1" fill="hold" nodeType="withEffect">
                                  <p:stCondLst>
                                    <p:cond delay="0"/>
                                  </p:stCondLst>
                                  <p:childTnLst>
                                    <p:set>
                                      <p:cBhvr>
                                        <p:cTn id="50" dur="1" fill="hold">
                                          <p:stCondLst>
                                            <p:cond delay="0"/>
                                          </p:stCondLst>
                                        </p:cTn>
                                        <p:tgtEl>
                                          <p:spTgt spid="199"/>
                                        </p:tgtEl>
                                        <p:attrNameLst>
                                          <p:attrName>style.visibility</p:attrName>
                                        </p:attrNameLst>
                                      </p:cBhvr>
                                      <p:to>
                                        <p:strVal val="visible"/>
                                      </p:to>
                                    </p:set>
                                    <p:animEffect transition="in" filter="wheel(1)">
                                      <p:cBhvr>
                                        <p:cTn id="51" dur="4000"/>
                                        <p:tgtEl>
                                          <p:spTgt spid="199"/>
                                        </p:tgtEl>
                                      </p:cBhvr>
                                    </p:animEffect>
                                  </p:childTnLst>
                                </p:cTn>
                              </p:par>
                              <p:par>
                                <p:cTn id="52" presetID="8" presetClass="emph" presetSubtype="0" repeatCount="indefinite" fill="hold" nodeType="withEffect">
                                  <p:stCondLst>
                                    <p:cond delay="0"/>
                                  </p:stCondLst>
                                  <p:childTnLst>
                                    <p:animRot by="21600000">
                                      <p:cBhvr>
                                        <p:cTn id="53" dur="59000" fill="hold"/>
                                        <p:tgtEl>
                                          <p:spTgt spid="199"/>
                                        </p:tgtEl>
                                        <p:attrNameLst>
                                          <p:attrName>r</p:attrName>
                                        </p:attrNameLst>
                                      </p:cBhvr>
                                    </p:animRot>
                                  </p:childTnLst>
                                </p:cTn>
                              </p:par>
                              <p:par>
                                <p:cTn id="54" presetID="21" presetClass="entr" presetSubtype="3" fill="hold" grpId="0" nodeType="with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wheel(3)">
                                      <p:cBhvr>
                                        <p:cTn id="56" dur="4000"/>
                                        <p:tgtEl>
                                          <p:spTgt spid="196"/>
                                        </p:tgtEl>
                                      </p:cBhvr>
                                    </p:animEffect>
                                  </p:childTnLst>
                                </p:cTn>
                              </p:par>
                              <p:par>
                                <p:cTn id="57" presetID="8" presetClass="emph" presetSubtype="0" repeatCount="indefinite" fill="hold" grpId="1" nodeType="withEffect">
                                  <p:stCondLst>
                                    <p:cond delay="0"/>
                                  </p:stCondLst>
                                  <p:childTnLst>
                                    <p:animRot by="21600000">
                                      <p:cBhvr>
                                        <p:cTn id="58" dur="20500" fill="hold"/>
                                        <p:tgtEl>
                                          <p:spTgt spid="196"/>
                                        </p:tgtEl>
                                        <p:attrNameLst>
                                          <p:attrName>r</p:attrName>
                                        </p:attrNameLst>
                                      </p:cBhvr>
                                    </p:animRot>
                                  </p:childTnLst>
                                </p:cTn>
                              </p:par>
                              <p:par>
                                <p:cTn id="59" presetID="21" presetClass="entr" presetSubtype="1" fill="hold"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wheel(1)">
                                      <p:cBhvr>
                                        <p:cTn id="61" dur="4000"/>
                                        <p:tgtEl>
                                          <p:spTgt spid="200"/>
                                        </p:tgtEl>
                                      </p:cBhvr>
                                    </p:animEffect>
                                  </p:childTnLst>
                                </p:cTn>
                              </p:par>
                              <p:par>
                                <p:cTn id="62" presetID="8" presetClass="emph" presetSubtype="0" repeatCount="indefinite" fill="hold" nodeType="withEffect">
                                  <p:stCondLst>
                                    <p:cond delay="0"/>
                                  </p:stCondLst>
                                  <p:childTnLst>
                                    <p:animRot by="21600000">
                                      <p:cBhvr>
                                        <p:cTn id="63" dur="59000" fill="hold"/>
                                        <p:tgtEl>
                                          <p:spTgt spid="200"/>
                                        </p:tgtEl>
                                        <p:attrNameLst>
                                          <p:attrName>r</p:attrName>
                                        </p:attrNameLst>
                                      </p:cBhvr>
                                    </p:animRot>
                                  </p:childTnLst>
                                </p:cTn>
                              </p:par>
                              <p:par>
                                <p:cTn id="64" presetID="21" presetClass="entr" presetSubtype="1" fill="hold" nodeType="withEffect">
                                  <p:stCondLst>
                                    <p:cond delay="0"/>
                                  </p:stCondLst>
                                  <p:childTnLst>
                                    <p:set>
                                      <p:cBhvr>
                                        <p:cTn id="65" dur="1" fill="hold">
                                          <p:stCondLst>
                                            <p:cond delay="0"/>
                                          </p:stCondLst>
                                        </p:cTn>
                                        <p:tgtEl>
                                          <p:spTgt spid="204"/>
                                        </p:tgtEl>
                                        <p:attrNameLst>
                                          <p:attrName>style.visibility</p:attrName>
                                        </p:attrNameLst>
                                      </p:cBhvr>
                                      <p:to>
                                        <p:strVal val="visible"/>
                                      </p:to>
                                    </p:set>
                                    <p:animEffect transition="in" filter="wheel(1)">
                                      <p:cBhvr>
                                        <p:cTn id="66" dur="4000"/>
                                        <p:tgtEl>
                                          <p:spTgt spid="204"/>
                                        </p:tgtEl>
                                      </p:cBhvr>
                                    </p:animEffect>
                                  </p:childTnLst>
                                </p:cTn>
                              </p:par>
                              <p:par>
                                <p:cTn id="67" presetID="8" presetClass="emph" presetSubtype="0" repeatCount="indefinite" fill="hold" nodeType="withEffect">
                                  <p:stCondLst>
                                    <p:cond delay="0"/>
                                  </p:stCondLst>
                                  <p:childTnLst>
                                    <p:animRot by="21600000">
                                      <p:cBhvr>
                                        <p:cTn id="68" dur="59000" fill="hold"/>
                                        <p:tgtEl>
                                          <p:spTgt spid="204"/>
                                        </p:tgtEl>
                                        <p:attrNameLst>
                                          <p:attrName>r</p:attrName>
                                        </p:attrNameLst>
                                      </p:cBhvr>
                                    </p:animRot>
                                  </p:childTnLst>
                                </p:cTn>
                              </p:par>
                              <p:par>
                                <p:cTn id="69" presetID="21" presetClass="entr" presetSubtype="1" fill="hold" nodeType="withEffect">
                                  <p:stCondLst>
                                    <p:cond delay="0"/>
                                  </p:stCondLst>
                                  <p:childTnLst>
                                    <p:set>
                                      <p:cBhvr>
                                        <p:cTn id="70" dur="1" fill="hold">
                                          <p:stCondLst>
                                            <p:cond delay="0"/>
                                          </p:stCondLst>
                                        </p:cTn>
                                        <p:tgtEl>
                                          <p:spTgt spid="209"/>
                                        </p:tgtEl>
                                        <p:attrNameLst>
                                          <p:attrName>style.visibility</p:attrName>
                                        </p:attrNameLst>
                                      </p:cBhvr>
                                      <p:to>
                                        <p:strVal val="visible"/>
                                      </p:to>
                                    </p:set>
                                    <p:animEffect transition="in" filter="wheel(1)">
                                      <p:cBhvr>
                                        <p:cTn id="71" dur="4000"/>
                                        <p:tgtEl>
                                          <p:spTgt spid="209"/>
                                        </p:tgtEl>
                                      </p:cBhvr>
                                    </p:animEffect>
                                  </p:childTnLst>
                                </p:cTn>
                              </p:par>
                              <p:par>
                                <p:cTn id="72" presetID="8" presetClass="emph" presetSubtype="0" repeatCount="indefinite" fill="hold" nodeType="withEffect">
                                  <p:stCondLst>
                                    <p:cond delay="0"/>
                                  </p:stCondLst>
                                  <p:childTnLst>
                                    <p:animRot by="-21600000">
                                      <p:cBhvr>
                                        <p:cTn id="73" dur="59000" fill="hold"/>
                                        <p:tgtEl>
                                          <p:spTgt spid="209"/>
                                        </p:tgtEl>
                                        <p:attrNameLst>
                                          <p:attrName>r</p:attrName>
                                        </p:attrNameLst>
                                      </p:cBhvr>
                                    </p:animRot>
                                  </p:childTnLst>
                                </p:cTn>
                              </p:par>
                              <p:par>
                                <p:cTn id="74" presetID="21" presetClass="entr" presetSubtype="1" fill="hold" nodeType="withEffect">
                                  <p:stCondLst>
                                    <p:cond delay="0"/>
                                  </p:stCondLst>
                                  <p:childTnLst>
                                    <p:set>
                                      <p:cBhvr>
                                        <p:cTn id="75" dur="1" fill="hold">
                                          <p:stCondLst>
                                            <p:cond delay="0"/>
                                          </p:stCondLst>
                                        </p:cTn>
                                        <p:tgtEl>
                                          <p:spTgt spid="208"/>
                                        </p:tgtEl>
                                        <p:attrNameLst>
                                          <p:attrName>style.visibility</p:attrName>
                                        </p:attrNameLst>
                                      </p:cBhvr>
                                      <p:to>
                                        <p:strVal val="visible"/>
                                      </p:to>
                                    </p:set>
                                    <p:animEffect transition="in" filter="wheel(1)">
                                      <p:cBhvr>
                                        <p:cTn id="76" dur="4000"/>
                                        <p:tgtEl>
                                          <p:spTgt spid="208"/>
                                        </p:tgtEl>
                                      </p:cBhvr>
                                    </p:animEffect>
                                  </p:childTnLst>
                                </p:cTn>
                              </p:par>
                              <p:par>
                                <p:cTn id="77" presetID="8" presetClass="emph" presetSubtype="0" repeatCount="indefinite" fill="hold" nodeType="withEffect">
                                  <p:stCondLst>
                                    <p:cond delay="0"/>
                                  </p:stCondLst>
                                  <p:childTnLst>
                                    <p:animRot by="21600000">
                                      <p:cBhvr>
                                        <p:cTn id="78" dur="59000" fill="hold"/>
                                        <p:tgtEl>
                                          <p:spTgt spid="208"/>
                                        </p:tgtEl>
                                        <p:attrNameLst>
                                          <p:attrName>r</p:attrName>
                                        </p:attrNameLst>
                                      </p:cBhvr>
                                    </p:animRot>
                                  </p:childTnLst>
                                </p:cTn>
                              </p:par>
                              <p:par>
                                <p:cTn id="79" presetID="21" presetClass="entr" presetSubtype="1" fill="hold" grpId="0" nodeType="withEffect">
                                  <p:stCondLst>
                                    <p:cond delay="3000"/>
                                  </p:stCondLst>
                                  <p:childTnLst>
                                    <p:set>
                                      <p:cBhvr>
                                        <p:cTn id="80" dur="1" fill="hold">
                                          <p:stCondLst>
                                            <p:cond delay="0"/>
                                          </p:stCondLst>
                                        </p:cTn>
                                        <p:tgtEl>
                                          <p:spTgt spid="210"/>
                                        </p:tgtEl>
                                        <p:attrNameLst>
                                          <p:attrName>style.visibility</p:attrName>
                                        </p:attrNameLst>
                                      </p:cBhvr>
                                      <p:to>
                                        <p:strVal val="visible"/>
                                      </p:to>
                                    </p:set>
                                    <p:animEffect transition="in" filter="wheel(1)">
                                      <p:cBhvr>
                                        <p:cTn id="81" dur="3000"/>
                                        <p:tgtEl>
                                          <p:spTgt spid="210"/>
                                        </p:tgtEl>
                                      </p:cBhvr>
                                    </p:animEffect>
                                  </p:childTnLst>
                                </p:cTn>
                              </p:par>
                              <p:par>
                                <p:cTn id="82" presetID="22" presetClass="entr" presetSubtype="8" fill="hold" grpId="0" nodeType="withEffect">
                                  <p:stCondLst>
                                    <p:cond delay="3000"/>
                                  </p:stCondLst>
                                  <p:childTnLst>
                                    <p:set>
                                      <p:cBhvr>
                                        <p:cTn id="83" dur="1" fill="hold">
                                          <p:stCondLst>
                                            <p:cond delay="0"/>
                                          </p:stCondLst>
                                        </p:cTn>
                                        <p:tgtEl>
                                          <p:spTgt spid="194"/>
                                        </p:tgtEl>
                                        <p:attrNameLst>
                                          <p:attrName>style.visibility</p:attrName>
                                        </p:attrNameLst>
                                      </p:cBhvr>
                                      <p:to>
                                        <p:strVal val="visible"/>
                                      </p:to>
                                    </p:set>
                                    <p:animEffect transition="in" filter="wipe(left)">
                                      <p:cBhvr>
                                        <p:cTn id="84" dur="3000"/>
                                        <p:tgtEl>
                                          <p:spTgt spid="194"/>
                                        </p:tgtEl>
                                      </p:cBhvr>
                                    </p:animEffect>
                                  </p:childTnLst>
                                </p:cTn>
                              </p:par>
                              <p:par>
                                <p:cTn id="85" presetID="22" presetClass="entr" presetSubtype="8" fill="hold" grpId="0" nodeType="withEffect">
                                  <p:stCondLst>
                                    <p:cond delay="3000"/>
                                  </p:stCondLst>
                                  <p:childTnLst>
                                    <p:set>
                                      <p:cBhvr>
                                        <p:cTn id="86" dur="1" fill="hold">
                                          <p:stCondLst>
                                            <p:cond delay="0"/>
                                          </p:stCondLst>
                                        </p:cTn>
                                        <p:tgtEl>
                                          <p:spTgt spid="214"/>
                                        </p:tgtEl>
                                        <p:attrNameLst>
                                          <p:attrName>style.visibility</p:attrName>
                                        </p:attrNameLst>
                                      </p:cBhvr>
                                      <p:to>
                                        <p:strVal val="visible"/>
                                      </p:to>
                                    </p:set>
                                    <p:animEffect transition="in" filter="wipe(left)">
                                      <p:cBhvr>
                                        <p:cTn id="87" dur="3250"/>
                                        <p:tgtEl>
                                          <p:spTgt spid="214"/>
                                        </p:tgtEl>
                                      </p:cBhvr>
                                    </p:animEffect>
                                  </p:childTnLst>
                                </p:cTn>
                              </p:par>
                              <p:par>
                                <p:cTn id="88" presetID="6" presetClass="emph" presetSubtype="0" fill="hold" grpId="1" nodeType="withEffect">
                                  <p:stCondLst>
                                    <p:cond delay="3000"/>
                                  </p:stCondLst>
                                  <p:childTnLst>
                                    <p:animScale>
                                      <p:cBhvr>
                                        <p:cTn id="89" dur="3000" fill="hold"/>
                                        <p:tgtEl>
                                          <p:spTgt spid="185"/>
                                        </p:tgtEl>
                                      </p:cBhvr>
                                      <p:by x="100000" y="250000"/>
                                    </p:animScale>
                                  </p:childTnLst>
                                </p:cTn>
                              </p:par>
                              <p:par>
                                <p:cTn id="90" presetID="10" presetClass="entr" presetSubtype="0" fill="hold" grpId="0" nodeType="withEffect">
                                  <p:stCondLst>
                                    <p:cond delay="0"/>
                                  </p:stCondLst>
                                  <p:childTnLst>
                                    <p:set>
                                      <p:cBhvr>
                                        <p:cTn id="91" dur="1" fill="hold">
                                          <p:stCondLst>
                                            <p:cond delay="0"/>
                                          </p:stCondLst>
                                        </p:cTn>
                                        <p:tgtEl>
                                          <p:spTgt spid="212"/>
                                        </p:tgtEl>
                                        <p:attrNameLst>
                                          <p:attrName>style.visibility</p:attrName>
                                        </p:attrNameLst>
                                      </p:cBhvr>
                                      <p:to>
                                        <p:strVal val="visible"/>
                                      </p:to>
                                    </p:set>
                                    <p:animEffect transition="in" filter="fade">
                                      <p:cBhvr>
                                        <p:cTn id="92" dur="2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8" grpId="0" animBg="1"/>
      <p:bldP spid="182" grpId="0" animBg="1"/>
      <p:bldP spid="184" grpId="0" animBg="1"/>
      <p:bldP spid="185" grpId="0" animBg="1"/>
      <p:bldP spid="185" grpId="1" animBg="1"/>
      <p:bldP spid="186" grpId="0" animBg="1"/>
      <p:bldP spid="190" grpId="0" animBg="1"/>
      <p:bldP spid="194" grpId="0" animBg="1"/>
      <p:bldP spid="195" grpId="0" animBg="1"/>
      <p:bldP spid="196" grpId="0" animBg="1"/>
      <p:bldP spid="196" grpId="1" animBg="1"/>
      <p:bldP spid="198" grpId="0" animBg="1"/>
      <p:bldP spid="210" grpId="0" animBg="1"/>
      <p:bldP spid="212" grpId="0"/>
      <p:bldP spid="2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p:cNvSpPr>
          <p:nvPr>
            <p:ph idx="1"/>
          </p:nvPr>
        </p:nvSpPr>
        <p:spPr>
          <a:xfrm>
            <a:off x="430213" y="2132856"/>
            <a:ext cx="4285803" cy="5472608"/>
          </a:xfrm>
        </p:spPr>
        <p:txBody>
          <a:bodyPr lIns="50800" tIns="50800" rIns="50800" bIns="50800" anchor="ctr"/>
          <a:lstStyle/>
          <a:p>
            <a:pPr marL="0" indent="0" algn="just" eaLnBrk="1" hangingPunct="1">
              <a:buFont typeface="Arial" pitchFamily="34" charset="0"/>
              <a:buNone/>
            </a:pPr>
            <a:r>
              <a:rPr lang="es-CO" dirty="0" smtClean="0"/>
              <a:t>Partiendo de sus raíces, el concepto en cuestión, se remonta a la historia a la época del Imperio Romano, en concreto al vocablo latin </a:t>
            </a:r>
            <a:r>
              <a:rPr lang="es-CO" dirty="0" smtClean="0">
                <a:solidFill>
                  <a:schemeClr val="tx2">
                    <a:lumMod val="60000"/>
                    <a:lumOff val="40000"/>
                  </a:schemeClr>
                </a:solidFill>
                <a:latin typeface="Arial" charset="0"/>
                <a:ea typeface="Arial" charset="0"/>
                <a:cs typeface="Arial" charset="0"/>
              </a:rPr>
              <a:t>securitas </a:t>
            </a:r>
            <a:r>
              <a:rPr lang="es-CO" dirty="0" smtClean="0">
                <a:latin typeface="Arial" charset="0"/>
                <a:ea typeface="Arial" charset="0"/>
                <a:cs typeface="Arial" charset="0"/>
              </a:rPr>
              <a:t>que</a:t>
            </a:r>
            <a:r>
              <a:rPr lang="es-CO" dirty="0" smtClean="0"/>
              <a:t> hacía referencia a una condición despreocupación, en el que un individuo se siente libre de amenazas o de agresiones a su individualidad..</a:t>
            </a:r>
          </a:p>
          <a:p>
            <a:pPr marL="0" indent="0" algn="just" eaLnBrk="1" hangingPunct="1">
              <a:buFont typeface="Arial" pitchFamily="34" charset="0"/>
              <a:buNone/>
            </a:pPr>
            <a:endParaRPr lang="es-CO" dirty="0"/>
          </a:p>
          <a:p>
            <a:pPr marL="0" indent="0" algn="just" eaLnBrk="1" hangingPunct="1">
              <a:buFont typeface="Arial" pitchFamily="34" charset="0"/>
              <a:buNone/>
            </a:pPr>
            <a:endParaRPr lang="es-CO" dirty="0" smtClean="0"/>
          </a:p>
          <a:p>
            <a:pPr marL="0" indent="0" algn="just" eaLnBrk="1" hangingPunct="1">
              <a:buFont typeface="Arial" pitchFamily="34" charset="0"/>
              <a:buNone/>
            </a:pPr>
            <a:endParaRPr lang="es-CO" dirty="0" smtClean="0"/>
          </a:p>
          <a:p>
            <a:pPr marL="0" indent="0" algn="just" eaLnBrk="1" hangingPunct="1">
              <a:buFont typeface="Arial" pitchFamily="34" charset="0"/>
              <a:buNone/>
            </a:pPr>
            <a:endParaRPr lang="es-CO" dirty="0"/>
          </a:p>
          <a:p>
            <a:pPr marL="0" indent="0" algn="just" eaLnBrk="1" hangingPunct="1">
              <a:buFont typeface="Arial" pitchFamily="34" charset="0"/>
              <a:buNone/>
            </a:pPr>
            <a:endParaRPr lang="es-CO" dirty="0" smtClean="0"/>
          </a:p>
        </p:txBody>
      </p:sp>
      <p:sp>
        <p:nvSpPr>
          <p:cNvPr id="29699" name="AutoShape 2"/>
          <p:cNvSpPr>
            <a:spLocks/>
          </p:cNvSpPr>
          <p:nvPr/>
        </p:nvSpPr>
        <p:spPr bwMode="auto">
          <a:xfrm>
            <a:off x="611560" y="484188"/>
            <a:ext cx="7884492"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endParaRPr lang="es-CO" sz="4000" dirty="0">
              <a:solidFill>
                <a:srgbClr val="FF0000"/>
              </a:solidFill>
              <a:latin typeface="Helvetica" charset="0"/>
              <a:cs typeface="Helvetica" charset="0"/>
              <a:sym typeface="Helvetica" charset="0"/>
            </a:endParaRPr>
          </a:p>
        </p:txBody>
      </p:sp>
      <p:sp>
        <p:nvSpPr>
          <p:cNvPr id="5" name="1 Título"/>
          <p:cNvSpPr>
            <a:spLocks noGrp="1"/>
          </p:cNvSpPr>
          <p:nvPr>
            <p:ph type="title"/>
          </p:nvPr>
        </p:nvSpPr>
        <p:spPr>
          <a:xfrm>
            <a:off x="251520" y="274638"/>
            <a:ext cx="7200800" cy="914399"/>
          </a:xfrm>
          <a:solidFill>
            <a:schemeClr val="tx2">
              <a:lumMod val="40000"/>
              <a:lumOff val="60000"/>
            </a:schemeClr>
          </a:solidFill>
        </p:spPr>
        <p:txBody>
          <a:bodyPr/>
          <a:lstStyle/>
          <a:p>
            <a:pPr algn="ctr" eaLnBrk="1" hangingPunct="1"/>
            <a:r>
              <a:rPr lang="es-ES" altLang="es-ES_tradnl" b="1" dirty="0">
                <a:solidFill>
                  <a:schemeClr val="tx1"/>
                </a:solidFill>
                <a:latin typeface="Gill Sans MT" charset="0"/>
                <a:ea typeface="ＭＳ Ｐゴシック" charset="-128"/>
              </a:rPr>
              <a:t> </a:t>
            </a:r>
            <a:r>
              <a:rPr lang="es-ES" altLang="es-ES_tradnl" b="1" dirty="0" smtClean="0">
                <a:solidFill>
                  <a:schemeClr val="tx1"/>
                </a:solidFill>
                <a:latin typeface="Gill Sans MT" charset="0"/>
                <a:ea typeface="ＭＳ Ｐゴシック" charset="-128"/>
              </a:rPr>
              <a:t>SEGURIDAD</a:t>
            </a:r>
            <a:endParaRPr lang="es-CO" altLang="es-ES_tradnl" sz="3200" b="1" dirty="0">
              <a:solidFill>
                <a:schemeClr val="tx1"/>
              </a:solidFill>
              <a:latin typeface="Gill Sans MT" charset="0"/>
              <a:ea typeface="ＭＳ Ｐゴシック" charset="-128"/>
            </a:endParaRPr>
          </a:p>
        </p:txBody>
      </p:sp>
      <p:pic>
        <p:nvPicPr>
          <p:cNvPr id="8" name="Picture 4" descr="eguridad Hum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28800"/>
            <a:ext cx="3960440" cy="446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28678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FF0000"/>
                </a:solidFill>
              </a:rPr>
              <a:t/>
            </a:r>
            <a:br>
              <a:rPr lang="es-CO" b="1" dirty="0" smtClean="0">
                <a:solidFill>
                  <a:srgbClr val="FF0000"/>
                </a:solidFill>
              </a:rPr>
            </a:br>
            <a:r>
              <a:rPr lang="es-CO" b="1" dirty="0" smtClean="0">
                <a:solidFill>
                  <a:srgbClr val="FF0000"/>
                </a:solidFill>
              </a:rPr>
              <a:t>SEGURIDAD</a:t>
            </a:r>
            <a:r>
              <a:rPr lang="es-CO" b="1" dirty="0">
                <a:solidFill>
                  <a:srgbClr val="FF0000"/>
                </a:solidFill>
              </a:rPr>
              <a:t/>
            </a:r>
            <a:br>
              <a:rPr lang="es-CO" b="1" dirty="0">
                <a:solidFill>
                  <a:srgbClr val="FF0000"/>
                </a:solidFill>
              </a:rPr>
            </a:br>
            <a:endParaRPr lang="es-CO" b="1" dirty="0">
              <a:solidFill>
                <a:srgbClr val="FF0000"/>
              </a:solidFill>
            </a:endParaRPr>
          </a:p>
        </p:txBody>
      </p:sp>
      <p:sp>
        <p:nvSpPr>
          <p:cNvPr id="3" name="2 Marcador de contenido"/>
          <p:cNvSpPr>
            <a:spLocks noGrp="1"/>
          </p:cNvSpPr>
          <p:nvPr>
            <p:ph idx="1"/>
          </p:nvPr>
        </p:nvSpPr>
        <p:spPr>
          <a:xfrm>
            <a:off x="457200" y="1600200"/>
            <a:ext cx="4330824" cy="4525963"/>
          </a:xfrm>
        </p:spPr>
        <p:txBody>
          <a:bodyPr/>
          <a:lstStyle/>
          <a:p>
            <a:pPr marL="0" indent="0">
              <a:buNone/>
            </a:pPr>
            <a:endParaRPr lang="es-CO" dirty="0"/>
          </a:p>
          <a:p>
            <a:pPr algn="just"/>
            <a:r>
              <a:rPr lang="es-CO" dirty="0" smtClean="0"/>
              <a:t>Con el tiempo este </a:t>
            </a:r>
            <a:r>
              <a:rPr lang="es-CO" dirty="0"/>
              <a:t>concepto se amplia para incluir connotaciones </a:t>
            </a:r>
            <a:r>
              <a:rPr lang="es-CO" dirty="0">
                <a:solidFill>
                  <a:schemeClr val="tx2"/>
                </a:solidFill>
                <a:latin typeface="Arial" charset="0"/>
                <a:ea typeface="Arial" charset="0"/>
                <a:cs typeface="Arial" charset="0"/>
              </a:rPr>
              <a:t>de protección, salvaguarda y defensa. </a:t>
            </a:r>
            <a:endParaRPr lang="es-CO" dirty="0" smtClean="0">
              <a:solidFill>
                <a:schemeClr val="tx2"/>
              </a:solidFill>
              <a:latin typeface="Arial" charset="0"/>
              <a:ea typeface="Arial" charset="0"/>
              <a:cs typeface="Arial" charset="0"/>
            </a:endParaRPr>
          </a:p>
          <a:p>
            <a:pPr algn="just"/>
            <a:r>
              <a:rPr lang="es-CO" dirty="0" smtClean="0"/>
              <a:t>Es </a:t>
            </a:r>
            <a:r>
              <a:rPr lang="es-CO" dirty="0"/>
              <a:t>así como seguridad no sólo se refiere a una condición propia de la vida individual, sino también a condiciones propias de la vida comunitaria</a:t>
            </a:r>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1 Título"/>
          <p:cNvSpPr txBox="1">
            <a:spLocks/>
          </p:cNvSpPr>
          <p:nvPr/>
        </p:nvSpPr>
        <p:spPr bwMode="auto">
          <a:xfrm>
            <a:off x="251520" y="274638"/>
            <a:ext cx="7200800" cy="914399"/>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ES" altLang="es-ES_tradnl" b="1" dirty="0" smtClean="0">
                <a:solidFill>
                  <a:schemeClr val="tx1"/>
                </a:solidFill>
                <a:latin typeface="Gill Sans MT" charset="0"/>
                <a:ea typeface="ＭＳ Ｐゴシック" charset="-128"/>
              </a:rPr>
              <a:t> SEGURIDAD</a:t>
            </a:r>
            <a:endParaRPr lang="es-CO" altLang="es-ES_tradnl" sz="3200" b="1" dirty="0">
              <a:solidFill>
                <a:schemeClr val="tx1"/>
              </a:solidFill>
              <a:latin typeface="Gill Sans MT" charset="0"/>
              <a:ea typeface="ＭＳ Ｐゴシック" charset="-128"/>
            </a:endParaRPr>
          </a:p>
        </p:txBody>
      </p:sp>
      <p:pic>
        <p:nvPicPr>
          <p:cNvPr id="2050" name="Picture 2" descr="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876" y="1647825"/>
            <a:ext cx="3865612" cy="447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034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p:cNvSpPr>
          <p:nvPr>
            <p:ph idx="1"/>
          </p:nvPr>
        </p:nvSpPr>
        <p:spPr>
          <a:xfrm>
            <a:off x="251521" y="2060798"/>
            <a:ext cx="5040559" cy="3600450"/>
          </a:xfrm>
        </p:spPr>
        <p:txBody>
          <a:bodyPr lIns="50800" tIns="50800" rIns="50800" bIns="50800" anchor="ctr"/>
          <a:lstStyle/>
          <a:p>
            <a:pPr marL="0" indent="0" algn="just" eaLnBrk="1" hangingPunct="1">
              <a:buFont typeface="Arial" pitchFamily="34" charset="0"/>
              <a:buNone/>
            </a:pPr>
            <a:r>
              <a:rPr lang="es-CO" dirty="0" smtClean="0"/>
              <a:t>La seguridad nacional se tiene como la unidad y la integridad territorial del Estado y se garantiza, en principio, a partir de la capacidad militar</a:t>
            </a:r>
            <a:r>
              <a:rPr lang="es-CO" smtClean="0"/>
              <a:t>. </a:t>
            </a:r>
            <a:r>
              <a:rPr lang="es-CO" dirty="0" smtClean="0"/>
              <a:t>Este término se refiere a la ventaja militar o de defensa que se tiene sobre cualquier nación extranjera</a:t>
            </a:r>
          </a:p>
          <a:p>
            <a:pPr marL="0" indent="0" algn="just" eaLnBrk="1" hangingPunct="1">
              <a:buFont typeface="Arial" pitchFamily="34" charset="0"/>
              <a:buNone/>
            </a:pPr>
            <a:r>
              <a:rPr lang="es-CO" dirty="0" smtClean="0"/>
              <a:t>La seguridad internacional implica que la Comunidad Internacional debe utilizar los medios a su alcance para impedir el estallido de otra guerra mundial</a:t>
            </a:r>
          </a:p>
        </p:txBody>
      </p:sp>
      <p:sp>
        <p:nvSpPr>
          <p:cNvPr id="30723" name="AutoShape 2"/>
          <p:cNvSpPr>
            <a:spLocks/>
          </p:cNvSpPr>
          <p:nvPr/>
        </p:nvSpPr>
        <p:spPr bwMode="auto">
          <a:xfrm>
            <a:off x="323528" y="128588"/>
            <a:ext cx="8604572"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endParaRPr lang="es-CO" sz="2000" b="1" dirty="0" smtClean="0">
              <a:solidFill>
                <a:srgbClr val="C0504D"/>
              </a:solidFill>
              <a:ea typeface="Calibri" pitchFamily="34" charset="0"/>
              <a:cs typeface="Calibri" pitchFamily="34" charset="0"/>
              <a:sym typeface="Calibri" pitchFamily="34" charset="0"/>
            </a:endParaRPr>
          </a:p>
          <a:p>
            <a:pPr fontAlgn="base" hangingPunct="0">
              <a:spcBef>
                <a:spcPct val="0"/>
              </a:spcBef>
              <a:spcAft>
                <a:spcPct val="0"/>
              </a:spcAft>
            </a:pPr>
            <a:r>
              <a:rPr lang="es-CO" sz="2000" b="1" dirty="0" smtClean="0">
                <a:solidFill>
                  <a:srgbClr val="C0504D"/>
                </a:solidFill>
                <a:ea typeface="Calibri" pitchFamily="34" charset="0"/>
                <a:cs typeface="Calibri" pitchFamily="34" charset="0"/>
                <a:sym typeface="Calibri" pitchFamily="34" charset="0"/>
              </a:rPr>
              <a:t> </a:t>
            </a:r>
            <a:r>
              <a:rPr lang="es-CO" sz="3200" b="1" dirty="0">
                <a:solidFill>
                  <a:srgbClr val="FF0000"/>
                </a:solidFill>
                <a:ea typeface="Calibri" pitchFamily="34" charset="0"/>
                <a:cs typeface="Calibri" pitchFamily="34" charset="0"/>
                <a:sym typeface="Calibri" pitchFamily="34" charset="0"/>
              </a:rPr>
              <a:t>SEGURIDAD NACIONAL E INTERNACIONAL</a:t>
            </a:r>
            <a:endParaRPr lang="es-CO" sz="3200" dirty="0">
              <a:solidFill>
                <a:srgbClr val="FF0000"/>
              </a:solidFill>
              <a:latin typeface="Helvetica" charset="0"/>
              <a:cs typeface="Helvetica" charset="0"/>
              <a:sym typeface="Helvetica" charset="0"/>
            </a:endParaRPr>
          </a:p>
        </p:txBody>
      </p:sp>
      <p:sp>
        <p:nvSpPr>
          <p:cNvPr id="4" name="1 Título"/>
          <p:cNvSpPr>
            <a:spLocks noGrp="1"/>
          </p:cNvSpPr>
          <p:nvPr>
            <p:ph type="title"/>
          </p:nvPr>
        </p:nvSpPr>
        <p:spPr>
          <a:xfrm>
            <a:off x="251520" y="274638"/>
            <a:ext cx="7200800" cy="914399"/>
          </a:xfrm>
          <a:solidFill>
            <a:schemeClr val="tx2">
              <a:lumMod val="40000"/>
              <a:lumOff val="60000"/>
            </a:schemeClr>
          </a:solidFill>
        </p:spPr>
        <p:txBody>
          <a:bodyPr/>
          <a:lstStyle/>
          <a:p>
            <a:pPr algn="ctr" eaLnBrk="1" hangingPunct="1"/>
            <a:r>
              <a:rPr lang="es-ES" altLang="es-ES_tradnl" b="1" dirty="0">
                <a:solidFill>
                  <a:schemeClr val="tx1"/>
                </a:solidFill>
                <a:latin typeface="Gill Sans MT" charset="0"/>
                <a:ea typeface="ＭＳ Ｐゴシック" charset="-128"/>
              </a:rPr>
              <a:t> </a:t>
            </a:r>
            <a:r>
              <a:rPr lang="es-ES" altLang="es-ES_tradnl" b="1" dirty="0" smtClean="0">
                <a:solidFill>
                  <a:schemeClr val="tx1"/>
                </a:solidFill>
                <a:latin typeface="Gill Sans MT" charset="0"/>
                <a:ea typeface="ＭＳ Ｐゴシック" charset="-128"/>
              </a:rPr>
              <a:t>SEGERIDAD NACIONAL E INTERNACIONAL</a:t>
            </a:r>
            <a:endParaRPr lang="es-CO" altLang="es-ES_tradnl" sz="3200" b="1" dirty="0">
              <a:solidFill>
                <a:schemeClr val="tx1"/>
              </a:solidFill>
              <a:latin typeface="Gill Sans MT" charset="0"/>
              <a:ea typeface="ＭＳ Ｐゴシック" charset="-128"/>
            </a:endParaRPr>
          </a:p>
        </p:txBody>
      </p:sp>
      <p:pic>
        <p:nvPicPr>
          <p:cNvPr id="4098" name="Picture 2" descr="esultado de imagen para imagen seguridad nacional e internac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84784"/>
            <a:ext cx="3312368"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24360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p:cNvSpPr>
          <p:nvPr>
            <p:ph idx="1"/>
          </p:nvPr>
        </p:nvSpPr>
        <p:spPr>
          <a:xfrm>
            <a:off x="466725" y="1484312"/>
            <a:ext cx="4609331" cy="4608983"/>
          </a:xfrm>
        </p:spPr>
        <p:txBody>
          <a:bodyPr lIns="50800" tIns="50800" rIns="50800" bIns="50800" anchor="ctr"/>
          <a:lstStyle/>
          <a:p>
            <a:pPr marL="0" indent="0" algn="just" eaLnBrk="1" hangingPunct="1">
              <a:buNone/>
            </a:pPr>
            <a:r>
              <a:rPr lang="es-CO" dirty="0" smtClean="0"/>
              <a:t>Este termino se utiliza desde finales de los 80 y principios de los 90 </a:t>
            </a:r>
            <a:r>
              <a:rPr lang="es-CO" dirty="0" smtClean="0">
                <a:latin typeface="Arial" charset="0"/>
                <a:ea typeface="Arial" charset="0"/>
                <a:cs typeface="Arial" charset="0"/>
              </a:rPr>
              <a:t>La</a:t>
            </a:r>
            <a:r>
              <a:rPr lang="es-CO" dirty="0">
                <a:latin typeface="Arial" charset="0"/>
                <a:ea typeface="Arial" charset="0"/>
                <a:cs typeface="Arial" charset="0"/>
              </a:rPr>
              <a:t> seguridad humana se desarrolla como concepto integral de seguridad. </a:t>
            </a:r>
            <a:r>
              <a:rPr lang="es-CO" dirty="0" smtClean="0">
                <a:latin typeface="Arial" charset="0"/>
                <a:ea typeface="Arial" charset="0"/>
                <a:cs typeface="Arial" charset="0"/>
              </a:rPr>
              <a:t>Mientras la noción</a:t>
            </a:r>
            <a:r>
              <a:rPr lang="es-CO" dirty="0">
                <a:latin typeface="Arial" charset="0"/>
                <a:ea typeface="Arial" charset="0"/>
                <a:cs typeface="Arial" charset="0"/>
              </a:rPr>
              <a:t> seguridad nacional apunta a la seguridad y defensa de un estado o nación, </a:t>
            </a:r>
            <a:r>
              <a:rPr lang="es-CO" dirty="0" smtClean="0">
                <a:latin typeface="Arial" charset="0"/>
                <a:ea typeface="Arial" charset="0"/>
                <a:cs typeface="Arial" charset="0"/>
              </a:rPr>
              <a:t>la seguridad </a:t>
            </a:r>
            <a:r>
              <a:rPr lang="es-CO" dirty="0">
                <a:latin typeface="Arial" charset="0"/>
                <a:ea typeface="Arial" charset="0"/>
                <a:cs typeface="Arial" charset="0"/>
              </a:rPr>
              <a:t>humana se centra en el usuario final de </a:t>
            </a:r>
            <a:r>
              <a:rPr lang="es-CO" dirty="0" smtClean="0">
                <a:latin typeface="Arial" charset="0"/>
                <a:ea typeface="Arial" charset="0"/>
                <a:cs typeface="Arial" charset="0"/>
              </a:rPr>
              <a:t>la seguridad</a:t>
            </a:r>
            <a:r>
              <a:rPr lang="es-CO" dirty="0">
                <a:latin typeface="Arial" charset="0"/>
                <a:ea typeface="Arial" charset="0"/>
                <a:cs typeface="Arial" charset="0"/>
              </a:rPr>
              <a:t>, el ser humano</a:t>
            </a:r>
            <a:r>
              <a:rPr lang="es-CO" dirty="0" smtClean="0">
                <a:latin typeface="Arial" charset="0"/>
                <a:ea typeface="Arial" charset="0"/>
                <a:cs typeface="Arial" charset="0"/>
              </a:rPr>
              <a:t>. </a:t>
            </a:r>
          </a:p>
        </p:txBody>
      </p:sp>
      <p:sp>
        <p:nvSpPr>
          <p:cNvPr id="31747" name="AutoShape 2"/>
          <p:cNvSpPr>
            <a:spLocks/>
          </p:cNvSpPr>
          <p:nvPr/>
        </p:nvSpPr>
        <p:spPr bwMode="auto">
          <a:xfrm>
            <a:off x="1187450" y="484188"/>
            <a:ext cx="7740650" cy="5685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r>
              <a:rPr lang="es-CO" sz="2000" b="1" dirty="0">
                <a:solidFill>
                  <a:srgbClr val="C0504D"/>
                </a:solidFill>
                <a:ea typeface="Calibri" pitchFamily="34" charset="0"/>
                <a:cs typeface="Calibri" pitchFamily="34" charset="0"/>
                <a:sym typeface="Calibri" pitchFamily="34" charset="0"/>
              </a:rPr>
              <a:t> </a:t>
            </a:r>
            <a:r>
              <a:rPr lang="es-CO" sz="2000" b="1" dirty="0" smtClean="0">
                <a:solidFill>
                  <a:srgbClr val="C0504D"/>
                </a:solidFill>
                <a:ea typeface="Calibri" pitchFamily="34" charset="0"/>
                <a:cs typeface="Calibri" pitchFamily="34" charset="0"/>
                <a:sym typeface="Calibri" pitchFamily="34" charset="0"/>
              </a:rPr>
              <a:t>            </a:t>
            </a:r>
            <a:r>
              <a:rPr lang="es-CO" sz="3200" b="1" dirty="0" smtClean="0">
                <a:solidFill>
                  <a:srgbClr val="FF0000"/>
                </a:solidFill>
                <a:ea typeface="Calibri" pitchFamily="34" charset="0"/>
                <a:cs typeface="Calibri" pitchFamily="34" charset="0"/>
                <a:sym typeface="Calibri" pitchFamily="34" charset="0"/>
              </a:rPr>
              <a:t>SEGURIDAD </a:t>
            </a:r>
            <a:r>
              <a:rPr lang="es-CO" sz="3200" b="1" dirty="0">
                <a:solidFill>
                  <a:srgbClr val="FF0000"/>
                </a:solidFill>
                <a:ea typeface="Calibri" pitchFamily="34" charset="0"/>
                <a:cs typeface="Calibri" pitchFamily="34" charset="0"/>
                <a:sym typeface="Calibri" pitchFamily="34" charset="0"/>
              </a:rPr>
              <a:t>HUMANA</a:t>
            </a:r>
            <a:endParaRPr lang="es-CO" sz="3200" dirty="0">
              <a:solidFill>
                <a:srgbClr val="FF0000"/>
              </a:solidFill>
              <a:latin typeface="Helvetica" charset="0"/>
              <a:cs typeface="Helvetica" charset="0"/>
              <a:sym typeface="Helvetica" charset="0"/>
            </a:endParaRPr>
          </a:p>
        </p:txBody>
      </p:sp>
      <p:sp>
        <p:nvSpPr>
          <p:cNvPr id="4" name="1 Título"/>
          <p:cNvSpPr>
            <a:spLocks noGrp="1"/>
          </p:cNvSpPr>
          <p:nvPr>
            <p:ph type="title"/>
          </p:nvPr>
        </p:nvSpPr>
        <p:spPr>
          <a:xfrm>
            <a:off x="251520" y="274638"/>
            <a:ext cx="7416824" cy="914399"/>
          </a:xfrm>
          <a:solidFill>
            <a:schemeClr val="tx2">
              <a:lumMod val="40000"/>
              <a:lumOff val="60000"/>
            </a:schemeClr>
          </a:solidFill>
        </p:spPr>
        <p:txBody>
          <a:bodyPr/>
          <a:lstStyle/>
          <a:p>
            <a:pPr algn="ctr" eaLnBrk="1" hangingPunct="1"/>
            <a:r>
              <a:rPr lang="es-ES" altLang="es-ES_tradnl" b="1" dirty="0">
                <a:solidFill>
                  <a:schemeClr val="tx1"/>
                </a:solidFill>
                <a:latin typeface="Gill Sans MT" charset="0"/>
                <a:ea typeface="ＭＳ Ｐゴシック" charset="-128"/>
              </a:rPr>
              <a:t> </a:t>
            </a:r>
            <a:r>
              <a:rPr lang="es-ES" altLang="es-ES_tradnl" b="1" dirty="0" smtClean="0">
                <a:solidFill>
                  <a:schemeClr val="tx1"/>
                </a:solidFill>
                <a:latin typeface="Gill Sans MT" charset="0"/>
                <a:ea typeface="ＭＳ Ｐゴシック" charset="-128"/>
              </a:rPr>
              <a:t>SEGURIDAD HUMANA</a:t>
            </a:r>
            <a:endParaRPr lang="es-CO" altLang="es-ES_tradnl" sz="3200" b="1" dirty="0">
              <a:solidFill>
                <a:schemeClr val="tx1"/>
              </a:solidFill>
              <a:latin typeface="Gill Sans MT" charset="0"/>
              <a:ea typeface="ＭＳ Ｐゴシック" charset="-128"/>
            </a:endParaRPr>
          </a:p>
        </p:txBody>
      </p:sp>
      <p:pic>
        <p:nvPicPr>
          <p:cNvPr id="3074" name="Picture 2" descr="esultado de imagen para imagen de seguridad hum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69" y="1484311"/>
            <a:ext cx="3460031" cy="460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8539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p:cNvSpPr>
          <p:nvPr>
            <p:ph idx="1"/>
          </p:nvPr>
        </p:nvSpPr>
        <p:spPr>
          <a:xfrm>
            <a:off x="466725" y="1772345"/>
            <a:ext cx="4609331" cy="4608983"/>
          </a:xfrm>
        </p:spPr>
        <p:txBody>
          <a:bodyPr lIns="50800" tIns="50800" rIns="50800" bIns="50800" anchor="ctr"/>
          <a:lstStyle/>
          <a:p>
            <a:pPr marL="0" indent="0" algn="just">
              <a:buNone/>
            </a:pPr>
            <a:r>
              <a:rPr lang="es-ES_tradnl" sz="2200" dirty="0">
                <a:latin typeface="Arial" charset="0"/>
                <a:ea typeface="Arial" charset="0"/>
                <a:cs typeface="Arial" charset="0"/>
              </a:rPr>
              <a:t>La seguridad humana consiste en proteger, de las amenazas </a:t>
            </a:r>
            <a:r>
              <a:rPr lang="es-ES_tradnl" sz="2200" dirty="0" smtClean="0">
                <a:latin typeface="Arial" charset="0"/>
                <a:ea typeface="Arial" charset="0"/>
                <a:cs typeface="Arial" charset="0"/>
              </a:rPr>
              <a:t>graves generalizadas, que pongan en peligro la vida </a:t>
            </a:r>
            <a:r>
              <a:rPr lang="es-ES_tradnl" sz="2200" dirty="0">
                <a:latin typeface="Arial" charset="0"/>
                <a:ea typeface="Arial" charset="0"/>
                <a:cs typeface="Arial" charset="0"/>
              </a:rPr>
              <a:t>de forma que se realcen las libertades humanas y la plena realización del ser </a:t>
            </a:r>
            <a:r>
              <a:rPr lang="es-ES_tradnl" sz="2200" dirty="0" smtClean="0">
                <a:latin typeface="Arial" charset="0"/>
                <a:ea typeface="Arial" charset="0"/>
                <a:cs typeface="Arial" charset="0"/>
              </a:rPr>
              <a:t>humano</a:t>
            </a:r>
            <a:endParaRPr lang="es-ES_tradnl" sz="2200" dirty="0">
              <a:latin typeface="Arial" charset="0"/>
              <a:ea typeface="Arial" charset="0"/>
              <a:cs typeface="Arial" charset="0"/>
            </a:endParaRPr>
          </a:p>
          <a:p>
            <a:pPr marL="0" indent="0" algn="just">
              <a:buNone/>
            </a:pPr>
            <a:r>
              <a:rPr lang="es-ES_tradnl" sz="2200" dirty="0" smtClean="0">
                <a:latin typeface="Arial" charset="0"/>
                <a:ea typeface="Arial" charset="0"/>
                <a:cs typeface="Arial" charset="0"/>
              </a:rPr>
              <a:t>La </a:t>
            </a:r>
            <a:r>
              <a:rPr lang="es-ES_tradnl" sz="2200" dirty="0">
                <a:latin typeface="Arial" charset="0"/>
                <a:ea typeface="Arial" charset="0"/>
                <a:cs typeface="Arial" charset="0"/>
              </a:rPr>
              <a:t>seguridad humana integra tres libertades: </a:t>
            </a:r>
            <a:endParaRPr lang="es-ES_tradnl" sz="2200" dirty="0" smtClean="0">
              <a:latin typeface="Arial" charset="0"/>
              <a:ea typeface="Arial" charset="0"/>
              <a:cs typeface="Arial" charset="0"/>
            </a:endParaRPr>
          </a:p>
          <a:p>
            <a:pPr marL="457200" indent="-457200" algn="just">
              <a:buFont typeface="+mj-lt"/>
              <a:buAutoNum type="arabicPeriod"/>
            </a:pPr>
            <a:r>
              <a:rPr lang="es-ES_tradnl" sz="2200" dirty="0">
                <a:latin typeface="Arial" charset="0"/>
                <a:ea typeface="Arial" charset="0"/>
                <a:cs typeface="Arial" charset="0"/>
              </a:rPr>
              <a:t>L</a:t>
            </a:r>
            <a:r>
              <a:rPr lang="es-ES_tradnl" sz="2200" dirty="0" smtClean="0">
                <a:latin typeface="Arial" charset="0"/>
                <a:ea typeface="Arial" charset="0"/>
                <a:cs typeface="Arial" charset="0"/>
              </a:rPr>
              <a:t>a </a:t>
            </a:r>
            <a:r>
              <a:rPr lang="es-ES_tradnl" sz="2200" dirty="0">
                <a:latin typeface="Arial" charset="0"/>
                <a:ea typeface="Arial" charset="0"/>
                <a:cs typeface="Arial" charset="0"/>
              </a:rPr>
              <a:t>libertad del </a:t>
            </a:r>
            <a:r>
              <a:rPr lang="es-ES_tradnl" sz="2200" dirty="0" smtClean="0">
                <a:latin typeface="Arial" charset="0"/>
                <a:ea typeface="Arial" charset="0"/>
                <a:cs typeface="Arial" charset="0"/>
              </a:rPr>
              <a:t>miedo</a:t>
            </a:r>
          </a:p>
          <a:p>
            <a:pPr marL="457200" indent="-457200" algn="just">
              <a:buFont typeface="+mj-lt"/>
              <a:buAutoNum type="arabicPeriod"/>
            </a:pPr>
            <a:r>
              <a:rPr lang="es-ES_tradnl" sz="2200" dirty="0">
                <a:latin typeface="Arial" charset="0"/>
                <a:ea typeface="Arial" charset="0"/>
                <a:cs typeface="Arial" charset="0"/>
              </a:rPr>
              <a:t>L</a:t>
            </a:r>
            <a:r>
              <a:rPr lang="es-ES_tradnl" sz="2200" dirty="0" smtClean="0">
                <a:latin typeface="Arial" charset="0"/>
                <a:ea typeface="Arial" charset="0"/>
                <a:cs typeface="Arial" charset="0"/>
              </a:rPr>
              <a:t>a </a:t>
            </a:r>
            <a:r>
              <a:rPr lang="es-ES_tradnl" sz="2200" dirty="0">
                <a:latin typeface="Arial" charset="0"/>
                <a:ea typeface="Arial" charset="0"/>
                <a:cs typeface="Arial" charset="0"/>
              </a:rPr>
              <a:t>libertad de la necesidad (o miseria) </a:t>
            </a:r>
            <a:r>
              <a:rPr lang="es-ES_tradnl" sz="2200" dirty="0" smtClean="0">
                <a:latin typeface="Arial" charset="0"/>
                <a:ea typeface="Arial" charset="0"/>
                <a:cs typeface="Arial" charset="0"/>
              </a:rPr>
              <a:t> </a:t>
            </a:r>
          </a:p>
          <a:p>
            <a:pPr marL="457200" indent="-457200" algn="just">
              <a:buFont typeface="+mj-lt"/>
              <a:buAutoNum type="arabicPeriod"/>
            </a:pPr>
            <a:r>
              <a:rPr lang="es-ES_tradnl" sz="2200" dirty="0">
                <a:latin typeface="Arial" charset="0"/>
                <a:ea typeface="Arial" charset="0"/>
                <a:cs typeface="Arial" charset="0"/>
              </a:rPr>
              <a:t>L</a:t>
            </a:r>
            <a:r>
              <a:rPr lang="es-ES_tradnl" sz="2200" dirty="0" smtClean="0">
                <a:latin typeface="Arial" charset="0"/>
                <a:ea typeface="Arial" charset="0"/>
                <a:cs typeface="Arial" charset="0"/>
              </a:rPr>
              <a:t>a </a:t>
            </a:r>
            <a:r>
              <a:rPr lang="es-ES_tradnl" sz="2200" dirty="0">
                <a:latin typeface="Arial" charset="0"/>
                <a:ea typeface="Arial" charset="0"/>
                <a:cs typeface="Arial" charset="0"/>
              </a:rPr>
              <a:t>libertad para vivir con </a:t>
            </a:r>
            <a:r>
              <a:rPr lang="es-ES_tradnl" sz="2200" dirty="0" smtClean="0">
                <a:latin typeface="Arial" charset="0"/>
                <a:ea typeface="Arial" charset="0"/>
                <a:cs typeface="Arial" charset="0"/>
              </a:rPr>
              <a:t>dignidad</a:t>
            </a:r>
            <a:endParaRPr lang="es-ES_tradnl" sz="2200" dirty="0">
              <a:latin typeface="Arial" charset="0"/>
              <a:ea typeface="Arial" charset="0"/>
              <a:cs typeface="Arial" charset="0"/>
            </a:endParaRPr>
          </a:p>
          <a:p>
            <a:pPr marL="0" indent="0" algn="just">
              <a:buNone/>
            </a:pPr>
            <a:r>
              <a:rPr lang="es-ES_tradnl" dirty="0"/>
              <a:t/>
            </a:r>
            <a:br>
              <a:rPr lang="es-ES_tradnl" dirty="0"/>
            </a:br>
            <a:endParaRPr lang="es-CO" dirty="0" smtClean="0">
              <a:latin typeface="Arial" charset="0"/>
              <a:ea typeface="Arial" charset="0"/>
              <a:cs typeface="Arial" charset="0"/>
            </a:endParaRPr>
          </a:p>
        </p:txBody>
      </p:sp>
      <p:sp>
        <p:nvSpPr>
          <p:cNvPr id="31747" name="AutoShape 2"/>
          <p:cNvSpPr>
            <a:spLocks/>
          </p:cNvSpPr>
          <p:nvPr/>
        </p:nvSpPr>
        <p:spPr bwMode="auto">
          <a:xfrm>
            <a:off x="1187450" y="484188"/>
            <a:ext cx="7740650" cy="5685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r>
              <a:rPr lang="es-CO" sz="2000" b="1" dirty="0">
                <a:solidFill>
                  <a:srgbClr val="C0504D"/>
                </a:solidFill>
                <a:ea typeface="Calibri" pitchFamily="34" charset="0"/>
                <a:cs typeface="Calibri" pitchFamily="34" charset="0"/>
                <a:sym typeface="Calibri" pitchFamily="34" charset="0"/>
              </a:rPr>
              <a:t> </a:t>
            </a:r>
            <a:r>
              <a:rPr lang="es-CO" sz="2000" b="1" dirty="0" smtClean="0">
                <a:solidFill>
                  <a:srgbClr val="C0504D"/>
                </a:solidFill>
                <a:ea typeface="Calibri" pitchFamily="34" charset="0"/>
                <a:cs typeface="Calibri" pitchFamily="34" charset="0"/>
                <a:sym typeface="Calibri" pitchFamily="34" charset="0"/>
              </a:rPr>
              <a:t>            </a:t>
            </a:r>
            <a:r>
              <a:rPr lang="es-CO" sz="3200" b="1" dirty="0" smtClean="0">
                <a:solidFill>
                  <a:srgbClr val="FF0000"/>
                </a:solidFill>
                <a:ea typeface="Calibri" pitchFamily="34" charset="0"/>
                <a:cs typeface="Calibri" pitchFamily="34" charset="0"/>
                <a:sym typeface="Calibri" pitchFamily="34" charset="0"/>
              </a:rPr>
              <a:t>SEGURIDAD </a:t>
            </a:r>
            <a:r>
              <a:rPr lang="es-CO" sz="3200" b="1" dirty="0">
                <a:solidFill>
                  <a:srgbClr val="FF0000"/>
                </a:solidFill>
                <a:ea typeface="Calibri" pitchFamily="34" charset="0"/>
                <a:cs typeface="Calibri" pitchFamily="34" charset="0"/>
                <a:sym typeface="Calibri" pitchFamily="34" charset="0"/>
              </a:rPr>
              <a:t>HUMANA</a:t>
            </a:r>
            <a:endParaRPr lang="es-CO" sz="3200" dirty="0">
              <a:solidFill>
                <a:srgbClr val="FF0000"/>
              </a:solidFill>
              <a:latin typeface="Helvetica" charset="0"/>
              <a:cs typeface="Helvetica" charset="0"/>
              <a:sym typeface="Helvetica" charset="0"/>
            </a:endParaRPr>
          </a:p>
        </p:txBody>
      </p:sp>
      <p:sp>
        <p:nvSpPr>
          <p:cNvPr id="4" name="1 Título"/>
          <p:cNvSpPr>
            <a:spLocks noGrp="1"/>
          </p:cNvSpPr>
          <p:nvPr>
            <p:ph type="title"/>
          </p:nvPr>
        </p:nvSpPr>
        <p:spPr>
          <a:xfrm>
            <a:off x="251520" y="274638"/>
            <a:ext cx="7416824" cy="914399"/>
          </a:xfrm>
          <a:solidFill>
            <a:schemeClr val="tx2">
              <a:lumMod val="40000"/>
              <a:lumOff val="60000"/>
            </a:schemeClr>
          </a:solidFill>
        </p:spPr>
        <p:txBody>
          <a:bodyPr/>
          <a:lstStyle/>
          <a:p>
            <a:pPr algn="ctr" eaLnBrk="1" hangingPunct="1"/>
            <a:r>
              <a:rPr lang="es-ES" altLang="es-ES_tradnl" b="1" dirty="0">
                <a:solidFill>
                  <a:schemeClr val="tx1"/>
                </a:solidFill>
                <a:latin typeface="Gill Sans MT" charset="0"/>
                <a:ea typeface="ＭＳ Ｐゴシック" charset="-128"/>
              </a:rPr>
              <a:t> </a:t>
            </a:r>
            <a:r>
              <a:rPr lang="es-ES" altLang="es-ES_tradnl" b="1" dirty="0" smtClean="0">
                <a:solidFill>
                  <a:schemeClr val="tx1"/>
                </a:solidFill>
                <a:latin typeface="Gill Sans MT" charset="0"/>
                <a:ea typeface="ＭＳ Ｐゴシック" charset="-128"/>
              </a:rPr>
              <a:t>SEGURIDAD HUMANA</a:t>
            </a:r>
            <a:endParaRPr lang="es-CO" altLang="es-ES_tradnl" sz="3200" b="1" dirty="0">
              <a:solidFill>
                <a:schemeClr val="tx1"/>
              </a:solidFill>
              <a:latin typeface="Gill Sans MT" charset="0"/>
              <a:ea typeface="ＭＳ Ｐゴシック" charset="-128"/>
            </a:endParaRPr>
          </a:p>
        </p:txBody>
      </p:sp>
      <p:pic>
        <p:nvPicPr>
          <p:cNvPr id="3074" name="Picture 2" descr="esultado de imagen para imagen de seguridad hum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69" y="1484311"/>
            <a:ext cx="3460031" cy="460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963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p:cNvSpPr>
          <p:nvPr>
            <p:ph idx="1"/>
          </p:nvPr>
        </p:nvSpPr>
        <p:spPr>
          <a:xfrm>
            <a:off x="251520" y="1844824"/>
            <a:ext cx="4608511" cy="4176564"/>
          </a:xfrm>
        </p:spPr>
        <p:txBody>
          <a:bodyPr lIns="50800" tIns="50800" rIns="50800" bIns="50800" anchor="ctr"/>
          <a:lstStyle/>
          <a:p>
            <a:pPr algn="just" eaLnBrk="1" hangingPunct="1"/>
            <a:r>
              <a:rPr lang="es-CO" dirty="0" smtClean="0"/>
              <a:t>Los Derechos </a:t>
            </a:r>
            <a:r>
              <a:rPr lang="es-CO" dirty="0"/>
              <a:t>H</a:t>
            </a:r>
            <a:r>
              <a:rPr lang="es-CO" dirty="0" smtClean="0"/>
              <a:t>umanos llegan a un reconocimiento internacional pleno por parte de los Estados tras la finalización de la II Guerra Mundial en 1945. Con la creación de las Naciones Unidas, como reacción frente a los horrores de la Segunda Guerra Mundial, se inicia la etapa de los derechos humanos reconocidos formal y universalmente.</a:t>
            </a:r>
          </a:p>
        </p:txBody>
      </p:sp>
      <p:sp>
        <p:nvSpPr>
          <p:cNvPr id="33795" name="AutoShape 2"/>
          <p:cNvSpPr>
            <a:spLocks/>
          </p:cNvSpPr>
          <p:nvPr/>
        </p:nvSpPr>
        <p:spPr bwMode="auto">
          <a:xfrm>
            <a:off x="251520" y="400340"/>
            <a:ext cx="7740650"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algn="ctr" fontAlgn="base" hangingPunct="0">
              <a:spcBef>
                <a:spcPct val="0"/>
              </a:spcBef>
              <a:spcAft>
                <a:spcPct val="0"/>
              </a:spcAft>
            </a:pPr>
            <a:r>
              <a:rPr lang="es-CO" sz="2800" b="1" dirty="0" smtClean="0">
                <a:solidFill>
                  <a:srgbClr val="FF0000"/>
                </a:solidFill>
                <a:ea typeface="Calibri" pitchFamily="34" charset="0"/>
                <a:cs typeface="Calibri" pitchFamily="34" charset="0"/>
                <a:sym typeface="Calibri" pitchFamily="34" charset="0"/>
              </a:rPr>
              <a:t>SEGURIDAD</a:t>
            </a:r>
            <a:endParaRPr lang="es-CO" sz="2800" dirty="0">
              <a:solidFill>
                <a:srgbClr val="FF0000"/>
              </a:solidFill>
              <a:latin typeface="Helvetica" charset="0"/>
              <a:cs typeface="Helvetica" charset="0"/>
              <a:sym typeface="Helvetica" charset="0"/>
            </a:endParaRPr>
          </a:p>
        </p:txBody>
      </p:sp>
      <p:sp>
        <p:nvSpPr>
          <p:cNvPr id="4" name="1 Título"/>
          <p:cNvSpPr>
            <a:spLocks noGrp="1"/>
          </p:cNvSpPr>
          <p:nvPr>
            <p:ph type="title"/>
          </p:nvPr>
        </p:nvSpPr>
        <p:spPr>
          <a:xfrm>
            <a:off x="251520" y="274638"/>
            <a:ext cx="7200800" cy="914399"/>
          </a:xfrm>
          <a:solidFill>
            <a:schemeClr val="tx2">
              <a:lumMod val="40000"/>
              <a:lumOff val="60000"/>
            </a:schemeClr>
          </a:solidFill>
        </p:spPr>
        <p:txBody>
          <a:bodyPr/>
          <a:lstStyle/>
          <a:p>
            <a:pPr algn="ctr" eaLnBrk="1" hangingPunct="1"/>
            <a:r>
              <a:rPr lang="es-ES" altLang="es-ES_tradnl" b="1" dirty="0" smtClean="0">
                <a:solidFill>
                  <a:schemeClr val="tx1"/>
                </a:solidFill>
                <a:latin typeface="Gill Sans MT" charset="0"/>
                <a:ea typeface="ＭＳ Ｐゴシック" charset="-128"/>
              </a:rPr>
              <a:t>DH COMO GARANTIA DE LA SEGURIDAD</a:t>
            </a:r>
            <a:endParaRPr lang="es-CO" altLang="es-ES_tradnl" sz="3200" b="1" dirty="0">
              <a:solidFill>
                <a:schemeClr val="tx1"/>
              </a:solidFill>
              <a:latin typeface="Gill Sans MT" charset="0"/>
              <a:ea typeface="ＭＳ Ｐゴシック" charset="-128"/>
            </a:endParaRPr>
          </a:p>
        </p:txBody>
      </p:sp>
      <p:pic>
        <p:nvPicPr>
          <p:cNvPr id="9" name="Imagen 8"/>
          <p:cNvPicPr>
            <a:picLocks noChangeAspect="1"/>
          </p:cNvPicPr>
          <p:nvPr/>
        </p:nvPicPr>
        <p:blipFill>
          <a:blip r:embed="rId2"/>
          <a:stretch>
            <a:fillRect/>
          </a:stretch>
        </p:blipFill>
        <p:spPr>
          <a:xfrm>
            <a:off x="5220072" y="1556793"/>
            <a:ext cx="3600400" cy="4680520"/>
          </a:xfrm>
          <a:prstGeom prst="rect">
            <a:avLst/>
          </a:prstGeom>
        </p:spPr>
      </p:pic>
    </p:spTree>
    <p:extLst>
      <p:ext uri="{BB962C8B-B14F-4D97-AF65-F5344CB8AC3E}">
        <p14:creationId xmlns:p14="http://schemas.microsoft.com/office/powerpoint/2010/main" val="132359689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74638"/>
            <a:ext cx="8435280" cy="1143000"/>
          </a:xfrm>
        </p:spPr>
        <p:txBody>
          <a:bodyPr/>
          <a:lstStyle/>
          <a:p>
            <a:r>
              <a:rPr lang="es-CO" sz="2400" b="1" dirty="0" smtClean="0">
                <a:solidFill>
                  <a:srgbClr val="FF0000"/>
                </a:solidFill>
              </a:rPr>
              <a:t> LSEGURIDAD</a:t>
            </a:r>
            <a:r>
              <a:rPr lang="es-CO" dirty="0"/>
              <a:t/>
            </a:r>
            <a:br>
              <a:rPr lang="es-CO" dirty="0"/>
            </a:br>
            <a:endParaRPr lang="es-CO" dirty="0"/>
          </a:p>
        </p:txBody>
      </p:sp>
      <p:sp>
        <p:nvSpPr>
          <p:cNvPr id="3" name="2 Marcador de contenido"/>
          <p:cNvSpPr>
            <a:spLocks noGrp="1"/>
          </p:cNvSpPr>
          <p:nvPr>
            <p:ph idx="1"/>
          </p:nvPr>
        </p:nvSpPr>
        <p:spPr>
          <a:xfrm>
            <a:off x="251520" y="908720"/>
            <a:ext cx="4392488" cy="4472210"/>
          </a:xfrm>
        </p:spPr>
        <p:txBody>
          <a:bodyPr/>
          <a:lstStyle/>
          <a:p>
            <a:pPr marL="0" indent="0" algn="just">
              <a:buNone/>
            </a:pPr>
            <a:endParaRPr lang="es-CO" dirty="0"/>
          </a:p>
          <a:p>
            <a:pPr algn="just"/>
            <a:r>
              <a:rPr lang="es-CO" dirty="0" smtClean="0"/>
              <a:t>Los </a:t>
            </a:r>
            <a:r>
              <a:rPr lang="es-CO" dirty="0"/>
              <a:t>Derechos Humanos son un conjunto de Prerrogativas y principios, de aceptación universal, jurídicamente reconocidos y garantizados, que aseguran al </a:t>
            </a:r>
            <a:r>
              <a:rPr lang="es-CO" dirty="0" smtClean="0"/>
              <a:t>Ser </a:t>
            </a:r>
            <a:r>
              <a:rPr lang="es-CO" dirty="0"/>
              <a:t>humano su dignidad, y </a:t>
            </a:r>
            <a:r>
              <a:rPr lang="es-CO" dirty="0" smtClean="0"/>
              <a:t>demas derechos que </a:t>
            </a:r>
            <a:r>
              <a:rPr lang="es-CO" dirty="0"/>
              <a:t>las personas tienen frente al Estado y a sus instituciones para impedir que este interfiera, limite, y/o viole el ejercicio de sus derechos.</a:t>
            </a:r>
          </a:p>
          <a:p>
            <a:pPr algn="just"/>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1 Título"/>
          <p:cNvSpPr txBox="1">
            <a:spLocks/>
          </p:cNvSpPr>
          <p:nvPr/>
        </p:nvSpPr>
        <p:spPr bwMode="auto">
          <a:xfrm>
            <a:off x="251520" y="274638"/>
            <a:ext cx="7200800" cy="914399"/>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ES" altLang="es-ES_tradnl" b="1" smtClean="0">
                <a:solidFill>
                  <a:schemeClr val="tx1"/>
                </a:solidFill>
                <a:latin typeface="Gill Sans MT" charset="0"/>
                <a:ea typeface="ＭＳ Ｐゴシック" charset="-128"/>
              </a:rPr>
              <a:t>DH COMO GARANTIA DE LA SEGURIDAD</a:t>
            </a:r>
            <a:endParaRPr lang="es-CO" altLang="es-ES_tradnl" sz="3200" b="1" dirty="0">
              <a:solidFill>
                <a:schemeClr val="tx1"/>
              </a:solidFill>
              <a:latin typeface="Gill Sans MT" charset="0"/>
              <a:ea typeface="ＭＳ Ｐゴシック" charset="-128"/>
            </a:endParaRPr>
          </a:p>
        </p:txBody>
      </p:sp>
      <p:pic>
        <p:nvPicPr>
          <p:cNvPr id="8" name="Imagen 7"/>
          <p:cNvPicPr>
            <a:picLocks noChangeAspect="1"/>
          </p:cNvPicPr>
          <p:nvPr/>
        </p:nvPicPr>
        <p:blipFill>
          <a:blip r:embed="rId2"/>
          <a:stretch>
            <a:fillRect/>
          </a:stretch>
        </p:blipFill>
        <p:spPr>
          <a:xfrm>
            <a:off x="4644008" y="1417639"/>
            <a:ext cx="4499992" cy="4710110"/>
          </a:xfrm>
          <a:prstGeom prst="rect">
            <a:avLst/>
          </a:prstGeom>
        </p:spPr>
      </p:pic>
    </p:spTree>
    <p:extLst>
      <p:ext uri="{BB962C8B-B14F-4D97-AF65-F5344CB8AC3E}">
        <p14:creationId xmlns:p14="http://schemas.microsoft.com/office/powerpoint/2010/main" val="1398185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p:cNvSpPr>
          <p:nvPr>
            <p:ph idx="1"/>
          </p:nvPr>
        </p:nvSpPr>
        <p:spPr>
          <a:xfrm>
            <a:off x="251521" y="1484312"/>
            <a:ext cx="5256584" cy="4248943"/>
          </a:xfrm>
          <a:extLst/>
        </p:spPr>
        <p:txBody>
          <a:bodyPr lIns="50800" tIns="50800" rIns="50800" bIns="50800" anchor="ctr"/>
          <a:lstStyle/>
          <a:p>
            <a:pPr algn="just" eaLnBrk="1" hangingPunct="1">
              <a:defRPr/>
            </a:pPr>
            <a:endParaRPr lang="es-CO" dirty="0"/>
          </a:p>
          <a:p>
            <a:pPr marL="0" indent="0" eaLnBrk="1" hangingPunct="1">
              <a:buFont typeface="Arial" pitchFamily="34" charset="0"/>
              <a:buNone/>
              <a:defRPr/>
            </a:pPr>
            <a:endParaRPr lang="es-CO" i="1" dirty="0" smtClean="0"/>
          </a:p>
          <a:p>
            <a:pPr marL="0" indent="0" algn="just" eaLnBrk="1" hangingPunct="1">
              <a:buFont typeface="Arial" pitchFamily="34" charset="0"/>
              <a:buNone/>
              <a:defRPr/>
            </a:pPr>
            <a:r>
              <a:rPr lang="es-CO" i="1" dirty="0" smtClean="0"/>
              <a:t>La </a:t>
            </a:r>
            <a:r>
              <a:rPr lang="es-CO" i="1" dirty="0"/>
              <a:t>seguridad ciudadana en el marco del servicio de Policía debe entenderse como el conjunto de acciones jurídicas y materiales a cargo de las autoridades político-administrativas, con atribuciones ordinarias de Policía, tendientes a garantizar con el apoyo de la Fuerza Pública, el normal ejercicio de los derechos y libertades de las personas para el logro de la convivencia pacífica de los habitantes del territorio nacional. </a:t>
            </a:r>
            <a:endParaRPr lang="es-CO" dirty="0" smtClean="0"/>
          </a:p>
          <a:p>
            <a:pPr marL="0" indent="0" algn="just" eaLnBrk="1" hangingPunct="1">
              <a:buFont typeface="Arial" pitchFamily="34" charset="0"/>
              <a:buNone/>
              <a:defRPr/>
            </a:pPr>
            <a:r>
              <a:rPr lang="es-CO" dirty="0" smtClean="0"/>
              <a:t>.</a:t>
            </a:r>
          </a:p>
        </p:txBody>
      </p:sp>
      <p:sp>
        <p:nvSpPr>
          <p:cNvPr id="32771" name="AutoShape 2"/>
          <p:cNvSpPr>
            <a:spLocks/>
          </p:cNvSpPr>
          <p:nvPr/>
        </p:nvSpPr>
        <p:spPr bwMode="auto">
          <a:xfrm>
            <a:off x="395536" y="332656"/>
            <a:ext cx="8532564" cy="5071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endParaRPr lang="es-CO" sz="2800" dirty="0">
              <a:solidFill>
                <a:srgbClr val="FF0000"/>
              </a:solidFill>
              <a:latin typeface="Helvetica" charset="0"/>
              <a:cs typeface="Helvetica" charset="0"/>
              <a:sym typeface="Helvetica" charset="0"/>
            </a:endParaRPr>
          </a:p>
        </p:txBody>
      </p:sp>
      <p:sp>
        <p:nvSpPr>
          <p:cNvPr id="4" name="1 Título"/>
          <p:cNvSpPr>
            <a:spLocks noGrp="1"/>
          </p:cNvSpPr>
          <p:nvPr>
            <p:ph type="title"/>
          </p:nvPr>
        </p:nvSpPr>
        <p:spPr>
          <a:xfrm>
            <a:off x="251520" y="274638"/>
            <a:ext cx="7200800" cy="914399"/>
          </a:xfrm>
          <a:solidFill>
            <a:schemeClr val="tx2">
              <a:lumMod val="40000"/>
              <a:lumOff val="60000"/>
            </a:schemeClr>
          </a:solidFill>
        </p:spPr>
        <p:txBody>
          <a:bodyPr/>
          <a:lstStyle/>
          <a:p>
            <a:pPr algn="ctr" eaLnBrk="1" hangingPunct="1"/>
            <a:r>
              <a:rPr lang="es-ES" altLang="es-ES_tradnl" b="1" dirty="0">
                <a:solidFill>
                  <a:schemeClr val="tx1"/>
                </a:solidFill>
                <a:latin typeface="Gill Sans MT" charset="0"/>
                <a:ea typeface="ＭＳ Ｐゴシック" charset="-128"/>
              </a:rPr>
              <a:t> </a:t>
            </a:r>
            <a:r>
              <a:rPr lang="es-ES" altLang="es-ES_tradnl" b="1" dirty="0" smtClean="0">
                <a:solidFill>
                  <a:schemeClr val="tx1"/>
                </a:solidFill>
                <a:latin typeface="Gill Sans MT" charset="0"/>
                <a:ea typeface="ＭＳ Ｐゴシック" charset="-128"/>
              </a:rPr>
              <a:t>SEGURIDAD CIUDADANA Vs. SEGURIDAD PUBLICA</a:t>
            </a:r>
            <a:endParaRPr lang="es-CO" altLang="es-ES_tradnl" sz="3200" b="1" dirty="0">
              <a:solidFill>
                <a:schemeClr val="tx1"/>
              </a:solidFill>
              <a:latin typeface="Gill Sans MT" charset="0"/>
              <a:ea typeface="ＭＳ Ｐゴシック" charset="-128"/>
            </a:endParaRPr>
          </a:p>
        </p:txBody>
      </p:sp>
      <p:pic>
        <p:nvPicPr>
          <p:cNvPr id="5124" name="Picture 4" descr="esultado de imagen para imagen de seguridad ciudad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484312"/>
            <a:ext cx="3203972" cy="47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79080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b="1" dirty="0" smtClean="0"/>
              <a:t/>
            </a:r>
            <a:br>
              <a:rPr lang="es-CO" b="1" dirty="0" smtClean="0"/>
            </a:br>
            <a:r>
              <a:rPr lang="es-CO" b="1" dirty="0"/>
              <a:t/>
            </a:r>
            <a:br>
              <a:rPr lang="es-CO" b="1" dirty="0"/>
            </a:br>
            <a:r>
              <a:rPr lang="es-CO" b="1" dirty="0" smtClean="0"/>
              <a:t/>
            </a:r>
            <a:br>
              <a:rPr lang="es-CO" b="1" dirty="0" smtClean="0"/>
            </a:br>
            <a:r>
              <a:rPr lang="es-CO" b="1" dirty="0"/>
              <a:t/>
            </a:r>
            <a:br>
              <a:rPr lang="es-CO" b="1" dirty="0"/>
            </a:br>
            <a:r>
              <a:rPr lang="es-CO" b="1" dirty="0" smtClean="0"/>
              <a:t/>
            </a:r>
            <a:br>
              <a:rPr lang="es-CO" b="1" dirty="0" smtClean="0"/>
            </a:br>
            <a:r>
              <a:rPr lang="es-CO" b="1" dirty="0"/>
              <a:t/>
            </a:r>
            <a:br>
              <a:rPr lang="es-CO" b="1" dirty="0"/>
            </a:br>
            <a:r>
              <a:rPr lang="es-CO" b="1" dirty="0" smtClean="0"/>
              <a:t/>
            </a:r>
            <a:br>
              <a:rPr lang="es-CO" b="1" dirty="0" smtClean="0"/>
            </a:br>
            <a:r>
              <a:rPr lang="es-CO" b="1" dirty="0" smtClean="0"/>
              <a:t>CONSTITUCIÓN DE 1991</a:t>
            </a:r>
            <a:br>
              <a:rPr lang="es-CO" b="1" dirty="0" smtClean="0"/>
            </a:br>
            <a:endParaRPr lang="es-ES" dirty="0"/>
          </a:p>
        </p:txBody>
      </p:sp>
      <p:sp>
        <p:nvSpPr>
          <p:cNvPr id="3" name="2 Subtítulo"/>
          <p:cNvSpPr>
            <a:spLocks noGrp="1"/>
          </p:cNvSpPr>
          <p:nvPr>
            <p:ph type="subTitle" idx="1"/>
          </p:nvPr>
        </p:nvSpPr>
        <p:spPr>
          <a:xfrm>
            <a:off x="539552" y="4077072"/>
            <a:ext cx="8208912" cy="1561728"/>
          </a:xfrm>
          <a:solidFill>
            <a:schemeClr val="tx2">
              <a:lumMod val="40000"/>
              <a:lumOff val="60000"/>
            </a:schemeClr>
          </a:solidFill>
        </p:spPr>
        <p:txBody>
          <a:bodyPr/>
          <a:lstStyle/>
          <a:p>
            <a:endParaRPr lang="es-ES" dirty="0">
              <a:solidFill>
                <a:schemeClr val="tx1"/>
              </a:solidFill>
            </a:endParaRPr>
          </a:p>
          <a:p>
            <a:r>
              <a:rPr lang="es-ES" sz="3600" b="1" dirty="0" smtClean="0">
                <a:solidFill>
                  <a:schemeClr val="tx1"/>
                </a:solidFill>
              </a:rPr>
              <a:t>CONSTITUCION 1991</a:t>
            </a:r>
            <a:endParaRPr lang="es-ES" sz="3600" b="1" dirty="0">
              <a:solidFill>
                <a:schemeClr val="tx1"/>
              </a:solidFill>
            </a:endParaRPr>
          </a:p>
        </p:txBody>
      </p:sp>
    </p:spTree>
    <p:extLst>
      <p:ext uri="{BB962C8B-B14F-4D97-AF65-F5344CB8AC3E}">
        <p14:creationId xmlns:p14="http://schemas.microsoft.com/office/powerpoint/2010/main" val="1251431503"/>
      </p:ext>
    </p:extLst>
  </p:cSld>
  <p:clrMapOvr>
    <a:masterClrMapping/>
  </p:clrMapOvr>
  <p:transition spd="slow">
    <p:wheel spokes="3"/>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6552" y="404664"/>
            <a:ext cx="8604448" cy="1084982"/>
          </a:xfrm>
        </p:spPr>
        <p:txBody>
          <a:bodyPr/>
          <a:lstStyle/>
          <a:p>
            <a:r>
              <a:rPr lang="es-CO" dirty="0"/>
              <a:t> </a:t>
            </a:r>
            <a:r>
              <a:rPr lang="es-CO" dirty="0" smtClean="0"/>
              <a:t/>
            </a:r>
            <a:br>
              <a:rPr lang="es-CO" dirty="0" smtClean="0"/>
            </a:br>
            <a:r>
              <a:rPr lang="es-CO" dirty="0"/>
              <a:t/>
            </a:r>
            <a:br>
              <a:rPr lang="es-CO" dirty="0"/>
            </a:br>
            <a:endParaRPr lang="es-CO" dirty="0"/>
          </a:p>
        </p:txBody>
      </p:sp>
      <p:sp>
        <p:nvSpPr>
          <p:cNvPr id="3" name="2 Marcador de contenido"/>
          <p:cNvSpPr>
            <a:spLocks noGrp="1"/>
          </p:cNvSpPr>
          <p:nvPr>
            <p:ph idx="1"/>
          </p:nvPr>
        </p:nvSpPr>
        <p:spPr>
          <a:xfrm>
            <a:off x="251520" y="908720"/>
            <a:ext cx="4392488" cy="5447630"/>
          </a:xfrm>
        </p:spPr>
        <p:txBody>
          <a:bodyPr/>
          <a:lstStyle/>
          <a:p>
            <a:pPr algn="just"/>
            <a:endParaRPr lang="es-CO" dirty="0" smtClean="0"/>
          </a:p>
          <a:p>
            <a:pPr algn="just"/>
            <a:r>
              <a:rPr lang="es-CO" dirty="0" smtClean="0"/>
              <a:t>La </a:t>
            </a:r>
            <a:r>
              <a:rPr lang="es-CO" dirty="0"/>
              <a:t>Seguridad pública es una focalización estatal de la seguridad del Estado. Estado deberá proteger…….</a:t>
            </a:r>
          </a:p>
          <a:p>
            <a:pPr algn="just"/>
            <a:r>
              <a:rPr lang="es-CO" dirty="0"/>
              <a:t>La seguridad ciudadana, no es tanto una función a cumplir por los poderes públicos y un bien a brindar por las instituciones estatales, sino un derecho ciudadano</a:t>
            </a:r>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1 Título"/>
          <p:cNvSpPr txBox="1">
            <a:spLocks/>
          </p:cNvSpPr>
          <p:nvPr/>
        </p:nvSpPr>
        <p:spPr bwMode="auto">
          <a:xfrm>
            <a:off x="251520" y="274638"/>
            <a:ext cx="7416824" cy="914399"/>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ES" altLang="es-ES_tradnl" b="1" dirty="0" smtClean="0">
                <a:solidFill>
                  <a:schemeClr val="tx1"/>
                </a:solidFill>
                <a:latin typeface="Gill Sans MT" charset="0"/>
                <a:ea typeface="ＭＳ Ｐゴシック" charset="-128"/>
              </a:rPr>
              <a:t> SEGURIDAD CIUDADANA Vs. SEGURIDAD PUBLICA</a:t>
            </a:r>
            <a:endParaRPr lang="es-CO" altLang="es-ES_tradnl" sz="3200" b="1" dirty="0">
              <a:solidFill>
                <a:schemeClr val="tx1"/>
              </a:solidFill>
              <a:latin typeface="Gill Sans MT" charset="0"/>
              <a:ea typeface="ＭＳ Ｐゴシック" charset="-128"/>
            </a:endParaRPr>
          </a:p>
        </p:txBody>
      </p:sp>
      <p:pic>
        <p:nvPicPr>
          <p:cNvPr id="6146" name="Picture 2" descr="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842" y="1619673"/>
            <a:ext cx="3668638" cy="4436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204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p:cNvSpPr>
          <p:nvPr>
            <p:ph idx="1"/>
          </p:nvPr>
        </p:nvSpPr>
        <p:spPr>
          <a:xfrm>
            <a:off x="466725" y="1700808"/>
            <a:ext cx="4753347" cy="4320580"/>
          </a:xfrm>
        </p:spPr>
        <p:txBody>
          <a:bodyPr lIns="50800" tIns="50800" rIns="50800" bIns="50800" anchor="ctr"/>
          <a:lstStyle/>
          <a:p>
            <a:pPr marL="0" indent="0" algn="just" eaLnBrk="1" hangingPunct="1">
              <a:buFont typeface="Arial" pitchFamily="34" charset="0"/>
              <a:buNone/>
            </a:pPr>
            <a:r>
              <a:rPr lang="es-CO" dirty="0" smtClean="0"/>
              <a:t>Son un  conjunto de decisiones que Atienden un foco un área determinada de </a:t>
            </a:r>
            <a:r>
              <a:rPr lang="es-CO" dirty="0" smtClean="0">
                <a:solidFill>
                  <a:schemeClr val="tx2"/>
                </a:solidFill>
                <a:latin typeface="Arial" charset="0"/>
                <a:ea typeface="Arial" charset="0"/>
                <a:cs typeface="Arial" charset="0"/>
              </a:rPr>
              <a:t>conflicto o tensión social. </a:t>
            </a:r>
          </a:p>
          <a:p>
            <a:pPr marL="0" indent="0" algn="just" eaLnBrk="1" hangingPunct="1">
              <a:buFont typeface="Arial" pitchFamily="34" charset="0"/>
              <a:buNone/>
            </a:pPr>
            <a:r>
              <a:rPr lang="es-CO" dirty="0" smtClean="0"/>
              <a:t>Se trata de decisiones adoptadas formalmente, lo cual les confiere la capacidad de obligar, y estas siempre  son precedidas de un proceso de elaboración en el cual han participado una pluralidad de actores públicos y privados</a:t>
            </a:r>
          </a:p>
        </p:txBody>
      </p:sp>
      <p:sp>
        <p:nvSpPr>
          <p:cNvPr id="34819" name="AutoShape 2"/>
          <p:cNvSpPr>
            <a:spLocks/>
          </p:cNvSpPr>
          <p:nvPr/>
        </p:nvSpPr>
        <p:spPr bwMode="auto">
          <a:xfrm>
            <a:off x="1187450" y="128588"/>
            <a:ext cx="7740650"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r>
              <a:rPr lang="es-CO" sz="2000" b="1" dirty="0">
                <a:solidFill>
                  <a:srgbClr val="C0504D"/>
                </a:solidFill>
                <a:ea typeface="Calibri" pitchFamily="34" charset="0"/>
                <a:cs typeface="Calibri" pitchFamily="34" charset="0"/>
                <a:sym typeface="Calibri" pitchFamily="34" charset="0"/>
              </a:rPr>
              <a:t> </a:t>
            </a:r>
            <a:r>
              <a:rPr lang="es-CO" sz="2000" b="1" dirty="0" smtClean="0">
                <a:solidFill>
                  <a:srgbClr val="C0504D"/>
                </a:solidFill>
                <a:ea typeface="Calibri" pitchFamily="34" charset="0"/>
                <a:cs typeface="Calibri" pitchFamily="34" charset="0"/>
                <a:sym typeface="Calibri" pitchFamily="34" charset="0"/>
              </a:rPr>
              <a:t>       </a:t>
            </a:r>
          </a:p>
          <a:p>
            <a:pPr fontAlgn="base" hangingPunct="0">
              <a:spcBef>
                <a:spcPct val="0"/>
              </a:spcBef>
              <a:spcAft>
                <a:spcPct val="0"/>
              </a:spcAft>
            </a:pPr>
            <a:r>
              <a:rPr lang="es-CO" sz="2000" b="1" dirty="0">
                <a:solidFill>
                  <a:srgbClr val="C0504D"/>
                </a:solidFill>
                <a:ea typeface="Calibri" pitchFamily="34" charset="0"/>
                <a:cs typeface="Calibri" pitchFamily="34" charset="0"/>
                <a:sym typeface="Calibri" pitchFamily="34" charset="0"/>
              </a:rPr>
              <a:t> </a:t>
            </a:r>
            <a:r>
              <a:rPr lang="es-CO" sz="2000" b="1" dirty="0" smtClean="0">
                <a:solidFill>
                  <a:srgbClr val="C0504D"/>
                </a:solidFill>
                <a:ea typeface="Calibri" pitchFamily="34" charset="0"/>
                <a:cs typeface="Calibri" pitchFamily="34" charset="0"/>
                <a:sym typeface="Calibri" pitchFamily="34" charset="0"/>
              </a:rPr>
              <a:t>          </a:t>
            </a:r>
            <a:endParaRPr lang="es-CO" sz="3600" dirty="0">
              <a:solidFill>
                <a:srgbClr val="FF0000"/>
              </a:solidFill>
              <a:latin typeface="Helvetica" charset="0"/>
              <a:cs typeface="Helvetica" charset="0"/>
              <a:sym typeface="Helvetica" charset="0"/>
            </a:endParaRPr>
          </a:p>
        </p:txBody>
      </p:sp>
      <p:sp>
        <p:nvSpPr>
          <p:cNvPr id="4" name="1 Título"/>
          <p:cNvSpPr>
            <a:spLocks noGrp="1"/>
          </p:cNvSpPr>
          <p:nvPr>
            <p:ph type="title"/>
          </p:nvPr>
        </p:nvSpPr>
        <p:spPr>
          <a:xfrm>
            <a:off x="251520" y="274638"/>
            <a:ext cx="7200800" cy="914399"/>
          </a:xfrm>
          <a:solidFill>
            <a:schemeClr val="tx2">
              <a:lumMod val="40000"/>
              <a:lumOff val="60000"/>
            </a:schemeClr>
          </a:solidFill>
        </p:spPr>
        <p:txBody>
          <a:bodyPr/>
          <a:lstStyle/>
          <a:p>
            <a:pPr algn="ctr" eaLnBrk="1" hangingPunct="1"/>
            <a:r>
              <a:rPr lang="es-CO" altLang="es-ES_tradnl" sz="3200" b="1" dirty="0" smtClean="0">
                <a:solidFill>
                  <a:schemeClr val="tx1"/>
                </a:solidFill>
                <a:latin typeface="Gill Sans MT" charset="0"/>
                <a:ea typeface="ＭＳ Ｐゴシック" charset="-128"/>
              </a:rPr>
              <a:t>POLITICAS PUBLICAS</a:t>
            </a:r>
            <a:endParaRPr lang="es-CO" altLang="es-ES_tradnl" sz="3200" b="1" dirty="0">
              <a:solidFill>
                <a:schemeClr val="tx1"/>
              </a:solidFill>
              <a:latin typeface="Gill Sans MT" charset="0"/>
              <a:ea typeface="ＭＳ Ｐゴシック" charset="-128"/>
            </a:endParaRPr>
          </a:p>
        </p:txBody>
      </p:sp>
      <p:pic>
        <p:nvPicPr>
          <p:cNvPr id="1028" name="Picture 4" descr="esultado de imagen para IMAGENES DE POLITICAS PUBL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556792"/>
            <a:ext cx="3492004" cy="446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64181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p:cNvSpPr>
          <p:nvPr>
            <p:ph idx="1"/>
          </p:nvPr>
        </p:nvSpPr>
        <p:spPr>
          <a:xfrm>
            <a:off x="466725" y="1199728"/>
            <a:ext cx="4681339" cy="5181600"/>
          </a:xfrm>
        </p:spPr>
        <p:txBody>
          <a:bodyPr lIns="50800" tIns="50800" rIns="50800" bIns="50800" anchor="ctr"/>
          <a:lstStyle/>
          <a:p>
            <a:pPr marL="0" indent="0" algn="just" eaLnBrk="1" hangingPunct="1">
              <a:buFont typeface="Arial" pitchFamily="34" charset="0"/>
              <a:buNone/>
            </a:pPr>
            <a:r>
              <a:rPr lang="es-CO" dirty="0" smtClean="0"/>
              <a:t>Es un conjunto organizado y estructurado de acciones, que buscan satisfacer las demandas y necesidades  de los ciudadanos, y asi transformar condiciones de vida, modificar comportamientos, generar valores o actitudes que correspondan con la ley, la moral y la cultura propios de una comunidad.. </a:t>
            </a:r>
          </a:p>
        </p:txBody>
      </p:sp>
      <p:sp>
        <p:nvSpPr>
          <p:cNvPr id="31747" name="AutoShape 2"/>
          <p:cNvSpPr>
            <a:spLocks/>
          </p:cNvSpPr>
          <p:nvPr/>
        </p:nvSpPr>
        <p:spPr bwMode="auto">
          <a:xfrm>
            <a:off x="323528" y="128588"/>
            <a:ext cx="8604572" cy="996156"/>
          </a:xfrm>
          <a:custGeom>
            <a:avLst/>
            <a:gdLst>
              <a:gd name="T0" fmla="*/ 1386982926 w 21600"/>
              <a:gd name="T1" fmla="*/ 11708459 h 21600"/>
              <a:gd name="T2" fmla="*/ 1386982926 w 21600"/>
              <a:gd name="T3" fmla="*/ 11708459 h 21600"/>
              <a:gd name="T4" fmla="*/ 1386982926 w 21600"/>
              <a:gd name="T5" fmla="*/ 11708459 h 21600"/>
              <a:gd name="T6" fmla="*/ 1386982926 w 21600"/>
              <a:gd name="T7" fmla="*/ 1170845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p:spPr>
        <p:txBody>
          <a:bodyPr lIns="50800" tIns="50800" rIns="50800" bIns="50800"/>
          <a:lstStyle/>
          <a:p>
            <a:pPr fontAlgn="base" hangingPunct="0">
              <a:spcBef>
                <a:spcPct val="0"/>
              </a:spcBef>
              <a:spcAft>
                <a:spcPct val="0"/>
              </a:spcAft>
              <a:defRPr/>
            </a:pPr>
            <a:r>
              <a:rPr lang="es-CO" sz="2000" b="1" dirty="0">
                <a:solidFill>
                  <a:srgbClr val="C0504D"/>
                </a:solidFill>
                <a:cs typeface="Calibri" pitchFamily="34" charset="0"/>
                <a:sym typeface="Calibri" pitchFamily="34" charset="0"/>
              </a:rPr>
              <a:t> </a:t>
            </a:r>
            <a:endParaRPr lang="es-CO" sz="2800" dirty="0">
              <a:solidFill>
                <a:srgbClr val="FF0000"/>
              </a:solidFill>
              <a:latin typeface="Helvetica" charset="0"/>
              <a:cs typeface="Helvetica" charset="0"/>
              <a:sym typeface="Helvetica" charset="0"/>
            </a:endParaRPr>
          </a:p>
        </p:txBody>
      </p:sp>
      <p:sp>
        <p:nvSpPr>
          <p:cNvPr id="4" name="1 Título"/>
          <p:cNvSpPr>
            <a:spLocks noGrp="1"/>
          </p:cNvSpPr>
          <p:nvPr>
            <p:ph type="title"/>
          </p:nvPr>
        </p:nvSpPr>
        <p:spPr>
          <a:xfrm>
            <a:off x="251520" y="274638"/>
            <a:ext cx="7200800" cy="914399"/>
          </a:xfrm>
          <a:solidFill>
            <a:schemeClr val="tx2">
              <a:lumMod val="40000"/>
              <a:lumOff val="60000"/>
            </a:schemeClr>
          </a:solidFill>
        </p:spPr>
        <p:txBody>
          <a:bodyPr/>
          <a:lstStyle/>
          <a:p>
            <a:pPr algn="ctr" eaLnBrk="1" hangingPunct="1"/>
            <a:r>
              <a:rPr lang="es-CO" altLang="es-ES_tradnl" sz="3200" b="1" dirty="0" smtClean="0">
                <a:solidFill>
                  <a:schemeClr val="tx1"/>
                </a:solidFill>
                <a:latin typeface="Gill Sans MT" charset="0"/>
                <a:ea typeface="ＭＳ Ｐゴシック" charset="-128"/>
              </a:rPr>
              <a:t>POLITICAS PUBLICAS DE CONVIVENCIA Y SEGURIDAD</a:t>
            </a:r>
            <a:endParaRPr lang="es-CO" altLang="es-ES_tradnl" sz="3200" b="1" dirty="0">
              <a:solidFill>
                <a:schemeClr val="tx1"/>
              </a:solidFill>
              <a:latin typeface="Gill Sans MT" charset="0"/>
              <a:ea typeface="ＭＳ Ｐゴシック" charset="-128"/>
            </a:endParaRPr>
          </a:p>
        </p:txBody>
      </p:sp>
      <p:pic>
        <p:nvPicPr>
          <p:cNvPr id="2052" name="Picture 4" descr="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261" y="1556792"/>
            <a:ext cx="3636840" cy="446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26031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600200"/>
            <a:ext cx="4104456" cy="4525963"/>
          </a:xfrm>
        </p:spPr>
        <p:txBody>
          <a:bodyPr/>
          <a:lstStyle/>
          <a:p>
            <a:endParaRPr lang="es-CO" dirty="0" smtClean="0"/>
          </a:p>
          <a:p>
            <a:endParaRPr lang="es-CO" dirty="0"/>
          </a:p>
          <a:p>
            <a:pPr marL="0" indent="0" algn="just">
              <a:buNone/>
            </a:pPr>
            <a:r>
              <a:rPr lang="es-CO" dirty="0" smtClean="0"/>
              <a:t>De </a:t>
            </a:r>
            <a:r>
              <a:rPr lang="es-CO" dirty="0"/>
              <a:t>acuerdo con lo anterior, es coherente precisar que la Seguridad es un </a:t>
            </a:r>
            <a:r>
              <a:rPr lang="es-CO" dirty="0">
                <a:solidFill>
                  <a:schemeClr val="tx2"/>
                </a:solidFill>
                <a:latin typeface="Arial" charset="0"/>
                <a:ea typeface="Arial" charset="0"/>
                <a:cs typeface="Arial" charset="0"/>
              </a:rPr>
              <a:t>bien que apunta a la </a:t>
            </a:r>
            <a:r>
              <a:rPr lang="es-CO" dirty="0" smtClean="0">
                <a:solidFill>
                  <a:schemeClr val="tx2"/>
                </a:solidFill>
                <a:latin typeface="Arial" charset="0"/>
                <a:ea typeface="Arial" charset="0"/>
                <a:cs typeface="Arial" charset="0"/>
              </a:rPr>
              <a:t>MEJORAR la calidad </a:t>
            </a:r>
            <a:r>
              <a:rPr lang="es-CO" dirty="0">
                <a:solidFill>
                  <a:schemeClr val="tx2"/>
                </a:solidFill>
                <a:latin typeface="Arial" charset="0"/>
                <a:ea typeface="Arial" charset="0"/>
                <a:cs typeface="Arial" charset="0"/>
              </a:rPr>
              <a:t>integral de vida de los ciudadanos </a:t>
            </a:r>
            <a:r>
              <a:rPr lang="es-CO" dirty="0"/>
              <a:t>y no solo a la disminución o ausencia de delitos y hechos de violencia</a:t>
            </a:r>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1 Título"/>
          <p:cNvSpPr>
            <a:spLocks noGrp="1"/>
          </p:cNvSpPr>
          <p:nvPr>
            <p:ph type="title"/>
          </p:nvPr>
        </p:nvSpPr>
        <p:spPr>
          <a:xfrm>
            <a:off x="179512" y="188640"/>
            <a:ext cx="7488832" cy="936104"/>
          </a:xfrm>
          <a:solidFill>
            <a:schemeClr val="tx2">
              <a:lumMod val="40000"/>
              <a:lumOff val="60000"/>
            </a:schemeClr>
          </a:solidFill>
        </p:spPr>
        <p:txBody>
          <a:bodyPr/>
          <a:lstStyle/>
          <a:p>
            <a:pPr algn="ctr" eaLnBrk="1" hangingPunct="1"/>
            <a:r>
              <a:rPr lang="es-CO" altLang="es-ES_tradnl" sz="3200" b="1" dirty="0" smtClean="0">
                <a:solidFill>
                  <a:schemeClr val="tx1"/>
                </a:solidFill>
                <a:latin typeface="Gill Sans MT" charset="0"/>
                <a:ea typeface="ＭＳ Ｐゴシック" charset="-128"/>
              </a:rPr>
              <a:t>POLITICAS PUBLICAS DE CONVIVENCIA Y SEGURIDAD</a:t>
            </a:r>
            <a:endParaRPr lang="es-CO" altLang="es-ES_tradnl" sz="3200" b="1" dirty="0">
              <a:solidFill>
                <a:schemeClr val="tx1"/>
              </a:solidFill>
              <a:latin typeface="Gill Sans MT" charset="0"/>
              <a:ea typeface="ＭＳ Ｐゴシック" charset="-128"/>
            </a:endParaRPr>
          </a:p>
        </p:txBody>
      </p:sp>
      <p:pic>
        <p:nvPicPr>
          <p:cNvPr id="3074" name="Picture 2" descr="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00200"/>
            <a:ext cx="439248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260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p:cNvSpPr>
          <p:nvPr>
            <p:ph idx="1"/>
          </p:nvPr>
        </p:nvSpPr>
        <p:spPr>
          <a:xfrm>
            <a:off x="466725" y="839788"/>
            <a:ext cx="8229600" cy="5181600"/>
          </a:xfrm>
        </p:spPr>
        <p:txBody>
          <a:bodyPr lIns="50800" tIns="50800" rIns="50800" bIns="50800" anchor="ctr"/>
          <a:lstStyle/>
          <a:p>
            <a:pPr marL="0" indent="0" eaLnBrk="1" hangingPunct="1">
              <a:buFont typeface="Arial" pitchFamily="34" charset="0"/>
              <a:buNone/>
            </a:pPr>
            <a:r>
              <a:rPr lang="es-CO" dirty="0" smtClean="0"/>
              <a:t>Para caracterizar cada enfoque de seguridad es necesario hacerse cuatro preguntas:</a:t>
            </a:r>
          </a:p>
          <a:p>
            <a:pPr marL="0" indent="0" eaLnBrk="1" hangingPunct="1">
              <a:buFont typeface="Arial" pitchFamily="34" charset="0"/>
              <a:buNone/>
            </a:pPr>
            <a:endParaRPr lang="es-CO" dirty="0" smtClean="0"/>
          </a:p>
          <a:p>
            <a:pPr marL="0" indent="0" eaLnBrk="1" hangingPunct="1">
              <a:buFont typeface="Arial" pitchFamily="34" charset="0"/>
              <a:buNone/>
            </a:pPr>
            <a:r>
              <a:rPr lang="es-CO" dirty="0" smtClean="0"/>
              <a:t>1- ¿Para quién es la seguridad?</a:t>
            </a:r>
          </a:p>
          <a:p>
            <a:pPr marL="0" indent="0" eaLnBrk="1" hangingPunct="1">
              <a:buFont typeface="Arial" pitchFamily="34" charset="0"/>
              <a:buNone/>
            </a:pPr>
            <a:r>
              <a:rPr lang="es-CO" dirty="0" smtClean="0"/>
              <a:t>2- ¿Qué derechos hay que asegurar o proteger?</a:t>
            </a:r>
          </a:p>
          <a:p>
            <a:pPr marL="0" indent="0" eaLnBrk="1" hangingPunct="1">
              <a:buFont typeface="Arial" pitchFamily="34" charset="0"/>
              <a:buNone/>
            </a:pPr>
            <a:r>
              <a:rPr lang="es-CO" dirty="0" smtClean="0"/>
              <a:t>3- ¿Qué amenazas a la seguridad se perciben?</a:t>
            </a:r>
          </a:p>
          <a:p>
            <a:pPr marL="0" indent="0" eaLnBrk="1" hangingPunct="1">
              <a:buFont typeface="Arial" pitchFamily="34" charset="0"/>
              <a:buNone/>
            </a:pPr>
            <a:r>
              <a:rPr lang="es-CO" dirty="0" smtClean="0"/>
              <a:t>4- ¿Con qué medios se puede garantizar la seguridad?</a:t>
            </a:r>
          </a:p>
        </p:txBody>
      </p:sp>
      <p:sp>
        <p:nvSpPr>
          <p:cNvPr id="31747" name="AutoShape 2"/>
          <p:cNvSpPr>
            <a:spLocks/>
          </p:cNvSpPr>
          <p:nvPr/>
        </p:nvSpPr>
        <p:spPr bwMode="auto">
          <a:xfrm>
            <a:off x="179512" y="274638"/>
            <a:ext cx="8316912" cy="1066129"/>
          </a:xfrm>
          <a:custGeom>
            <a:avLst/>
            <a:gdLst>
              <a:gd name="T0" fmla="*/ 1386982926 w 21600"/>
              <a:gd name="T1" fmla="*/ 11708459 h 21600"/>
              <a:gd name="T2" fmla="*/ 1386982926 w 21600"/>
              <a:gd name="T3" fmla="*/ 11708459 h 21600"/>
              <a:gd name="T4" fmla="*/ 1386982926 w 21600"/>
              <a:gd name="T5" fmla="*/ 11708459 h 21600"/>
              <a:gd name="T6" fmla="*/ 1386982926 w 21600"/>
              <a:gd name="T7" fmla="*/ 1170845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p:spPr>
        <p:txBody>
          <a:bodyPr lIns="50800" tIns="50800" rIns="50800" bIns="50800"/>
          <a:lstStyle/>
          <a:p>
            <a:pPr fontAlgn="base" hangingPunct="0">
              <a:spcBef>
                <a:spcPct val="0"/>
              </a:spcBef>
              <a:spcAft>
                <a:spcPct val="0"/>
              </a:spcAft>
              <a:defRPr/>
            </a:pPr>
            <a:endParaRPr lang="es-CO" sz="2800" dirty="0">
              <a:solidFill>
                <a:srgbClr val="FF0000"/>
              </a:solidFill>
              <a:cs typeface="Helvetica" charset="0"/>
              <a:sym typeface="Helvetica" charset="0"/>
            </a:endParaRPr>
          </a:p>
        </p:txBody>
      </p:sp>
      <p:sp>
        <p:nvSpPr>
          <p:cNvPr id="4" name="1 Título"/>
          <p:cNvSpPr>
            <a:spLocks noGrp="1"/>
          </p:cNvSpPr>
          <p:nvPr>
            <p:ph type="title"/>
          </p:nvPr>
        </p:nvSpPr>
        <p:spPr>
          <a:xfrm>
            <a:off x="251520" y="274638"/>
            <a:ext cx="7488832" cy="1282154"/>
          </a:xfrm>
          <a:solidFill>
            <a:schemeClr val="tx2">
              <a:lumMod val="40000"/>
              <a:lumOff val="60000"/>
            </a:schemeClr>
          </a:solidFill>
        </p:spPr>
        <p:txBody>
          <a:bodyPr/>
          <a:lstStyle/>
          <a:p>
            <a:pPr eaLnBrk="1" hangingPunct="1"/>
            <a:r>
              <a:rPr lang="es-CO" altLang="es-ES_tradnl" sz="2800" b="1" dirty="0" smtClean="0">
                <a:solidFill>
                  <a:schemeClr val="tx1"/>
                </a:solidFill>
                <a:latin typeface="Gill Sans MT" charset="0"/>
                <a:ea typeface="ＭＳ Ｐゴシック" charset="-128"/>
              </a:rPr>
              <a:t>ENFOQUES DE LAS POLITICAS PUBLICAS DE CONVIVENCIA Y SEGURIDAD</a:t>
            </a:r>
            <a:endParaRPr lang="es-CO" altLang="es-ES_tradnl" sz="28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2407414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p:cNvSpPr>
          <p:nvPr>
            <p:ph idx="1"/>
          </p:nvPr>
        </p:nvSpPr>
        <p:spPr>
          <a:xfrm>
            <a:off x="466725" y="839788"/>
            <a:ext cx="8229600" cy="5181600"/>
          </a:xfrm>
          <a:extLst/>
        </p:spPr>
        <p:txBody>
          <a:bodyPr lIns="50800" tIns="50800" rIns="50800" bIns="50800" anchor="ctr"/>
          <a:lstStyle/>
          <a:p>
            <a:pPr marL="0" indent="0" algn="just" eaLnBrk="1" hangingPunct="1">
              <a:buFont typeface="Arial" pitchFamily="34" charset="0"/>
              <a:buNone/>
              <a:defRPr/>
            </a:pPr>
            <a:r>
              <a:rPr lang="es-CO" dirty="0" smtClean="0"/>
              <a:t>Cuando </a:t>
            </a:r>
            <a:r>
              <a:rPr lang="es-CO" dirty="0"/>
              <a:t>hablamos de políticas de seguridad, </a:t>
            </a:r>
            <a:r>
              <a:rPr lang="es-CO" dirty="0" smtClean="0"/>
              <a:t>es necesario </a:t>
            </a:r>
            <a:r>
              <a:rPr lang="es-CO" dirty="0"/>
              <a:t>que se cumplan determinados requisitos mínimos, </a:t>
            </a:r>
            <a:r>
              <a:rPr lang="es-CO" dirty="0" smtClean="0"/>
              <a:t>pudiéndose dividir </a:t>
            </a:r>
            <a:r>
              <a:rPr lang="es-CO" dirty="0"/>
              <a:t>en las siguientes fases</a:t>
            </a:r>
            <a:r>
              <a:rPr lang="es-CO" dirty="0" smtClean="0"/>
              <a:t>:</a:t>
            </a:r>
          </a:p>
          <a:p>
            <a:pPr algn="just" eaLnBrk="1" hangingPunct="1">
              <a:defRPr/>
            </a:pPr>
            <a:r>
              <a:rPr lang="es-CO" dirty="0"/>
              <a:t>Identificación del problema que conduce a demandas de </a:t>
            </a:r>
            <a:r>
              <a:rPr lang="es-CO" dirty="0" smtClean="0"/>
              <a:t>acción pública</a:t>
            </a:r>
          </a:p>
          <a:p>
            <a:pPr algn="just" eaLnBrk="1" hangingPunct="1">
              <a:defRPr/>
            </a:pPr>
            <a:r>
              <a:rPr lang="es-CO" dirty="0" smtClean="0"/>
              <a:t> </a:t>
            </a:r>
            <a:r>
              <a:rPr lang="es-CO" dirty="0"/>
              <a:t>Análisis del problema siendo sometido a un proceso de </a:t>
            </a:r>
            <a:r>
              <a:rPr lang="es-CO" dirty="0" smtClean="0"/>
              <a:t>estudio.</a:t>
            </a:r>
            <a:endParaRPr lang="es-CO" dirty="0"/>
          </a:p>
          <a:p>
            <a:pPr algn="just" eaLnBrk="1" hangingPunct="1">
              <a:defRPr/>
            </a:pPr>
            <a:r>
              <a:rPr lang="es-CO" dirty="0" smtClean="0"/>
              <a:t>Formulación </a:t>
            </a:r>
            <a:r>
              <a:rPr lang="es-CO" dirty="0"/>
              <a:t>de soluciones o acciones, que conlleva generar </a:t>
            </a:r>
            <a:r>
              <a:rPr lang="es-CO" dirty="0" smtClean="0"/>
              <a:t>diversas propuestas;</a:t>
            </a:r>
            <a:endParaRPr lang="es-CO" dirty="0"/>
          </a:p>
        </p:txBody>
      </p:sp>
      <p:sp>
        <p:nvSpPr>
          <p:cNvPr id="31747" name="AutoShape 2"/>
          <p:cNvSpPr>
            <a:spLocks/>
          </p:cNvSpPr>
          <p:nvPr/>
        </p:nvSpPr>
        <p:spPr bwMode="auto">
          <a:xfrm>
            <a:off x="611188" y="128588"/>
            <a:ext cx="8316912" cy="711200"/>
          </a:xfrm>
          <a:custGeom>
            <a:avLst/>
            <a:gdLst>
              <a:gd name="T0" fmla="*/ 1386982926 w 21600"/>
              <a:gd name="T1" fmla="*/ 11708459 h 21600"/>
              <a:gd name="T2" fmla="*/ 1386982926 w 21600"/>
              <a:gd name="T3" fmla="*/ 11708459 h 21600"/>
              <a:gd name="T4" fmla="*/ 1386982926 w 21600"/>
              <a:gd name="T5" fmla="*/ 11708459 h 21600"/>
              <a:gd name="T6" fmla="*/ 1386982926 w 21600"/>
              <a:gd name="T7" fmla="*/ 1170845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p:spPr>
        <p:txBody>
          <a:bodyPr lIns="50800" tIns="50800" rIns="50800" bIns="50800"/>
          <a:lstStyle/>
          <a:p>
            <a:pPr fontAlgn="base" hangingPunct="0">
              <a:spcBef>
                <a:spcPct val="0"/>
              </a:spcBef>
              <a:spcAft>
                <a:spcPct val="0"/>
              </a:spcAft>
              <a:defRPr/>
            </a:pPr>
            <a:r>
              <a:rPr lang="es-CO" sz="2000" b="1" dirty="0">
                <a:solidFill>
                  <a:srgbClr val="C0504D"/>
                </a:solidFill>
                <a:cs typeface="Calibri" pitchFamily="34" charset="0"/>
                <a:sym typeface="Calibri" pitchFamily="34" charset="0"/>
              </a:rPr>
              <a:t> </a:t>
            </a:r>
            <a:r>
              <a:rPr lang="es-CO" sz="2800" b="1" dirty="0">
                <a:solidFill>
                  <a:srgbClr val="FF0000"/>
                </a:solidFill>
                <a:cs typeface="Calibri" pitchFamily="34" charset="0"/>
                <a:sym typeface="Calibri" pitchFamily="34" charset="0"/>
              </a:rPr>
              <a:t>REQUISITOS DE LAS </a:t>
            </a:r>
            <a:r>
              <a:rPr lang="es-CO" sz="2800" b="1" dirty="0">
                <a:solidFill>
                  <a:srgbClr val="FF0000"/>
                </a:solidFill>
                <a:cs typeface="Helvetica" charset="0"/>
                <a:sym typeface="Helvetica" charset="0"/>
              </a:rPr>
              <a:t>POLÍTICA PÚBLICA DE CONVIVENCIA Y SEGURIDAD CIUDADANA</a:t>
            </a:r>
            <a:endParaRPr lang="es-CO" sz="2800" dirty="0">
              <a:solidFill>
                <a:srgbClr val="FF0000"/>
              </a:solidFill>
              <a:cs typeface="Helvetica" charset="0"/>
              <a:sym typeface="Helvetica" charset="0"/>
            </a:endParaRPr>
          </a:p>
        </p:txBody>
      </p:sp>
      <p:sp>
        <p:nvSpPr>
          <p:cNvPr id="4" name="1 Título"/>
          <p:cNvSpPr>
            <a:spLocks noGrp="1"/>
          </p:cNvSpPr>
          <p:nvPr>
            <p:ph type="title"/>
          </p:nvPr>
        </p:nvSpPr>
        <p:spPr>
          <a:xfrm>
            <a:off x="251520" y="124347"/>
            <a:ext cx="7488832" cy="1504453"/>
          </a:xfrm>
          <a:solidFill>
            <a:schemeClr val="tx2">
              <a:lumMod val="40000"/>
              <a:lumOff val="60000"/>
            </a:schemeClr>
          </a:solidFill>
        </p:spPr>
        <p:txBody>
          <a:bodyPr/>
          <a:lstStyle/>
          <a:p>
            <a:pPr algn="ctr" eaLnBrk="1" hangingPunct="1"/>
            <a:r>
              <a:rPr lang="es-CO" altLang="es-ES_tradnl" sz="3200" b="1" dirty="0" smtClean="0">
                <a:solidFill>
                  <a:schemeClr val="tx1"/>
                </a:solidFill>
                <a:latin typeface="Gill Sans MT" charset="0"/>
                <a:ea typeface="ＭＳ Ｐゴシック" charset="-128"/>
              </a:rPr>
              <a:t>REQUISITOS DE LAS POLITICAS PUBLICAS DE CONVIVENCIA Y SEGURIDAD</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61764777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eaLnBrk="1" hangingPunct="1">
              <a:defRPr/>
            </a:pPr>
            <a:endParaRPr lang="es-CO" dirty="0" smtClean="0"/>
          </a:p>
          <a:p>
            <a:pPr eaLnBrk="1" hangingPunct="1">
              <a:defRPr/>
            </a:pPr>
            <a:r>
              <a:rPr lang="es-CO" dirty="0" smtClean="0"/>
              <a:t>Toma </a:t>
            </a:r>
            <a:r>
              <a:rPr lang="es-CO" dirty="0"/>
              <a:t>de la decisión (adopción formal de una línea de acción o política pública)</a:t>
            </a:r>
          </a:p>
          <a:p>
            <a:pPr eaLnBrk="1" hangingPunct="1">
              <a:defRPr/>
            </a:pPr>
            <a:r>
              <a:rPr lang="es-CO" dirty="0"/>
              <a:t>Implantación y ejecución que produce un impacto sobre el terreno </a:t>
            </a:r>
          </a:p>
          <a:p>
            <a:pPr eaLnBrk="1" hangingPunct="1">
              <a:defRPr/>
            </a:pPr>
            <a:r>
              <a:rPr lang="es-CO" dirty="0"/>
              <a:t>Evaluación de los resultados de la política pública, lo cual permite llevar a cabo acciones políticas de reajuste.</a:t>
            </a:r>
          </a:p>
          <a:p>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1 Título"/>
          <p:cNvSpPr txBox="1">
            <a:spLocks/>
          </p:cNvSpPr>
          <p:nvPr/>
        </p:nvSpPr>
        <p:spPr bwMode="auto">
          <a:xfrm>
            <a:off x="251520" y="124347"/>
            <a:ext cx="7488832" cy="1504453"/>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smtClean="0">
                <a:solidFill>
                  <a:schemeClr val="tx1"/>
                </a:solidFill>
                <a:latin typeface="Gill Sans MT" charset="0"/>
                <a:ea typeface="ＭＳ Ｐゴシック" charset="-128"/>
              </a:rPr>
              <a:t>REQUISITOS DE LAS POLITICAS PUBLICAS DE CONVIVENCIA Y SEGURIDAD</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419129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p:cNvSpPr>
          <p:nvPr>
            <p:ph idx="1"/>
          </p:nvPr>
        </p:nvSpPr>
        <p:spPr>
          <a:xfrm>
            <a:off x="466725" y="1628800"/>
            <a:ext cx="8229600" cy="4392588"/>
          </a:xfrm>
          <a:extLst/>
        </p:spPr>
        <p:txBody>
          <a:bodyPr lIns="50800" tIns="50800" rIns="50800" bIns="50800" anchor="ctr"/>
          <a:lstStyle/>
          <a:p>
            <a:pPr marL="0" indent="0" eaLnBrk="1" hangingPunct="1">
              <a:buFont typeface="Arial" pitchFamily="34" charset="0"/>
              <a:buNone/>
              <a:defRPr/>
            </a:pPr>
            <a:r>
              <a:rPr lang="es-CO" dirty="0"/>
              <a:t>Las acciones básicas para hacer efectiva una política de </a:t>
            </a:r>
            <a:r>
              <a:rPr lang="es-CO" dirty="0" smtClean="0"/>
              <a:t>seguridad pública </a:t>
            </a:r>
            <a:r>
              <a:rPr lang="es-CO" dirty="0"/>
              <a:t>son las siguientes</a:t>
            </a:r>
            <a:r>
              <a:rPr lang="es-CO" dirty="0" smtClean="0"/>
              <a:t>:</a:t>
            </a:r>
          </a:p>
          <a:p>
            <a:pPr marL="0" indent="0" eaLnBrk="1" hangingPunct="1">
              <a:buFont typeface="Arial" pitchFamily="34" charset="0"/>
              <a:buNone/>
              <a:defRPr/>
            </a:pPr>
            <a:endParaRPr lang="es-CO" dirty="0"/>
          </a:p>
          <a:p>
            <a:pPr eaLnBrk="1" hangingPunct="1">
              <a:defRPr/>
            </a:pPr>
            <a:r>
              <a:rPr lang="es-CO" dirty="0" smtClean="0"/>
              <a:t> </a:t>
            </a:r>
            <a:r>
              <a:rPr lang="es-CO" dirty="0"/>
              <a:t>Prevención de los hechos delictivos</a:t>
            </a:r>
            <a:r>
              <a:rPr lang="es-CO" dirty="0" smtClean="0"/>
              <a:t>.</a:t>
            </a:r>
          </a:p>
          <a:p>
            <a:pPr algn="just" eaLnBrk="1" hangingPunct="1">
              <a:defRPr/>
            </a:pPr>
            <a:r>
              <a:rPr lang="es-CO" dirty="0"/>
              <a:t>Investigación de los delitos y hechos en desarrollo o </a:t>
            </a:r>
            <a:endParaRPr lang="es-CO" dirty="0" smtClean="0"/>
          </a:p>
          <a:p>
            <a:pPr marL="0" indent="0" algn="just" eaLnBrk="1" hangingPunct="1">
              <a:buFont typeface="Arial" pitchFamily="34" charset="0"/>
              <a:buNone/>
              <a:defRPr/>
            </a:pPr>
            <a:r>
              <a:rPr lang="es-CO" dirty="0" smtClean="0"/>
              <a:t>Consumados.</a:t>
            </a:r>
          </a:p>
          <a:p>
            <a:pPr algn="just" eaLnBrk="1" hangingPunct="1">
              <a:defRPr/>
            </a:pPr>
            <a:r>
              <a:rPr lang="es-CO" dirty="0"/>
              <a:t>Persecución </a:t>
            </a:r>
            <a:r>
              <a:rPr lang="es-CO" dirty="0" smtClean="0"/>
              <a:t>penal.</a:t>
            </a:r>
          </a:p>
        </p:txBody>
      </p:sp>
      <p:sp>
        <p:nvSpPr>
          <p:cNvPr id="31747" name="AutoShape 2"/>
          <p:cNvSpPr>
            <a:spLocks/>
          </p:cNvSpPr>
          <p:nvPr/>
        </p:nvSpPr>
        <p:spPr bwMode="auto">
          <a:xfrm>
            <a:off x="842546" y="128588"/>
            <a:ext cx="8316912" cy="711200"/>
          </a:xfrm>
          <a:custGeom>
            <a:avLst/>
            <a:gdLst>
              <a:gd name="T0" fmla="*/ 1386982926 w 21600"/>
              <a:gd name="T1" fmla="*/ 11708459 h 21600"/>
              <a:gd name="T2" fmla="*/ 1386982926 w 21600"/>
              <a:gd name="T3" fmla="*/ 11708459 h 21600"/>
              <a:gd name="T4" fmla="*/ 1386982926 w 21600"/>
              <a:gd name="T5" fmla="*/ 11708459 h 21600"/>
              <a:gd name="T6" fmla="*/ 1386982926 w 21600"/>
              <a:gd name="T7" fmla="*/ 1170845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p:spPr>
        <p:txBody>
          <a:bodyPr lIns="50800" tIns="50800" rIns="50800" bIns="50800"/>
          <a:lstStyle/>
          <a:p>
            <a:pPr fontAlgn="base" hangingPunct="0">
              <a:spcBef>
                <a:spcPct val="0"/>
              </a:spcBef>
              <a:spcAft>
                <a:spcPct val="0"/>
              </a:spcAft>
              <a:defRPr/>
            </a:pPr>
            <a:r>
              <a:rPr lang="es-CO" sz="2000" b="1" dirty="0">
                <a:solidFill>
                  <a:srgbClr val="C0504D"/>
                </a:solidFill>
                <a:cs typeface="Calibri" pitchFamily="34" charset="0"/>
                <a:sym typeface="Calibri" pitchFamily="34" charset="0"/>
              </a:rPr>
              <a:t> </a:t>
            </a:r>
            <a:endParaRPr lang="es-CO" sz="2000" b="1" dirty="0" smtClean="0">
              <a:solidFill>
                <a:srgbClr val="C0504D"/>
              </a:solidFill>
              <a:cs typeface="Calibri" pitchFamily="34" charset="0"/>
              <a:sym typeface="Calibri" pitchFamily="34" charset="0"/>
            </a:endParaRPr>
          </a:p>
        </p:txBody>
      </p:sp>
      <p:sp>
        <p:nvSpPr>
          <p:cNvPr id="4" name="1 Título"/>
          <p:cNvSpPr>
            <a:spLocks noGrp="1"/>
          </p:cNvSpPr>
          <p:nvPr>
            <p:ph type="title"/>
          </p:nvPr>
        </p:nvSpPr>
        <p:spPr>
          <a:xfrm>
            <a:off x="251520" y="124347"/>
            <a:ext cx="7488832" cy="1072405"/>
          </a:xfrm>
          <a:solidFill>
            <a:schemeClr val="tx2">
              <a:lumMod val="40000"/>
              <a:lumOff val="60000"/>
            </a:schemeClr>
          </a:solidFill>
        </p:spPr>
        <p:txBody>
          <a:bodyPr/>
          <a:lstStyle/>
          <a:p>
            <a:pPr algn="ctr" eaLnBrk="1" hangingPunct="1"/>
            <a:r>
              <a:rPr lang="es-CO" altLang="es-ES_tradnl" sz="3200" b="1" dirty="0" smtClean="0">
                <a:solidFill>
                  <a:schemeClr val="tx1"/>
                </a:solidFill>
                <a:latin typeface="Gill Sans MT" charset="0"/>
                <a:ea typeface="ＭＳ Ｐゴシック" charset="-128"/>
              </a:rPr>
              <a:t>EFECTIVIDAD DE LAS POLITICAS P</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55350762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p:cNvSpPr>
          <p:nvPr>
            <p:ph idx="1"/>
          </p:nvPr>
        </p:nvSpPr>
        <p:spPr>
          <a:xfrm>
            <a:off x="466725" y="839788"/>
            <a:ext cx="8229600" cy="5181600"/>
          </a:xfrm>
          <a:extLst/>
        </p:spPr>
        <p:txBody>
          <a:bodyPr lIns="50800" tIns="50800" rIns="50800" bIns="50800" anchor="ctr"/>
          <a:lstStyle/>
          <a:p>
            <a:pPr marL="0" indent="0" eaLnBrk="1" hangingPunct="1">
              <a:buFont typeface="Arial" pitchFamily="34" charset="0"/>
              <a:buNone/>
              <a:defRPr/>
            </a:pPr>
            <a:r>
              <a:rPr lang="es-CO" dirty="0" smtClean="0"/>
              <a:t> </a:t>
            </a:r>
          </a:p>
          <a:p>
            <a:pPr marL="0" indent="0" algn="just" eaLnBrk="1" hangingPunct="1">
              <a:buNone/>
              <a:defRPr/>
            </a:pPr>
            <a:r>
              <a:rPr lang="es-CO" dirty="0" smtClean="0"/>
              <a:t>1</a:t>
            </a:r>
            <a:r>
              <a:rPr lang="es-CO" b="1" dirty="0" smtClean="0"/>
              <a:t>. </a:t>
            </a:r>
            <a:r>
              <a:rPr lang="es-CO" b="1" dirty="0"/>
              <a:t>P</a:t>
            </a:r>
            <a:r>
              <a:rPr lang="es-CO" b="1" dirty="0" smtClean="0"/>
              <a:t>luridimensionales</a:t>
            </a:r>
            <a:r>
              <a:rPr lang="es-CO" dirty="0"/>
              <a:t>, </a:t>
            </a:r>
            <a:r>
              <a:rPr lang="es-CO" dirty="0" smtClean="0"/>
              <a:t>cuando se elaboran </a:t>
            </a:r>
            <a:r>
              <a:rPr lang="es-CO" dirty="0"/>
              <a:t>estas políticas públicas, muchas veces, aunque focalicemos </a:t>
            </a:r>
            <a:r>
              <a:rPr lang="es-CO" dirty="0" smtClean="0"/>
              <a:t>la atención </a:t>
            </a:r>
            <a:r>
              <a:rPr lang="es-CO" dirty="0"/>
              <a:t>en un aspecto concreto de la seguridad, finalmente los efectos </a:t>
            </a:r>
            <a:r>
              <a:rPr lang="es-CO" dirty="0" smtClean="0"/>
              <a:t>de esta </a:t>
            </a:r>
            <a:r>
              <a:rPr lang="es-CO" dirty="0"/>
              <a:t>política pública se perciben en </a:t>
            </a:r>
            <a:r>
              <a:rPr lang="es-CO" dirty="0" smtClean="0"/>
              <a:t>otros ámbitos </a:t>
            </a:r>
            <a:r>
              <a:rPr lang="es-CO" dirty="0"/>
              <a:t>de la sociedad que </a:t>
            </a:r>
            <a:r>
              <a:rPr lang="es-CO" dirty="0" smtClean="0"/>
              <a:t>no habían </a:t>
            </a:r>
            <a:r>
              <a:rPr lang="es-CO" dirty="0"/>
              <a:t>sido previstos en la </a:t>
            </a:r>
            <a:r>
              <a:rPr lang="es-CO" dirty="0" smtClean="0"/>
              <a:t>misma</a:t>
            </a:r>
          </a:p>
        </p:txBody>
      </p:sp>
      <p:sp>
        <p:nvSpPr>
          <p:cNvPr id="31747" name="AutoShape 2"/>
          <p:cNvSpPr>
            <a:spLocks/>
          </p:cNvSpPr>
          <p:nvPr/>
        </p:nvSpPr>
        <p:spPr bwMode="auto">
          <a:xfrm>
            <a:off x="611188" y="128588"/>
            <a:ext cx="8316912" cy="711200"/>
          </a:xfrm>
          <a:custGeom>
            <a:avLst/>
            <a:gdLst>
              <a:gd name="T0" fmla="*/ 1386982926 w 21600"/>
              <a:gd name="T1" fmla="*/ 11708459 h 21600"/>
              <a:gd name="T2" fmla="*/ 1386982926 w 21600"/>
              <a:gd name="T3" fmla="*/ 11708459 h 21600"/>
              <a:gd name="T4" fmla="*/ 1386982926 w 21600"/>
              <a:gd name="T5" fmla="*/ 11708459 h 21600"/>
              <a:gd name="T6" fmla="*/ 1386982926 w 21600"/>
              <a:gd name="T7" fmla="*/ 1170845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p:spPr>
        <p:txBody>
          <a:bodyPr lIns="50800" tIns="50800" rIns="50800" bIns="50800"/>
          <a:lstStyle/>
          <a:p>
            <a:pPr fontAlgn="base" hangingPunct="0">
              <a:spcBef>
                <a:spcPct val="0"/>
              </a:spcBef>
              <a:spcAft>
                <a:spcPct val="0"/>
              </a:spcAft>
              <a:defRPr/>
            </a:pPr>
            <a:r>
              <a:rPr lang="es-CO" sz="2000" b="1" dirty="0">
                <a:solidFill>
                  <a:srgbClr val="C0504D"/>
                </a:solidFill>
                <a:cs typeface="Calibri" pitchFamily="34" charset="0"/>
                <a:sym typeface="Calibri" pitchFamily="34" charset="0"/>
              </a:rPr>
              <a:t> </a:t>
            </a:r>
            <a:endParaRPr lang="es-CO" sz="2000" b="1" dirty="0" smtClean="0">
              <a:solidFill>
                <a:srgbClr val="C0504D"/>
              </a:solidFill>
              <a:cs typeface="Calibri" pitchFamily="34" charset="0"/>
              <a:sym typeface="Calibri" pitchFamily="34" charset="0"/>
            </a:endParaRPr>
          </a:p>
          <a:p>
            <a:pPr fontAlgn="base" hangingPunct="0">
              <a:spcBef>
                <a:spcPct val="0"/>
              </a:spcBef>
              <a:spcAft>
                <a:spcPct val="0"/>
              </a:spcAft>
              <a:defRPr/>
            </a:pPr>
            <a:r>
              <a:rPr lang="es-CO" sz="2400" b="1" dirty="0" smtClean="0">
                <a:solidFill>
                  <a:srgbClr val="FF0000"/>
                </a:solidFill>
                <a:cs typeface="Calibri" pitchFamily="34" charset="0"/>
                <a:sym typeface="Calibri" pitchFamily="34" charset="0"/>
              </a:rPr>
              <a:t>CARACTERISTICAS </a:t>
            </a:r>
            <a:r>
              <a:rPr lang="es-CO" sz="2400" b="1" dirty="0">
                <a:solidFill>
                  <a:srgbClr val="FF0000"/>
                </a:solidFill>
                <a:cs typeface="Calibri" pitchFamily="34" charset="0"/>
                <a:sym typeface="Calibri" pitchFamily="34" charset="0"/>
              </a:rPr>
              <a:t>DE LAS POLÍTICAS PÚBLICAS</a:t>
            </a:r>
            <a:endParaRPr lang="es-CO" sz="2400" dirty="0">
              <a:solidFill>
                <a:srgbClr val="FF0000"/>
              </a:solidFill>
              <a:cs typeface="Helvetica" charset="0"/>
              <a:sym typeface="Helvetica" charset="0"/>
            </a:endParaRPr>
          </a:p>
        </p:txBody>
      </p:sp>
      <p:sp>
        <p:nvSpPr>
          <p:cNvPr id="4"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CARACTERISTICAS DE LAS POLITICAS PUBLICAS</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3749162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340768"/>
            <a:ext cx="8589640" cy="4525963"/>
          </a:xfrm>
        </p:spPr>
        <p:txBody>
          <a:bodyPr/>
          <a:lstStyle/>
          <a:p>
            <a:pPr marL="0" indent="0" algn="just" eaLnBrk="1" hangingPunct="1">
              <a:buNone/>
              <a:defRPr/>
            </a:pPr>
            <a:endParaRPr lang="es-CO" dirty="0"/>
          </a:p>
          <a:p>
            <a:pPr algn="just" eaLnBrk="1" hangingPunct="1">
              <a:defRPr/>
            </a:pPr>
            <a:r>
              <a:rPr lang="es-CO" b="1" dirty="0" smtClean="0"/>
              <a:t>2. Multisectoriales</a:t>
            </a:r>
            <a:r>
              <a:rPr lang="es-CO" dirty="0"/>
              <a:t>, varios ámbitos de la administración los que tienen que gestionar las políticas públicas de seguridad con una finalidad clara, ser mas eficaces y </a:t>
            </a:r>
            <a:r>
              <a:rPr lang="es-CO" dirty="0" smtClean="0"/>
              <a:t>eficientes</a:t>
            </a:r>
          </a:p>
          <a:p>
            <a:pPr algn="just" eaLnBrk="1" hangingPunct="1">
              <a:defRPr/>
            </a:pPr>
            <a:endParaRPr lang="es-CO" dirty="0"/>
          </a:p>
          <a:p>
            <a:pPr eaLnBrk="1" hangingPunct="1">
              <a:defRPr/>
            </a:pPr>
            <a:r>
              <a:rPr lang="es-CO" b="1" dirty="0"/>
              <a:t>3- C</a:t>
            </a:r>
            <a:r>
              <a:rPr lang="es-CO" b="1" dirty="0" smtClean="0"/>
              <a:t>omplejas</a:t>
            </a:r>
            <a:r>
              <a:rPr lang="es-CO" dirty="0"/>
              <a:t>, pudiendo provocar consecuencias no </a:t>
            </a:r>
            <a:r>
              <a:rPr lang="es-CO" dirty="0" smtClean="0"/>
              <a:t>deseadas</a:t>
            </a:r>
          </a:p>
          <a:p>
            <a:pPr eaLnBrk="1" hangingPunct="1">
              <a:defRPr/>
            </a:pPr>
            <a:endParaRPr lang="es-CO" dirty="0"/>
          </a:p>
          <a:p>
            <a:pPr marL="0" indent="0" algn="just">
              <a:buNone/>
            </a:pPr>
            <a:r>
              <a:rPr lang="es-CO" dirty="0"/>
              <a:t>Las políticas públicas son dinámicas y requieren la movilización de actores entre los principales:</a:t>
            </a:r>
          </a:p>
          <a:p>
            <a:pPr algn="just"/>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1 Título"/>
          <p:cNvSpPr txBox="1">
            <a:spLocks noGrp="1"/>
          </p:cNvSpPr>
          <p:nvPr>
            <p:ph type="title"/>
          </p:nvPr>
        </p:nvSpPr>
        <p:spPr bwMode="auto">
          <a:xfrm>
            <a:off x="251520" y="188640"/>
            <a:ext cx="7416824" cy="936104"/>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CARACTERISTICAS DE LAS POLITICAS PUBLICAS</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3951875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68313" y="314325"/>
            <a:ext cx="6889750" cy="828675"/>
          </a:xfrm>
          <a:solidFill>
            <a:schemeClr val="tx2">
              <a:lumMod val="40000"/>
              <a:lumOff val="60000"/>
            </a:schemeClr>
          </a:solidFill>
        </p:spPr>
        <p:txBody>
          <a:bodyPr>
            <a:normAutofit/>
          </a:bodyPr>
          <a:lstStyle/>
          <a:p>
            <a:pPr eaLnBrk="1" hangingPunct="1">
              <a:defRPr/>
            </a:pPr>
            <a:r>
              <a:rPr lang="es-ES_tradnl" sz="3600" b="1" dirty="0" smtClean="0">
                <a:solidFill>
                  <a:srgbClr val="000000"/>
                </a:solidFill>
                <a:latin typeface="Gill Sans MT" charset="0"/>
                <a:cs typeface="+mj-cs"/>
              </a:rPr>
              <a:t>EL ESTADO</a:t>
            </a:r>
            <a:endParaRPr lang="es-ES" sz="3600" b="1" dirty="0">
              <a:solidFill>
                <a:srgbClr val="000000"/>
              </a:solidFill>
              <a:latin typeface="Gill Sans MT" charset="0"/>
              <a:cs typeface="+mj-cs"/>
            </a:endParaRPr>
          </a:p>
        </p:txBody>
      </p:sp>
      <p:sp>
        <p:nvSpPr>
          <p:cNvPr id="7171" name="2 Marcador de contenido"/>
          <p:cNvSpPr>
            <a:spLocks noGrp="1"/>
          </p:cNvSpPr>
          <p:nvPr>
            <p:ph idx="1"/>
          </p:nvPr>
        </p:nvSpPr>
        <p:spPr>
          <a:xfrm>
            <a:off x="468313" y="1484313"/>
            <a:ext cx="8229600" cy="4681537"/>
          </a:xfrm>
          <a:solidFill>
            <a:schemeClr val="bg1">
              <a:lumMod val="95000"/>
            </a:schemeClr>
          </a:solidFill>
        </p:spPr>
        <p:txBody>
          <a:bodyPr>
            <a:normAutofit/>
          </a:bodyPr>
          <a:lstStyle/>
          <a:p>
            <a:pPr marL="273050" indent="-273050" eaLnBrk="1" hangingPunct="1">
              <a:buFont typeface="Wingdings 2" charset="2"/>
              <a:buChar char=""/>
              <a:defRPr/>
            </a:pPr>
            <a:r>
              <a:rPr lang="es-ES_tradnl" altLang="es-ES_tradnl" dirty="0" smtClean="0">
                <a:latin typeface="Arial" charset="0"/>
                <a:ea typeface="ＭＳ Ｐゴシック" charset="-128"/>
              </a:rPr>
              <a:t>La </a:t>
            </a:r>
            <a:r>
              <a:rPr lang="es-ES_tradnl" altLang="es-ES_tradnl" dirty="0">
                <a:latin typeface="Arial" charset="0"/>
                <a:ea typeface="ＭＳ Ｐゴシック" charset="-128"/>
              </a:rPr>
              <a:t>más elemental aproximación al concepto de Estado es aquella que lo define como la organización política de la sociedad. </a:t>
            </a:r>
            <a:endParaRPr lang="es-ES_tradnl" altLang="es-ES_tradnl" dirty="0" smtClean="0">
              <a:latin typeface="Arial" charset="0"/>
              <a:ea typeface="ＭＳ Ｐゴシック" charset="-128"/>
            </a:endParaRPr>
          </a:p>
          <a:p>
            <a:pPr marL="273050" indent="-273050" algn="just" eaLnBrk="1" hangingPunct="1">
              <a:buFont typeface="Wingdings 2" charset="2"/>
              <a:buChar char=""/>
              <a:defRPr/>
            </a:pPr>
            <a:endParaRPr lang="es-ES_tradnl" altLang="es-ES_tradnl" dirty="0">
              <a:latin typeface="Arial" charset="0"/>
              <a:ea typeface="ＭＳ Ｐゴシック" charset="-128"/>
            </a:endParaRPr>
          </a:p>
          <a:p>
            <a:pPr marL="273050" indent="-273050" algn="just" eaLnBrk="1" hangingPunct="1">
              <a:buFont typeface="Wingdings 2" charset="2"/>
              <a:buChar char=""/>
              <a:defRPr/>
            </a:pPr>
            <a:r>
              <a:rPr lang="es-ES_tradnl" altLang="es-ES_tradnl" dirty="0">
                <a:latin typeface="Arial" charset="0"/>
                <a:ea typeface="ＭＳ Ｐゴシック" charset="-128"/>
              </a:rPr>
              <a:t>En sentido amplio, hoy se concibe al Estado como un conglomerado social, política y jurídicamente establecido, asentado sobre un territorio determinado, sometido a una autoridad definida que se ejerce por medio de sus propios órganos y cuya soberanía es reconocida por otros estados. </a:t>
            </a:r>
            <a:endParaRPr lang="es-ES" altLang="es-ES_tradnl" dirty="0">
              <a:latin typeface="Arial" charset="0"/>
              <a:ea typeface="ＭＳ Ｐゴシック" charset="-128"/>
            </a:endParaRPr>
          </a:p>
          <a:p>
            <a:pPr marL="273050" indent="-273050" eaLnBrk="1" hangingPunct="1">
              <a:buFont typeface="Wingdings 2" charset="2"/>
              <a:buChar char=""/>
              <a:defRPr/>
            </a:pPr>
            <a:endParaRPr lang="es-ES" altLang="es-ES_tradnl" dirty="0">
              <a:latin typeface="Arial" charset="0"/>
              <a:ea typeface="ＭＳ Ｐゴシック" charset="-128"/>
            </a:endParaRPr>
          </a:p>
        </p:txBody>
      </p:sp>
      <p:pic>
        <p:nvPicPr>
          <p:cNvPr id="53251" name="Picture 2" descr="policia_nac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738" y="197768"/>
            <a:ext cx="1428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576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p:cNvSpPr>
          <p:nvPr>
            <p:ph idx="1"/>
          </p:nvPr>
        </p:nvSpPr>
        <p:spPr>
          <a:xfrm>
            <a:off x="0" y="1340768"/>
            <a:ext cx="8697144" cy="4860402"/>
          </a:xfrm>
          <a:extLst/>
        </p:spPr>
        <p:txBody>
          <a:bodyPr lIns="50800" tIns="50800" rIns="50800" bIns="50800" anchor="ctr"/>
          <a:lstStyle/>
          <a:p>
            <a:pPr marL="0" indent="0" algn="just" eaLnBrk="1" hangingPunct="1">
              <a:buFont typeface="Arial" pitchFamily="34" charset="0"/>
              <a:buNone/>
              <a:defRPr/>
            </a:pPr>
            <a:r>
              <a:rPr lang="es-CO" dirty="0" smtClean="0"/>
              <a:t>1- Los </a:t>
            </a:r>
            <a:r>
              <a:rPr lang="es-CO" dirty="0"/>
              <a:t>gobiernos </a:t>
            </a:r>
            <a:r>
              <a:rPr lang="es-CO" dirty="0" smtClean="0"/>
              <a:t>(nacionales, regionales departamentales </a:t>
            </a:r>
            <a:r>
              <a:rPr lang="es-CO" dirty="0"/>
              <a:t>y locales</a:t>
            </a:r>
            <a:r>
              <a:rPr lang="es-CO" dirty="0" smtClean="0"/>
              <a:t>) ejecutivo</a:t>
            </a:r>
          </a:p>
          <a:p>
            <a:pPr marL="0" indent="0" algn="just" eaLnBrk="1" hangingPunct="1">
              <a:buFont typeface="Arial" pitchFamily="34" charset="0"/>
              <a:buNone/>
              <a:defRPr/>
            </a:pPr>
            <a:r>
              <a:rPr lang="es-CO" dirty="0" smtClean="0"/>
              <a:t>2- El Congreso, asambleas y consejos. legislativo</a:t>
            </a:r>
          </a:p>
          <a:p>
            <a:pPr marL="0" indent="0" algn="just" eaLnBrk="1" hangingPunct="1">
              <a:buFont typeface="Arial" pitchFamily="34" charset="0"/>
              <a:buNone/>
              <a:defRPr/>
            </a:pPr>
            <a:r>
              <a:rPr lang="es-CO" dirty="0" smtClean="0"/>
              <a:t>3- Cuerpo judicial y de Investigaci</a:t>
            </a:r>
            <a:r>
              <a:rPr lang="es-ES" dirty="0" smtClean="0"/>
              <a:t>ón </a:t>
            </a:r>
            <a:r>
              <a:rPr lang="es-CO" dirty="0" smtClean="0"/>
              <a:t>Criminal. judicial</a:t>
            </a:r>
          </a:p>
          <a:p>
            <a:pPr marL="0" indent="0" algn="just" eaLnBrk="1" hangingPunct="1">
              <a:buFont typeface="Arial" pitchFamily="34" charset="0"/>
              <a:buNone/>
              <a:defRPr/>
            </a:pPr>
            <a:r>
              <a:rPr lang="es-CO" dirty="0" smtClean="0"/>
              <a:t>4- Autoridades de Policía  y Policía Nacional</a:t>
            </a:r>
          </a:p>
          <a:p>
            <a:pPr marL="0" indent="0" algn="just" eaLnBrk="1" hangingPunct="1">
              <a:buFont typeface="Arial" pitchFamily="34" charset="0"/>
              <a:buNone/>
              <a:defRPr/>
            </a:pPr>
            <a:r>
              <a:rPr lang="es-CO" dirty="0" smtClean="0"/>
              <a:t>5- Medios de comunicación</a:t>
            </a:r>
          </a:p>
          <a:p>
            <a:pPr marL="0" indent="0" algn="just" eaLnBrk="1" hangingPunct="1">
              <a:buFont typeface="Arial" pitchFamily="34" charset="0"/>
              <a:buNone/>
              <a:defRPr/>
            </a:pPr>
            <a:r>
              <a:rPr lang="es-CO" dirty="0" smtClean="0"/>
              <a:t>6- Partidos políticos</a:t>
            </a:r>
          </a:p>
          <a:p>
            <a:pPr marL="0" indent="0" algn="just" eaLnBrk="1" hangingPunct="1">
              <a:buFont typeface="Arial" pitchFamily="34" charset="0"/>
              <a:buNone/>
              <a:defRPr/>
            </a:pPr>
            <a:r>
              <a:rPr lang="es-CO" dirty="0" smtClean="0"/>
              <a:t>7- Determinados </a:t>
            </a:r>
            <a:r>
              <a:rPr lang="es-CO" dirty="0"/>
              <a:t>grupos de interés del ámbito social, económico</a:t>
            </a:r>
            <a:r>
              <a:rPr lang="es-CO" dirty="0" smtClean="0"/>
              <a:t>, funcional </a:t>
            </a:r>
            <a:r>
              <a:rPr lang="es-CO" dirty="0"/>
              <a:t>y otros como </a:t>
            </a:r>
            <a:r>
              <a:rPr lang="es-CO" dirty="0" smtClean="0"/>
              <a:t>colegios profesionales</a:t>
            </a:r>
            <a:r>
              <a:rPr lang="es-CO" dirty="0"/>
              <a:t>, sindicatos, </a:t>
            </a:r>
            <a:r>
              <a:rPr lang="es-CO" dirty="0" smtClean="0"/>
              <a:t>gremios o asociaciones</a:t>
            </a:r>
          </a:p>
          <a:p>
            <a:pPr marL="0" indent="0" eaLnBrk="1" hangingPunct="1">
              <a:buFont typeface="Arial" pitchFamily="34" charset="0"/>
              <a:buNone/>
              <a:defRPr/>
            </a:pPr>
            <a:r>
              <a:rPr lang="es-CO" dirty="0" smtClean="0"/>
              <a:t>8- </a:t>
            </a:r>
            <a:r>
              <a:rPr lang="es-CO" dirty="0"/>
              <a:t>Los ciudadanos como colectivo, en tanto que sujetos activos </a:t>
            </a:r>
            <a:r>
              <a:rPr lang="es-CO" dirty="0" smtClean="0"/>
              <a:t>o pasivos</a:t>
            </a:r>
            <a:r>
              <a:rPr lang="es-CO" dirty="0"/>
              <a:t>, así como generadores y transmisores de sentimientos </a:t>
            </a:r>
            <a:r>
              <a:rPr lang="es-CO" dirty="0" smtClean="0"/>
              <a:t>y opiniones.</a:t>
            </a:r>
          </a:p>
        </p:txBody>
      </p:sp>
      <p:sp>
        <p:nvSpPr>
          <p:cNvPr id="4" name="1 Título"/>
          <p:cNvSpPr txBox="1">
            <a:spLocks/>
          </p:cNvSpPr>
          <p:nvPr/>
        </p:nvSpPr>
        <p:spPr bwMode="auto">
          <a:xfrm>
            <a:off x="179513" y="116633"/>
            <a:ext cx="7416824" cy="936103"/>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ACTORES DE LAS POLITICAS PUBLICAS</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164264865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14 Rectángulo"/>
          <p:cNvSpPr/>
          <p:nvPr/>
        </p:nvSpPr>
        <p:spPr>
          <a:xfrm>
            <a:off x="0" y="0"/>
            <a:ext cx="9144000" cy="6308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0" name="48 Rectángulo"/>
          <p:cNvSpPr/>
          <p:nvPr/>
        </p:nvSpPr>
        <p:spPr>
          <a:xfrm>
            <a:off x="2300288" y="142875"/>
            <a:ext cx="1223962" cy="1187450"/>
          </a:xfrm>
          <a:prstGeom prst="rect">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1" name="49 Rectángulo"/>
          <p:cNvSpPr/>
          <p:nvPr/>
        </p:nvSpPr>
        <p:spPr>
          <a:xfrm>
            <a:off x="2843213" y="1597025"/>
            <a:ext cx="1223962" cy="1187450"/>
          </a:xfrm>
          <a:prstGeom prst="rect">
            <a:avLst/>
          </a:prstGeom>
          <a:solidFill>
            <a:schemeClr val="accent3">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8" name="7 Rectángulo"/>
          <p:cNvSpPr/>
          <p:nvPr/>
        </p:nvSpPr>
        <p:spPr>
          <a:xfrm>
            <a:off x="6408738" y="3914775"/>
            <a:ext cx="2519362" cy="1512888"/>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2" name="8 Rectángulo"/>
          <p:cNvSpPr/>
          <p:nvPr/>
        </p:nvSpPr>
        <p:spPr>
          <a:xfrm>
            <a:off x="4284663" y="4833938"/>
            <a:ext cx="1223962" cy="1187450"/>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4" name="9 Rectángulo"/>
          <p:cNvSpPr/>
          <p:nvPr/>
        </p:nvSpPr>
        <p:spPr>
          <a:xfrm>
            <a:off x="4500563" y="1441450"/>
            <a:ext cx="933450" cy="2347913"/>
          </a:xfrm>
          <a:prstGeom prst="rect">
            <a:avLst/>
          </a:prstGeom>
          <a:solidFill>
            <a:schemeClr val="accent3">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5" name="3 Rectángulo"/>
          <p:cNvSpPr/>
          <p:nvPr/>
        </p:nvSpPr>
        <p:spPr>
          <a:xfrm>
            <a:off x="468313" y="1412875"/>
            <a:ext cx="1582737" cy="1511300"/>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6" name="4 Rectángulo"/>
          <p:cNvSpPr/>
          <p:nvPr/>
        </p:nvSpPr>
        <p:spPr>
          <a:xfrm>
            <a:off x="2484438" y="2852738"/>
            <a:ext cx="1582737" cy="1512887"/>
          </a:xfrm>
          <a:prstGeom prst="rect">
            <a:avLst/>
          </a:prstGeom>
          <a:solidFill>
            <a:schemeClr val="accent3">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0" name="12 Rectángulo"/>
          <p:cNvSpPr/>
          <p:nvPr/>
        </p:nvSpPr>
        <p:spPr>
          <a:xfrm>
            <a:off x="1403350" y="3373438"/>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4" name="10 Rectángulo"/>
          <p:cNvSpPr/>
          <p:nvPr/>
        </p:nvSpPr>
        <p:spPr>
          <a:xfrm>
            <a:off x="-323850" y="1844675"/>
            <a:ext cx="4608513" cy="2592388"/>
          </a:xfrm>
          <a:prstGeom prst="rect">
            <a:avLst/>
          </a:prstGeom>
          <a:solidFill>
            <a:schemeClr val="bg2">
              <a:lumMod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marL="357082" defTabSz="914217">
              <a:defRPr/>
            </a:pPr>
            <a:endParaRPr lang="es-CO" sz="2800" b="1" dirty="0">
              <a:solidFill>
                <a:srgbClr val="EEECE1">
                  <a:lumMod val="25000"/>
                </a:srgbClr>
              </a:solidFill>
            </a:endParaRPr>
          </a:p>
        </p:txBody>
      </p:sp>
      <p:sp>
        <p:nvSpPr>
          <p:cNvPr id="195" name="13 Rectángulo"/>
          <p:cNvSpPr/>
          <p:nvPr/>
        </p:nvSpPr>
        <p:spPr>
          <a:xfrm>
            <a:off x="5249863" y="2838450"/>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6" name="15 Elipse"/>
          <p:cNvSpPr/>
          <p:nvPr/>
        </p:nvSpPr>
        <p:spPr>
          <a:xfrm>
            <a:off x="3860800" y="630238"/>
            <a:ext cx="5292725" cy="529113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7" name="40 Elipse"/>
          <p:cNvSpPr/>
          <p:nvPr/>
        </p:nvSpPr>
        <p:spPr>
          <a:xfrm>
            <a:off x="4714875" y="1463675"/>
            <a:ext cx="3582988" cy="36242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MX">
              <a:solidFill>
                <a:prstClr val="white"/>
              </a:solidFill>
            </a:endParaRPr>
          </a:p>
        </p:txBody>
      </p:sp>
      <p:sp>
        <p:nvSpPr>
          <p:cNvPr id="198" name="5 Rectángulo"/>
          <p:cNvSpPr/>
          <p:nvPr/>
        </p:nvSpPr>
        <p:spPr>
          <a:xfrm>
            <a:off x="6084888" y="1844675"/>
            <a:ext cx="1582737" cy="1512888"/>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9" name="39 Anillo"/>
          <p:cNvSpPr/>
          <p:nvPr/>
        </p:nvSpPr>
        <p:spPr>
          <a:xfrm>
            <a:off x="4922838" y="1692275"/>
            <a:ext cx="3168650" cy="3167063"/>
          </a:xfrm>
          <a:prstGeom prst="donut">
            <a:avLst>
              <a:gd name="adj" fmla="val 9977"/>
            </a:avLst>
          </a:prstGeom>
          <a:gradFill>
            <a:gsLst>
              <a:gs pos="0">
                <a:schemeClr val="tx1">
                  <a:lumMod val="75000"/>
                  <a:lumOff val="25000"/>
                </a:schemeClr>
              </a:gs>
              <a:gs pos="50000">
                <a:schemeClr val="tx1">
                  <a:lumMod val="50000"/>
                  <a:lumOff val="50000"/>
                </a:schemeClr>
              </a:gs>
              <a:gs pos="100000">
                <a:schemeClr val="bg1">
                  <a:lumMod val="8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0" name="41 Anillo"/>
          <p:cNvSpPr/>
          <p:nvPr/>
        </p:nvSpPr>
        <p:spPr>
          <a:xfrm>
            <a:off x="4094163" y="863600"/>
            <a:ext cx="4824412" cy="4824413"/>
          </a:xfrm>
          <a:prstGeom prst="donut">
            <a:avLst>
              <a:gd name="adj" fmla="val 362"/>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4" name="42 Anillo"/>
          <p:cNvSpPr/>
          <p:nvPr/>
        </p:nvSpPr>
        <p:spPr>
          <a:xfrm>
            <a:off x="4337050" y="1106488"/>
            <a:ext cx="4338638" cy="4338637"/>
          </a:xfrm>
          <a:prstGeom prst="donut">
            <a:avLst>
              <a:gd name="adj" fmla="val 4858"/>
            </a:avLst>
          </a:prstGeom>
          <a:gradFill flip="none" rotWithShape="1">
            <a:gsLst>
              <a:gs pos="0">
                <a:schemeClr val="tx1">
                  <a:lumMod val="75000"/>
                  <a:lumOff val="25000"/>
                </a:schemeClr>
              </a:gs>
              <a:gs pos="50000">
                <a:schemeClr val="tx1">
                  <a:lumMod val="50000"/>
                  <a:lumOff val="50000"/>
                  <a:alpha val="22000"/>
                </a:schemeClr>
              </a:gs>
              <a:gs pos="100000">
                <a:schemeClr val="bg1">
                  <a:lumMod val="85000"/>
                  <a:alpha val="34000"/>
                </a:schemeClr>
              </a:gs>
            </a:gsLst>
            <a:lin ang="27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8" name="44 Anillo"/>
          <p:cNvSpPr/>
          <p:nvPr/>
        </p:nvSpPr>
        <p:spPr>
          <a:xfrm>
            <a:off x="4337050" y="1106488"/>
            <a:ext cx="4338638" cy="4338637"/>
          </a:xfrm>
          <a:prstGeom prst="donut">
            <a:avLst>
              <a:gd name="adj" fmla="val 4893"/>
            </a:avLst>
          </a:prstGeom>
          <a:gradFill>
            <a:gsLst>
              <a:gs pos="0">
                <a:schemeClr val="bg1">
                  <a:lumMod val="85000"/>
                  <a:alpha val="52000"/>
                </a:schemeClr>
              </a:gs>
              <a:gs pos="50000">
                <a:schemeClr val="tx1">
                  <a:lumMod val="50000"/>
                  <a:lumOff val="50000"/>
                </a:schemeClr>
              </a:gs>
              <a:gs pos="100000">
                <a:schemeClr val="tx1">
                  <a:lumMod val="65000"/>
                  <a:lumOff val="3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9" name="43 Anillo"/>
          <p:cNvSpPr/>
          <p:nvPr/>
        </p:nvSpPr>
        <p:spPr>
          <a:xfrm>
            <a:off x="4338638" y="1106488"/>
            <a:ext cx="4337050" cy="4338637"/>
          </a:xfrm>
          <a:prstGeom prst="donut">
            <a:avLst>
              <a:gd name="adj" fmla="val 4913"/>
            </a:avLst>
          </a:prstGeom>
          <a:solidFill>
            <a:schemeClr val="accent3">
              <a:lumMod val="40000"/>
              <a:lumOff val="6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10" name="11 Elipse"/>
          <p:cNvSpPr/>
          <p:nvPr/>
        </p:nvSpPr>
        <p:spPr>
          <a:xfrm>
            <a:off x="4572000" y="1330325"/>
            <a:ext cx="3887788" cy="388778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212" name="3 Título"/>
          <p:cNvSpPr txBox="1">
            <a:spLocks/>
          </p:cNvSpPr>
          <p:nvPr/>
        </p:nvSpPr>
        <p:spPr bwMode="auto">
          <a:xfrm>
            <a:off x="79375" y="5192415"/>
            <a:ext cx="542925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4" rIns="91404" bIns="45704" anchor="ctr"/>
          <a:lstStyle>
            <a:lvl1pPr defTabSz="912813">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defTabSz="912813">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defTabSz="912813">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defTabSz="912813">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defTabSz="912813">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spcBef>
                <a:spcPct val="0"/>
              </a:spcBef>
              <a:buFontTx/>
              <a:buNone/>
            </a:pPr>
            <a:r>
              <a:rPr lang="es-CO" altLang="es-CO" sz="1400" dirty="0" smtClean="0">
                <a:solidFill>
                  <a:srgbClr val="000000"/>
                </a:solidFill>
                <a:latin typeface="Candara" panose="020E0502030303020204" pitchFamily="34" charset="0"/>
              </a:rPr>
              <a:t>Liany Del Carmen Romero Pajaro</a:t>
            </a:r>
            <a:endParaRPr lang="es-CO" altLang="es-CO" sz="1400" dirty="0">
              <a:solidFill>
                <a:srgbClr val="000000"/>
              </a:solidFill>
              <a:latin typeface="Candara" panose="020E0502030303020204" pitchFamily="34" charset="0"/>
            </a:endParaRPr>
          </a:p>
        </p:txBody>
      </p:sp>
      <p:pic>
        <p:nvPicPr>
          <p:cNvPr id="7191" name="Imagen 2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608138"/>
            <a:ext cx="33131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2 CuadroTexto"/>
          <p:cNvSpPr txBox="1"/>
          <p:nvPr/>
        </p:nvSpPr>
        <p:spPr>
          <a:xfrm>
            <a:off x="185738" y="2349500"/>
            <a:ext cx="3675062" cy="2062103"/>
          </a:xfrm>
          <a:prstGeom prst="rect">
            <a:avLst/>
          </a:prstGeom>
          <a:noFill/>
        </p:spPr>
        <p:txBody>
          <a:bodyPr wrap="square">
            <a:spAutoFit/>
          </a:bodyPr>
          <a:lstStyle/>
          <a:p>
            <a:pPr algn="ctr">
              <a:defRPr/>
            </a:pPr>
            <a:r>
              <a:rPr lang="es-CO" sz="3200" b="1" dirty="0"/>
              <a:t>UNIDAD </a:t>
            </a:r>
            <a:r>
              <a:rPr lang="es-CO" sz="3200" b="1" dirty="0" smtClean="0"/>
              <a:t>II</a:t>
            </a:r>
          </a:p>
          <a:p>
            <a:pPr algn="ctr">
              <a:defRPr/>
            </a:pPr>
            <a:r>
              <a:rPr lang="es-CO" sz="2400" b="1" dirty="0" smtClean="0"/>
              <a:t>PLAN DE DESARROLLO POLITICA NACIONAL DE SEGURIDAD Y CONVIVENCIA DMS</a:t>
            </a:r>
            <a:endParaRPr lang="es-CO" sz="2400" b="1" dirty="0"/>
          </a:p>
        </p:txBody>
      </p:sp>
    </p:spTree>
    <p:extLst>
      <p:ext uri="{BB962C8B-B14F-4D97-AF65-F5344CB8AC3E}">
        <p14:creationId xmlns:p14="http://schemas.microsoft.com/office/powerpoint/2010/main" val="148735909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2750"/>
                                        <p:tgtEl>
                                          <p:spTgt spid="19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2750"/>
                                        <p:tgtEl>
                                          <p:spTgt spid="195"/>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 calcmode="lin" valueType="num">
                                      <p:cBhvr>
                                        <p:cTn id="13" dur="2750" fill="hold"/>
                                        <p:tgtEl>
                                          <p:spTgt spid="170"/>
                                        </p:tgtEl>
                                        <p:attrNameLst>
                                          <p:attrName>ppt_x</p:attrName>
                                        </p:attrNameLst>
                                      </p:cBhvr>
                                      <p:tavLst>
                                        <p:tav tm="0">
                                          <p:val>
                                            <p:strVal val="#ppt_x-.2"/>
                                          </p:val>
                                        </p:tav>
                                        <p:tav tm="100000">
                                          <p:val>
                                            <p:strVal val="#ppt_x"/>
                                          </p:val>
                                        </p:tav>
                                      </p:tavLst>
                                    </p:anim>
                                    <p:anim calcmode="lin" valueType="num">
                                      <p:cBhvr>
                                        <p:cTn id="14" dur="2750" fill="hold"/>
                                        <p:tgtEl>
                                          <p:spTgt spid="170"/>
                                        </p:tgtEl>
                                        <p:attrNameLst>
                                          <p:attrName>ppt_y</p:attrName>
                                        </p:attrNameLst>
                                      </p:cBhvr>
                                      <p:tavLst>
                                        <p:tav tm="0">
                                          <p:val>
                                            <p:strVal val="#ppt_y"/>
                                          </p:val>
                                        </p:tav>
                                        <p:tav tm="100000">
                                          <p:val>
                                            <p:strVal val="#ppt_y"/>
                                          </p:val>
                                        </p:tav>
                                      </p:tavLst>
                                    </p:anim>
                                    <p:animEffect transition="in" filter="wipe(right)" prLst="gradientSize: 0.1">
                                      <p:cBhvr>
                                        <p:cTn id="15" dur="2750"/>
                                        <p:tgtEl>
                                          <p:spTgt spid="170"/>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3000" fill="hold"/>
                                        <p:tgtEl>
                                          <p:spTgt spid="171"/>
                                        </p:tgtEl>
                                        <p:attrNameLst>
                                          <p:attrName>ppt_w</p:attrName>
                                        </p:attrNameLst>
                                      </p:cBhvr>
                                      <p:tavLst>
                                        <p:tav tm="0">
                                          <p:val>
                                            <p:strVal val="#ppt_w*0.70"/>
                                          </p:val>
                                        </p:tav>
                                        <p:tav tm="100000">
                                          <p:val>
                                            <p:strVal val="#ppt_w"/>
                                          </p:val>
                                        </p:tav>
                                      </p:tavLst>
                                    </p:anim>
                                    <p:anim calcmode="lin" valueType="num">
                                      <p:cBhvr>
                                        <p:cTn id="19" dur="3000" fill="hold"/>
                                        <p:tgtEl>
                                          <p:spTgt spid="171"/>
                                        </p:tgtEl>
                                        <p:attrNameLst>
                                          <p:attrName>ppt_h</p:attrName>
                                        </p:attrNameLst>
                                      </p:cBhvr>
                                      <p:tavLst>
                                        <p:tav tm="0">
                                          <p:val>
                                            <p:strVal val="#ppt_h"/>
                                          </p:val>
                                        </p:tav>
                                        <p:tav tm="100000">
                                          <p:val>
                                            <p:strVal val="#ppt_h"/>
                                          </p:val>
                                        </p:tav>
                                      </p:tavLst>
                                    </p:anim>
                                    <p:animEffect transition="in" filter="fade">
                                      <p:cBhvr>
                                        <p:cTn id="20" dur="3000"/>
                                        <p:tgtEl>
                                          <p:spTgt spid="17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78"/>
                                        </p:tgtEl>
                                        <p:attrNameLst>
                                          <p:attrName>style.visibility</p:attrName>
                                        </p:attrNameLst>
                                      </p:cBhvr>
                                      <p:to>
                                        <p:strVal val="visible"/>
                                      </p:to>
                                    </p:set>
                                    <p:anim calcmode="lin" valueType="num">
                                      <p:cBhvr>
                                        <p:cTn id="23" dur="2750" fill="hold"/>
                                        <p:tgtEl>
                                          <p:spTgt spid="178"/>
                                        </p:tgtEl>
                                        <p:attrNameLst>
                                          <p:attrName>ppt_w</p:attrName>
                                        </p:attrNameLst>
                                      </p:cBhvr>
                                      <p:tavLst>
                                        <p:tav tm="0">
                                          <p:val>
                                            <p:strVal val="#ppt_w*0.70"/>
                                          </p:val>
                                        </p:tav>
                                        <p:tav tm="100000">
                                          <p:val>
                                            <p:strVal val="#ppt_w"/>
                                          </p:val>
                                        </p:tav>
                                      </p:tavLst>
                                    </p:anim>
                                    <p:anim calcmode="lin" valueType="num">
                                      <p:cBhvr>
                                        <p:cTn id="24" dur="2750" fill="hold"/>
                                        <p:tgtEl>
                                          <p:spTgt spid="178"/>
                                        </p:tgtEl>
                                        <p:attrNameLst>
                                          <p:attrName>ppt_h</p:attrName>
                                        </p:attrNameLst>
                                      </p:cBhvr>
                                      <p:tavLst>
                                        <p:tav tm="0">
                                          <p:val>
                                            <p:strVal val="#ppt_h"/>
                                          </p:val>
                                        </p:tav>
                                        <p:tav tm="100000">
                                          <p:val>
                                            <p:strVal val="#ppt_h"/>
                                          </p:val>
                                        </p:tav>
                                      </p:tavLst>
                                    </p:anim>
                                    <p:animEffect transition="in" filter="fade">
                                      <p:cBhvr>
                                        <p:cTn id="25" dur="2750"/>
                                        <p:tgtEl>
                                          <p:spTgt spid="17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up)">
                                      <p:cBhvr>
                                        <p:cTn id="28" dur="2750"/>
                                        <p:tgtEl>
                                          <p:spTgt spid="184"/>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185"/>
                                        </p:tgtEl>
                                        <p:attrNameLst>
                                          <p:attrName>style.visibility</p:attrName>
                                        </p:attrNameLst>
                                      </p:cBhvr>
                                      <p:to>
                                        <p:strVal val="visible"/>
                                      </p:to>
                                    </p:set>
                                    <p:anim calcmode="lin" valueType="num">
                                      <p:cBhvr>
                                        <p:cTn id="31" dur="2750" fill="hold"/>
                                        <p:tgtEl>
                                          <p:spTgt spid="185"/>
                                        </p:tgtEl>
                                        <p:attrNameLst>
                                          <p:attrName>ppt_x</p:attrName>
                                        </p:attrNameLst>
                                      </p:cBhvr>
                                      <p:tavLst>
                                        <p:tav tm="0">
                                          <p:val>
                                            <p:strVal val="#ppt_x-.2"/>
                                          </p:val>
                                        </p:tav>
                                        <p:tav tm="100000">
                                          <p:val>
                                            <p:strVal val="#ppt_x"/>
                                          </p:val>
                                        </p:tav>
                                      </p:tavLst>
                                    </p:anim>
                                    <p:anim calcmode="lin" valueType="num">
                                      <p:cBhvr>
                                        <p:cTn id="32" dur="2750" fill="hold"/>
                                        <p:tgtEl>
                                          <p:spTgt spid="185"/>
                                        </p:tgtEl>
                                        <p:attrNameLst>
                                          <p:attrName>ppt_y</p:attrName>
                                        </p:attrNameLst>
                                      </p:cBhvr>
                                      <p:tavLst>
                                        <p:tav tm="0">
                                          <p:val>
                                            <p:strVal val="#ppt_y"/>
                                          </p:val>
                                        </p:tav>
                                        <p:tav tm="100000">
                                          <p:val>
                                            <p:strVal val="#ppt_y"/>
                                          </p:val>
                                        </p:tav>
                                      </p:tavLst>
                                    </p:anim>
                                    <p:animEffect transition="in" filter="wipe(right)" prLst="gradientSize: 0.1">
                                      <p:cBhvr>
                                        <p:cTn id="33" dur="2750"/>
                                        <p:tgtEl>
                                          <p:spTgt spid="185"/>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198"/>
                                        </p:tgtEl>
                                        <p:attrNameLst>
                                          <p:attrName>style.visibility</p:attrName>
                                        </p:attrNameLst>
                                      </p:cBhvr>
                                      <p:to>
                                        <p:strVal val="visible"/>
                                      </p:to>
                                    </p:set>
                                    <p:anim calcmode="lin" valueType="num">
                                      <p:cBhvr>
                                        <p:cTn id="36" dur="2750" fill="hold"/>
                                        <p:tgtEl>
                                          <p:spTgt spid="198"/>
                                        </p:tgtEl>
                                        <p:attrNameLst>
                                          <p:attrName>ppt_x</p:attrName>
                                        </p:attrNameLst>
                                      </p:cBhvr>
                                      <p:tavLst>
                                        <p:tav tm="0">
                                          <p:val>
                                            <p:strVal val="#ppt_x-.2"/>
                                          </p:val>
                                        </p:tav>
                                        <p:tav tm="100000">
                                          <p:val>
                                            <p:strVal val="#ppt_x"/>
                                          </p:val>
                                        </p:tav>
                                      </p:tavLst>
                                    </p:anim>
                                    <p:anim calcmode="lin" valueType="num">
                                      <p:cBhvr>
                                        <p:cTn id="37" dur="2750" fill="hold"/>
                                        <p:tgtEl>
                                          <p:spTgt spid="198"/>
                                        </p:tgtEl>
                                        <p:attrNameLst>
                                          <p:attrName>ppt_y</p:attrName>
                                        </p:attrNameLst>
                                      </p:cBhvr>
                                      <p:tavLst>
                                        <p:tav tm="0">
                                          <p:val>
                                            <p:strVal val="#ppt_y"/>
                                          </p:val>
                                        </p:tav>
                                        <p:tav tm="100000">
                                          <p:val>
                                            <p:strVal val="#ppt_y"/>
                                          </p:val>
                                        </p:tav>
                                      </p:tavLst>
                                    </p:anim>
                                    <p:animEffect transition="in" filter="wipe(right)" prLst="gradientSize: 0.1">
                                      <p:cBhvr>
                                        <p:cTn id="38" dur="2750"/>
                                        <p:tgtEl>
                                          <p:spTgt spid="198"/>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82"/>
                                        </p:tgtEl>
                                        <p:attrNameLst>
                                          <p:attrName>style.visibility</p:attrName>
                                        </p:attrNameLst>
                                      </p:cBhvr>
                                      <p:to>
                                        <p:strVal val="visible"/>
                                      </p:to>
                                    </p:set>
                                    <p:anim calcmode="lin" valueType="num">
                                      <p:cBhvr>
                                        <p:cTn id="41" dur="2750" fill="hold"/>
                                        <p:tgtEl>
                                          <p:spTgt spid="182"/>
                                        </p:tgtEl>
                                        <p:attrNameLst>
                                          <p:attrName>ppt_x</p:attrName>
                                        </p:attrNameLst>
                                      </p:cBhvr>
                                      <p:tavLst>
                                        <p:tav tm="0">
                                          <p:val>
                                            <p:strVal val="#ppt_x-.2"/>
                                          </p:val>
                                        </p:tav>
                                        <p:tav tm="100000">
                                          <p:val>
                                            <p:strVal val="#ppt_x"/>
                                          </p:val>
                                        </p:tav>
                                      </p:tavLst>
                                    </p:anim>
                                    <p:anim calcmode="lin" valueType="num">
                                      <p:cBhvr>
                                        <p:cTn id="42" dur="2750" fill="hold"/>
                                        <p:tgtEl>
                                          <p:spTgt spid="182"/>
                                        </p:tgtEl>
                                        <p:attrNameLst>
                                          <p:attrName>ppt_y</p:attrName>
                                        </p:attrNameLst>
                                      </p:cBhvr>
                                      <p:tavLst>
                                        <p:tav tm="0">
                                          <p:val>
                                            <p:strVal val="#ppt_y"/>
                                          </p:val>
                                        </p:tav>
                                        <p:tav tm="100000">
                                          <p:val>
                                            <p:strVal val="#ppt_y"/>
                                          </p:val>
                                        </p:tav>
                                      </p:tavLst>
                                    </p:anim>
                                    <p:animEffect transition="in" filter="wipe(right)" prLst="gradientSize: 0.1">
                                      <p:cBhvr>
                                        <p:cTn id="43" dur="2750"/>
                                        <p:tgtEl>
                                          <p:spTgt spid="18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fade">
                                      <p:cBhvr>
                                        <p:cTn id="46" dur="2750"/>
                                        <p:tgtEl>
                                          <p:spTgt spid="186"/>
                                        </p:tgtEl>
                                      </p:cBhvr>
                                    </p:animEffect>
                                    <p:anim calcmode="lin" valueType="num">
                                      <p:cBhvr>
                                        <p:cTn id="47" dur="2750" fill="hold"/>
                                        <p:tgtEl>
                                          <p:spTgt spid="186"/>
                                        </p:tgtEl>
                                        <p:attrNameLst>
                                          <p:attrName>ppt_x</p:attrName>
                                        </p:attrNameLst>
                                      </p:cBhvr>
                                      <p:tavLst>
                                        <p:tav tm="0">
                                          <p:val>
                                            <p:strVal val="#ppt_x"/>
                                          </p:val>
                                        </p:tav>
                                        <p:tav tm="100000">
                                          <p:val>
                                            <p:strVal val="#ppt_x"/>
                                          </p:val>
                                        </p:tav>
                                      </p:tavLst>
                                    </p:anim>
                                    <p:anim calcmode="lin" valueType="num">
                                      <p:cBhvr>
                                        <p:cTn id="48" dur="2750" fill="hold"/>
                                        <p:tgtEl>
                                          <p:spTgt spid="186"/>
                                        </p:tgtEl>
                                        <p:attrNameLst>
                                          <p:attrName>ppt_y</p:attrName>
                                        </p:attrNameLst>
                                      </p:cBhvr>
                                      <p:tavLst>
                                        <p:tav tm="0">
                                          <p:val>
                                            <p:strVal val="#ppt_y-.1"/>
                                          </p:val>
                                        </p:tav>
                                        <p:tav tm="100000">
                                          <p:val>
                                            <p:strVal val="#ppt_y"/>
                                          </p:val>
                                        </p:tav>
                                      </p:tavLst>
                                    </p:anim>
                                  </p:childTnLst>
                                </p:cTn>
                              </p:par>
                              <p:par>
                                <p:cTn id="49" presetID="21" presetClass="entr" presetSubtype="1" fill="hold" nodeType="withEffect">
                                  <p:stCondLst>
                                    <p:cond delay="0"/>
                                  </p:stCondLst>
                                  <p:childTnLst>
                                    <p:set>
                                      <p:cBhvr>
                                        <p:cTn id="50" dur="1" fill="hold">
                                          <p:stCondLst>
                                            <p:cond delay="0"/>
                                          </p:stCondLst>
                                        </p:cTn>
                                        <p:tgtEl>
                                          <p:spTgt spid="199"/>
                                        </p:tgtEl>
                                        <p:attrNameLst>
                                          <p:attrName>style.visibility</p:attrName>
                                        </p:attrNameLst>
                                      </p:cBhvr>
                                      <p:to>
                                        <p:strVal val="visible"/>
                                      </p:to>
                                    </p:set>
                                    <p:animEffect transition="in" filter="wheel(1)">
                                      <p:cBhvr>
                                        <p:cTn id="51" dur="4000"/>
                                        <p:tgtEl>
                                          <p:spTgt spid="199"/>
                                        </p:tgtEl>
                                      </p:cBhvr>
                                    </p:animEffect>
                                  </p:childTnLst>
                                </p:cTn>
                              </p:par>
                              <p:par>
                                <p:cTn id="52" presetID="8" presetClass="emph" presetSubtype="0" repeatCount="indefinite" fill="hold" nodeType="withEffect">
                                  <p:stCondLst>
                                    <p:cond delay="0"/>
                                  </p:stCondLst>
                                  <p:childTnLst>
                                    <p:animRot by="21600000">
                                      <p:cBhvr>
                                        <p:cTn id="53" dur="59000" fill="hold"/>
                                        <p:tgtEl>
                                          <p:spTgt spid="199"/>
                                        </p:tgtEl>
                                        <p:attrNameLst>
                                          <p:attrName>r</p:attrName>
                                        </p:attrNameLst>
                                      </p:cBhvr>
                                    </p:animRot>
                                  </p:childTnLst>
                                </p:cTn>
                              </p:par>
                              <p:par>
                                <p:cTn id="54" presetID="21" presetClass="entr" presetSubtype="3" fill="hold" grpId="0" nodeType="with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wheel(3)">
                                      <p:cBhvr>
                                        <p:cTn id="56" dur="4000"/>
                                        <p:tgtEl>
                                          <p:spTgt spid="196"/>
                                        </p:tgtEl>
                                      </p:cBhvr>
                                    </p:animEffect>
                                  </p:childTnLst>
                                </p:cTn>
                              </p:par>
                              <p:par>
                                <p:cTn id="57" presetID="8" presetClass="emph" presetSubtype="0" repeatCount="indefinite" fill="hold" grpId="1" nodeType="withEffect">
                                  <p:stCondLst>
                                    <p:cond delay="0"/>
                                  </p:stCondLst>
                                  <p:childTnLst>
                                    <p:animRot by="21600000">
                                      <p:cBhvr>
                                        <p:cTn id="58" dur="20500" fill="hold"/>
                                        <p:tgtEl>
                                          <p:spTgt spid="196"/>
                                        </p:tgtEl>
                                        <p:attrNameLst>
                                          <p:attrName>r</p:attrName>
                                        </p:attrNameLst>
                                      </p:cBhvr>
                                    </p:animRot>
                                  </p:childTnLst>
                                </p:cTn>
                              </p:par>
                              <p:par>
                                <p:cTn id="59" presetID="21" presetClass="entr" presetSubtype="1" fill="hold"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wheel(1)">
                                      <p:cBhvr>
                                        <p:cTn id="61" dur="4000"/>
                                        <p:tgtEl>
                                          <p:spTgt spid="200"/>
                                        </p:tgtEl>
                                      </p:cBhvr>
                                    </p:animEffect>
                                  </p:childTnLst>
                                </p:cTn>
                              </p:par>
                              <p:par>
                                <p:cTn id="62" presetID="8" presetClass="emph" presetSubtype="0" repeatCount="indefinite" fill="hold" nodeType="withEffect">
                                  <p:stCondLst>
                                    <p:cond delay="0"/>
                                  </p:stCondLst>
                                  <p:childTnLst>
                                    <p:animRot by="21600000">
                                      <p:cBhvr>
                                        <p:cTn id="63" dur="59000" fill="hold"/>
                                        <p:tgtEl>
                                          <p:spTgt spid="200"/>
                                        </p:tgtEl>
                                        <p:attrNameLst>
                                          <p:attrName>r</p:attrName>
                                        </p:attrNameLst>
                                      </p:cBhvr>
                                    </p:animRot>
                                  </p:childTnLst>
                                </p:cTn>
                              </p:par>
                              <p:par>
                                <p:cTn id="64" presetID="21" presetClass="entr" presetSubtype="1" fill="hold" nodeType="withEffect">
                                  <p:stCondLst>
                                    <p:cond delay="0"/>
                                  </p:stCondLst>
                                  <p:childTnLst>
                                    <p:set>
                                      <p:cBhvr>
                                        <p:cTn id="65" dur="1" fill="hold">
                                          <p:stCondLst>
                                            <p:cond delay="0"/>
                                          </p:stCondLst>
                                        </p:cTn>
                                        <p:tgtEl>
                                          <p:spTgt spid="204"/>
                                        </p:tgtEl>
                                        <p:attrNameLst>
                                          <p:attrName>style.visibility</p:attrName>
                                        </p:attrNameLst>
                                      </p:cBhvr>
                                      <p:to>
                                        <p:strVal val="visible"/>
                                      </p:to>
                                    </p:set>
                                    <p:animEffect transition="in" filter="wheel(1)">
                                      <p:cBhvr>
                                        <p:cTn id="66" dur="4000"/>
                                        <p:tgtEl>
                                          <p:spTgt spid="204"/>
                                        </p:tgtEl>
                                      </p:cBhvr>
                                    </p:animEffect>
                                  </p:childTnLst>
                                </p:cTn>
                              </p:par>
                              <p:par>
                                <p:cTn id="67" presetID="8" presetClass="emph" presetSubtype="0" repeatCount="indefinite" fill="hold" nodeType="withEffect">
                                  <p:stCondLst>
                                    <p:cond delay="0"/>
                                  </p:stCondLst>
                                  <p:childTnLst>
                                    <p:animRot by="21600000">
                                      <p:cBhvr>
                                        <p:cTn id="68" dur="59000" fill="hold"/>
                                        <p:tgtEl>
                                          <p:spTgt spid="204"/>
                                        </p:tgtEl>
                                        <p:attrNameLst>
                                          <p:attrName>r</p:attrName>
                                        </p:attrNameLst>
                                      </p:cBhvr>
                                    </p:animRot>
                                  </p:childTnLst>
                                </p:cTn>
                              </p:par>
                              <p:par>
                                <p:cTn id="69" presetID="21" presetClass="entr" presetSubtype="1" fill="hold" nodeType="withEffect">
                                  <p:stCondLst>
                                    <p:cond delay="0"/>
                                  </p:stCondLst>
                                  <p:childTnLst>
                                    <p:set>
                                      <p:cBhvr>
                                        <p:cTn id="70" dur="1" fill="hold">
                                          <p:stCondLst>
                                            <p:cond delay="0"/>
                                          </p:stCondLst>
                                        </p:cTn>
                                        <p:tgtEl>
                                          <p:spTgt spid="209"/>
                                        </p:tgtEl>
                                        <p:attrNameLst>
                                          <p:attrName>style.visibility</p:attrName>
                                        </p:attrNameLst>
                                      </p:cBhvr>
                                      <p:to>
                                        <p:strVal val="visible"/>
                                      </p:to>
                                    </p:set>
                                    <p:animEffect transition="in" filter="wheel(1)">
                                      <p:cBhvr>
                                        <p:cTn id="71" dur="4000"/>
                                        <p:tgtEl>
                                          <p:spTgt spid="209"/>
                                        </p:tgtEl>
                                      </p:cBhvr>
                                    </p:animEffect>
                                  </p:childTnLst>
                                </p:cTn>
                              </p:par>
                              <p:par>
                                <p:cTn id="72" presetID="8" presetClass="emph" presetSubtype="0" repeatCount="indefinite" fill="hold" nodeType="withEffect">
                                  <p:stCondLst>
                                    <p:cond delay="0"/>
                                  </p:stCondLst>
                                  <p:childTnLst>
                                    <p:animRot by="-21600000">
                                      <p:cBhvr>
                                        <p:cTn id="73" dur="59000" fill="hold"/>
                                        <p:tgtEl>
                                          <p:spTgt spid="209"/>
                                        </p:tgtEl>
                                        <p:attrNameLst>
                                          <p:attrName>r</p:attrName>
                                        </p:attrNameLst>
                                      </p:cBhvr>
                                    </p:animRot>
                                  </p:childTnLst>
                                </p:cTn>
                              </p:par>
                              <p:par>
                                <p:cTn id="74" presetID="21" presetClass="entr" presetSubtype="1" fill="hold" nodeType="withEffect">
                                  <p:stCondLst>
                                    <p:cond delay="0"/>
                                  </p:stCondLst>
                                  <p:childTnLst>
                                    <p:set>
                                      <p:cBhvr>
                                        <p:cTn id="75" dur="1" fill="hold">
                                          <p:stCondLst>
                                            <p:cond delay="0"/>
                                          </p:stCondLst>
                                        </p:cTn>
                                        <p:tgtEl>
                                          <p:spTgt spid="208"/>
                                        </p:tgtEl>
                                        <p:attrNameLst>
                                          <p:attrName>style.visibility</p:attrName>
                                        </p:attrNameLst>
                                      </p:cBhvr>
                                      <p:to>
                                        <p:strVal val="visible"/>
                                      </p:to>
                                    </p:set>
                                    <p:animEffect transition="in" filter="wheel(1)">
                                      <p:cBhvr>
                                        <p:cTn id="76" dur="4000"/>
                                        <p:tgtEl>
                                          <p:spTgt spid="208"/>
                                        </p:tgtEl>
                                      </p:cBhvr>
                                    </p:animEffect>
                                  </p:childTnLst>
                                </p:cTn>
                              </p:par>
                              <p:par>
                                <p:cTn id="77" presetID="8" presetClass="emph" presetSubtype="0" repeatCount="indefinite" fill="hold" nodeType="withEffect">
                                  <p:stCondLst>
                                    <p:cond delay="0"/>
                                  </p:stCondLst>
                                  <p:childTnLst>
                                    <p:animRot by="21600000">
                                      <p:cBhvr>
                                        <p:cTn id="78" dur="59000" fill="hold"/>
                                        <p:tgtEl>
                                          <p:spTgt spid="208"/>
                                        </p:tgtEl>
                                        <p:attrNameLst>
                                          <p:attrName>r</p:attrName>
                                        </p:attrNameLst>
                                      </p:cBhvr>
                                    </p:animRot>
                                  </p:childTnLst>
                                </p:cTn>
                              </p:par>
                              <p:par>
                                <p:cTn id="79" presetID="21" presetClass="entr" presetSubtype="1" fill="hold" grpId="0" nodeType="withEffect">
                                  <p:stCondLst>
                                    <p:cond delay="3000"/>
                                  </p:stCondLst>
                                  <p:childTnLst>
                                    <p:set>
                                      <p:cBhvr>
                                        <p:cTn id="80" dur="1" fill="hold">
                                          <p:stCondLst>
                                            <p:cond delay="0"/>
                                          </p:stCondLst>
                                        </p:cTn>
                                        <p:tgtEl>
                                          <p:spTgt spid="210"/>
                                        </p:tgtEl>
                                        <p:attrNameLst>
                                          <p:attrName>style.visibility</p:attrName>
                                        </p:attrNameLst>
                                      </p:cBhvr>
                                      <p:to>
                                        <p:strVal val="visible"/>
                                      </p:to>
                                    </p:set>
                                    <p:animEffect transition="in" filter="wheel(1)">
                                      <p:cBhvr>
                                        <p:cTn id="81" dur="3000"/>
                                        <p:tgtEl>
                                          <p:spTgt spid="210"/>
                                        </p:tgtEl>
                                      </p:cBhvr>
                                    </p:animEffect>
                                  </p:childTnLst>
                                </p:cTn>
                              </p:par>
                              <p:par>
                                <p:cTn id="82" presetID="22" presetClass="entr" presetSubtype="8" fill="hold" grpId="0" nodeType="withEffect">
                                  <p:stCondLst>
                                    <p:cond delay="3000"/>
                                  </p:stCondLst>
                                  <p:childTnLst>
                                    <p:set>
                                      <p:cBhvr>
                                        <p:cTn id="83" dur="1" fill="hold">
                                          <p:stCondLst>
                                            <p:cond delay="0"/>
                                          </p:stCondLst>
                                        </p:cTn>
                                        <p:tgtEl>
                                          <p:spTgt spid="194"/>
                                        </p:tgtEl>
                                        <p:attrNameLst>
                                          <p:attrName>style.visibility</p:attrName>
                                        </p:attrNameLst>
                                      </p:cBhvr>
                                      <p:to>
                                        <p:strVal val="visible"/>
                                      </p:to>
                                    </p:set>
                                    <p:animEffect transition="in" filter="wipe(left)">
                                      <p:cBhvr>
                                        <p:cTn id="84" dur="3000"/>
                                        <p:tgtEl>
                                          <p:spTgt spid="194"/>
                                        </p:tgtEl>
                                      </p:cBhvr>
                                    </p:animEffect>
                                  </p:childTnLst>
                                </p:cTn>
                              </p:par>
                              <p:par>
                                <p:cTn id="85" presetID="22" presetClass="entr" presetSubtype="8" fill="hold" grpId="0" nodeType="withEffect">
                                  <p:stCondLst>
                                    <p:cond delay="3000"/>
                                  </p:stCondLst>
                                  <p:childTnLst>
                                    <p:set>
                                      <p:cBhvr>
                                        <p:cTn id="86" dur="1" fill="hold">
                                          <p:stCondLst>
                                            <p:cond delay="0"/>
                                          </p:stCondLst>
                                        </p:cTn>
                                        <p:tgtEl>
                                          <p:spTgt spid="214"/>
                                        </p:tgtEl>
                                        <p:attrNameLst>
                                          <p:attrName>style.visibility</p:attrName>
                                        </p:attrNameLst>
                                      </p:cBhvr>
                                      <p:to>
                                        <p:strVal val="visible"/>
                                      </p:to>
                                    </p:set>
                                    <p:animEffect transition="in" filter="wipe(left)">
                                      <p:cBhvr>
                                        <p:cTn id="87" dur="3250"/>
                                        <p:tgtEl>
                                          <p:spTgt spid="214"/>
                                        </p:tgtEl>
                                      </p:cBhvr>
                                    </p:animEffect>
                                  </p:childTnLst>
                                </p:cTn>
                              </p:par>
                              <p:par>
                                <p:cTn id="88" presetID="6" presetClass="emph" presetSubtype="0" fill="hold" grpId="1" nodeType="withEffect">
                                  <p:stCondLst>
                                    <p:cond delay="3000"/>
                                  </p:stCondLst>
                                  <p:childTnLst>
                                    <p:animScale>
                                      <p:cBhvr>
                                        <p:cTn id="89" dur="3000" fill="hold"/>
                                        <p:tgtEl>
                                          <p:spTgt spid="185"/>
                                        </p:tgtEl>
                                      </p:cBhvr>
                                      <p:by x="100000" y="250000"/>
                                    </p:animScale>
                                  </p:childTnLst>
                                </p:cTn>
                              </p:par>
                              <p:par>
                                <p:cTn id="90" presetID="10" presetClass="entr" presetSubtype="0" fill="hold" grpId="0" nodeType="withEffect">
                                  <p:stCondLst>
                                    <p:cond delay="0"/>
                                  </p:stCondLst>
                                  <p:childTnLst>
                                    <p:set>
                                      <p:cBhvr>
                                        <p:cTn id="91" dur="1" fill="hold">
                                          <p:stCondLst>
                                            <p:cond delay="0"/>
                                          </p:stCondLst>
                                        </p:cTn>
                                        <p:tgtEl>
                                          <p:spTgt spid="212"/>
                                        </p:tgtEl>
                                        <p:attrNameLst>
                                          <p:attrName>style.visibility</p:attrName>
                                        </p:attrNameLst>
                                      </p:cBhvr>
                                      <p:to>
                                        <p:strVal val="visible"/>
                                      </p:to>
                                    </p:set>
                                    <p:animEffect transition="in" filter="fade">
                                      <p:cBhvr>
                                        <p:cTn id="92" dur="2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8" grpId="0" animBg="1"/>
      <p:bldP spid="182" grpId="0" animBg="1"/>
      <p:bldP spid="184" grpId="0" animBg="1"/>
      <p:bldP spid="185" grpId="0" animBg="1"/>
      <p:bldP spid="185" grpId="1" animBg="1"/>
      <p:bldP spid="186" grpId="0" animBg="1"/>
      <p:bldP spid="190" grpId="0" animBg="1"/>
      <p:bldP spid="194" grpId="0" animBg="1"/>
      <p:bldP spid="195" grpId="0" animBg="1"/>
      <p:bldP spid="196" grpId="0" animBg="1"/>
      <p:bldP spid="196" grpId="1" animBg="1"/>
      <p:bldP spid="198" grpId="0" animBg="1"/>
      <p:bldP spid="210" grpId="0" animBg="1"/>
      <p:bldP spid="212" grpId="0"/>
      <p:bldP spid="2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9" name="AutoShape 13"/>
          <p:cNvSpPr>
            <a:spLocks/>
          </p:cNvSpPr>
          <p:nvPr/>
        </p:nvSpPr>
        <p:spPr bwMode="auto">
          <a:xfrm>
            <a:off x="4071938" y="2093913"/>
            <a:ext cx="785812" cy="285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5400" y="10800"/>
                </a:lnTo>
                <a:lnTo>
                  <a:pt x="5400" y="0"/>
                </a:lnTo>
                <a:lnTo>
                  <a:pt x="16199" y="0"/>
                </a:lnTo>
                <a:lnTo>
                  <a:pt x="16199" y="10800"/>
                </a:lnTo>
                <a:lnTo>
                  <a:pt x="21600" y="10800"/>
                </a:lnTo>
                <a:lnTo>
                  <a:pt x="10800" y="21600"/>
                </a:lnTo>
                <a:close/>
              </a:path>
            </a:pathLst>
          </a:custGeom>
          <a:solidFill>
            <a:srgbClr val="C0504D"/>
          </a:soli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
        <p:nvSpPr>
          <p:cNvPr id="24590" name="AutoShape 14"/>
          <p:cNvSpPr>
            <a:spLocks/>
          </p:cNvSpPr>
          <p:nvPr/>
        </p:nvSpPr>
        <p:spPr bwMode="auto">
          <a:xfrm>
            <a:off x="4071938" y="3522663"/>
            <a:ext cx="785812" cy="285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5400" y="10800"/>
                </a:lnTo>
                <a:lnTo>
                  <a:pt x="5400" y="0"/>
                </a:lnTo>
                <a:lnTo>
                  <a:pt x="16199" y="0"/>
                </a:lnTo>
                <a:lnTo>
                  <a:pt x="16199" y="10800"/>
                </a:lnTo>
                <a:lnTo>
                  <a:pt x="21600" y="10800"/>
                </a:lnTo>
                <a:lnTo>
                  <a:pt x="10800" y="21600"/>
                </a:lnTo>
                <a:close/>
              </a:path>
            </a:pathLst>
          </a:custGeom>
          <a:solidFill>
            <a:srgbClr val="C0504D"/>
          </a:soli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
        <p:nvSpPr>
          <p:cNvPr id="24591" name="AutoShape 15"/>
          <p:cNvSpPr>
            <a:spLocks/>
          </p:cNvSpPr>
          <p:nvPr/>
        </p:nvSpPr>
        <p:spPr bwMode="auto">
          <a:xfrm>
            <a:off x="4071938" y="4879975"/>
            <a:ext cx="785812" cy="285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lnTo>
                  <a:pt x="5400" y="10800"/>
                </a:lnTo>
                <a:lnTo>
                  <a:pt x="5400" y="0"/>
                </a:lnTo>
                <a:lnTo>
                  <a:pt x="16199" y="0"/>
                </a:lnTo>
                <a:lnTo>
                  <a:pt x="16199" y="10800"/>
                </a:lnTo>
                <a:lnTo>
                  <a:pt x="21600" y="10800"/>
                </a:lnTo>
                <a:lnTo>
                  <a:pt x="10800" y="21600"/>
                </a:lnTo>
                <a:close/>
              </a:path>
            </a:pathLst>
          </a:custGeom>
          <a:solidFill>
            <a:srgbClr val="C0504D"/>
          </a:soli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
        <p:nvSpPr>
          <p:cNvPr id="58377" name="AutoShape 16"/>
          <p:cNvSpPr>
            <a:spLocks/>
          </p:cNvSpPr>
          <p:nvPr/>
        </p:nvSpPr>
        <p:spPr bwMode="auto">
          <a:xfrm>
            <a:off x="323528" y="128588"/>
            <a:ext cx="7377826"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chemeClr val="tx2">
              <a:lumMod val="40000"/>
              <a:lumOff val="60000"/>
            </a:schemeClr>
          </a:solidFill>
          <a:ln>
            <a:noFill/>
          </a:ln>
          <a:extLst/>
        </p:spPr>
        <p:txBody>
          <a:bodyPr lIns="50800" tIns="50800" rIns="50800" bIns="50800"/>
          <a:lstStyle/>
          <a:p>
            <a:pPr algn="ctr" fontAlgn="base" hangingPunct="0">
              <a:spcBef>
                <a:spcPct val="0"/>
              </a:spcBef>
              <a:spcAft>
                <a:spcPct val="0"/>
              </a:spcAft>
            </a:pPr>
            <a:r>
              <a:rPr lang="es-CO" sz="2000" b="1" dirty="0" smtClean="0">
                <a:ea typeface="Calibri" pitchFamily="34" charset="0"/>
                <a:cs typeface="Calibri" pitchFamily="34" charset="0"/>
                <a:sym typeface="Calibri" pitchFamily="34" charset="0"/>
              </a:rPr>
              <a:t>MARCO DE POLÍTICAS PÚBLICAS</a:t>
            </a:r>
            <a:endParaRPr lang="es-CO" sz="1200" dirty="0">
              <a:latin typeface="Helvetica" charset="0"/>
              <a:cs typeface="Helvetica" charset="0"/>
              <a:sym typeface="Helvetica" charset="0"/>
            </a:endParaRPr>
          </a:p>
        </p:txBody>
      </p:sp>
      <p:pic>
        <p:nvPicPr>
          <p:cNvPr id="1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0125"/>
          <a:stretch/>
        </p:blipFill>
        <p:spPr bwMode="auto">
          <a:xfrm>
            <a:off x="97693" y="1289274"/>
            <a:ext cx="8734301"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7596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4" name="object 4"/>
          <p:cNvSpPr/>
          <p:nvPr/>
        </p:nvSpPr>
        <p:spPr>
          <a:xfrm>
            <a:off x="8527669" y="3500970"/>
            <a:ext cx="4749" cy="2232279"/>
          </a:xfrm>
          <a:custGeom>
            <a:avLst/>
            <a:gdLst/>
            <a:ahLst/>
            <a:cxnLst/>
            <a:rect l="l" t="t" r="r" b="b"/>
            <a:pathLst>
              <a:path w="4749" h="2232279">
                <a:moveTo>
                  <a:pt x="0" y="2232279"/>
                </a:moveTo>
                <a:lnTo>
                  <a:pt x="4749" y="2232279"/>
                </a:lnTo>
                <a:lnTo>
                  <a:pt x="4749" y="0"/>
                </a:lnTo>
                <a:lnTo>
                  <a:pt x="0" y="0"/>
                </a:lnTo>
                <a:lnTo>
                  <a:pt x="0" y="2232279"/>
                </a:lnTo>
                <a:close/>
              </a:path>
            </a:pathLst>
          </a:custGeom>
          <a:solidFill>
            <a:srgbClr val="EFAC00"/>
          </a:solidFill>
        </p:spPr>
        <p:txBody>
          <a:bodyPr wrap="square" lIns="0" tIns="0" rIns="0" bIns="0" rtlCol="0">
            <a:noAutofit/>
          </a:bodyPr>
          <a:lstStyle/>
          <a:p>
            <a:endParaRPr/>
          </a:p>
        </p:txBody>
      </p:sp>
      <p:sp>
        <p:nvSpPr>
          <p:cNvPr id="5" name="object 5"/>
          <p:cNvSpPr/>
          <p:nvPr/>
        </p:nvSpPr>
        <p:spPr>
          <a:xfrm>
            <a:off x="755573" y="3500970"/>
            <a:ext cx="4800" cy="2232279"/>
          </a:xfrm>
          <a:custGeom>
            <a:avLst/>
            <a:gdLst/>
            <a:ahLst/>
            <a:cxnLst/>
            <a:rect l="l" t="t" r="r" b="b"/>
            <a:pathLst>
              <a:path w="4800" h="2232279">
                <a:moveTo>
                  <a:pt x="0" y="2232279"/>
                </a:moveTo>
                <a:lnTo>
                  <a:pt x="4800" y="2232279"/>
                </a:lnTo>
                <a:lnTo>
                  <a:pt x="4800" y="0"/>
                </a:lnTo>
                <a:lnTo>
                  <a:pt x="0" y="0"/>
                </a:lnTo>
                <a:lnTo>
                  <a:pt x="0" y="2232279"/>
                </a:lnTo>
                <a:close/>
              </a:path>
            </a:pathLst>
          </a:custGeom>
          <a:solidFill>
            <a:srgbClr val="EFAC00"/>
          </a:solidFill>
        </p:spPr>
        <p:txBody>
          <a:bodyPr wrap="square" lIns="0" tIns="0" rIns="0" bIns="0" rtlCol="0">
            <a:noAutofit/>
          </a:bodyPr>
          <a:lstStyle/>
          <a:p>
            <a:endParaRPr/>
          </a:p>
        </p:txBody>
      </p:sp>
      <p:sp>
        <p:nvSpPr>
          <p:cNvPr id="6" name="object 6"/>
          <p:cNvSpPr/>
          <p:nvPr/>
        </p:nvSpPr>
        <p:spPr>
          <a:xfrm>
            <a:off x="731570" y="3477005"/>
            <a:ext cx="7824927" cy="2280246"/>
          </a:xfrm>
          <a:custGeom>
            <a:avLst/>
            <a:gdLst/>
            <a:ahLst/>
            <a:cxnLst/>
            <a:rect l="l" t="t" r="r" b="b"/>
            <a:pathLst>
              <a:path w="7824927" h="2280246">
                <a:moveTo>
                  <a:pt x="48006" y="2232253"/>
                </a:moveTo>
                <a:lnTo>
                  <a:pt x="38404" y="2241842"/>
                </a:lnTo>
                <a:lnTo>
                  <a:pt x="7786446" y="2241842"/>
                </a:lnTo>
                <a:lnTo>
                  <a:pt x="48006" y="2232253"/>
                </a:lnTo>
                <a:close/>
              </a:path>
              <a:path w="7824927" h="2280246">
                <a:moveTo>
                  <a:pt x="1911" y="2265647"/>
                </a:moveTo>
                <a:lnTo>
                  <a:pt x="10608" y="2276166"/>
                </a:lnTo>
                <a:lnTo>
                  <a:pt x="24003" y="2280246"/>
                </a:lnTo>
                <a:lnTo>
                  <a:pt x="7800924" y="2280246"/>
                </a:lnTo>
                <a:lnTo>
                  <a:pt x="28803" y="2251443"/>
                </a:lnTo>
                <a:lnTo>
                  <a:pt x="28803" y="28829"/>
                </a:lnTo>
                <a:lnTo>
                  <a:pt x="7796098" y="28829"/>
                </a:lnTo>
                <a:lnTo>
                  <a:pt x="7800924" y="0"/>
                </a:lnTo>
                <a:lnTo>
                  <a:pt x="24003" y="0"/>
                </a:lnTo>
                <a:lnTo>
                  <a:pt x="14599" y="1918"/>
                </a:lnTo>
                <a:lnTo>
                  <a:pt x="4080" y="10630"/>
                </a:lnTo>
                <a:lnTo>
                  <a:pt x="0" y="24003"/>
                </a:lnTo>
                <a:lnTo>
                  <a:pt x="0" y="2256243"/>
                </a:lnTo>
                <a:lnTo>
                  <a:pt x="1911" y="2265647"/>
                </a:lnTo>
                <a:close/>
              </a:path>
              <a:path w="7824927" h="2280246">
                <a:moveTo>
                  <a:pt x="7796098" y="28829"/>
                </a:moveTo>
                <a:lnTo>
                  <a:pt x="7796098" y="2251443"/>
                </a:lnTo>
                <a:lnTo>
                  <a:pt x="28803" y="2251443"/>
                </a:lnTo>
                <a:lnTo>
                  <a:pt x="7800924" y="2280246"/>
                </a:lnTo>
                <a:lnTo>
                  <a:pt x="7810306" y="2278335"/>
                </a:lnTo>
                <a:lnTo>
                  <a:pt x="7820833" y="2269638"/>
                </a:lnTo>
                <a:lnTo>
                  <a:pt x="7824927" y="2256243"/>
                </a:lnTo>
                <a:lnTo>
                  <a:pt x="7824927" y="24003"/>
                </a:lnTo>
                <a:lnTo>
                  <a:pt x="7823008" y="14620"/>
                </a:lnTo>
                <a:lnTo>
                  <a:pt x="7814296" y="4094"/>
                </a:lnTo>
                <a:lnTo>
                  <a:pt x="7800924" y="0"/>
                </a:lnTo>
                <a:lnTo>
                  <a:pt x="7796098" y="28829"/>
                </a:lnTo>
                <a:close/>
              </a:path>
              <a:path w="7824927" h="2280246">
                <a:moveTo>
                  <a:pt x="38404" y="2241842"/>
                </a:moveTo>
                <a:lnTo>
                  <a:pt x="48006" y="2232253"/>
                </a:lnTo>
                <a:lnTo>
                  <a:pt x="48006" y="48006"/>
                </a:lnTo>
                <a:lnTo>
                  <a:pt x="7776921" y="48006"/>
                </a:lnTo>
                <a:lnTo>
                  <a:pt x="7776921" y="2232253"/>
                </a:lnTo>
                <a:lnTo>
                  <a:pt x="48006" y="2232253"/>
                </a:lnTo>
                <a:lnTo>
                  <a:pt x="7786446" y="2241842"/>
                </a:lnTo>
                <a:lnTo>
                  <a:pt x="7786446" y="38354"/>
                </a:lnTo>
                <a:lnTo>
                  <a:pt x="38404" y="38354"/>
                </a:lnTo>
                <a:lnTo>
                  <a:pt x="38404" y="2241842"/>
                </a:lnTo>
                <a:close/>
              </a:path>
            </a:pathLst>
          </a:custGeom>
          <a:solidFill>
            <a:srgbClr val="AF7D00"/>
          </a:solidFill>
        </p:spPr>
        <p:txBody>
          <a:bodyPr wrap="square" lIns="0" tIns="0" rIns="0" bIns="0" rtlCol="0">
            <a:noAutofit/>
          </a:bodyPr>
          <a:lstStyle/>
          <a:p>
            <a:endParaRPr/>
          </a:p>
        </p:txBody>
      </p:sp>
      <p:sp>
        <p:nvSpPr>
          <p:cNvPr id="7" name="object 7"/>
          <p:cNvSpPr/>
          <p:nvPr/>
        </p:nvSpPr>
        <p:spPr>
          <a:xfrm>
            <a:off x="8518017" y="3505835"/>
            <a:ext cx="9651" cy="2222614"/>
          </a:xfrm>
          <a:custGeom>
            <a:avLst/>
            <a:gdLst/>
            <a:ahLst/>
            <a:cxnLst/>
            <a:rect l="l" t="t" r="r" b="b"/>
            <a:pathLst>
              <a:path w="9651" h="2222614">
                <a:moveTo>
                  <a:pt x="0" y="2222614"/>
                </a:moveTo>
                <a:lnTo>
                  <a:pt x="9651" y="2222614"/>
                </a:lnTo>
                <a:lnTo>
                  <a:pt x="9651" y="0"/>
                </a:lnTo>
                <a:lnTo>
                  <a:pt x="0" y="0"/>
                </a:lnTo>
                <a:lnTo>
                  <a:pt x="0" y="2222614"/>
                </a:lnTo>
                <a:close/>
              </a:path>
            </a:pathLst>
          </a:custGeom>
          <a:solidFill>
            <a:srgbClr val="AF7D00"/>
          </a:solidFill>
        </p:spPr>
        <p:txBody>
          <a:bodyPr wrap="square" lIns="0" tIns="0" rIns="0" bIns="0" rtlCol="0">
            <a:noAutofit/>
          </a:bodyPr>
          <a:lstStyle/>
          <a:p>
            <a:endParaRPr/>
          </a:p>
        </p:txBody>
      </p:sp>
      <p:sp>
        <p:nvSpPr>
          <p:cNvPr id="8" name="object 8"/>
          <p:cNvSpPr/>
          <p:nvPr/>
        </p:nvSpPr>
        <p:spPr>
          <a:xfrm>
            <a:off x="760374" y="3505835"/>
            <a:ext cx="9601" cy="2222614"/>
          </a:xfrm>
          <a:custGeom>
            <a:avLst/>
            <a:gdLst/>
            <a:ahLst/>
            <a:cxnLst/>
            <a:rect l="l" t="t" r="r" b="b"/>
            <a:pathLst>
              <a:path w="9601" h="2222614">
                <a:moveTo>
                  <a:pt x="0" y="2222614"/>
                </a:moveTo>
                <a:lnTo>
                  <a:pt x="9601" y="2222614"/>
                </a:lnTo>
                <a:lnTo>
                  <a:pt x="9601" y="0"/>
                </a:lnTo>
                <a:lnTo>
                  <a:pt x="0" y="0"/>
                </a:lnTo>
                <a:lnTo>
                  <a:pt x="0" y="2222614"/>
                </a:lnTo>
                <a:close/>
              </a:path>
            </a:pathLst>
          </a:custGeom>
          <a:solidFill>
            <a:srgbClr val="AF7D00"/>
          </a:solidFill>
        </p:spPr>
        <p:txBody>
          <a:bodyPr wrap="square" lIns="0" tIns="0" rIns="0" bIns="0" rtlCol="0">
            <a:noAutofit/>
          </a:bodyPr>
          <a:lstStyle/>
          <a:p>
            <a:endParaRPr/>
          </a:p>
        </p:txBody>
      </p:sp>
      <p:sp>
        <p:nvSpPr>
          <p:cNvPr id="9" name="object 9"/>
          <p:cNvSpPr/>
          <p:nvPr/>
        </p:nvSpPr>
        <p:spPr>
          <a:xfrm>
            <a:off x="8508492" y="3515360"/>
            <a:ext cx="9525" cy="2203488"/>
          </a:xfrm>
          <a:custGeom>
            <a:avLst/>
            <a:gdLst/>
            <a:ahLst/>
            <a:cxnLst/>
            <a:rect l="l" t="t" r="r" b="b"/>
            <a:pathLst>
              <a:path w="9525" h="2203488">
                <a:moveTo>
                  <a:pt x="0" y="2203488"/>
                </a:moveTo>
                <a:lnTo>
                  <a:pt x="9525" y="2203488"/>
                </a:lnTo>
                <a:lnTo>
                  <a:pt x="9525" y="0"/>
                </a:lnTo>
                <a:lnTo>
                  <a:pt x="0" y="0"/>
                </a:lnTo>
                <a:lnTo>
                  <a:pt x="0" y="2203488"/>
                </a:lnTo>
                <a:close/>
              </a:path>
            </a:pathLst>
          </a:custGeom>
          <a:solidFill>
            <a:srgbClr val="AF7D00"/>
          </a:solidFill>
        </p:spPr>
        <p:txBody>
          <a:bodyPr wrap="square" lIns="0" tIns="0" rIns="0" bIns="0" rtlCol="0">
            <a:noAutofit/>
          </a:bodyPr>
          <a:lstStyle/>
          <a:p>
            <a:endParaRPr/>
          </a:p>
        </p:txBody>
      </p:sp>
      <p:sp>
        <p:nvSpPr>
          <p:cNvPr id="10" name="object 10"/>
          <p:cNvSpPr/>
          <p:nvPr/>
        </p:nvSpPr>
        <p:spPr>
          <a:xfrm>
            <a:off x="769975" y="3515360"/>
            <a:ext cx="9601" cy="2203488"/>
          </a:xfrm>
          <a:custGeom>
            <a:avLst/>
            <a:gdLst/>
            <a:ahLst/>
            <a:cxnLst/>
            <a:rect l="l" t="t" r="r" b="b"/>
            <a:pathLst>
              <a:path w="9601" h="2203488">
                <a:moveTo>
                  <a:pt x="0" y="2203488"/>
                </a:moveTo>
                <a:lnTo>
                  <a:pt x="9601" y="2203488"/>
                </a:lnTo>
                <a:lnTo>
                  <a:pt x="9601" y="0"/>
                </a:lnTo>
                <a:lnTo>
                  <a:pt x="0" y="0"/>
                </a:lnTo>
                <a:lnTo>
                  <a:pt x="0" y="2203488"/>
                </a:lnTo>
                <a:close/>
              </a:path>
            </a:pathLst>
          </a:custGeom>
          <a:solidFill>
            <a:srgbClr val="AF7D00"/>
          </a:solidFill>
        </p:spPr>
        <p:txBody>
          <a:bodyPr wrap="square" lIns="0" tIns="0" rIns="0" bIns="0" rtlCol="0">
            <a:noAutofit/>
          </a:bodyPr>
          <a:lstStyle/>
          <a:p>
            <a:endParaRPr/>
          </a:p>
        </p:txBody>
      </p:sp>
      <p:sp>
        <p:nvSpPr>
          <p:cNvPr id="11" name="object 11"/>
          <p:cNvSpPr/>
          <p:nvPr/>
        </p:nvSpPr>
        <p:spPr>
          <a:xfrm>
            <a:off x="779576" y="3525012"/>
            <a:ext cx="7728915" cy="2184247"/>
          </a:xfrm>
          <a:custGeom>
            <a:avLst/>
            <a:gdLst/>
            <a:ahLst/>
            <a:cxnLst/>
            <a:rect l="l" t="t" r="r" b="b"/>
            <a:pathLst>
              <a:path w="7728915" h="2184247">
                <a:moveTo>
                  <a:pt x="0" y="2184247"/>
                </a:moveTo>
                <a:lnTo>
                  <a:pt x="7728915" y="2184247"/>
                </a:lnTo>
                <a:lnTo>
                  <a:pt x="7728915" y="0"/>
                </a:lnTo>
                <a:lnTo>
                  <a:pt x="0" y="0"/>
                </a:lnTo>
                <a:lnTo>
                  <a:pt x="0" y="2184247"/>
                </a:lnTo>
                <a:close/>
              </a:path>
            </a:pathLst>
          </a:custGeom>
          <a:solidFill>
            <a:srgbClr val="AF7D00"/>
          </a:solidFill>
        </p:spPr>
        <p:txBody>
          <a:bodyPr wrap="square" lIns="0" tIns="0" rIns="0" bIns="0" rtlCol="0">
            <a:noAutofit/>
          </a:bodyPr>
          <a:lstStyle/>
          <a:p>
            <a:endParaRPr/>
          </a:p>
        </p:txBody>
      </p:sp>
      <p:sp>
        <p:nvSpPr>
          <p:cNvPr id="3" name="object 3"/>
          <p:cNvSpPr txBox="1"/>
          <p:nvPr/>
        </p:nvSpPr>
        <p:spPr>
          <a:xfrm>
            <a:off x="618236" y="1910359"/>
            <a:ext cx="7598315" cy="1427962"/>
          </a:xfrm>
          <a:prstGeom prst="rect">
            <a:avLst/>
          </a:prstGeom>
        </p:spPr>
        <p:txBody>
          <a:bodyPr wrap="square" lIns="0" tIns="15875" rIns="0" bIns="0" rtlCol="0">
            <a:noAutofit/>
          </a:bodyPr>
          <a:lstStyle/>
          <a:p>
            <a:pPr marL="12700" marR="45720">
              <a:lnSpc>
                <a:spcPts val="2500"/>
              </a:lnSpc>
            </a:pPr>
            <a:r>
              <a:rPr sz="2400" spc="-3" dirty="0" smtClean="0">
                <a:latin typeface="Calibri"/>
                <a:cs typeface="Calibri"/>
              </a:rPr>
              <a:t>El artículo 339 de la constitución política de Colombia fue</a:t>
            </a:r>
            <a:endParaRPr sz="2400" dirty="0">
              <a:latin typeface="Calibri"/>
              <a:cs typeface="Calibri"/>
            </a:endParaRPr>
          </a:p>
          <a:p>
            <a:pPr marL="12700">
              <a:lnSpc>
                <a:spcPts val="2880"/>
              </a:lnSpc>
              <a:spcBef>
                <a:spcPts val="19"/>
              </a:spcBef>
            </a:pPr>
            <a:r>
              <a:rPr sz="2400" spc="-4" dirty="0" smtClean="0">
                <a:latin typeface="Calibri"/>
                <a:cs typeface="Calibri"/>
              </a:rPr>
              <a:t>reglamentado en la </a:t>
            </a:r>
            <a:r>
              <a:rPr sz="2400" b="1" spc="-4" dirty="0" smtClean="0">
                <a:latin typeface="Calibri"/>
                <a:cs typeface="Calibri"/>
              </a:rPr>
              <a:t>Ley 152 de 1994</a:t>
            </a:r>
            <a:r>
              <a:rPr sz="2400" spc="-4" dirty="0" smtClean="0">
                <a:latin typeface="Calibri"/>
                <a:cs typeface="Calibri"/>
              </a:rPr>
              <a:t>, durante el gobierno del</a:t>
            </a:r>
            <a:endParaRPr sz="2400" dirty="0">
              <a:latin typeface="Calibri"/>
              <a:cs typeface="Calibri"/>
            </a:endParaRPr>
          </a:p>
          <a:p>
            <a:pPr marL="12700" marR="45720">
              <a:lnSpc>
                <a:spcPts val="2880"/>
              </a:lnSpc>
            </a:pPr>
            <a:r>
              <a:rPr sz="2400" spc="-3" dirty="0" smtClean="0">
                <a:latin typeface="Calibri"/>
                <a:cs typeface="Calibri"/>
              </a:rPr>
              <a:t>presidente Cesar Gaviria por la cual se estableció la </a:t>
            </a:r>
            <a:r>
              <a:rPr sz="2400" b="1" spc="-3" dirty="0" smtClean="0">
                <a:latin typeface="Calibri"/>
                <a:cs typeface="Calibri"/>
              </a:rPr>
              <a:t>Ley</a:t>
            </a:r>
            <a:endParaRPr sz="2400" dirty="0">
              <a:latin typeface="Calibri"/>
              <a:cs typeface="Calibri"/>
            </a:endParaRPr>
          </a:p>
          <a:p>
            <a:pPr marL="12700" marR="45720">
              <a:lnSpc>
                <a:spcPts val="2880"/>
              </a:lnSpc>
            </a:pPr>
            <a:r>
              <a:rPr sz="2400" b="1" spc="-3" dirty="0" smtClean="0">
                <a:latin typeface="Calibri"/>
                <a:cs typeface="Calibri"/>
              </a:rPr>
              <a:t>Orgánica del Plan de Desarrollo</a:t>
            </a:r>
            <a:r>
              <a:rPr sz="2400" spc="-3" dirty="0" smtClean="0">
                <a:latin typeface="Calibri"/>
                <a:cs typeface="Calibri"/>
              </a:rPr>
              <a:t>.</a:t>
            </a:r>
            <a:endParaRPr sz="2400" dirty="0">
              <a:latin typeface="Calibri"/>
              <a:cs typeface="Calibri"/>
            </a:endParaRPr>
          </a:p>
        </p:txBody>
      </p:sp>
      <p:sp>
        <p:nvSpPr>
          <p:cNvPr id="2" name="object 2"/>
          <p:cNvSpPr txBox="1"/>
          <p:nvPr/>
        </p:nvSpPr>
        <p:spPr>
          <a:xfrm>
            <a:off x="779576" y="3525012"/>
            <a:ext cx="7728915" cy="2184247"/>
          </a:xfrm>
          <a:prstGeom prst="rect">
            <a:avLst/>
          </a:prstGeom>
          <a:solidFill>
            <a:schemeClr val="tx2">
              <a:lumMod val="40000"/>
              <a:lumOff val="60000"/>
            </a:schemeClr>
          </a:solidFill>
        </p:spPr>
        <p:txBody>
          <a:bodyPr wrap="square" lIns="0" tIns="1764" rIns="0" bIns="0" rtlCol="0">
            <a:noAutofit/>
          </a:bodyPr>
          <a:lstStyle/>
          <a:p>
            <a:pPr>
              <a:lnSpc>
                <a:spcPts val="1000"/>
              </a:lnSpc>
            </a:pPr>
            <a:endParaRPr sz="1000" dirty="0"/>
          </a:p>
          <a:p>
            <a:pPr marL="54176" marR="57243" algn="ctr">
              <a:lnSpc>
                <a:spcPct val="100626"/>
              </a:lnSpc>
            </a:pPr>
            <a:r>
              <a:rPr sz="1800" spc="-1" dirty="0" smtClean="0">
                <a:latin typeface="Corbel"/>
                <a:cs typeface="Corbel"/>
              </a:rPr>
              <a:t>Esta Ley extiende la práctica de la planeación a los demás entes territoriales. Así,</a:t>
            </a:r>
            <a:endParaRPr sz="1800" dirty="0">
              <a:latin typeface="Corbel"/>
              <a:cs typeface="Corbel"/>
            </a:endParaRPr>
          </a:p>
          <a:p>
            <a:pPr marL="1040968" marR="1042140" algn="ctr">
              <a:lnSpc>
                <a:spcPts val="2160"/>
              </a:lnSpc>
              <a:spcBef>
                <a:spcPts val="108"/>
              </a:spcBef>
            </a:pPr>
            <a:r>
              <a:rPr sz="1800" spc="-9" dirty="0" smtClean="0">
                <a:latin typeface="Corbel"/>
                <a:cs typeface="Corbel"/>
              </a:rPr>
              <a:t>se puede hablar de  </a:t>
            </a:r>
            <a:r>
              <a:rPr sz="1800" u="heavy" spc="-9" dirty="0" smtClean="0">
                <a:latin typeface="Corbel"/>
                <a:cs typeface="Corbel"/>
                <a:hlinkClick r:id="rId3"/>
              </a:rPr>
              <a:t>Plan Territorial de Desarrollo</a:t>
            </a:r>
            <a:r>
              <a:rPr sz="1800" spc="-9" dirty="0" smtClean="0">
                <a:latin typeface="Corbel"/>
                <a:cs typeface="Corbel"/>
                <a:hlinkClick r:id="rId3"/>
              </a:rPr>
              <a:t>,</a:t>
            </a:r>
            <a:r>
              <a:rPr sz="1800" spc="-9" dirty="0" smtClean="0">
                <a:latin typeface="Corbel"/>
                <a:cs typeface="Corbel"/>
              </a:rPr>
              <a:t> que puede</a:t>
            </a:r>
            <a:endParaRPr sz="1800" dirty="0">
              <a:latin typeface="Corbel"/>
              <a:cs typeface="Corbel"/>
            </a:endParaRPr>
          </a:p>
          <a:p>
            <a:pPr marL="1665808" marR="1666752" algn="ctr">
              <a:lnSpc>
                <a:spcPts val="2160"/>
              </a:lnSpc>
            </a:pPr>
            <a:r>
              <a:rPr sz="1800" spc="0" dirty="0" smtClean="0">
                <a:latin typeface="Corbel"/>
                <a:cs typeface="Corbel"/>
              </a:rPr>
              <a:t>ser </a:t>
            </a:r>
            <a:r>
              <a:rPr sz="1800" u="heavy" spc="0" dirty="0" smtClean="0">
                <a:latin typeface="Corbel"/>
                <a:cs typeface="Corbel"/>
                <a:hlinkClick r:id="rId4"/>
              </a:rPr>
              <a:t>Local</a:t>
            </a:r>
            <a:r>
              <a:rPr sz="1800" spc="0" dirty="0" smtClean="0">
                <a:latin typeface="Corbel"/>
                <a:cs typeface="Corbel"/>
                <a:hlinkClick r:id="rId4"/>
              </a:rPr>
              <a:t> (</a:t>
            </a:r>
            <a:r>
              <a:rPr sz="1800" spc="0" dirty="0" smtClean="0">
                <a:latin typeface="Corbel"/>
                <a:cs typeface="Corbel"/>
              </a:rPr>
              <a:t>correspondiente a las localidades de</a:t>
            </a:r>
            <a:endParaRPr sz="1800" dirty="0">
              <a:latin typeface="Corbel"/>
              <a:cs typeface="Corbel"/>
            </a:endParaRPr>
          </a:p>
          <a:p>
            <a:pPr marL="649300" marR="649203" algn="ctr">
              <a:lnSpc>
                <a:spcPts val="2160"/>
              </a:lnSpc>
            </a:pPr>
            <a:r>
              <a:rPr sz="1800" spc="-4" dirty="0" smtClean="0">
                <a:latin typeface="Corbel"/>
                <a:cs typeface="Corbel"/>
              </a:rPr>
              <a:t>Bogotá),</a:t>
            </a:r>
            <a:r>
              <a:rPr sz="1800" u="heavy" spc="-4" dirty="0" smtClean="0">
                <a:latin typeface="Corbel"/>
                <a:cs typeface="Corbel"/>
                <a:hlinkClick r:id="rId5"/>
              </a:rPr>
              <a:t>Municipal</a:t>
            </a:r>
            <a:r>
              <a:rPr sz="1800" spc="-4" dirty="0" smtClean="0">
                <a:latin typeface="Corbel"/>
                <a:cs typeface="Corbel"/>
                <a:hlinkClick r:id="rId5"/>
              </a:rPr>
              <a:t>,</a:t>
            </a:r>
            <a:r>
              <a:rPr sz="1800" spc="-4" dirty="0" smtClean="0">
                <a:latin typeface="Corbel"/>
                <a:cs typeface="Corbel"/>
              </a:rPr>
              <a:t> </a:t>
            </a:r>
            <a:r>
              <a:rPr sz="1800" u="heavy" spc="-4" dirty="0" smtClean="0">
                <a:latin typeface="Corbel"/>
                <a:cs typeface="Corbel"/>
                <a:hlinkClick r:id="rId6"/>
              </a:rPr>
              <a:t>Distrital</a:t>
            </a:r>
            <a:r>
              <a:rPr sz="1800" spc="-4" dirty="0" smtClean="0">
                <a:latin typeface="Corbel"/>
                <a:cs typeface="Corbel"/>
                <a:hlinkClick r:id="rId6"/>
              </a:rPr>
              <a:t> o</a:t>
            </a:r>
            <a:r>
              <a:rPr sz="1800" spc="-4" dirty="0" smtClean="0">
                <a:latin typeface="Corbel"/>
                <a:cs typeface="Corbel"/>
              </a:rPr>
              <a:t>  </a:t>
            </a:r>
            <a:r>
              <a:rPr sz="1800" u="heavy" spc="-4" dirty="0" smtClean="0">
                <a:latin typeface="Corbel"/>
                <a:cs typeface="Corbel"/>
                <a:hlinkClick r:id="rId7"/>
              </a:rPr>
              <a:t>Departamental</a:t>
            </a:r>
            <a:r>
              <a:rPr sz="1800" spc="-4" dirty="0" smtClean="0">
                <a:latin typeface="Corbel"/>
                <a:cs typeface="Corbel"/>
                <a:hlinkClick r:id="rId7"/>
              </a:rPr>
              <a:t>;</a:t>
            </a:r>
            <a:r>
              <a:rPr sz="1800" spc="-4" dirty="0" smtClean="0">
                <a:latin typeface="Corbel"/>
                <a:cs typeface="Corbel"/>
              </a:rPr>
              <a:t> y el </a:t>
            </a:r>
            <a:r>
              <a:rPr sz="1800" b="1" spc="-4" dirty="0" smtClean="0">
                <a:latin typeface="Corbel"/>
                <a:cs typeface="Corbel"/>
              </a:rPr>
              <a:t>Plan Nacional de</a:t>
            </a:r>
            <a:endParaRPr sz="1800" dirty="0">
              <a:latin typeface="Corbel"/>
              <a:cs typeface="Corbel"/>
            </a:endParaRPr>
          </a:p>
          <a:p>
            <a:pPr marL="62306" marR="65333" algn="ctr">
              <a:lnSpc>
                <a:spcPts val="2160"/>
              </a:lnSpc>
            </a:pPr>
            <a:r>
              <a:rPr sz="1800" b="1" dirty="0" smtClean="0">
                <a:latin typeface="Corbel"/>
                <a:cs typeface="Corbel"/>
              </a:rPr>
              <a:t>Desarrollo </a:t>
            </a:r>
            <a:r>
              <a:rPr sz="1800" dirty="0" smtClean="0">
                <a:latin typeface="Corbel"/>
                <a:cs typeface="Corbel"/>
              </a:rPr>
              <a:t>que a la presente es el nombre con que se conocen a los gobiernos de</a:t>
            </a:r>
            <a:endParaRPr sz="1800" dirty="0">
              <a:latin typeface="Corbel"/>
              <a:cs typeface="Corbel"/>
            </a:endParaRPr>
          </a:p>
          <a:p>
            <a:pPr marL="2668981" marR="2667318" algn="ctr">
              <a:lnSpc>
                <a:spcPts val="2160"/>
              </a:lnSpc>
            </a:pPr>
            <a:r>
              <a:rPr sz="1800" spc="0" dirty="0" smtClean="0">
                <a:latin typeface="Corbel"/>
                <a:cs typeface="Corbel"/>
              </a:rPr>
              <a:t>los distintos </a:t>
            </a:r>
            <a:r>
              <a:rPr sz="1800" u="heavy" spc="0" dirty="0" smtClean="0">
                <a:latin typeface="Corbel"/>
                <a:cs typeface="Corbel"/>
                <a:hlinkClick r:id="rId8"/>
              </a:rPr>
              <a:t>presidentes</a:t>
            </a:r>
            <a:r>
              <a:rPr sz="1800" spc="0" dirty="0" smtClean="0">
                <a:latin typeface="Corbel"/>
                <a:cs typeface="Corbel"/>
                <a:hlinkClick r:id="rId8"/>
              </a:rPr>
              <a:t>.</a:t>
            </a:r>
            <a:endParaRPr sz="1800" dirty="0">
              <a:latin typeface="Corbel"/>
              <a:cs typeface="Corbel"/>
            </a:endParaRPr>
          </a:p>
        </p:txBody>
      </p:sp>
      <p:sp>
        <p:nvSpPr>
          <p:cNvPr id="17" name="object 30"/>
          <p:cNvSpPr/>
          <p:nvPr/>
        </p:nvSpPr>
        <p:spPr>
          <a:xfrm>
            <a:off x="179512" y="260648"/>
            <a:ext cx="7478203" cy="936104"/>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600" b="1" dirty="0" smtClean="0"/>
              <a:t>NORMATIVIDAD</a:t>
            </a:r>
            <a:endParaRPr lang="es-ES" sz="3600" b="1" dirty="0"/>
          </a:p>
        </p:txBody>
      </p:sp>
    </p:spTree>
    <p:extLst>
      <p:ext uri="{BB962C8B-B14F-4D97-AF65-F5344CB8AC3E}">
        <p14:creationId xmlns:p14="http://schemas.microsoft.com/office/powerpoint/2010/main" val="622172561"/>
      </p:ext>
    </p:extLst>
  </p:cSld>
  <p:clrMapOvr>
    <a:masterClrMapping/>
  </p:clrMapOvr>
  <p:transition spd="slow">
    <p:wheel spokes="3"/>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22" name="object 22"/>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23" name="object 23"/>
          <p:cNvSpPr/>
          <p:nvPr/>
        </p:nvSpPr>
        <p:spPr>
          <a:xfrm>
            <a:off x="179512" y="165480"/>
            <a:ext cx="7488832" cy="986455"/>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600" b="1" dirty="0" smtClean="0"/>
              <a:t>QUE ES</a:t>
            </a:r>
            <a:endParaRPr sz="3600" b="1" dirty="0"/>
          </a:p>
        </p:txBody>
      </p:sp>
      <p:sp>
        <p:nvSpPr>
          <p:cNvPr id="12" name="object 12"/>
          <p:cNvSpPr/>
          <p:nvPr/>
        </p:nvSpPr>
        <p:spPr>
          <a:xfrm>
            <a:off x="4520311" y="2054478"/>
            <a:ext cx="58039" cy="258445"/>
          </a:xfrm>
          <a:custGeom>
            <a:avLst/>
            <a:gdLst/>
            <a:ahLst/>
            <a:cxnLst/>
            <a:rect l="l" t="t" r="r" b="b"/>
            <a:pathLst>
              <a:path w="58039" h="258445">
                <a:moveTo>
                  <a:pt x="51688" y="258445"/>
                </a:moveTo>
                <a:lnTo>
                  <a:pt x="48133" y="252222"/>
                </a:lnTo>
                <a:lnTo>
                  <a:pt x="47947" y="252027"/>
                </a:lnTo>
                <a:lnTo>
                  <a:pt x="51688" y="258445"/>
                </a:lnTo>
                <a:close/>
              </a:path>
              <a:path w="58039" h="258445">
                <a:moveTo>
                  <a:pt x="1015" y="165862"/>
                </a:moveTo>
                <a:lnTo>
                  <a:pt x="0" y="169799"/>
                </a:lnTo>
                <a:lnTo>
                  <a:pt x="1777" y="172847"/>
                </a:lnTo>
                <a:lnTo>
                  <a:pt x="45338" y="247554"/>
                </a:lnTo>
                <a:lnTo>
                  <a:pt x="45338" y="249300"/>
                </a:lnTo>
                <a:lnTo>
                  <a:pt x="47947" y="252027"/>
                </a:lnTo>
                <a:lnTo>
                  <a:pt x="45338" y="245872"/>
                </a:lnTo>
                <a:lnTo>
                  <a:pt x="46227" y="242570"/>
                </a:lnTo>
                <a:lnTo>
                  <a:pt x="57150" y="242570"/>
                </a:lnTo>
                <a:lnTo>
                  <a:pt x="58039" y="247554"/>
                </a:lnTo>
                <a:lnTo>
                  <a:pt x="101600" y="172847"/>
                </a:lnTo>
                <a:lnTo>
                  <a:pt x="103377" y="169799"/>
                </a:lnTo>
                <a:lnTo>
                  <a:pt x="102362" y="165862"/>
                </a:lnTo>
                <a:lnTo>
                  <a:pt x="99313" y="164084"/>
                </a:lnTo>
                <a:lnTo>
                  <a:pt x="90677" y="166370"/>
                </a:lnTo>
                <a:lnTo>
                  <a:pt x="58038" y="222322"/>
                </a:lnTo>
                <a:lnTo>
                  <a:pt x="58038" y="245872"/>
                </a:lnTo>
                <a:lnTo>
                  <a:pt x="58038" y="2921"/>
                </a:lnTo>
                <a:lnTo>
                  <a:pt x="55244" y="0"/>
                </a:lnTo>
                <a:lnTo>
                  <a:pt x="51688" y="0"/>
                </a:lnTo>
                <a:lnTo>
                  <a:pt x="51689" y="233208"/>
                </a:lnTo>
                <a:lnTo>
                  <a:pt x="45338" y="222322"/>
                </a:lnTo>
                <a:lnTo>
                  <a:pt x="12700" y="166370"/>
                </a:lnTo>
                <a:lnTo>
                  <a:pt x="10922" y="163449"/>
                </a:lnTo>
                <a:lnTo>
                  <a:pt x="7112" y="162433"/>
                </a:lnTo>
                <a:lnTo>
                  <a:pt x="4063" y="164084"/>
                </a:lnTo>
                <a:lnTo>
                  <a:pt x="1015" y="165862"/>
                </a:lnTo>
                <a:close/>
              </a:path>
              <a:path w="58039" h="258445">
                <a:moveTo>
                  <a:pt x="58039" y="247554"/>
                </a:moveTo>
                <a:lnTo>
                  <a:pt x="57150" y="242570"/>
                </a:lnTo>
                <a:lnTo>
                  <a:pt x="55244" y="252222"/>
                </a:lnTo>
                <a:lnTo>
                  <a:pt x="51688" y="252222"/>
                </a:lnTo>
                <a:lnTo>
                  <a:pt x="57150" y="242570"/>
                </a:lnTo>
                <a:lnTo>
                  <a:pt x="46227" y="242570"/>
                </a:lnTo>
                <a:lnTo>
                  <a:pt x="45338" y="245872"/>
                </a:lnTo>
                <a:lnTo>
                  <a:pt x="47947" y="252027"/>
                </a:lnTo>
                <a:lnTo>
                  <a:pt x="48133" y="252222"/>
                </a:lnTo>
                <a:lnTo>
                  <a:pt x="51688" y="258445"/>
                </a:lnTo>
                <a:lnTo>
                  <a:pt x="55430" y="252027"/>
                </a:lnTo>
                <a:lnTo>
                  <a:pt x="58038" y="249300"/>
                </a:lnTo>
                <a:lnTo>
                  <a:pt x="58039" y="247554"/>
                </a:lnTo>
                <a:close/>
              </a:path>
              <a:path w="58039" h="258445">
                <a:moveTo>
                  <a:pt x="51689" y="233208"/>
                </a:moveTo>
                <a:lnTo>
                  <a:pt x="51688" y="0"/>
                </a:lnTo>
                <a:lnTo>
                  <a:pt x="48133" y="0"/>
                </a:lnTo>
                <a:lnTo>
                  <a:pt x="45338" y="2921"/>
                </a:lnTo>
                <a:lnTo>
                  <a:pt x="45338" y="222322"/>
                </a:lnTo>
                <a:lnTo>
                  <a:pt x="51689" y="233208"/>
                </a:lnTo>
                <a:close/>
              </a:path>
              <a:path w="58039" h="258445">
                <a:moveTo>
                  <a:pt x="57150" y="242570"/>
                </a:moveTo>
                <a:lnTo>
                  <a:pt x="51688" y="252222"/>
                </a:lnTo>
                <a:lnTo>
                  <a:pt x="55244" y="252222"/>
                </a:lnTo>
                <a:lnTo>
                  <a:pt x="57150" y="242570"/>
                </a:lnTo>
                <a:close/>
              </a:path>
            </a:pathLst>
          </a:custGeom>
          <a:solidFill>
            <a:srgbClr val="EFAC00"/>
          </a:solidFill>
        </p:spPr>
        <p:txBody>
          <a:bodyPr wrap="square" lIns="0" tIns="0" rIns="0" bIns="0" rtlCol="0">
            <a:noAutofit/>
          </a:bodyPr>
          <a:lstStyle/>
          <a:p>
            <a:endParaRPr/>
          </a:p>
        </p:txBody>
      </p:sp>
      <p:sp>
        <p:nvSpPr>
          <p:cNvPr id="13" name="object 13"/>
          <p:cNvSpPr/>
          <p:nvPr/>
        </p:nvSpPr>
        <p:spPr>
          <a:xfrm>
            <a:off x="1655699" y="2312924"/>
            <a:ext cx="5832602" cy="792099"/>
          </a:xfrm>
          <a:custGeom>
            <a:avLst/>
            <a:gdLst/>
            <a:ahLst/>
            <a:cxnLst/>
            <a:rect l="l" t="t" r="r" b="b"/>
            <a:pathLst>
              <a:path w="5832602" h="792099">
                <a:moveTo>
                  <a:pt x="0" y="131952"/>
                </a:moveTo>
                <a:lnTo>
                  <a:pt x="0" y="660018"/>
                </a:lnTo>
                <a:lnTo>
                  <a:pt x="397" y="670345"/>
                </a:lnTo>
                <a:lnTo>
                  <a:pt x="10506" y="711739"/>
                </a:lnTo>
                <a:lnTo>
                  <a:pt x="32526" y="746847"/>
                </a:lnTo>
                <a:lnTo>
                  <a:pt x="64154" y="773349"/>
                </a:lnTo>
                <a:lnTo>
                  <a:pt x="103082" y="788927"/>
                </a:lnTo>
                <a:lnTo>
                  <a:pt x="131952" y="792099"/>
                </a:lnTo>
                <a:lnTo>
                  <a:pt x="5700649" y="792099"/>
                </a:lnTo>
                <a:lnTo>
                  <a:pt x="5739144" y="786388"/>
                </a:lnTo>
                <a:lnTo>
                  <a:pt x="5776573" y="768051"/>
                </a:lnTo>
                <a:lnTo>
                  <a:pt x="5806163" y="739331"/>
                </a:lnTo>
                <a:lnTo>
                  <a:pt x="5825608" y="702548"/>
                </a:lnTo>
                <a:lnTo>
                  <a:pt x="5832602" y="660018"/>
                </a:lnTo>
                <a:lnTo>
                  <a:pt x="5832602" y="131952"/>
                </a:lnTo>
                <a:lnTo>
                  <a:pt x="5826926" y="93535"/>
                </a:lnTo>
                <a:lnTo>
                  <a:pt x="5808631" y="56076"/>
                </a:lnTo>
                <a:lnTo>
                  <a:pt x="5779947" y="26462"/>
                </a:lnTo>
                <a:lnTo>
                  <a:pt x="5743183" y="7000"/>
                </a:lnTo>
                <a:lnTo>
                  <a:pt x="5700649" y="0"/>
                </a:lnTo>
                <a:lnTo>
                  <a:pt x="131952" y="0"/>
                </a:lnTo>
                <a:lnTo>
                  <a:pt x="93535" y="5675"/>
                </a:lnTo>
                <a:lnTo>
                  <a:pt x="56076" y="23970"/>
                </a:lnTo>
                <a:lnTo>
                  <a:pt x="26462" y="52654"/>
                </a:lnTo>
                <a:lnTo>
                  <a:pt x="7000" y="89418"/>
                </a:lnTo>
                <a:lnTo>
                  <a:pt x="0" y="131952"/>
                </a:lnTo>
                <a:close/>
              </a:path>
            </a:pathLst>
          </a:custGeom>
          <a:solidFill>
            <a:schemeClr val="tx2">
              <a:lumMod val="60000"/>
              <a:lumOff val="40000"/>
            </a:schemeClr>
          </a:solidFill>
        </p:spPr>
        <p:txBody>
          <a:bodyPr wrap="square" lIns="0" tIns="0" rIns="0" bIns="0" rtlCol="0">
            <a:noAutofit/>
          </a:bodyPr>
          <a:lstStyle/>
          <a:p>
            <a:endParaRPr/>
          </a:p>
        </p:txBody>
      </p:sp>
      <p:sp>
        <p:nvSpPr>
          <p:cNvPr id="14" name="object 14"/>
          <p:cNvSpPr/>
          <p:nvPr/>
        </p:nvSpPr>
        <p:spPr>
          <a:xfrm>
            <a:off x="1659001" y="2985897"/>
            <a:ext cx="19304" cy="98298"/>
          </a:xfrm>
          <a:custGeom>
            <a:avLst/>
            <a:gdLst/>
            <a:ahLst/>
            <a:cxnLst/>
            <a:rect l="l" t="t" r="r" b="b"/>
            <a:pathLst>
              <a:path w="19304" h="98298">
                <a:moveTo>
                  <a:pt x="9017" y="87249"/>
                </a:moveTo>
                <a:lnTo>
                  <a:pt x="19304" y="98298"/>
                </a:lnTo>
                <a:lnTo>
                  <a:pt x="11430" y="36449"/>
                </a:lnTo>
                <a:lnTo>
                  <a:pt x="7112" y="24764"/>
                </a:lnTo>
                <a:lnTo>
                  <a:pt x="4063" y="12573"/>
                </a:lnTo>
                <a:lnTo>
                  <a:pt x="2159" y="0"/>
                </a:lnTo>
                <a:lnTo>
                  <a:pt x="0" y="75311"/>
                </a:lnTo>
                <a:lnTo>
                  <a:pt x="9017" y="87249"/>
                </a:lnTo>
                <a:close/>
              </a:path>
            </a:pathLst>
          </a:custGeom>
          <a:solidFill>
            <a:srgbClr val="AF7D00"/>
          </a:solidFill>
        </p:spPr>
        <p:txBody>
          <a:bodyPr wrap="square" lIns="0" tIns="0" rIns="0" bIns="0" rtlCol="0">
            <a:noAutofit/>
          </a:bodyPr>
          <a:lstStyle/>
          <a:p>
            <a:endParaRPr/>
          </a:p>
        </p:txBody>
      </p:sp>
      <p:sp>
        <p:nvSpPr>
          <p:cNvPr id="15" name="object 15"/>
          <p:cNvSpPr/>
          <p:nvPr/>
        </p:nvSpPr>
        <p:spPr>
          <a:xfrm>
            <a:off x="1670050" y="2327275"/>
            <a:ext cx="5803900" cy="763397"/>
          </a:xfrm>
          <a:custGeom>
            <a:avLst/>
            <a:gdLst/>
            <a:ahLst/>
            <a:cxnLst/>
            <a:rect l="l" t="t" r="r" b="b"/>
            <a:pathLst>
              <a:path w="5803900" h="763397">
                <a:moveTo>
                  <a:pt x="5685155" y="753745"/>
                </a:moveTo>
                <a:lnTo>
                  <a:pt x="117729" y="753745"/>
                </a:lnTo>
                <a:lnTo>
                  <a:pt x="105410" y="753110"/>
                </a:lnTo>
                <a:lnTo>
                  <a:pt x="65150" y="740283"/>
                </a:lnTo>
                <a:lnTo>
                  <a:pt x="33527" y="713486"/>
                </a:lnTo>
                <a:lnTo>
                  <a:pt x="34036" y="728472"/>
                </a:lnTo>
                <a:lnTo>
                  <a:pt x="71247" y="753872"/>
                </a:lnTo>
                <a:lnTo>
                  <a:pt x="117729" y="763397"/>
                </a:lnTo>
                <a:lnTo>
                  <a:pt x="5685535" y="763397"/>
                </a:lnTo>
                <a:lnTo>
                  <a:pt x="5731509" y="754379"/>
                </a:lnTo>
                <a:lnTo>
                  <a:pt x="5768975" y="729361"/>
                </a:lnTo>
                <a:lnTo>
                  <a:pt x="5794375" y="692150"/>
                </a:lnTo>
                <a:lnTo>
                  <a:pt x="5803900" y="645795"/>
                </a:lnTo>
                <a:lnTo>
                  <a:pt x="5803900" y="118363"/>
                </a:lnTo>
                <a:lnTo>
                  <a:pt x="5794883" y="72516"/>
                </a:lnTo>
                <a:lnTo>
                  <a:pt x="5769864" y="34925"/>
                </a:lnTo>
                <a:lnTo>
                  <a:pt x="5732780" y="9525"/>
                </a:lnTo>
                <a:lnTo>
                  <a:pt x="5686298" y="126"/>
                </a:lnTo>
                <a:lnTo>
                  <a:pt x="118363" y="0"/>
                </a:lnTo>
                <a:lnTo>
                  <a:pt x="106299" y="635"/>
                </a:lnTo>
                <a:lnTo>
                  <a:pt x="62230" y="13842"/>
                </a:lnTo>
                <a:lnTo>
                  <a:pt x="27305" y="42290"/>
                </a:lnTo>
                <a:lnTo>
                  <a:pt x="5587" y="82041"/>
                </a:lnTo>
                <a:lnTo>
                  <a:pt x="0" y="645033"/>
                </a:lnTo>
                <a:lnTo>
                  <a:pt x="635" y="657098"/>
                </a:lnTo>
                <a:lnTo>
                  <a:pt x="13843" y="701166"/>
                </a:lnTo>
                <a:lnTo>
                  <a:pt x="10032" y="655701"/>
                </a:lnTo>
                <a:lnTo>
                  <a:pt x="9651" y="644525"/>
                </a:lnTo>
                <a:lnTo>
                  <a:pt x="9651" y="117728"/>
                </a:lnTo>
                <a:lnTo>
                  <a:pt x="10287" y="105410"/>
                </a:lnTo>
                <a:lnTo>
                  <a:pt x="23241" y="65150"/>
                </a:lnTo>
                <a:lnTo>
                  <a:pt x="49911" y="33400"/>
                </a:lnTo>
                <a:lnTo>
                  <a:pt x="86741" y="14097"/>
                </a:lnTo>
                <a:lnTo>
                  <a:pt x="118872" y="9651"/>
                </a:lnTo>
                <a:lnTo>
                  <a:pt x="5686298" y="9651"/>
                </a:lnTo>
                <a:lnTo>
                  <a:pt x="5729478" y="18541"/>
                </a:lnTo>
                <a:lnTo>
                  <a:pt x="5763386" y="42037"/>
                </a:lnTo>
                <a:lnTo>
                  <a:pt x="5786247" y="76580"/>
                </a:lnTo>
                <a:lnTo>
                  <a:pt x="5794375" y="118872"/>
                </a:lnTo>
                <a:lnTo>
                  <a:pt x="5794375" y="645795"/>
                </a:lnTo>
                <a:lnTo>
                  <a:pt x="5785484" y="688721"/>
                </a:lnTo>
                <a:lnTo>
                  <a:pt x="5761863" y="723011"/>
                </a:lnTo>
                <a:lnTo>
                  <a:pt x="5727319" y="745744"/>
                </a:lnTo>
                <a:lnTo>
                  <a:pt x="5696204" y="753363"/>
                </a:lnTo>
                <a:lnTo>
                  <a:pt x="5685155" y="753745"/>
                </a:lnTo>
                <a:close/>
              </a:path>
            </a:pathLst>
          </a:custGeom>
          <a:solidFill>
            <a:srgbClr val="AF7D00"/>
          </a:solidFill>
        </p:spPr>
        <p:txBody>
          <a:bodyPr wrap="square" lIns="0" tIns="0" rIns="0" bIns="0" rtlCol="0">
            <a:noAutofit/>
          </a:bodyPr>
          <a:lstStyle/>
          <a:p>
            <a:endParaRPr/>
          </a:p>
        </p:txBody>
      </p:sp>
      <p:sp>
        <p:nvSpPr>
          <p:cNvPr id="16" name="object 16"/>
          <p:cNvSpPr/>
          <p:nvPr/>
        </p:nvSpPr>
        <p:spPr>
          <a:xfrm>
            <a:off x="1681607" y="2993644"/>
            <a:ext cx="22479" cy="62102"/>
          </a:xfrm>
          <a:custGeom>
            <a:avLst/>
            <a:gdLst/>
            <a:ahLst/>
            <a:cxnLst/>
            <a:rect l="l" t="t" r="r" b="b"/>
            <a:pathLst>
              <a:path w="22479" h="62102">
                <a:moveTo>
                  <a:pt x="6095" y="20319"/>
                </a:moveTo>
                <a:lnTo>
                  <a:pt x="2540" y="10286"/>
                </a:lnTo>
                <a:lnTo>
                  <a:pt x="0" y="0"/>
                </a:lnTo>
                <a:lnTo>
                  <a:pt x="2286" y="34797"/>
                </a:lnTo>
                <a:lnTo>
                  <a:pt x="8255" y="44576"/>
                </a:lnTo>
                <a:lnTo>
                  <a:pt x="14859" y="53593"/>
                </a:lnTo>
                <a:lnTo>
                  <a:pt x="22479" y="62102"/>
                </a:lnTo>
                <a:lnTo>
                  <a:pt x="21970" y="47116"/>
                </a:lnTo>
                <a:lnTo>
                  <a:pt x="16001" y="38861"/>
                </a:lnTo>
                <a:lnTo>
                  <a:pt x="10541" y="29717"/>
                </a:lnTo>
                <a:lnTo>
                  <a:pt x="6095" y="20319"/>
                </a:lnTo>
                <a:close/>
              </a:path>
            </a:pathLst>
          </a:custGeom>
          <a:solidFill>
            <a:srgbClr val="AF7D00"/>
          </a:solidFill>
        </p:spPr>
        <p:txBody>
          <a:bodyPr wrap="square" lIns="0" tIns="0" rIns="0" bIns="0" rtlCol="0">
            <a:noAutofit/>
          </a:bodyPr>
          <a:lstStyle/>
          <a:p>
            <a:endParaRPr/>
          </a:p>
        </p:txBody>
      </p:sp>
      <p:sp>
        <p:nvSpPr>
          <p:cNvPr id="17" name="object 17"/>
          <p:cNvSpPr/>
          <p:nvPr/>
        </p:nvSpPr>
        <p:spPr>
          <a:xfrm>
            <a:off x="1631695" y="2288921"/>
            <a:ext cx="5880608" cy="840104"/>
          </a:xfrm>
          <a:custGeom>
            <a:avLst/>
            <a:gdLst/>
            <a:ahLst/>
            <a:cxnLst/>
            <a:rect l="l" t="t" r="r" b="b"/>
            <a:pathLst>
              <a:path w="5880608" h="840104">
                <a:moveTo>
                  <a:pt x="96393" y="828293"/>
                </a:moveTo>
                <a:lnTo>
                  <a:pt x="110871" y="833501"/>
                </a:lnTo>
                <a:lnTo>
                  <a:pt x="125856" y="837183"/>
                </a:lnTo>
                <a:lnTo>
                  <a:pt x="141351" y="839469"/>
                </a:lnTo>
                <a:lnTo>
                  <a:pt x="156083" y="840104"/>
                </a:lnTo>
                <a:lnTo>
                  <a:pt x="5725795" y="840104"/>
                </a:lnTo>
                <a:lnTo>
                  <a:pt x="5772150" y="832738"/>
                </a:lnTo>
                <a:lnTo>
                  <a:pt x="5812789" y="812800"/>
                </a:lnTo>
                <a:lnTo>
                  <a:pt x="5845809" y="782319"/>
                </a:lnTo>
                <a:lnTo>
                  <a:pt x="5868797" y="743838"/>
                </a:lnTo>
                <a:lnTo>
                  <a:pt x="5879973" y="698880"/>
                </a:lnTo>
                <a:lnTo>
                  <a:pt x="5880608" y="684149"/>
                </a:lnTo>
                <a:lnTo>
                  <a:pt x="5880608" y="154812"/>
                </a:lnTo>
                <a:lnTo>
                  <a:pt x="5873242" y="108584"/>
                </a:lnTo>
                <a:lnTo>
                  <a:pt x="5853430" y="67944"/>
                </a:lnTo>
                <a:lnTo>
                  <a:pt x="5822950" y="34798"/>
                </a:lnTo>
                <a:lnTo>
                  <a:pt x="5784342" y="11937"/>
                </a:lnTo>
                <a:lnTo>
                  <a:pt x="5739383" y="762"/>
                </a:lnTo>
                <a:lnTo>
                  <a:pt x="5724652" y="0"/>
                </a:lnTo>
                <a:lnTo>
                  <a:pt x="154812" y="0"/>
                </a:lnTo>
                <a:lnTo>
                  <a:pt x="108585" y="7365"/>
                </a:lnTo>
                <a:lnTo>
                  <a:pt x="67945" y="27304"/>
                </a:lnTo>
                <a:lnTo>
                  <a:pt x="34798" y="57784"/>
                </a:lnTo>
                <a:lnTo>
                  <a:pt x="11937" y="96392"/>
                </a:lnTo>
                <a:lnTo>
                  <a:pt x="762" y="141350"/>
                </a:lnTo>
                <a:lnTo>
                  <a:pt x="0" y="156082"/>
                </a:lnTo>
                <a:lnTo>
                  <a:pt x="0" y="685291"/>
                </a:lnTo>
                <a:lnTo>
                  <a:pt x="7493" y="731646"/>
                </a:lnTo>
                <a:lnTo>
                  <a:pt x="27305" y="772287"/>
                </a:lnTo>
                <a:lnTo>
                  <a:pt x="29464" y="696976"/>
                </a:lnTo>
                <a:lnTo>
                  <a:pt x="28829" y="683894"/>
                </a:lnTo>
                <a:lnTo>
                  <a:pt x="28829" y="156082"/>
                </a:lnTo>
                <a:lnTo>
                  <a:pt x="34543" y="117982"/>
                </a:lnTo>
                <a:lnTo>
                  <a:pt x="58039" y="74929"/>
                </a:lnTo>
                <a:lnTo>
                  <a:pt x="95631" y="44068"/>
                </a:lnTo>
                <a:lnTo>
                  <a:pt x="143256" y="29463"/>
                </a:lnTo>
                <a:lnTo>
                  <a:pt x="156337" y="28828"/>
                </a:lnTo>
                <a:lnTo>
                  <a:pt x="5724652" y="28828"/>
                </a:lnTo>
                <a:lnTo>
                  <a:pt x="5762752" y="34543"/>
                </a:lnTo>
                <a:lnTo>
                  <a:pt x="5805805" y="58038"/>
                </a:lnTo>
                <a:lnTo>
                  <a:pt x="5836665" y="95630"/>
                </a:lnTo>
                <a:lnTo>
                  <a:pt x="5851271" y="143255"/>
                </a:lnTo>
                <a:lnTo>
                  <a:pt x="5851906" y="156337"/>
                </a:lnTo>
                <a:lnTo>
                  <a:pt x="5851906" y="684149"/>
                </a:lnTo>
                <a:lnTo>
                  <a:pt x="5846063" y="722121"/>
                </a:lnTo>
                <a:lnTo>
                  <a:pt x="5822696" y="765175"/>
                </a:lnTo>
                <a:lnTo>
                  <a:pt x="5785104" y="796163"/>
                </a:lnTo>
                <a:lnTo>
                  <a:pt x="5737479" y="810767"/>
                </a:lnTo>
                <a:lnTo>
                  <a:pt x="5724398" y="811276"/>
                </a:lnTo>
                <a:lnTo>
                  <a:pt x="156083" y="811276"/>
                </a:lnTo>
                <a:lnTo>
                  <a:pt x="117983" y="805561"/>
                </a:lnTo>
                <a:lnTo>
                  <a:pt x="74930" y="782065"/>
                </a:lnTo>
                <a:lnTo>
                  <a:pt x="44068" y="744474"/>
                </a:lnTo>
                <a:lnTo>
                  <a:pt x="38735" y="733425"/>
                </a:lnTo>
                <a:lnTo>
                  <a:pt x="46609" y="795274"/>
                </a:lnTo>
                <a:lnTo>
                  <a:pt x="57658" y="805179"/>
                </a:lnTo>
                <a:lnTo>
                  <a:pt x="69723" y="814069"/>
                </a:lnTo>
                <a:lnTo>
                  <a:pt x="82677" y="821816"/>
                </a:lnTo>
                <a:lnTo>
                  <a:pt x="96393" y="828293"/>
                </a:lnTo>
                <a:close/>
              </a:path>
            </a:pathLst>
          </a:custGeom>
          <a:solidFill>
            <a:srgbClr val="AF7D00"/>
          </a:solidFill>
        </p:spPr>
        <p:txBody>
          <a:bodyPr wrap="square" lIns="0" tIns="0" rIns="0" bIns="0" rtlCol="0">
            <a:noAutofit/>
          </a:bodyPr>
          <a:lstStyle/>
          <a:p>
            <a:endParaRPr/>
          </a:p>
        </p:txBody>
      </p:sp>
      <p:sp>
        <p:nvSpPr>
          <p:cNvPr id="18" name="object 18"/>
          <p:cNvSpPr/>
          <p:nvPr/>
        </p:nvSpPr>
        <p:spPr>
          <a:xfrm>
            <a:off x="3538854" y="1628775"/>
            <a:ext cx="2016252" cy="558038"/>
          </a:xfrm>
          <a:custGeom>
            <a:avLst/>
            <a:gdLst/>
            <a:ahLst/>
            <a:cxnLst/>
            <a:rect l="l" t="t" r="r" b="b"/>
            <a:pathLst>
              <a:path w="2016252" h="558038">
                <a:moveTo>
                  <a:pt x="0" y="279019"/>
                </a:moveTo>
                <a:lnTo>
                  <a:pt x="3341" y="301913"/>
                </a:lnTo>
                <a:lnTo>
                  <a:pt x="13194" y="324296"/>
                </a:lnTo>
                <a:lnTo>
                  <a:pt x="51395" y="367241"/>
                </a:lnTo>
                <a:lnTo>
                  <a:pt x="79224" y="387659"/>
                </a:lnTo>
                <a:lnTo>
                  <a:pt x="112526" y="407279"/>
                </a:lnTo>
                <a:lnTo>
                  <a:pt x="151041" y="426029"/>
                </a:lnTo>
                <a:lnTo>
                  <a:pt x="194511" y="443838"/>
                </a:lnTo>
                <a:lnTo>
                  <a:pt x="242675" y="460634"/>
                </a:lnTo>
                <a:lnTo>
                  <a:pt x="295275" y="476345"/>
                </a:lnTo>
                <a:lnTo>
                  <a:pt x="352050" y="490899"/>
                </a:lnTo>
                <a:lnTo>
                  <a:pt x="412741" y="504226"/>
                </a:lnTo>
                <a:lnTo>
                  <a:pt x="477090" y="516253"/>
                </a:lnTo>
                <a:lnTo>
                  <a:pt x="544836" y="526909"/>
                </a:lnTo>
                <a:lnTo>
                  <a:pt x="615719" y="536122"/>
                </a:lnTo>
                <a:lnTo>
                  <a:pt x="689481" y="543821"/>
                </a:lnTo>
                <a:lnTo>
                  <a:pt x="765863" y="549933"/>
                </a:lnTo>
                <a:lnTo>
                  <a:pt x="844603" y="554388"/>
                </a:lnTo>
                <a:lnTo>
                  <a:pt x="925444" y="557113"/>
                </a:lnTo>
                <a:lnTo>
                  <a:pt x="1008126" y="558038"/>
                </a:lnTo>
                <a:lnTo>
                  <a:pt x="1090807" y="557113"/>
                </a:lnTo>
                <a:lnTo>
                  <a:pt x="1171648" y="554388"/>
                </a:lnTo>
                <a:lnTo>
                  <a:pt x="1250388" y="549933"/>
                </a:lnTo>
                <a:lnTo>
                  <a:pt x="1326770" y="543821"/>
                </a:lnTo>
                <a:lnTo>
                  <a:pt x="1400532" y="536122"/>
                </a:lnTo>
                <a:lnTo>
                  <a:pt x="1471415" y="526909"/>
                </a:lnTo>
                <a:lnTo>
                  <a:pt x="1539161" y="516253"/>
                </a:lnTo>
                <a:lnTo>
                  <a:pt x="1603510" y="504226"/>
                </a:lnTo>
                <a:lnTo>
                  <a:pt x="1664201" y="490899"/>
                </a:lnTo>
                <a:lnTo>
                  <a:pt x="1720976" y="476345"/>
                </a:lnTo>
                <a:lnTo>
                  <a:pt x="1773576" y="460634"/>
                </a:lnTo>
                <a:lnTo>
                  <a:pt x="1821740" y="443838"/>
                </a:lnTo>
                <a:lnTo>
                  <a:pt x="1865210" y="426029"/>
                </a:lnTo>
                <a:lnTo>
                  <a:pt x="1903725" y="407279"/>
                </a:lnTo>
                <a:lnTo>
                  <a:pt x="1937027" y="387659"/>
                </a:lnTo>
                <a:lnTo>
                  <a:pt x="1964856" y="367241"/>
                </a:lnTo>
                <a:lnTo>
                  <a:pt x="2003057" y="324296"/>
                </a:lnTo>
                <a:lnTo>
                  <a:pt x="2016252" y="279019"/>
                </a:lnTo>
                <a:lnTo>
                  <a:pt x="2003057" y="233772"/>
                </a:lnTo>
                <a:lnTo>
                  <a:pt x="1964856" y="190845"/>
                </a:lnTo>
                <a:lnTo>
                  <a:pt x="1937027" y="170432"/>
                </a:lnTo>
                <a:lnTo>
                  <a:pt x="1903725" y="150814"/>
                </a:lnTo>
                <a:lnTo>
                  <a:pt x="1865210" y="132064"/>
                </a:lnTo>
                <a:lnTo>
                  <a:pt x="1821740" y="114254"/>
                </a:lnTo>
                <a:lnTo>
                  <a:pt x="1773576" y="97455"/>
                </a:lnTo>
                <a:lnTo>
                  <a:pt x="1720977" y="81740"/>
                </a:lnTo>
                <a:lnTo>
                  <a:pt x="1664201" y="67180"/>
                </a:lnTo>
                <a:lnTo>
                  <a:pt x="1603510" y="53847"/>
                </a:lnTo>
                <a:lnTo>
                  <a:pt x="1539161" y="41814"/>
                </a:lnTo>
                <a:lnTo>
                  <a:pt x="1471415" y="31152"/>
                </a:lnTo>
                <a:lnTo>
                  <a:pt x="1400532" y="21933"/>
                </a:lnTo>
                <a:lnTo>
                  <a:pt x="1326770" y="14229"/>
                </a:lnTo>
                <a:lnTo>
                  <a:pt x="1250388" y="8111"/>
                </a:lnTo>
                <a:lnTo>
                  <a:pt x="1171648" y="3653"/>
                </a:lnTo>
                <a:lnTo>
                  <a:pt x="1090807" y="925"/>
                </a:lnTo>
                <a:lnTo>
                  <a:pt x="1008126" y="0"/>
                </a:lnTo>
                <a:lnTo>
                  <a:pt x="925444" y="925"/>
                </a:lnTo>
                <a:lnTo>
                  <a:pt x="844603" y="3653"/>
                </a:lnTo>
                <a:lnTo>
                  <a:pt x="765863" y="8111"/>
                </a:lnTo>
                <a:lnTo>
                  <a:pt x="689481" y="14229"/>
                </a:lnTo>
                <a:lnTo>
                  <a:pt x="615719" y="21933"/>
                </a:lnTo>
                <a:lnTo>
                  <a:pt x="544836" y="31152"/>
                </a:lnTo>
                <a:lnTo>
                  <a:pt x="477090" y="41814"/>
                </a:lnTo>
                <a:lnTo>
                  <a:pt x="412741" y="53847"/>
                </a:lnTo>
                <a:lnTo>
                  <a:pt x="352050" y="67180"/>
                </a:lnTo>
                <a:lnTo>
                  <a:pt x="295274" y="81740"/>
                </a:lnTo>
                <a:lnTo>
                  <a:pt x="242675" y="97455"/>
                </a:lnTo>
                <a:lnTo>
                  <a:pt x="194511" y="114254"/>
                </a:lnTo>
                <a:lnTo>
                  <a:pt x="151041" y="132064"/>
                </a:lnTo>
                <a:lnTo>
                  <a:pt x="112526" y="150814"/>
                </a:lnTo>
                <a:lnTo>
                  <a:pt x="79224" y="170432"/>
                </a:lnTo>
                <a:lnTo>
                  <a:pt x="51395" y="190845"/>
                </a:lnTo>
                <a:lnTo>
                  <a:pt x="13194" y="233772"/>
                </a:lnTo>
                <a:lnTo>
                  <a:pt x="3341" y="256141"/>
                </a:lnTo>
                <a:lnTo>
                  <a:pt x="0" y="279019"/>
                </a:lnTo>
                <a:close/>
              </a:path>
            </a:pathLst>
          </a:custGeom>
          <a:solidFill>
            <a:schemeClr val="accent2">
              <a:lumMod val="40000"/>
              <a:lumOff val="60000"/>
            </a:schemeClr>
          </a:solidFill>
        </p:spPr>
        <p:txBody>
          <a:bodyPr wrap="square" lIns="0" tIns="0" rIns="0" bIns="0" rtlCol="0">
            <a:noAutofit/>
          </a:bodyPr>
          <a:lstStyle/>
          <a:p>
            <a:endParaRPr/>
          </a:p>
        </p:txBody>
      </p:sp>
      <p:sp>
        <p:nvSpPr>
          <p:cNvPr id="19" name="object 19"/>
          <p:cNvSpPr/>
          <p:nvPr/>
        </p:nvSpPr>
        <p:spPr>
          <a:xfrm>
            <a:off x="3514979" y="1643126"/>
            <a:ext cx="2025777" cy="606170"/>
          </a:xfrm>
          <a:custGeom>
            <a:avLst/>
            <a:gdLst/>
            <a:ahLst/>
            <a:cxnLst/>
            <a:rect l="l" t="t" r="r" b="b"/>
            <a:pathLst>
              <a:path w="2025777" h="606170">
                <a:moveTo>
                  <a:pt x="51181" y="283972"/>
                </a:moveTo>
                <a:lnTo>
                  <a:pt x="49784" y="279146"/>
                </a:lnTo>
                <a:lnTo>
                  <a:pt x="48513" y="273431"/>
                </a:lnTo>
                <a:lnTo>
                  <a:pt x="48006" y="268859"/>
                </a:lnTo>
                <a:lnTo>
                  <a:pt x="47879" y="263778"/>
                </a:lnTo>
                <a:lnTo>
                  <a:pt x="48260" y="258445"/>
                </a:lnTo>
                <a:lnTo>
                  <a:pt x="60325" y="227457"/>
                </a:lnTo>
                <a:lnTo>
                  <a:pt x="85598" y="199262"/>
                </a:lnTo>
                <a:lnTo>
                  <a:pt x="116967" y="175768"/>
                </a:lnTo>
                <a:lnTo>
                  <a:pt x="156972" y="152908"/>
                </a:lnTo>
                <a:lnTo>
                  <a:pt x="205612" y="130683"/>
                </a:lnTo>
                <a:lnTo>
                  <a:pt x="262128" y="109982"/>
                </a:lnTo>
                <a:lnTo>
                  <a:pt x="325882" y="90550"/>
                </a:lnTo>
                <a:lnTo>
                  <a:pt x="360299" y="81407"/>
                </a:lnTo>
                <a:lnTo>
                  <a:pt x="396367" y="72644"/>
                </a:lnTo>
                <a:lnTo>
                  <a:pt x="433959" y="64515"/>
                </a:lnTo>
                <a:lnTo>
                  <a:pt x="472948" y="56896"/>
                </a:lnTo>
                <a:lnTo>
                  <a:pt x="513461" y="49784"/>
                </a:lnTo>
                <a:lnTo>
                  <a:pt x="555244" y="43052"/>
                </a:lnTo>
                <a:lnTo>
                  <a:pt x="598297" y="36957"/>
                </a:lnTo>
                <a:lnTo>
                  <a:pt x="642493" y="31496"/>
                </a:lnTo>
                <a:lnTo>
                  <a:pt x="687832" y="26415"/>
                </a:lnTo>
                <a:lnTo>
                  <a:pt x="734313" y="22098"/>
                </a:lnTo>
                <a:lnTo>
                  <a:pt x="781812" y="18287"/>
                </a:lnTo>
                <a:lnTo>
                  <a:pt x="830072" y="15366"/>
                </a:lnTo>
                <a:lnTo>
                  <a:pt x="879475" y="12826"/>
                </a:lnTo>
                <a:lnTo>
                  <a:pt x="929513" y="11049"/>
                </a:lnTo>
                <a:lnTo>
                  <a:pt x="980313" y="10033"/>
                </a:lnTo>
                <a:lnTo>
                  <a:pt x="1028826" y="9651"/>
                </a:lnTo>
                <a:lnTo>
                  <a:pt x="1028065" y="9525"/>
                </a:lnTo>
                <a:lnTo>
                  <a:pt x="1031875" y="9778"/>
                </a:lnTo>
                <a:lnTo>
                  <a:pt x="1083818" y="10160"/>
                </a:lnTo>
                <a:lnTo>
                  <a:pt x="1134618" y="11175"/>
                </a:lnTo>
                <a:lnTo>
                  <a:pt x="1184783" y="12953"/>
                </a:lnTo>
                <a:lnTo>
                  <a:pt x="1234059" y="15366"/>
                </a:lnTo>
                <a:lnTo>
                  <a:pt x="1282446" y="18414"/>
                </a:lnTo>
                <a:lnTo>
                  <a:pt x="1329944" y="22225"/>
                </a:lnTo>
                <a:lnTo>
                  <a:pt x="1376426" y="26543"/>
                </a:lnTo>
                <a:lnTo>
                  <a:pt x="1421892" y="31496"/>
                </a:lnTo>
                <a:lnTo>
                  <a:pt x="1466088" y="37084"/>
                </a:lnTo>
                <a:lnTo>
                  <a:pt x="1509268" y="43179"/>
                </a:lnTo>
                <a:lnTo>
                  <a:pt x="1551051" y="49784"/>
                </a:lnTo>
                <a:lnTo>
                  <a:pt x="1591437" y="57023"/>
                </a:lnTo>
                <a:lnTo>
                  <a:pt x="1630553" y="64770"/>
                </a:lnTo>
                <a:lnTo>
                  <a:pt x="1668145" y="72898"/>
                </a:lnTo>
                <a:lnTo>
                  <a:pt x="1704213" y="81534"/>
                </a:lnTo>
                <a:lnTo>
                  <a:pt x="1738757" y="90677"/>
                </a:lnTo>
                <a:lnTo>
                  <a:pt x="1771650" y="100202"/>
                </a:lnTo>
                <a:lnTo>
                  <a:pt x="1831975" y="120396"/>
                </a:lnTo>
                <a:lnTo>
                  <a:pt x="1884807" y="142112"/>
                </a:lnTo>
                <a:lnTo>
                  <a:pt x="1929384" y="164846"/>
                </a:lnTo>
                <a:lnTo>
                  <a:pt x="1965325" y="188468"/>
                </a:lnTo>
                <a:lnTo>
                  <a:pt x="1991360" y="211836"/>
                </a:lnTo>
                <a:lnTo>
                  <a:pt x="2010664" y="240029"/>
                </a:lnTo>
                <a:lnTo>
                  <a:pt x="2016252" y="265938"/>
                </a:lnTo>
                <a:lnTo>
                  <a:pt x="2015871" y="271018"/>
                </a:lnTo>
                <a:lnTo>
                  <a:pt x="2003806" y="302006"/>
                </a:lnTo>
                <a:lnTo>
                  <a:pt x="1978533" y="330200"/>
                </a:lnTo>
                <a:lnTo>
                  <a:pt x="1947164" y="353695"/>
                </a:lnTo>
                <a:lnTo>
                  <a:pt x="1907032" y="376554"/>
                </a:lnTo>
                <a:lnTo>
                  <a:pt x="1858518" y="398652"/>
                </a:lnTo>
                <a:lnTo>
                  <a:pt x="1802003" y="419481"/>
                </a:lnTo>
                <a:lnTo>
                  <a:pt x="1738249" y="438912"/>
                </a:lnTo>
                <a:lnTo>
                  <a:pt x="1703705" y="448056"/>
                </a:lnTo>
                <a:lnTo>
                  <a:pt x="1667637" y="456691"/>
                </a:lnTo>
                <a:lnTo>
                  <a:pt x="1630045" y="464820"/>
                </a:lnTo>
                <a:lnTo>
                  <a:pt x="1591056" y="472566"/>
                </a:lnTo>
                <a:lnTo>
                  <a:pt x="1550670" y="479678"/>
                </a:lnTo>
                <a:lnTo>
                  <a:pt x="1508760" y="486410"/>
                </a:lnTo>
                <a:lnTo>
                  <a:pt x="1465707" y="492378"/>
                </a:lnTo>
                <a:lnTo>
                  <a:pt x="1421384" y="497966"/>
                </a:lnTo>
                <a:lnTo>
                  <a:pt x="1376045" y="502920"/>
                </a:lnTo>
                <a:lnTo>
                  <a:pt x="1329563" y="507238"/>
                </a:lnTo>
                <a:lnTo>
                  <a:pt x="1282065" y="511048"/>
                </a:lnTo>
                <a:lnTo>
                  <a:pt x="1233678" y="514096"/>
                </a:lnTo>
                <a:lnTo>
                  <a:pt x="1184275" y="516509"/>
                </a:lnTo>
                <a:lnTo>
                  <a:pt x="1134237" y="518160"/>
                </a:lnTo>
                <a:lnTo>
                  <a:pt x="1083437" y="519302"/>
                </a:lnTo>
                <a:lnTo>
                  <a:pt x="1031748" y="519684"/>
                </a:lnTo>
                <a:lnTo>
                  <a:pt x="1023493" y="519684"/>
                </a:lnTo>
                <a:lnTo>
                  <a:pt x="1015873" y="524001"/>
                </a:lnTo>
                <a:lnTo>
                  <a:pt x="1011555" y="531113"/>
                </a:lnTo>
                <a:lnTo>
                  <a:pt x="1010452" y="532846"/>
                </a:lnTo>
                <a:lnTo>
                  <a:pt x="1013476" y="538894"/>
                </a:lnTo>
                <a:lnTo>
                  <a:pt x="1017143" y="540385"/>
                </a:lnTo>
                <a:lnTo>
                  <a:pt x="1017996" y="538933"/>
                </a:lnTo>
                <a:lnTo>
                  <a:pt x="1019683" y="536066"/>
                </a:lnTo>
                <a:lnTo>
                  <a:pt x="1022223" y="531876"/>
                </a:lnTo>
                <a:lnTo>
                  <a:pt x="1026922" y="529209"/>
                </a:lnTo>
                <a:lnTo>
                  <a:pt x="1031875" y="529209"/>
                </a:lnTo>
                <a:lnTo>
                  <a:pt x="1083564" y="528827"/>
                </a:lnTo>
                <a:lnTo>
                  <a:pt x="1134491" y="527812"/>
                </a:lnTo>
                <a:lnTo>
                  <a:pt x="1184783" y="526034"/>
                </a:lnTo>
                <a:lnTo>
                  <a:pt x="1234186" y="523621"/>
                </a:lnTo>
                <a:lnTo>
                  <a:pt x="1282700" y="520573"/>
                </a:lnTo>
                <a:lnTo>
                  <a:pt x="1330452" y="516763"/>
                </a:lnTo>
                <a:lnTo>
                  <a:pt x="1377188" y="512445"/>
                </a:lnTo>
                <a:lnTo>
                  <a:pt x="1422654" y="507491"/>
                </a:lnTo>
                <a:lnTo>
                  <a:pt x="1467104" y="501903"/>
                </a:lnTo>
                <a:lnTo>
                  <a:pt x="1510284" y="495935"/>
                </a:lnTo>
                <a:lnTo>
                  <a:pt x="1552321" y="489203"/>
                </a:lnTo>
                <a:lnTo>
                  <a:pt x="1592834" y="481964"/>
                </a:lnTo>
                <a:lnTo>
                  <a:pt x="1632077" y="474218"/>
                </a:lnTo>
                <a:lnTo>
                  <a:pt x="1669923" y="465963"/>
                </a:lnTo>
                <a:lnTo>
                  <a:pt x="1706245" y="457326"/>
                </a:lnTo>
                <a:lnTo>
                  <a:pt x="1740916" y="448183"/>
                </a:lnTo>
                <a:lnTo>
                  <a:pt x="1773809" y="438658"/>
                </a:lnTo>
                <a:lnTo>
                  <a:pt x="1834642" y="418338"/>
                </a:lnTo>
                <a:lnTo>
                  <a:pt x="1887982" y="396494"/>
                </a:lnTo>
                <a:lnTo>
                  <a:pt x="1933194" y="373379"/>
                </a:lnTo>
                <a:lnTo>
                  <a:pt x="1969897" y="349503"/>
                </a:lnTo>
                <a:lnTo>
                  <a:pt x="1997710" y="324865"/>
                </a:lnTo>
                <a:lnTo>
                  <a:pt x="2018792" y="294766"/>
                </a:lnTo>
                <a:lnTo>
                  <a:pt x="2025777" y="265429"/>
                </a:lnTo>
                <a:lnTo>
                  <a:pt x="2025523" y="259334"/>
                </a:lnTo>
                <a:lnTo>
                  <a:pt x="2012569" y="223520"/>
                </a:lnTo>
                <a:lnTo>
                  <a:pt x="1985772" y="192912"/>
                </a:lnTo>
                <a:lnTo>
                  <a:pt x="1953387" y="168401"/>
                </a:lnTo>
                <a:lnTo>
                  <a:pt x="1912239" y="144779"/>
                </a:lnTo>
                <a:lnTo>
                  <a:pt x="1862709" y="122174"/>
                </a:lnTo>
                <a:lnTo>
                  <a:pt x="1805559" y="100964"/>
                </a:lnTo>
                <a:lnTo>
                  <a:pt x="1741297" y="81407"/>
                </a:lnTo>
                <a:lnTo>
                  <a:pt x="1706499" y="72262"/>
                </a:lnTo>
                <a:lnTo>
                  <a:pt x="1670177" y="63500"/>
                </a:lnTo>
                <a:lnTo>
                  <a:pt x="1632458" y="55245"/>
                </a:lnTo>
                <a:lnTo>
                  <a:pt x="1593088" y="47498"/>
                </a:lnTo>
                <a:lnTo>
                  <a:pt x="1552575" y="40386"/>
                </a:lnTo>
                <a:lnTo>
                  <a:pt x="1510665" y="33654"/>
                </a:lnTo>
                <a:lnTo>
                  <a:pt x="1467231" y="27559"/>
                </a:lnTo>
                <a:lnTo>
                  <a:pt x="1422908" y="21971"/>
                </a:lnTo>
                <a:lnTo>
                  <a:pt x="1377315" y="17018"/>
                </a:lnTo>
                <a:lnTo>
                  <a:pt x="1330706" y="12700"/>
                </a:lnTo>
                <a:lnTo>
                  <a:pt x="1283081" y="8889"/>
                </a:lnTo>
                <a:lnTo>
                  <a:pt x="1234567" y="5714"/>
                </a:lnTo>
                <a:lnTo>
                  <a:pt x="1185037" y="3428"/>
                </a:lnTo>
                <a:lnTo>
                  <a:pt x="1134872" y="1524"/>
                </a:lnTo>
                <a:lnTo>
                  <a:pt x="1083818" y="508"/>
                </a:lnTo>
                <a:lnTo>
                  <a:pt x="1032001" y="126"/>
                </a:lnTo>
                <a:lnTo>
                  <a:pt x="1029970" y="0"/>
                </a:lnTo>
                <a:lnTo>
                  <a:pt x="980059" y="381"/>
                </a:lnTo>
                <a:lnTo>
                  <a:pt x="929132" y="1524"/>
                </a:lnTo>
                <a:lnTo>
                  <a:pt x="878967" y="3301"/>
                </a:lnTo>
                <a:lnTo>
                  <a:pt x="829563" y="5714"/>
                </a:lnTo>
                <a:lnTo>
                  <a:pt x="780923" y="8762"/>
                </a:lnTo>
                <a:lnTo>
                  <a:pt x="733425" y="12573"/>
                </a:lnTo>
                <a:lnTo>
                  <a:pt x="686816" y="16890"/>
                </a:lnTo>
                <a:lnTo>
                  <a:pt x="641350" y="21971"/>
                </a:lnTo>
                <a:lnTo>
                  <a:pt x="596900" y="27432"/>
                </a:lnTo>
                <a:lnTo>
                  <a:pt x="553720" y="33527"/>
                </a:lnTo>
                <a:lnTo>
                  <a:pt x="511683" y="40259"/>
                </a:lnTo>
                <a:lnTo>
                  <a:pt x="471043" y="47498"/>
                </a:lnTo>
                <a:lnTo>
                  <a:pt x="431926" y="55118"/>
                </a:lnTo>
                <a:lnTo>
                  <a:pt x="394081" y="63373"/>
                </a:lnTo>
                <a:lnTo>
                  <a:pt x="357886" y="72136"/>
                </a:lnTo>
                <a:lnTo>
                  <a:pt x="323215" y="81279"/>
                </a:lnTo>
                <a:lnTo>
                  <a:pt x="290195" y="90804"/>
                </a:lnTo>
                <a:lnTo>
                  <a:pt x="229362" y="111125"/>
                </a:lnTo>
                <a:lnTo>
                  <a:pt x="176149" y="132969"/>
                </a:lnTo>
                <a:lnTo>
                  <a:pt x="130937" y="156083"/>
                </a:lnTo>
                <a:lnTo>
                  <a:pt x="94234" y="179959"/>
                </a:lnTo>
                <a:lnTo>
                  <a:pt x="66421" y="204597"/>
                </a:lnTo>
                <a:lnTo>
                  <a:pt x="45338" y="234696"/>
                </a:lnTo>
                <a:lnTo>
                  <a:pt x="38354" y="264160"/>
                </a:lnTo>
                <a:lnTo>
                  <a:pt x="38481" y="270128"/>
                </a:lnTo>
                <a:lnTo>
                  <a:pt x="51435" y="305815"/>
                </a:lnTo>
                <a:lnTo>
                  <a:pt x="78359" y="336550"/>
                </a:lnTo>
                <a:lnTo>
                  <a:pt x="110744" y="361061"/>
                </a:lnTo>
                <a:lnTo>
                  <a:pt x="151765" y="384810"/>
                </a:lnTo>
                <a:lnTo>
                  <a:pt x="201422" y="407288"/>
                </a:lnTo>
                <a:lnTo>
                  <a:pt x="258572" y="428498"/>
                </a:lnTo>
                <a:lnTo>
                  <a:pt x="322834" y="448183"/>
                </a:lnTo>
                <a:lnTo>
                  <a:pt x="357632" y="457326"/>
                </a:lnTo>
                <a:lnTo>
                  <a:pt x="393954" y="465963"/>
                </a:lnTo>
                <a:lnTo>
                  <a:pt x="431673" y="474218"/>
                </a:lnTo>
                <a:lnTo>
                  <a:pt x="471043" y="481964"/>
                </a:lnTo>
                <a:lnTo>
                  <a:pt x="511556" y="489203"/>
                </a:lnTo>
                <a:lnTo>
                  <a:pt x="553593" y="495808"/>
                </a:lnTo>
                <a:lnTo>
                  <a:pt x="596900" y="502031"/>
                </a:lnTo>
                <a:lnTo>
                  <a:pt x="641223" y="507619"/>
                </a:lnTo>
                <a:lnTo>
                  <a:pt x="686816" y="512572"/>
                </a:lnTo>
                <a:lnTo>
                  <a:pt x="733425" y="516889"/>
                </a:lnTo>
                <a:lnTo>
                  <a:pt x="781050" y="520700"/>
                </a:lnTo>
                <a:lnTo>
                  <a:pt x="829563" y="523748"/>
                </a:lnTo>
                <a:lnTo>
                  <a:pt x="879094" y="526161"/>
                </a:lnTo>
                <a:lnTo>
                  <a:pt x="929259" y="527938"/>
                </a:lnTo>
                <a:lnTo>
                  <a:pt x="980313" y="529082"/>
                </a:lnTo>
                <a:lnTo>
                  <a:pt x="997849" y="529160"/>
                </a:lnTo>
                <a:lnTo>
                  <a:pt x="993013" y="519557"/>
                </a:lnTo>
                <a:lnTo>
                  <a:pt x="980313" y="519429"/>
                </a:lnTo>
                <a:lnTo>
                  <a:pt x="929513" y="518413"/>
                </a:lnTo>
                <a:lnTo>
                  <a:pt x="879348" y="516636"/>
                </a:lnTo>
                <a:lnTo>
                  <a:pt x="830072" y="514096"/>
                </a:lnTo>
                <a:lnTo>
                  <a:pt x="781685" y="511048"/>
                </a:lnTo>
                <a:lnTo>
                  <a:pt x="734187" y="507364"/>
                </a:lnTo>
                <a:lnTo>
                  <a:pt x="687705" y="502920"/>
                </a:lnTo>
                <a:lnTo>
                  <a:pt x="642238" y="498094"/>
                </a:lnTo>
                <a:lnTo>
                  <a:pt x="598043" y="492506"/>
                </a:lnTo>
                <a:lnTo>
                  <a:pt x="554863" y="486283"/>
                </a:lnTo>
                <a:lnTo>
                  <a:pt x="513080" y="479678"/>
                </a:lnTo>
                <a:lnTo>
                  <a:pt x="472694" y="472566"/>
                </a:lnTo>
                <a:lnTo>
                  <a:pt x="433578" y="464820"/>
                </a:lnTo>
                <a:lnTo>
                  <a:pt x="395986" y="456691"/>
                </a:lnTo>
                <a:lnTo>
                  <a:pt x="359918" y="447928"/>
                </a:lnTo>
                <a:lnTo>
                  <a:pt x="325374" y="438912"/>
                </a:lnTo>
                <a:lnTo>
                  <a:pt x="292608" y="429387"/>
                </a:lnTo>
                <a:lnTo>
                  <a:pt x="261493" y="419353"/>
                </a:lnTo>
                <a:lnTo>
                  <a:pt x="232283" y="409066"/>
                </a:lnTo>
                <a:lnTo>
                  <a:pt x="204850" y="398399"/>
                </a:lnTo>
                <a:lnTo>
                  <a:pt x="155956" y="376174"/>
                </a:lnTo>
                <a:lnTo>
                  <a:pt x="115697" y="352806"/>
                </a:lnTo>
                <a:lnTo>
                  <a:pt x="84455" y="329184"/>
                </a:lnTo>
                <a:lnTo>
                  <a:pt x="63373" y="306197"/>
                </a:lnTo>
                <a:lnTo>
                  <a:pt x="53467" y="289433"/>
                </a:lnTo>
                <a:lnTo>
                  <a:pt x="51181" y="283972"/>
                </a:lnTo>
                <a:close/>
              </a:path>
              <a:path w="2025777" h="606170">
                <a:moveTo>
                  <a:pt x="1057275" y="540512"/>
                </a:moveTo>
                <a:lnTo>
                  <a:pt x="1083818" y="538479"/>
                </a:lnTo>
                <a:lnTo>
                  <a:pt x="1056344" y="538681"/>
                </a:lnTo>
                <a:lnTo>
                  <a:pt x="1057275" y="540512"/>
                </a:lnTo>
                <a:close/>
              </a:path>
              <a:path w="2025777" h="606170">
                <a:moveTo>
                  <a:pt x="1035558" y="-38100"/>
                </a:moveTo>
                <a:lnTo>
                  <a:pt x="979297" y="-37973"/>
                </a:lnTo>
                <a:lnTo>
                  <a:pt x="927735" y="-36956"/>
                </a:lnTo>
                <a:lnTo>
                  <a:pt x="877062" y="-35051"/>
                </a:lnTo>
                <a:lnTo>
                  <a:pt x="827151" y="-32638"/>
                </a:lnTo>
                <a:lnTo>
                  <a:pt x="777875" y="-29463"/>
                </a:lnTo>
                <a:lnTo>
                  <a:pt x="729742" y="-25653"/>
                </a:lnTo>
                <a:lnTo>
                  <a:pt x="682625" y="-21209"/>
                </a:lnTo>
                <a:lnTo>
                  <a:pt x="636651" y="-16128"/>
                </a:lnTo>
                <a:lnTo>
                  <a:pt x="591438" y="-10540"/>
                </a:lnTo>
                <a:lnTo>
                  <a:pt x="547624" y="-4317"/>
                </a:lnTo>
                <a:lnTo>
                  <a:pt x="505079" y="2539"/>
                </a:lnTo>
                <a:lnTo>
                  <a:pt x="463676" y="9778"/>
                </a:lnTo>
                <a:lnTo>
                  <a:pt x="423799" y="17652"/>
                </a:lnTo>
                <a:lnTo>
                  <a:pt x="385063" y="26035"/>
                </a:lnTo>
                <a:lnTo>
                  <a:pt x="347980" y="35051"/>
                </a:lnTo>
                <a:lnTo>
                  <a:pt x="312547" y="44450"/>
                </a:lnTo>
                <a:lnTo>
                  <a:pt x="278384" y="54228"/>
                </a:lnTo>
                <a:lnTo>
                  <a:pt x="215392" y="75437"/>
                </a:lnTo>
                <a:lnTo>
                  <a:pt x="159385" y="98425"/>
                </a:lnTo>
                <a:lnTo>
                  <a:pt x="110871" y="123316"/>
                </a:lnTo>
                <a:lnTo>
                  <a:pt x="69850" y="150240"/>
                </a:lnTo>
                <a:lnTo>
                  <a:pt x="37719" y="179070"/>
                </a:lnTo>
                <a:lnTo>
                  <a:pt x="14097" y="211454"/>
                </a:lnTo>
                <a:lnTo>
                  <a:pt x="1524" y="246887"/>
                </a:lnTo>
                <a:lnTo>
                  <a:pt x="0" y="265684"/>
                </a:lnTo>
                <a:lnTo>
                  <a:pt x="381" y="275082"/>
                </a:lnTo>
                <a:lnTo>
                  <a:pt x="10668" y="311150"/>
                </a:lnTo>
                <a:lnTo>
                  <a:pt x="31750" y="343662"/>
                </a:lnTo>
                <a:lnTo>
                  <a:pt x="71374" y="380364"/>
                </a:lnTo>
                <a:lnTo>
                  <a:pt x="111887" y="406781"/>
                </a:lnTo>
                <a:lnTo>
                  <a:pt x="160400" y="431419"/>
                </a:lnTo>
                <a:lnTo>
                  <a:pt x="216281" y="454278"/>
                </a:lnTo>
                <a:lnTo>
                  <a:pt x="279146" y="475361"/>
                </a:lnTo>
                <a:lnTo>
                  <a:pt x="313055" y="485266"/>
                </a:lnTo>
                <a:lnTo>
                  <a:pt x="348615" y="494664"/>
                </a:lnTo>
                <a:lnTo>
                  <a:pt x="385699" y="503554"/>
                </a:lnTo>
                <a:lnTo>
                  <a:pt x="424307" y="511937"/>
                </a:lnTo>
                <a:lnTo>
                  <a:pt x="464312" y="519811"/>
                </a:lnTo>
                <a:lnTo>
                  <a:pt x="505587" y="527176"/>
                </a:lnTo>
                <a:lnTo>
                  <a:pt x="548132" y="533908"/>
                </a:lnTo>
                <a:lnTo>
                  <a:pt x="592074" y="540131"/>
                </a:lnTo>
                <a:lnTo>
                  <a:pt x="637032" y="545719"/>
                </a:lnTo>
                <a:lnTo>
                  <a:pt x="683260" y="550799"/>
                </a:lnTo>
                <a:lnTo>
                  <a:pt x="730376" y="555116"/>
                </a:lnTo>
                <a:lnTo>
                  <a:pt x="778637" y="559053"/>
                </a:lnTo>
                <a:lnTo>
                  <a:pt x="827659" y="562101"/>
                </a:lnTo>
                <a:lnTo>
                  <a:pt x="877697" y="564514"/>
                </a:lnTo>
                <a:lnTo>
                  <a:pt x="928497" y="566420"/>
                </a:lnTo>
                <a:lnTo>
                  <a:pt x="979932" y="567436"/>
                </a:lnTo>
                <a:lnTo>
                  <a:pt x="1031875" y="567816"/>
                </a:lnTo>
                <a:lnTo>
                  <a:pt x="1019048" y="550037"/>
                </a:lnTo>
                <a:lnTo>
                  <a:pt x="1016888" y="545591"/>
                </a:lnTo>
                <a:lnTo>
                  <a:pt x="1019048" y="550037"/>
                </a:lnTo>
                <a:lnTo>
                  <a:pt x="1024255" y="538988"/>
                </a:lnTo>
                <a:lnTo>
                  <a:pt x="1017996" y="538933"/>
                </a:lnTo>
                <a:lnTo>
                  <a:pt x="1017143" y="540385"/>
                </a:lnTo>
                <a:lnTo>
                  <a:pt x="1013476" y="538894"/>
                </a:lnTo>
                <a:lnTo>
                  <a:pt x="1007088" y="538839"/>
                </a:lnTo>
                <a:lnTo>
                  <a:pt x="1006856" y="546988"/>
                </a:lnTo>
                <a:lnTo>
                  <a:pt x="1010538" y="554354"/>
                </a:lnTo>
                <a:lnTo>
                  <a:pt x="1002705" y="538801"/>
                </a:lnTo>
                <a:lnTo>
                  <a:pt x="929132" y="537590"/>
                </a:lnTo>
                <a:lnTo>
                  <a:pt x="878713" y="535813"/>
                </a:lnTo>
                <a:lnTo>
                  <a:pt x="829183" y="533273"/>
                </a:lnTo>
                <a:lnTo>
                  <a:pt x="780415" y="530225"/>
                </a:lnTo>
                <a:lnTo>
                  <a:pt x="732663" y="526414"/>
                </a:lnTo>
                <a:lnTo>
                  <a:pt x="685926" y="522097"/>
                </a:lnTo>
                <a:lnTo>
                  <a:pt x="640207" y="517144"/>
                </a:lnTo>
                <a:lnTo>
                  <a:pt x="595630" y="511556"/>
                </a:lnTo>
                <a:lnTo>
                  <a:pt x="552196" y="505333"/>
                </a:lnTo>
                <a:lnTo>
                  <a:pt x="510032" y="498728"/>
                </a:lnTo>
                <a:lnTo>
                  <a:pt x="469265" y="491489"/>
                </a:lnTo>
                <a:lnTo>
                  <a:pt x="429895" y="483615"/>
                </a:lnTo>
                <a:lnTo>
                  <a:pt x="391922" y="475361"/>
                </a:lnTo>
                <a:lnTo>
                  <a:pt x="355346" y="466598"/>
                </a:lnTo>
                <a:lnTo>
                  <a:pt x="320421" y="457453"/>
                </a:lnTo>
                <a:lnTo>
                  <a:pt x="287274" y="447801"/>
                </a:lnTo>
                <a:lnTo>
                  <a:pt x="225806" y="427227"/>
                </a:lnTo>
                <a:lnTo>
                  <a:pt x="171704" y="405002"/>
                </a:lnTo>
                <a:lnTo>
                  <a:pt x="125730" y="381508"/>
                </a:lnTo>
                <a:lnTo>
                  <a:pt x="87884" y="356743"/>
                </a:lnTo>
                <a:lnTo>
                  <a:pt x="59055" y="331088"/>
                </a:lnTo>
                <a:lnTo>
                  <a:pt x="36322" y="298069"/>
                </a:lnTo>
                <a:lnTo>
                  <a:pt x="28701" y="264540"/>
                </a:lnTo>
                <a:lnTo>
                  <a:pt x="29083" y="257683"/>
                </a:lnTo>
                <a:lnTo>
                  <a:pt x="39878" y="224409"/>
                </a:lnTo>
                <a:lnTo>
                  <a:pt x="65659" y="191770"/>
                </a:lnTo>
                <a:lnTo>
                  <a:pt x="105918" y="160020"/>
                </a:lnTo>
                <a:lnTo>
                  <a:pt x="147828" y="136016"/>
                </a:lnTo>
                <a:lnTo>
                  <a:pt x="197993" y="113157"/>
                </a:lnTo>
                <a:lnTo>
                  <a:pt x="255778" y="91821"/>
                </a:lnTo>
                <a:lnTo>
                  <a:pt x="320548" y="72136"/>
                </a:lnTo>
                <a:lnTo>
                  <a:pt x="355346" y="62864"/>
                </a:lnTo>
                <a:lnTo>
                  <a:pt x="391922" y="53975"/>
                </a:lnTo>
                <a:lnTo>
                  <a:pt x="429895" y="45720"/>
                </a:lnTo>
                <a:lnTo>
                  <a:pt x="469265" y="38100"/>
                </a:lnTo>
                <a:lnTo>
                  <a:pt x="510032" y="30861"/>
                </a:lnTo>
                <a:lnTo>
                  <a:pt x="552196" y="24129"/>
                </a:lnTo>
                <a:lnTo>
                  <a:pt x="595503" y="17907"/>
                </a:lnTo>
                <a:lnTo>
                  <a:pt x="640080" y="12446"/>
                </a:lnTo>
                <a:lnTo>
                  <a:pt x="685800" y="7365"/>
                </a:lnTo>
                <a:lnTo>
                  <a:pt x="732536" y="3048"/>
                </a:lnTo>
                <a:lnTo>
                  <a:pt x="780161" y="-762"/>
                </a:lnTo>
                <a:lnTo>
                  <a:pt x="828929" y="-3810"/>
                </a:lnTo>
                <a:lnTo>
                  <a:pt x="878459" y="-6350"/>
                </a:lnTo>
                <a:lnTo>
                  <a:pt x="928751" y="-8127"/>
                </a:lnTo>
                <a:lnTo>
                  <a:pt x="979932" y="-9143"/>
                </a:lnTo>
                <a:lnTo>
                  <a:pt x="1031113" y="-9525"/>
                </a:lnTo>
                <a:lnTo>
                  <a:pt x="1032001" y="-9398"/>
                </a:lnTo>
                <a:lnTo>
                  <a:pt x="1083945" y="-9016"/>
                </a:lnTo>
                <a:lnTo>
                  <a:pt x="1134999" y="-8000"/>
                </a:lnTo>
                <a:lnTo>
                  <a:pt x="1185418" y="-6223"/>
                </a:lnTo>
                <a:lnTo>
                  <a:pt x="1234948" y="-3810"/>
                </a:lnTo>
                <a:lnTo>
                  <a:pt x="1283716" y="-762"/>
                </a:lnTo>
                <a:lnTo>
                  <a:pt x="1331468" y="3048"/>
                </a:lnTo>
                <a:lnTo>
                  <a:pt x="1378204" y="7493"/>
                </a:lnTo>
                <a:lnTo>
                  <a:pt x="1423924" y="12446"/>
                </a:lnTo>
                <a:lnTo>
                  <a:pt x="1468501" y="18034"/>
                </a:lnTo>
                <a:lnTo>
                  <a:pt x="1511935" y="24129"/>
                </a:lnTo>
                <a:lnTo>
                  <a:pt x="1554099" y="30861"/>
                </a:lnTo>
                <a:lnTo>
                  <a:pt x="1594866" y="38100"/>
                </a:lnTo>
                <a:lnTo>
                  <a:pt x="1634236" y="45847"/>
                </a:lnTo>
                <a:lnTo>
                  <a:pt x="1672209" y="54101"/>
                </a:lnTo>
                <a:lnTo>
                  <a:pt x="1708785" y="62864"/>
                </a:lnTo>
                <a:lnTo>
                  <a:pt x="1743710" y="72136"/>
                </a:lnTo>
                <a:lnTo>
                  <a:pt x="1776984" y="81661"/>
                </a:lnTo>
                <a:lnTo>
                  <a:pt x="1808480" y="91821"/>
                </a:lnTo>
                <a:lnTo>
                  <a:pt x="1866265" y="113157"/>
                </a:lnTo>
                <a:lnTo>
                  <a:pt x="1916430" y="136144"/>
                </a:lnTo>
                <a:lnTo>
                  <a:pt x="1958467" y="160274"/>
                </a:lnTo>
                <a:lnTo>
                  <a:pt x="1991868" y="185420"/>
                </a:lnTo>
                <a:lnTo>
                  <a:pt x="2015871" y="211454"/>
                </a:lnTo>
                <a:lnTo>
                  <a:pt x="2032635" y="244728"/>
                </a:lnTo>
                <a:lnTo>
                  <a:pt x="2035429" y="264922"/>
                </a:lnTo>
                <a:lnTo>
                  <a:pt x="2035048" y="271779"/>
                </a:lnTo>
                <a:lnTo>
                  <a:pt x="2024253" y="305053"/>
                </a:lnTo>
                <a:lnTo>
                  <a:pt x="2010537" y="324865"/>
                </a:lnTo>
                <a:lnTo>
                  <a:pt x="2011172" y="365251"/>
                </a:lnTo>
                <a:lnTo>
                  <a:pt x="2039366" y="334772"/>
                </a:lnTo>
                <a:lnTo>
                  <a:pt x="2057781" y="300609"/>
                </a:lnTo>
                <a:lnTo>
                  <a:pt x="2064131" y="263525"/>
                </a:lnTo>
                <a:lnTo>
                  <a:pt x="2063623" y="254381"/>
                </a:lnTo>
                <a:lnTo>
                  <a:pt x="2053463" y="218312"/>
                </a:lnTo>
                <a:lnTo>
                  <a:pt x="2032381" y="185800"/>
                </a:lnTo>
                <a:lnTo>
                  <a:pt x="1992757" y="149098"/>
                </a:lnTo>
                <a:lnTo>
                  <a:pt x="1952117" y="122682"/>
                </a:lnTo>
                <a:lnTo>
                  <a:pt x="1903730" y="98044"/>
                </a:lnTo>
                <a:lnTo>
                  <a:pt x="1847850" y="75057"/>
                </a:lnTo>
                <a:lnTo>
                  <a:pt x="1784858" y="53975"/>
                </a:lnTo>
                <a:lnTo>
                  <a:pt x="1751076" y="44323"/>
                </a:lnTo>
                <a:lnTo>
                  <a:pt x="1715516" y="34925"/>
                </a:lnTo>
                <a:lnTo>
                  <a:pt x="1678432" y="26035"/>
                </a:lnTo>
                <a:lnTo>
                  <a:pt x="1639824" y="17652"/>
                </a:lnTo>
                <a:lnTo>
                  <a:pt x="1599819" y="9778"/>
                </a:lnTo>
                <a:lnTo>
                  <a:pt x="1558544" y="2412"/>
                </a:lnTo>
                <a:lnTo>
                  <a:pt x="1515872" y="-4445"/>
                </a:lnTo>
                <a:lnTo>
                  <a:pt x="1472057" y="-10540"/>
                </a:lnTo>
                <a:lnTo>
                  <a:pt x="1427099" y="-16255"/>
                </a:lnTo>
                <a:lnTo>
                  <a:pt x="1380871" y="-21209"/>
                </a:lnTo>
                <a:lnTo>
                  <a:pt x="1333754" y="-25653"/>
                </a:lnTo>
                <a:lnTo>
                  <a:pt x="1285494" y="-29463"/>
                </a:lnTo>
                <a:lnTo>
                  <a:pt x="1236345" y="-32638"/>
                </a:lnTo>
                <a:lnTo>
                  <a:pt x="1186434" y="-35051"/>
                </a:lnTo>
                <a:lnTo>
                  <a:pt x="1135634" y="-36829"/>
                </a:lnTo>
                <a:lnTo>
                  <a:pt x="1084199" y="-37846"/>
                </a:lnTo>
                <a:lnTo>
                  <a:pt x="1035050" y="-38226"/>
                </a:lnTo>
                <a:lnTo>
                  <a:pt x="1035558" y="-38100"/>
                </a:lnTo>
                <a:close/>
              </a:path>
              <a:path w="2025777" h="606170">
                <a:moveTo>
                  <a:pt x="1008634" y="529209"/>
                </a:moveTo>
                <a:lnTo>
                  <a:pt x="997849" y="529160"/>
                </a:lnTo>
                <a:lnTo>
                  <a:pt x="1002705" y="538801"/>
                </a:lnTo>
                <a:lnTo>
                  <a:pt x="1007088" y="538839"/>
                </a:lnTo>
                <a:lnTo>
                  <a:pt x="1007110" y="538099"/>
                </a:lnTo>
                <a:lnTo>
                  <a:pt x="1010452" y="532846"/>
                </a:lnTo>
                <a:lnTo>
                  <a:pt x="1008634" y="529209"/>
                </a:lnTo>
                <a:close/>
              </a:path>
              <a:path w="2025777" h="606170">
                <a:moveTo>
                  <a:pt x="1998472" y="337693"/>
                </a:moveTo>
                <a:lnTo>
                  <a:pt x="1958213" y="369443"/>
                </a:lnTo>
                <a:lnTo>
                  <a:pt x="1916176" y="393446"/>
                </a:lnTo>
                <a:lnTo>
                  <a:pt x="1866138" y="416306"/>
                </a:lnTo>
                <a:lnTo>
                  <a:pt x="1808353" y="437641"/>
                </a:lnTo>
                <a:lnTo>
                  <a:pt x="1776730" y="447801"/>
                </a:lnTo>
                <a:lnTo>
                  <a:pt x="1743583" y="457326"/>
                </a:lnTo>
                <a:lnTo>
                  <a:pt x="1708658" y="466598"/>
                </a:lnTo>
                <a:lnTo>
                  <a:pt x="1672209" y="475361"/>
                </a:lnTo>
                <a:lnTo>
                  <a:pt x="1634109" y="483615"/>
                </a:lnTo>
                <a:lnTo>
                  <a:pt x="1594739" y="491363"/>
                </a:lnTo>
                <a:lnTo>
                  <a:pt x="1553972" y="498601"/>
                </a:lnTo>
                <a:lnTo>
                  <a:pt x="1511808" y="505333"/>
                </a:lnTo>
                <a:lnTo>
                  <a:pt x="1468374" y="511428"/>
                </a:lnTo>
                <a:lnTo>
                  <a:pt x="1423797" y="517016"/>
                </a:lnTo>
                <a:lnTo>
                  <a:pt x="1378204" y="521970"/>
                </a:lnTo>
                <a:lnTo>
                  <a:pt x="1331341" y="526414"/>
                </a:lnTo>
                <a:lnTo>
                  <a:pt x="1283462" y="530225"/>
                </a:lnTo>
                <a:lnTo>
                  <a:pt x="1234821" y="533273"/>
                </a:lnTo>
                <a:lnTo>
                  <a:pt x="1185291" y="535686"/>
                </a:lnTo>
                <a:lnTo>
                  <a:pt x="1134872" y="537337"/>
                </a:lnTo>
                <a:lnTo>
                  <a:pt x="1083818" y="538479"/>
                </a:lnTo>
                <a:lnTo>
                  <a:pt x="1057275" y="540512"/>
                </a:lnTo>
                <a:lnTo>
                  <a:pt x="1052449" y="556513"/>
                </a:lnTo>
                <a:lnTo>
                  <a:pt x="1048004" y="563626"/>
                </a:lnTo>
                <a:lnTo>
                  <a:pt x="1040257" y="567816"/>
                </a:lnTo>
                <a:lnTo>
                  <a:pt x="1031875" y="567816"/>
                </a:lnTo>
                <a:lnTo>
                  <a:pt x="1019048" y="550037"/>
                </a:lnTo>
                <a:lnTo>
                  <a:pt x="1024255" y="538988"/>
                </a:lnTo>
                <a:lnTo>
                  <a:pt x="1027684" y="545719"/>
                </a:lnTo>
                <a:lnTo>
                  <a:pt x="1027049" y="542544"/>
                </a:lnTo>
                <a:lnTo>
                  <a:pt x="1028700" y="539750"/>
                </a:lnTo>
                <a:lnTo>
                  <a:pt x="1031875" y="538861"/>
                </a:lnTo>
                <a:lnTo>
                  <a:pt x="1056344" y="538681"/>
                </a:lnTo>
                <a:lnTo>
                  <a:pt x="1053465" y="533019"/>
                </a:lnTo>
                <a:lnTo>
                  <a:pt x="1056317" y="538681"/>
                </a:lnTo>
                <a:lnTo>
                  <a:pt x="1057272" y="540577"/>
                </a:lnTo>
                <a:lnTo>
                  <a:pt x="1070737" y="567309"/>
                </a:lnTo>
                <a:lnTo>
                  <a:pt x="1135888" y="566165"/>
                </a:lnTo>
                <a:lnTo>
                  <a:pt x="1186688" y="564388"/>
                </a:lnTo>
                <a:lnTo>
                  <a:pt x="1236599" y="561975"/>
                </a:lnTo>
                <a:lnTo>
                  <a:pt x="1285748" y="558926"/>
                </a:lnTo>
                <a:lnTo>
                  <a:pt x="1334008" y="554989"/>
                </a:lnTo>
                <a:lnTo>
                  <a:pt x="1381252" y="550672"/>
                </a:lnTo>
                <a:lnTo>
                  <a:pt x="1427353" y="545591"/>
                </a:lnTo>
                <a:lnTo>
                  <a:pt x="1472438" y="540003"/>
                </a:lnTo>
                <a:lnTo>
                  <a:pt x="1516253" y="533781"/>
                </a:lnTo>
                <a:lnTo>
                  <a:pt x="1558925" y="526923"/>
                </a:lnTo>
                <a:lnTo>
                  <a:pt x="1600327" y="519684"/>
                </a:lnTo>
                <a:lnTo>
                  <a:pt x="1640332" y="511683"/>
                </a:lnTo>
                <a:lnTo>
                  <a:pt x="1678940" y="503300"/>
                </a:lnTo>
                <a:lnTo>
                  <a:pt x="1716024" y="494411"/>
                </a:lnTo>
                <a:lnTo>
                  <a:pt x="1751584" y="485013"/>
                </a:lnTo>
                <a:lnTo>
                  <a:pt x="1785620" y="475234"/>
                </a:lnTo>
                <a:lnTo>
                  <a:pt x="1817878" y="464820"/>
                </a:lnTo>
                <a:lnTo>
                  <a:pt x="1848612" y="454025"/>
                </a:lnTo>
                <a:lnTo>
                  <a:pt x="1904746" y="431038"/>
                </a:lnTo>
                <a:lnTo>
                  <a:pt x="1953260" y="406146"/>
                </a:lnTo>
                <a:lnTo>
                  <a:pt x="1994281" y="379222"/>
                </a:lnTo>
                <a:lnTo>
                  <a:pt x="2011172" y="365251"/>
                </a:lnTo>
                <a:lnTo>
                  <a:pt x="2010537" y="324865"/>
                </a:lnTo>
                <a:lnTo>
                  <a:pt x="2004822" y="331215"/>
                </a:lnTo>
                <a:lnTo>
                  <a:pt x="1998472" y="337693"/>
                </a:lnTo>
                <a:close/>
              </a:path>
            </a:pathLst>
          </a:custGeom>
          <a:solidFill>
            <a:srgbClr val="AF7D00"/>
          </a:solidFill>
        </p:spPr>
        <p:txBody>
          <a:bodyPr wrap="square" lIns="0" tIns="0" rIns="0" bIns="0" rtlCol="0">
            <a:noAutofit/>
          </a:bodyPr>
          <a:lstStyle/>
          <a:p>
            <a:endParaRPr/>
          </a:p>
        </p:txBody>
      </p:sp>
      <p:sp>
        <p:nvSpPr>
          <p:cNvPr id="6" name="object 6"/>
          <p:cNvSpPr/>
          <p:nvPr/>
        </p:nvSpPr>
        <p:spPr>
          <a:xfrm>
            <a:off x="4664329" y="3260598"/>
            <a:ext cx="58039" cy="330453"/>
          </a:xfrm>
          <a:custGeom>
            <a:avLst/>
            <a:gdLst/>
            <a:ahLst/>
            <a:cxnLst/>
            <a:rect l="l" t="t" r="r" b="b"/>
            <a:pathLst>
              <a:path w="58039" h="330453">
                <a:moveTo>
                  <a:pt x="51688" y="330453"/>
                </a:moveTo>
                <a:lnTo>
                  <a:pt x="48133" y="324230"/>
                </a:lnTo>
                <a:lnTo>
                  <a:pt x="47947" y="324036"/>
                </a:lnTo>
                <a:lnTo>
                  <a:pt x="51688" y="330453"/>
                </a:lnTo>
                <a:close/>
              </a:path>
              <a:path w="58039" h="330453">
                <a:moveTo>
                  <a:pt x="1016" y="237871"/>
                </a:moveTo>
                <a:lnTo>
                  <a:pt x="0" y="241807"/>
                </a:lnTo>
                <a:lnTo>
                  <a:pt x="1778" y="244855"/>
                </a:lnTo>
                <a:lnTo>
                  <a:pt x="45338" y="319563"/>
                </a:lnTo>
                <a:lnTo>
                  <a:pt x="45338" y="321310"/>
                </a:lnTo>
                <a:lnTo>
                  <a:pt x="47947" y="324036"/>
                </a:lnTo>
                <a:lnTo>
                  <a:pt x="45338" y="317880"/>
                </a:lnTo>
                <a:lnTo>
                  <a:pt x="46228" y="314705"/>
                </a:lnTo>
                <a:lnTo>
                  <a:pt x="57150" y="314705"/>
                </a:lnTo>
                <a:lnTo>
                  <a:pt x="58039" y="319563"/>
                </a:lnTo>
                <a:lnTo>
                  <a:pt x="101600" y="244855"/>
                </a:lnTo>
                <a:lnTo>
                  <a:pt x="103378" y="241807"/>
                </a:lnTo>
                <a:lnTo>
                  <a:pt x="102362" y="237871"/>
                </a:lnTo>
                <a:lnTo>
                  <a:pt x="99313" y="236219"/>
                </a:lnTo>
                <a:lnTo>
                  <a:pt x="96266" y="234441"/>
                </a:lnTo>
                <a:lnTo>
                  <a:pt x="92456" y="235457"/>
                </a:lnTo>
                <a:lnTo>
                  <a:pt x="90678" y="238505"/>
                </a:lnTo>
                <a:lnTo>
                  <a:pt x="58039" y="294458"/>
                </a:lnTo>
                <a:lnTo>
                  <a:pt x="58038" y="317880"/>
                </a:lnTo>
                <a:lnTo>
                  <a:pt x="58038" y="2921"/>
                </a:lnTo>
                <a:lnTo>
                  <a:pt x="55245" y="0"/>
                </a:lnTo>
                <a:lnTo>
                  <a:pt x="51688" y="0"/>
                </a:lnTo>
                <a:lnTo>
                  <a:pt x="51689" y="305344"/>
                </a:lnTo>
                <a:lnTo>
                  <a:pt x="45339" y="294458"/>
                </a:lnTo>
                <a:lnTo>
                  <a:pt x="12700" y="238505"/>
                </a:lnTo>
                <a:lnTo>
                  <a:pt x="10922" y="235457"/>
                </a:lnTo>
                <a:lnTo>
                  <a:pt x="7112" y="234441"/>
                </a:lnTo>
                <a:lnTo>
                  <a:pt x="4063" y="236219"/>
                </a:lnTo>
                <a:lnTo>
                  <a:pt x="1016" y="237871"/>
                </a:lnTo>
                <a:close/>
              </a:path>
              <a:path w="58039" h="330453">
                <a:moveTo>
                  <a:pt x="58039" y="319563"/>
                </a:moveTo>
                <a:lnTo>
                  <a:pt x="57150" y="314705"/>
                </a:lnTo>
                <a:lnTo>
                  <a:pt x="55245" y="324230"/>
                </a:lnTo>
                <a:lnTo>
                  <a:pt x="51688" y="324230"/>
                </a:lnTo>
                <a:lnTo>
                  <a:pt x="57150" y="314705"/>
                </a:lnTo>
                <a:lnTo>
                  <a:pt x="46228" y="314705"/>
                </a:lnTo>
                <a:lnTo>
                  <a:pt x="45338" y="317880"/>
                </a:lnTo>
                <a:lnTo>
                  <a:pt x="47947" y="324036"/>
                </a:lnTo>
                <a:lnTo>
                  <a:pt x="48133" y="324230"/>
                </a:lnTo>
                <a:lnTo>
                  <a:pt x="51688" y="330453"/>
                </a:lnTo>
                <a:lnTo>
                  <a:pt x="55430" y="324036"/>
                </a:lnTo>
                <a:lnTo>
                  <a:pt x="58038" y="321310"/>
                </a:lnTo>
                <a:lnTo>
                  <a:pt x="58039" y="319563"/>
                </a:lnTo>
                <a:close/>
              </a:path>
              <a:path w="58039" h="330453">
                <a:moveTo>
                  <a:pt x="51689" y="305344"/>
                </a:moveTo>
                <a:lnTo>
                  <a:pt x="51688" y="0"/>
                </a:lnTo>
                <a:lnTo>
                  <a:pt x="48133" y="0"/>
                </a:lnTo>
                <a:lnTo>
                  <a:pt x="45338" y="2921"/>
                </a:lnTo>
                <a:lnTo>
                  <a:pt x="45339" y="294458"/>
                </a:lnTo>
                <a:lnTo>
                  <a:pt x="51689" y="305344"/>
                </a:lnTo>
                <a:close/>
              </a:path>
              <a:path w="58039" h="330453">
                <a:moveTo>
                  <a:pt x="57150" y="314705"/>
                </a:moveTo>
                <a:lnTo>
                  <a:pt x="51688" y="324230"/>
                </a:lnTo>
                <a:lnTo>
                  <a:pt x="55245" y="324230"/>
                </a:lnTo>
                <a:lnTo>
                  <a:pt x="57150" y="314705"/>
                </a:lnTo>
                <a:close/>
              </a:path>
            </a:pathLst>
          </a:custGeom>
          <a:solidFill>
            <a:srgbClr val="EFAC00"/>
          </a:solidFill>
        </p:spPr>
        <p:txBody>
          <a:bodyPr wrap="square" lIns="0" tIns="0" rIns="0" bIns="0" rtlCol="0">
            <a:noAutofit/>
          </a:bodyPr>
          <a:lstStyle/>
          <a:p>
            <a:endParaRPr/>
          </a:p>
        </p:txBody>
      </p:sp>
      <p:sp>
        <p:nvSpPr>
          <p:cNvPr id="7" name="object 7"/>
          <p:cNvSpPr/>
          <p:nvPr/>
        </p:nvSpPr>
        <p:spPr>
          <a:xfrm>
            <a:off x="1709674" y="3266948"/>
            <a:ext cx="5724652" cy="1386204"/>
          </a:xfrm>
          <a:custGeom>
            <a:avLst/>
            <a:gdLst/>
            <a:ahLst/>
            <a:cxnLst/>
            <a:rect l="l" t="t" r="r" b="b"/>
            <a:pathLst>
              <a:path w="5724652" h="1386204">
                <a:moveTo>
                  <a:pt x="0" y="231012"/>
                </a:moveTo>
                <a:lnTo>
                  <a:pt x="0" y="1155191"/>
                </a:lnTo>
                <a:lnTo>
                  <a:pt x="766" y="1174128"/>
                </a:lnTo>
                <a:lnTo>
                  <a:pt x="11784" y="1228180"/>
                </a:lnTo>
                <a:lnTo>
                  <a:pt x="34629" y="1276845"/>
                </a:lnTo>
                <a:lnTo>
                  <a:pt x="67690" y="1318514"/>
                </a:lnTo>
                <a:lnTo>
                  <a:pt x="109359" y="1351575"/>
                </a:lnTo>
                <a:lnTo>
                  <a:pt x="158024" y="1374420"/>
                </a:lnTo>
                <a:lnTo>
                  <a:pt x="212076" y="1385438"/>
                </a:lnTo>
                <a:lnTo>
                  <a:pt x="231012" y="1386204"/>
                </a:lnTo>
                <a:lnTo>
                  <a:pt x="5493639" y="1386204"/>
                </a:lnTo>
                <a:lnTo>
                  <a:pt x="5549129" y="1379486"/>
                </a:lnTo>
                <a:lnTo>
                  <a:pt x="5599768" y="1360405"/>
                </a:lnTo>
                <a:lnTo>
                  <a:pt x="5643948" y="1330570"/>
                </a:lnTo>
                <a:lnTo>
                  <a:pt x="5680057" y="1291592"/>
                </a:lnTo>
                <a:lnTo>
                  <a:pt x="5706487" y="1245080"/>
                </a:lnTo>
                <a:lnTo>
                  <a:pt x="5721626" y="1192644"/>
                </a:lnTo>
                <a:lnTo>
                  <a:pt x="5724652" y="1155191"/>
                </a:lnTo>
                <a:lnTo>
                  <a:pt x="5724652" y="231012"/>
                </a:lnTo>
                <a:lnTo>
                  <a:pt x="5717933" y="175522"/>
                </a:lnTo>
                <a:lnTo>
                  <a:pt x="5698852" y="124883"/>
                </a:lnTo>
                <a:lnTo>
                  <a:pt x="5669017" y="80703"/>
                </a:lnTo>
                <a:lnTo>
                  <a:pt x="5630039" y="44594"/>
                </a:lnTo>
                <a:lnTo>
                  <a:pt x="5583527" y="18164"/>
                </a:lnTo>
                <a:lnTo>
                  <a:pt x="5531091" y="3025"/>
                </a:lnTo>
                <a:lnTo>
                  <a:pt x="5493639" y="0"/>
                </a:lnTo>
                <a:lnTo>
                  <a:pt x="231012" y="0"/>
                </a:lnTo>
                <a:lnTo>
                  <a:pt x="175522" y="6718"/>
                </a:lnTo>
                <a:lnTo>
                  <a:pt x="124883" y="25799"/>
                </a:lnTo>
                <a:lnTo>
                  <a:pt x="80703" y="55634"/>
                </a:lnTo>
                <a:lnTo>
                  <a:pt x="44594" y="94612"/>
                </a:lnTo>
                <a:lnTo>
                  <a:pt x="18164" y="141124"/>
                </a:lnTo>
                <a:lnTo>
                  <a:pt x="3025" y="193560"/>
                </a:lnTo>
                <a:lnTo>
                  <a:pt x="0" y="231012"/>
                </a:lnTo>
                <a:close/>
              </a:path>
            </a:pathLst>
          </a:custGeom>
          <a:solidFill>
            <a:srgbClr val="EFAC00"/>
          </a:solidFill>
        </p:spPr>
        <p:txBody>
          <a:bodyPr wrap="square" lIns="0" tIns="0" rIns="0" bIns="0" rtlCol="0">
            <a:noAutofit/>
          </a:bodyPr>
          <a:lstStyle/>
          <a:p>
            <a:endParaRPr/>
          </a:p>
        </p:txBody>
      </p:sp>
      <p:sp>
        <p:nvSpPr>
          <p:cNvPr id="8" name="object 8"/>
          <p:cNvSpPr/>
          <p:nvPr/>
        </p:nvSpPr>
        <p:spPr>
          <a:xfrm>
            <a:off x="1685798" y="4422013"/>
            <a:ext cx="5734177" cy="1395856"/>
          </a:xfrm>
          <a:custGeom>
            <a:avLst/>
            <a:gdLst/>
            <a:ahLst/>
            <a:cxnLst/>
            <a:rect l="l" t="t" r="r" b="b"/>
            <a:pathLst>
              <a:path w="5734177" h="1395856">
                <a:moveTo>
                  <a:pt x="31368" y="122681"/>
                </a:moveTo>
                <a:lnTo>
                  <a:pt x="31368" y="34417"/>
                </a:lnTo>
                <a:lnTo>
                  <a:pt x="29844" y="23113"/>
                </a:lnTo>
                <a:lnTo>
                  <a:pt x="28956" y="11684"/>
                </a:lnTo>
                <a:lnTo>
                  <a:pt x="28701" y="0"/>
                </a:lnTo>
                <a:lnTo>
                  <a:pt x="20446" y="100584"/>
                </a:lnTo>
                <a:lnTo>
                  <a:pt x="31368" y="122681"/>
                </a:lnTo>
                <a:close/>
              </a:path>
              <a:path w="5734177" h="1395856">
                <a:moveTo>
                  <a:pt x="5720207" y="42544"/>
                </a:moveTo>
                <a:lnTo>
                  <a:pt x="5715000" y="62864"/>
                </a:lnTo>
                <a:lnTo>
                  <a:pt x="5707887" y="81787"/>
                </a:lnTo>
                <a:lnTo>
                  <a:pt x="5698998" y="99822"/>
                </a:lnTo>
                <a:lnTo>
                  <a:pt x="5688583" y="116839"/>
                </a:lnTo>
                <a:lnTo>
                  <a:pt x="5676646" y="132587"/>
                </a:lnTo>
                <a:lnTo>
                  <a:pt x="5663057" y="147447"/>
                </a:lnTo>
                <a:lnTo>
                  <a:pt x="5648325" y="160528"/>
                </a:lnTo>
                <a:lnTo>
                  <a:pt x="5632323" y="172593"/>
                </a:lnTo>
                <a:lnTo>
                  <a:pt x="5615305" y="182753"/>
                </a:lnTo>
                <a:lnTo>
                  <a:pt x="5597144" y="191262"/>
                </a:lnTo>
                <a:lnTo>
                  <a:pt x="5577967" y="198247"/>
                </a:lnTo>
                <a:lnTo>
                  <a:pt x="5558155" y="203073"/>
                </a:lnTo>
                <a:lnTo>
                  <a:pt x="5548376" y="204850"/>
                </a:lnTo>
                <a:lnTo>
                  <a:pt x="5538216" y="206120"/>
                </a:lnTo>
                <a:lnTo>
                  <a:pt x="5527421" y="206882"/>
                </a:lnTo>
                <a:lnTo>
                  <a:pt x="5517007" y="207137"/>
                </a:lnTo>
                <a:lnTo>
                  <a:pt x="5517260" y="216788"/>
                </a:lnTo>
                <a:lnTo>
                  <a:pt x="5560568" y="212470"/>
                </a:lnTo>
                <a:lnTo>
                  <a:pt x="5601208" y="200025"/>
                </a:lnTo>
                <a:lnTo>
                  <a:pt x="5638037" y="180212"/>
                </a:lnTo>
                <a:lnTo>
                  <a:pt x="5670296" y="153924"/>
                </a:lnTo>
                <a:lnTo>
                  <a:pt x="5696838" y="121919"/>
                </a:lnTo>
                <a:lnTo>
                  <a:pt x="5716905" y="85089"/>
                </a:lnTo>
                <a:lnTo>
                  <a:pt x="5729732" y="44195"/>
                </a:lnTo>
                <a:lnTo>
                  <a:pt x="5734177" y="126"/>
                </a:lnTo>
                <a:lnTo>
                  <a:pt x="5734177" y="-923671"/>
                </a:lnTo>
                <a:lnTo>
                  <a:pt x="5729858" y="-966977"/>
                </a:lnTo>
                <a:lnTo>
                  <a:pt x="5717412" y="-1007617"/>
                </a:lnTo>
                <a:lnTo>
                  <a:pt x="5697601" y="-1044448"/>
                </a:lnTo>
                <a:lnTo>
                  <a:pt x="5671311" y="-1076705"/>
                </a:lnTo>
                <a:lnTo>
                  <a:pt x="5639308" y="-1103249"/>
                </a:lnTo>
                <a:lnTo>
                  <a:pt x="5602478" y="-1123314"/>
                </a:lnTo>
                <a:lnTo>
                  <a:pt x="5561710" y="-1136141"/>
                </a:lnTo>
                <a:lnTo>
                  <a:pt x="5517515" y="-1140587"/>
                </a:lnTo>
                <a:lnTo>
                  <a:pt x="255269" y="-1140587"/>
                </a:lnTo>
                <a:lnTo>
                  <a:pt x="211962" y="-1136396"/>
                </a:lnTo>
                <a:lnTo>
                  <a:pt x="171195" y="-1123823"/>
                </a:lnTo>
                <a:lnTo>
                  <a:pt x="134365" y="-1104138"/>
                </a:lnTo>
                <a:lnTo>
                  <a:pt x="102234" y="-1077595"/>
                </a:lnTo>
                <a:lnTo>
                  <a:pt x="75691" y="-1045717"/>
                </a:lnTo>
                <a:lnTo>
                  <a:pt x="55625" y="-1008888"/>
                </a:lnTo>
                <a:lnTo>
                  <a:pt x="42799" y="-967993"/>
                </a:lnTo>
                <a:lnTo>
                  <a:pt x="38353" y="-923925"/>
                </a:lnTo>
                <a:lnTo>
                  <a:pt x="38353" y="-254"/>
                </a:lnTo>
                <a:lnTo>
                  <a:pt x="42544" y="43053"/>
                </a:lnTo>
                <a:lnTo>
                  <a:pt x="54990" y="83819"/>
                </a:lnTo>
                <a:lnTo>
                  <a:pt x="51815" y="40639"/>
                </a:lnTo>
                <a:lnTo>
                  <a:pt x="50291" y="31114"/>
                </a:lnTo>
                <a:lnTo>
                  <a:pt x="48894" y="20574"/>
                </a:lnTo>
                <a:lnTo>
                  <a:pt x="48132" y="10287"/>
                </a:lnTo>
                <a:lnTo>
                  <a:pt x="47878" y="-381"/>
                </a:lnTo>
                <a:lnTo>
                  <a:pt x="47878" y="-923925"/>
                </a:lnTo>
                <a:lnTo>
                  <a:pt x="52196" y="-966342"/>
                </a:lnTo>
                <a:lnTo>
                  <a:pt x="64643" y="-1005586"/>
                </a:lnTo>
                <a:lnTo>
                  <a:pt x="83946" y="-1040638"/>
                </a:lnTo>
                <a:lnTo>
                  <a:pt x="109346" y="-1071245"/>
                </a:lnTo>
                <a:lnTo>
                  <a:pt x="140207" y="-1096390"/>
                </a:lnTo>
                <a:lnTo>
                  <a:pt x="175387" y="-1115187"/>
                </a:lnTo>
                <a:lnTo>
                  <a:pt x="214375" y="-1127125"/>
                </a:lnTo>
                <a:lnTo>
                  <a:pt x="255524" y="-1131062"/>
                </a:lnTo>
                <a:lnTo>
                  <a:pt x="5517515" y="-1131062"/>
                </a:lnTo>
                <a:lnTo>
                  <a:pt x="5560059" y="-1126743"/>
                </a:lnTo>
                <a:lnTo>
                  <a:pt x="5599176" y="-1114298"/>
                </a:lnTo>
                <a:lnTo>
                  <a:pt x="5634355" y="-1095121"/>
                </a:lnTo>
                <a:lnTo>
                  <a:pt x="5664834" y="-1069593"/>
                </a:lnTo>
                <a:lnTo>
                  <a:pt x="5689854" y="-1038733"/>
                </a:lnTo>
                <a:lnTo>
                  <a:pt x="5708777" y="-1003426"/>
                </a:lnTo>
                <a:lnTo>
                  <a:pt x="5720587" y="-964564"/>
                </a:lnTo>
                <a:lnTo>
                  <a:pt x="5724525" y="126"/>
                </a:lnTo>
                <a:lnTo>
                  <a:pt x="5724271" y="11430"/>
                </a:lnTo>
                <a:lnTo>
                  <a:pt x="5723382" y="21843"/>
                </a:lnTo>
                <a:lnTo>
                  <a:pt x="5722111" y="32385"/>
                </a:lnTo>
                <a:lnTo>
                  <a:pt x="5720207" y="42544"/>
                </a:lnTo>
                <a:close/>
              </a:path>
              <a:path w="5734177" h="1395856">
                <a:moveTo>
                  <a:pt x="63626" y="79629"/>
                </a:moveTo>
                <a:lnTo>
                  <a:pt x="56895" y="60579"/>
                </a:lnTo>
                <a:lnTo>
                  <a:pt x="51815" y="40639"/>
                </a:lnTo>
                <a:lnTo>
                  <a:pt x="54990" y="83819"/>
                </a:lnTo>
                <a:lnTo>
                  <a:pt x="74929" y="120650"/>
                </a:lnTo>
                <a:lnTo>
                  <a:pt x="101218" y="152781"/>
                </a:lnTo>
                <a:lnTo>
                  <a:pt x="133222" y="179324"/>
                </a:lnTo>
                <a:lnTo>
                  <a:pt x="169925" y="199389"/>
                </a:lnTo>
                <a:lnTo>
                  <a:pt x="210819" y="212344"/>
                </a:lnTo>
                <a:lnTo>
                  <a:pt x="254888" y="216788"/>
                </a:lnTo>
                <a:lnTo>
                  <a:pt x="5517260" y="216788"/>
                </a:lnTo>
                <a:lnTo>
                  <a:pt x="5517007" y="207137"/>
                </a:lnTo>
                <a:lnTo>
                  <a:pt x="254888" y="207137"/>
                </a:lnTo>
                <a:lnTo>
                  <a:pt x="243585" y="206882"/>
                </a:lnTo>
                <a:lnTo>
                  <a:pt x="233299" y="205994"/>
                </a:lnTo>
                <a:lnTo>
                  <a:pt x="222757" y="204597"/>
                </a:lnTo>
                <a:lnTo>
                  <a:pt x="212470" y="202819"/>
                </a:lnTo>
                <a:lnTo>
                  <a:pt x="192277" y="197485"/>
                </a:lnTo>
                <a:lnTo>
                  <a:pt x="173227" y="190373"/>
                </a:lnTo>
                <a:lnTo>
                  <a:pt x="155194" y="181610"/>
                </a:lnTo>
                <a:lnTo>
                  <a:pt x="138175" y="171195"/>
                </a:lnTo>
                <a:lnTo>
                  <a:pt x="122427" y="159257"/>
                </a:lnTo>
                <a:lnTo>
                  <a:pt x="107695" y="145669"/>
                </a:lnTo>
                <a:lnTo>
                  <a:pt x="94487" y="130937"/>
                </a:lnTo>
                <a:lnTo>
                  <a:pt x="82550" y="114935"/>
                </a:lnTo>
                <a:lnTo>
                  <a:pt x="72389" y="97789"/>
                </a:lnTo>
                <a:lnTo>
                  <a:pt x="63626" y="79629"/>
                </a:lnTo>
                <a:close/>
              </a:path>
              <a:path w="5734177" h="1395856">
                <a:moveTo>
                  <a:pt x="113283" y="212217"/>
                </a:moveTo>
                <a:lnTo>
                  <a:pt x="156718" y="235457"/>
                </a:lnTo>
                <a:lnTo>
                  <a:pt x="204215" y="250062"/>
                </a:lnTo>
                <a:lnTo>
                  <a:pt x="242443" y="254888"/>
                </a:lnTo>
                <a:lnTo>
                  <a:pt x="254888" y="255143"/>
                </a:lnTo>
                <a:lnTo>
                  <a:pt x="5518150" y="255143"/>
                </a:lnTo>
                <a:lnTo>
                  <a:pt x="5557138" y="252094"/>
                </a:lnTo>
                <a:lnTo>
                  <a:pt x="5594477" y="243331"/>
                </a:lnTo>
                <a:lnTo>
                  <a:pt x="5640070" y="223774"/>
                </a:lnTo>
                <a:lnTo>
                  <a:pt x="5680583" y="196214"/>
                </a:lnTo>
                <a:lnTo>
                  <a:pt x="5715000" y="161417"/>
                </a:lnTo>
                <a:lnTo>
                  <a:pt x="5742305" y="120650"/>
                </a:lnTo>
                <a:lnTo>
                  <a:pt x="5761355" y="74803"/>
                </a:lnTo>
                <a:lnTo>
                  <a:pt x="5771260" y="25781"/>
                </a:lnTo>
                <a:lnTo>
                  <a:pt x="5772531" y="126"/>
                </a:lnTo>
                <a:lnTo>
                  <a:pt x="5772531" y="-924560"/>
                </a:lnTo>
                <a:lnTo>
                  <a:pt x="5769483" y="-963422"/>
                </a:lnTo>
                <a:lnTo>
                  <a:pt x="5760720" y="-1000887"/>
                </a:lnTo>
                <a:lnTo>
                  <a:pt x="5741161" y="-1046479"/>
                </a:lnTo>
                <a:lnTo>
                  <a:pt x="5713603" y="-1086992"/>
                </a:lnTo>
                <a:lnTo>
                  <a:pt x="5678932" y="-1121410"/>
                </a:lnTo>
                <a:lnTo>
                  <a:pt x="5638037" y="-1148714"/>
                </a:lnTo>
                <a:lnTo>
                  <a:pt x="5592318" y="-1167891"/>
                </a:lnTo>
                <a:lnTo>
                  <a:pt x="5543169" y="-1177671"/>
                </a:lnTo>
                <a:lnTo>
                  <a:pt x="5517515" y="-1179067"/>
                </a:lnTo>
                <a:lnTo>
                  <a:pt x="254381" y="-1179067"/>
                </a:lnTo>
                <a:lnTo>
                  <a:pt x="215645" y="-1176020"/>
                </a:lnTo>
                <a:lnTo>
                  <a:pt x="177926" y="-1167129"/>
                </a:lnTo>
                <a:lnTo>
                  <a:pt x="132333" y="-1147699"/>
                </a:lnTo>
                <a:lnTo>
                  <a:pt x="91947" y="-1120013"/>
                </a:lnTo>
                <a:lnTo>
                  <a:pt x="57531" y="-1085341"/>
                </a:lnTo>
                <a:lnTo>
                  <a:pt x="30225" y="-1044448"/>
                </a:lnTo>
                <a:lnTo>
                  <a:pt x="11049" y="-998601"/>
                </a:lnTo>
                <a:lnTo>
                  <a:pt x="1269" y="-949578"/>
                </a:lnTo>
                <a:lnTo>
                  <a:pt x="0" y="-923925"/>
                </a:lnTo>
                <a:lnTo>
                  <a:pt x="0" y="762"/>
                </a:lnTo>
                <a:lnTo>
                  <a:pt x="2920" y="39497"/>
                </a:lnTo>
                <a:lnTo>
                  <a:pt x="11810" y="77088"/>
                </a:lnTo>
                <a:lnTo>
                  <a:pt x="28701" y="0"/>
                </a:lnTo>
                <a:lnTo>
                  <a:pt x="28701" y="-923925"/>
                </a:lnTo>
                <a:lnTo>
                  <a:pt x="29082" y="-935736"/>
                </a:lnTo>
                <a:lnTo>
                  <a:pt x="38988" y="-991488"/>
                </a:lnTo>
                <a:lnTo>
                  <a:pt x="56133" y="-1032001"/>
                </a:lnTo>
                <a:lnTo>
                  <a:pt x="80518" y="-1068070"/>
                </a:lnTo>
                <a:lnTo>
                  <a:pt x="111251" y="-1098677"/>
                </a:lnTo>
                <a:lnTo>
                  <a:pt x="147319" y="-1123061"/>
                </a:lnTo>
                <a:lnTo>
                  <a:pt x="187959" y="-1140205"/>
                </a:lnTo>
                <a:lnTo>
                  <a:pt x="231901" y="-1149096"/>
                </a:lnTo>
                <a:lnTo>
                  <a:pt x="255015" y="-1150239"/>
                </a:lnTo>
                <a:lnTo>
                  <a:pt x="5517515" y="-1150239"/>
                </a:lnTo>
                <a:lnTo>
                  <a:pt x="5563361" y="-1145666"/>
                </a:lnTo>
                <a:lnTo>
                  <a:pt x="5605780" y="-1132332"/>
                </a:lnTo>
                <a:lnTo>
                  <a:pt x="5644260" y="-1111503"/>
                </a:lnTo>
                <a:lnTo>
                  <a:pt x="5677661" y="-1083817"/>
                </a:lnTo>
                <a:lnTo>
                  <a:pt x="5705221" y="-1050289"/>
                </a:lnTo>
                <a:lnTo>
                  <a:pt x="5726049" y="-1011809"/>
                </a:lnTo>
                <a:lnTo>
                  <a:pt x="5739130" y="-969390"/>
                </a:lnTo>
                <a:lnTo>
                  <a:pt x="5743702" y="-923798"/>
                </a:lnTo>
                <a:lnTo>
                  <a:pt x="5743702" y="126"/>
                </a:lnTo>
                <a:lnTo>
                  <a:pt x="5739130" y="45847"/>
                </a:lnTo>
                <a:lnTo>
                  <a:pt x="5725922" y="88392"/>
                </a:lnTo>
                <a:lnTo>
                  <a:pt x="5704967" y="126873"/>
                </a:lnTo>
                <a:lnTo>
                  <a:pt x="5677408" y="160274"/>
                </a:lnTo>
                <a:lnTo>
                  <a:pt x="5643880" y="187832"/>
                </a:lnTo>
                <a:lnTo>
                  <a:pt x="5605399" y="208661"/>
                </a:lnTo>
                <a:lnTo>
                  <a:pt x="5562854" y="221742"/>
                </a:lnTo>
                <a:lnTo>
                  <a:pt x="5517515" y="226313"/>
                </a:lnTo>
                <a:lnTo>
                  <a:pt x="254888" y="226313"/>
                </a:lnTo>
                <a:lnTo>
                  <a:pt x="209169" y="221742"/>
                </a:lnTo>
                <a:lnTo>
                  <a:pt x="166624" y="208406"/>
                </a:lnTo>
                <a:lnTo>
                  <a:pt x="128269" y="187579"/>
                </a:lnTo>
                <a:lnTo>
                  <a:pt x="94741" y="159893"/>
                </a:lnTo>
                <a:lnTo>
                  <a:pt x="67182" y="126492"/>
                </a:lnTo>
                <a:lnTo>
                  <a:pt x="46354" y="88011"/>
                </a:lnTo>
                <a:lnTo>
                  <a:pt x="33274" y="45466"/>
                </a:lnTo>
                <a:lnTo>
                  <a:pt x="31368" y="34417"/>
                </a:lnTo>
                <a:lnTo>
                  <a:pt x="31368" y="122681"/>
                </a:lnTo>
                <a:lnTo>
                  <a:pt x="44195" y="143763"/>
                </a:lnTo>
                <a:lnTo>
                  <a:pt x="58927" y="163068"/>
                </a:lnTo>
                <a:lnTo>
                  <a:pt x="75437" y="181356"/>
                </a:lnTo>
                <a:lnTo>
                  <a:pt x="93599" y="197485"/>
                </a:lnTo>
                <a:lnTo>
                  <a:pt x="113283" y="212217"/>
                </a:lnTo>
                <a:close/>
              </a:path>
            </a:pathLst>
          </a:custGeom>
          <a:solidFill>
            <a:srgbClr val="AF7D00"/>
          </a:solidFill>
        </p:spPr>
        <p:txBody>
          <a:bodyPr wrap="square" lIns="0" tIns="0" rIns="0" bIns="0" rtlCol="0">
            <a:noAutofit/>
          </a:bodyPr>
          <a:lstStyle/>
          <a:p>
            <a:endParaRPr/>
          </a:p>
        </p:txBody>
      </p:sp>
      <p:sp>
        <p:nvSpPr>
          <p:cNvPr id="9" name="object 9"/>
          <p:cNvSpPr/>
          <p:nvPr/>
        </p:nvSpPr>
        <p:spPr>
          <a:xfrm>
            <a:off x="4520311" y="4646803"/>
            <a:ext cx="58039" cy="222377"/>
          </a:xfrm>
          <a:custGeom>
            <a:avLst/>
            <a:gdLst/>
            <a:ahLst/>
            <a:cxnLst/>
            <a:rect l="l" t="t" r="r" b="b"/>
            <a:pathLst>
              <a:path w="58039" h="222376">
                <a:moveTo>
                  <a:pt x="51688" y="222377"/>
                </a:moveTo>
                <a:lnTo>
                  <a:pt x="48133" y="216154"/>
                </a:lnTo>
                <a:lnTo>
                  <a:pt x="47947" y="215959"/>
                </a:lnTo>
                <a:lnTo>
                  <a:pt x="51688" y="222377"/>
                </a:lnTo>
                <a:close/>
              </a:path>
              <a:path w="58039" h="222376">
                <a:moveTo>
                  <a:pt x="1015" y="129921"/>
                </a:moveTo>
                <a:lnTo>
                  <a:pt x="0" y="133731"/>
                </a:lnTo>
                <a:lnTo>
                  <a:pt x="1777" y="136779"/>
                </a:lnTo>
                <a:lnTo>
                  <a:pt x="45338" y="211486"/>
                </a:lnTo>
                <a:lnTo>
                  <a:pt x="45338" y="213233"/>
                </a:lnTo>
                <a:lnTo>
                  <a:pt x="47947" y="215959"/>
                </a:lnTo>
                <a:lnTo>
                  <a:pt x="45338" y="209804"/>
                </a:lnTo>
                <a:lnTo>
                  <a:pt x="46227" y="206629"/>
                </a:lnTo>
                <a:lnTo>
                  <a:pt x="57150" y="206629"/>
                </a:lnTo>
                <a:lnTo>
                  <a:pt x="58039" y="211486"/>
                </a:lnTo>
                <a:lnTo>
                  <a:pt x="101600" y="136779"/>
                </a:lnTo>
                <a:lnTo>
                  <a:pt x="103377" y="133731"/>
                </a:lnTo>
                <a:lnTo>
                  <a:pt x="102362" y="129921"/>
                </a:lnTo>
                <a:lnTo>
                  <a:pt x="99313" y="128143"/>
                </a:lnTo>
                <a:lnTo>
                  <a:pt x="96265" y="126365"/>
                </a:lnTo>
                <a:lnTo>
                  <a:pt x="92455" y="127381"/>
                </a:lnTo>
                <a:lnTo>
                  <a:pt x="90677" y="130429"/>
                </a:lnTo>
                <a:lnTo>
                  <a:pt x="58039" y="186381"/>
                </a:lnTo>
                <a:lnTo>
                  <a:pt x="58038" y="209804"/>
                </a:lnTo>
                <a:lnTo>
                  <a:pt x="58038" y="2794"/>
                </a:lnTo>
                <a:lnTo>
                  <a:pt x="55244" y="0"/>
                </a:lnTo>
                <a:lnTo>
                  <a:pt x="51688" y="0"/>
                </a:lnTo>
                <a:lnTo>
                  <a:pt x="51689" y="197267"/>
                </a:lnTo>
                <a:lnTo>
                  <a:pt x="45339" y="186381"/>
                </a:lnTo>
                <a:lnTo>
                  <a:pt x="12700" y="130429"/>
                </a:lnTo>
                <a:lnTo>
                  <a:pt x="10922" y="127381"/>
                </a:lnTo>
                <a:lnTo>
                  <a:pt x="7112" y="126365"/>
                </a:lnTo>
                <a:lnTo>
                  <a:pt x="4063" y="128143"/>
                </a:lnTo>
                <a:lnTo>
                  <a:pt x="1015" y="129921"/>
                </a:lnTo>
                <a:close/>
              </a:path>
              <a:path w="58039" h="222376">
                <a:moveTo>
                  <a:pt x="58039" y="211486"/>
                </a:moveTo>
                <a:lnTo>
                  <a:pt x="57150" y="206629"/>
                </a:lnTo>
                <a:lnTo>
                  <a:pt x="55244" y="216154"/>
                </a:lnTo>
                <a:lnTo>
                  <a:pt x="51688" y="216154"/>
                </a:lnTo>
                <a:lnTo>
                  <a:pt x="57150" y="206629"/>
                </a:lnTo>
                <a:lnTo>
                  <a:pt x="46227" y="206629"/>
                </a:lnTo>
                <a:lnTo>
                  <a:pt x="45338" y="209804"/>
                </a:lnTo>
                <a:lnTo>
                  <a:pt x="47947" y="215959"/>
                </a:lnTo>
                <a:lnTo>
                  <a:pt x="48133" y="216154"/>
                </a:lnTo>
                <a:lnTo>
                  <a:pt x="51688" y="222377"/>
                </a:lnTo>
                <a:lnTo>
                  <a:pt x="55430" y="215959"/>
                </a:lnTo>
                <a:lnTo>
                  <a:pt x="58038" y="213233"/>
                </a:lnTo>
                <a:lnTo>
                  <a:pt x="58039" y="211486"/>
                </a:lnTo>
                <a:close/>
              </a:path>
              <a:path w="58039" h="222376">
                <a:moveTo>
                  <a:pt x="51689" y="197267"/>
                </a:moveTo>
                <a:lnTo>
                  <a:pt x="51688" y="0"/>
                </a:lnTo>
                <a:lnTo>
                  <a:pt x="48133" y="0"/>
                </a:lnTo>
                <a:lnTo>
                  <a:pt x="45338" y="2794"/>
                </a:lnTo>
                <a:lnTo>
                  <a:pt x="45339" y="186381"/>
                </a:lnTo>
                <a:lnTo>
                  <a:pt x="51689" y="197267"/>
                </a:lnTo>
                <a:close/>
              </a:path>
              <a:path w="58039" h="222376">
                <a:moveTo>
                  <a:pt x="57150" y="206629"/>
                </a:moveTo>
                <a:lnTo>
                  <a:pt x="51688" y="216154"/>
                </a:lnTo>
                <a:lnTo>
                  <a:pt x="55244" y="216154"/>
                </a:lnTo>
                <a:lnTo>
                  <a:pt x="57150" y="206629"/>
                </a:lnTo>
                <a:close/>
              </a:path>
            </a:pathLst>
          </a:custGeom>
          <a:solidFill>
            <a:srgbClr val="EFAC00"/>
          </a:solidFill>
        </p:spPr>
        <p:txBody>
          <a:bodyPr wrap="square" lIns="0" tIns="0" rIns="0" bIns="0" rtlCol="0">
            <a:noAutofit/>
          </a:bodyPr>
          <a:lstStyle/>
          <a:p>
            <a:endParaRPr/>
          </a:p>
        </p:txBody>
      </p:sp>
      <p:sp>
        <p:nvSpPr>
          <p:cNvPr id="10" name="object 10"/>
          <p:cNvSpPr/>
          <p:nvPr/>
        </p:nvSpPr>
        <p:spPr>
          <a:xfrm>
            <a:off x="1677035" y="4870196"/>
            <a:ext cx="5832601" cy="1296187"/>
          </a:xfrm>
          <a:custGeom>
            <a:avLst/>
            <a:gdLst/>
            <a:ahLst/>
            <a:cxnLst/>
            <a:rect l="l" t="t" r="r" b="b"/>
            <a:pathLst>
              <a:path w="5832601" h="1296187">
                <a:moveTo>
                  <a:pt x="0" y="216026"/>
                </a:moveTo>
                <a:lnTo>
                  <a:pt x="0" y="1080160"/>
                </a:lnTo>
                <a:lnTo>
                  <a:pt x="716" y="1097877"/>
                </a:lnTo>
                <a:lnTo>
                  <a:pt x="11018" y="1148439"/>
                </a:lnTo>
                <a:lnTo>
                  <a:pt x="32379" y="1193952"/>
                </a:lnTo>
                <a:lnTo>
                  <a:pt x="63293" y="1232912"/>
                </a:lnTo>
                <a:lnTo>
                  <a:pt x="102257" y="1263820"/>
                </a:lnTo>
                <a:lnTo>
                  <a:pt x="147767" y="1285173"/>
                </a:lnTo>
                <a:lnTo>
                  <a:pt x="198316" y="1295471"/>
                </a:lnTo>
                <a:lnTo>
                  <a:pt x="216026" y="1296187"/>
                </a:lnTo>
                <a:lnTo>
                  <a:pt x="5616574" y="1296187"/>
                </a:lnTo>
                <a:lnTo>
                  <a:pt x="5668512" y="1289908"/>
                </a:lnTo>
                <a:lnTo>
                  <a:pt x="5715883" y="1272073"/>
                </a:lnTo>
                <a:lnTo>
                  <a:pt x="5757192" y="1244184"/>
                </a:lnTo>
                <a:lnTo>
                  <a:pt x="5790941" y="1207741"/>
                </a:lnTo>
                <a:lnTo>
                  <a:pt x="5815635" y="1164245"/>
                </a:lnTo>
                <a:lnTo>
                  <a:pt x="5829776" y="1115199"/>
                </a:lnTo>
                <a:lnTo>
                  <a:pt x="5832601" y="1080160"/>
                </a:lnTo>
                <a:lnTo>
                  <a:pt x="5832601" y="216026"/>
                </a:lnTo>
                <a:lnTo>
                  <a:pt x="5826327" y="164131"/>
                </a:lnTo>
                <a:lnTo>
                  <a:pt x="5808502" y="116774"/>
                </a:lnTo>
                <a:lnTo>
                  <a:pt x="5780624" y="75461"/>
                </a:lnTo>
                <a:lnTo>
                  <a:pt x="5744188" y="41696"/>
                </a:lnTo>
                <a:lnTo>
                  <a:pt x="5700692" y="16984"/>
                </a:lnTo>
                <a:lnTo>
                  <a:pt x="5651633" y="2828"/>
                </a:lnTo>
                <a:lnTo>
                  <a:pt x="5616574" y="0"/>
                </a:lnTo>
                <a:lnTo>
                  <a:pt x="216026" y="0"/>
                </a:lnTo>
                <a:lnTo>
                  <a:pt x="164131" y="6281"/>
                </a:lnTo>
                <a:lnTo>
                  <a:pt x="116774" y="24123"/>
                </a:lnTo>
                <a:lnTo>
                  <a:pt x="75461" y="52020"/>
                </a:lnTo>
                <a:lnTo>
                  <a:pt x="41696" y="88468"/>
                </a:lnTo>
                <a:lnTo>
                  <a:pt x="16984" y="131962"/>
                </a:lnTo>
                <a:lnTo>
                  <a:pt x="2828" y="180999"/>
                </a:lnTo>
                <a:lnTo>
                  <a:pt x="0" y="216026"/>
                </a:lnTo>
                <a:close/>
              </a:path>
            </a:pathLst>
          </a:custGeom>
          <a:solidFill>
            <a:srgbClr val="EFAC00"/>
          </a:solidFill>
        </p:spPr>
        <p:txBody>
          <a:bodyPr wrap="square" lIns="0" tIns="0" rIns="0" bIns="0" rtlCol="0">
            <a:noAutofit/>
          </a:bodyPr>
          <a:lstStyle/>
          <a:p>
            <a:endParaRPr/>
          </a:p>
        </p:txBody>
      </p:sp>
      <p:sp>
        <p:nvSpPr>
          <p:cNvPr id="11" name="object 11"/>
          <p:cNvSpPr/>
          <p:nvPr/>
        </p:nvSpPr>
        <p:spPr>
          <a:xfrm>
            <a:off x="1653032" y="4884674"/>
            <a:ext cx="5880608" cy="1305687"/>
          </a:xfrm>
          <a:custGeom>
            <a:avLst/>
            <a:gdLst/>
            <a:ahLst/>
            <a:cxnLst/>
            <a:rect l="l" t="t" r="r" b="b"/>
            <a:pathLst>
              <a:path w="5880608" h="1305687">
                <a:moveTo>
                  <a:pt x="38226" y="1128331"/>
                </a:moveTo>
                <a:lnTo>
                  <a:pt x="33019" y="1108024"/>
                </a:lnTo>
                <a:lnTo>
                  <a:pt x="29972" y="1087069"/>
                </a:lnTo>
                <a:lnTo>
                  <a:pt x="28829" y="1065441"/>
                </a:lnTo>
                <a:lnTo>
                  <a:pt x="28575" y="88264"/>
                </a:lnTo>
                <a:lnTo>
                  <a:pt x="18415" y="109346"/>
                </a:lnTo>
                <a:lnTo>
                  <a:pt x="10541" y="131444"/>
                </a:lnTo>
                <a:lnTo>
                  <a:pt x="4699" y="154558"/>
                </a:lnTo>
                <a:lnTo>
                  <a:pt x="1269" y="178307"/>
                </a:lnTo>
                <a:lnTo>
                  <a:pt x="0" y="201675"/>
                </a:lnTo>
                <a:lnTo>
                  <a:pt x="126" y="1066927"/>
                </a:lnTo>
                <a:lnTo>
                  <a:pt x="5206" y="1115187"/>
                </a:lnTo>
                <a:lnTo>
                  <a:pt x="19431" y="1160259"/>
                </a:lnTo>
                <a:lnTo>
                  <a:pt x="41656" y="1200848"/>
                </a:lnTo>
                <a:lnTo>
                  <a:pt x="38226" y="1128331"/>
                </a:lnTo>
                <a:close/>
              </a:path>
              <a:path w="5880608" h="1305687">
                <a:moveTo>
                  <a:pt x="70612" y="1156246"/>
                </a:moveTo>
                <a:lnTo>
                  <a:pt x="62611" y="1139317"/>
                </a:lnTo>
                <a:lnTo>
                  <a:pt x="56261" y="1121740"/>
                </a:lnTo>
                <a:lnTo>
                  <a:pt x="62484" y="1161199"/>
                </a:lnTo>
                <a:lnTo>
                  <a:pt x="83947" y="1193419"/>
                </a:lnTo>
                <a:lnTo>
                  <a:pt x="111379" y="1220876"/>
                </a:lnTo>
                <a:lnTo>
                  <a:pt x="143382" y="1242656"/>
                </a:lnTo>
                <a:lnTo>
                  <a:pt x="179450" y="1258049"/>
                </a:lnTo>
                <a:lnTo>
                  <a:pt x="218694" y="1266189"/>
                </a:lnTo>
                <a:lnTo>
                  <a:pt x="5639943" y="1267333"/>
                </a:lnTo>
                <a:lnTo>
                  <a:pt x="5639435" y="1257744"/>
                </a:lnTo>
                <a:lnTo>
                  <a:pt x="240030" y="1257719"/>
                </a:lnTo>
                <a:lnTo>
                  <a:pt x="219201" y="1256601"/>
                </a:lnTo>
                <a:lnTo>
                  <a:pt x="200151" y="1253604"/>
                </a:lnTo>
                <a:lnTo>
                  <a:pt x="181863" y="1248765"/>
                </a:lnTo>
                <a:lnTo>
                  <a:pt x="164211" y="1242199"/>
                </a:lnTo>
                <a:lnTo>
                  <a:pt x="147574" y="1234020"/>
                </a:lnTo>
                <a:lnTo>
                  <a:pt x="131699" y="1224305"/>
                </a:lnTo>
                <a:lnTo>
                  <a:pt x="117093" y="1213205"/>
                </a:lnTo>
                <a:lnTo>
                  <a:pt x="103505" y="1200683"/>
                </a:lnTo>
                <a:lnTo>
                  <a:pt x="91059" y="1186954"/>
                </a:lnTo>
                <a:lnTo>
                  <a:pt x="80137" y="1172083"/>
                </a:lnTo>
                <a:lnTo>
                  <a:pt x="70612" y="1156246"/>
                </a:lnTo>
                <a:close/>
              </a:path>
              <a:path w="5880608" h="1305687">
                <a:moveTo>
                  <a:pt x="39369" y="1085634"/>
                </a:moveTo>
                <a:lnTo>
                  <a:pt x="42418" y="1105636"/>
                </a:lnTo>
                <a:lnTo>
                  <a:pt x="47243" y="1125042"/>
                </a:lnTo>
                <a:lnTo>
                  <a:pt x="53975" y="1143508"/>
                </a:lnTo>
                <a:lnTo>
                  <a:pt x="62484" y="1161199"/>
                </a:lnTo>
                <a:lnTo>
                  <a:pt x="56261" y="1121740"/>
                </a:lnTo>
                <a:lnTo>
                  <a:pt x="51688" y="1103248"/>
                </a:lnTo>
                <a:lnTo>
                  <a:pt x="48894" y="1084198"/>
                </a:lnTo>
                <a:lnTo>
                  <a:pt x="48006" y="1064450"/>
                </a:lnTo>
                <a:lnTo>
                  <a:pt x="48006" y="201675"/>
                </a:lnTo>
                <a:lnTo>
                  <a:pt x="52197" y="161670"/>
                </a:lnTo>
                <a:lnTo>
                  <a:pt x="71755" y="109219"/>
                </a:lnTo>
                <a:lnTo>
                  <a:pt x="105156" y="65024"/>
                </a:lnTo>
                <a:lnTo>
                  <a:pt x="149479" y="32257"/>
                </a:lnTo>
                <a:lnTo>
                  <a:pt x="202565" y="13207"/>
                </a:lnTo>
                <a:lnTo>
                  <a:pt x="241300" y="9651"/>
                </a:lnTo>
                <a:lnTo>
                  <a:pt x="5640578" y="9651"/>
                </a:lnTo>
                <a:lnTo>
                  <a:pt x="5680583" y="13715"/>
                </a:lnTo>
                <a:lnTo>
                  <a:pt x="5733161" y="33400"/>
                </a:lnTo>
                <a:lnTo>
                  <a:pt x="5777357" y="66675"/>
                </a:lnTo>
                <a:lnTo>
                  <a:pt x="5809996" y="111125"/>
                </a:lnTo>
                <a:lnTo>
                  <a:pt x="5829046" y="164083"/>
                </a:lnTo>
                <a:lnTo>
                  <a:pt x="5832729" y="202945"/>
                </a:lnTo>
                <a:lnTo>
                  <a:pt x="5832729" y="1065682"/>
                </a:lnTo>
                <a:lnTo>
                  <a:pt x="5828538" y="1105636"/>
                </a:lnTo>
                <a:lnTo>
                  <a:pt x="5808980" y="1158176"/>
                </a:lnTo>
                <a:lnTo>
                  <a:pt x="5775706" y="1202347"/>
                </a:lnTo>
                <a:lnTo>
                  <a:pt x="5731256" y="1235075"/>
                </a:lnTo>
                <a:lnTo>
                  <a:pt x="5678170" y="1254086"/>
                </a:lnTo>
                <a:lnTo>
                  <a:pt x="5639435" y="1257744"/>
                </a:lnTo>
                <a:lnTo>
                  <a:pt x="5639943" y="1267333"/>
                </a:lnTo>
                <a:lnTo>
                  <a:pt x="5680583" y="1263383"/>
                </a:lnTo>
                <a:lnTo>
                  <a:pt x="5718429" y="1251800"/>
                </a:lnTo>
                <a:lnTo>
                  <a:pt x="5752846" y="1233322"/>
                </a:lnTo>
                <a:lnTo>
                  <a:pt x="5782691" y="1208798"/>
                </a:lnTo>
                <a:lnTo>
                  <a:pt x="5807456" y="1179017"/>
                </a:lnTo>
                <a:lnTo>
                  <a:pt x="5826125" y="1144854"/>
                </a:lnTo>
                <a:lnTo>
                  <a:pt x="5838063" y="1107059"/>
                </a:lnTo>
                <a:lnTo>
                  <a:pt x="5842254" y="1065682"/>
                </a:lnTo>
                <a:lnTo>
                  <a:pt x="5842254" y="202437"/>
                </a:lnTo>
                <a:lnTo>
                  <a:pt x="5838317" y="161670"/>
                </a:lnTo>
                <a:lnTo>
                  <a:pt x="5826760" y="123825"/>
                </a:lnTo>
                <a:lnTo>
                  <a:pt x="5808218" y="89534"/>
                </a:lnTo>
                <a:lnTo>
                  <a:pt x="5783707" y="59562"/>
                </a:lnTo>
                <a:lnTo>
                  <a:pt x="5753989" y="34798"/>
                </a:lnTo>
                <a:lnTo>
                  <a:pt x="5719826" y="16128"/>
                </a:lnTo>
                <a:lnTo>
                  <a:pt x="5681980" y="4318"/>
                </a:lnTo>
                <a:lnTo>
                  <a:pt x="5640578" y="0"/>
                </a:lnTo>
                <a:lnTo>
                  <a:pt x="240792" y="0"/>
                </a:lnTo>
                <a:lnTo>
                  <a:pt x="200151" y="3937"/>
                </a:lnTo>
                <a:lnTo>
                  <a:pt x="162179" y="15620"/>
                </a:lnTo>
                <a:lnTo>
                  <a:pt x="127888" y="34036"/>
                </a:lnTo>
                <a:lnTo>
                  <a:pt x="98043" y="58546"/>
                </a:lnTo>
                <a:lnTo>
                  <a:pt x="73279" y="88392"/>
                </a:lnTo>
                <a:lnTo>
                  <a:pt x="54482" y="122555"/>
                </a:lnTo>
                <a:lnTo>
                  <a:pt x="42672" y="160274"/>
                </a:lnTo>
                <a:lnTo>
                  <a:pt x="38481" y="201675"/>
                </a:lnTo>
                <a:lnTo>
                  <a:pt x="38354" y="1064945"/>
                </a:lnTo>
                <a:lnTo>
                  <a:pt x="39369" y="1085634"/>
                </a:lnTo>
                <a:close/>
              </a:path>
              <a:path w="5880608" h="1305687">
                <a:moveTo>
                  <a:pt x="54229" y="1166164"/>
                </a:moveTo>
                <a:lnTo>
                  <a:pt x="45338" y="1147698"/>
                </a:lnTo>
                <a:lnTo>
                  <a:pt x="38226" y="1128331"/>
                </a:lnTo>
                <a:lnTo>
                  <a:pt x="41656" y="1200848"/>
                </a:lnTo>
                <a:lnTo>
                  <a:pt x="71247" y="1236243"/>
                </a:lnTo>
                <a:lnTo>
                  <a:pt x="106934" y="1265389"/>
                </a:lnTo>
                <a:lnTo>
                  <a:pt x="147700" y="1287310"/>
                </a:lnTo>
                <a:lnTo>
                  <a:pt x="192912" y="1301064"/>
                </a:lnTo>
                <a:lnTo>
                  <a:pt x="240030" y="1305712"/>
                </a:lnTo>
                <a:lnTo>
                  <a:pt x="5641848" y="1305687"/>
                </a:lnTo>
                <a:lnTo>
                  <a:pt x="5690108" y="1300581"/>
                </a:lnTo>
                <a:lnTo>
                  <a:pt x="5735193" y="1286357"/>
                </a:lnTo>
                <a:lnTo>
                  <a:pt x="5775833" y="1264069"/>
                </a:lnTo>
                <a:lnTo>
                  <a:pt x="5811139" y="1234592"/>
                </a:lnTo>
                <a:lnTo>
                  <a:pt x="5840349" y="1198880"/>
                </a:lnTo>
                <a:lnTo>
                  <a:pt x="5862193" y="1158024"/>
                </a:lnTo>
                <a:lnTo>
                  <a:pt x="5876036" y="1112799"/>
                </a:lnTo>
                <a:lnTo>
                  <a:pt x="5880608" y="1065682"/>
                </a:lnTo>
                <a:lnTo>
                  <a:pt x="5880608" y="200406"/>
                </a:lnTo>
                <a:lnTo>
                  <a:pt x="5875528" y="152145"/>
                </a:lnTo>
                <a:lnTo>
                  <a:pt x="5861304" y="107061"/>
                </a:lnTo>
                <a:lnTo>
                  <a:pt x="5839079" y="66548"/>
                </a:lnTo>
                <a:lnTo>
                  <a:pt x="5809488" y="31114"/>
                </a:lnTo>
                <a:lnTo>
                  <a:pt x="5773801" y="1905"/>
                </a:lnTo>
                <a:lnTo>
                  <a:pt x="5733034" y="-19938"/>
                </a:lnTo>
                <a:lnTo>
                  <a:pt x="5687695" y="-33655"/>
                </a:lnTo>
                <a:lnTo>
                  <a:pt x="5640578" y="-38354"/>
                </a:lnTo>
                <a:lnTo>
                  <a:pt x="238760" y="-38354"/>
                </a:lnTo>
                <a:lnTo>
                  <a:pt x="190500" y="-33147"/>
                </a:lnTo>
                <a:lnTo>
                  <a:pt x="145542" y="-19050"/>
                </a:lnTo>
                <a:lnTo>
                  <a:pt x="104901" y="3301"/>
                </a:lnTo>
                <a:lnTo>
                  <a:pt x="69595" y="32765"/>
                </a:lnTo>
                <a:lnTo>
                  <a:pt x="40386" y="68452"/>
                </a:lnTo>
                <a:lnTo>
                  <a:pt x="28575" y="88264"/>
                </a:lnTo>
                <a:lnTo>
                  <a:pt x="28829" y="1065441"/>
                </a:lnTo>
                <a:lnTo>
                  <a:pt x="28829" y="201675"/>
                </a:lnTo>
                <a:lnTo>
                  <a:pt x="29972" y="179831"/>
                </a:lnTo>
                <a:lnTo>
                  <a:pt x="38354" y="138556"/>
                </a:lnTo>
                <a:lnTo>
                  <a:pt x="54482" y="100837"/>
                </a:lnTo>
                <a:lnTo>
                  <a:pt x="77216" y="67056"/>
                </a:lnTo>
                <a:lnTo>
                  <a:pt x="105918" y="38481"/>
                </a:lnTo>
                <a:lnTo>
                  <a:pt x="139573" y="15875"/>
                </a:lnTo>
                <a:lnTo>
                  <a:pt x="177545" y="-126"/>
                </a:lnTo>
                <a:lnTo>
                  <a:pt x="218694" y="-8509"/>
                </a:lnTo>
                <a:lnTo>
                  <a:pt x="240284" y="-9525"/>
                </a:lnTo>
                <a:lnTo>
                  <a:pt x="5640578" y="-9525"/>
                </a:lnTo>
                <a:lnTo>
                  <a:pt x="5683504" y="-5206"/>
                </a:lnTo>
                <a:lnTo>
                  <a:pt x="5723128" y="7112"/>
                </a:lnTo>
                <a:lnTo>
                  <a:pt x="5758942" y="26669"/>
                </a:lnTo>
                <a:lnTo>
                  <a:pt x="5790184" y="52450"/>
                </a:lnTo>
                <a:lnTo>
                  <a:pt x="5815965" y="83819"/>
                </a:lnTo>
                <a:lnTo>
                  <a:pt x="5835396" y="119633"/>
                </a:lnTo>
                <a:lnTo>
                  <a:pt x="5847588" y="159384"/>
                </a:lnTo>
                <a:lnTo>
                  <a:pt x="5851906" y="201930"/>
                </a:lnTo>
                <a:lnTo>
                  <a:pt x="5851906" y="1065682"/>
                </a:lnTo>
                <a:lnTo>
                  <a:pt x="5847588" y="1108494"/>
                </a:lnTo>
                <a:lnTo>
                  <a:pt x="5835142" y="1148143"/>
                </a:lnTo>
                <a:lnTo>
                  <a:pt x="5815711" y="1183982"/>
                </a:lnTo>
                <a:lnTo>
                  <a:pt x="5789803" y="1215237"/>
                </a:lnTo>
                <a:lnTo>
                  <a:pt x="5758561" y="1241005"/>
                </a:lnTo>
                <a:lnTo>
                  <a:pt x="5722620" y="1260436"/>
                </a:lnTo>
                <a:lnTo>
                  <a:pt x="5682996" y="1272679"/>
                </a:lnTo>
                <a:lnTo>
                  <a:pt x="5640451" y="1276921"/>
                </a:lnTo>
                <a:lnTo>
                  <a:pt x="240030" y="1276908"/>
                </a:lnTo>
                <a:lnTo>
                  <a:pt x="197231" y="1272590"/>
                </a:lnTo>
                <a:lnTo>
                  <a:pt x="157606" y="1260246"/>
                </a:lnTo>
                <a:lnTo>
                  <a:pt x="121793" y="1240739"/>
                </a:lnTo>
                <a:lnTo>
                  <a:pt x="90550" y="1214907"/>
                </a:lnTo>
                <a:lnTo>
                  <a:pt x="64769" y="1183589"/>
                </a:lnTo>
                <a:lnTo>
                  <a:pt x="54229" y="1166164"/>
                </a:lnTo>
                <a:close/>
              </a:path>
            </a:pathLst>
          </a:custGeom>
          <a:solidFill>
            <a:srgbClr val="AF7D00"/>
          </a:solidFill>
        </p:spPr>
        <p:txBody>
          <a:bodyPr wrap="square" lIns="0" tIns="0" rIns="0" bIns="0" rtlCol="0">
            <a:noAutofit/>
          </a:bodyPr>
          <a:lstStyle/>
          <a:p>
            <a:endParaRPr/>
          </a:p>
        </p:txBody>
      </p:sp>
      <p:sp>
        <p:nvSpPr>
          <p:cNvPr id="5" name="object 5"/>
          <p:cNvSpPr txBox="1"/>
          <p:nvPr/>
        </p:nvSpPr>
        <p:spPr>
          <a:xfrm>
            <a:off x="4313682" y="1801576"/>
            <a:ext cx="503238" cy="254304"/>
          </a:xfrm>
          <a:prstGeom prst="rect">
            <a:avLst/>
          </a:prstGeom>
        </p:spPr>
        <p:txBody>
          <a:bodyPr wrap="square" lIns="0" tIns="12065" rIns="0" bIns="0" rtlCol="0">
            <a:noAutofit/>
          </a:bodyPr>
          <a:lstStyle/>
          <a:p>
            <a:pPr marL="12700">
              <a:lnSpc>
                <a:spcPts val="1900"/>
              </a:lnSpc>
            </a:pPr>
            <a:r>
              <a:rPr sz="1800" dirty="0" smtClean="0">
                <a:latin typeface="Corbel"/>
                <a:cs typeface="Corbel"/>
              </a:rPr>
              <a:t>PND</a:t>
            </a:r>
            <a:endParaRPr sz="1800" dirty="0">
              <a:latin typeface="Corbel"/>
              <a:cs typeface="Corbel"/>
            </a:endParaRPr>
          </a:p>
        </p:txBody>
      </p:sp>
      <p:sp>
        <p:nvSpPr>
          <p:cNvPr id="4" name="object 4"/>
          <p:cNvSpPr txBox="1"/>
          <p:nvPr/>
        </p:nvSpPr>
        <p:spPr>
          <a:xfrm>
            <a:off x="2297938" y="2465759"/>
            <a:ext cx="4564009" cy="528319"/>
          </a:xfrm>
          <a:prstGeom prst="rect">
            <a:avLst/>
          </a:prstGeom>
        </p:spPr>
        <p:txBody>
          <a:bodyPr wrap="square" lIns="0" tIns="12065" rIns="0" bIns="0" rtlCol="0">
            <a:noAutofit/>
          </a:bodyPr>
          <a:lstStyle/>
          <a:p>
            <a:pPr algn="ctr">
              <a:lnSpc>
                <a:spcPts val="1900"/>
              </a:lnSpc>
            </a:pPr>
            <a:r>
              <a:rPr sz="1800" spc="0" dirty="0" smtClean="0">
                <a:solidFill>
                  <a:srgbClr val="FFFFFF"/>
                </a:solidFill>
                <a:latin typeface="Corbel"/>
                <a:cs typeface="Corbel"/>
              </a:rPr>
              <a:t>es la base de las políticas gubernamentales de el</a:t>
            </a:r>
            <a:endParaRPr sz="1800" dirty="0">
              <a:latin typeface="Corbel"/>
              <a:cs typeface="Corbel"/>
            </a:endParaRPr>
          </a:p>
          <a:p>
            <a:pPr marL="1128902" marR="1143439" algn="ctr">
              <a:lnSpc>
                <a:spcPts val="2160"/>
              </a:lnSpc>
              <a:spcBef>
                <a:spcPts val="13"/>
              </a:spcBef>
            </a:pPr>
            <a:r>
              <a:rPr sz="1800" spc="-3" dirty="0" smtClean="0">
                <a:solidFill>
                  <a:srgbClr val="FFFFFF"/>
                </a:solidFill>
                <a:latin typeface="Corbel"/>
                <a:cs typeface="Corbel"/>
              </a:rPr>
              <a:t>presidente de Colombia</a:t>
            </a:r>
            <a:endParaRPr sz="1800" dirty="0">
              <a:latin typeface="Corbel"/>
              <a:cs typeface="Corbel"/>
            </a:endParaRPr>
          </a:p>
        </p:txBody>
      </p:sp>
      <p:sp>
        <p:nvSpPr>
          <p:cNvPr id="3" name="object 3"/>
          <p:cNvSpPr txBox="1"/>
          <p:nvPr/>
        </p:nvSpPr>
        <p:spPr>
          <a:xfrm>
            <a:off x="1704086" y="3305510"/>
            <a:ext cx="5724651" cy="1351506"/>
          </a:xfrm>
          <a:prstGeom prst="rect">
            <a:avLst/>
          </a:prstGeom>
          <a:solidFill>
            <a:schemeClr val="tx2">
              <a:lumMod val="60000"/>
              <a:lumOff val="40000"/>
            </a:schemeClr>
          </a:solidFill>
        </p:spPr>
        <p:txBody>
          <a:bodyPr wrap="square" lIns="0" tIns="12065" rIns="0" bIns="0" rtlCol="0">
            <a:noAutofit/>
          </a:bodyPr>
          <a:lstStyle/>
          <a:p>
            <a:pPr marL="387073" marR="403859" algn="ctr">
              <a:lnSpc>
                <a:spcPts val="1900"/>
              </a:lnSpc>
            </a:pPr>
            <a:r>
              <a:rPr lang="es-ES" spc="-1" dirty="0">
                <a:solidFill>
                  <a:srgbClr val="FFFFFF"/>
                </a:solidFill>
                <a:latin typeface="Corbel"/>
                <a:cs typeface="Corbel"/>
              </a:rPr>
              <a:t>E</a:t>
            </a:r>
            <a:r>
              <a:rPr sz="1800" spc="-1" dirty="0" smtClean="0">
                <a:solidFill>
                  <a:srgbClr val="FFFFFF"/>
                </a:solidFill>
                <a:latin typeface="Corbel"/>
                <a:cs typeface="Corbel"/>
              </a:rPr>
              <a:t>l PND, son las</a:t>
            </a:r>
            <a:endParaRPr sz="1800" dirty="0">
              <a:latin typeface="Corbel"/>
              <a:cs typeface="Corbel"/>
            </a:endParaRPr>
          </a:p>
          <a:p>
            <a:pPr marL="138302" marR="154999" algn="ctr">
              <a:lnSpc>
                <a:spcPts val="2160"/>
              </a:lnSpc>
              <a:spcBef>
                <a:spcPts val="13"/>
              </a:spcBef>
            </a:pPr>
            <a:r>
              <a:rPr sz="1800" dirty="0" smtClean="0">
                <a:solidFill>
                  <a:srgbClr val="FFFFFF"/>
                </a:solidFill>
                <a:latin typeface="Corbel"/>
                <a:cs typeface="Corbel"/>
              </a:rPr>
              <a:t>propuestas del aspirante a la presidencia, presentadas</a:t>
            </a:r>
            <a:endParaRPr sz="1800" dirty="0">
              <a:latin typeface="Corbel"/>
              <a:cs typeface="Corbel"/>
            </a:endParaRPr>
          </a:p>
          <a:p>
            <a:pPr marL="145923" marR="165882" algn="ctr">
              <a:lnSpc>
                <a:spcPts val="2160"/>
              </a:lnSpc>
            </a:pPr>
            <a:r>
              <a:rPr sz="1800" spc="5" dirty="0" smtClean="0">
                <a:solidFill>
                  <a:srgbClr val="FFFFFF"/>
                </a:solidFill>
                <a:latin typeface="Corbel"/>
                <a:cs typeface="Corbel"/>
              </a:rPr>
              <a:t>ante la Registraduria nacional del estado civil; en este</a:t>
            </a:r>
            <a:endParaRPr sz="1800" dirty="0">
              <a:latin typeface="Corbel"/>
              <a:cs typeface="Corbel"/>
            </a:endParaRPr>
          </a:p>
          <a:p>
            <a:pPr algn="ctr">
              <a:lnSpc>
                <a:spcPts val="2160"/>
              </a:lnSpc>
            </a:pPr>
            <a:r>
              <a:rPr sz="1800" spc="0" dirty="0" smtClean="0">
                <a:solidFill>
                  <a:srgbClr val="FFFFFF"/>
                </a:solidFill>
                <a:latin typeface="Corbel"/>
                <a:cs typeface="Corbel"/>
              </a:rPr>
              <a:t>tiempo el documento,  se conoce como “programa</a:t>
            </a:r>
            <a:endParaRPr sz="1800" dirty="0">
              <a:latin typeface="Corbel"/>
              <a:cs typeface="Corbel"/>
            </a:endParaRPr>
          </a:p>
          <a:p>
            <a:pPr marL="2060448" marR="2075611" algn="ctr">
              <a:lnSpc>
                <a:spcPts val="2160"/>
              </a:lnSpc>
            </a:pPr>
            <a:r>
              <a:rPr sz="1800" spc="0" dirty="0" smtClean="0">
                <a:solidFill>
                  <a:srgbClr val="FFFFFF"/>
                </a:solidFill>
                <a:latin typeface="Corbel"/>
                <a:cs typeface="Corbel"/>
              </a:rPr>
              <a:t>de gobierno”</a:t>
            </a:r>
            <a:endParaRPr sz="1800" dirty="0">
              <a:latin typeface="Corbel"/>
              <a:cs typeface="Corbel"/>
            </a:endParaRPr>
          </a:p>
        </p:txBody>
      </p:sp>
      <p:sp>
        <p:nvSpPr>
          <p:cNvPr id="2" name="object 2"/>
          <p:cNvSpPr txBox="1"/>
          <p:nvPr/>
        </p:nvSpPr>
        <p:spPr>
          <a:xfrm>
            <a:off x="1631695" y="4884673"/>
            <a:ext cx="5886704" cy="1281709"/>
          </a:xfrm>
          <a:prstGeom prst="rect">
            <a:avLst/>
          </a:prstGeom>
          <a:solidFill>
            <a:schemeClr val="tx2">
              <a:lumMod val="60000"/>
              <a:lumOff val="40000"/>
            </a:schemeClr>
          </a:solidFill>
        </p:spPr>
        <p:txBody>
          <a:bodyPr wrap="square" lIns="0" tIns="12065" rIns="0" bIns="0" rtlCol="0">
            <a:noAutofit/>
          </a:bodyPr>
          <a:lstStyle/>
          <a:p>
            <a:pPr marL="301371" marR="317791" algn="ctr">
              <a:lnSpc>
                <a:spcPts val="1900"/>
              </a:lnSpc>
            </a:pPr>
            <a:r>
              <a:rPr sz="1800" spc="0" dirty="0" smtClean="0">
                <a:solidFill>
                  <a:srgbClr val="FFFFFF"/>
                </a:solidFill>
                <a:latin typeface="Corbel"/>
                <a:cs typeface="Corbel"/>
              </a:rPr>
              <a:t>En conclusión el </a:t>
            </a:r>
            <a:r>
              <a:rPr sz="1800" b="1" spc="0" dirty="0" smtClean="0">
                <a:solidFill>
                  <a:srgbClr val="FFFFFF"/>
                </a:solidFill>
                <a:latin typeface="Corbel"/>
                <a:cs typeface="Corbel"/>
              </a:rPr>
              <a:t>Plan Nacional de Desarrollo </a:t>
            </a:r>
            <a:r>
              <a:rPr sz="1800" spc="0" dirty="0" smtClean="0">
                <a:solidFill>
                  <a:srgbClr val="FFFFFF"/>
                </a:solidFill>
                <a:latin typeface="Corbel"/>
                <a:cs typeface="Corbel"/>
              </a:rPr>
              <a:t>es el</a:t>
            </a:r>
            <a:endParaRPr sz="1800" dirty="0">
              <a:latin typeface="Corbel"/>
              <a:cs typeface="Corbel"/>
            </a:endParaRPr>
          </a:p>
          <a:p>
            <a:pPr algn="ctr">
              <a:lnSpc>
                <a:spcPts val="2160"/>
              </a:lnSpc>
              <a:spcBef>
                <a:spcPts val="13"/>
              </a:spcBef>
            </a:pPr>
            <a:r>
              <a:rPr sz="1800" dirty="0" smtClean="0">
                <a:solidFill>
                  <a:srgbClr val="FFFFFF"/>
                </a:solidFill>
                <a:latin typeface="Corbel"/>
                <a:cs typeface="Corbel"/>
              </a:rPr>
              <a:t>instrumento legal por medio del cual se dan a conocer los</a:t>
            </a:r>
            <a:endParaRPr sz="1800" dirty="0">
              <a:latin typeface="Corbel"/>
              <a:cs typeface="Corbel"/>
            </a:endParaRPr>
          </a:p>
          <a:p>
            <a:pPr marL="305943" marR="321445" algn="ctr">
              <a:lnSpc>
                <a:spcPts val="2160"/>
              </a:lnSpc>
            </a:pPr>
            <a:r>
              <a:rPr sz="1800" spc="-1" dirty="0" smtClean="0">
                <a:solidFill>
                  <a:srgbClr val="FFFFFF"/>
                </a:solidFill>
                <a:latin typeface="Corbel"/>
                <a:cs typeface="Corbel"/>
              </a:rPr>
              <a:t>objetivos de gobierno del presidente de Colombia.</a:t>
            </a:r>
            <a:endParaRPr sz="1800" dirty="0">
              <a:latin typeface="Corbel"/>
              <a:cs typeface="Corbel"/>
            </a:endParaRPr>
          </a:p>
          <a:p>
            <a:pPr marL="214480" marR="141563" algn="ctr">
              <a:lnSpc>
                <a:spcPts val="2160"/>
              </a:lnSpc>
            </a:pPr>
            <a:r>
              <a:rPr sz="1800" spc="0" dirty="0" smtClean="0">
                <a:solidFill>
                  <a:srgbClr val="FFFFFF"/>
                </a:solidFill>
                <a:latin typeface="Corbel"/>
                <a:cs typeface="Corbel"/>
              </a:rPr>
              <a:t>su gestión, y además, permite evaluar sus resultados.</a:t>
            </a:r>
            <a:endParaRPr sz="1800" dirty="0">
              <a:latin typeface="Corbel"/>
              <a:cs typeface="Corbel"/>
            </a:endParaRPr>
          </a:p>
        </p:txBody>
      </p:sp>
    </p:spTree>
    <p:extLst>
      <p:ext uri="{BB962C8B-B14F-4D97-AF65-F5344CB8AC3E}">
        <p14:creationId xmlns:p14="http://schemas.microsoft.com/office/powerpoint/2010/main" val="497924417"/>
      </p:ext>
    </p:extLst>
  </p:cSld>
  <p:clrMapOvr>
    <a:masterClrMapping/>
  </p:clrMapOvr>
  <p:transition spd="slow">
    <p:wheel spokes="3"/>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20" name="object 20"/>
          <p:cNvSpPr/>
          <p:nvPr/>
        </p:nvSpPr>
        <p:spPr>
          <a:xfrm>
            <a:off x="180974" y="182450"/>
            <a:ext cx="7559377" cy="960550"/>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600" b="1" dirty="0" smtClean="0"/>
              <a:t>QUE BUSCA</a:t>
            </a:r>
            <a:endParaRPr sz="3600" b="1" dirty="0"/>
          </a:p>
        </p:txBody>
      </p:sp>
      <p:sp>
        <p:nvSpPr>
          <p:cNvPr id="16" name="object 16"/>
          <p:cNvSpPr txBox="1"/>
          <p:nvPr/>
        </p:nvSpPr>
        <p:spPr>
          <a:xfrm>
            <a:off x="499364" y="1932629"/>
            <a:ext cx="8169202" cy="432612"/>
          </a:xfrm>
          <a:prstGeom prst="rect">
            <a:avLst/>
          </a:prstGeom>
        </p:spPr>
        <p:txBody>
          <a:bodyPr wrap="square" lIns="0" tIns="20986" rIns="0" bIns="0" rtlCol="0">
            <a:noAutofit/>
          </a:bodyPr>
          <a:lstStyle/>
          <a:p>
            <a:pPr marL="12700">
              <a:lnSpc>
                <a:spcPts val="3304"/>
              </a:lnSpc>
            </a:pPr>
            <a:r>
              <a:rPr sz="3200" spc="17" dirty="0" smtClean="0">
                <a:latin typeface="Corbel"/>
                <a:cs typeface="Corbel"/>
              </a:rPr>
              <a:t>El PND del Gobierno Nacional busca asegurar el</a:t>
            </a:r>
            <a:endParaRPr sz="3200">
              <a:latin typeface="Corbel"/>
              <a:cs typeface="Corbel"/>
            </a:endParaRPr>
          </a:p>
        </p:txBody>
      </p:sp>
      <p:sp>
        <p:nvSpPr>
          <p:cNvPr id="15" name="object 15"/>
          <p:cNvSpPr txBox="1"/>
          <p:nvPr/>
        </p:nvSpPr>
        <p:spPr>
          <a:xfrm>
            <a:off x="499364" y="2420535"/>
            <a:ext cx="679383" cy="432308"/>
          </a:xfrm>
          <a:prstGeom prst="rect">
            <a:avLst/>
          </a:prstGeom>
        </p:spPr>
        <p:txBody>
          <a:bodyPr wrap="square" lIns="0" tIns="20986" rIns="0" bIns="0" rtlCol="0">
            <a:noAutofit/>
          </a:bodyPr>
          <a:lstStyle/>
          <a:p>
            <a:pPr marL="12700">
              <a:lnSpc>
                <a:spcPts val="3304"/>
              </a:lnSpc>
            </a:pPr>
            <a:r>
              <a:rPr sz="3200" spc="1" dirty="0" smtClean="0">
                <a:latin typeface="Corbel"/>
                <a:cs typeface="Corbel"/>
              </a:rPr>
              <a:t>uso</a:t>
            </a:r>
            <a:endParaRPr sz="3200" dirty="0">
              <a:latin typeface="Corbel"/>
              <a:cs typeface="Corbel"/>
            </a:endParaRPr>
          </a:p>
        </p:txBody>
      </p:sp>
      <p:sp>
        <p:nvSpPr>
          <p:cNvPr id="14" name="object 14"/>
          <p:cNvSpPr txBox="1"/>
          <p:nvPr/>
        </p:nvSpPr>
        <p:spPr>
          <a:xfrm>
            <a:off x="1595374" y="2420535"/>
            <a:ext cx="1543829" cy="432308"/>
          </a:xfrm>
          <a:prstGeom prst="rect">
            <a:avLst/>
          </a:prstGeom>
        </p:spPr>
        <p:txBody>
          <a:bodyPr wrap="square" lIns="0" tIns="20986" rIns="0" bIns="0" rtlCol="0">
            <a:noAutofit/>
          </a:bodyPr>
          <a:lstStyle/>
          <a:p>
            <a:pPr marL="12700">
              <a:lnSpc>
                <a:spcPts val="3304"/>
              </a:lnSpc>
            </a:pPr>
            <a:r>
              <a:rPr sz="3200" spc="-2" dirty="0" smtClean="0">
                <a:latin typeface="Corbel"/>
                <a:cs typeface="Corbel"/>
              </a:rPr>
              <a:t>eficiente</a:t>
            </a:r>
            <a:endParaRPr sz="3200">
              <a:latin typeface="Corbel"/>
              <a:cs typeface="Corbel"/>
            </a:endParaRPr>
          </a:p>
        </p:txBody>
      </p:sp>
      <p:sp>
        <p:nvSpPr>
          <p:cNvPr id="13" name="object 13"/>
          <p:cNvSpPr txBox="1"/>
          <p:nvPr/>
        </p:nvSpPr>
        <p:spPr>
          <a:xfrm>
            <a:off x="3554095" y="2420535"/>
            <a:ext cx="506514"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de</a:t>
            </a:r>
            <a:endParaRPr sz="3200">
              <a:latin typeface="Corbel"/>
              <a:cs typeface="Corbel"/>
            </a:endParaRPr>
          </a:p>
        </p:txBody>
      </p:sp>
      <p:sp>
        <p:nvSpPr>
          <p:cNvPr id="12" name="object 12"/>
          <p:cNvSpPr txBox="1"/>
          <p:nvPr/>
        </p:nvSpPr>
        <p:spPr>
          <a:xfrm>
            <a:off x="4476115" y="2420535"/>
            <a:ext cx="562288"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los</a:t>
            </a:r>
            <a:endParaRPr sz="3200">
              <a:latin typeface="Corbel"/>
              <a:cs typeface="Corbel"/>
            </a:endParaRPr>
          </a:p>
        </p:txBody>
      </p:sp>
      <p:sp>
        <p:nvSpPr>
          <p:cNvPr id="11" name="object 11"/>
          <p:cNvSpPr txBox="1"/>
          <p:nvPr/>
        </p:nvSpPr>
        <p:spPr>
          <a:xfrm>
            <a:off x="5454777" y="2420535"/>
            <a:ext cx="1496168"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recursos</a:t>
            </a:r>
            <a:endParaRPr sz="3200">
              <a:latin typeface="Corbel"/>
              <a:cs typeface="Corbel"/>
            </a:endParaRPr>
          </a:p>
        </p:txBody>
      </p:sp>
      <p:sp>
        <p:nvSpPr>
          <p:cNvPr id="10" name="object 10"/>
          <p:cNvSpPr txBox="1"/>
          <p:nvPr/>
        </p:nvSpPr>
        <p:spPr>
          <a:xfrm>
            <a:off x="7367778" y="2420535"/>
            <a:ext cx="506514"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de</a:t>
            </a:r>
            <a:endParaRPr sz="3200">
              <a:latin typeface="Corbel"/>
              <a:cs typeface="Corbel"/>
            </a:endParaRPr>
          </a:p>
        </p:txBody>
      </p:sp>
      <p:sp>
        <p:nvSpPr>
          <p:cNvPr id="9" name="object 9"/>
          <p:cNvSpPr txBox="1"/>
          <p:nvPr/>
        </p:nvSpPr>
        <p:spPr>
          <a:xfrm>
            <a:off x="8291322" y="2420535"/>
            <a:ext cx="377223" cy="432308"/>
          </a:xfrm>
          <a:prstGeom prst="rect">
            <a:avLst/>
          </a:prstGeom>
        </p:spPr>
        <p:txBody>
          <a:bodyPr wrap="square" lIns="0" tIns="20986" rIns="0" bIns="0" rtlCol="0">
            <a:noAutofit/>
          </a:bodyPr>
          <a:lstStyle/>
          <a:p>
            <a:pPr marL="12700">
              <a:lnSpc>
                <a:spcPts val="3304"/>
              </a:lnSpc>
            </a:pPr>
            <a:r>
              <a:rPr sz="3200" spc="-9" dirty="0" smtClean="0">
                <a:latin typeface="Corbel"/>
                <a:cs typeface="Corbel"/>
              </a:rPr>
              <a:t>la</a:t>
            </a:r>
            <a:endParaRPr sz="3200">
              <a:latin typeface="Corbel"/>
              <a:cs typeface="Corbel"/>
            </a:endParaRPr>
          </a:p>
        </p:txBody>
      </p:sp>
      <p:sp>
        <p:nvSpPr>
          <p:cNvPr id="8" name="object 8"/>
          <p:cNvSpPr txBox="1"/>
          <p:nvPr/>
        </p:nvSpPr>
        <p:spPr>
          <a:xfrm>
            <a:off x="499364" y="2908215"/>
            <a:ext cx="8169378" cy="432308"/>
          </a:xfrm>
          <a:prstGeom prst="rect">
            <a:avLst/>
          </a:prstGeom>
        </p:spPr>
        <p:txBody>
          <a:bodyPr wrap="square" lIns="0" tIns="20986" rIns="0" bIns="0" rtlCol="0">
            <a:noAutofit/>
          </a:bodyPr>
          <a:lstStyle/>
          <a:p>
            <a:pPr marL="12700">
              <a:lnSpc>
                <a:spcPts val="3304"/>
              </a:lnSpc>
            </a:pPr>
            <a:r>
              <a:rPr sz="3200" spc="52" dirty="0" smtClean="0">
                <a:latin typeface="Corbel"/>
                <a:cs typeface="Corbel"/>
              </a:rPr>
              <a:t>Nación, desarrollar estrategias de lucha contra</a:t>
            </a:r>
            <a:endParaRPr sz="3200">
              <a:latin typeface="Corbel"/>
              <a:cs typeface="Corbel"/>
            </a:endParaRPr>
          </a:p>
        </p:txBody>
      </p:sp>
      <p:sp>
        <p:nvSpPr>
          <p:cNvPr id="7" name="object 7"/>
          <p:cNvSpPr txBox="1"/>
          <p:nvPr/>
        </p:nvSpPr>
        <p:spPr>
          <a:xfrm>
            <a:off x="499364" y="3395669"/>
            <a:ext cx="380388" cy="432612"/>
          </a:xfrm>
          <a:prstGeom prst="rect">
            <a:avLst/>
          </a:prstGeom>
        </p:spPr>
        <p:txBody>
          <a:bodyPr wrap="square" lIns="0" tIns="20986" rIns="0" bIns="0" rtlCol="0">
            <a:noAutofit/>
          </a:bodyPr>
          <a:lstStyle/>
          <a:p>
            <a:pPr marL="12700">
              <a:lnSpc>
                <a:spcPts val="3304"/>
              </a:lnSpc>
            </a:pPr>
            <a:r>
              <a:rPr sz="3200" dirty="0" smtClean="0">
                <a:latin typeface="Corbel"/>
                <a:cs typeface="Corbel"/>
              </a:rPr>
              <a:t>la</a:t>
            </a:r>
            <a:endParaRPr sz="3200">
              <a:latin typeface="Corbel"/>
              <a:cs typeface="Corbel"/>
            </a:endParaRPr>
          </a:p>
        </p:txBody>
      </p:sp>
      <p:sp>
        <p:nvSpPr>
          <p:cNvPr id="6" name="object 6"/>
          <p:cNvSpPr txBox="1"/>
          <p:nvPr/>
        </p:nvSpPr>
        <p:spPr>
          <a:xfrm>
            <a:off x="999236" y="3395669"/>
            <a:ext cx="1454343" cy="432612"/>
          </a:xfrm>
          <a:prstGeom prst="rect">
            <a:avLst/>
          </a:prstGeom>
        </p:spPr>
        <p:txBody>
          <a:bodyPr wrap="square" lIns="0" tIns="20986" rIns="0" bIns="0" rtlCol="0">
            <a:noAutofit/>
          </a:bodyPr>
          <a:lstStyle/>
          <a:p>
            <a:pPr marL="12700">
              <a:lnSpc>
                <a:spcPts val="3304"/>
              </a:lnSpc>
            </a:pPr>
            <a:r>
              <a:rPr sz="3200" spc="-2" dirty="0" smtClean="0">
                <a:latin typeface="Corbel"/>
                <a:cs typeface="Corbel"/>
              </a:rPr>
              <a:t>pobreza</a:t>
            </a:r>
            <a:endParaRPr sz="3200">
              <a:latin typeface="Corbel"/>
              <a:cs typeface="Corbel"/>
            </a:endParaRPr>
          </a:p>
        </p:txBody>
      </p:sp>
      <p:sp>
        <p:nvSpPr>
          <p:cNvPr id="5" name="object 5"/>
          <p:cNvSpPr txBox="1"/>
          <p:nvPr/>
        </p:nvSpPr>
        <p:spPr>
          <a:xfrm>
            <a:off x="2573782" y="3395669"/>
            <a:ext cx="4806327" cy="432612"/>
          </a:xfrm>
          <a:prstGeom prst="rect">
            <a:avLst/>
          </a:prstGeom>
        </p:spPr>
        <p:txBody>
          <a:bodyPr wrap="square" lIns="0" tIns="20986" rIns="0" bIns="0" rtlCol="0">
            <a:noAutofit/>
          </a:bodyPr>
          <a:lstStyle/>
          <a:p>
            <a:pPr marL="12700">
              <a:lnSpc>
                <a:spcPts val="3304"/>
              </a:lnSpc>
            </a:pPr>
            <a:r>
              <a:rPr sz="3200" spc="35" dirty="0" smtClean="0">
                <a:latin typeface="Corbel"/>
                <a:cs typeface="Corbel"/>
              </a:rPr>
              <a:t>y  el  desempeño  adecuado</a:t>
            </a:r>
            <a:endParaRPr sz="3200">
              <a:latin typeface="Corbel"/>
              <a:cs typeface="Corbel"/>
            </a:endParaRPr>
          </a:p>
        </p:txBody>
      </p:sp>
      <p:sp>
        <p:nvSpPr>
          <p:cNvPr id="4" name="object 4"/>
          <p:cNvSpPr txBox="1"/>
          <p:nvPr/>
        </p:nvSpPr>
        <p:spPr>
          <a:xfrm>
            <a:off x="7498842" y="3395669"/>
            <a:ext cx="506547" cy="432612"/>
          </a:xfrm>
          <a:prstGeom prst="rect">
            <a:avLst/>
          </a:prstGeom>
        </p:spPr>
        <p:txBody>
          <a:bodyPr wrap="square" lIns="0" tIns="20986" rIns="0" bIns="0" rtlCol="0">
            <a:noAutofit/>
          </a:bodyPr>
          <a:lstStyle/>
          <a:p>
            <a:pPr marL="12700">
              <a:lnSpc>
                <a:spcPts val="3304"/>
              </a:lnSpc>
            </a:pPr>
            <a:r>
              <a:rPr sz="3200" spc="-4" dirty="0" smtClean="0">
                <a:latin typeface="Corbel"/>
                <a:cs typeface="Corbel"/>
              </a:rPr>
              <a:t>de</a:t>
            </a:r>
            <a:endParaRPr sz="3200">
              <a:latin typeface="Corbel"/>
              <a:cs typeface="Corbel"/>
            </a:endParaRPr>
          </a:p>
        </p:txBody>
      </p:sp>
      <p:sp>
        <p:nvSpPr>
          <p:cNvPr id="3" name="object 3"/>
          <p:cNvSpPr txBox="1"/>
          <p:nvPr/>
        </p:nvSpPr>
        <p:spPr>
          <a:xfrm>
            <a:off x="8123682" y="3395669"/>
            <a:ext cx="545037" cy="432612"/>
          </a:xfrm>
          <a:prstGeom prst="rect">
            <a:avLst/>
          </a:prstGeom>
        </p:spPr>
        <p:txBody>
          <a:bodyPr wrap="square" lIns="0" tIns="20986" rIns="0" bIns="0" rtlCol="0">
            <a:noAutofit/>
          </a:bodyPr>
          <a:lstStyle/>
          <a:p>
            <a:pPr marL="12700">
              <a:lnSpc>
                <a:spcPts val="3304"/>
              </a:lnSpc>
            </a:pPr>
            <a:r>
              <a:rPr sz="3200" dirty="0" smtClean="0">
                <a:latin typeface="Corbel"/>
                <a:cs typeface="Corbel"/>
              </a:rPr>
              <a:t>las</a:t>
            </a:r>
            <a:endParaRPr sz="3200">
              <a:latin typeface="Corbel"/>
              <a:cs typeface="Corbel"/>
            </a:endParaRPr>
          </a:p>
        </p:txBody>
      </p:sp>
      <p:sp>
        <p:nvSpPr>
          <p:cNvPr id="2" name="object 2"/>
          <p:cNvSpPr txBox="1"/>
          <p:nvPr/>
        </p:nvSpPr>
        <p:spPr>
          <a:xfrm>
            <a:off x="499364" y="3883956"/>
            <a:ext cx="8171045" cy="919988"/>
          </a:xfrm>
          <a:prstGeom prst="rect">
            <a:avLst/>
          </a:prstGeom>
        </p:spPr>
        <p:txBody>
          <a:bodyPr wrap="square" lIns="0" tIns="20986" rIns="0" bIns="0" rtlCol="0">
            <a:noAutofit/>
          </a:bodyPr>
          <a:lstStyle/>
          <a:p>
            <a:pPr marL="12700">
              <a:lnSpc>
                <a:spcPts val="3304"/>
              </a:lnSpc>
            </a:pPr>
            <a:r>
              <a:rPr sz="3200" spc="29" dirty="0" smtClean="0">
                <a:latin typeface="Corbel"/>
                <a:cs typeface="Corbel"/>
              </a:rPr>
              <a:t>funciones que la Constitución y la ley asignen al</a:t>
            </a:r>
            <a:endParaRPr sz="3200" dirty="0">
              <a:latin typeface="Corbel"/>
              <a:cs typeface="Corbel"/>
            </a:endParaRPr>
          </a:p>
          <a:p>
            <a:pPr marL="12700" marR="61036">
              <a:lnSpc>
                <a:spcPts val="3840"/>
              </a:lnSpc>
              <a:spcBef>
                <a:spcPts val="26"/>
              </a:spcBef>
            </a:pPr>
            <a:r>
              <a:rPr sz="3200" spc="-1" dirty="0" smtClean="0">
                <a:latin typeface="Corbel"/>
                <a:cs typeface="Corbel"/>
              </a:rPr>
              <a:t>Gobierno.</a:t>
            </a:r>
            <a:endParaRPr sz="3200" dirty="0">
              <a:latin typeface="Corbel"/>
              <a:cs typeface="Corbel"/>
            </a:endParaRPr>
          </a:p>
        </p:txBody>
      </p:sp>
    </p:spTree>
    <p:extLst>
      <p:ext uri="{BB962C8B-B14F-4D97-AF65-F5344CB8AC3E}">
        <p14:creationId xmlns:p14="http://schemas.microsoft.com/office/powerpoint/2010/main" val="2019387807"/>
      </p:ext>
    </p:extLst>
  </p:cSld>
  <p:clrMapOvr>
    <a:masterClrMapping/>
  </p:clrMapOvr>
  <p:transition spd="slow">
    <p:wheel spokes="3"/>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12" name="object 12"/>
          <p:cNvSpPr/>
          <p:nvPr/>
        </p:nvSpPr>
        <p:spPr>
          <a:xfrm>
            <a:off x="180974" y="238125"/>
            <a:ext cx="7487369" cy="971042"/>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endParaRPr lang="es-ES" sz="2800" b="1" dirty="0" smtClean="0"/>
          </a:p>
          <a:p>
            <a:pPr algn="ctr"/>
            <a:r>
              <a:rPr lang="es-ES" sz="2800" b="1" dirty="0" smtClean="0"/>
              <a:t>COMO SE CONFORMA</a:t>
            </a:r>
            <a:endParaRPr sz="2800" b="1" dirty="0"/>
          </a:p>
        </p:txBody>
      </p:sp>
      <p:sp>
        <p:nvSpPr>
          <p:cNvPr id="4" name="object 4"/>
          <p:cNvSpPr/>
          <p:nvPr/>
        </p:nvSpPr>
        <p:spPr>
          <a:xfrm>
            <a:off x="457200" y="1774825"/>
            <a:ext cx="4114800" cy="640079"/>
          </a:xfrm>
          <a:custGeom>
            <a:avLst/>
            <a:gdLst/>
            <a:ahLst/>
            <a:cxnLst/>
            <a:rect l="l" t="t" r="r" b="b"/>
            <a:pathLst>
              <a:path w="4114800" h="640079">
                <a:moveTo>
                  <a:pt x="0" y="640079"/>
                </a:moveTo>
                <a:lnTo>
                  <a:pt x="4114800" y="640079"/>
                </a:lnTo>
                <a:lnTo>
                  <a:pt x="4114800" y="0"/>
                </a:lnTo>
                <a:lnTo>
                  <a:pt x="0" y="0"/>
                </a:lnTo>
                <a:lnTo>
                  <a:pt x="0" y="640079"/>
                </a:lnTo>
                <a:close/>
              </a:path>
            </a:pathLst>
          </a:custGeom>
          <a:solidFill>
            <a:srgbClr val="EFAC00"/>
          </a:solidFill>
        </p:spPr>
        <p:txBody>
          <a:bodyPr wrap="square" lIns="0" tIns="0" rIns="0" bIns="0" rtlCol="0">
            <a:noAutofit/>
          </a:bodyPr>
          <a:lstStyle/>
          <a:p>
            <a:endParaRPr/>
          </a:p>
        </p:txBody>
      </p:sp>
      <p:sp>
        <p:nvSpPr>
          <p:cNvPr id="5" name="object 5"/>
          <p:cNvSpPr/>
          <p:nvPr/>
        </p:nvSpPr>
        <p:spPr>
          <a:xfrm>
            <a:off x="4572000" y="1774825"/>
            <a:ext cx="4114800" cy="640079"/>
          </a:xfrm>
          <a:custGeom>
            <a:avLst/>
            <a:gdLst/>
            <a:ahLst/>
            <a:cxnLst/>
            <a:rect l="l" t="t" r="r" b="b"/>
            <a:pathLst>
              <a:path w="4114800" h="640079">
                <a:moveTo>
                  <a:pt x="0" y="640079"/>
                </a:moveTo>
                <a:lnTo>
                  <a:pt x="4114800" y="640079"/>
                </a:lnTo>
                <a:lnTo>
                  <a:pt x="4114800" y="0"/>
                </a:lnTo>
                <a:lnTo>
                  <a:pt x="0" y="0"/>
                </a:lnTo>
                <a:lnTo>
                  <a:pt x="0" y="640079"/>
                </a:lnTo>
                <a:close/>
              </a:path>
            </a:pathLst>
          </a:custGeom>
          <a:solidFill>
            <a:srgbClr val="EFAC00"/>
          </a:solidFill>
        </p:spPr>
        <p:txBody>
          <a:bodyPr wrap="square" lIns="0" tIns="0" rIns="0" bIns="0" rtlCol="0">
            <a:noAutofit/>
          </a:bodyPr>
          <a:lstStyle/>
          <a:p>
            <a:endParaRPr/>
          </a:p>
        </p:txBody>
      </p:sp>
      <p:sp>
        <p:nvSpPr>
          <p:cNvPr id="6" name="object 6"/>
          <p:cNvSpPr/>
          <p:nvPr/>
        </p:nvSpPr>
        <p:spPr>
          <a:xfrm>
            <a:off x="457200" y="2414904"/>
            <a:ext cx="4114800" cy="2880360"/>
          </a:xfrm>
          <a:custGeom>
            <a:avLst/>
            <a:gdLst/>
            <a:ahLst/>
            <a:cxnLst/>
            <a:rect l="l" t="t" r="r" b="b"/>
            <a:pathLst>
              <a:path w="4114800" h="2880360">
                <a:moveTo>
                  <a:pt x="0" y="2880360"/>
                </a:moveTo>
                <a:lnTo>
                  <a:pt x="4114800" y="2880360"/>
                </a:lnTo>
                <a:lnTo>
                  <a:pt x="4114800" y="0"/>
                </a:lnTo>
                <a:lnTo>
                  <a:pt x="0" y="0"/>
                </a:lnTo>
                <a:lnTo>
                  <a:pt x="0" y="2880360"/>
                </a:lnTo>
                <a:close/>
              </a:path>
            </a:pathLst>
          </a:custGeom>
          <a:solidFill>
            <a:srgbClr val="F8E2CA"/>
          </a:solidFill>
        </p:spPr>
        <p:txBody>
          <a:bodyPr wrap="square" lIns="0" tIns="0" rIns="0" bIns="0" rtlCol="0">
            <a:noAutofit/>
          </a:bodyPr>
          <a:lstStyle/>
          <a:p>
            <a:endParaRPr/>
          </a:p>
        </p:txBody>
      </p:sp>
      <p:sp>
        <p:nvSpPr>
          <p:cNvPr id="7" name="object 7"/>
          <p:cNvSpPr/>
          <p:nvPr/>
        </p:nvSpPr>
        <p:spPr>
          <a:xfrm>
            <a:off x="4572000" y="2414904"/>
            <a:ext cx="4114800" cy="2880360"/>
          </a:xfrm>
          <a:custGeom>
            <a:avLst/>
            <a:gdLst/>
            <a:ahLst/>
            <a:cxnLst/>
            <a:rect l="l" t="t" r="r" b="b"/>
            <a:pathLst>
              <a:path w="4114800" h="2880360">
                <a:moveTo>
                  <a:pt x="0" y="2880360"/>
                </a:moveTo>
                <a:lnTo>
                  <a:pt x="4114800" y="2880360"/>
                </a:lnTo>
                <a:lnTo>
                  <a:pt x="4114800" y="0"/>
                </a:lnTo>
                <a:lnTo>
                  <a:pt x="0" y="0"/>
                </a:lnTo>
                <a:lnTo>
                  <a:pt x="0" y="2880360"/>
                </a:lnTo>
                <a:close/>
              </a:path>
            </a:pathLst>
          </a:custGeom>
          <a:solidFill>
            <a:srgbClr val="F8E2CA"/>
          </a:solidFill>
        </p:spPr>
        <p:txBody>
          <a:bodyPr wrap="square" lIns="0" tIns="0" rIns="0" bIns="0" rtlCol="0">
            <a:noAutofit/>
          </a:bodyPr>
          <a:lstStyle/>
          <a:p>
            <a:endParaRPr/>
          </a:p>
        </p:txBody>
      </p:sp>
      <p:sp>
        <p:nvSpPr>
          <p:cNvPr id="8" name="object 8"/>
          <p:cNvSpPr/>
          <p:nvPr/>
        </p:nvSpPr>
        <p:spPr>
          <a:xfrm>
            <a:off x="450850" y="2414904"/>
            <a:ext cx="8242300" cy="0"/>
          </a:xfrm>
          <a:custGeom>
            <a:avLst/>
            <a:gdLst/>
            <a:ahLst/>
            <a:cxnLst/>
            <a:rect l="l" t="t" r="r" b="b"/>
            <a:pathLst>
              <a:path w="8242300">
                <a:moveTo>
                  <a:pt x="0" y="0"/>
                </a:moveTo>
                <a:lnTo>
                  <a:pt x="8242300" y="0"/>
                </a:lnTo>
              </a:path>
            </a:pathLst>
          </a:custGeom>
          <a:ln w="38100">
            <a:solidFill>
              <a:srgbClr val="FFFFFF"/>
            </a:solidFill>
          </a:ln>
        </p:spPr>
        <p:txBody>
          <a:bodyPr wrap="square" lIns="0" tIns="0" rIns="0" bIns="0" rtlCol="0">
            <a:noAutofit/>
          </a:bodyPr>
          <a:lstStyle/>
          <a:p>
            <a:endParaRPr/>
          </a:p>
        </p:txBody>
      </p:sp>
      <p:sp>
        <p:nvSpPr>
          <p:cNvPr id="3" name="object 3"/>
          <p:cNvSpPr txBox="1"/>
          <p:nvPr/>
        </p:nvSpPr>
        <p:spPr>
          <a:xfrm>
            <a:off x="457200" y="1774825"/>
            <a:ext cx="8229600" cy="640079"/>
          </a:xfrm>
          <a:prstGeom prst="rect">
            <a:avLst/>
          </a:prstGeom>
          <a:solidFill>
            <a:schemeClr val="accent2">
              <a:lumMod val="20000"/>
              <a:lumOff val="80000"/>
            </a:schemeClr>
          </a:solidFill>
        </p:spPr>
        <p:txBody>
          <a:bodyPr wrap="square" lIns="0" tIns="53721" rIns="0" bIns="0" rtlCol="0">
            <a:noAutofit/>
          </a:bodyPr>
          <a:lstStyle/>
          <a:p>
            <a:pPr marL="4206875" marR="510094" indent="-4115435">
              <a:lnSpc>
                <a:spcPts val="2160"/>
              </a:lnSpc>
            </a:pPr>
            <a:r>
              <a:rPr sz="1800" b="1" spc="-144" dirty="0" smtClean="0">
                <a:latin typeface="Corbel" charset="0"/>
                <a:ea typeface="Corbel" charset="0"/>
                <a:cs typeface="Corbel" charset="0"/>
              </a:rPr>
              <a:t>P</a:t>
            </a:r>
            <a:r>
              <a:rPr sz="1800" b="1" spc="4" dirty="0" smtClean="0">
                <a:latin typeface="Corbel" charset="0"/>
                <a:ea typeface="Corbel" charset="0"/>
                <a:cs typeface="Corbel" charset="0"/>
              </a:rPr>
              <a:t>A</a:t>
            </a:r>
            <a:r>
              <a:rPr sz="1800" b="1" spc="0" dirty="0" smtClean="0">
                <a:latin typeface="Corbel" charset="0"/>
                <a:ea typeface="Corbel" charset="0"/>
                <a:cs typeface="Corbel" charset="0"/>
              </a:rPr>
              <a:t>RTE</a:t>
            </a:r>
            <a:r>
              <a:rPr sz="1800" b="1" spc="-9" dirty="0" smtClean="0">
                <a:latin typeface="Corbel" charset="0"/>
                <a:ea typeface="Corbel" charset="0"/>
                <a:cs typeface="Corbel" charset="0"/>
              </a:rPr>
              <a:t> </a:t>
            </a:r>
            <a:r>
              <a:rPr sz="1800" b="1" spc="0" dirty="0" smtClean="0">
                <a:latin typeface="Corbel" charset="0"/>
                <a:ea typeface="Corbel" charset="0"/>
                <a:cs typeface="Corbel" charset="0"/>
              </a:rPr>
              <a:t>ES</a:t>
            </a:r>
            <a:r>
              <a:rPr sz="1800" b="1" spc="-84" dirty="0" smtClean="0">
                <a:latin typeface="Corbel" charset="0"/>
                <a:ea typeface="Corbel" charset="0"/>
                <a:cs typeface="Corbel" charset="0"/>
              </a:rPr>
              <a:t>T</a:t>
            </a:r>
            <a:r>
              <a:rPr sz="1800" b="1" spc="4" dirty="0" smtClean="0">
                <a:latin typeface="Corbel" charset="0"/>
                <a:ea typeface="Corbel" charset="0"/>
                <a:cs typeface="Corbel" charset="0"/>
              </a:rPr>
              <a:t>A</a:t>
            </a:r>
            <a:r>
              <a:rPr sz="1800" b="1" spc="0" dirty="0" smtClean="0">
                <a:latin typeface="Corbel" charset="0"/>
                <a:ea typeface="Corbel" charset="0"/>
                <a:cs typeface="Corbel" charset="0"/>
              </a:rPr>
              <a:t>RTEGICA                                        </a:t>
            </a:r>
            <a:r>
              <a:rPr sz="1800" b="1" spc="230" dirty="0" smtClean="0">
                <a:latin typeface="Corbel" charset="0"/>
                <a:ea typeface="Corbel" charset="0"/>
                <a:cs typeface="Corbel" charset="0"/>
              </a:rPr>
              <a:t> </a:t>
            </a:r>
            <a:r>
              <a:rPr lang="es-ES_tradnl" sz="1800" b="1" spc="0" dirty="0" smtClean="0">
                <a:latin typeface="Corbel" charset="0"/>
                <a:ea typeface="Corbel" charset="0"/>
                <a:cs typeface="Corbel" charset="0"/>
              </a:rPr>
              <a:t>PLAN</a:t>
            </a:r>
            <a:r>
              <a:rPr lang="es-ES_tradnl" sz="1800" b="1" spc="-14" dirty="0" smtClean="0">
                <a:latin typeface="Corbel" charset="0"/>
                <a:ea typeface="Corbel" charset="0"/>
                <a:cs typeface="Corbel" charset="0"/>
              </a:rPr>
              <a:t> </a:t>
            </a:r>
            <a:r>
              <a:rPr lang="es-ES_tradnl" sz="1800" b="1" spc="0" dirty="0" smtClean="0">
                <a:latin typeface="Corbel" charset="0"/>
                <a:ea typeface="Corbel" charset="0"/>
                <a:cs typeface="Corbel" charset="0"/>
              </a:rPr>
              <a:t>DE</a:t>
            </a:r>
            <a:r>
              <a:rPr lang="es-ES_tradnl" sz="1800" b="1" spc="-4" dirty="0" smtClean="0">
                <a:latin typeface="Corbel" charset="0"/>
                <a:ea typeface="Corbel" charset="0"/>
                <a:cs typeface="Corbel" charset="0"/>
              </a:rPr>
              <a:t> </a:t>
            </a:r>
            <a:r>
              <a:rPr lang="es-ES_tradnl" sz="1800" b="1" spc="0" dirty="0" smtClean="0">
                <a:latin typeface="Corbel" charset="0"/>
                <a:ea typeface="Corbel" charset="0"/>
                <a:cs typeface="Corbel" charset="0"/>
              </a:rPr>
              <a:t>I</a:t>
            </a:r>
            <a:r>
              <a:rPr lang="es-ES_tradnl" sz="1800" b="1" spc="-4" dirty="0" smtClean="0">
                <a:latin typeface="Corbel" charset="0"/>
                <a:ea typeface="Corbel" charset="0"/>
                <a:cs typeface="Corbel" charset="0"/>
              </a:rPr>
              <a:t>N</a:t>
            </a:r>
            <a:r>
              <a:rPr lang="es-ES_tradnl" sz="1800" b="1" spc="0" dirty="0" smtClean="0">
                <a:latin typeface="Corbel" charset="0"/>
                <a:ea typeface="Corbel" charset="0"/>
                <a:cs typeface="Corbel" charset="0"/>
              </a:rPr>
              <a:t>VERSIONES</a:t>
            </a:r>
            <a:r>
              <a:rPr lang="es-ES_tradnl" sz="1800" b="1" spc="24" dirty="0" smtClean="0">
                <a:latin typeface="Corbel" charset="0"/>
                <a:ea typeface="Corbel" charset="0"/>
                <a:cs typeface="Corbel" charset="0"/>
              </a:rPr>
              <a:t> </a:t>
            </a:r>
            <a:r>
              <a:rPr lang="es-ES_tradnl" sz="1800" b="1" spc="0" dirty="0" smtClean="0">
                <a:latin typeface="Corbel" charset="0"/>
                <a:ea typeface="Corbel" charset="0"/>
                <a:cs typeface="Corbel" charset="0"/>
              </a:rPr>
              <a:t>DE CORTO</a:t>
            </a:r>
            <a:r>
              <a:rPr lang="es-ES_tradnl" sz="1800" b="1" spc="9" dirty="0" smtClean="0">
                <a:latin typeface="Corbel" charset="0"/>
                <a:ea typeface="Corbel" charset="0"/>
                <a:cs typeface="Corbel" charset="0"/>
              </a:rPr>
              <a:t> </a:t>
            </a:r>
            <a:r>
              <a:rPr lang="es-ES_tradnl" sz="1800" b="1" spc="0" dirty="0" smtClean="0">
                <a:latin typeface="Corbel" charset="0"/>
                <a:ea typeface="Corbel" charset="0"/>
                <a:cs typeface="Corbel" charset="0"/>
              </a:rPr>
              <a:t>Y LA</a:t>
            </a:r>
            <a:r>
              <a:rPr lang="es-ES_tradnl" sz="1800" b="1" spc="-4" dirty="0" smtClean="0">
                <a:latin typeface="Corbel" charset="0"/>
                <a:ea typeface="Corbel" charset="0"/>
                <a:cs typeface="Corbel" charset="0"/>
              </a:rPr>
              <a:t>RG</a:t>
            </a:r>
            <a:r>
              <a:rPr lang="es-ES_tradnl" sz="1800" b="1" spc="0" dirty="0" smtClean="0">
                <a:latin typeface="Corbel" charset="0"/>
                <a:ea typeface="Corbel" charset="0"/>
                <a:cs typeface="Corbel" charset="0"/>
              </a:rPr>
              <a:t>O </a:t>
            </a:r>
            <a:r>
              <a:rPr lang="es-ES_tradnl" sz="1800" b="1" spc="-4" dirty="0" smtClean="0">
                <a:latin typeface="Corbel" charset="0"/>
                <a:ea typeface="Corbel" charset="0"/>
                <a:cs typeface="Corbel" charset="0"/>
              </a:rPr>
              <a:t>P</a:t>
            </a:r>
            <a:r>
              <a:rPr lang="es-ES_tradnl" sz="1800" b="1" spc="0" dirty="0" smtClean="0">
                <a:latin typeface="Corbel" charset="0"/>
                <a:ea typeface="Corbel" charset="0"/>
                <a:cs typeface="Corbel" charset="0"/>
              </a:rPr>
              <a:t>LAZO</a:t>
            </a:r>
            <a:endParaRPr lang="es-ES_tradnl" sz="1800" dirty="0">
              <a:latin typeface="Corbel" charset="0"/>
              <a:ea typeface="Corbel" charset="0"/>
              <a:cs typeface="Corbel" charset="0"/>
            </a:endParaRPr>
          </a:p>
        </p:txBody>
      </p:sp>
      <p:sp>
        <p:nvSpPr>
          <p:cNvPr id="2" name="object 2"/>
          <p:cNvSpPr txBox="1"/>
          <p:nvPr/>
        </p:nvSpPr>
        <p:spPr>
          <a:xfrm>
            <a:off x="457200" y="2414904"/>
            <a:ext cx="8229600" cy="2880360"/>
          </a:xfrm>
          <a:prstGeom prst="rect">
            <a:avLst/>
          </a:prstGeom>
          <a:solidFill>
            <a:schemeClr val="tx2">
              <a:lumMod val="40000"/>
              <a:lumOff val="60000"/>
            </a:schemeClr>
          </a:solidFill>
        </p:spPr>
        <p:txBody>
          <a:bodyPr wrap="square" lIns="0" tIns="43180" rIns="0" bIns="0" rtlCol="0">
            <a:noAutofit/>
          </a:bodyPr>
          <a:lstStyle/>
          <a:p>
            <a:pPr marL="91440" marR="162244">
              <a:lnSpc>
                <a:spcPct val="100022"/>
              </a:lnSpc>
            </a:pPr>
            <a:endParaRPr lang="es-ES" sz="1800" spc="0" dirty="0" smtClean="0">
              <a:latin typeface="Corbel"/>
              <a:cs typeface="Corbel"/>
            </a:endParaRPr>
          </a:p>
          <a:p>
            <a:pPr marL="91440" marR="162244">
              <a:lnSpc>
                <a:spcPct val="100022"/>
              </a:lnSpc>
            </a:pPr>
            <a:r>
              <a:rPr sz="1800" spc="0" dirty="0" smtClean="0">
                <a:latin typeface="Corbel"/>
                <a:cs typeface="Corbel"/>
              </a:rPr>
              <a:t>E</a:t>
            </a:r>
            <a:r>
              <a:rPr sz="1800" spc="4" dirty="0" smtClean="0">
                <a:latin typeface="Corbel"/>
                <a:cs typeface="Corbel"/>
              </a:rPr>
              <a:t>s</a:t>
            </a:r>
            <a:r>
              <a:rPr sz="1800" spc="0" dirty="0" smtClean="0">
                <a:latin typeface="Corbel"/>
                <a:cs typeface="Corbel"/>
              </a:rPr>
              <a:t>ta</a:t>
            </a:r>
            <a:r>
              <a:rPr sz="1800" spc="-14" dirty="0" smtClean="0">
                <a:latin typeface="Corbel"/>
                <a:cs typeface="Corbel"/>
              </a:rPr>
              <a:t> </a:t>
            </a:r>
            <a:r>
              <a:rPr sz="1800" spc="0" dirty="0" smtClean="0">
                <a:latin typeface="Corbel"/>
                <a:cs typeface="Corbel"/>
              </a:rPr>
              <a:t>s</a:t>
            </a:r>
            <a:r>
              <a:rPr sz="1800" spc="4" dirty="0" smtClean="0">
                <a:latin typeface="Corbel"/>
                <a:cs typeface="Corbel"/>
              </a:rPr>
              <a:t>e</a:t>
            </a:r>
            <a:r>
              <a:rPr sz="1800" spc="0" dirty="0" smtClean="0">
                <a:latin typeface="Corbel"/>
                <a:cs typeface="Corbel"/>
              </a:rPr>
              <a:t>ñ</a:t>
            </a:r>
            <a:r>
              <a:rPr sz="1800" spc="-4" dirty="0" smtClean="0">
                <a:latin typeface="Corbel"/>
                <a:cs typeface="Corbel"/>
              </a:rPr>
              <a:t>a</a:t>
            </a:r>
            <a:r>
              <a:rPr sz="1800" spc="0" dirty="0" smtClean="0">
                <a:latin typeface="Corbel"/>
                <a:cs typeface="Corbel"/>
              </a:rPr>
              <a:t>la</a:t>
            </a:r>
            <a:r>
              <a:rPr sz="1800" spc="9" dirty="0" smtClean="0">
                <a:latin typeface="Corbel"/>
                <a:cs typeface="Corbel"/>
              </a:rPr>
              <a:t> </a:t>
            </a:r>
            <a:r>
              <a:rPr sz="1800" spc="0" dirty="0" smtClean="0">
                <a:latin typeface="Corbel"/>
                <a:cs typeface="Corbel"/>
              </a:rPr>
              <a:t>los</a:t>
            </a:r>
            <a:r>
              <a:rPr sz="1800" spc="-9" dirty="0" smtClean="0">
                <a:latin typeface="Corbel"/>
                <a:cs typeface="Corbel"/>
              </a:rPr>
              <a:t> </a:t>
            </a:r>
            <a:r>
              <a:rPr sz="1800" spc="0" dirty="0" smtClean="0">
                <a:latin typeface="Corbel"/>
                <a:cs typeface="Corbel"/>
              </a:rPr>
              <a:t>pro</a:t>
            </a:r>
            <a:r>
              <a:rPr sz="1800" spc="4" dirty="0" smtClean="0">
                <a:latin typeface="Corbel"/>
                <a:cs typeface="Corbel"/>
              </a:rPr>
              <a:t>p</a:t>
            </a:r>
            <a:r>
              <a:rPr sz="1800" spc="0" dirty="0" smtClean="0">
                <a:latin typeface="Corbel"/>
                <a:cs typeface="Corbel"/>
              </a:rPr>
              <a:t>ó</a:t>
            </a:r>
            <a:r>
              <a:rPr sz="1800" spc="4" dirty="0" smtClean="0">
                <a:latin typeface="Corbel"/>
                <a:cs typeface="Corbel"/>
              </a:rPr>
              <a:t>s</a:t>
            </a:r>
            <a:r>
              <a:rPr sz="1800" spc="0" dirty="0" smtClean="0">
                <a:latin typeface="Corbel"/>
                <a:cs typeface="Corbel"/>
              </a:rPr>
              <a:t>itos</a:t>
            </a:r>
            <a:r>
              <a:rPr sz="1800" spc="-19" dirty="0" smtClean="0">
                <a:latin typeface="Corbel"/>
                <a:cs typeface="Corbel"/>
              </a:rPr>
              <a:t> </a:t>
            </a:r>
            <a:r>
              <a:rPr sz="1800" spc="0" dirty="0" smtClean="0">
                <a:latin typeface="Corbel"/>
                <a:cs typeface="Corbel"/>
              </a:rPr>
              <a:t>y ob</a:t>
            </a:r>
            <a:r>
              <a:rPr sz="1800" spc="-4" dirty="0" smtClean="0">
                <a:latin typeface="Corbel"/>
                <a:cs typeface="Corbel"/>
              </a:rPr>
              <a:t>j</a:t>
            </a:r>
            <a:r>
              <a:rPr sz="1800" spc="0" dirty="0" smtClean="0">
                <a:latin typeface="Corbel"/>
                <a:cs typeface="Corbel"/>
              </a:rPr>
              <a:t>etivos            </a:t>
            </a:r>
            <a:r>
              <a:rPr sz="1800" spc="300" dirty="0" smtClean="0">
                <a:latin typeface="Corbel"/>
                <a:cs typeface="Corbel"/>
              </a:rPr>
              <a:t> </a:t>
            </a:r>
            <a:r>
              <a:rPr sz="1800" spc="0" dirty="0" smtClean="0">
                <a:latin typeface="Corbel"/>
                <a:cs typeface="Corbel"/>
              </a:rPr>
              <a:t>E</a:t>
            </a:r>
            <a:r>
              <a:rPr sz="1800" spc="4" dirty="0" smtClean="0">
                <a:latin typeface="Corbel"/>
                <a:cs typeface="Corbel"/>
              </a:rPr>
              <a:t>s</a:t>
            </a:r>
            <a:r>
              <a:rPr sz="1800" spc="0" dirty="0" smtClean="0">
                <a:latin typeface="Corbel"/>
                <a:cs typeface="Corbel"/>
              </a:rPr>
              <a:t>ta</a:t>
            </a:r>
            <a:r>
              <a:rPr sz="1800" spc="-14" dirty="0" smtClean="0">
                <a:latin typeface="Corbel"/>
                <a:cs typeface="Corbel"/>
              </a:rPr>
              <a:t> </a:t>
            </a:r>
            <a:r>
              <a:rPr sz="1800" spc="0" dirty="0" smtClean="0">
                <a:latin typeface="Corbel"/>
                <a:cs typeface="Corbel"/>
              </a:rPr>
              <a:t>contiene</a:t>
            </a:r>
            <a:r>
              <a:rPr sz="1800" spc="4" dirty="0" smtClean="0">
                <a:latin typeface="Corbel"/>
                <a:cs typeface="Corbel"/>
              </a:rPr>
              <a:t> </a:t>
            </a:r>
            <a:r>
              <a:rPr sz="1800" spc="0" dirty="0" smtClean="0">
                <a:latin typeface="Corbel"/>
                <a:cs typeface="Corbel"/>
              </a:rPr>
              <a:t>los</a:t>
            </a:r>
            <a:r>
              <a:rPr sz="1800" spc="-9" dirty="0" smtClean="0">
                <a:latin typeface="Corbel"/>
                <a:cs typeface="Corbel"/>
              </a:rPr>
              <a:t> </a:t>
            </a:r>
            <a:r>
              <a:rPr sz="1800" spc="0" dirty="0" smtClean="0">
                <a:latin typeface="Corbel"/>
                <a:cs typeface="Corbel"/>
              </a:rPr>
              <a:t>pre</a:t>
            </a:r>
            <a:r>
              <a:rPr sz="1800" spc="9" dirty="0" smtClean="0">
                <a:latin typeface="Corbel"/>
                <a:cs typeface="Corbel"/>
              </a:rPr>
              <a:t>s</a:t>
            </a:r>
            <a:r>
              <a:rPr sz="1800" spc="0" dirty="0" smtClean="0">
                <a:latin typeface="Corbel"/>
                <a:cs typeface="Corbel"/>
              </a:rPr>
              <a:t>u</a:t>
            </a:r>
            <a:r>
              <a:rPr sz="1800" spc="4" dirty="0" smtClean="0">
                <a:latin typeface="Corbel"/>
                <a:cs typeface="Corbel"/>
              </a:rPr>
              <a:t>p</a:t>
            </a:r>
            <a:r>
              <a:rPr sz="1800" spc="0" dirty="0" smtClean="0">
                <a:latin typeface="Corbel"/>
                <a:cs typeface="Corbel"/>
              </a:rPr>
              <a:t>u</a:t>
            </a:r>
            <a:r>
              <a:rPr sz="1800" spc="4" dirty="0" smtClean="0">
                <a:latin typeface="Corbel"/>
                <a:cs typeface="Corbel"/>
              </a:rPr>
              <a:t>e</a:t>
            </a:r>
            <a:r>
              <a:rPr sz="1800" spc="0" dirty="0" smtClean="0">
                <a:latin typeface="Corbel"/>
                <a:cs typeface="Corbel"/>
              </a:rPr>
              <a:t>stos n</a:t>
            </a:r>
            <a:r>
              <a:rPr sz="1800" spc="-4" dirty="0" smtClean="0">
                <a:latin typeface="Corbel"/>
                <a:cs typeface="Corbel"/>
              </a:rPr>
              <a:t>a</a:t>
            </a:r>
            <a:r>
              <a:rPr sz="1800" spc="0" dirty="0" smtClean="0">
                <a:latin typeface="Corbel"/>
                <a:cs typeface="Corbel"/>
              </a:rPr>
              <a:t>c</a:t>
            </a:r>
            <a:r>
              <a:rPr sz="1800" spc="4" dirty="0" smtClean="0">
                <a:latin typeface="Corbel"/>
                <a:cs typeface="Corbel"/>
              </a:rPr>
              <a:t>i</a:t>
            </a:r>
            <a:r>
              <a:rPr sz="1800" spc="0" dirty="0" smtClean="0">
                <a:latin typeface="Corbel"/>
                <a:cs typeface="Corbel"/>
              </a:rPr>
              <a:t>on</a:t>
            </a:r>
            <a:r>
              <a:rPr sz="1800" spc="-4" dirty="0" smtClean="0">
                <a:latin typeface="Corbel"/>
                <a:cs typeface="Corbel"/>
              </a:rPr>
              <a:t>a</a:t>
            </a:r>
            <a:r>
              <a:rPr sz="1800" spc="0" dirty="0" smtClean="0">
                <a:latin typeface="Corbel"/>
                <a:cs typeface="Corbel"/>
              </a:rPr>
              <a:t>l</a:t>
            </a:r>
            <a:r>
              <a:rPr sz="1800" spc="4" dirty="0" smtClean="0">
                <a:latin typeface="Corbel"/>
                <a:cs typeface="Corbel"/>
              </a:rPr>
              <a:t>e</a:t>
            </a:r>
            <a:r>
              <a:rPr sz="1800" spc="0" dirty="0" smtClean="0">
                <a:latin typeface="Corbel"/>
                <a:cs typeface="Corbel"/>
              </a:rPr>
              <a:t>s</a:t>
            </a:r>
            <a:r>
              <a:rPr sz="1800" spc="-9" dirty="0" smtClean="0">
                <a:latin typeface="Corbel"/>
                <a:cs typeface="Corbel"/>
              </a:rPr>
              <a:t> </a:t>
            </a:r>
            <a:r>
              <a:rPr sz="1800" spc="0" dirty="0" smtClean="0">
                <a:latin typeface="Corbel"/>
                <a:cs typeface="Corbel"/>
              </a:rPr>
              <a:t>de</a:t>
            </a:r>
            <a:r>
              <a:rPr sz="1800" spc="9" dirty="0" smtClean="0">
                <a:latin typeface="Corbel"/>
                <a:cs typeface="Corbel"/>
              </a:rPr>
              <a:t> </a:t>
            </a:r>
            <a:r>
              <a:rPr sz="1800" spc="0" dirty="0" smtClean="0">
                <a:latin typeface="Corbel"/>
                <a:cs typeface="Corbel"/>
              </a:rPr>
              <a:t>la</a:t>
            </a:r>
            <a:r>
              <a:rPr sz="1800" spc="-4" dirty="0" smtClean="0">
                <a:latin typeface="Corbel"/>
                <a:cs typeface="Corbel"/>
              </a:rPr>
              <a:t>r</a:t>
            </a:r>
            <a:r>
              <a:rPr sz="1800" spc="0" dirty="0" smtClean="0">
                <a:latin typeface="Corbel"/>
                <a:cs typeface="Corbel"/>
              </a:rPr>
              <a:t>go </a:t>
            </a:r>
            <a:r>
              <a:rPr sz="1800" spc="9" dirty="0" smtClean="0">
                <a:latin typeface="Corbel"/>
                <a:cs typeface="Corbel"/>
              </a:rPr>
              <a:t>p</a:t>
            </a:r>
            <a:r>
              <a:rPr sz="1800" spc="0" dirty="0" smtClean="0">
                <a:latin typeface="Corbel"/>
                <a:cs typeface="Corbel"/>
              </a:rPr>
              <a:t>lazo.</a:t>
            </a:r>
            <a:r>
              <a:rPr sz="1800" spc="-89" dirty="0" smtClean="0">
                <a:latin typeface="Corbel"/>
                <a:cs typeface="Corbel"/>
              </a:rPr>
              <a:t> </a:t>
            </a:r>
            <a:r>
              <a:rPr sz="1800" spc="0" dirty="0" smtClean="0">
                <a:latin typeface="Corbel"/>
                <a:cs typeface="Corbel"/>
              </a:rPr>
              <a:t>A</a:t>
            </a:r>
            <a:r>
              <a:rPr sz="1800" spc="-4" dirty="0" smtClean="0">
                <a:latin typeface="Corbel"/>
                <a:cs typeface="Corbel"/>
              </a:rPr>
              <a:t>d</a:t>
            </a:r>
            <a:r>
              <a:rPr sz="1800" spc="0" dirty="0" smtClean="0">
                <a:latin typeface="Corbel"/>
                <a:cs typeface="Corbel"/>
              </a:rPr>
              <a:t>em</a:t>
            </a:r>
            <a:r>
              <a:rPr sz="1800" spc="-4" dirty="0" smtClean="0">
                <a:latin typeface="Corbel"/>
                <a:cs typeface="Corbel"/>
              </a:rPr>
              <a:t>á</a:t>
            </a:r>
            <a:r>
              <a:rPr sz="1800" spc="0" dirty="0" smtClean="0">
                <a:latin typeface="Corbel"/>
                <a:cs typeface="Corbel"/>
              </a:rPr>
              <a:t>s,                </a:t>
            </a:r>
            <a:r>
              <a:rPr sz="1800" spc="334" dirty="0" smtClean="0">
                <a:latin typeface="Corbel"/>
                <a:cs typeface="Corbel"/>
              </a:rPr>
              <a:t> </a:t>
            </a:r>
            <a:r>
              <a:rPr sz="1800" spc="0" dirty="0" smtClean="0">
                <a:latin typeface="Corbel"/>
                <a:cs typeface="Corbel"/>
              </a:rPr>
              <a:t>p</a:t>
            </a:r>
            <a:r>
              <a:rPr sz="1800" spc="4" dirty="0" smtClean="0">
                <a:latin typeface="Corbel"/>
                <a:cs typeface="Corbel"/>
              </a:rPr>
              <a:t>l</a:t>
            </a:r>
            <a:r>
              <a:rPr sz="1800" spc="0" dirty="0" smtClean="0">
                <a:latin typeface="Corbel"/>
                <a:cs typeface="Corbel"/>
              </a:rPr>
              <a:t>urianu</a:t>
            </a:r>
            <a:r>
              <a:rPr sz="1800" spc="-4" dirty="0" smtClean="0">
                <a:latin typeface="Corbel"/>
                <a:cs typeface="Corbel"/>
              </a:rPr>
              <a:t>a</a:t>
            </a:r>
            <a:r>
              <a:rPr sz="1800" spc="0" dirty="0" smtClean="0">
                <a:latin typeface="Corbel"/>
                <a:cs typeface="Corbel"/>
              </a:rPr>
              <a:t>l</a:t>
            </a:r>
            <a:r>
              <a:rPr sz="1800" spc="4" dirty="0" smtClean="0">
                <a:latin typeface="Corbel"/>
                <a:cs typeface="Corbel"/>
              </a:rPr>
              <a:t>e</a:t>
            </a:r>
            <a:r>
              <a:rPr sz="1800" spc="0" dirty="0" smtClean="0">
                <a:latin typeface="Corbel"/>
                <a:cs typeface="Corbel"/>
              </a:rPr>
              <a:t>s</a:t>
            </a:r>
            <a:r>
              <a:rPr sz="1800" spc="-19" dirty="0" smtClean="0">
                <a:latin typeface="Corbel"/>
                <a:cs typeface="Corbel"/>
              </a:rPr>
              <a:t> </a:t>
            </a:r>
            <a:r>
              <a:rPr sz="1800" spc="-34" dirty="0" smtClean="0">
                <a:latin typeface="Corbel"/>
                <a:cs typeface="Corbel"/>
              </a:rPr>
              <a:t>(</a:t>
            </a:r>
            <a:r>
              <a:rPr sz="1800" spc="0" dirty="0" smtClean="0">
                <a:latin typeface="Corbel"/>
                <a:cs typeface="Corbel"/>
              </a:rPr>
              <a:t>cobija</a:t>
            </a:r>
            <a:r>
              <a:rPr sz="1800" spc="4" dirty="0" smtClean="0">
                <a:latin typeface="Corbel"/>
                <a:cs typeface="Corbel"/>
              </a:rPr>
              <a:t> </a:t>
            </a:r>
            <a:r>
              <a:rPr sz="1800" spc="0" dirty="0" smtClean="0">
                <a:latin typeface="Corbel"/>
                <a:cs typeface="Corbel"/>
              </a:rPr>
              <a:t>v</a:t>
            </a:r>
            <a:r>
              <a:rPr sz="1800" spc="-9" dirty="0" smtClean="0">
                <a:latin typeface="Corbel"/>
                <a:cs typeface="Corbel"/>
              </a:rPr>
              <a:t>a</a:t>
            </a:r>
            <a:r>
              <a:rPr sz="1800" spc="0" dirty="0" smtClean="0">
                <a:latin typeface="Corbel"/>
                <a:cs typeface="Corbel"/>
              </a:rPr>
              <a:t>ri</a:t>
            </a:r>
            <a:r>
              <a:rPr sz="1800" spc="-4" dirty="0" smtClean="0">
                <a:latin typeface="Corbel"/>
                <a:cs typeface="Corbel"/>
              </a:rPr>
              <a:t>a</a:t>
            </a:r>
            <a:r>
              <a:rPr sz="1800" spc="0" dirty="0" smtClean="0">
                <a:latin typeface="Corbel"/>
                <a:cs typeface="Corbel"/>
              </a:rPr>
              <a:t>s</a:t>
            </a:r>
            <a:r>
              <a:rPr sz="1800" spc="25" dirty="0" smtClean="0">
                <a:latin typeface="Corbel"/>
                <a:cs typeface="Corbel"/>
              </a:rPr>
              <a:t> </a:t>
            </a:r>
            <a:r>
              <a:rPr sz="1800" spc="0" dirty="0" smtClean="0">
                <a:latin typeface="Corbel"/>
                <a:cs typeface="Corbel"/>
              </a:rPr>
              <a:t>vig</a:t>
            </a:r>
            <a:r>
              <a:rPr sz="1800" spc="4" dirty="0" smtClean="0">
                <a:latin typeface="Corbel"/>
                <a:cs typeface="Corbel"/>
              </a:rPr>
              <a:t>e</a:t>
            </a:r>
            <a:r>
              <a:rPr sz="1800" spc="0" dirty="0" smtClean="0">
                <a:latin typeface="Corbel"/>
                <a:cs typeface="Corbel"/>
              </a:rPr>
              <a:t>ncias)</a:t>
            </a:r>
            <a:r>
              <a:rPr sz="1800" spc="-9" dirty="0" smtClean="0">
                <a:latin typeface="Corbel"/>
                <a:cs typeface="Corbel"/>
              </a:rPr>
              <a:t> </a:t>
            </a:r>
            <a:r>
              <a:rPr sz="1800" spc="0" dirty="0" smtClean="0">
                <a:latin typeface="Corbel"/>
                <a:cs typeface="Corbel"/>
              </a:rPr>
              <a:t>de p</a:t>
            </a:r>
            <a:r>
              <a:rPr sz="1800" spc="4" dirty="0" smtClean="0">
                <a:latin typeface="Corbel"/>
                <a:cs typeface="Corbel"/>
              </a:rPr>
              <a:t>l</a:t>
            </a:r>
            <a:r>
              <a:rPr sz="1800" spc="-4" dirty="0" smtClean="0">
                <a:latin typeface="Corbel"/>
                <a:cs typeface="Corbel"/>
              </a:rPr>
              <a:t>a</a:t>
            </a:r>
            <a:r>
              <a:rPr sz="1800" spc="0" dirty="0" smtClean="0">
                <a:latin typeface="Corbel"/>
                <a:cs typeface="Corbel"/>
              </a:rPr>
              <a:t>ntea l</a:t>
            </a:r>
            <a:r>
              <a:rPr sz="1800" spc="-4" dirty="0" smtClean="0">
                <a:latin typeface="Corbel"/>
                <a:cs typeface="Corbel"/>
              </a:rPr>
              <a:t>a</a:t>
            </a:r>
            <a:r>
              <a:rPr sz="1800" spc="0" dirty="0" smtClean="0">
                <a:latin typeface="Corbel"/>
                <a:cs typeface="Corbel"/>
              </a:rPr>
              <a:t>s </a:t>
            </a:r>
            <a:r>
              <a:rPr sz="1800" spc="9" dirty="0" smtClean="0">
                <a:latin typeface="Corbel"/>
                <a:cs typeface="Corbel"/>
              </a:rPr>
              <a:t>e</a:t>
            </a:r>
            <a:r>
              <a:rPr sz="1800" spc="0" dirty="0" smtClean="0">
                <a:latin typeface="Corbel"/>
                <a:cs typeface="Corbel"/>
              </a:rPr>
              <a:t>stra</a:t>
            </a:r>
            <a:r>
              <a:rPr sz="1800" spc="-4" dirty="0" smtClean="0">
                <a:latin typeface="Corbel"/>
                <a:cs typeface="Corbel"/>
              </a:rPr>
              <a:t>t</a:t>
            </a:r>
            <a:r>
              <a:rPr sz="1800" spc="0" dirty="0" smtClean="0">
                <a:latin typeface="Corbel"/>
                <a:cs typeface="Corbel"/>
              </a:rPr>
              <a:t>e</a:t>
            </a:r>
            <a:r>
              <a:rPr sz="1800" spc="4" dirty="0" smtClean="0">
                <a:latin typeface="Corbel"/>
                <a:cs typeface="Corbel"/>
              </a:rPr>
              <a:t>g</a:t>
            </a:r>
            <a:r>
              <a:rPr sz="1800" spc="0" dirty="0" smtClean="0">
                <a:latin typeface="Corbel"/>
                <a:cs typeface="Corbel"/>
              </a:rPr>
              <a:t>ias y orientacion</a:t>
            </a:r>
            <a:r>
              <a:rPr sz="1800" spc="4" dirty="0" smtClean="0">
                <a:latin typeface="Corbel"/>
                <a:cs typeface="Corbel"/>
              </a:rPr>
              <a:t>e</a:t>
            </a:r>
            <a:r>
              <a:rPr sz="1800" spc="0" dirty="0" smtClean="0">
                <a:latin typeface="Corbel"/>
                <a:cs typeface="Corbel"/>
              </a:rPr>
              <a:t>s          </a:t>
            </a:r>
            <a:r>
              <a:rPr sz="1800" spc="195" dirty="0" smtClean="0">
                <a:latin typeface="Corbel"/>
                <a:cs typeface="Corbel"/>
              </a:rPr>
              <a:t> </a:t>
            </a:r>
            <a:r>
              <a:rPr sz="1800" spc="0" dirty="0" smtClean="0">
                <a:latin typeface="Corbel"/>
                <a:cs typeface="Corbel"/>
              </a:rPr>
              <a:t>los</a:t>
            </a:r>
            <a:r>
              <a:rPr sz="1800" spc="-19" dirty="0" smtClean="0">
                <a:latin typeface="Corbel"/>
                <a:cs typeface="Corbel"/>
              </a:rPr>
              <a:t> </a:t>
            </a:r>
            <a:r>
              <a:rPr sz="1800" spc="0" dirty="0" smtClean="0">
                <a:latin typeface="Corbel"/>
                <a:cs typeface="Corbel"/>
              </a:rPr>
              <a:t>prin</a:t>
            </a:r>
            <a:r>
              <a:rPr sz="1800" spc="4" dirty="0" smtClean="0">
                <a:latin typeface="Corbel"/>
                <a:cs typeface="Corbel"/>
              </a:rPr>
              <a:t>c</a:t>
            </a:r>
            <a:r>
              <a:rPr sz="1800" spc="0" dirty="0" smtClean="0">
                <a:latin typeface="Corbel"/>
                <a:cs typeface="Corbel"/>
              </a:rPr>
              <a:t>i</a:t>
            </a:r>
            <a:r>
              <a:rPr sz="1800" spc="4" dirty="0" smtClean="0">
                <a:latin typeface="Corbel"/>
                <a:cs typeface="Corbel"/>
              </a:rPr>
              <a:t>p</a:t>
            </a:r>
            <a:r>
              <a:rPr sz="1800" spc="-4" dirty="0" smtClean="0">
                <a:latin typeface="Corbel"/>
                <a:cs typeface="Corbel"/>
              </a:rPr>
              <a:t>a</a:t>
            </a:r>
            <a:r>
              <a:rPr sz="1800" spc="0" dirty="0" smtClean="0">
                <a:latin typeface="Corbel"/>
                <a:cs typeface="Corbel"/>
              </a:rPr>
              <a:t>l</a:t>
            </a:r>
            <a:r>
              <a:rPr sz="1800" spc="4" dirty="0" smtClean="0">
                <a:latin typeface="Corbel"/>
                <a:cs typeface="Corbel"/>
              </a:rPr>
              <a:t>e</a:t>
            </a:r>
            <a:r>
              <a:rPr sz="1800" spc="0" dirty="0" smtClean="0">
                <a:latin typeface="Corbel"/>
                <a:cs typeface="Corbel"/>
              </a:rPr>
              <a:t>s</a:t>
            </a:r>
            <a:r>
              <a:rPr sz="1800" spc="-29" dirty="0" smtClean="0">
                <a:latin typeface="Corbel"/>
                <a:cs typeface="Corbel"/>
              </a:rPr>
              <a:t> </a:t>
            </a:r>
            <a:r>
              <a:rPr sz="1800" spc="0" dirty="0" smtClean="0">
                <a:latin typeface="Corbel"/>
                <a:cs typeface="Corbel"/>
              </a:rPr>
              <a:t>pro</a:t>
            </a:r>
            <a:r>
              <a:rPr sz="1800" spc="4" dirty="0" smtClean="0">
                <a:latin typeface="Corbel"/>
                <a:cs typeface="Corbel"/>
              </a:rPr>
              <a:t>g</a:t>
            </a:r>
            <a:r>
              <a:rPr sz="1800" spc="0" dirty="0" smtClean="0">
                <a:latin typeface="Corbel"/>
                <a:cs typeface="Corbel"/>
              </a:rPr>
              <a:t>r</a:t>
            </a:r>
            <a:r>
              <a:rPr sz="1800" spc="-9" dirty="0" smtClean="0">
                <a:latin typeface="Corbel"/>
                <a:cs typeface="Corbel"/>
              </a:rPr>
              <a:t>a</a:t>
            </a:r>
            <a:r>
              <a:rPr sz="1800" spc="0" dirty="0" smtClean="0">
                <a:latin typeface="Corbel"/>
                <a:cs typeface="Corbel"/>
              </a:rPr>
              <a:t>m</a:t>
            </a:r>
            <a:r>
              <a:rPr sz="1800" spc="-9" dirty="0" smtClean="0">
                <a:latin typeface="Corbel"/>
                <a:cs typeface="Corbel"/>
              </a:rPr>
              <a:t>a</a:t>
            </a:r>
            <a:r>
              <a:rPr sz="1800" spc="0" dirty="0" smtClean="0">
                <a:latin typeface="Corbel"/>
                <a:cs typeface="Corbel"/>
              </a:rPr>
              <a:t>s,</a:t>
            </a:r>
            <a:r>
              <a:rPr sz="1800" spc="4" dirty="0" smtClean="0">
                <a:latin typeface="Corbel"/>
                <a:cs typeface="Corbel"/>
              </a:rPr>
              <a:t> </a:t>
            </a:r>
            <a:r>
              <a:rPr sz="1800" spc="0" dirty="0" smtClean="0">
                <a:latin typeface="Corbel"/>
                <a:cs typeface="Corbel"/>
              </a:rPr>
              <a:t>e</a:t>
            </a:r>
            <a:r>
              <a:rPr sz="1800" spc="4" dirty="0" smtClean="0">
                <a:latin typeface="Corbel"/>
                <a:cs typeface="Corbel"/>
              </a:rPr>
              <a:t>s</a:t>
            </a:r>
            <a:r>
              <a:rPr sz="1800" spc="0" dirty="0" smtClean="0">
                <a:latin typeface="Corbel"/>
                <a:cs typeface="Corbel"/>
              </a:rPr>
              <a:t>tr</a:t>
            </a:r>
            <a:r>
              <a:rPr sz="1800" spc="-9" dirty="0" smtClean="0">
                <a:latin typeface="Corbel"/>
                <a:cs typeface="Corbel"/>
              </a:rPr>
              <a:t>a</a:t>
            </a:r>
            <a:r>
              <a:rPr sz="1800" spc="0" dirty="0" smtClean="0">
                <a:latin typeface="Corbel"/>
                <a:cs typeface="Corbel"/>
              </a:rPr>
              <a:t>te</a:t>
            </a:r>
            <a:r>
              <a:rPr sz="1800" spc="4" dirty="0" smtClean="0">
                <a:latin typeface="Corbel"/>
                <a:cs typeface="Corbel"/>
              </a:rPr>
              <a:t>g</a:t>
            </a:r>
            <a:r>
              <a:rPr sz="1800" spc="0" dirty="0" smtClean="0">
                <a:latin typeface="Corbel"/>
                <a:cs typeface="Corbel"/>
              </a:rPr>
              <a:t>ias</a:t>
            </a:r>
            <a:r>
              <a:rPr sz="1800" spc="-9" dirty="0" smtClean="0">
                <a:latin typeface="Corbel"/>
                <a:cs typeface="Corbel"/>
              </a:rPr>
              <a:t> </a:t>
            </a:r>
            <a:r>
              <a:rPr sz="1800" spc="0" dirty="0" smtClean="0">
                <a:latin typeface="Corbel"/>
                <a:cs typeface="Corbel"/>
              </a:rPr>
              <a:t>y g</a:t>
            </a:r>
            <a:r>
              <a:rPr sz="1800" spc="4" dirty="0" smtClean="0">
                <a:latin typeface="Corbel"/>
                <a:cs typeface="Corbel"/>
              </a:rPr>
              <a:t>e</a:t>
            </a:r>
            <a:r>
              <a:rPr sz="1800" spc="0" dirty="0" smtClean="0">
                <a:latin typeface="Corbel"/>
                <a:cs typeface="Corbel"/>
              </a:rPr>
              <a:t>ner</a:t>
            </a:r>
            <a:r>
              <a:rPr sz="1800" spc="-4" dirty="0" smtClean="0">
                <a:latin typeface="Corbel"/>
                <a:cs typeface="Corbel"/>
              </a:rPr>
              <a:t>a</a:t>
            </a:r>
            <a:r>
              <a:rPr sz="1800" spc="0" dirty="0" smtClean="0">
                <a:latin typeface="Corbel"/>
                <a:cs typeface="Corbel"/>
              </a:rPr>
              <a:t>l</a:t>
            </a:r>
            <a:r>
              <a:rPr sz="1800" spc="4" dirty="0" smtClean="0">
                <a:latin typeface="Corbel"/>
                <a:cs typeface="Corbel"/>
              </a:rPr>
              <a:t>e</a:t>
            </a:r>
            <a:r>
              <a:rPr sz="1800" spc="0" dirty="0" smtClean="0">
                <a:latin typeface="Corbel"/>
                <a:cs typeface="Corbel"/>
              </a:rPr>
              <a:t>s</a:t>
            </a:r>
            <a:r>
              <a:rPr sz="1800" spc="-19" dirty="0" smtClean="0">
                <a:latin typeface="Corbel"/>
                <a:cs typeface="Corbel"/>
              </a:rPr>
              <a:t> </a:t>
            </a:r>
            <a:r>
              <a:rPr sz="1800" spc="0" dirty="0" smtClean="0">
                <a:latin typeface="Corbel"/>
                <a:cs typeface="Corbel"/>
              </a:rPr>
              <a:t>de</a:t>
            </a:r>
            <a:r>
              <a:rPr sz="1800" spc="9" dirty="0" smtClean="0">
                <a:latin typeface="Corbel"/>
                <a:cs typeface="Corbel"/>
              </a:rPr>
              <a:t> </a:t>
            </a:r>
            <a:r>
              <a:rPr sz="1800" spc="0" dirty="0" smtClean="0">
                <a:latin typeface="Corbel"/>
                <a:cs typeface="Corbel"/>
              </a:rPr>
              <a:t>la pol</a:t>
            </a:r>
            <a:r>
              <a:rPr sz="1800" spc="4" dirty="0" smtClean="0">
                <a:latin typeface="Corbel"/>
                <a:cs typeface="Corbel"/>
              </a:rPr>
              <a:t>í</a:t>
            </a:r>
            <a:r>
              <a:rPr sz="1800" spc="0" dirty="0" smtClean="0">
                <a:latin typeface="Corbel"/>
                <a:cs typeface="Corbel"/>
              </a:rPr>
              <a:t>ti</a:t>
            </a:r>
            <a:r>
              <a:rPr sz="1800" spc="4" dirty="0" smtClean="0">
                <a:latin typeface="Corbel"/>
                <a:cs typeface="Corbel"/>
              </a:rPr>
              <a:t>c</a:t>
            </a:r>
            <a:r>
              <a:rPr sz="1800" spc="0" dirty="0" smtClean="0">
                <a:latin typeface="Corbel"/>
                <a:cs typeface="Corbel"/>
              </a:rPr>
              <a:t>a</a:t>
            </a:r>
            <a:r>
              <a:rPr sz="1800" spc="-19" dirty="0" smtClean="0">
                <a:latin typeface="Corbel"/>
                <a:cs typeface="Corbel"/>
              </a:rPr>
              <a:t> </a:t>
            </a:r>
            <a:r>
              <a:rPr sz="1800" spc="0" dirty="0" smtClean="0">
                <a:latin typeface="Corbel"/>
                <a:cs typeface="Corbel"/>
              </a:rPr>
              <a:t>e</a:t>
            </a:r>
            <a:r>
              <a:rPr sz="1800" spc="4" dirty="0" smtClean="0">
                <a:latin typeface="Corbel"/>
                <a:cs typeface="Corbel"/>
              </a:rPr>
              <a:t>c</a:t>
            </a:r>
            <a:r>
              <a:rPr sz="1800" spc="0" dirty="0" smtClean="0">
                <a:latin typeface="Corbel"/>
                <a:cs typeface="Corbel"/>
              </a:rPr>
              <a:t>onómica,                 </a:t>
            </a:r>
            <a:r>
              <a:rPr sz="1800" spc="39" dirty="0" smtClean="0">
                <a:latin typeface="Corbel"/>
                <a:cs typeface="Corbel"/>
              </a:rPr>
              <a:t> </a:t>
            </a:r>
            <a:r>
              <a:rPr sz="1800" spc="0" dirty="0" smtClean="0">
                <a:latin typeface="Corbel"/>
                <a:cs typeface="Corbel"/>
              </a:rPr>
              <a:t>proy</a:t>
            </a:r>
            <a:r>
              <a:rPr sz="1800" spc="4" dirty="0" smtClean="0">
                <a:latin typeface="Corbel"/>
                <a:cs typeface="Corbel"/>
              </a:rPr>
              <a:t>e</a:t>
            </a:r>
            <a:r>
              <a:rPr sz="1800" spc="0" dirty="0" smtClean="0">
                <a:latin typeface="Corbel"/>
                <a:cs typeface="Corbel"/>
              </a:rPr>
              <a:t>ctos</a:t>
            </a:r>
            <a:r>
              <a:rPr sz="1800" spc="-19" dirty="0" smtClean="0">
                <a:latin typeface="Corbel"/>
                <a:cs typeface="Corbel"/>
              </a:rPr>
              <a:t> </a:t>
            </a:r>
            <a:r>
              <a:rPr sz="1800" spc="0" dirty="0" smtClean="0">
                <a:latin typeface="Corbel"/>
                <a:cs typeface="Corbel"/>
              </a:rPr>
              <a:t>de Inversión </a:t>
            </a:r>
            <a:r>
              <a:rPr sz="1800" spc="4" dirty="0" smtClean="0">
                <a:latin typeface="Corbel"/>
                <a:cs typeface="Corbel"/>
              </a:rPr>
              <a:t>P</a:t>
            </a:r>
            <a:r>
              <a:rPr sz="1800" spc="0" dirty="0" smtClean="0">
                <a:latin typeface="Corbel"/>
                <a:cs typeface="Corbel"/>
              </a:rPr>
              <a:t>úbli</a:t>
            </a:r>
            <a:r>
              <a:rPr sz="1800" spc="4" dirty="0" smtClean="0">
                <a:latin typeface="Corbel"/>
                <a:cs typeface="Corbel"/>
              </a:rPr>
              <a:t>c</a:t>
            </a:r>
            <a:r>
              <a:rPr sz="1800" spc="0" dirty="0" smtClean="0">
                <a:latin typeface="Corbel"/>
                <a:cs typeface="Corbel"/>
              </a:rPr>
              <a:t>a</a:t>
            </a:r>
            <a:r>
              <a:rPr sz="1800" spc="-19" dirty="0" smtClean="0">
                <a:latin typeface="Corbel"/>
                <a:cs typeface="Corbel"/>
              </a:rPr>
              <a:t> </a:t>
            </a:r>
            <a:r>
              <a:rPr sz="1800" spc="0" dirty="0" smtClean="0">
                <a:latin typeface="Corbel"/>
                <a:cs typeface="Corbel"/>
              </a:rPr>
              <a:t>N</a:t>
            </a:r>
            <a:r>
              <a:rPr sz="1800" spc="-9" dirty="0" smtClean="0">
                <a:latin typeface="Corbel"/>
                <a:cs typeface="Corbel"/>
              </a:rPr>
              <a:t>a</a:t>
            </a:r>
            <a:r>
              <a:rPr sz="1800" spc="0" dirty="0" smtClean="0">
                <a:latin typeface="Corbel"/>
                <a:cs typeface="Corbel"/>
              </a:rPr>
              <a:t>c</a:t>
            </a:r>
            <a:r>
              <a:rPr sz="1800" spc="4" dirty="0" smtClean="0">
                <a:latin typeface="Corbel"/>
                <a:cs typeface="Corbel"/>
              </a:rPr>
              <a:t>i</a:t>
            </a:r>
            <a:r>
              <a:rPr sz="1800" spc="0" dirty="0" smtClean="0">
                <a:latin typeface="Corbel"/>
                <a:cs typeface="Corbel"/>
              </a:rPr>
              <a:t>on</a:t>
            </a:r>
            <a:r>
              <a:rPr sz="1800" spc="-4" dirty="0" smtClean="0">
                <a:latin typeface="Corbel"/>
                <a:cs typeface="Corbel"/>
              </a:rPr>
              <a:t>a</a:t>
            </a:r>
            <a:r>
              <a:rPr sz="1800" spc="0" dirty="0" smtClean="0">
                <a:latin typeface="Corbel"/>
                <a:cs typeface="Corbel"/>
              </a:rPr>
              <a:t>l. </a:t>
            </a:r>
            <a:r>
              <a:rPr sz="1800" spc="-4" dirty="0" smtClean="0">
                <a:latin typeface="Corbel"/>
                <a:cs typeface="Corbel"/>
              </a:rPr>
              <a:t>a</a:t>
            </a:r>
            <a:r>
              <a:rPr sz="1800" spc="0" dirty="0" smtClean="0">
                <a:latin typeface="Corbel"/>
                <a:cs typeface="Corbel"/>
              </a:rPr>
              <a:t>m</a:t>
            </a:r>
            <a:r>
              <a:rPr sz="1800" spc="-9" dirty="0" smtClean="0">
                <a:latin typeface="Corbel"/>
                <a:cs typeface="Corbel"/>
              </a:rPr>
              <a:t>b</a:t>
            </a:r>
            <a:r>
              <a:rPr sz="1800" spc="0" dirty="0" smtClean="0">
                <a:latin typeface="Corbel"/>
                <a:cs typeface="Corbel"/>
              </a:rPr>
              <a:t>i</a:t>
            </a:r>
            <a:r>
              <a:rPr sz="1800" spc="4" dirty="0" smtClean="0">
                <a:latin typeface="Corbel"/>
                <a:cs typeface="Corbel"/>
              </a:rPr>
              <a:t>e</a:t>
            </a:r>
            <a:r>
              <a:rPr sz="1800" spc="0" dirty="0" smtClean="0">
                <a:latin typeface="Corbel"/>
                <a:cs typeface="Corbel"/>
              </a:rPr>
              <a:t>nt</a:t>
            </a:r>
            <a:r>
              <a:rPr sz="1800" spc="-9" dirty="0" smtClean="0">
                <a:latin typeface="Corbel"/>
                <a:cs typeface="Corbel"/>
              </a:rPr>
              <a:t>a</a:t>
            </a:r>
            <a:r>
              <a:rPr sz="1800" spc="0" dirty="0" smtClean="0">
                <a:latin typeface="Corbel"/>
                <a:cs typeface="Corbel"/>
              </a:rPr>
              <a:t>l y </a:t>
            </a:r>
            <a:r>
              <a:rPr sz="1800" spc="4" dirty="0" smtClean="0">
                <a:latin typeface="Corbel"/>
                <a:cs typeface="Corbel"/>
              </a:rPr>
              <a:t>s</a:t>
            </a:r>
            <a:r>
              <a:rPr sz="1800" spc="0" dirty="0" smtClean="0">
                <a:latin typeface="Corbel"/>
                <a:cs typeface="Corbel"/>
              </a:rPr>
              <a:t>oc</a:t>
            </a:r>
            <a:r>
              <a:rPr sz="1800" spc="4" dirty="0" smtClean="0">
                <a:latin typeface="Corbel"/>
                <a:cs typeface="Corbel"/>
              </a:rPr>
              <a:t>i</a:t>
            </a:r>
            <a:r>
              <a:rPr sz="1800" spc="-4" dirty="0" smtClean="0">
                <a:latin typeface="Corbel"/>
                <a:cs typeface="Corbel"/>
              </a:rPr>
              <a:t>a</a:t>
            </a:r>
            <a:r>
              <a:rPr sz="1800" spc="0" dirty="0" smtClean="0">
                <a:latin typeface="Corbel"/>
                <a:cs typeface="Corbel"/>
              </a:rPr>
              <a:t>l,</a:t>
            </a:r>
            <a:r>
              <a:rPr sz="1800" spc="-4" dirty="0" smtClean="0">
                <a:latin typeface="Corbel"/>
                <a:cs typeface="Corbel"/>
              </a:rPr>
              <a:t> </a:t>
            </a:r>
            <a:r>
              <a:rPr sz="1800" spc="0" dirty="0" smtClean="0">
                <a:latin typeface="Corbel"/>
                <a:cs typeface="Corbel"/>
              </a:rPr>
              <a:t>en</a:t>
            </a:r>
            <a:r>
              <a:rPr sz="1800" spc="14" dirty="0" smtClean="0">
                <a:latin typeface="Corbel"/>
                <a:cs typeface="Corbel"/>
              </a:rPr>
              <a:t> </a:t>
            </a:r>
            <a:r>
              <a:rPr sz="1800" spc="0" dirty="0" smtClean="0">
                <a:latin typeface="Corbel"/>
                <a:cs typeface="Corbel"/>
              </a:rPr>
              <a:t>e</a:t>
            </a:r>
            <a:r>
              <a:rPr sz="1800" spc="4" dirty="0" smtClean="0">
                <a:latin typeface="Corbel"/>
                <a:cs typeface="Corbel"/>
              </a:rPr>
              <a:t>s</a:t>
            </a:r>
            <a:r>
              <a:rPr sz="1800" spc="0" dirty="0" smtClean="0">
                <a:latin typeface="Corbel"/>
                <a:cs typeface="Corbel"/>
              </a:rPr>
              <a:t>p</a:t>
            </a:r>
            <a:r>
              <a:rPr sz="1800" spc="4" dirty="0" smtClean="0">
                <a:latin typeface="Corbel"/>
                <a:cs typeface="Corbel"/>
              </a:rPr>
              <a:t>e</a:t>
            </a:r>
            <a:r>
              <a:rPr sz="1800" spc="0" dirty="0" smtClean="0">
                <a:latin typeface="Corbel"/>
                <a:cs typeface="Corbel"/>
              </a:rPr>
              <a:t>c</a:t>
            </a:r>
            <a:r>
              <a:rPr sz="1800" spc="4" dirty="0" smtClean="0">
                <a:latin typeface="Corbel"/>
                <a:cs typeface="Corbel"/>
              </a:rPr>
              <a:t>i</a:t>
            </a:r>
            <a:r>
              <a:rPr sz="1800" spc="-4" dirty="0" smtClean="0">
                <a:latin typeface="Corbel"/>
                <a:cs typeface="Corbel"/>
              </a:rPr>
              <a:t>a</a:t>
            </a:r>
            <a:r>
              <a:rPr sz="1800" spc="0" dirty="0" smtClean="0">
                <a:latin typeface="Corbel"/>
                <a:cs typeface="Corbel"/>
              </a:rPr>
              <a:t>l</a:t>
            </a:r>
            <a:r>
              <a:rPr sz="1800" spc="-19" dirty="0" smtClean="0">
                <a:latin typeface="Corbel"/>
                <a:cs typeface="Corbel"/>
              </a:rPr>
              <a:t> </a:t>
            </a:r>
            <a:r>
              <a:rPr sz="1800" spc="0" dirty="0" smtClean="0">
                <a:latin typeface="Corbel"/>
                <a:cs typeface="Corbel"/>
              </a:rPr>
              <a:t>las                    </a:t>
            </a:r>
            <a:r>
              <a:rPr sz="1800" spc="154" dirty="0" smtClean="0">
                <a:latin typeface="Corbel"/>
                <a:cs typeface="Corbel"/>
              </a:rPr>
              <a:t> </a:t>
            </a:r>
            <a:r>
              <a:rPr sz="1800" spc="-134" dirty="0" smtClean="0">
                <a:latin typeface="Corbel"/>
                <a:cs typeface="Corbel"/>
              </a:rPr>
              <a:t>T</a:t>
            </a:r>
            <a:r>
              <a:rPr sz="1800" spc="-4" dirty="0" smtClean="0">
                <a:latin typeface="Corbel"/>
                <a:cs typeface="Corbel"/>
              </a:rPr>
              <a:t>a</a:t>
            </a:r>
            <a:r>
              <a:rPr sz="1800" spc="0" dirty="0" smtClean="0">
                <a:latin typeface="Corbel"/>
                <a:cs typeface="Corbel"/>
              </a:rPr>
              <a:t>m</a:t>
            </a:r>
            <a:r>
              <a:rPr sz="1800" spc="-9" dirty="0" smtClean="0">
                <a:latin typeface="Corbel"/>
                <a:cs typeface="Corbel"/>
              </a:rPr>
              <a:t>b</a:t>
            </a:r>
            <a:r>
              <a:rPr sz="1800" spc="0" dirty="0" smtClean="0">
                <a:latin typeface="Corbel"/>
                <a:cs typeface="Corbel"/>
              </a:rPr>
              <a:t>i</a:t>
            </a:r>
            <a:r>
              <a:rPr sz="1800" spc="4" dirty="0" smtClean="0">
                <a:latin typeface="Corbel"/>
                <a:cs typeface="Corbel"/>
              </a:rPr>
              <a:t>é</a:t>
            </a:r>
            <a:r>
              <a:rPr sz="1800" spc="0" dirty="0" smtClean="0">
                <a:latin typeface="Corbel"/>
                <a:cs typeface="Corbel"/>
              </a:rPr>
              <a:t>n e</a:t>
            </a:r>
            <a:r>
              <a:rPr sz="1800" spc="4" dirty="0" smtClean="0">
                <a:latin typeface="Corbel"/>
                <a:cs typeface="Corbel"/>
              </a:rPr>
              <a:t>s</a:t>
            </a:r>
            <a:r>
              <a:rPr sz="1800" spc="0" dirty="0" smtClean="0">
                <a:latin typeface="Corbel"/>
                <a:cs typeface="Corbel"/>
              </a:rPr>
              <a:t>p</a:t>
            </a:r>
            <a:r>
              <a:rPr sz="1800" spc="4" dirty="0" smtClean="0">
                <a:latin typeface="Corbel"/>
                <a:cs typeface="Corbel"/>
              </a:rPr>
              <a:t>e</a:t>
            </a:r>
            <a:r>
              <a:rPr sz="1800" spc="0" dirty="0" smtClean="0">
                <a:latin typeface="Corbel"/>
                <a:cs typeface="Corbel"/>
              </a:rPr>
              <a:t>c</a:t>
            </a:r>
            <a:r>
              <a:rPr sz="1800" spc="4" dirty="0" smtClean="0">
                <a:latin typeface="Corbel"/>
                <a:cs typeface="Corbel"/>
              </a:rPr>
              <a:t>i</a:t>
            </a:r>
            <a:r>
              <a:rPr sz="1800" spc="0" dirty="0" smtClean="0">
                <a:latin typeface="Corbel"/>
                <a:cs typeface="Corbel"/>
              </a:rPr>
              <a:t>f</a:t>
            </a:r>
            <a:r>
              <a:rPr sz="1800" spc="4" dirty="0" smtClean="0">
                <a:latin typeface="Corbel"/>
                <a:cs typeface="Corbel"/>
              </a:rPr>
              <a:t>i</a:t>
            </a:r>
            <a:r>
              <a:rPr sz="1800" spc="0" dirty="0" smtClean="0">
                <a:latin typeface="Corbel"/>
                <a:cs typeface="Corbel"/>
              </a:rPr>
              <a:t>ca</a:t>
            </a:r>
            <a:r>
              <a:rPr sz="1800" spc="-24" dirty="0" smtClean="0">
                <a:latin typeface="Corbel"/>
                <a:cs typeface="Corbel"/>
              </a:rPr>
              <a:t> </a:t>
            </a:r>
            <a:r>
              <a:rPr sz="1800" spc="0" dirty="0" smtClean="0">
                <a:latin typeface="Corbel"/>
                <a:cs typeface="Corbel"/>
              </a:rPr>
              <a:t>los</a:t>
            </a:r>
            <a:r>
              <a:rPr sz="1800" spc="-9" dirty="0" smtClean="0">
                <a:latin typeface="Corbel"/>
                <a:cs typeface="Corbel"/>
              </a:rPr>
              <a:t> </a:t>
            </a:r>
            <a:r>
              <a:rPr sz="1800" spc="0" dirty="0" smtClean="0">
                <a:latin typeface="Corbel"/>
                <a:cs typeface="Corbel"/>
              </a:rPr>
              <a:t>rec</a:t>
            </a:r>
            <a:r>
              <a:rPr sz="1800" spc="4" dirty="0" smtClean="0">
                <a:latin typeface="Corbel"/>
                <a:cs typeface="Corbel"/>
              </a:rPr>
              <a:t>u</a:t>
            </a:r>
            <a:r>
              <a:rPr sz="1800" spc="0" dirty="0" smtClean="0">
                <a:latin typeface="Corbel"/>
                <a:cs typeface="Corbel"/>
              </a:rPr>
              <a:t>rsos e</a:t>
            </a:r>
            <a:r>
              <a:rPr sz="1800" spc="4" dirty="0" smtClean="0">
                <a:latin typeface="Corbel"/>
                <a:cs typeface="Corbel"/>
              </a:rPr>
              <a:t>s</a:t>
            </a:r>
            <a:r>
              <a:rPr sz="1800" spc="0" dirty="0" smtClean="0">
                <a:latin typeface="Corbel"/>
                <a:cs typeface="Corbel"/>
              </a:rPr>
              <a:t>tr</a:t>
            </a:r>
            <a:r>
              <a:rPr sz="1800" spc="-9" dirty="0" smtClean="0">
                <a:latin typeface="Corbel"/>
                <a:cs typeface="Corbel"/>
              </a:rPr>
              <a:t>a</a:t>
            </a:r>
            <a:r>
              <a:rPr sz="1800" spc="0" dirty="0" smtClean="0">
                <a:latin typeface="Corbel"/>
                <a:cs typeface="Corbel"/>
              </a:rPr>
              <a:t>teg</a:t>
            </a:r>
            <a:r>
              <a:rPr sz="1800" spc="4" dirty="0" smtClean="0">
                <a:latin typeface="Corbel"/>
                <a:cs typeface="Corbel"/>
              </a:rPr>
              <a:t>i</a:t>
            </a:r>
            <a:r>
              <a:rPr sz="1800" spc="-4" dirty="0" smtClean="0">
                <a:latin typeface="Corbel"/>
                <a:cs typeface="Corbel"/>
              </a:rPr>
              <a:t>a</a:t>
            </a:r>
            <a:r>
              <a:rPr sz="1800" spc="0" dirty="0" smtClean="0">
                <a:latin typeface="Corbel"/>
                <a:cs typeface="Corbel"/>
              </a:rPr>
              <a:t>s</a:t>
            </a:r>
            <a:r>
              <a:rPr sz="1800" spc="-9" dirty="0" smtClean="0">
                <a:latin typeface="Corbel"/>
                <a:cs typeface="Corbel"/>
              </a:rPr>
              <a:t> </a:t>
            </a:r>
            <a:r>
              <a:rPr sz="1800" spc="0" dirty="0" smtClean="0">
                <a:latin typeface="Corbel"/>
                <a:cs typeface="Corbel"/>
              </a:rPr>
              <a:t>gubern</a:t>
            </a:r>
            <a:r>
              <a:rPr sz="1800" spc="-9" dirty="0" smtClean="0">
                <a:latin typeface="Corbel"/>
                <a:cs typeface="Corbel"/>
              </a:rPr>
              <a:t>a</a:t>
            </a:r>
            <a:r>
              <a:rPr sz="1800" spc="-4" dirty="0" smtClean="0">
                <a:latin typeface="Corbel"/>
                <a:cs typeface="Corbel"/>
              </a:rPr>
              <a:t>m</a:t>
            </a:r>
            <a:r>
              <a:rPr sz="1800" spc="0" dirty="0" smtClean="0">
                <a:latin typeface="Corbel"/>
                <a:cs typeface="Corbel"/>
              </a:rPr>
              <a:t>ent</a:t>
            </a:r>
            <a:r>
              <a:rPr sz="1800" spc="-4" dirty="0" smtClean="0">
                <a:latin typeface="Corbel"/>
                <a:cs typeface="Corbel"/>
              </a:rPr>
              <a:t>a</a:t>
            </a:r>
            <a:r>
              <a:rPr sz="1800" spc="0" dirty="0" smtClean="0">
                <a:latin typeface="Corbel"/>
                <a:cs typeface="Corbel"/>
              </a:rPr>
              <a:t>les</a:t>
            </a:r>
            <a:r>
              <a:rPr sz="1800" spc="4" dirty="0" smtClean="0">
                <a:latin typeface="Corbel"/>
                <a:cs typeface="Corbel"/>
              </a:rPr>
              <a:t> </a:t>
            </a:r>
            <a:r>
              <a:rPr sz="1800" spc="-4" dirty="0" smtClean="0">
                <a:latin typeface="Corbel"/>
                <a:cs typeface="Corbel"/>
              </a:rPr>
              <a:t>d</a:t>
            </a:r>
            <a:r>
              <a:rPr sz="1800" spc="0" dirty="0" smtClean="0">
                <a:latin typeface="Corbel"/>
                <a:cs typeface="Corbel"/>
              </a:rPr>
              <a:t>e</a:t>
            </a:r>
            <a:r>
              <a:rPr sz="1800" spc="14" dirty="0" smtClean="0">
                <a:latin typeface="Corbel"/>
                <a:cs typeface="Corbel"/>
              </a:rPr>
              <a:t> </a:t>
            </a:r>
            <a:r>
              <a:rPr sz="1800" spc="0" dirty="0" smtClean="0">
                <a:latin typeface="Corbel"/>
                <a:cs typeface="Corbel"/>
              </a:rPr>
              <a:t>lu</a:t>
            </a:r>
            <a:r>
              <a:rPr sz="1800" spc="4" dirty="0" smtClean="0">
                <a:latin typeface="Corbel"/>
                <a:cs typeface="Corbel"/>
              </a:rPr>
              <a:t>c</a:t>
            </a:r>
            <a:r>
              <a:rPr sz="1800" spc="0" dirty="0" smtClean="0">
                <a:latin typeface="Corbel"/>
                <a:cs typeface="Corbel"/>
              </a:rPr>
              <a:t>ha          </a:t>
            </a:r>
            <a:r>
              <a:rPr sz="1800" spc="209" dirty="0" smtClean="0">
                <a:latin typeface="Corbel"/>
                <a:cs typeface="Corbel"/>
              </a:rPr>
              <a:t> </a:t>
            </a:r>
            <a:r>
              <a:rPr sz="1800" spc="0" dirty="0" smtClean="0">
                <a:latin typeface="Corbel"/>
                <a:cs typeface="Corbel"/>
              </a:rPr>
              <a:t>fina</a:t>
            </a:r>
            <a:r>
              <a:rPr sz="1800" spc="-4" dirty="0" smtClean="0">
                <a:latin typeface="Corbel"/>
                <a:cs typeface="Corbel"/>
              </a:rPr>
              <a:t>n</a:t>
            </a:r>
            <a:r>
              <a:rPr sz="1800" spc="0" dirty="0" smtClean="0">
                <a:latin typeface="Corbel"/>
                <a:cs typeface="Corbel"/>
              </a:rPr>
              <a:t>ci</a:t>
            </a:r>
            <a:r>
              <a:rPr sz="1800" spc="4" dirty="0" smtClean="0">
                <a:latin typeface="Corbel"/>
                <a:cs typeface="Corbel"/>
              </a:rPr>
              <a:t>e</a:t>
            </a:r>
            <a:r>
              <a:rPr sz="1800" spc="0" dirty="0" smtClean="0">
                <a:latin typeface="Corbel"/>
                <a:cs typeface="Corbel"/>
              </a:rPr>
              <a:t>ros</a:t>
            </a:r>
            <a:r>
              <a:rPr sz="1800" spc="-24" dirty="0" smtClean="0">
                <a:latin typeface="Corbel"/>
                <a:cs typeface="Corbel"/>
              </a:rPr>
              <a:t> </a:t>
            </a:r>
            <a:r>
              <a:rPr sz="1800" spc="0" dirty="0" smtClean="0">
                <a:latin typeface="Corbel"/>
                <a:cs typeface="Corbel"/>
              </a:rPr>
              <a:t>req</a:t>
            </a:r>
            <a:r>
              <a:rPr sz="1800" spc="4" dirty="0" smtClean="0">
                <a:latin typeface="Corbel"/>
                <a:cs typeface="Corbel"/>
              </a:rPr>
              <a:t>u</a:t>
            </a:r>
            <a:r>
              <a:rPr sz="1800" spc="0" dirty="0" smtClean="0">
                <a:latin typeface="Corbel"/>
                <a:cs typeface="Corbel"/>
              </a:rPr>
              <a:t>eri</a:t>
            </a:r>
            <a:r>
              <a:rPr sz="1800" spc="-4" dirty="0" smtClean="0">
                <a:latin typeface="Corbel"/>
                <a:cs typeface="Corbel"/>
              </a:rPr>
              <a:t>d</a:t>
            </a:r>
            <a:r>
              <a:rPr sz="1800" spc="0" dirty="0" smtClean="0">
                <a:latin typeface="Corbel"/>
                <a:cs typeface="Corbel"/>
              </a:rPr>
              <a:t>os</a:t>
            </a:r>
            <a:r>
              <a:rPr sz="1800" spc="-9" dirty="0" smtClean="0">
                <a:latin typeface="Corbel"/>
                <a:cs typeface="Corbel"/>
              </a:rPr>
              <a:t> </a:t>
            </a:r>
            <a:r>
              <a:rPr sz="1800" spc="0" dirty="0" smtClean="0">
                <a:latin typeface="Corbel"/>
                <a:cs typeface="Corbel"/>
              </a:rPr>
              <a:t>pa</a:t>
            </a:r>
            <a:r>
              <a:rPr sz="1800" spc="-4" dirty="0" smtClean="0">
                <a:latin typeface="Corbel"/>
                <a:cs typeface="Corbel"/>
              </a:rPr>
              <a:t>r</a:t>
            </a:r>
            <a:r>
              <a:rPr sz="1800" spc="0" dirty="0" smtClean="0">
                <a:latin typeface="Corbel"/>
                <a:cs typeface="Corbel"/>
              </a:rPr>
              <a:t>a su</a:t>
            </a:r>
            <a:r>
              <a:rPr sz="1800" spc="4" dirty="0" smtClean="0">
                <a:latin typeface="Corbel"/>
                <a:cs typeface="Corbel"/>
              </a:rPr>
              <a:t> </a:t>
            </a:r>
            <a:r>
              <a:rPr sz="1800" spc="0" dirty="0" smtClean="0">
                <a:latin typeface="Corbel"/>
                <a:cs typeface="Corbel"/>
              </a:rPr>
              <a:t>ejec</a:t>
            </a:r>
            <a:r>
              <a:rPr sz="1800" spc="4" dirty="0" smtClean="0">
                <a:latin typeface="Corbel"/>
                <a:cs typeface="Corbel"/>
              </a:rPr>
              <a:t>u</a:t>
            </a:r>
            <a:r>
              <a:rPr sz="1800" spc="0" dirty="0" smtClean="0">
                <a:latin typeface="Corbel"/>
                <a:cs typeface="Corbel"/>
              </a:rPr>
              <a:t>ción. contra</a:t>
            </a:r>
            <a:r>
              <a:rPr sz="1800" spc="-4" dirty="0" smtClean="0">
                <a:latin typeface="Corbel"/>
                <a:cs typeface="Corbel"/>
              </a:rPr>
              <a:t> </a:t>
            </a:r>
            <a:r>
              <a:rPr sz="1800" spc="0" dirty="0" smtClean="0">
                <a:latin typeface="Corbel"/>
                <a:cs typeface="Corbel"/>
              </a:rPr>
              <a:t>la</a:t>
            </a:r>
            <a:r>
              <a:rPr sz="1800" spc="9" dirty="0" smtClean="0">
                <a:latin typeface="Corbel"/>
                <a:cs typeface="Corbel"/>
              </a:rPr>
              <a:t> </a:t>
            </a:r>
            <a:r>
              <a:rPr sz="1800" spc="0" dirty="0" smtClean="0">
                <a:latin typeface="Corbel"/>
                <a:cs typeface="Corbel"/>
              </a:rPr>
              <a:t>pobre</a:t>
            </a:r>
            <a:r>
              <a:rPr sz="1800" spc="4" dirty="0" smtClean="0">
                <a:latin typeface="Corbel"/>
                <a:cs typeface="Corbel"/>
              </a:rPr>
              <a:t>z</a:t>
            </a:r>
            <a:r>
              <a:rPr sz="1800" spc="-4" dirty="0" smtClean="0">
                <a:latin typeface="Corbel"/>
                <a:cs typeface="Corbel"/>
              </a:rPr>
              <a:t>a</a:t>
            </a:r>
            <a:r>
              <a:rPr sz="1800" spc="0" dirty="0" smtClean="0">
                <a:latin typeface="Corbel"/>
                <a:cs typeface="Corbel"/>
              </a:rPr>
              <a:t>.</a:t>
            </a:r>
            <a:endParaRPr sz="1800" dirty="0">
              <a:latin typeface="Corbel"/>
              <a:cs typeface="Corbel"/>
            </a:endParaRPr>
          </a:p>
        </p:txBody>
      </p:sp>
    </p:spTree>
    <p:extLst>
      <p:ext uri="{BB962C8B-B14F-4D97-AF65-F5344CB8AC3E}">
        <p14:creationId xmlns:p14="http://schemas.microsoft.com/office/powerpoint/2010/main" val="1151178108"/>
      </p:ext>
    </p:extLst>
  </p:cSld>
  <p:clrMapOvr>
    <a:masterClrMapping/>
  </p:clrMapOvr>
  <p:transition spd="slow">
    <p:wheel spokes="3"/>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57" name="object 57"/>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58" name="object 58"/>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59" name="object 59"/>
          <p:cNvSpPr/>
          <p:nvPr/>
        </p:nvSpPr>
        <p:spPr>
          <a:xfrm>
            <a:off x="323528" y="253364"/>
            <a:ext cx="7344816" cy="947476"/>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endParaRPr lang="es-ES" sz="2800" b="1" smtClean="0"/>
          </a:p>
          <a:p>
            <a:pPr algn="ctr"/>
            <a:r>
              <a:rPr lang="es-ES" sz="2800" b="1" dirty="0" smtClean="0"/>
              <a:t>QUIENES LO ELABORAN</a:t>
            </a:r>
            <a:endParaRPr sz="2800" b="1" dirty="0"/>
          </a:p>
        </p:txBody>
      </p:sp>
      <p:sp>
        <p:nvSpPr>
          <p:cNvPr id="9" name="object 9"/>
          <p:cNvSpPr/>
          <p:nvPr/>
        </p:nvSpPr>
        <p:spPr>
          <a:xfrm>
            <a:off x="3917569" y="3573017"/>
            <a:ext cx="1368170" cy="720090"/>
          </a:xfrm>
          <a:custGeom>
            <a:avLst/>
            <a:gdLst/>
            <a:ahLst/>
            <a:cxnLst/>
            <a:rect l="l" t="t" r="r" b="b"/>
            <a:pathLst>
              <a:path w="1368170" h="720089">
                <a:moveTo>
                  <a:pt x="0" y="360045"/>
                </a:moveTo>
                <a:lnTo>
                  <a:pt x="2268" y="389578"/>
                </a:lnTo>
                <a:lnTo>
                  <a:pt x="8954" y="418454"/>
                </a:lnTo>
                <a:lnTo>
                  <a:pt x="19884" y="446579"/>
                </a:lnTo>
                <a:lnTo>
                  <a:pt x="34880" y="473860"/>
                </a:lnTo>
                <a:lnTo>
                  <a:pt x="53766" y="500205"/>
                </a:lnTo>
                <a:lnTo>
                  <a:pt x="76367" y="525521"/>
                </a:lnTo>
                <a:lnTo>
                  <a:pt x="102506" y="549716"/>
                </a:lnTo>
                <a:lnTo>
                  <a:pt x="132006" y="572697"/>
                </a:lnTo>
                <a:lnTo>
                  <a:pt x="164693" y="594372"/>
                </a:lnTo>
                <a:lnTo>
                  <a:pt x="200390" y="614648"/>
                </a:lnTo>
                <a:lnTo>
                  <a:pt x="238920" y="633432"/>
                </a:lnTo>
                <a:lnTo>
                  <a:pt x="280108" y="650632"/>
                </a:lnTo>
                <a:lnTo>
                  <a:pt x="323777" y="666155"/>
                </a:lnTo>
                <a:lnTo>
                  <a:pt x="369751" y="679908"/>
                </a:lnTo>
                <a:lnTo>
                  <a:pt x="417855" y="691800"/>
                </a:lnTo>
                <a:lnTo>
                  <a:pt x="467912" y="701737"/>
                </a:lnTo>
                <a:lnTo>
                  <a:pt x="519746" y="709628"/>
                </a:lnTo>
                <a:lnTo>
                  <a:pt x="573181" y="715378"/>
                </a:lnTo>
                <a:lnTo>
                  <a:pt x="628040" y="718896"/>
                </a:lnTo>
                <a:lnTo>
                  <a:pt x="684148" y="720090"/>
                </a:lnTo>
                <a:lnTo>
                  <a:pt x="740256" y="718896"/>
                </a:lnTo>
                <a:lnTo>
                  <a:pt x="795113" y="715378"/>
                </a:lnTo>
                <a:lnTo>
                  <a:pt x="848543" y="709628"/>
                </a:lnTo>
                <a:lnTo>
                  <a:pt x="900372" y="701737"/>
                </a:lnTo>
                <a:lnTo>
                  <a:pt x="950422" y="691800"/>
                </a:lnTo>
                <a:lnTo>
                  <a:pt x="998518" y="679908"/>
                </a:lnTo>
                <a:lnTo>
                  <a:pt x="1044484" y="666155"/>
                </a:lnTo>
                <a:lnTo>
                  <a:pt x="1088145" y="650632"/>
                </a:lnTo>
                <a:lnTo>
                  <a:pt x="1129323" y="633432"/>
                </a:lnTo>
                <a:lnTo>
                  <a:pt x="1167844" y="614648"/>
                </a:lnTo>
                <a:lnTo>
                  <a:pt x="1203531" y="594372"/>
                </a:lnTo>
                <a:lnTo>
                  <a:pt x="1236208" y="572697"/>
                </a:lnTo>
                <a:lnTo>
                  <a:pt x="1265700" y="549716"/>
                </a:lnTo>
                <a:lnTo>
                  <a:pt x="1291831" y="525521"/>
                </a:lnTo>
                <a:lnTo>
                  <a:pt x="1314424" y="500205"/>
                </a:lnTo>
                <a:lnTo>
                  <a:pt x="1333303" y="473860"/>
                </a:lnTo>
                <a:lnTo>
                  <a:pt x="1348294" y="446579"/>
                </a:lnTo>
                <a:lnTo>
                  <a:pt x="1359219" y="418454"/>
                </a:lnTo>
                <a:lnTo>
                  <a:pt x="1365903" y="389578"/>
                </a:lnTo>
                <a:lnTo>
                  <a:pt x="1368170" y="360045"/>
                </a:lnTo>
                <a:lnTo>
                  <a:pt x="1365903" y="330511"/>
                </a:lnTo>
                <a:lnTo>
                  <a:pt x="1359219" y="301635"/>
                </a:lnTo>
                <a:lnTo>
                  <a:pt x="1348294" y="273510"/>
                </a:lnTo>
                <a:lnTo>
                  <a:pt x="1333303" y="246229"/>
                </a:lnTo>
                <a:lnTo>
                  <a:pt x="1314424" y="219884"/>
                </a:lnTo>
                <a:lnTo>
                  <a:pt x="1291831" y="194568"/>
                </a:lnTo>
                <a:lnTo>
                  <a:pt x="1265700" y="170373"/>
                </a:lnTo>
                <a:lnTo>
                  <a:pt x="1236208" y="147392"/>
                </a:lnTo>
                <a:lnTo>
                  <a:pt x="1203531" y="125717"/>
                </a:lnTo>
                <a:lnTo>
                  <a:pt x="1167844" y="105441"/>
                </a:lnTo>
                <a:lnTo>
                  <a:pt x="1129323" y="86657"/>
                </a:lnTo>
                <a:lnTo>
                  <a:pt x="1088145" y="69457"/>
                </a:lnTo>
                <a:lnTo>
                  <a:pt x="1044484" y="53934"/>
                </a:lnTo>
                <a:lnTo>
                  <a:pt x="998518" y="40181"/>
                </a:lnTo>
                <a:lnTo>
                  <a:pt x="950422" y="28289"/>
                </a:lnTo>
                <a:lnTo>
                  <a:pt x="900372" y="18352"/>
                </a:lnTo>
                <a:lnTo>
                  <a:pt x="848543" y="10461"/>
                </a:lnTo>
                <a:lnTo>
                  <a:pt x="795113" y="4711"/>
                </a:lnTo>
                <a:lnTo>
                  <a:pt x="740256" y="1193"/>
                </a:lnTo>
                <a:lnTo>
                  <a:pt x="684148" y="0"/>
                </a:lnTo>
                <a:lnTo>
                  <a:pt x="628040" y="1193"/>
                </a:lnTo>
                <a:lnTo>
                  <a:pt x="573181" y="4711"/>
                </a:lnTo>
                <a:lnTo>
                  <a:pt x="519746" y="10461"/>
                </a:lnTo>
                <a:lnTo>
                  <a:pt x="467912" y="18352"/>
                </a:lnTo>
                <a:lnTo>
                  <a:pt x="417855" y="28289"/>
                </a:lnTo>
                <a:lnTo>
                  <a:pt x="369751" y="40181"/>
                </a:lnTo>
                <a:lnTo>
                  <a:pt x="323777" y="53934"/>
                </a:lnTo>
                <a:lnTo>
                  <a:pt x="280108" y="69457"/>
                </a:lnTo>
                <a:lnTo>
                  <a:pt x="238920" y="86657"/>
                </a:lnTo>
                <a:lnTo>
                  <a:pt x="200390" y="105441"/>
                </a:lnTo>
                <a:lnTo>
                  <a:pt x="164693" y="125717"/>
                </a:lnTo>
                <a:lnTo>
                  <a:pt x="132006" y="147392"/>
                </a:lnTo>
                <a:lnTo>
                  <a:pt x="102506" y="170373"/>
                </a:lnTo>
                <a:lnTo>
                  <a:pt x="76367" y="194568"/>
                </a:lnTo>
                <a:lnTo>
                  <a:pt x="53766" y="219884"/>
                </a:lnTo>
                <a:lnTo>
                  <a:pt x="34880" y="246229"/>
                </a:lnTo>
                <a:lnTo>
                  <a:pt x="19884" y="273510"/>
                </a:lnTo>
                <a:lnTo>
                  <a:pt x="8954" y="301635"/>
                </a:lnTo>
                <a:lnTo>
                  <a:pt x="2268" y="330511"/>
                </a:lnTo>
                <a:lnTo>
                  <a:pt x="0" y="360045"/>
                </a:lnTo>
                <a:close/>
              </a:path>
            </a:pathLst>
          </a:custGeom>
          <a:solidFill>
            <a:schemeClr val="tx2">
              <a:lumMod val="60000"/>
              <a:lumOff val="40000"/>
            </a:schemeClr>
          </a:solidFill>
        </p:spPr>
        <p:txBody>
          <a:bodyPr wrap="square" lIns="0" tIns="0" rIns="0" bIns="0" rtlCol="0">
            <a:noAutofit/>
          </a:bodyPr>
          <a:lstStyle/>
          <a:p>
            <a:endParaRPr/>
          </a:p>
        </p:txBody>
      </p:sp>
      <p:sp>
        <p:nvSpPr>
          <p:cNvPr id="10" name="object 10"/>
          <p:cNvSpPr/>
          <p:nvPr/>
        </p:nvSpPr>
        <p:spPr>
          <a:xfrm>
            <a:off x="3893692" y="3587369"/>
            <a:ext cx="1377696" cy="729742"/>
          </a:xfrm>
          <a:custGeom>
            <a:avLst/>
            <a:gdLst/>
            <a:ahLst/>
            <a:cxnLst/>
            <a:rect l="l" t="t" r="r" b="b"/>
            <a:pathLst>
              <a:path w="1377696" h="729742">
                <a:moveTo>
                  <a:pt x="38354" y="345058"/>
                </a:moveTo>
                <a:lnTo>
                  <a:pt x="38989" y="362203"/>
                </a:lnTo>
                <a:lnTo>
                  <a:pt x="41402" y="379094"/>
                </a:lnTo>
                <a:lnTo>
                  <a:pt x="45466" y="395985"/>
                </a:lnTo>
                <a:lnTo>
                  <a:pt x="51054" y="412495"/>
                </a:lnTo>
                <a:lnTo>
                  <a:pt x="48514" y="360806"/>
                </a:lnTo>
                <a:lnTo>
                  <a:pt x="47879" y="344550"/>
                </a:lnTo>
                <a:lnTo>
                  <a:pt x="55118" y="296417"/>
                </a:lnTo>
                <a:lnTo>
                  <a:pt x="75819" y="250062"/>
                </a:lnTo>
                <a:lnTo>
                  <a:pt x="109601" y="205231"/>
                </a:lnTo>
                <a:lnTo>
                  <a:pt x="139192" y="176656"/>
                </a:lnTo>
                <a:lnTo>
                  <a:pt x="174117" y="149605"/>
                </a:lnTo>
                <a:lnTo>
                  <a:pt x="214122" y="124205"/>
                </a:lnTo>
                <a:lnTo>
                  <a:pt x="258826" y="100583"/>
                </a:lnTo>
                <a:lnTo>
                  <a:pt x="307848" y="79374"/>
                </a:lnTo>
                <a:lnTo>
                  <a:pt x="361061" y="60451"/>
                </a:lnTo>
                <a:lnTo>
                  <a:pt x="417703" y="44322"/>
                </a:lnTo>
                <a:lnTo>
                  <a:pt x="477774" y="30987"/>
                </a:lnTo>
                <a:lnTo>
                  <a:pt x="540639" y="20700"/>
                </a:lnTo>
                <a:lnTo>
                  <a:pt x="606171" y="13588"/>
                </a:lnTo>
                <a:lnTo>
                  <a:pt x="673735" y="10159"/>
                </a:lnTo>
                <a:lnTo>
                  <a:pt x="708406" y="9651"/>
                </a:lnTo>
                <a:lnTo>
                  <a:pt x="742950" y="10159"/>
                </a:lnTo>
                <a:lnTo>
                  <a:pt x="810641" y="13842"/>
                </a:lnTo>
                <a:lnTo>
                  <a:pt x="876173" y="20827"/>
                </a:lnTo>
                <a:lnTo>
                  <a:pt x="939038" y="31114"/>
                </a:lnTo>
                <a:lnTo>
                  <a:pt x="998982" y="44576"/>
                </a:lnTo>
                <a:lnTo>
                  <a:pt x="1055751" y="60705"/>
                </a:lnTo>
                <a:lnTo>
                  <a:pt x="1108964" y="79628"/>
                </a:lnTo>
                <a:lnTo>
                  <a:pt x="1157986" y="100964"/>
                </a:lnTo>
                <a:lnTo>
                  <a:pt x="1202690" y="124713"/>
                </a:lnTo>
                <a:lnTo>
                  <a:pt x="1242822" y="150240"/>
                </a:lnTo>
                <a:lnTo>
                  <a:pt x="1277874" y="177545"/>
                </a:lnTo>
                <a:lnTo>
                  <a:pt x="1307465" y="206374"/>
                </a:lnTo>
                <a:lnTo>
                  <a:pt x="1331341" y="236219"/>
                </a:lnTo>
                <a:lnTo>
                  <a:pt x="1356233" y="282701"/>
                </a:lnTo>
                <a:lnTo>
                  <a:pt x="1367536" y="330580"/>
                </a:lnTo>
                <a:lnTo>
                  <a:pt x="1368171" y="346836"/>
                </a:lnTo>
                <a:lnTo>
                  <a:pt x="1367282" y="363219"/>
                </a:lnTo>
                <a:lnTo>
                  <a:pt x="1355471" y="410590"/>
                </a:lnTo>
                <a:lnTo>
                  <a:pt x="1330325" y="456564"/>
                </a:lnTo>
                <a:lnTo>
                  <a:pt x="1292352" y="500633"/>
                </a:lnTo>
                <a:lnTo>
                  <a:pt x="1259967" y="528573"/>
                </a:lnTo>
                <a:lnTo>
                  <a:pt x="1222502" y="554862"/>
                </a:lnTo>
                <a:lnTo>
                  <a:pt x="1180084" y="579246"/>
                </a:lnTo>
                <a:lnTo>
                  <a:pt x="1133221" y="601725"/>
                </a:lnTo>
                <a:lnTo>
                  <a:pt x="1082040" y="621791"/>
                </a:lnTo>
                <a:lnTo>
                  <a:pt x="1027176" y="639317"/>
                </a:lnTo>
                <a:lnTo>
                  <a:pt x="968629" y="654049"/>
                </a:lnTo>
                <a:lnTo>
                  <a:pt x="907288" y="665860"/>
                </a:lnTo>
                <a:lnTo>
                  <a:pt x="843026" y="674623"/>
                </a:lnTo>
                <a:lnTo>
                  <a:pt x="776351" y="679830"/>
                </a:lnTo>
                <a:lnTo>
                  <a:pt x="707644" y="681735"/>
                </a:lnTo>
                <a:lnTo>
                  <a:pt x="673100" y="681227"/>
                </a:lnTo>
                <a:lnTo>
                  <a:pt x="605409" y="677544"/>
                </a:lnTo>
                <a:lnTo>
                  <a:pt x="539877" y="670559"/>
                </a:lnTo>
                <a:lnTo>
                  <a:pt x="477012" y="660272"/>
                </a:lnTo>
                <a:lnTo>
                  <a:pt x="417068" y="646810"/>
                </a:lnTo>
                <a:lnTo>
                  <a:pt x="360299" y="630681"/>
                </a:lnTo>
                <a:lnTo>
                  <a:pt x="307213" y="611758"/>
                </a:lnTo>
                <a:lnTo>
                  <a:pt x="258064" y="590422"/>
                </a:lnTo>
                <a:lnTo>
                  <a:pt x="213233" y="566800"/>
                </a:lnTo>
                <a:lnTo>
                  <a:pt x="173228" y="541273"/>
                </a:lnTo>
                <a:lnTo>
                  <a:pt x="138303" y="513841"/>
                </a:lnTo>
                <a:lnTo>
                  <a:pt x="108585" y="485012"/>
                </a:lnTo>
                <a:lnTo>
                  <a:pt x="84709" y="455167"/>
                </a:lnTo>
                <a:lnTo>
                  <a:pt x="66548" y="424306"/>
                </a:lnTo>
                <a:lnTo>
                  <a:pt x="66802" y="445007"/>
                </a:lnTo>
                <a:lnTo>
                  <a:pt x="88646" y="476376"/>
                </a:lnTo>
                <a:lnTo>
                  <a:pt x="116205" y="506729"/>
                </a:lnTo>
                <a:lnTo>
                  <a:pt x="149352" y="535431"/>
                </a:lnTo>
                <a:lnTo>
                  <a:pt x="187579" y="562482"/>
                </a:lnTo>
                <a:lnTo>
                  <a:pt x="230759" y="587374"/>
                </a:lnTo>
                <a:lnTo>
                  <a:pt x="278384" y="610234"/>
                </a:lnTo>
                <a:lnTo>
                  <a:pt x="330200" y="630681"/>
                </a:lnTo>
                <a:lnTo>
                  <a:pt x="385699" y="648334"/>
                </a:lnTo>
                <a:lnTo>
                  <a:pt x="444754" y="663320"/>
                </a:lnTo>
                <a:lnTo>
                  <a:pt x="506730" y="675258"/>
                </a:lnTo>
                <a:lnTo>
                  <a:pt x="571500" y="684021"/>
                </a:lnTo>
                <a:lnTo>
                  <a:pt x="638683" y="689482"/>
                </a:lnTo>
                <a:lnTo>
                  <a:pt x="707771" y="691387"/>
                </a:lnTo>
                <a:lnTo>
                  <a:pt x="742696" y="690879"/>
                </a:lnTo>
                <a:lnTo>
                  <a:pt x="810895" y="687196"/>
                </a:lnTo>
                <a:lnTo>
                  <a:pt x="876808" y="680211"/>
                </a:lnTo>
                <a:lnTo>
                  <a:pt x="940308" y="669797"/>
                </a:lnTo>
                <a:lnTo>
                  <a:pt x="1000760" y="656335"/>
                </a:lnTo>
                <a:lnTo>
                  <a:pt x="1058164" y="639952"/>
                </a:lnTo>
                <a:lnTo>
                  <a:pt x="1111758" y="620902"/>
                </a:lnTo>
                <a:lnTo>
                  <a:pt x="1161542" y="599312"/>
                </a:lnTo>
                <a:lnTo>
                  <a:pt x="1206881" y="575563"/>
                </a:lnTo>
                <a:lnTo>
                  <a:pt x="1247648" y="549528"/>
                </a:lnTo>
                <a:lnTo>
                  <a:pt x="1283335" y="521715"/>
                </a:lnTo>
                <a:lnTo>
                  <a:pt x="1313688" y="492378"/>
                </a:lnTo>
                <a:lnTo>
                  <a:pt x="1338453" y="461771"/>
                </a:lnTo>
                <a:lnTo>
                  <a:pt x="1364615" y="413638"/>
                </a:lnTo>
                <a:lnTo>
                  <a:pt x="1376807" y="363600"/>
                </a:lnTo>
                <a:lnTo>
                  <a:pt x="1377696" y="346328"/>
                </a:lnTo>
                <a:lnTo>
                  <a:pt x="1377061" y="329183"/>
                </a:lnTo>
                <a:lnTo>
                  <a:pt x="1364996" y="278891"/>
                </a:lnTo>
                <a:lnTo>
                  <a:pt x="1339088" y="230504"/>
                </a:lnTo>
                <a:lnTo>
                  <a:pt x="1314323" y="199643"/>
                </a:lnTo>
                <a:lnTo>
                  <a:pt x="1283970" y="170179"/>
                </a:lnTo>
                <a:lnTo>
                  <a:pt x="1248156" y="142239"/>
                </a:lnTo>
                <a:lnTo>
                  <a:pt x="1207389" y="116204"/>
                </a:lnTo>
                <a:lnTo>
                  <a:pt x="1162050" y="92328"/>
                </a:lnTo>
                <a:lnTo>
                  <a:pt x="1112266" y="70611"/>
                </a:lnTo>
                <a:lnTo>
                  <a:pt x="1058545" y="51561"/>
                </a:lnTo>
                <a:lnTo>
                  <a:pt x="1001141" y="35178"/>
                </a:lnTo>
                <a:lnTo>
                  <a:pt x="940689" y="21589"/>
                </a:lnTo>
                <a:lnTo>
                  <a:pt x="877316" y="11302"/>
                </a:lnTo>
                <a:lnTo>
                  <a:pt x="811276" y="4190"/>
                </a:lnTo>
                <a:lnTo>
                  <a:pt x="743077" y="507"/>
                </a:lnTo>
                <a:lnTo>
                  <a:pt x="708279" y="0"/>
                </a:lnTo>
                <a:lnTo>
                  <a:pt x="673354" y="507"/>
                </a:lnTo>
                <a:lnTo>
                  <a:pt x="605155" y="4063"/>
                </a:lnTo>
                <a:lnTo>
                  <a:pt x="539242" y="11175"/>
                </a:lnTo>
                <a:lnTo>
                  <a:pt x="475742" y="21589"/>
                </a:lnTo>
                <a:lnTo>
                  <a:pt x="415290" y="35051"/>
                </a:lnTo>
                <a:lnTo>
                  <a:pt x="358013" y="51434"/>
                </a:lnTo>
                <a:lnTo>
                  <a:pt x="304292" y="70484"/>
                </a:lnTo>
                <a:lnTo>
                  <a:pt x="254508" y="92074"/>
                </a:lnTo>
                <a:lnTo>
                  <a:pt x="209169" y="115950"/>
                </a:lnTo>
                <a:lnTo>
                  <a:pt x="168402" y="141858"/>
                </a:lnTo>
                <a:lnTo>
                  <a:pt x="132715" y="169544"/>
                </a:lnTo>
                <a:lnTo>
                  <a:pt x="102362" y="199008"/>
                </a:lnTo>
                <a:lnTo>
                  <a:pt x="77597" y="229742"/>
                </a:lnTo>
                <a:lnTo>
                  <a:pt x="51435" y="277748"/>
                </a:lnTo>
                <a:lnTo>
                  <a:pt x="39243" y="327913"/>
                </a:lnTo>
                <a:lnTo>
                  <a:pt x="38354" y="345058"/>
                </a:lnTo>
                <a:close/>
              </a:path>
              <a:path w="1377696" h="729742">
                <a:moveTo>
                  <a:pt x="126492" y="566292"/>
                </a:moveTo>
                <a:lnTo>
                  <a:pt x="167767" y="595248"/>
                </a:lnTo>
                <a:lnTo>
                  <a:pt x="213614" y="621791"/>
                </a:lnTo>
                <a:lnTo>
                  <a:pt x="263779" y="645667"/>
                </a:lnTo>
                <a:lnTo>
                  <a:pt x="317881" y="667003"/>
                </a:lnTo>
                <a:lnTo>
                  <a:pt x="375793" y="685545"/>
                </a:lnTo>
                <a:lnTo>
                  <a:pt x="436880" y="700912"/>
                </a:lnTo>
                <a:lnTo>
                  <a:pt x="501015" y="713231"/>
                </a:lnTo>
                <a:lnTo>
                  <a:pt x="567944" y="722248"/>
                </a:lnTo>
                <a:lnTo>
                  <a:pt x="637159" y="727836"/>
                </a:lnTo>
                <a:lnTo>
                  <a:pt x="708406" y="729741"/>
                </a:lnTo>
                <a:lnTo>
                  <a:pt x="744220" y="729233"/>
                </a:lnTo>
                <a:lnTo>
                  <a:pt x="814451" y="725423"/>
                </a:lnTo>
                <a:lnTo>
                  <a:pt x="882523" y="718184"/>
                </a:lnTo>
                <a:lnTo>
                  <a:pt x="948055" y="707389"/>
                </a:lnTo>
                <a:lnTo>
                  <a:pt x="1010793" y="693419"/>
                </a:lnTo>
                <a:lnTo>
                  <a:pt x="1070356" y="676401"/>
                </a:lnTo>
                <a:lnTo>
                  <a:pt x="1126490" y="656335"/>
                </a:lnTo>
                <a:lnTo>
                  <a:pt x="1178814" y="633602"/>
                </a:lnTo>
                <a:lnTo>
                  <a:pt x="1226820" y="608329"/>
                </a:lnTo>
                <a:lnTo>
                  <a:pt x="1270508" y="580389"/>
                </a:lnTo>
                <a:lnTo>
                  <a:pt x="1309243" y="550163"/>
                </a:lnTo>
                <a:lnTo>
                  <a:pt x="1342898" y="517397"/>
                </a:lnTo>
                <a:lnTo>
                  <a:pt x="1370838" y="482472"/>
                </a:lnTo>
                <a:lnTo>
                  <a:pt x="1392555" y="445261"/>
                </a:lnTo>
                <a:lnTo>
                  <a:pt x="1407541" y="406272"/>
                </a:lnTo>
                <a:lnTo>
                  <a:pt x="1415288" y="365378"/>
                </a:lnTo>
                <a:lnTo>
                  <a:pt x="1416050" y="344550"/>
                </a:lnTo>
                <a:lnTo>
                  <a:pt x="1415034" y="323595"/>
                </a:lnTo>
                <a:lnTo>
                  <a:pt x="1406906" y="283082"/>
                </a:lnTo>
                <a:lnTo>
                  <a:pt x="1391666" y="244220"/>
                </a:lnTo>
                <a:lnTo>
                  <a:pt x="1369822" y="207517"/>
                </a:lnTo>
                <a:lnTo>
                  <a:pt x="1341882" y="172846"/>
                </a:lnTo>
                <a:lnTo>
                  <a:pt x="1308227" y="140461"/>
                </a:lnTo>
                <a:lnTo>
                  <a:pt x="1269619" y="110362"/>
                </a:lnTo>
                <a:lnTo>
                  <a:pt x="1226058" y="82676"/>
                </a:lnTo>
                <a:lnTo>
                  <a:pt x="1177925" y="57403"/>
                </a:lnTo>
                <a:lnTo>
                  <a:pt x="1125728" y="34670"/>
                </a:lnTo>
                <a:lnTo>
                  <a:pt x="1069721" y="14731"/>
                </a:lnTo>
                <a:lnTo>
                  <a:pt x="1010158" y="-2159"/>
                </a:lnTo>
                <a:lnTo>
                  <a:pt x="947420" y="-16129"/>
                </a:lnTo>
                <a:lnTo>
                  <a:pt x="881888" y="-26797"/>
                </a:lnTo>
                <a:lnTo>
                  <a:pt x="813816" y="-34163"/>
                </a:lnTo>
                <a:lnTo>
                  <a:pt x="743585" y="-37846"/>
                </a:lnTo>
                <a:lnTo>
                  <a:pt x="707644" y="-38354"/>
                </a:lnTo>
                <a:lnTo>
                  <a:pt x="671830" y="-37846"/>
                </a:lnTo>
                <a:lnTo>
                  <a:pt x="601472" y="-34163"/>
                </a:lnTo>
                <a:lnTo>
                  <a:pt x="533527" y="-26797"/>
                </a:lnTo>
                <a:lnTo>
                  <a:pt x="467995" y="-16002"/>
                </a:lnTo>
                <a:lnTo>
                  <a:pt x="405257" y="-2032"/>
                </a:lnTo>
                <a:lnTo>
                  <a:pt x="345567" y="14985"/>
                </a:lnTo>
                <a:lnTo>
                  <a:pt x="289560" y="35051"/>
                </a:lnTo>
                <a:lnTo>
                  <a:pt x="237236" y="57784"/>
                </a:lnTo>
                <a:lnTo>
                  <a:pt x="189230" y="83184"/>
                </a:lnTo>
                <a:lnTo>
                  <a:pt x="145542" y="110997"/>
                </a:lnTo>
                <a:lnTo>
                  <a:pt x="106807" y="141350"/>
                </a:lnTo>
                <a:lnTo>
                  <a:pt x="73152" y="173989"/>
                </a:lnTo>
                <a:lnTo>
                  <a:pt x="45339" y="208914"/>
                </a:lnTo>
                <a:lnTo>
                  <a:pt x="23495" y="246125"/>
                </a:lnTo>
                <a:lnTo>
                  <a:pt x="8509" y="285241"/>
                </a:lnTo>
                <a:lnTo>
                  <a:pt x="762" y="326135"/>
                </a:lnTo>
                <a:lnTo>
                  <a:pt x="0" y="346836"/>
                </a:lnTo>
                <a:lnTo>
                  <a:pt x="1016" y="367791"/>
                </a:lnTo>
                <a:lnTo>
                  <a:pt x="9144" y="408304"/>
                </a:lnTo>
                <a:lnTo>
                  <a:pt x="24384" y="447166"/>
                </a:lnTo>
                <a:lnTo>
                  <a:pt x="36449" y="399033"/>
                </a:lnTo>
                <a:lnTo>
                  <a:pt x="32131" y="381380"/>
                </a:lnTo>
                <a:lnTo>
                  <a:pt x="29591" y="363600"/>
                </a:lnTo>
                <a:lnTo>
                  <a:pt x="28702" y="345439"/>
                </a:lnTo>
                <a:lnTo>
                  <a:pt x="29591" y="327405"/>
                </a:lnTo>
                <a:lnTo>
                  <a:pt x="32258" y="309625"/>
                </a:lnTo>
                <a:lnTo>
                  <a:pt x="49911" y="257682"/>
                </a:lnTo>
                <a:lnTo>
                  <a:pt x="69469" y="224535"/>
                </a:lnTo>
                <a:lnTo>
                  <a:pt x="94996" y="192658"/>
                </a:lnTo>
                <a:lnTo>
                  <a:pt x="126237" y="162559"/>
                </a:lnTo>
                <a:lnTo>
                  <a:pt x="162687" y="134238"/>
                </a:lnTo>
                <a:lnTo>
                  <a:pt x="204216" y="107822"/>
                </a:lnTo>
                <a:lnTo>
                  <a:pt x="250190" y="83438"/>
                </a:lnTo>
                <a:lnTo>
                  <a:pt x="300609" y="61594"/>
                </a:lnTo>
                <a:lnTo>
                  <a:pt x="354838" y="42290"/>
                </a:lnTo>
                <a:lnTo>
                  <a:pt x="412750" y="25780"/>
                </a:lnTo>
                <a:lnTo>
                  <a:pt x="473837" y="12191"/>
                </a:lnTo>
                <a:lnTo>
                  <a:pt x="537718" y="1777"/>
                </a:lnTo>
                <a:lnTo>
                  <a:pt x="604266" y="-5461"/>
                </a:lnTo>
                <a:lnTo>
                  <a:pt x="672973" y="-9017"/>
                </a:lnTo>
                <a:lnTo>
                  <a:pt x="708025" y="-9525"/>
                </a:lnTo>
                <a:lnTo>
                  <a:pt x="743204" y="-9017"/>
                </a:lnTo>
                <a:lnTo>
                  <a:pt x="811911" y="-5334"/>
                </a:lnTo>
                <a:lnTo>
                  <a:pt x="878459" y="1777"/>
                </a:lnTo>
                <a:lnTo>
                  <a:pt x="942340" y="12191"/>
                </a:lnTo>
                <a:lnTo>
                  <a:pt x="1003427" y="25780"/>
                </a:lnTo>
                <a:lnTo>
                  <a:pt x="1061339" y="42290"/>
                </a:lnTo>
                <a:lnTo>
                  <a:pt x="1115695" y="61721"/>
                </a:lnTo>
                <a:lnTo>
                  <a:pt x="1165987" y="83565"/>
                </a:lnTo>
                <a:lnTo>
                  <a:pt x="1212088" y="107822"/>
                </a:lnTo>
                <a:lnTo>
                  <a:pt x="1253490" y="134365"/>
                </a:lnTo>
                <a:lnTo>
                  <a:pt x="1290066" y="162686"/>
                </a:lnTo>
                <a:lnTo>
                  <a:pt x="1321181" y="192912"/>
                </a:lnTo>
                <a:lnTo>
                  <a:pt x="1346708" y="224789"/>
                </a:lnTo>
                <a:lnTo>
                  <a:pt x="1366393" y="257936"/>
                </a:lnTo>
                <a:lnTo>
                  <a:pt x="1383919" y="310006"/>
                </a:lnTo>
                <a:lnTo>
                  <a:pt x="1387348" y="345947"/>
                </a:lnTo>
                <a:lnTo>
                  <a:pt x="1386459" y="363981"/>
                </a:lnTo>
                <a:lnTo>
                  <a:pt x="1373632" y="416686"/>
                </a:lnTo>
                <a:lnTo>
                  <a:pt x="1346581" y="466978"/>
                </a:lnTo>
                <a:lnTo>
                  <a:pt x="1321054" y="498728"/>
                </a:lnTo>
                <a:lnTo>
                  <a:pt x="1289812" y="528827"/>
                </a:lnTo>
                <a:lnTo>
                  <a:pt x="1253363" y="557275"/>
                </a:lnTo>
                <a:lnTo>
                  <a:pt x="1211834" y="583691"/>
                </a:lnTo>
                <a:lnTo>
                  <a:pt x="1165860" y="607948"/>
                </a:lnTo>
                <a:lnTo>
                  <a:pt x="1115441" y="629792"/>
                </a:lnTo>
                <a:lnTo>
                  <a:pt x="1061212" y="649096"/>
                </a:lnTo>
                <a:lnTo>
                  <a:pt x="1003300" y="665606"/>
                </a:lnTo>
                <a:lnTo>
                  <a:pt x="942213" y="679195"/>
                </a:lnTo>
                <a:lnTo>
                  <a:pt x="878332" y="689609"/>
                </a:lnTo>
                <a:lnTo>
                  <a:pt x="811784" y="696721"/>
                </a:lnTo>
                <a:lnTo>
                  <a:pt x="743077" y="700404"/>
                </a:lnTo>
                <a:lnTo>
                  <a:pt x="707898" y="700912"/>
                </a:lnTo>
                <a:lnTo>
                  <a:pt x="672846" y="700404"/>
                </a:lnTo>
                <a:lnTo>
                  <a:pt x="604139" y="696721"/>
                </a:lnTo>
                <a:lnTo>
                  <a:pt x="537591" y="689609"/>
                </a:lnTo>
                <a:lnTo>
                  <a:pt x="473710" y="679195"/>
                </a:lnTo>
                <a:lnTo>
                  <a:pt x="412623" y="665479"/>
                </a:lnTo>
                <a:lnTo>
                  <a:pt x="354711" y="649096"/>
                </a:lnTo>
                <a:lnTo>
                  <a:pt x="300482" y="629665"/>
                </a:lnTo>
                <a:lnTo>
                  <a:pt x="250062" y="607821"/>
                </a:lnTo>
                <a:lnTo>
                  <a:pt x="203962" y="583564"/>
                </a:lnTo>
                <a:lnTo>
                  <a:pt x="162560" y="557148"/>
                </a:lnTo>
                <a:lnTo>
                  <a:pt x="126111" y="528700"/>
                </a:lnTo>
                <a:lnTo>
                  <a:pt x="94869" y="498474"/>
                </a:lnTo>
                <a:lnTo>
                  <a:pt x="69342" y="466597"/>
                </a:lnTo>
                <a:lnTo>
                  <a:pt x="49657" y="433450"/>
                </a:lnTo>
                <a:lnTo>
                  <a:pt x="59436" y="501395"/>
                </a:lnTo>
                <a:lnTo>
                  <a:pt x="74168" y="518540"/>
                </a:lnTo>
                <a:lnTo>
                  <a:pt x="90297" y="535050"/>
                </a:lnTo>
                <a:lnTo>
                  <a:pt x="107696" y="550925"/>
                </a:lnTo>
                <a:lnTo>
                  <a:pt x="126492" y="566292"/>
                </a:lnTo>
                <a:close/>
              </a:path>
              <a:path w="1377696" h="729742">
                <a:moveTo>
                  <a:pt x="46228" y="483869"/>
                </a:moveTo>
                <a:lnTo>
                  <a:pt x="59436" y="501395"/>
                </a:lnTo>
                <a:lnTo>
                  <a:pt x="49657" y="433450"/>
                </a:lnTo>
                <a:lnTo>
                  <a:pt x="42291" y="416305"/>
                </a:lnTo>
                <a:lnTo>
                  <a:pt x="36449" y="399033"/>
                </a:lnTo>
                <a:lnTo>
                  <a:pt x="34544" y="465708"/>
                </a:lnTo>
                <a:lnTo>
                  <a:pt x="46228" y="483869"/>
                </a:lnTo>
                <a:close/>
              </a:path>
              <a:path w="1377696" h="729742">
                <a:moveTo>
                  <a:pt x="50800" y="376935"/>
                </a:moveTo>
                <a:lnTo>
                  <a:pt x="48514" y="360806"/>
                </a:lnTo>
                <a:lnTo>
                  <a:pt x="51054" y="412495"/>
                </a:lnTo>
                <a:lnTo>
                  <a:pt x="58166" y="428878"/>
                </a:lnTo>
                <a:lnTo>
                  <a:pt x="66802" y="445007"/>
                </a:lnTo>
                <a:lnTo>
                  <a:pt x="66548" y="424306"/>
                </a:lnTo>
                <a:lnTo>
                  <a:pt x="59817" y="408685"/>
                </a:lnTo>
                <a:lnTo>
                  <a:pt x="54610" y="392810"/>
                </a:lnTo>
                <a:lnTo>
                  <a:pt x="50800" y="376935"/>
                </a:lnTo>
                <a:close/>
              </a:path>
            </a:pathLst>
          </a:custGeom>
          <a:solidFill>
            <a:srgbClr val="AF7D00"/>
          </a:solidFill>
        </p:spPr>
        <p:txBody>
          <a:bodyPr wrap="square" lIns="0" tIns="0" rIns="0" bIns="0" rtlCol="0">
            <a:noAutofit/>
          </a:bodyPr>
          <a:lstStyle/>
          <a:p>
            <a:endParaRPr/>
          </a:p>
        </p:txBody>
      </p:sp>
      <p:sp>
        <p:nvSpPr>
          <p:cNvPr id="11" name="object 11"/>
          <p:cNvSpPr/>
          <p:nvPr/>
        </p:nvSpPr>
        <p:spPr>
          <a:xfrm>
            <a:off x="4550029" y="4286758"/>
            <a:ext cx="58038" cy="798449"/>
          </a:xfrm>
          <a:custGeom>
            <a:avLst/>
            <a:gdLst/>
            <a:ahLst/>
            <a:cxnLst/>
            <a:rect l="l" t="t" r="r" b="b"/>
            <a:pathLst>
              <a:path w="58038" h="798449">
                <a:moveTo>
                  <a:pt x="51688" y="798449"/>
                </a:moveTo>
                <a:lnTo>
                  <a:pt x="48133" y="792226"/>
                </a:lnTo>
                <a:lnTo>
                  <a:pt x="47922" y="792006"/>
                </a:lnTo>
                <a:lnTo>
                  <a:pt x="51688" y="798449"/>
                </a:lnTo>
                <a:close/>
              </a:path>
              <a:path w="58038" h="798449">
                <a:moveTo>
                  <a:pt x="1016" y="705993"/>
                </a:moveTo>
                <a:lnTo>
                  <a:pt x="0" y="709803"/>
                </a:lnTo>
                <a:lnTo>
                  <a:pt x="1650" y="712851"/>
                </a:lnTo>
                <a:lnTo>
                  <a:pt x="45338" y="787586"/>
                </a:lnTo>
                <a:lnTo>
                  <a:pt x="45338" y="789305"/>
                </a:lnTo>
                <a:lnTo>
                  <a:pt x="47922" y="792006"/>
                </a:lnTo>
                <a:lnTo>
                  <a:pt x="45338" y="785876"/>
                </a:lnTo>
                <a:lnTo>
                  <a:pt x="46100" y="782701"/>
                </a:lnTo>
                <a:lnTo>
                  <a:pt x="57150" y="782701"/>
                </a:lnTo>
                <a:lnTo>
                  <a:pt x="58038" y="787558"/>
                </a:lnTo>
                <a:lnTo>
                  <a:pt x="101600" y="712851"/>
                </a:lnTo>
                <a:lnTo>
                  <a:pt x="103378" y="709803"/>
                </a:lnTo>
                <a:lnTo>
                  <a:pt x="102362" y="705993"/>
                </a:lnTo>
                <a:lnTo>
                  <a:pt x="99313" y="704215"/>
                </a:lnTo>
                <a:lnTo>
                  <a:pt x="96266" y="702437"/>
                </a:lnTo>
                <a:lnTo>
                  <a:pt x="92329" y="703453"/>
                </a:lnTo>
                <a:lnTo>
                  <a:pt x="90550" y="706501"/>
                </a:lnTo>
                <a:lnTo>
                  <a:pt x="58039" y="762235"/>
                </a:lnTo>
                <a:lnTo>
                  <a:pt x="58038" y="785876"/>
                </a:lnTo>
                <a:lnTo>
                  <a:pt x="58038" y="2794"/>
                </a:lnTo>
                <a:lnTo>
                  <a:pt x="55118" y="0"/>
                </a:lnTo>
                <a:lnTo>
                  <a:pt x="51688" y="0"/>
                </a:lnTo>
                <a:lnTo>
                  <a:pt x="51625" y="773230"/>
                </a:lnTo>
                <a:lnTo>
                  <a:pt x="45339" y="762453"/>
                </a:lnTo>
                <a:lnTo>
                  <a:pt x="12700" y="706501"/>
                </a:lnTo>
                <a:lnTo>
                  <a:pt x="10922" y="703453"/>
                </a:lnTo>
                <a:lnTo>
                  <a:pt x="6985" y="702437"/>
                </a:lnTo>
                <a:lnTo>
                  <a:pt x="3937" y="704215"/>
                </a:lnTo>
                <a:lnTo>
                  <a:pt x="1016" y="705993"/>
                </a:lnTo>
                <a:close/>
              </a:path>
              <a:path w="58038" h="798449">
                <a:moveTo>
                  <a:pt x="58038" y="787558"/>
                </a:moveTo>
                <a:lnTo>
                  <a:pt x="57150" y="782701"/>
                </a:lnTo>
                <a:lnTo>
                  <a:pt x="55118" y="792226"/>
                </a:lnTo>
                <a:lnTo>
                  <a:pt x="51688" y="792226"/>
                </a:lnTo>
                <a:lnTo>
                  <a:pt x="57150" y="782701"/>
                </a:lnTo>
                <a:lnTo>
                  <a:pt x="46100" y="782701"/>
                </a:lnTo>
                <a:lnTo>
                  <a:pt x="45338" y="785876"/>
                </a:lnTo>
                <a:lnTo>
                  <a:pt x="47922" y="792006"/>
                </a:lnTo>
                <a:lnTo>
                  <a:pt x="48133" y="792226"/>
                </a:lnTo>
                <a:lnTo>
                  <a:pt x="51688" y="798449"/>
                </a:lnTo>
                <a:lnTo>
                  <a:pt x="55596" y="791747"/>
                </a:lnTo>
                <a:lnTo>
                  <a:pt x="58038" y="789305"/>
                </a:lnTo>
                <a:lnTo>
                  <a:pt x="58038" y="787558"/>
                </a:lnTo>
                <a:close/>
              </a:path>
              <a:path w="58038" h="798449">
                <a:moveTo>
                  <a:pt x="51625" y="773230"/>
                </a:moveTo>
                <a:lnTo>
                  <a:pt x="51688" y="0"/>
                </a:lnTo>
                <a:lnTo>
                  <a:pt x="48133" y="0"/>
                </a:lnTo>
                <a:lnTo>
                  <a:pt x="45338" y="2794"/>
                </a:lnTo>
                <a:lnTo>
                  <a:pt x="45339" y="762453"/>
                </a:lnTo>
                <a:lnTo>
                  <a:pt x="51625" y="773230"/>
                </a:lnTo>
                <a:close/>
              </a:path>
              <a:path w="58038" h="798449">
                <a:moveTo>
                  <a:pt x="57150" y="782701"/>
                </a:moveTo>
                <a:lnTo>
                  <a:pt x="51688" y="792226"/>
                </a:lnTo>
                <a:lnTo>
                  <a:pt x="55118" y="792226"/>
                </a:lnTo>
                <a:lnTo>
                  <a:pt x="57150" y="782701"/>
                </a:lnTo>
                <a:close/>
              </a:path>
            </a:pathLst>
          </a:custGeom>
          <a:solidFill>
            <a:srgbClr val="EFAC00"/>
          </a:solidFill>
        </p:spPr>
        <p:txBody>
          <a:bodyPr wrap="square" lIns="0" tIns="0" rIns="0" bIns="0" rtlCol="0">
            <a:noAutofit/>
          </a:bodyPr>
          <a:lstStyle/>
          <a:p>
            <a:endParaRPr/>
          </a:p>
        </p:txBody>
      </p:sp>
      <p:sp>
        <p:nvSpPr>
          <p:cNvPr id="12" name="object 12"/>
          <p:cNvSpPr/>
          <p:nvPr/>
        </p:nvSpPr>
        <p:spPr>
          <a:xfrm>
            <a:off x="5683377" y="5085181"/>
            <a:ext cx="4825" cy="720077"/>
          </a:xfrm>
          <a:custGeom>
            <a:avLst/>
            <a:gdLst/>
            <a:ahLst/>
            <a:cxnLst/>
            <a:rect l="l" t="t" r="r" b="b"/>
            <a:pathLst>
              <a:path w="4825" h="720077">
                <a:moveTo>
                  <a:pt x="0" y="720077"/>
                </a:moveTo>
                <a:lnTo>
                  <a:pt x="4825" y="720077"/>
                </a:lnTo>
                <a:lnTo>
                  <a:pt x="4825" y="0"/>
                </a:lnTo>
                <a:lnTo>
                  <a:pt x="0" y="0"/>
                </a:lnTo>
                <a:lnTo>
                  <a:pt x="0" y="720077"/>
                </a:lnTo>
                <a:close/>
              </a:path>
            </a:pathLst>
          </a:custGeom>
          <a:solidFill>
            <a:srgbClr val="EFAC00"/>
          </a:solidFill>
        </p:spPr>
        <p:txBody>
          <a:bodyPr wrap="square" lIns="0" tIns="0" rIns="0" bIns="0" rtlCol="0">
            <a:noAutofit/>
          </a:bodyPr>
          <a:lstStyle/>
          <a:p>
            <a:endParaRPr/>
          </a:p>
        </p:txBody>
      </p:sp>
      <p:sp>
        <p:nvSpPr>
          <p:cNvPr id="13" name="object 13"/>
          <p:cNvSpPr/>
          <p:nvPr/>
        </p:nvSpPr>
        <p:spPr>
          <a:xfrm>
            <a:off x="3671951" y="5085181"/>
            <a:ext cx="4699" cy="720077"/>
          </a:xfrm>
          <a:custGeom>
            <a:avLst/>
            <a:gdLst/>
            <a:ahLst/>
            <a:cxnLst/>
            <a:rect l="l" t="t" r="r" b="b"/>
            <a:pathLst>
              <a:path w="4699" h="720077">
                <a:moveTo>
                  <a:pt x="0" y="720077"/>
                </a:moveTo>
                <a:lnTo>
                  <a:pt x="4699" y="720077"/>
                </a:lnTo>
                <a:lnTo>
                  <a:pt x="4699" y="0"/>
                </a:lnTo>
                <a:lnTo>
                  <a:pt x="0" y="0"/>
                </a:lnTo>
                <a:lnTo>
                  <a:pt x="0" y="720077"/>
                </a:lnTo>
                <a:close/>
              </a:path>
            </a:pathLst>
          </a:custGeom>
          <a:solidFill>
            <a:srgbClr val="EFAC00"/>
          </a:solidFill>
        </p:spPr>
        <p:txBody>
          <a:bodyPr wrap="square" lIns="0" tIns="0" rIns="0" bIns="0" rtlCol="0">
            <a:noAutofit/>
          </a:bodyPr>
          <a:lstStyle/>
          <a:p>
            <a:endParaRPr/>
          </a:p>
        </p:txBody>
      </p:sp>
      <p:sp>
        <p:nvSpPr>
          <p:cNvPr id="14" name="object 14"/>
          <p:cNvSpPr/>
          <p:nvPr/>
        </p:nvSpPr>
        <p:spPr>
          <a:xfrm>
            <a:off x="3647948" y="5061204"/>
            <a:ext cx="2064130" cy="768057"/>
          </a:xfrm>
          <a:custGeom>
            <a:avLst/>
            <a:gdLst/>
            <a:ahLst/>
            <a:cxnLst/>
            <a:rect l="l" t="t" r="r" b="b"/>
            <a:pathLst>
              <a:path w="2064130" h="768057">
                <a:moveTo>
                  <a:pt x="48005" y="720051"/>
                </a:moveTo>
                <a:lnTo>
                  <a:pt x="38353" y="729653"/>
                </a:lnTo>
                <a:lnTo>
                  <a:pt x="2025777" y="729653"/>
                </a:lnTo>
                <a:lnTo>
                  <a:pt x="48005" y="720051"/>
                </a:lnTo>
                <a:close/>
              </a:path>
              <a:path w="2064130" h="768057">
                <a:moveTo>
                  <a:pt x="1900" y="753458"/>
                </a:moveTo>
                <a:lnTo>
                  <a:pt x="10574" y="763977"/>
                </a:lnTo>
                <a:lnTo>
                  <a:pt x="24002" y="768057"/>
                </a:lnTo>
                <a:lnTo>
                  <a:pt x="2040127" y="768057"/>
                </a:lnTo>
                <a:lnTo>
                  <a:pt x="28701" y="739254"/>
                </a:lnTo>
                <a:lnTo>
                  <a:pt x="28701" y="28829"/>
                </a:lnTo>
                <a:lnTo>
                  <a:pt x="2035428" y="28829"/>
                </a:lnTo>
                <a:lnTo>
                  <a:pt x="2040127" y="0"/>
                </a:lnTo>
                <a:lnTo>
                  <a:pt x="24002" y="0"/>
                </a:lnTo>
                <a:lnTo>
                  <a:pt x="14566" y="1900"/>
                </a:lnTo>
                <a:lnTo>
                  <a:pt x="4060" y="10574"/>
                </a:lnTo>
                <a:lnTo>
                  <a:pt x="0" y="24003"/>
                </a:lnTo>
                <a:lnTo>
                  <a:pt x="0" y="744054"/>
                </a:lnTo>
                <a:lnTo>
                  <a:pt x="1900" y="753458"/>
                </a:lnTo>
                <a:close/>
              </a:path>
              <a:path w="2064130" h="768057">
                <a:moveTo>
                  <a:pt x="2035428" y="28829"/>
                </a:moveTo>
                <a:lnTo>
                  <a:pt x="2035428" y="739254"/>
                </a:lnTo>
                <a:lnTo>
                  <a:pt x="28701" y="739254"/>
                </a:lnTo>
                <a:lnTo>
                  <a:pt x="2040127" y="768057"/>
                </a:lnTo>
                <a:lnTo>
                  <a:pt x="2049564" y="766146"/>
                </a:lnTo>
                <a:lnTo>
                  <a:pt x="2060070" y="757449"/>
                </a:lnTo>
                <a:lnTo>
                  <a:pt x="2064130" y="744054"/>
                </a:lnTo>
                <a:lnTo>
                  <a:pt x="2064130" y="24003"/>
                </a:lnTo>
                <a:lnTo>
                  <a:pt x="2062230" y="14566"/>
                </a:lnTo>
                <a:lnTo>
                  <a:pt x="2053556" y="4060"/>
                </a:lnTo>
                <a:lnTo>
                  <a:pt x="2040127" y="0"/>
                </a:lnTo>
                <a:lnTo>
                  <a:pt x="2035428" y="28829"/>
                </a:lnTo>
                <a:close/>
              </a:path>
              <a:path w="2064130" h="768057">
                <a:moveTo>
                  <a:pt x="38353" y="729653"/>
                </a:moveTo>
                <a:lnTo>
                  <a:pt x="48005" y="720051"/>
                </a:lnTo>
                <a:lnTo>
                  <a:pt x="48005" y="48006"/>
                </a:lnTo>
                <a:lnTo>
                  <a:pt x="2016125" y="48006"/>
                </a:lnTo>
                <a:lnTo>
                  <a:pt x="2016125" y="720051"/>
                </a:lnTo>
                <a:lnTo>
                  <a:pt x="48005" y="720051"/>
                </a:lnTo>
                <a:lnTo>
                  <a:pt x="2025777" y="729653"/>
                </a:lnTo>
                <a:lnTo>
                  <a:pt x="2025777" y="38354"/>
                </a:lnTo>
                <a:lnTo>
                  <a:pt x="38353" y="38354"/>
                </a:lnTo>
                <a:lnTo>
                  <a:pt x="38353" y="729653"/>
                </a:lnTo>
                <a:close/>
              </a:path>
            </a:pathLst>
          </a:custGeom>
          <a:solidFill>
            <a:srgbClr val="AF7D00"/>
          </a:solidFill>
        </p:spPr>
        <p:txBody>
          <a:bodyPr wrap="square" lIns="0" tIns="0" rIns="0" bIns="0" rtlCol="0">
            <a:noAutofit/>
          </a:bodyPr>
          <a:lstStyle/>
          <a:p>
            <a:endParaRPr/>
          </a:p>
        </p:txBody>
      </p:sp>
      <p:sp>
        <p:nvSpPr>
          <p:cNvPr id="15" name="object 15"/>
          <p:cNvSpPr/>
          <p:nvPr/>
        </p:nvSpPr>
        <p:spPr>
          <a:xfrm>
            <a:off x="3676650" y="5090033"/>
            <a:ext cx="2006727" cy="9525"/>
          </a:xfrm>
          <a:custGeom>
            <a:avLst/>
            <a:gdLst/>
            <a:ahLst/>
            <a:cxnLst/>
            <a:rect l="l" t="t" r="r" b="b"/>
            <a:pathLst>
              <a:path w="2006727" h="9525">
                <a:moveTo>
                  <a:pt x="0" y="9525"/>
                </a:moveTo>
                <a:lnTo>
                  <a:pt x="2006727" y="9525"/>
                </a:lnTo>
                <a:lnTo>
                  <a:pt x="2006727" y="0"/>
                </a:lnTo>
                <a:lnTo>
                  <a:pt x="0" y="0"/>
                </a:lnTo>
                <a:lnTo>
                  <a:pt x="0" y="9525"/>
                </a:lnTo>
                <a:close/>
              </a:path>
            </a:pathLst>
          </a:custGeom>
          <a:solidFill>
            <a:srgbClr val="AF7D00"/>
          </a:solidFill>
        </p:spPr>
        <p:txBody>
          <a:bodyPr wrap="square" lIns="0" tIns="0" rIns="0" bIns="0" rtlCol="0">
            <a:noAutofit/>
          </a:bodyPr>
          <a:lstStyle/>
          <a:p>
            <a:endParaRPr/>
          </a:p>
        </p:txBody>
      </p:sp>
      <p:sp>
        <p:nvSpPr>
          <p:cNvPr id="16" name="object 16"/>
          <p:cNvSpPr/>
          <p:nvPr/>
        </p:nvSpPr>
        <p:spPr>
          <a:xfrm>
            <a:off x="3676650" y="5790857"/>
            <a:ext cx="2006727" cy="9601"/>
          </a:xfrm>
          <a:custGeom>
            <a:avLst/>
            <a:gdLst/>
            <a:ahLst/>
            <a:cxnLst/>
            <a:rect l="l" t="t" r="r" b="b"/>
            <a:pathLst>
              <a:path w="2006727" h="9601">
                <a:moveTo>
                  <a:pt x="0" y="9601"/>
                </a:moveTo>
                <a:lnTo>
                  <a:pt x="2006727" y="9601"/>
                </a:lnTo>
                <a:lnTo>
                  <a:pt x="2006727" y="0"/>
                </a:lnTo>
                <a:lnTo>
                  <a:pt x="0" y="0"/>
                </a:lnTo>
                <a:lnTo>
                  <a:pt x="0" y="9601"/>
                </a:lnTo>
                <a:close/>
              </a:path>
            </a:pathLst>
          </a:custGeom>
          <a:solidFill>
            <a:srgbClr val="AF7D00"/>
          </a:solidFill>
        </p:spPr>
        <p:txBody>
          <a:bodyPr wrap="square" lIns="0" tIns="0" rIns="0" bIns="0" rtlCol="0">
            <a:noAutofit/>
          </a:bodyPr>
          <a:lstStyle/>
          <a:p>
            <a:endParaRPr/>
          </a:p>
        </p:txBody>
      </p:sp>
      <p:sp>
        <p:nvSpPr>
          <p:cNvPr id="17" name="object 17"/>
          <p:cNvSpPr/>
          <p:nvPr/>
        </p:nvSpPr>
        <p:spPr>
          <a:xfrm>
            <a:off x="3686302" y="5099558"/>
            <a:ext cx="1987423" cy="9652"/>
          </a:xfrm>
          <a:custGeom>
            <a:avLst/>
            <a:gdLst/>
            <a:ahLst/>
            <a:cxnLst/>
            <a:rect l="l" t="t" r="r" b="b"/>
            <a:pathLst>
              <a:path w="1987423" h="9651">
                <a:moveTo>
                  <a:pt x="0" y="9652"/>
                </a:moveTo>
                <a:lnTo>
                  <a:pt x="1987423" y="9652"/>
                </a:lnTo>
                <a:lnTo>
                  <a:pt x="1987423" y="0"/>
                </a:lnTo>
                <a:lnTo>
                  <a:pt x="0" y="0"/>
                </a:lnTo>
                <a:lnTo>
                  <a:pt x="0" y="9652"/>
                </a:lnTo>
                <a:close/>
              </a:path>
            </a:pathLst>
          </a:custGeom>
          <a:solidFill>
            <a:srgbClr val="AF7D00"/>
          </a:solidFill>
        </p:spPr>
        <p:txBody>
          <a:bodyPr wrap="square" lIns="0" tIns="0" rIns="0" bIns="0" rtlCol="0">
            <a:noAutofit/>
          </a:bodyPr>
          <a:lstStyle/>
          <a:p>
            <a:endParaRPr/>
          </a:p>
        </p:txBody>
      </p:sp>
      <p:sp>
        <p:nvSpPr>
          <p:cNvPr id="18" name="object 18"/>
          <p:cNvSpPr/>
          <p:nvPr/>
        </p:nvSpPr>
        <p:spPr>
          <a:xfrm>
            <a:off x="3686302" y="5781255"/>
            <a:ext cx="1987423" cy="9601"/>
          </a:xfrm>
          <a:custGeom>
            <a:avLst/>
            <a:gdLst/>
            <a:ahLst/>
            <a:cxnLst/>
            <a:rect l="l" t="t" r="r" b="b"/>
            <a:pathLst>
              <a:path w="1987423" h="9601">
                <a:moveTo>
                  <a:pt x="0" y="9601"/>
                </a:moveTo>
                <a:lnTo>
                  <a:pt x="1987423" y="9601"/>
                </a:lnTo>
                <a:lnTo>
                  <a:pt x="1987423" y="0"/>
                </a:lnTo>
                <a:lnTo>
                  <a:pt x="0" y="0"/>
                </a:lnTo>
                <a:lnTo>
                  <a:pt x="0" y="9601"/>
                </a:lnTo>
                <a:close/>
              </a:path>
            </a:pathLst>
          </a:custGeom>
          <a:solidFill>
            <a:srgbClr val="AF7D00"/>
          </a:solidFill>
        </p:spPr>
        <p:txBody>
          <a:bodyPr wrap="square" lIns="0" tIns="0" rIns="0" bIns="0" rtlCol="0">
            <a:noAutofit/>
          </a:bodyPr>
          <a:lstStyle/>
          <a:p>
            <a:endParaRPr/>
          </a:p>
        </p:txBody>
      </p:sp>
      <p:sp>
        <p:nvSpPr>
          <p:cNvPr id="19" name="object 19"/>
          <p:cNvSpPr/>
          <p:nvPr/>
        </p:nvSpPr>
        <p:spPr>
          <a:xfrm>
            <a:off x="3695954" y="5109210"/>
            <a:ext cx="1968119" cy="672045"/>
          </a:xfrm>
          <a:custGeom>
            <a:avLst/>
            <a:gdLst/>
            <a:ahLst/>
            <a:cxnLst/>
            <a:rect l="l" t="t" r="r" b="b"/>
            <a:pathLst>
              <a:path w="1968119" h="672045">
                <a:moveTo>
                  <a:pt x="0" y="672045"/>
                </a:moveTo>
                <a:lnTo>
                  <a:pt x="1968119" y="672045"/>
                </a:lnTo>
                <a:lnTo>
                  <a:pt x="1968119" y="0"/>
                </a:lnTo>
                <a:lnTo>
                  <a:pt x="0" y="0"/>
                </a:lnTo>
                <a:lnTo>
                  <a:pt x="0" y="672045"/>
                </a:lnTo>
                <a:close/>
              </a:path>
            </a:pathLst>
          </a:custGeom>
          <a:solidFill>
            <a:srgbClr val="AF7D00"/>
          </a:solidFill>
        </p:spPr>
        <p:txBody>
          <a:bodyPr wrap="square" lIns="0" tIns="0" rIns="0" bIns="0" rtlCol="0">
            <a:noAutofit/>
          </a:bodyPr>
          <a:lstStyle/>
          <a:p>
            <a:endParaRPr/>
          </a:p>
        </p:txBody>
      </p:sp>
      <p:sp>
        <p:nvSpPr>
          <p:cNvPr id="20" name="object 20"/>
          <p:cNvSpPr/>
          <p:nvPr/>
        </p:nvSpPr>
        <p:spPr>
          <a:xfrm>
            <a:off x="3336036" y="4033901"/>
            <a:ext cx="811149" cy="613410"/>
          </a:xfrm>
          <a:custGeom>
            <a:avLst/>
            <a:gdLst/>
            <a:ahLst/>
            <a:cxnLst/>
            <a:rect l="l" t="t" r="r" b="b"/>
            <a:pathLst>
              <a:path w="811149" h="613410">
                <a:moveTo>
                  <a:pt x="100456" y="588772"/>
                </a:moveTo>
                <a:lnTo>
                  <a:pt x="96900" y="589153"/>
                </a:lnTo>
                <a:lnTo>
                  <a:pt x="32620" y="596803"/>
                </a:lnTo>
                <a:lnTo>
                  <a:pt x="16001" y="608330"/>
                </a:lnTo>
                <a:lnTo>
                  <a:pt x="20203" y="598281"/>
                </a:lnTo>
                <a:lnTo>
                  <a:pt x="9398" y="599567"/>
                </a:lnTo>
                <a:lnTo>
                  <a:pt x="7112" y="612394"/>
                </a:lnTo>
                <a:lnTo>
                  <a:pt x="2921" y="606806"/>
                </a:lnTo>
                <a:lnTo>
                  <a:pt x="5079" y="609600"/>
                </a:lnTo>
                <a:lnTo>
                  <a:pt x="6223" y="600710"/>
                </a:lnTo>
                <a:lnTo>
                  <a:pt x="25156" y="586435"/>
                </a:lnTo>
                <a:lnTo>
                  <a:pt x="50037" y="526923"/>
                </a:lnTo>
                <a:lnTo>
                  <a:pt x="51435" y="523621"/>
                </a:lnTo>
                <a:lnTo>
                  <a:pt x="49911" y="519938"/>
                </a:lnTo>
                <a:lnTo>
                  <a:pt x="46609" y="518541"/>
                </a:lnTo>
                <a:lnTo>
                  <a:pt x="43434" y="517271"/>
                </a:lnTo>
                <a:lnTo>
                  <a:pt x="39624" y="518794"/>
                </a:lnTo>
                <a:lnTo>
                  <a:pt x="38353" y="521969"/>
                </a:lnTo>
                <a:lnTo>
                  <a:pt x="4897" y="601734"/>
                </a:lnTo>
                <a:lnTo>
                  <a:pt x="3428" y="602869"/>
                </a:lnTo>
                <a:lnTo>
                  <a:pt x="2988" y="606286"/>
                </a:lnTo>
                <a:lnTo>
                  <a:pt x="0" y="613410"/>
                </a:lnTo>
                <a:lnTo>
                  <a:pt x="7736" y="612491"/>
                </a:lnTo>
                <a:lnTo>
                  <a:pt x="11175" y="613029"/>
                </a:lnTo>
                <a:lnTo>
                  <a:pt x="12621" y="611911"/>
                </a:lnTo>
                <a:lnTo>
                  <a:pt x="13969" y="610869"/>
                </a:lnTo>
                <a:lnTo>
                  <a:pt x="98425" y="601726"/>
                </a:lnTo>
                <a:lnTo>
                  <a:pt x="101980" y="601344"/>
                </a:lnTo>
                <a:lnTo>
                  <a:pt x="104393" y="598169"/>
                </a:lnTo>
                <a:lnTo>
                  <a:pt x="104012" y="594741"/>
                </a:lnTo>
                <a:lnTo>
                  <a:pt x="103631" y="591185"/>
                </a:lnTo>
                <a:lnTo>
                  <a:pt x="100456" y="588772"/>
                </a:lnTo>
                <a:close/>
              </a:path>
              <a:path w="811149" h="613410">
                <a:moveTo>
                  <a:pt x="808989" y="3301"/>
                </a:moveTo>
                <a:lnTo>
                  <a:pt x="806830" y="507"/>
                </a:lnTo>
                <a:lnTo>
                  <a:pt x="802893" y="0"/>
                </a:lnTo>
                <a:lnTo>
                  <a:pt x="800100" y="2159"/>
                </a:lnTo>
                <a:lnTo>
                  <a:pt x="25156" y="586435"/>
                </a:lnTo>
                <a:lnTo>
                  <a:pt x="6223" y="600710"/>
                </a:lnTo>
                <a:lnTo>
                  <a:pt x="5079" y="609600"/>
                </a:lnTo>
                <a:lnTo>
                  <a:pt x="2921" y="606806"/>
                </a:lnTo>
                <a:lnTo>
                  <a:pt x="7112" y="612394"/>
                </a:lnTo>
                <a:lnTo>
                  <a:pt x="9398" y="599567"/>
                </a:lnTo>
                <a:lnTo>
                  <a:pt x="20203" y="598281"/>
                </a:lnTo>
                <a:lnTo>
                  <a:pt x="16001" y="608330"/>
                </a:lnTo>
                <a:lnTo>
                  <a:pt x="32620" y="596803"/>
                </a:lnTo>
                <a:lnTo>
                  <a:pt x="807719" y="12192"/>
                </a:lnTo>
                <a:lnTo>
                  <a:pt x="810513" y="10160"/>
                </a:lnTo>
                <a:lnTo>
                  <a:pt x="811149" y="6096"/>
                </a:lnTo>
                <a:lnTo>
                  <a:pt x="808989" y="3301"/>
                </a:lnTo>
                <a:close/>
              </a:path>
              <a:path w="811149" h="613410">
                <a:moveTo>
                  <a:pt x="98425" y="601726"/>
                </a:moveTo>
                <a:lnTo>
                  <a:pt x="13969" y="610869"/>
                </a:lnTo>
                <a:lnTo>
                  <a:pt x="12621" y="611911"/>
                </a:lnTo>
                <a:lnTo>
                  <a:pt x="98425" y="601726"/>
                </a:lnTo>
                <a:close/>
              </a:path>
            </a:pathLst>
          </a:custGeom>
          <a:solidFill>
            <a:srgbClr val="EFAC00"/>
          </a:solidFill>
        </p:spPr>
        <p:txBody>
          <a:bodyPr wrap="square" lIns="0" tIns="0" rIns="0" bIns="0" rtlCol="0">
            <a:noAutofit/>
          </a:bodyPr>
          <a:lstStyle/>
          <a:p>
            <a:endParaRPr/>
          </a:p>
        </p:txBody>
      </p:sp>
      <p:sp>
        <p:nvSpPr>
          <p:cNvPr id="21" name="object 21"/>
          <p:cNvSpPr/>
          <p:nvPr/>
        </p:nvSpPr>
        <p:spPr>
          <a:xfrm>
            <a:off x="3333877" y="4293057"/>
            <a:ext cx="4825" cy="1044117"/>
          </a:xfrm>
          <a:custGeom>
            <a:avLst/>
            <a:gdLst/>
            <a:ahLst/>
            <a:cxnLst/>
            <a:rect l="l" t="t" r="r" b="b"/>
            <a:pathLst>
              <a:path w="4825" h="1044117">
                <a:moveTo>
                  <a:pt x="0" y="1044117"/>
                </a:moveTo>
                <a:lnTo>
                  <a:pt x="4825" y="1044117"/>
                </a:lnTo>
                <a:lnTo>
                  <a:pt x="4825" y="0"/>
                </a:lnTo>
                <a:lnTo>
                  <a:pt x="0" y="0"/>
                </a:lnTo>
                <a:lnTo>
                  <a:pt x="0" y="1044117"/>
                </a:lnTo>
                <a:close/>
              </a:path>
            </a:pathLst>
          </a:custGeom>
          <a:solidFill>
            <a:srgbClr val="EFAC00"/>
          </a:solidFill>
        </p:spPr>
        <p:txBody>
          <a:bodyPr wrap="square" lIns="0" tIns="0" rIns="0" bIns="0" rtlCol="0">
            <a:noAutofit/>
          </a:bodyPr>
          <a:lstStyle/>
          <a:p>
            <a:endParaRPr/>
          </a:p>
        </p:txBody>
      </p:sp>
      <p:sp>
        <p:nvSpPr>
          <p:cNvPr id="22" name="object 22"/>
          <p:cNvSpPr/>
          <p:nvPr/>
        </p:nvSpPr>
        <p:spPr>
          <a:xfrm>
            <a:off x="1682495" y="4293057"/>
            <a:ext cx="4826" cy="1044117"/>
          </a:xfrm>
          <a:custGeom>
            <a:avLst/>
            <a:gdLst/>
            <a:ahLst/>
            <a:cxnLst/>
            <a:rect l="l" t="t" r="r" b="b"/>
            <a:pathLst>
              <a:path w="4826" h="1044117">
                <a:moveTo>
                  <a:pt x="0" y="1044117"/>
                </a:moveTo>
                <a:lnTo>
                  <a:pt x="4826" y="1044117"/>
                </a:lnTo>
                <a:lnTo>
                  <a:pt x="4826" y="0"/>
                </a:lnTo>
                <a:lnTo>
                  <a:pt x="0" y="0"/>
                </a:lnTo>
                <a:lnTo>
                  <a:pt x="0" y="1044117"/>
                </a:lnTo>
                <a:close/>
              </a:path>
            </a:pathLst>
          </a:custGeom>
          <a:solidFill>
            <a:srgbClr val="EFAC00"/>
          </a:solidFill>
        </p:spPr>
        <p:txBody>
          <a:bodyPr wrap="square" lIns="0" tIns="0" rIns="0" bIns="0" rtlCol="0">
            <a:noAutofit/>
          </a:bodyPr>
          <a:lstStyle/>
          <a:p>
            <a:endParaRPr/>
          </a:p>
        </p:txBody>
      </p:sp>
      <p:sp>
        <p:nvSpPr>
          <p:cNvPr id="23" name="object 23"/>
          <p:cNvSpPr/>
          <p:nvPr/>
        </p:nvSpPr>
        <p:spPr>
          <a:xfrm>
            <a:off x="1658493" y="4269105"/>
            <a:ext cx="1704212" cy="1092073"/>
          </a:xfrm>
          <a:custGeom>
            <a:avLst/>
            <a:gdLst/>
            <a:ahLst/>
            <a:cxnLst/>
            <a:rect l="l" t="t" r="r" b="b"/>
            <a:pathLst>
              <a:path w="1704212" h="1092073">
                <a:moveTo>
                  <a:pt x="48006" y="1044067"/>
                </a:moveTo>
                <a:lnTo>
                  <a:pt x="38354" y="1053719"/>
                </a:lnTo>
                <a:lnTo>
                  <a:pt x="1665732" y="1053719"/>
                </a:lnTo>
                <a:lnTo>
                  <a:pt x="48006" y="1044067"/>
                </a:lnTo>
                <a:close/>
              </a:path>
              <a:path w="1704212" h="1092073">
                <a:moveTo>
                  <a:pt x="1900" y="1077506"/>
                </a:moveTo>
                <a:lnTo>
                  <a:pt x="10574" y="1088012"/>
                </a:lnTo>
                <a:lnTo>
                  <a:pt x="24002" y="1092073"/>
                </a:lnTo>
                <a:lnTo>
                  <a:pt x="1680209" y="1092073"/>
                </a:lnTo>
                <a:lnTo>
                  <a:pt x="28829" y="1063244"/>
                </a:lnTo>
                <a:lnTo>
                  <a:pt x="28829" y="28829"/>
                </a:lnTo>
                <a:lnTo>
                  <a:pt x="1675383" y="28829"/>
                </a:lnTo>
                <a:lnTo>
                  <a:pt x="1680209" y="0"/>
                </a:lnTo>
                <a:lnTo>
                  <a:pt x="24002" y="0"/>
                </a:lnTo>
                <a:lnTo>
                  <a:pt x="14566" y="1918"/>
                </a:lnTo>
                <a:lnTo>
                  <a:pt x="4060" y="10630"/>
                </a:lnTo>
                <a:lnTo>
                  <a:pt x="0" y="24003"/>
                </a:lnTo>
                <a:lnTo>
                  <a:pt x="0" y="1068070"/>
                </a:lnTo>
                <a:lnTo>
                  <a:pt x="1900" y="1077506"/>
                </a:lnTo>
                <a:close/>
              </a:path>
              <a:path w="1704212" h="1092073">
                <a:moveTo>
                  <a:pt x="1675383" y="28829"/>
                </a:moveTo>
                <a:lnTo>
                  <a:pt x="1675383" y="1063244"/>
                </a:lnTo>
                <a:lnTo>
                  <a:pt x="28829" y="1063244"/>
                </a:lnTo>
                <a:lnTo>
                  <a:pt x="1680209" y="1092073"/>
                </a:lnTo>
                <a:lnTo>
                  <a:pt x="1689592" y="1090172"/>
                </a:lnTo>
                <a:lnTo>
                  <a:pt x="1700118" y="1081498"/>
                </a:lnTo>
                <a:lnTo>
                  <a:pt x="1704212" y="1068070"/>
                </a:lnTo>
                <a:lnTo>
                  <a:pt x="1704212" y="24003"/>
                </a:lnTo>
                <a:lnTo>
                  <a:pt x="1702294" y="14620"/>
                </a:lnTo>
                <a:lnTo>
                  <a:pt x="1693582" y="4094"/>
                </a:lnTo>
                <a:lnTo>
                  <a:pt x="1680209" y="0"/>
                </a:lnTo>
                <a:lnTo>
                  <a:pt x="1675383" y="28829"/>
                </a:lnTo>
                <a:close/>
              </a:path>
              <a:path w="1704212" h="1092073">
                <a:moveTo>
                  <a:pt x="38354" y="1053719"/>
                </a:moveTo>
                <a:lnTo>
                  <a:pt x="48006" y="1044067"/>
                </a:lnTo>
                <a:lnTo>
                  <a:pt x="48006" y="48006"/>
                </a:lnTo>
                <a:lnTo>
                  <a:pt x="1656207" y="48006"/>
                </a:lnTo>
                <a:lnTo>
                  <a:pt x="1656207" y="1044067"/>
                </a:lnTo>
                <a:lnTo>
                  <a:pt x="48006" y="1044067"/>
                </a:lnTo>
                <a:lnTo>
                  <a:pt x="1665732" y="1053719"/>
                </a:lnTo>
                <a:lnTo>
                  <a:pt x="1665732" y="38354"/>
                </a:lnTo>
                <a:lnTo>
                  <a:pt x="38354" y="38354"/>
                </a:lnTo>
                <a:lnTo>
                  <a:pt x="38354" y="1053719"/>
                </a:lnTo>
                <a:close/>
              </a:path>
            </a:pathLst>
          </a:custGeom>
          <a:solidFill>
            <a:srgbClr val="AF7D00"/>
          </a:solidFill>
        </p:spPr>
        <p:txBody>
          <a:bodyPr wrap="square" lIns="0" tIns="0" rIns="0" bIns="0" rtlCol="0">
            <a:noAutofit/>
          </a:bodyPr>
          <a:lstStyle/>
          <a:p>
            <a:endParaRPr/>
          </a:p>
        </p:txBody>
      </p:sp>
      <p:sp>
        <p:nvSpPr>
          <p:cNvPr id="24" name="object 24"/>
          <p:cNvSpPr/>
          <p:nvPr/>
        </p:nvSpPr>
        <p:spPr>
          <a:xfrm>
            <a:off x="3324225" y="4297933"/>
            <a:ext cx="9651" cy="1034415"/>
          </a:xfrm>
          <a:custGeom>
            <a:avLst/>
            <a:gdLst/>
            <a:ahLst/>
            <a:cxnLst/>
            <a:rect l="l" t="t" r="r" b="b"/>
            <a:pathLst>
              <a:path w="9651" h="1034415">
                <a:moveTo>
                  <a:pt x="0" y="1034415"/>
                </a:moveTo>
                <a:lnTo>
                  <a:pt x="9651" y="1034415"/>
                </a:lnTo>
                <a:lnTo>
                  <a:pt x="9651" y="0"/>
                </a:lnTo>
                <a:lnTo>
                  <a:pt x="0" y="0"/>
                </a:lnTo>
                <a:lnTo>
                  <a:pt x="0" y="1034415"/>
                </a:lnTo>
                <a:close/>
              </a:path>
            </a:pathLst>
          </a:custGeom>
          <a:solidFill>
            <a:srgbClr val="AF7D00"/>
          </a:solidFill>
        </p:spPr>
        <p:txBody>
          <a:bodyPr wrap="square" lIns="0" tIns="0" rIns="0" bIns="0" rtlCol="0">
            <a:noAutofit/>
          </a:bodyPr>
          <a:lstStyle/>
          <a:p>
            <a:endParaRPr/>
          </a:p>
        </p:txBody>
      </p:sp>
      <p:sp>
        <p:nvSpPr>
          <p:cNvPr id="25" name="object 25"/>
          <p:cNvSpPr/>
          <p:nvPr/>
        </p:nvSpPr>
        <p:spPr>
          <a:xfrm>
            <a:off x="1687322" y="4297933"/>
            <a:ext cx="9525" cy="1034415"/>
          </a:xfrm>
          <a:custGeom>
            <a:avLst/>
            <a:gdLst/>
            <a:ahLst/>
            <a:cxnLst/>
            <a:rect l="l" t="t" r="r" b="b"/>
            <a:pathLst>
              <a:path w="9525" h="1034415">
                <a:moveTo>
                  <a:pt x="0" y="1034415"/>
                </a:moveTo>
                <a:lnTo>
                  <a:pt x="9525" y="1034415"/>
                </a:lnTo>
                <a:lnTo>
                  <a:pt x="9525" y="0"/>
                </a:lnTo>
                <a:lnTo>
                  <a:pt x="0" y="0"/>
                </a:lnTo>
                <a:lnTo>
                  <a:pt x="0" y="1034415"/>
                </a:lnTo>
                <a:close/>
              </a:path>
            </a:pathLst>
          </a:custGeom>
          <a:solidFill>
            <a:srgbClr val="AF7D00"/>
          </a:solidFill>
        </p:spPr>
        <p:txBody>
          <a:bodyPr wrap="square" lIns="0" tIns="0" rIns="0" bIns="0" rtlCol="0">
            <a:noAutofit/>
          </a:bodyPr>
          <a:lstStyle/>
          <a:p>
            <a:endParaRPr/>
          </a:p>
        </p:txBody>
      </p:sp>
      <p:sp>
        <p:nvSpPr>
          <p:cNvPr id="26" name="object 26"/>
          <p:cNvSpPr/>
          <p:nvPr/>
        </p:nvSpPr>
        <p:spPr>
          <a:xfrm>
            <a:off x="3314700" y="4307458"/>
            <a:ext cx="9525" cy="1015365"/>
          </a:xfrm>
          <a:custGeom>
            <a:avLst/>
            <a:gdLst/>
            <a:ahLst/>
            <a:cxnLst/>
            <a:rect l="l" t="t" r="r" b="b"/>
            <a:pathLst>
              <a:path w="9525" h="1015365">
                <a:moveTo>
                  <a:pt x="0" y="1015365"/>
                </a:moveTo>
                <a:lnTo>
                  <a:pt x="9525" y="1015365"/>
                </a:lnTo>
                <a:lnTo>
                  <a:pt x="9525" y="0"/>
                </a:lnTo>
                <a:lnTo>
                  <a:pt x="0" y="0"/>
                </a:lnTo>
                <a:lnTo>
                  <a:pt x="0" y="1015365"/>
                </a:lnTo>
                <a:close/>
              </a:path>
            </a:pathLst>
          </a:custGeom>
          <a:solidFill>
            <a:srgbClr val="AF7D00"/>
          </a:solidFill>
        </p:spPr>
        <p:txBody>
          <a:bodyPr wrap="square" lIns="0" tIns="0" rIns="0" bIns="0" rtlCol="0">
            <a:noAutofit/>
          </a:bodyPr>
          <a:lstStyle/>
          <a:p>
            <a:endParaRPr/>
          </a:p>
        </p:txBody>
      </p:sp>
      <p:sp>
        <p:nvSpPr>
          <p:cNvPr id="27" name="object 27"/>
          <p:cNvSpPr/>
          <p:nvPr/>
        </p:nvSpPr>
        <p:spPr>
          <a:xfrm>
            <a:off x="1696847" y="4307458"/>
            <a:ext cx="9651" cy="1015365"/>
          </a:xfrm>
          <a:custGeom>
            <a:avLst/>
            <a:gdLst/>
            <a:ahLst/>
            <a:cxnLst/>
            <a:rect l="l" t="t" r="r" b="b"/>
            <a:pathLst>
              <a:path w="9651" h="1015365">
                <a:moveTo>
                  <a:pt x="0" y="1015365"/>
                </a:moveTo>
                <a:lnTo>
                  <a:pt x="9651" y="1015365"/>
                </a:lnTo>
                <a:lnTo>
                  <a:pt x="9651" y="0"/>
                </a:lnTo>
                <a:lnTo>
                  <a:pt x="0" y="0"/>
                </a:lnTo>
                <a:lnTo>
                  <a:pt x="0" y="1015365"/>
                </a:lnTo>
                <a:close/>
              </a:path>
            </a:pathLst>
          </a:custGeom>
          <a:solidFill>
            <a:srgbClr val="AF7D00"/>
          </a:solidFill>
        </p:spPr>
        <p:txBody>
          <a:bodyPr wrap="square" lIns="0" tIns="0" rIns="0" bIns="0" rtlCol="0">
            <a:noAutofit/>
          </a:bodyPr>
          <a:lstStyle/>
          <a:p>
            <a:endParaRPr/>
          </a:p>
        </p:txBody>
      </p:sp>
      <p:sp>
        <p:nvSpPr>
          <p:cNvPr id="28" name="object 28"/>
          <p:cNvSpPr/>
          <p:nvPr/>
        </p:nvSpPr>
        <p:spPr>
          <a:xfrm>
            <a:off x="1706499" y="4317111"/>
            <a:ext cx="1608201" cy="996060"/>
          </a:xfrm>
          <a:custGeom>
            <a:avLst/>
            <a:gdLst/>
            <a:ahLst/>
            <a:cxnLst/>
            <a:rect l="l" t="t" r="r" b="b"/>
            <a:pathLst>
              <a:path w="1608201" h="996061">
                <a:moveTo>
                  <a:pt x="0" y="996060"/>
                </a:moveTo>
                <a:lnTo>
                  <a:pt x="1608201" y="996060"/>
                </a:lnTo>
                <a:lnTo>
                  <a:pt x="1608201" y="0"/>
                </a:lnTo>
                <a:lnTo>
                  <a:pt x="0" y="0"/>
                </a:lnTo>
                <a:lnTo>
                  <a:pt x="0" y="996060"/>
                </a:lnTo>
                <a:close/>
              </a:path>
            </a:pathLst>
          </a:custGeom>
          <a:solidFill>
            <a:srgbClr val="AF7D00"/>
          </a:solidFill>
        </p:spPr>
        <p:txBody>
          <a:bodyPr wrap="square" lIns="0" tIns="0" rIns="0" bIns="0" rtlCol="0">
            <a:noAutofit/>
          </a:bodyPr>
          <a:lstStyle/>
          <a:p>
            <a:endParaRPr/>
          </a:p>
        </p:txBody>
      </p:sp>
      <p:sp>
        <p:nvSpPr>
          <p:cNvPr id="29" name="object 29"/>
          <p:cNvSpPr/>
          <p:nvPr/>
        </p:nvSpPr>
        <p:spPr>
          <a:xfrm>
            <a:off x="5279390" y="3881374"/>
            <a:ext cx="732789" cy="103377"/>
          </a:xfrm>
          <a:custGeom>
            <a:avLst/>
            <a:gdLst/>
            <a:ahLst/>
            <a:cxnLst/>
            <a:rect l="l" t="t" r="r" b="b"/>
            <a:pathLst>
              <a:path w="732789" h="103377">
                <a:moveTo>
                  <a:pt x="637794" y="92456"/>
                </a:moveTo>
                <a:lnTo>
                  <a:pt x="636777" y="96265"/>
                </a:lnTo>
                <a:lnTo>
                  <a:pt x="638556" y="99313"/>
                </a:lnTo>
                <a:lnTo>
                  <a:pt x="640334" y="102362"/>
                </a:lnTo>
                <a:lnTo>
                  <a:pt x="644144" y="103377"/>
                </a:lnTo>
                <a:lnTo>
                  <a:pt x="647192" y="101600"/>
                </a:lnTo>
                <a:lnTo>
                  <a:pt x="721899" y="58039"/>
                </a:lnTo>
                <a:lnTo>
                  <a:pt x="720217" y="58038"/>
                </a:lnTo>
                <a:lnTo>
                  <a:pt x="717042" y="46227"/>
                </a:lnTo>
                <a:lnTo>
                  <a:pt x="696794" y="45338"/>
                </a:lnTo>
                <a:lnTo>
                  <a:pt x="2794" y="45338"/>
                </a:lnTo>
                <a:lnTo>
                  <a:pt x="0" y="48132"/>
                </a:lnTo>
                <a:lnTo>
                  <a:pt x="0" y="55244"/>
                </a:lnTo>
                <a:lnTo>
                  <a:pt x="2794" y="58038"/>
                </a:lnTo>
                <a:lnTo>
                  <a:pt x="696794" y="58038"/>
                </a:lnTo>
                <a:lnTo>
                  <a:pt x="707680" y="51688"/>
                </a:lnTo>
                <a:lnTo>
                  <a:pt x="717042" y="57150"/>
                </a:lnTo>
                <a:lnTo>
                  <a:pt x="696794" y="58038"/>
                </a:lnTo>
                <a:lnTo>
                  <a:pt x="640842" y="90677"/>
                </a:lnTo>
                <a:lnTo>
                  <a:pt x="637794" y="92456"/>
                </a:lnTo>
                <a:close/>
              </a:path>
              <a:path w="732789" h="103377">
                <a:moveTo>
                  <a:pt x="638556" y="4063"/>
                </a:moveTo>
                <a:lnTo>
                  <a:pt x="636777" y="7112"/>
                </a:lnTo>
                <a:lnTo>
                  <a:pt x="637794" y="10921"/>
                </a:lnTo>
                <a:lnTo>
                  <a:pt x="640842" y="12700"/>
                </a:lnTo>
                <a:lnTo>
                  <a:pt x="696794" y="45338"/>
                </a:lnTo>
                <a:lnTo>
                  <a:pt x="720217" y="45338"/>
                </a:lnTo>
                <a:lnTo>
                  <a:pt x="721899" y="58039"/>
                </a:lnTo>
                <a:lnTo>
                  <a:pt x="723646" y="58038"/>
                </a:lnTo>
                <a:lnTo>
                  <a:pt x="726372" y="55430"/>
                </a:lnTo>
                <a:lnTo>
                  <a:pt x="732789" y="51688"/>
                </a:lnTo>
                <a:lnTo>
                  <a:pt x="726567" y="55244"/>
                </a:lnTo>
                <a:lnTo>
                  <a:pt x="726372" y="47947"/>
                </a:lnTo>
                <a:lnTo>
                  <a:pt x="723646" y="45338"/>
                </a:lnTo>
                <a:lnTo>
                  <a:pt x="721899" y="45339"/>
                </a:lnTo>
                <a:lnTo>
                  <a:pt x="647192" y="1777"/>
                </a:lnTo>
                <a:lnTo>
                  <a:pt x="644144" y="0"/>
                </a:lnTo>
                <a:lnTo>
                  <a:pt x="640334" y="1015"/>
                </a:lnTo>
                <a:lnTo>
                  <a:pt x="638556" y="4063"/>
                </a:lnTo>
                <a:close/>
              </a:path>
              <a:path w="732789" h="103377">
                <a:moveTo>
                  <a:pt x="732789" y="51688"/>
                </a:moveTo>
                <a:lnTo>
                  <a:pt x="726372" y="47947"/>
                </a:lnTo>
                <a:lnTo>
                  <a:pt x="726567" y="55244"/>
                </a:lnTo>
                <a:lnTo>
                  <a:pt x="732789" y="51688"/>
                </a:lnTo>
                <a:lnTo>
                  <a:pt x="726567" y="48132"/>
                </a:lnTo>
                <a:lnTo>
                  <a:pt x="726567" y="51688"/>
                </a:lnTo>
                <a:lnTo>
                  <a:pt x="726567" y="48132"/>
                </a:lnTo>
                <a:lnTo>
                  <a:pt x="732789" y="51688"/>
                </a:lnTo>
                <a:close/>
              </a:path>
              <a:path w="732789" h="103377">
                <a:moveTo>
                  <a:pt x="720217" y="45338"/>
                </a:moveTo>
                <a:lnTo>
                  <a:pt x="696794" y="45338"/>
                </a:lnTo>
                <a:lnTo>
                  <a:pt x="717042" y="46227"/>
                </a:lnTo>
                <a:lnTo>
                  <a:pt x="720217" y="58038"/>
                </a:lnTo>
                <a:lnTo>
                  <a:pt x="721899" y="58039"/>
                </a:lnTo>
                <a:lnTo>
                  <a:pt x="720217" y="45338"/>
                </a:lnTo>
                <a:close/>
              </a:path>
              <a:path w="732789" h="103377">
                <a:moveTo>
                  <a:pt x="696794" y="58038"/>
                </a:moveTo>
                <a:lnTo>
                  <a:pt x="717042" y="57150"/>
                </a:lnTo>
                <a:lnTo>
                  <a:pt x="707680" y="51688"/>
                </a:lnTo>
                <a:lnTo>
                  <a:pt x="696794" y="58038"/>
                </a:lnTo>
                <a:close/>
              </a:path>
            </a:pathLst>
          </a:custGeom>
          <a:solidFill>
            <a:srgbClr val="EFAC00"/>
          </a:solidFill>
        </p:spPr>
        <p:txBody>
          <a:bodyPr wrap="square" lIns="0" tIns="0" rIns="0" bIns="0" rtlCol="0">
            <a:noAutofit/>
          </a:bodyPr>
          <a:lstStyle/>
          <a:p>
            <a:endParaRPr/>
          </a:p>
        </p:txBody>
      </p:sp>
      <p:sp>
        <p:nvSpPr>
          <p:cNvPr id="30" name="object 30"/>
          <p:cNvSpPr/>
          <p:nvPr/>
        </p:nvSpPr>
        <p:spPr>
          <a:xfrm>
            <a:off x="6012180" y="3501021"/>
            <a:ext cx="4825" cy="1080122"/>
          </a:xfrm>
          <a:custGeom>
            <a:avLst/>
            <a:gdLst/>
            <a:ahLst/>
            <a:cxnLst/>
            <a:rect l="l" t="t" r="r" b="b"/>
            <a:pathLst>
              <a:path w="4825" h="1080122">
                <a:moveTo>
                  <a:pt x="0" y="1080122"/>
                </a:moveTo>
                <a:lnTo>
                  <a:pt x="4825" y="1080122"/>
                </a:lnTo>
                <a:lnTo>
                  <a:pt x="4825" y="0"/>
                </a:lnTo>
                <a:lnTo>
                  <a:pt x="0" y="0"/>
                </a:lnTo>
                <a:lnTo>
                  <a:pt x="0" y="1080122"/>
                </a:lnTo>
                <a:close/>
              </a:path>
            </a:pathLst>
          </a:custGeom>
          <a:solidFill>
            <a:srgbClr val="EFAC00"/>
          </a:solidFill>
        </p:spPr>
        <p:txBody>
          <a:bodyPr wrap="square" lIns="0" tIns="0" rIns="0" bIns="0" rtlCol="0">
            <a:noAutofit/>
          </a:bodyPr>
          <a:lstStyle/>
          <a:p>
            <a:endParaRPr/>
          </a:p>
        </p:txBody>
      </p:sp>
      <p:sp>
        <p:nvSpPr>
          <p:cNvPr id="31" name="object 31"/>
          <p:cNvSpPr/>
          <p:nvPr/>
        </p:nvSpPr>
        <p:spPr>
          <a:xfrm>
            <a:off x="7951597" y="3501021"/>
            <a:ext cx="4825" cy="1080122"/>
          </a:xfrm>
          <a:custGeom>
            <a:avLst/>
            <a:gdLst/>
            <a:ahLst/>
            <a:cxnLst/>
            <a:rect l="l" t="t" r="r" b="b"/>
            <a:pathLst>
              <a:path w="4825" h="1080122">
                <a:moveTo>
                  <a:pt x="0" y="1080122"/>
                </a:moveTo>
                <a:lnTo>
                  <a:pt x="4825" y="1080122"/>
                </a:lnTo>
                <a:lnTo>
                  <a:pt x="4825" y="0"/>
                </a:lnTo>
                <a:lnTo>
                  <a:pt x="0" y="0"/>
                </a:lnTo>
                <a:lnTo>
                  <a:pt x="0" y="1080122"/>
                </a:lnTo>
                <a:close/>
              </a:path>
            </a:pathLst>
          </a:custGeom>
          <a:solidFill>
            <a:srgbClr val="EFAC00"/>
          </a:solidFill>
        </p:spPr>
        <p:txBody>
          <a:bodyPr wrap="square" lIns="0" tIns="0" rIns="0" bIns="0" rtlCol="0">
            <a:noAutofit/>
          </a:bodyPr>
          <a:lstStyle/>
          <a:p>
            <a:endParaRPr/>
          </a:p>
        </p:txBody>
      </p:sp>
      <p:sp>
        <p:nvSpPr>
          <p:cNvPr id="32" name="object 32"/>
          <p:cNvSpPr/>
          <p:nvPr/>
        </p:nvSpPr>
        <p:spPr>
          <a:xfrm>
            <a:off x="5988177" y="3477005"/>
            <a:ext cx="1992249" cy="1128141"/>
          </a:xfrm>
          <a:custGeom>
            <a:avLst/>
            <a:gdLst/>
            <a:ahLst/>
            <a:cxnLst/>
            <a:rect l="l" t="t" r="r" b="b"/>
            <a:pathLst>
              <a:path w="1992249" h="1128141">
                <a:moveTo>
                  <a:pt x="48006" y="1080135"/>
                </a:moveTo>
                <a:lnTo>
                  <a:pt x="38353" y="1089660"/>
                </a:lnTo>
                <a:lnTo>
                  <a:pt x="1953768" y="1089660"/>
                </a:lnTo>
                <a:lnTo>
                  <a:pt x="48006" y="1080135"/>
                </a:lnTo>
                <a:close/>
              </a:path>
              <a:path w="1992249" h="1128141">
                <a:moveTo>
                  <a:pt x="1900" y="1113520"/>
                </a:moveTo>
                <a:lnTo>
                  <a:pt x="10574" y="1124046"/>
                </a:lnTo>
                <a:lnTo>
                  <a:pt x="24002" y="1128141"/>
                </a:lnTo>
                <a:lnTo>
                  <a:pt x="1968246" y="1128141"/>
                </a:lnTo>
                <a:lnTo>
                  <a:pt x="28828" y="1099312"/>
                </a:lnTo>
                <a:lnTo>
                  <a:pt x="28828" y="28829"/>
                </a:lnTo>
                <a:lnTo>
                  <a:pt x="1963420" y="28829"/>
                </a:lnTo>
                <a:lnTo>
                  <a:pt x="1968246" y="0"/>
                </a:lnTo>
                <a:lnTo>
                  <a:pt x="24002" y="0"/>
                </a:lnTo>
                <a:lnTo>
                  <a:pt x="14566" y="1918"/>
                </a:lnTo>
                <a:lnTo>
                  <a:pt x="4060" y="10630"/>
                </a:lnTo>
                <a:lnTo>
                  <a:pt x="0" y="24003"/>
                </a:lnTo>
                <a:lnTo>
                  <a:pt x="0" y="1104138"/>
                </a:lnTo>
                <a:lnTo>
                  <a:pt x="1900" y="1113520"/>
                </a:lnTo>
                <a:close/>
              </a:path>
              <a:path w="1992249" h="1128141">
                <a:moveTo>
                  <a:pt x="1963420" y="28829"/>
                </a:moveTo>
                <a:lnTo>
                  <a:pt x="1963420" y="1099312"/>
                </a:lnTo>
                <a:lnTo>
                  <a:pt x="28828" y="1099312"/>
                </a:lnTo>
                <a:lnTo>
                  <a:pt x="1968246" y="1128141"/>
                </a:lnTo>
                <a:lnTo>
                  <a:pt x="1977628" y="1126222"/>
                </a:lnTo>
                <a:lnTo>
                  <a:pt x="1988154" y="1117510"/>
                </a:lnTo>
                <a:lnTo>
                  <a:pt x="1992249" y="1104138"/>
                </a:lnTo>
                <a:lnTo>
                  <a:pt x="1992249" y="24003"/>
                </a:lnTo>
                <a:lnTo>
                  <a:pt x="1990330" y="14620"/>
                </a:lnTo>
                <a:lnTo>
                  <a:pt x="1981618" y="4094"/>
                </a:lnTo>
                <a:lnTo>
                  <a:pt x="1968246" y="0"/>
                </a:lnTo>
                <a:lnTo>
                  <a:pt x="1963420" y="28829"/>
                </a:lnTo>
                <a:close/>
              </a:path>
              <a:path w="1992249" h="1128141">
                <a:moveTo>
                  <a:pt x="38353" y="1089660"/>
                </a:moveTo>
                <a:lnTo>
                  <a:pt x="48006" y="1080135"/>
                </a:lnTo>
                <a:lnTo>
                  <a:pt x="48006" y="48006"/>
                </a:lnTo>
                <a:lnTo>
                  <a:pt x="1944243" y="48006"/>
                </a:lnTo>
                <a:lnTo>
                  <a:pt x="1944243" y="1080135"/>
                </a:lnTo>
                <a:lnTo>
                  <a:pt x="48006" y="1080135"/>
                </a:lnTo>
                <a:lnTo>
                  <a:pt x="1953768" y="1089660"/>
                </a:lnTo>
                <a:lnTo>
                  <a:pt x="1953768" y="38354"/>
                </a:lnTo>
                <a:lnTo>
                  <a:pt x="38353" y="38354"/>
                </a:lnTo>
                <a:lnTo>
                  <a:pt x="38353" y="1089660"/>
                </a:lnTo>
                <a:close/>
              </a:path>
            </a:pathLst>
          </a:custGeom>
          <a:solidFill>
            <a:srgbClr val="AF7D00"/>
          </a:solidFill>
        </p:spPr>
        <p:txBody>
          <a:bodyPr wrap="square" lIns="0" tIns="0" rIns="0" bIns="0" rtlCol="0">
            <a:noAutofit/>
          </a:bodyPr>
          <a:lstStyle/>
          <a:p>
            <a:endParaRPr/>
          </a:p>
        </p:txBody>
      </p:sp>
      <p:sp>
        <p:nvSpPr>
          <p:cNvPr id="33" name="object 33"/>
          <p:cNvSpPr/>
          <p:nvPr/>
        </p:nvSpPr>
        <p:spPr>
          <a:xfrm>
            <a:off x="7941945" y="3505835"/>
            <a:ext cx="9651" cy="1070482"/>
          </a:xfrm>
          <a:custGeom>
            <a:avLst/>
            <a:gdLst/>
            <a:ahLst/>
            <a:cxnLst/>
            <a:rect l="l" t="t" r="r" b="b"/>
            <a:pathLst>
              <a:path w="9651" h="1070482">
                <a:moveTo>
                  <a:pt x="0" y="1070482"/>
                </a:moveTo>
                <a:lnTo>
                  <a:pt x="9651" y="1070482"/>
                </a:lnTo>
                <a:lnTo>
                  <a:pt x="9651" y="0"/>
                </a:lnTo>
                <a:lnTo>
                  <a:pt x="0" y="0"/>
                </a:lnTo>
                <a:lnTo>
                  <a:pt x="0" y="1070482"/>
                </a:lnTo>
                <a:close/>
              </a:path>
            </a:pathLst>
          </a:custGeom>
          <a:solidFill>
            <a:srgbClr val="AF7D00"/>
          </a:solidFill>
        </p:spPr>
        <p:txBody>
          <a:bodyPr wrap="square" lIns="0" tIns="0" rIns="0" bIns="0" rtlCol="0">
            <a:noAutofit/>
          </a:bodyPr>
          <a:lstStyle/>
          <a:p>
            <a:endParaRPr/>
          </a:p>
        </p:txBody>
      </p:sp>
      <p:sp>
        <p:nvSpPr>
          <p:cNvPr id="34" name="object 34"/>
          <p:cNvSpPr/>
          <p:nvPr/>
        </p:nvSpPr>
        <p:spPr>
          <a:xfrm>
            <a:off x="6017006" y="3505835"/>
            <a:ext cx="9525" cy="1070482"/>
          </a:xfrm>
          <a:custGeom>
            <a:avLst/>
            <a:gdLst/>
            <a:ahLst/>
            <a:cxnLst/>
            <a:rect l="l" t="t" r="r" b="b"/>
            <a:pathLst>
              <a:path w="9525" h="1070482">
                <a:moveTo>
                  <a:pt x="0" y="1070482"/>
                </a:moveTo>
                <a:lnTo>
                  <a:pt x="9525" y="1070482"/>
                </a:lnTo>
                <a:lnTo>
                  <a:pt x="9525" y="0"/>
                </a:lnTo>
                <a:lnTo>
                  <a:pt x="0" y="0"/>
                </a:lnTo>
                <a:lnTo>
                  <a:pt x="0" y="1070482"/>
                </a:lnTo>
                <a:close/>
              </a:path>
            </a:pathLst>
          </a:custGeom>
          <a:solidFill>
            <a:srgbClr val="AF7D00"/>
          </a:solidFill>
        </p:spPr>
        <p:txBody>
          <a:bodyPr wrap="square" lIns="0" tIns="0" rIns="0" bIns="0" rtlCol="0">
            <a:noAutofit/>
          </a:bodyPr>
          <a:lstStyle/>
          <a:p>
            <a:endParaRPr/>
          </a:p>
        </p:txBody>
      </p:sp>
      <p:sp>
        <p:nvSpPr>
          <p:cNvPr id="35" name="object 35"/>
          <p:cNvSpPr/>
          <p:nvPr/>
        </p:nvSpPr>
        <p:spPr>
          <a:xfrm>
            <a:off x="7932420" y="3515360"/>
            <a:ext cx="9525" cy="1051305"/>
          </a:xfrm>
          <a:custGeom>
            <a:avLst/>
            <a:gdLst/>
            <a:ahLst/>
            <a:cxnLst/>
            <a:rect l="l" t="t" r="r" b="b"/>
            <a:pathLst>
              <a:path w="9525" h="1051305">
                <a:moveTo>
                  <a:pt x="0" y="1051305"/>
                </a:moveTo>
                <a:lnTo>
                  <a:pt x="9525" y="1051305"/>
                </a:lnTo>
                <a:lnTo>
                  <a:pt x="9525" y="0"/>
                </a:lnTo>
                <a:lnTo>
                  <a:pt x="0" y="0"/>
                </a:lnTo>
                <a:lnTo>
                  <a:pt x="0" y="1051305"/>
                </a:lnTo>
                <a:close/>
              </a:path>
            </a:pathLst>
          </a:custGeom>
          <a:solidFill>
            <a:srgbClr val="AF7D00"/>
          </a:solidFill>
        </p:spPr>
        <p:txBody>
          <a:bodyPr wrap="square" lIns="0" tIns="0" rIns="0" bIns="0" rtlCol="0">
            <a:noAutofit/>
          </a:bodyPr>
          <a:lstStyle/>
          <a:p>
            <a:endParaRPr/>
          </a:p>
        </p:txBody>
      </p:sp>
      <p:sp>
        <p:nvSpPr>
          <p:cNvPr id="36" name="object 36"/>
          <p:cNvSpPr/>
          <p:nvPr/>
        </p:nvSpPr>
        <p:spPr>
          <a:xfrm>
            <a:off x="6026531" y="3515360"/>
            <a:ext cx="9652" cy="1051305"/>
          </a:xfrm>
          <a:custGeom>
            <a:avLst/>
            <a:gdLst/>
            <a:ahLst/>
            <a:cxnLst/>
            <a:rect l="l" t="t" r="r" b="b"/>
            <a:pathLst>
              <a:path w="9652" h="1051305">
                <a:moveTo>
                  <a:pt x="0" y="1051305"/>
                </a:moveTo>
                <a:lnTo>
                  <a:pt x="9652" y="1051305"/>
                </a:lnTo>
                <a:lnTo>
                  <a:pt x="9652" y="0"/>
                </a:lnTo>
                <a:lnTo>
                  <a:pt x="0" y="0"/>
                </a:lnTo>
                <a:lnTo>
                  <a:pt x="0" y="1051305"/>
                </a:lnTo>
                <a:close/>
              </a:path>
            </a:pathLst>
          </a:custGeom>
          <a:solidFill>
            <a:srgbClr val="AF7D00"/>
          </a:solidFill>
        </p:spPr>
        <p:txBody>
          <a:bodyPr wrap="square" lIns="0" tIns="0" rIns="0" bIns="0" rtlCol="0">
            <a:noAutofit/>
          </a:bodyPr>
          <a:lstStyle/>
          <a:p>
            <a:endParaRPr/>
          </a:p>
        </p:txBody>
      </p:sp>
      <p:sp>
        <p:nvSpPr>
          <p:cNvPr id="37" name="object 37"/>
          <p:cNvSpPr/>
          <p:nvPr/>
        </p:nvSpPr>
        <p:spPr>
          <a:xfrm>
            <a:off x="6036183" y="3525012"/>
            <a:ext cx="1896237" cy="1032129"/>
          </a:xfrm>
          <a:custGeom>
            <a:avLst/>
            <a:gdLst/>
            <a:ahLst/>
            <a:cxnLst/>
            <a:rect l="l" t="t" r="r" b="b"/>
            <a:pathLst>
              <a:path w="1896237" h="1032129">
                <a:moveTo>
                  <a:pt x="0" y="1032129"/>
                </a:moveTo>
                <a:lnTo>
                  <a:pt x="1896237" y="1032129"/>
                </a:lnTo>
                <a:lnTo>
                  <a:pt x="1896237" y="0"/>
                </a:lnTo>
                <a:lnTo>
                  <a:pt x="0" y="0"/>
                </a:lnTo>
                <a:lnTo>
                  <a:pt x="0" y="1032129"/>
                </a:lnTo>
                <a:close/>
              </a:path>
            </a:pathLst>
          </a:custGeom>
          <a:solidFill>
            <a:srgbClr val="AF7D00"/>
          </a:solidFill>
        </p:spPr>
        <p:txBody>
          <a:bodyPr wrap="square" lIns="0" tIns="0" rIns="0" bIns="0" rtlCol="0">
            <a:noAutofit/>
          </a:bodyPr>
          <a:lstStyle/>
          <a:p>
            <a:endParaRPr/>
          </a:p>
        </p:txBody>
      </p:sp>
      <p:sp>
        <p:nvSpPr>
          <p:cNvPr id="38" name="object 38"/>
          <p:cNvSpPr/>
          <p:nvPr/>
        </p:nvSpPr>
        <p:spPr>
          <a:xfrm>
            <a:off x="5640070" y="2132850"/>
            <a:ext cx="4825" cy="864095"/>
          </a:xfrm>
          <a:custGeom>
            <a:avLst/>
            <a:gdLst/>
            <a:ahLst/>
            <a:cxnLst/>
            <a:rect l="l" t="t" r="r" b="b"/>
            <a:pathLst>
              <a:path w="4825" h="864095">
                <a:moveTo>
                  <a:pt x="0" y="864095"/>
                </a:moveTo>
                <a:lnTo>
                  <a:pt x="4825" y="864095"/>
                </a:lnTo>
                <a:lnTo>
                  <a:pt x="4825" y="0"/>
                </a:lnTo>
                <a:lnTo>
                  <a:pt x="0" y="0"/>
                </a:lnTo>
                <a:lnTo>
                  <a:pt x="0" y="864095"/>
                </a:lnTo>
                <a:close/>
              </a:path>
            </a:pathLst>
          </a:custGeom>
          <a:solidFill>
            <a:srgbClr val="EFAC00"/>
          </a:solidFill>
        </p:spPr>
        <p:txBody>
          <a:bodyPr wrap="square" lIns="0" tIns="0" rIns="0" bIns="0" rtlCol="0">
            <a:noAutofit/>
          </a:bodyPr>
          <a:lstStyle/>
          <a:p>
            <a:endParaRPr/>
          </a:p>
        </p:txBody>
      </p:sp>
      <p:sp>
        <p:nvSpPr>
          <p:cNvPr id="39" name="object 39"/>
          <p:cNvSpPr/>
          <p:nvPr/>
        </p:nvSpPr>
        <p:spPr>
          <a:xfrm>
            <a:off x="3940937" y="2132850"/>
            <a:ext cx="4825" cy="864095"/>
          </a:xfrm>
          <a:custGeom>
            <a:avLst/>
            <a:gdLst/>
            <a:ahLst/>
            <a:cxnLst/>
            <a:rect l="l" t="t" r="r" b="b"/>
            <a:pathLst>
              <a:path w="4825" h="864095">
                <a:moveTo>
                  <a:pt x="0" y="864095"/>
                </a:moveTo>
                <a:lnTo>
                  <a:pt x="4825" y="864095"/>
                </a:lnTo>
                <a:lnTo>
                  <a:pt x="4825" y="0"/>
                </a:lnTo>
                <a:lnTo>
                  <a:pt x="0" y="0"/>
                </a:lnTo>
                <a:lnTo>
                  <a:pt x="0" y="864095"/>
                </a:lnTo>
                <a:close/>
              </a:path>
            </a:pathLst>
          </a:custGeom>
          <a:solidFill>
            <a:srgbClr val="EFAC00"/>
          </a:solidFill>
        </p:spPr>
        <p:txBody>
          <a:bodyPr wrap="square" lIns="0" tIns="0" rIns="0" bIns="0" rtlCol="0">
            <a:noAutofit/>
          </a:bodyPr>
          <a:lstStyle/>
          <a:p>
            <a:endParaRPr/>
          </a:p>
        </p:txBody>
      </p:sp>
      <p:sp>
        <p:nvSpPr>
          <p:cNvPr id="40" name="object 40"/>
          <p:cNvSpPr/>
          <p:nvPr/>
        </p:nvSpPr>
        <p:spPr>
          <a:xfrm>
            <a:off x="3916934" y="2108835"/>
            <a:ext cx="1751964" cy="912113"/>
          </a:xfrm>
          <a:custGeom>
            <a:avLst/>
            <a:gdLst/>
            <a:ahLst/>
            <a:cxnLst/>
            <a:rect l="l" t="t" r="r" b="b"/>
            <a:pathLst>
              <a:path w="1751964" h="912113">
                <a:moveTo>
                  <a:pt x="48005" y="864107"/>
                </a:moveTo>
                <a:lnTo>
                  <a:pt x="38480" y="873760"/>
                </a:lnTo>
                <a:lnTo>
                  <a:pt x="1713611" y="873760"/>
                </a:lnTo>
                <a:lnTo>
                  <a:pt x="48005" y="864107"/>
                </a:lnTo>
                <a:close/>
              </a:path>
              <a:path w="1751964" h="912113">
                <a:moveTo>
                  <a:pt x="1918" y="897493"/>
                </a:moveTo>
                <a:lnTo>
                  <a:pt x="10630" y="908019"/>
                </a:lnTo>
                <a:lnTo>
                  <a:pt x="24002" y="912113"/>
                </a:lnTo>
                <a:lnTo>
                  <a:pt x="1727962" y="912113"/>
                </a:lnTo>
                <a:lnTo>
                  <a:pt x="28828" y="883285"/>
                </a:lnTo>
                <a:lnTo>
                  <a:pt x="28828" y="28828"/>
                </a:lnTo>
                <a:lnTo>
                  <a:pt x="1723136" y="28828"/>
                </a:lnTo>
                <a:lnTo>
                  <a:pt x="1727962" y="0"/>
                </a:lnTo>
                <a:lnTo>
                  <a:pt x="24002" y="0"/>
                </a:lnTo>
                <a:lnTo>
                  <a:pt x="14620" y="1918"/>
                </a:lnTo>
                <a:lnTo>
                  <a:pt x="4094" y="10630"/>
                </a:lnTo>
                <a:lnTo>
                  <a:pt x="0" y="24002"/>
                </a:lnTo>
                <a:lnTo>
                  <a:pt x="0" y="888111"/>
                </a:lnTo>
                <a:lnTo>
                  <a:pt x="1918" y="897493"/>
                </a:lnTo>
                <a:close/>
              </a:path>
              <a:path w="1751964" h="912113">
                <a:moveTo>
                  <a:pt x="1723136" y="28828"/>
                </a:moveTo>
                <a:lnTo>
                  <a:pt x="1723136" y="883285"/>
                </a:lnTo>
                <a:lnTo>
                  <a:pt x="28828" y="883285"/>
                </a:lnTo>
                <a:lnTo>
                  <a:pt x="1727962" y="912113"/>
                </a:lnTo>
                <a:lnTo>
                  <a:pt x="1737398" y="910195"/>
                </a:lnTo>
                <a:lnTo>
                  <a:pt x="1747904" y="901483"/>
                </a:lnTo>
                <a:lnTo>
                  <a:pt x="1751964" y="888111"/>
                </a:lnTo>
                <a:lnTo>
                  <a:pt x="1751964" y="24002"/>
                </a:lnTo>
                <a:lnTo>
                  <a:pt x="1750064" y="14620"/>
                </a:lnTo>
                <a:lnTo>
                  <a:pt x="1741390" y="4094"/>
                </a:lnTo>
                <a:lnTo>
                  <a:pt x="1727962" y="0"/>
                </a:lnTo>
                <a:lnTo>
                  <a:pt x="1723136" y="28828"/>
                </a:lnTo>
                <a:close/>
              </a:path>
              <a:path w="1751964" h="912113">
                <a:moveTo>
                  <a:pt x="38480" y="873760"/>
                </a:moveTo>
                <a:lnTo>
                  <a:pt x="48005" y="864107"/>
                </a:lnTo>
                <a:lnTo>
                  <a:pt x="48005" y="48005"/>
                </a:lnTo>
                <a:lnTo>
                  <a:pt x="1703958" y="48005"/>
                </a:lnTo>
                <a:lnTo>
                  <a:pt x="1703958" y="864107"/>
                </a:lnTo>
                <a:lnTo>
                  <a:pt x="48005" y="864107"/>
                </a:lnTo>
                <a:lnTo>
                  <a:pt x="1713611" y="873760"/>
                </a:lnTo>
                <a:lnTo>
                  <a:pt x="1713611" y="38480"/>
                </a:lnTo>
                <a:lnTo>
                  <a:pt x="38480" y="38480"/>
                </a:lnTo>
                <a:lnTo>
                  <a:pt x="38480" y="873760"/>
                </a:lnTo>
                <a:close/>
              </a:path>
            </a:pathLst>
          </a:custGeom>
          <a:solidFill>
            <a:srgbClr val="AF7D00"/>
          </a:solidFill>
        </p:spPr>
        <p:txBody>
          <a:bodyPr wrap="square" lIns="0" tIns="0" rIns="0" bIns="0" rtlCol="0">
            <a:noAutofit/>
          </a:bodyPr>
          <a:lstStyle/>
          <a:p>
            <a:endParaRPr/>
          </a:p>
        </p:txBody>
      </p:sp>
      <p:sp>
        <p:nvSpPr>
          <p:cNvPr id="41" name="object 41"/>
          <p:cNvSpPr/>
          <p:nvPr/>
        </p:nvSpPr>
        <p:spPr>
          <a:xfrm>
            <a:off x="3945763" y="2137664"/>
            <a:ext cx="1694307" cy="9651"/>
          </a:xfrm>
          <a:custGeom>
            <a:avLst/>
            <a:gdLst/>
            <a:ahLst/>
            <a:cxnLst/>
            <a:rect l="l" t="t" r="r" b="b"/>
            <a:pathLst>
              <a:path w="1694307" h="9651">
                <a:moveTo>
                  <a:pt x="0" y="9651"/>
                </a:moveTo>
                <a:lnTo>
                  <a:pt x="1694307" y="9651"/>
                </a:lnTo>
                <a:lnTo>
                  <a:pt x="1694307" y="0"/>
                </a:lnTo>
                <a:lnTo>
                  <a:pt x="0" y="0"/>
                </a:lnTo>
                <a:lnTo>
                  <a:pt x="0" y="9651"/>
                </a:lnTo>
                <a:close/>
              </a:path>
            </a:pathLst>
          </a:custGeom>
          <a:solidFill>
            <a:srgbClr val="AF7D00"/>
          </a:solidFill>
        </p:spPr>
        <p:txBody>
          <a:bodyPr wrap="square" lIns="0" tIns="0" rIns="0" bIns="0" rtlCol="0">
            <a:noAutofit/>
          </a:bodyPr>
          <a:lstStyle/>
          <a:p>
            <a:endParaRPr/>
          </a:p>
        </p:txBody>
      </p:sp>
      <p:sp>
        <p:nvSpPr>
          <p:cNvPr id="42" name="object 42"/>
          <p:cNvSpPr/>
          <p:nvPr/>
        </p:nvSpPr>
        <p:spPr>
          <a:xfrm>
            <a:off x="3945763" y="2982595"/>
            <a:ext cx="1694307" cy="9525"/>
          </a:xfrm>
          <a:custGeom>
            <a:avLst/>
            <a:gdLst/>
            <a:ahLst/>
            <a:cxnLst/>
            <a:rect l="l" t="t" r="r" b="b"/>
            <a:pathLst>
              <a:path w="1694307" h="9525">
                <a:moveTo>
                  <a:pt x="0" y="9525"/>
                </a:moveTo>
                <a:lnTo>
                  <a:pt x="1694307" y="9525"/>
                </a:lnTo>
                <a:lnTo>
                  <a:pt x="1694307" y="0"/>
                </a:lnTo>
                <a:lnTo>
                  <a:pt x="0" y="0"/>
                </a:lnTo>
                <a:lnTo>
                  <a:pt x="0" y="9525"/>
                </a:lnTo>
                <a:close/>
              </a:path>
            </a:pathLst>
          </a:custGeom>
          <a:solidFill>
            <a:srgbClr val="AF7D00"/>
          </a:solidFill>
        </p:spPr>
        <p:txBody>
          <a:bodyPr wrap="square" lIns="0" tIns="0" rIns="0" bIns="0" rtlCol="0">
            <a:noAutofit/>
          </a:bodyPr>
          <a:lstStyle/>
          <a:p>
            <a:endParaRPr/>
          </a:p>
        </p:txBody>
      </p:sp>
      <p:sp>
        <p:nvSpPr>
          <p:cNvPr id="43" name="object 43"/>
          <p:cNvSpPr/>
          <p:nvPr/>
        </p:nvSpPr>
        <p:spPr>
          <a:xfrm>
            <a:off x="3955415" y="2147316"/>
            <a:ext cx="1675130" cy="9524"/>
          </a:xfrm>
          <a:custGeom>
            <a:avLst/>
            <a:gdLst/>
            <a:ahLst/>
            <a:cxnLst/>
            <a:rect l="l" t="t" r="r" b="b"/>
            <a:pathLst>
              <a:path w="1675130" h="9524">
                <a:moveTo>
                  <a:pt x="0" y="9524"/>
                </a:moveTo>
                <a:lnTo>
                  <a:pt x="1675130" y="9524"/>
                </a:lnTo>
                <a:lnTo>
                  <a:pt x="1675130" y="0"/>
                </a:lnTo>
                <a:lnTo>
                  <a:pt x="0" y="0"/>
                </a:lnTo>
                <a:lnTo>
                  <a:pt x="0" y="9524"/>
                </a:lnTo>
                <a:close/>
              </a:path>
            </a:pathLst>
          </a:custGeom>
          <a:solidFill>
            <a:srgbClr val="AF7D00"/>
          </a:solidFill>
        </p:spPr>
        <p:txBody>
          <a:bodyPr wrap="square" lIns="0" tIns="0" rIns="0" bIns="0" rtlCol="0">
            <a:noAutofit/>
          </a:bodyPr>
          <a:lstStyle/>
          <a:p>
            <a:endParaRPr/>
          </a:p>
        </p:txBody>
      </p:sp>
      <p:sp>
        <p:nvSpPr>
          <p:cNvPr id="44" name="object 44"/>
          <p:cNvSpPr/>
          <p:nvPr/>
        </p:nvSpPr>
        <p:spPr>
          <a:xfrm>
            <a:off x="3955415" y="2972942"/>
            <a:ext cx="1675130" cy="9652"/>
          </a:xfrm>
          <a:custGeom>
            <a:avLst/>
            <a:gdLst/>
            <a:ahLst/>
            <a:cxnLst/>
            <a:rect l="l" t="t" r="r" b="b"/>
            <a:pathLst>
              <a:path w="1675130" h="9652">
                <a:moveTo>
                  <a:pt x="0" y="9652"/>
                </a:moveTo>
                <a:lnTo>
                  <a:pt x="1675130" y="9652"/>
                </a:lnTo>
                <a:lnTo>
                  <a:pt x="1675130" y="0"/>
                </a:lnTo>
                <a:lnTo>
                  <a:pt x="0" y="0"/>
                </a:lnTo>
                <a:lnTo>
                  <a:pt x="0" y="9652"/>
                </a:lnTo>
                <a:close/>
              </a:path>
            </a:pathLst>
          </a:custGeom>
          <a:solidFill>
            <a:srgbClr val="AF7D00"/>
          </a:solidFill>
        </p:spPr>
        <p:txBody>
          <a:bodyPr wrap="square" lIns="0" tIns="0" rIns="0" bIns="0" rtlCol="0">
            <a:noAutofit/>
          </a:bodyPr>
          <a:lstStyle/>
          <a:p>
            <a:endParaRPr/>
          </a:p>
        </p:txBody>
      </p:sp>
      <p:sp>
        <p:nvSpPr>
          <p:cNvPr id="45" name="object 45"/>
          <p:cNvSpPr/>
          <p:nvPr/>
        </p:nvSpPr>
        <p:spPr>
          <a:xfrm>
            <a:off x="3964940" y="2156841"/>
            <a:ext cx="1655952" cy="816101"/>
          </a:xfrm>
          <a:custGeom>
            <a:avLst/>
            <a:gdLst/>
            <a:ahLst/>
            <a:cxnLst/>
            <a:rect l="l" t="t" r="r" b="b"/>
            <a:pathLst>
              <a:path w="1655952" h="816101">
                <a:moveTo>
                  <a:pt x="0" y="816101"/>
                </a:moveTo>
                <a:lnTo>
                  <a:pt x="1655952" y="816101"/>
                </a:lnTo>
                <a:lnTo>
                  <a:pt x="1655952" y="0"/>
                </a:lnTo>
                <a:lnTo>
                  <a:pt x="0" y="0"/>
                </a:lnTo>
                <a:lnTo>
                  <a:pt x="0" y="816101"/>
                </a:lnTo>
                <a:close/>
              </a:path>
            </a:pathLst>
          </a:custGeom>
          <a:solidFill>
            <a:schemeClr val="accent2">
              <a:lumMod val="40000"/>
              <a:lumOff val="60000"/>
            </a:schemeClr>
          </a:solidFill>
        </p:spPr>
        <p:txBody>
          <a:bodyPr wrap="square" lIns="0" tIns="0" rIns="0" bIns="0" rtlCol="0">
            <a:noAutofit/>
          </a:bodyPr>
          <a:lstStyle/>
          <a:p>
            <a:endParaRPr/>
          </a:p>
        </p:txBody>
      </p:sp>
      <p:sp>
        <p:nvSpPr>
          <p:cNvPr id="46" name="object 46"/>
          <p:cNvSpPr/>
          <p:nvPr/>
        </p:nvSpPr>
        <p:spPr>
          <a:xfrm>
            <a:off x="4673092" y="2996946"/>
            <a:ext cx="155575" cy="654938"/>
          </a:xfrm>
          <a:custGeom>
            <a:avLst/>
            <a:gdLst/>
            <a:ahLst/>
            <a:cxnLst/>
            <a:rect l="l" t="t" r="r" b="b"/>
            <a:pathLst>
              <a:path w="155575" h="654938">
                <a:moveTo>
                  <a:pt x="107481" y="34376"/>
                </a:moveTo>
                <a:lnTo>
                  <a:pt x="635" y="646937"/>
                </a:lnTo>
                <a:lnTo>
                  <a:pt x="0" y="650493"/>
                </a:lnTo>
                <a:lnTo>
                  <a:pt x="2412" y="653668"/>
                </a:lnTo>
                <a:lnTo>
                  <a:pt x="5842" y="654303"/>
                </a:lnTo>
                <a:lnTo>
                  <a:pt x="9271" y="654938"/>
                </a:lnTo>
                <a:lnTo>
                  <a:pt x="12573" y="652652"/>
                </a:lnTo>
                <a:lnTo>
                  <a:pt x="13208" y="649223"/>
                </a:lnTo>
                <a:lnTo>
                  <a:pt x="119926" y="36572"/>
                </a:lnTo>
                <a:lnTo>
                  <a:pt x="115553" y="24809"/>
                </a:lnTo>
                <a:lnTo>
                  <a:pt x="107481" y="34376"/>
                </a:lnTo>
                <a:close/>
              </a:path>
              <a:path w="155575" h="654938">
                <a:moveTo>
                  <a:pt x="118745" y="6095"/>
                </a:moveTo>
                <a:lnTo>
                  <a:pt x="122555" y="16509"/>
                </a:lnTo>
                <a:lnTo>
                  <a:pt x="122300" y="6730"/>
                </a:lnTo>
                <a:lnTo>
                  <a:pt x="118745" y="6095"/>
                </a:lnTo>
                <a:close/>
              </a:path>
              <a:path w="155575" h="654938">
                <a:moveTo>
                  <a:pt x="115316" y="5587"/>
                </a:moveTo>
                <a:lnTo>
                  <a:pt x="119887" y="0"/>
                </a:lnTo>
                <a:lnTo>
                  <a:pt x="114969" y="5827"/>
                </a:lnTo>
                <a:lnTo>
                  <a:pt x="115316" y="5587"/>
                </a:lnTo>
                <a:close/>
              </a:path>
              <a:path w="155575" h="654938">
                <a:moveTo>
                  <a:pt x="56007" y="75691"/>
                </a:moveTo>
                <a:lnTo>
                  <a:pt x="53721" y="78358"/>
                </a:lnTo>
                <a:lnTo>
                  <a:pt x="54102" y="82423"/>
                </a:lnTo>
                <a:lnTo>
                  <a:pt x="56769" y="84708"/>
                </a:lnTo>
                <a:lnTo>
                  <a:pt x="59436" y="86994"/>
                </a:lnTo>
                <a:lnTo>
                  <a:pt x="63373" y="86613"/>
                </a:lnTo>
                <a:lnTo>
                  <a:pt x="65659" y="83946"/>
                </a:lnTo>
                <a:lnTo>
                  <a:pt x="107481" y="34376"/>
                </a:lnTo>
                <a:lnTo>
                  <a:pt x="115553" y="24809"/>
                </a:lnTo>
                <a:lnTo>
                  <a:pt x="119926" y="36572"/>
                </a:lnTo>
                <a:lnTo>
                  <a:pt x="123952" y="13462"/>
                </a:lnTo>
                <a:lnTo>
                  <a:pt x="122555" y="16509"/>
                </a:lnTo>
                <a:lnTo>
                  <a:pt x="111760" y="14604"/>
                </a:lnTo>
                <a:lnTo>
                  <a:pt x="111506" y="11302"/>
                </a:lnTo>
                <a:lnTo>
                  <a:pt x="111760" y="14604"/>
                </a:lnTo>
                <a:lnTo>
                  <a:pt x="122555" y="16509"/>
                </a:lnTo>
                <a:lnTo>
                  <a:pt x="118745" y="6095"/>
                </a:lnTo>
                <a:lnTo>
                  <a:pt x="122300" y="6730"/>
                </a:lnTo>
                <a:lnTo>
                  <a:pt x="122555" y="16509"/>
                </a:lnTo>
                <a:lnTo>
                  <a:pt x="123952" y="13462"/>
                </a:lnTo>
                <a:lnTo>
                  <a:pt x="119926" y="36572"/>
                </a:lnTo>
                <a:lnTo>
                  <a:pt x="142494" y="97281"/>
                </a:lnTo>
                <a:lnTo>
                  <a:pt x="143637" y="100583"/>
                </a:lnTo>
                <a:lnTo>
                  <a:pt x="147320" y="102234"/>
                </a:lnTo>
                <a:lnTo>
                  <a:pt x="150622" y="101091"/>
                </a:lnTo>
                <a:lnTo>
                  <a:pt x="153924" y="99821"/>
                </a:lnTo>
                <a:lnTo>
                  <a:pt x="155575" y="96138"/>
                </a:lnTo>
                <a:lnTo>
                  <a:pt x="154305" y="92837"/>
                </a:lnTo>
                <a:lnTo>
                  <a:pt x="124260" y="11795"/>
                </a:lnTo>
                <a:lnTo>
                  <a:pt x="124587" y="10032"/>
                </a:lnTo>
                <a:lnTo>
                  <a:pt x="122478" y="6987"/>
                </a:lnTo>
                <a:lnTo>
                  <a:pt x="119887" y="0"/>
                </a:lnTo>
                <a:lnTo>
                  <a:pt x="115316" y="5587"/>
                </a:lnTo>
                <a:lnTo>
                  <a:pt x="114969" y="5827"/>
                </a:lnTo>
                <a:lnTo>
                  <a:pt x="112013" y="7874"/>
                </a:lnTo>
                <a:lnTo>
                  <a:pt x="111752" y="9639"/>
                </a:lnTo>
                <a:lnTo>
                  <a:pt x="56007" y="75691"/>
                </a:lnTo>
                <a:close/>
              </a:path>
            </a:pathLst>
          </a:custGeom>
          <a:solidFill>
            <a:srgbClr val="EFAC00"/>
          </a:solidFill>
        </p:spPr>
        <p:txBody>
          <a:bodyPr wrap="square" lIns="0" tIns="0" rIns="0" bIns="0" rtlCol="0">
            <a:noAutofit/>
          </a:bodyPr>
          <a:lstStyle/>
          <a:p>
            <a:endParaRPr/>
          </a:p>
        </p:txBody>
      </p:sp>
      <p:sp>
        <p:nvSpPr>
          <p:cNvPr id="47" name="object 47"/>
          <p:cNvSpPr/>
          <p:nvPr/>
        </p:nvSpPr>
        <p:spPr>
          <a:xfrm>
            <a:off x="3275838" y="3321430"/>
            <a:ext cx="98933" cy="93598"/>
          </a:xfrm>
          <a:custGeom>
            <a:avLst/>
            <a:gdLst/>
            <a:ahLst/>
            <a:cxnLst/>
            <a:rect l="l" t="t" r="r" b="b"/>
            <a:pathLst>
              <a:path w="98933" h="93598">
                <a:moveTo>
                  <a:pt x="16256" y="3683"/>
                </a:moveTo>
                <a:lnTo>
                  <a:pt x="10160" y="12827"/>
                </a:lnTo>
                <a:lnTo>
                  <a:pt x="21064" y="13440"/>
                </a:lnTo>
                <a:lnTo>
                  <a:pt x="33652" y="14149"/>
                </a:lnTo>
                <a:lnTo>
                  <a:pt x="16256" y="3683"/>
                </a:lnTo>
                <a:close/>
              </a:path>
              <a:path w="98933" h="93598">
                <a:moveTo>
                  <a:pt x="55245" y="82804"/>
                </a:moveTo>
                <a:lnTo>
                  <a:pt x="26671" y="24819"/>
                </a:lnTo>
                <a:lnTo>
                  <a:pt x="6985" y="11811"/>
                </a:lnTo>
                <a:lnTo>
                  <a:pt x="5662" y="10948"/>
                </a:lnTo>
                <a:lnTo>
                  <a:pt x="43941" y="88392"/>
                </a:lnTo>
                <a:lnTo>
                  <a:pt x="45465" y="91567"/>
                </a:lnTo>
                <a:lnTo>
                  <a:pt x="49275" y="92837"/>
                </a:lnTo>
                <a:lnTo>
                  <a:pt x="52450" y="91313"/>
                </a:lnTo>
                <a:lnTo>
                  <a:pt x="55499" y="89662"/>
                </a:lnTo>
                <a:lnTo>
                  <a:pt x="56769" y="85852"/>
                </a:lnTo>
                <a:lnTo>
                  <a:pt x="55245" y="82804"/>
                </a:lnTo>
                <a:close/>
              </a:path>
              <a:path w="98933" h="93598">
                <a:moveTo>
                  <a:pt x="707771" y="474853"/>
                </a:moveTo>
                <a:lnTo>
                  <a:pt x="711708" y="474091"/>
                </a:lnTo>
                <a:lnTo>
                  <a:pt x="713613" y="471170"/>
                </a:lnTo>
                <a:lnTo>
                  <a:pt x="715517" y="468122"/>
                </a:lnTo>
                <a:lnTo>
                  <a:pt x="714756" y="464185"/>
                </a:lnTo>
                <a:lnTo>
                  <a:pt x="711835" y="462280"/>
                </a:lnTo>
                <a:lnTo>
                  <a:pt x="33652" y="14149"/>
                </a:lnTo>
                <a:lnTo>
                  <a:pt x="21064" y="13440"/>
                </a:lnTo>
                <a:lnTo>
                  <a:pt x="10160" y="12827"/>
                </a:lnTo>
                <a:lnTo>
                  <a:pt x="7112" y="0"/>
                </a:lnTo>
                <a:lnTo>
                  <a:pt x="5207" y="3048"/>
                </a:lnTo>
                <a:lnTo>
                  <a:pt x="3301" y="5969"/>
                </a:lnTo>
                <a:lnTo>
                  <a:pt x="7112" y="0"/>
                </a:lnTo>
                <a:lnTo>
                  <a:pt x="10160" y="12827"/>
                </a:lnTo>
                <a:lnTo>
                  <a:pt x="16256" y="3683"/>
                </a:lnTo>
                <a:lnTo>
                  <a:pt x="33652" y="14149"/>
                </a:lnTo>
                <a:lnTo>
                  <a:pt x="98171" y="17780"/>
                </a:lnTo>
                <a:lnTo>
                  <a:pt x="101726" y="17907"/>
                </a:lnTo>
                <a:lnTo>
                  <a:pt x="104775" y="15240"/>
                </a:lnTo>
                <a:lnTo>
                  <a:pt x="104901" y="11811"/>
                </a:lnTo>
                <a:lnTo>
                  <a:pt x="105156" y="8255"/>
                </a:lnTo>
                <a:lnTo>
                  <a:pt x="102488" y="5207"/>
                </a:lnTo>
                <a:lnTo>
                  <a:pt x="98933" y="5080"/>
                </a:lnTo>
                <a:lnTo>
                  <a:pt x="13970" y="1143"/>
                </a:lnTo>
                <a:lnTo>
                  <a:pt x="12523" y="199"/>
                </a:lnTo>
                <a:lnTo>
                  <a:pt x="11049" y="-761"/>
                </a:lnTo>
                <a:lnTo>
                  <a:pt x="7537" y="-82"/>
                </a:lnTo>
                <a:lnTo>
                  <a:pt x="0" y="-507"/>
                </a:lnTo>
                <a:lnTo>
                  <a:pt x="3366" y="6303"/>
                </a:lnTo>
                <a:lnTo>
                  <a:pt x="4063" y="9906"/>
                </a:lnTo>
                <a:lnTo>
                  <a:pt x="5662" y="10948"/>
                </a:lnTo>
                <a:lnTo>
                  <a:pt x="6985" y="11811"/>
                </a:lnTo>
                <a:lnTo>
                  <a:pt x="26671" y="24819"/>
                </a:lnTo>
                <a:lnTo>
                  <a:pt x="704850" y="472948"/>
                </a:lnTo>
                <a:lnTo>
                  <a:pt x="707771" y="474853"/>
                </a:lnTo>
                <a:close/>
              </a:path>
              <a:path w="98933" h="93598">
                <a:moveTo>
                  <a:pt x="13970" y="1143"/>
                </a:moveTo>
                <a:lnTo>
                  <a:pt x="98933" y="5080"/>
                </a:lnTo>
                <a:lnTo>
                  <a:pt x="12523" y="199"/>
                </a:lnTo>
                <a:lnTo>
                  <a:pt x="13970" y="1143"/>
                </a:lnTo>
                <a:close/>
              </a:path>
              <a:path w="98933" h="93598">
                <a:moveTo>
                  <a:pt x="7112" y="0"/>
                </a:moveTo>
                <a:lnTo>
                  <a:pt x="3301" y="5969"/>
                </a:lnTo>
                <a:lnTo>
                  <a:pt x="5207" y="3048"/>
                </a:lnTo>
                <a:lnTo>
                  <a:pt x="7112" y="0"/>
                </a:lnTo>
                <a:close/>
              </a:path>
            </a:pathLst>
          </a:custGeom>
          <a:solidFill>
            <a:srgbClr val="EFAC00"/>
          </a:solidFill>
        </p:spPr>
        <p:txBody>
          <a:bodyPr wrap="square" lIns="0" tIns="0" rIns="0" bIns="0" rtlCol="0">
            <a:noAutofit/>
          </a:bodyPr>
          <a:lstStyle/>
          <a:p>
            <a:endParaRPr/>
          </a:p>
        </p:txBody>
      </p:sp>
      <p:sp>
        <p:nvSpPr>
          <p:cNvPr id="48" name="object 48"/>
          <p:cNvSpPr/>
          <p:nvPr/>
        </p:nvSpPr>
        <p:spPr>
          <a:xfrm>
            <a:off x="3271012" y="2708859"/>
            <a:ext cx="4825" cy="1044117"/>
          </a:xfrm>
          <a:custGeom>
            <a:avLst/>
            <a:gdLst/>
            <a:ahLst/>
            <a:cxnLst/>
            <a:rect l="l" t="t" r="r" b="b"/>
            <a:pathLst>
              <a:path w="4825" h="1044117">
                <a:moveTo>
                  <a:pt x="0" y="1044117"/>
                </a:moveTo>
                <a:lnTo>
                  <a:pt x="4825" y="1044117"/>
                </a:lnTo>
                <a:lnTo>
                  <a:pt x="4825" y="0"/>
                </a:lnTo>
                <a:lnTo>
                  <a:pt x="0" y="0"/>
                </a:lnTo>
                <a:lnTo>
                  <a:pt x="0" y="1044117"/>
                </a:lnTo>
                <a:close/>
              </a:path>
            </a:pathLst>
          </a:custGeom>
          <a:solidFill>
            <a:srgbClr val="EFAC00"/>
          </a:solidFill>
        </p:spPr>
        <p:txBody>
          <a:bodyPr wrap="square" lIns="0" tIns="0" rIns="0" bIns="0" rtlCol="0">
            <a:noAutofit/>
          </a:bodyPr>
          <a:lstStyle/>
          <a:p>
            <a:endParaRPr/>
          </a:p>
        </p:txBody>
      </p:sp>
      <p:sp>
        <p:nvSpPr>
          <p:cNvPr id="49" name="object 49"/>
          <p:cNvSpPr/>
          <p:nvPr/>
        </p:nvSpPr>
        <p:spPr>
          <a:xfrm>
            <a:off x="1331595" y="2708859"/>
            <a:ext cx="4826" cy="1044117"/>
          </a:xfrm>
          <a:custGeom>
            <a:avLst/>
            <a:gdLst/>
            <a:ahLst/>
            <a:cxnLst/>
            <a:rect l="l" t="t" r="r" b="b"/>
            <a:pathLst>
              <a:path w="4826" h="1044117">
                <a:moveTo>
                  <a:pt x="0" y="1044117"/>
                </a:moveTo>
                <a:lnTo>
                  <a:pt x="4826" y="1044117"/>
                </a:lnTo>
                <a:lnTo>
                  <a:pt x="4826" y="0"/>
                </a:lnTo>
                <a:lnTo>
                  <a:pt x="0" y="0"/>
                </a:lnTo>
                <a:lnTo>
                  <a:pt x="0" y="1044117"/>
                </a:lnTo>
                <a:close/>
              </a:path>
            </a:pathLst>
          </a:custGeom>
          <a:solidFill>
            <a:srgbClr val="EFAC00"/>
          </a:solidFill>
        </p:spPr>
        <p:txBody>
          <a:bodyPr wrap="square" lIns="0" tIns="0" rIns="0" bIns="0" rtlCol="0">
            <a:noAutofit/>
          </a:bodyPr>
          <a:lstStyle/>
          <a:p>
            <a:endParaRPr/>
          </a:p>
        </p:txBody>
      </p:sp>
      <p:sp>
        <p:nvSpPr>
          <p:cNvPr id="50" name="object 50"/>
          <p:cNvSpPr/>
          <p:nvPr/>
        </p:nvSpPr>
        <p:spPr>
          <a:xfrm>
            <a:off x="1307592" y="2684907"/>
            <a:ext cx="1992249" cy="1092072"/>
          </a:xfrm>
          <a:custGeom>
            <a:avLst/>
            <a:gdLst/>
            <a:ahLst/>
            <a:cxnLst/>
            <a:rect l="l" t="t" r="r" b="b"/>
            <a:pathLst>
              <a:path w="1992249" h="1092072">
                <a:moveTo>
                  <a:pt x="48006" y="1044066"/>
                </a:moveTo>
                <a:lnTo>
                  <a:pt x="38481" y="1053718"/>
                </a:lnTo>
                <a:lnTo>
                  <a:pt x="1953895" y="1053718"/>
                </a:lnTo>
                <a:lnTo>
                  <a:pt x="48006" y="1044066"/>
                </a:lnTo>
                <a:close/>
              </a:path>
              <a:path w="1992249" h="1092072">
                <a:moveTo>
                  <a:pt x="1918" y="1077506"/>
                </a:moveTo>
                <a:lnTo>
                  <a:pt x="10630" y="1088012"/>
                </a:lnTo>
                <a:lnTo>
                  <a:pt x="24003" y="1092072"/>
                </a:lnTo>
                <a:lnTo>
                  <a:pt x="1968246" y="1092072"/>
                </a:lnTo>
                <a:lnTo>
                  <a:pt x="28829" y="1063370"/>
                </a:lnTo>
                <a:lnTo>
                  <a:pt x="28829" y="28828"/>
                </a:lnTo>
                <a:lnTo>
                  <a:pt x="1963420" y="28828"/>
                </a:lnTo>
                <a:lnTo>
                  <a:pt x="1968246" y="0"/>
                </a:lnTo>
                <a:lnTo>
                  <a:pt x="24003" y="0"/>
                </a:lnTo>
                <a:lnTo>
                  <a:pt x="14620" y="1918"/>
                </a:lnTo>
                <a:lnTo>
                  <a:pt x="4094" y="10630"/>
                </a:lnTo>
                <a:lnTo>
                  <a:pt x="0" y="24002"/>
                </a:lnTo>
                <a:lnTo>
                  <a:pt x="0" y="1068069"/>
                </a:lnTo>
                <a:lnTo>
                  <a:pt x="1918" y="1077506"/>
                </a:lnTo>
                <a:close/>
              </a:path>
              <a:path w="1992249" h="1092072">
                <a:moveTo>
                  <a:pt x="1963420" y="28828"/>
                </a:moveTo>
                <a:lnTo>
                  <a:pt x="1963420" y="1063370"/>
                </a:lnTo>
                <a:lnTo>
                  <a:pt x="28829" y="1063370"/>
                </a:lnTo>
                <a:lnTo>
                  <a:pt x="1968246" y="1092072"/>
                </a:lnTo>
                <a:lnTo>
                  <a:pt x="1977682" y="1090172"/>
                </a:lnTo>
                <a:lnTo>
                  <a:pt x="1988188" y="1081498"/>
                </a:lnTo>
                <a:lnTo>
                  <a:pt x="1992249" y="1068069"/>
                </a:lnTo>
                <a:lnTo>
                  <a:pt x="1992249" y="24002"/>
                </a:lnTo>
                <a:lnTo>
                  <a:pt x="1990348" y="14620"/>
                </a:lnTo>
                <a:lnTo>
                  <a:pt x="1981674" y="4094"/>
                </a:lnTo>
                <a:lnTo>
                  <a:pt x="1968246" y="0"/>
                </a:lnTo>
                <a:lnTo>
                  <a:pt x="1963420" y="28828"/>
                </a:lnTo>
                <a:close/>
              </a:path>
              <a:path w="1992249" h="1092072">
                <a:moveTo>
                  <a:pt x="38481" y="1053718"/>
                </a:moveTo>
                <a:lnTo>
                  <a:pt x="48006" y="1044066"/>
                </a:lnTo>
                <a:lnTo>
                  <a:pt x="48006" y="48005"/>
                </a:lnTo>
                <a:lnTo>
                  <a:pt x="1944243" y="48005"/>
                </a:lnTo>
                <a:lnTo>
                  <a:pt x="1944243" y="1044066"/>
                </a:lnTo>
                <a:lnTo>
                  <a:pt x="48006" y="1044066"/>
                </a:lnTo>
                <a:lnTo>
                  <a:pt x="1953895" y="1053718"/>
                </a:lnTo>
                <a:lnTo>
                  <a:pt x="1953895" y="38353"/>
                </a:lnTo>
                <a:lnTo>
                  <a:pt x="38481" y="38353"/>
                </a:lnTo>
                <a:lnTo>
                  <a:pt x="38481" y="1053718"/>
                </a:lnTo>
                <a:close/>
              </a:path>
            </a:pathLst>
          </a:custGeom>
          <a:solidFill>
            <a:srgbClr val="AF7D00"/>
          </a:solidFill>
        </p:spPr>
        <p:txBody>
          <a:bodyPr wrap="square" lIns="0" tIns="0" rIns="0" bIns="0" rtlCol="0">
            <a:noAutofit/>
          </a:bodyPr>
          <a:lstStyle/>
          <a:p>
            <a:endParaRPr/>
          </a:p>
        </p:txBody>
      </p:sp>
      <p:sp>
        <p:nvSpPr>
          <p:cNvPr id="51" name="object 51"/>
          <p:cNvSpPr/>
          <p:nvPr/>
        </p:nvSpPr>
        <p:spPr>
          <a:xfrm>
            <a:off x="3261487" y="2713735"/>
            <a:ext cx="9525" cy="1034542"/>
          </a:xfrm>
          <a:custGeom>
            <a:avLst/>
            <a:gdLst/>
            <a:ahLst/>
            <a:cxnLst/>
            <a:rect l="l" t="t" r="r" b="b"/>
            <a:pathLst>
              <a:path w="9525" h="1034542">
                <a:moveTo>
                  <a:pt x="0" y="1034542"/>
                </a:moveTo>
                <a:lnTo>
                  <a:pt x="9525" y="1034542"/>
                </a:lnTo>
                <a:lnTo>
                  <a:pt x="9525" y="0"/>
                </a:lnTo>
                <a:lnTo>
                  <a:pt x="0" y="0"/>
                </a:lnTo>
                <a:lnTo>
                  <a:pt x="0" y="1034542"/>
                </a:lnTo>
                <a:close/>
              </a:path>
            </a:pathLst>
          </a:custGeom>
          <a:solidFill>
            <a:srgbClr val="AF7D00"/>
          </a:solidFill>
        </p:spPr>
        <p:txBody>
          <a:bodyPr wrap="square" lIns="0" tIns="0" rIns="0" bIns="0" rtlCol="0">
            <a:noAutofit/>
          </a:bodyPr>
          <a:lstStyle/>
          <a:p>
            <a:endParaRPr/>
          </a:p>
        </p:txBody>
      </p:sp>
      <p:sp>
        <p:nvSpPr>
          <p:cNvPr id="52" name="object 52"/>
          <p:cNvSpPr/>
          <p:nvPr/>
        </p:nvSpPr>
        <p:spPr>
          <a:xfrm>
            <a:off x="1336421" y="2713735"/>
            <a:ext cx="9651" cy="1034542"/>
          </a:xfrm>
          <a:custGeom>
            <a:avLst/>
            <a:gdLst/>
            <a:ahLst/>
            <a:cxnLst/>
            <a:rect l="l" t="t" r="r" b="b"/>
            <a:pathLst>
              <a:path w="9651" h="1034542">
                <a:moveTo>
                  <a:pt x="0" y="1034542"/>
                </a:moveTo>
                <a:lnTo>
                  <a:pt x="9651" y="1034542"/>
                </a:lnTo>
                <a:lnTo>
                  <a:pt x="9651" y="0"/>
                </a:lnTo>
                <a:lnTo>
                  <a:pt x="0" y="0"/>
                </a:lnTo>
                <a:lnTo>
                  <a:pt x="0" y="1034542"/>
                </a:lnTo>
                <a:close/>
              </a:path>
            </a:pathLst>
          </a:custGeom>
          <a:solidFill>
            <a:srgbClr val="AF7D00"/>
          </a:solidFill>
        </p:spPr>
        <p:txBody>
          <a:bodyPr wrap="square" lIns="0" tIns="0" rIns="0" bIns="0" rtlCol="0">
            <a:noAutofit/>
          </a:bodyPr>
          <a:lstStyle/>
          <a:p>
            <a:endParaRPr/>
          </a:p>
        </p:txBody>
      </p:sp>
      <p:sp>
        <p:nvSpPr>
          <p:cNvPr id="53" name="object 53"/>
          <p:cNvSpPr/>
          <p:nvPr/>
        </p:nvSpPr>
        <p:spPr>
          <a:xfrm>
            <a:off x="3251835" y="2723260"/>
            <a:ext cx="9651" cy="1015365"/>
          </a:xfrm>
          <a:custGeom>
            <a:avLst/>
            <a:gdLst/>
            <a:ahLst/>
            <a:cxnLst/>
            <a:rect l="l" t="t" r="r" b="b"/>
            <a:pathLst>
              <a:path w="9651" h="1015365">
                <a:moveTo>
                  <a:pt x="0" y="1015365"/>
                </a:moveTo>
                <a:lnTo>
                  <a:pt x="9651" y="1015365"/>
                </a:lnTo>
                <a:lnTo>
                  <a:pt x="9651" y="0"/>
                </a:lnTo>
                <a:lnTo>
                  <a:pt x="0" y="0"/>
                </a:lnTo>
                <a:lnTo>
                  <a:pt x="0" y="1015365"/>
                </a:lnTo>
                <a:close/>
              </a:path>
            </a:pathLst>
          </a:custGeom>
          <a:solidFill>
            <a:srgbClr val="AF7D00"/>
          </a:solidFill>
        </p:spPr>
        <p:txBody>
          <a:bodyPr wrap="square" lIns="0" tIns="0" rIns="0" bIns="0" rtlCol="0">
            <a:noAutofit/>
          </a:bodyPr>
          <a:lstStyle/>
          <a:p>
            <a:endParaRPr/>
          </a:p>
        </p:txBody>
      </p:sp>
      <p:sp>
        <p:nvSpPr>
          <p:cNvPr id="54" name="object 54"/>
          <p:cNvSpPr/>
          <p:nvPr/>
        </p:nvSpPr>
        <p:spPr>
          <a:xfrm>
            <a:off x="1346073" y="2723260"/>
            <a:ext cx="9525" cy="1015365"/>
          </a:xfrm>
          <a:custGeom>
            <a:avLst/>
            <a:gdLst/>
            <a:ahLst/>
            <a:cxnLst/>
            <a:rect l="l" t="t" r="r" b="b"/>
            <a:pathLst>
              <a:path w="9525" h="1015365">
                <a:moveTo>
                  <a:pt x="0" y="1015365"/>
                </a:moveTo>
                <a:lnTo>
                  <a:pt x="9525" y="1015365"/>
                </a:lnTo>
                <a:lnTo>
                  <a:pt x="9525" y="0"/>
                </a:lnTo>
                <a:lnTo>
                  <a:pt x="0" y="0"/>
                </a:lnTo>
                <a:lnTo>
                  <a:pt x="0" y="1015365"/>
                </a:lnTo>
                <a:close/>
              </a:path>
            </a:pathLst>
          </a:custGeom>
          <a:solidFill>
            <a:srgbClr val="AF7D00"/>
          </a:solidFill>
        </p:spPr>
        <p:txBody>
          <a:bodyPr wrap="square" lIns="0" tIns="0" rIns="0" bIns="0" rtlCol="0">
            <a:noAutofit/>
          </a:bodyPr>
          <a:lstStyle/>
          <a:p>
            <a:endParaRPr/>
          </a:p>
        </p:txBody>
      </p:sp>
      <p:sp>
        <p:nvSpPr>
          <p:cNvPr id="55" name="object 55"/>
          <p:cNvSpPr/>
          <p:nvPr/>
        </p:nvSpPr>
        <p:spPr>
          <a:xfrm>
            <a:off x="1355598" y="2732913"/>
            <a:ext cx="1896237" cy="996061"/>
          </a:xfrm>
          <a:custGeom>
            <a:avLst/>
            <a:gdLst/>
            <a:ahLst/>
            <a:cxnLst/>
            <a:rect l="l" t="t" r="r" b="b"/>
            <a:pathLst>
              <a:path w="1896237" h="996061">
                <a:moveTo>
                  <a:pt x="0" y="996061"/>
                </a:moveTo>
                <a:lnTo>
                  <a:pt x="1896237" y="996061"/>
                </a:lnTo>
                <a:lnTo>
                  <a:pt x="1896237" y="0"/>
                </a:lnTo>
                <a:lnTo>
                  <a:pt x="0" y="0"/>
                </a:lnTo>
                <a:lnTo>
                  <a:pt x="0" y="996061"/>
                </a:lnTo>
                <a:close/>
              </a:path>
            </a:pathLst>
          </a:custGeom>
          <a:solidFill>
            <a:srgbClr val="AF7D00"/>
          </a:solidFill>
        </p:spPr>
        <p:txBody>
          <a:bodyPr wrap="square" lIns="0" tIns="0" rIns="0" bIns="0" rtlCol="0">
            <a:noAutofit/>
          </a:bodyPr>
          <a:lstStyle/>
          <a:p>
            <a:endParaRPr/>
          </a:p>
        </p:txBody>
      </p:sp>
      <p:sp>
        <p:nvSpPr>
          <p:cNvPr id="8" name="object 8"/>
          <p:cNvSpPr txBox="1"/>
          <p:nvPr/>
        </p:nvSpPr>
        <p:spPr>
          <a:xfrm>
            <a:off x="4368165" y="3827199"/>
            <a:ext cx="502988" cy="254000"/>
          </a:xfrm>
          <a:prstGeom prst="rect">
            <a:avLst/>
          </a:prstGeom>
        </p:spPr>
        <p:txBody>
          <a:bodyPr wrap="square" lIns="0" tIns="12065" rIns="0" bIns="0" rtlCol="0">
            <a:noAutofit/>
          </a:bodyPr>
          <a:lstStyle/>
          <a:p>
            <a:pPr marL="12700">
              <a:lnSpc>
                <a:spcPts val="1900"/>
              </a:lnSpc>
            </a:pPr>
            <a:r>
              <a:rPr sz="1800" spc="1" dirty="0" smtClean="0">
                <a:solidFill>
                  <a:srgbClr val="FFFFFF"/>
                </a:solidFill>
                <a:latin typeface="Corbel"/>
                <a:cs typeface="Corbel"/>
              </a:rPr>
              <a:t>PND</a:t>
            </a:r>
            <a:endParaRPr sz="1800">
              <a:latin typeface="Corbel"/>
              <a:cs typeface="Corbel"/>
            </a:endParaRPr>
          </a:p>
        </p:txBody>
      </p:sp>
      <p:sp>
        <p:nvSpPr>
          <p:cNvPr id="7" name="object 7"/>
          <p:cNvSpPr txBox="1"/>
          <p:nvPr/>
        </p:nvSpPr>
        <p:spPr>
          <a:xfrm>
            <a:off x="1941322" y="4572435"/>
            <a:ext cx="1171646" cy="254000"/>
          </a:xfrm>
          <a:prstGeom prst="rect">
            <a:avLst/>
          </a:prstGeom>
        </p:spPr>
        <p:txBody>
          <a:bodyPr wrap="square" lIns="0" tIns="12065" rIns="0" bIns="0" rtlCol="0">
            <a:noAutofit/>
          </a:bodyPr>
          <a:lstStyle/>
          <a:p>
            <a:pPr marL="12700">
              <a:lnSpc>
                <a:spcPts val="1900"/>
              </a:lnSpc>
            </a:pPr>
            <a:r>
              <a:rPr sz="1800" spc="0" dirty="0" smtClean="0">
                <a:solidFill>
                  <a:srgbClr val="FFFFFF"/>
                </a:solidFill>
                <a:latin typeface="Corbel"/>
                <a:cs typeface="Corbel"/>
              </a:rPr>
              <a:t>Nacional de</a:t>
            </a:r>
            <a:endParaRPr sz="1800">
              <a:latin typeface="Corbel"/>
              <a:cs typeface="Corbel"/>
            </a:endParaRPr>
          </a:p>
        </p:txBody>
      </p:sp>
      <p:sp>
        <p:nvSpPr>
          <p:cNvPr id="6" name="object 6"/>
          <p:cNvSpPr txBox="1"/>
          <p:nvPr/>
        </p:nvSpPr>
        <p:spPr>
          <a:xfrm>
            <a:off x="3695954" y="5099621"/>
            <a:ext cx="1968119" cy="691235"/>
          </a:xfrm>
          <a:prstGeom prst="rect">
            <a:avLst/>
          </a:prstGeom>
          <a:solidFill>
            <a:schemeClr val="accent2">
              <a:lumMod val="40000"/>
              <a:lumOff val="60000"/>
            </a:schemeClr>
          </a:solidFill>
        </p:spPr>
        <p:txBody>
          <a:bodyPr wrap="square" lIns="0" tIns="4621" rIns="0" bIns="0" rtlCol="0">
            <a:noAutofit/>
          </a:bodyPr>
          <a:lstStyle/>
          <a:p>
            <a:pPr>
              <a:lnSpc>
                <a:spcPts val="500"/>
              </a:lnSpc>
            </a:pPr>
            <a:endParaRPr sz="500" dirty="0"/>
          </a:p>
          <a:p>
            <a:pPr marL="194173" marR="194729" algn="ctr">
              <a:lnSpc>
                <a:spcPct val="100626"/>
              </a:lnSpc>
            </a:pPr>
            <a:r>
              <a:rPr sz="1800" spc="0" dirty="0" smtClean="0">
                <a:latin typeface="Corbel"/>
                <a:cs typeface="Corbel"/>
              </a:rPr>
              <a:t>Presidente de la</a:t>
            </a:r>
            <a:endParaRPr sz="1800" dirty="0">
              <a:latin typeface="Corbel"/>
              <a:cs typeface="Corbel"/>
            </a:endParaRPr>
          </a:p>
          <a:p>
            <a:pPr marL="491340" marR="490036" algn="ctr">
              <a:lnSpc>
                <a:spcPts val="2165"/>
              </a:lnSpc>
              <a:spcBef>
                <a:spcPts val="108"/>
              </a:spcBef>
            </a:pPr>
            <a:r>
              <a:rPr sz="1800" spc="-3" dirty="0" smtClean="0">
                <a:latin typeface="Corbel"/>
                <a:cs typeface="Corbel"/>
              </a:rPr>
              <a:t>República</a:t>
            </a:r>
            <a:endParaRPr sz="1800" dirty="0">
              <a:latin typeface="Corbel"/>
              <a:cs typeface="Corbel"/>
            </a:endParaRPr>
          </a:p>
        </p:txBody>
      </p:sp>
      <p:sp>
        <p:nvSpPr>
          <p:cNvPr id="5" name="object 5"/>
          <p:cNvSpPr txBox="1"/>
          <p:nvPr/>
        </p:nvSpPr>
        <p:spPr>
          <a:xfrm>
            <a:off x="1706499" y="4317111"/>
            <a:ext cx="1608201" cy="996061"/>
          </a:xfrm>
          <a:prstGeom prst="rect">
            <a:avLst/>
          </a:prstGeom>
          <a:solidFill>
            <a:schemeClr val="accent2">
              <a:lumMod val="40000"/>
              <a:lumOff val="60000"/>
            </a:schemeClr>
          </a:solidFill>
        </p:spPr>
        <p:txBody>
          <a:bodyPr wrap="square" lIns="0" tIns="11112" rIns="0" bIns="0" rtlCol="0">
            <a:noAutofit/>
          </a:bodyPr>
          <a:lstStyle/>
          <a:p>
            <a:pPr marL="73812" marR="74549" algn="ctr">
              <a:lnSpc>
                <a:spcPts val="1750"/>
              </a:lnSpc>
            </a:pPr>
            <a:r>
              <a:rPr sz="1800" spc="0" dirty="0" smtClean="0">
                <a:latin typeface="Corbel"/>
                <a:cs typeface="Corbel"/>
              </a:rPr>
              <a:t>Departamento</a:t>
            </a:r>
            <a:endParaRPr sz="1800" dirty="0">
              <a:latin typeface="Corbel"/>
              <a:cs typeface="Corbel"/>
            </a:endParaRPr>
          </a:p>
          <a:p>
            <a:pPr marL="252220" marR="251891" algn="ctr">
              <a:lnSpc>
                <a:spcPct val="100626"/>
              </a:lnSpc>
              <a:spcBef>
                <a:spcPts val="2058"/>
              </a:spcBef>
            </a:pPr>
            <a:r>
              <a:rPr sz="1800" spc="0" dirty="0" smtClean="0">
                <a:latin typeface="Corbel"/>
                <a:cs typeface="Corbel"/>
              </a:rPr>
              <a:t>Planeación</a:t>
            </a:r>
            <a:endParaRPr sz="1800" dirty="0">
              <a:latin typeface="Corbel"/>
              <a:cs typeface="Corbel"/>
            </a:endParaRPr>
          </a:p>
          <a:p>
            <a:pPr marL="484378" marR="483152" algn="ctr">
              <a:lnSpc>
                <a:spcPts val="1775"/>
              </a:lnSpc>
              <a:spcBef>
                <a:spcPts val="88"/>
              </a:spcBef>
            </a:pPr>
            <a:r>
              <a:rPr sz="2700" spc="1" baseline="-9201" dirty="0" smtClean="0">
                <a:latin typeface="Corbel"/>
                <a:cs typeface="Corbel"/>
              </a:rPr>
              <a:t>(DNP)</a:t>
            </a:r>
            <a:endParaRPr sz="1800" dirty="0">
              <a:latin typeface="Corbel"/>
              <a:cs typeface="Corbel"/>
            </a:endParaRPr>
          </a:p>
        </p:txBody>
      </p:sp>
      <p:sp>
        <p:nvSpPr>
          <p:cNvPr id="4" name="object 4"/>
          <p:cNvSpPr txBox="1"/>
          <p:nvPr/>
        </p:nvSpPr>
        <p:spPr>
          <a:xfrm>
            <a:off x="6036183" y="3525012"/>
            <a:ext cx="1896237" cy="1032128"/>
          </a:xfrm>
          <a:prstGeom prst="rect">
            <a:avLst/>
          </a:prstGeom>
          <a:solidFill>
            <a:schemeClr val="accent2">
              <a:lumMod val="40000"/>
              <a:lumOff val="60000"/>
            </a:schemeClr>
          </a:solidFill>
        </p:spPr>
        <p:txBody>
          <a:bodyPr wrap="square" lIns="0" tIns="12001" rIns="0" bIns="0" rtlCol="0">
            <a:noAutofit/>
          </a:bodyPr>
          <a:lstStyle/>
          <a:p>
            <a:pPr marL="98840" marR="99440" algn="ctr">
              <a:lnSpc>
                <a:spcPts val="1889"/>
              </a:lnSpc>
            </a:pPr>
            <a:r>
              <a:rPr sz="1800" spc="0" dirty="0" smtClean="0">
                <a:latin typeface="Corbel"/>
                <a:cs typeface="Corbel"/>
              </a:rPr>
              <a:t>Consejo Nacional</a:t>
            </a:r>
            <a:endParaRPr sz="1800" dirty="0">
              <a:latin typeface="Corbel"/>
              <a:cs typeface="Corbel"/>
            </a:endParaRPr>
          </a:p>
          <a:p>
            <a:pPr marL="206500" marR="204893" indent="189" algn="ctr">
              <a:lnSpc>
                <a:spcPct val="100022"/>
              </a:lnSpc>
            </a:pPr>
            <a:r>
              <a:rPr sz="1800" dirty="0" smtClean="0">
                <a:latin typeface="Corbel"/>
                <a:cs typeface="Corbel"/>
              </a:rPr>
              <a:t>de</a:t>
            </a:r>
            <a:r>
              <a:rPr sz="1800" spc="-9" dirty="0" smtClean="0">
                <a:latin typeface="Corbel"/>
                <a:cs typeface="Corbel"/>
              </a:rPr>
              <a:t> </a:t>
            </a:r>
            <a:r>
              <a:rPr sz="1800" spc="-79" dirty="0" smtClean="0">
                <a:latin typeface="Corbel"/>
                <a:cs typeface="Corbel"/>
              </a:rPr>
              <a:t>P</a:t>
            </a:r>
            <a:r>
              <a:rPr sz="1800" spc="0" dirty="0" smtClean="0">
                <a:latin typeface="Corbel"/>
                <a:cs typeface="Corbel"/>
              </a:rPr>
              <a:t>ol</a:t>
            </a:r>
            <a:r>
              <a:rPr sz="1800" spc="4" dirty="0" smtClean="0">
                <a:latin typeface="Corbel"/>
                <a:cs typeface="Corbel"/>
              </a:rPr>
              <a:t>í</a:t>
            </a:r>
            <a:r>
              <a:rPr sz="1800" spc="0" dirty="0" smtClean="0">
                <a:latin typeface="Corbel"/>
                <a:cs typeface="Corbel"/>
              </a:rPr>
              <a:t>ti</a:t>
            </a:r>
            <a:r>
              <a:rPr sz="1800" spc="4" dirty="0" smtClean="0">
                <a:latin typeface="Corbel"/>
                <a:cs typeface="Corbel"/>
              </a:rPr>
              <a:t>c</a:t>
            </a:r>
            <a:r>
              <a:rPr sz="1800" spc="0" dirty="0" smtClean="0">
                <a:latin typeface="Corbel"/>
                <a:cs typeface="Corbel"/>
              </a:rPr>
              <a:t>a E</a:t>
            </a:r>
            <a:r>
              <a:rPr sz="1800" spc="4" dirty="0" smtClean="0">
                <a:latin typeface="Corbel"/>
                <a:cs typeface="Corbel"/>
              </a:rPr>
              <a:t>c</a:t>
            </a:r>
            <a:r>
              <a:rPr sz="1800" spc="0" dirty="0" smtClean="0">
                <a:latin typeface="Corbel"/>
                <a:cs typeface="Corbel"/>
              </a:rPr>
              <a:t>onómica</a:t>
            </a:r>
            <a:r>
              <a:rPr sz="1800" spc="-14" dirty="0" smtClean="0">
                <a:latin typeface="Corbel"/>
                <a:cs typeface="Corbel"/>
              </a:rPr>
              <a:t> </a:t>
            </a:r>
            <a:r>
              <a:rPr sz="1800" spc="0" dirty="0" smtClean="0">
                <a:latin typeface="Corbel"/>
                <a:cs typeface="Corbel"/>
              </a:rPr>
              <a:t>y So</a:t>
            </a:r>
            <a:r>
              <a:rPr sz="1800" spc="4" dirty="0" smtClean="0">
                <a:latin typeface="Corbel"/>
                <a:cs typeface="Corbel"/>
              </a:rPr>
              <a:t>c</a:t>
            </a:r>
            <a:r>
              <a:rPr sz="1800" spc="0" dirty="0" smtClean="0">
                <a:latin typeface="Corbel"/>
                <a:cs typeface="Corbel"/>
              </a:rPr>
              <a:t>ial</a:t>
            </a:r>
            <a:r>
              <a:rPr sz="1800" spc="-24" dirty="0" smtClean="0">
                <a:latin typeface="Corbel"/>
                <a:cs typeface="Corbel"/>
              </a:rPr>
              <a:t> </a:t>
            </a:r>
            <a:r>
              <a:rPr sz="1800" spc="-69" dirty="0" smtClean="0">
                <a:latin typeface="Corbel"/>
                <a:cs typeface="Corbel"/>
              </a:rPr>
              <a:t>(</a:t>
            </a:r>
            <a:r>
              <a:rPr sz="1800" spc="0" dirty="0" smtClean="0">
                <a:latin typeface="Corbel"/>
                <a:cs typeface="Corbel"/>
              </a:rPr>
              <a:t>Conpe</a:t>
            </a:r>
            <a:r>
              <a:rPr sz="1800" spc="9" dirty="0" smtClean="0">
                <a:latin typeface="Corbel"/>
                <a:cs typeface="Corbel"/>
              </a:rPr>
              <a:t>s</a:t>
            </a:r>
            <a:r>
              <a:rPr sz="1800" spc="0" dirty="0" smtClean="0">
                <a:latin typeface="Corbel"/>
                <a:cs typeface="Corbel"/>
              </a:rPr>
              <a:t>)</a:t>
            </a:r>
            <a:endParaRPr sz="1800" dirty="0">
              <a:latin typeface="Corbel"/>
              <a:cs typeface="Corbel"/>
            </a:endParaRPr>
          </a:p>
        </p:txBody>
      </p:sp>
      <p:sp>
        <p:nvSpPr>
          <p:cNvPr id="3" name="object 3"/>
          <p:cNvSpPr txBox="1"/>
          <p:nvPr/>
        </p:nvSpPr>
        <p:spPr>
          <a:xfrm>
            <a:off x="1355598" y="2732912"/>
            <a:ext cx="1896237" cy="996061"/>
          </a:xfrm>
          <a:prstGeom prst="rect">
            <a:avLst/>
          </a:prstGeom>
          <a:solidFill>
            <a:schemeClr val="accent2">
              <a:lumMod val="40000"/>
              <a:lumOff val="60000"/>
            </a:schemeClr>
          </a:solidFill>
        </p:spPr>
        <p:txBody>
          <a:bodyPr wrap="square" lIns="0" tIns="11080" rIns="0" bIns="0" rtlCol="0">
            <a:noAutofit/>
          </a:bodyPr>
          <a:lstStyle/>
          <a:p>
            <a:pPr marL="190373" marR="192693" algn="ctr">
              <a:lnSpc>
                <a:spcPts val="1745"/>
              </a:lnSpc>
            </a:pPr>
            <a:r>
              <a:rPr sz="1800" spc="0" dirty="0" smtClean="0">
                <a:latin typeface="Corbel"/>
                <a:cs typeface="Corbel"/>
              </a:rPr>
              <a:t>departamentos</a:t>
            </a:r>
            <a:endParaRPr sz="1800" dirty="0">
              <a:latin typeface="Corbel"/>
              <a:cs typeface="Corbel"/>
            </a:endParaRPr>
          </a:p>
          <a:p>
            <a:pPr marL="47117" marR="47648" algn="ctr">
              <a:lnSpc>
                <a:spcPts val="2160"/>
              </a:lnSpc>
              <a:spcBef>
                <a:spcPts val="20"/>
              </a:spcBef>
            </a:pPr>
            <a:r>
              <a:rPr sz="1800" spc="0" dirty="0" smtClean="0">
                <a:latin typeface="Corbel"/>
                <a:cs typeface="Corbel"/>
              </a:rPr>
              <a:t>administrativos en</a:t>
            </a:r>
            <a:endParaRPr sz="1800" dirty="0">
              <a:latin typeface="Corbel"/>
              <a:cs typeface="Corbel"/>
            </a:endParaRPr>
          </a:p>
          <a:p>
            <a:pPr marL="447673" marR="449130" algn="ctr">
              <a:lnSpc>
                <a:spcPts val="2160"/>
              </a:lnSpc>
            </a:pPr>
            <a:r>
              <a:rPr sz="1800" spc="-2" dirty="0" smtClean="0">
                <a:latin typeface="Corbel"/>
                <a:cs typeface="Corbel"/>
              </a:rPr>
              <a:t>su ámbito</a:t>
            </a:r>
            <a:endParaRPr sz="1800" dirty="0">
              <a:latin typeface="Corbel"/>
              <a:cs typeface="Corbel"/>
            </a:endParaRPr>
          </a:p>
          <a:p>
            <a:pPr marL="481711" marR="482513" algn="ctr">
              <a:lnSpc>
                <a:spcPts val="1775"/>
              </a:lnSpc>
            </a:pPr>
            <a:r>
              <a:rPr sz="2700" baseline="-9201" dirty="0" smtClean="0">
                <a:latin typeface="Corbel"/>
                <a:cs typeface="Corbel"/>
              </a:rPr>
              <a:t>funcional</a:t>
            </a:r>
            <a:endParaRPr sz="1800" dirty="0">
              <a:latin typeface="Corbel"/>
              <a:cs typeface="Corbel"/>
            </a:endParaRPr>
          </a:p>
        </p:txBody>
      </p:sp>
      <p:sp>
        <p:nvSpPr>
          <p:cNvPr id="2" name="object 2"/>
          <p:cNvSpPr txBox="1"/>
          <p:nvPr/>
        </p:nvSpPr>
        <p:spPr>
          <a:xfrm>
            <a:off x="3964940" y="2147252"/>
            <a:ext cx="1655952" cy="835278"/>
          </a:xfrm>
          <a:prstGeom prst="rect">
            <a:avLst/>
          </a:prstGeom>
        </p:spPr>
        <p:txBody>
          <a:bodyPr wrap="square" lIns="0" tIns="0" rIns="0" bIns="0" rtlCol="0">
            <a:noAutofit/>
          </a:bodyPr>
          <a:lstStyle/>
          <a:p>
            <a:pPr>
              <a:lnSpc>
                <a:spcPts val="1000"/>
              </a:lnSpc>
            </a:pPr>
            <a:endParaRPr sz="1000" dirty="0"/>
          </a:p>
          <a:p>
            <a:pPr marL="305943">
              <a:lnSpc>
                <a:spcPct val="100626"/>
              </a:lnSpc>
              <a:spcBef>
                <a:spcPts val="1181"/>
              </a:spcBef>
            </a:pPr>
            <a:r>
              <a:rPr sz="1800" spc="0" dirty="0" smtClean="0">
                <a:latin typeface="Corbel"/>
                <a:cs typeface="Corbel"/>
              </a:rPr>
              <a:t>Ministerios</a:t>
            </a:r>
            <a:endParaRPr sz="1800" dirty="0">
              <a:latin typeface="Corbel"/>
              <a:cs typeface="Corbel"/>
            </a:endParaRPr>
          </a:p>
        </p:txBody>
      </p:sp>
    </p:spTree>
    <p:extLst>
      <p:ext uri="{BB962C8B-B14F-4D97-AF65-F5344CB8AC3E}">
        <p14:creationId xmlns:p14="http://schemas.microsoft.com/office/powerpoint/2010/main" val="1170285333"/>
      </p:ext>
    </p:extLst>
  </p:cSld>
  <p:clrMapOvr>
    <a:masterClrMapping/>
  </p:clrMapOvr>
  <p:transition spd="slow">
    <p:wheel spokes="3"/>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9" name="object 9"/>
          <p:cNvSpPr/>
          <p:nvPr/>
        </p:nvSpPr>
        <p:spPr>
          <a:xfrm>
            <a:off x="395536" y="116632"/>
            <a:ext cx="7200800" cy="1019390"/>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r>
              <a:rPr lang="es-ES" sz="3600" b="1" dirty="0" smtClean="0"/>
              <a:t>                               D.N.P</a:t>
            </a:r>
            <a:endParaRPr sz="3600" b="1" dirty="0"/>
          </a:p>
        </p:txBody>
      </p:sp>
      <p:sp>
        <p:nvSpPr>
          <p:cNvPr id="5" name="object 5"/>
          <p:cNvSpPr txBox="1"/>
          <p:nvPr/>
        </p:nvSpPr>
        <p:spPr>
          <a:xfrm>
            <a:off x="251520" y="1196752"/>
            <a:ext cx="8640960" cy="4752528"/>
          </a:xfrm>
          <a:prstGeom prst="rect">
            <a:avLst/>
          </a:prstGeom>
        </p:spPr>
        <p:txBody>
          <a:bodyPr wrap="square" lIns="0" tIns="8890" rIns="0" bIns="0" rtlCol="0">
            <a:noAutofit/>
          </a:bodyPr>
          <a:lstStyle/>
          <a:p>
            <a:pPr marL="12700" marR="76488">
              <a:lnSpc>
                <a:spcPts val="2656"/>
              </a:lnSpc>
            </a:pPr>
            <a:endParaRPr lang="es-ES" sz="2200" spc="-7" dirty="0" smtClean="0">
              <a:latin typeface="Corbel"/>
              <a:cs typeface="Corbel"/>
            </a:endParaRPr>
          </a:p>
          <a:p>
            <a:pPr marL="12700" marR="76488" algn="just">
              <a:lnSpc>
                <a:spcPts val="2656"/>
              </a:lnSpc>
            </a:pPr>
            <a:r>
              <a:rPr sz="2200" spc="-7" dirty="0" smtClean="0">
                <a:latin typeface="Corbel"/>
                <a:cs typeface="Corbel"/>
              </a:rPr>
              <a:t>El </a:t>
            </a:r>
            <a:r>
              <a:rPr sz="2200" b="1" spc="-7" dirty="0" smtClean="0">
                <a:latin typeface="Corbel"/>
                <a:cs typeface="Corbel"/>
              </a:rPr>
              <a:t>Departamento Nacional de Planeación DNP </a:t>
            </a:r>
            <a:r>
              <a:rPr sz="2200" spc="-7" dirty="0" smtClean="0">
                <a:latin typeface="Corbel"/>
                <a:cs typeface="Corbel"/>
              </a:rPr>
              <a:t>es un </a:t>
            </a:r>
            <a:r>
              <a:rPr sz="2200" spc="-8" dirty="0" smtClean="0">
                <a:latin typeface="Corbel"/>
                <a:cs typeface="Corbel"/>
              </a:rPr>
              <a:t>Departamento Administrativo que pertenece a la Rama Ejecutiva </a:t>
            </a:r>
            <a:r>
              <a:rPr sz="2200" spc="-5" dirty="0" smtClean="0">
                <a:latin typeface="Corbel"/>
                <a:cs typeface="Corbel"/>
              </a:rPr>
              <a:t>del poder público y depende directamente de la </a:t>
            </a:r>
            <a:r>
              <a:rPr sz="2200" b="1" spc="-5" dirty="0" smtClean="0">
                <a:latin typeface="Corbel"/>
                <a:cs typeface="Corbel"/>
              </a:rPr>
              <a:t>Presidencia de la </a:t>
            </a:r>
            <a:r>
              <a:rPr sz="2200" b="1" spc="-10" dirty="0" smtClean="0">
                <a:latin typeface="Corbel"/>
                <a:cs typeface="Corbel"/>
              </a:rPr>
              <a:t>República de Colombia</a:t>
            </a:r>
            <a:r>
              <a:rPr sz="2200" spc="-10" dirty="0" smtClean="0">
                <a:latin typeface="Corbel"/>
                <a:cs typeface="Corbel"/>
              </a:rPr>
              <a:t>.</a:t>
            </a:r>
            <a:endParaRPr sz="2200" dirty="0">
              <a:latin typeface="Corbel"/>
              <a:cs typeface="Corbel"/>
            </a:endParaRPr>
          </a:p>
          <a:p>
            <a:pPr marL="12700" marR="480752" algn="just">
              <a:lnSpc>
                <a:spcPts val="2656"/>
              </a:lnSpc>
            </a:pPr>
            <a:endParaRPr lang="es-ES" sz="2200" spc="-4" dirty="0" smtClean="0">
              <a:latin typeface="Corbel"/>
              <a:cs typeface="Corbel"/>
            </a:endParaRPr>
          </a:p>
          <a:p>
            <a:pPr marL="12700" marR="480752" algn="just">
              <a:lnSpc>
                <a:spcPts val="2656"/>
              </a:lnSpc>
            </a:pPr>
            <a:r>
              <a:rPr sz="2200" spc="-4" dirty="0" smtClean="0">
                <a:latin typeface="Corbel"/>
                <a:cs typeface="Corbel"/>
              </a:rPr>
              <a:t>Tienen la misma categoría de los Ministerios, pero no tienen </a:t>
            </a:r>
            <a:endParaRPr sz="2200" dirty="0">
              <a:latin typeface="Corbel"/>
              <a:cs typeface="Corbel"/>
            </a:endParaRPr>
          </a:p>
          <a:p>
            <a:pPr marL="12700" marR="480752" algn="just">
              <a:lnSpc>
                <a:spcPts val="2656"/>
              </a:lnSpc>
            </a:pPr>
            <a:r>
              <a:rPr sz="2200" spc="-1" dirty="0" smtClean="0">
                <a:latin typeface="Corbel"/>
                <a:cs typeface="Corbel"/>
              </a:rPr>
              <a:t>iniciativa legislativa.</a:t>
            </a:r>
            <a:endParaRPr sz="2200" dirty="0">
              <a:latin typeface="Corbel"/>
              <a:cs typeface="Corbel"/>
            </a:endParaRPr>
          </a:p>
          <a:p>
            <a:pPr marL="12700" algn="just">
              <a:lnSpc>
                <a:spcPts val="2656"/>
              </a:lnSpc>
            </a:pPr>
            <a:endParaRPr lang="es-ES" sz="2200" spc="-6" dirty="0" smtClean="0">
              <a:latin typeface="Corbel"/>
              <a:cs typeface="Corbel"/>
            </a:endParaRPr>
          </a:p>
          <a:p>
            <a:pPr marL="12700" algn="just">
              <a:lnSpc>
                <a:spcPts val="2656"/>
              </a:lnSpc>
            </a:pPr>
            <a:r>
              <a:rPr sz="2200" spc="-6" dirty="0" smtClean="0">
                <a:latin typeface="Corbel"/>
                <a:cs typeface="Corbel"/>
              </a:rPr>
              <a:t>El DNP es una entidad eminentemente técnica que impulsa </a:t>
            </a:r>
            <a:r>
              <a:rPr sz="2200" spc="-5" dirty="0" smtClean="0">
                <a:latin typeface="Corbel"/>
                <a:cs typeface="Corbel"/>
              </a:rPr>
              <a:t>los campos</a:t>
            </a:r>
            <a:r>
              <a:rPr lang="es-ES" sz="2200" spc="-5" dirty="0" smtClean="0">
                <a:latin typeface="Corbel"/>
                <a:cs typeface="Corbel"/>
              </a:rPr>
              <a:t> </a:t>
            </a:r>
            <a:r>
              <a:rPr sz="2200" spc="-6" dirty="0" smtClean="0">
                <a:latin typeface="Corbel"/>
                <a:cs typeface="Corbel"/>
              </a:rPr>
              <a:t>social, económico y ambiental, a través del </a:t>
            </a:r>
            <a:r>
              <a:rPr sz="2200" spc="-6" dirty="0" smtClean="0">
                <a:solidFill>
                  <a:schemeClr val="accent1">
                    <a:lumMod val="75000"/>
                  </a:schemeClr>
                </a:solidFill>
                <a:latin typeface="Corbel" charset="0"/>
                <a:ea typeface="Corbel" charset="0"/>
                <a:cs typeface="Corbel" charset="0"/>
              </a:rPr>
              <a:t>diseño, la orientación y</a:t>
            </a:r>
            <a:r>
              <a:rPr lang="es-ES" sz="2200" spc="-6" dirty="0" smtClean="0">
                <a:solidFill>
                  <a:schemeClr val="accent1">
                    <a:lumMod val="75000"/>
                  </a:schemeClr>
                </a:solidFill>
                <a:latin typeface="Corbel" charset="0"/>
                <a:ea typeface="Corbel" charset="0"/>
                <a:cs typeface="Corbel" charset="0"/>
              </a:rPr>
              <a:t> </a:t>
            </a:r>
            <a:r>
              <a:rPr sz="2200" spc="0" dirty="0" smtClean="0">
                <a:solidFill>
                  <a:schemeClr val="accent1">
                    <a:lumMod val="75000"/>
                  </a:schemeClr>
                </a:solidFill>
                <a:latin typeface="Corbel" charset="0"/>
                <a:ea typeface="Corbel" charset="0"/>
                <a:cs typeface="Corbel" charset="0"/>
              </a:rPr>
              <a:t>evaluación de las políticas públicas colombianas</a:t>
            </a:r>
            <a:r>
              <a:rPr sz="2200" spc="0" dirty="0" smtClean="0">
                <a:latin typeface="Corbel"/>
                <a:cs typeface="Corbel"/>
              </a:rPr>
              <a:t>, </a:t>
            </a:r>
            <a:r>
              <a:rPr lang="es-ES" sz="2200" spc="0" dirty="0" smtClean="0">
                <a:latin typeface="Corbel"/>
                <a:cs typeface="Corbel"/>
              </a:rPr>
              <a:t>elaboración de </a:t>
            </a:r>
            <a:r>
              <a:rPr sz="2200" spc="-8" dirty="0" smtClean="0">
                <a:latin typeface="Corbel"/>
                <a:cs typeface="Corbel"/>
              </a:rPr>
              <a:t>planes, programas y proyectos del Gobierno.</a:t>
            </a:r>
            <a:endParaRPr sz="2200" dirty="0">
              <a:latin typeface="Corbel"/>
              <a:cs typeface="Corbel"/>
            </a:endParaRPr>
          </a:p>
        </p:txBody>
      </p:sp>
      <p:sp>
        <p:nvSpPr>
          <p:cNvPr id="3" name="object 3"/>
          <p:cNvSpPr txBox="1"/>
          <p:nvPr/>
        </p:nvSpPr>
        <p:spPr>
          <a:xfrm>
            <a:off x="618236" y="2949316"/>
            <a:ext cx="183115" cy="249427"/>
          </a:xfrm>
          <a:prstGeom prst="rect">
            <a:avLst/>
          </a:prstGeom>
        </p:spPr>
        <p:txBody>
          <a:bodyPr wrap="square" lIns="0" tIns="11525" rIns="0" bIns="0" rtlCol="0">
            <a:noAutofit/>
          </a:bodyPr>
          <a:lstStyle/>
          <a:p>
            <a:pPr marL="12700">
              <a:lnSpc>
                <a:spcPts val="1814"/>
              </a:lnSpc>
            </a:pPr>
            <a:endParaRPr sz="1750" dirty="0">
              <a:latin typeface="Wingdings"/>
              <a:cs typeface="Wingdings"/>
            </a:endParaRPr>
          </a:p>
        </p:txBody>
      </p:sp>
      <p:sp>
        <p:nvSpPr>
          <p:cNvPr id="2" name="object 2"/>
          <p:cNvSpPr txBox="1"/>
          <p:nvPr/>
        </p:nvSpPr>
        <p:spPr>
          <a:xfrm>
            <a:off x="618236" y="4290817"/>
            <a:ext cx="183115" cy="249428"/>
          </a:xfrm>
          <a:prstGeom prst="rect">
            <a:avLst/>
          </a:prstGeom>
        </p:spPr>
        <p:txBody>
          <a:bodyPr wrap="square" lIns="0" tIns="11525" rIns="0" bIns="0" rtlCol="0">
            <a:noAutofit/>
          </a:bodyPr>
          <a:lstStyle/>
          <a:p>
            <a:pPr marL="12700">
              <a:lnSpc>
                <a:spcPts val="1814"/>
              </a:lnSpc>
            </a:pPr>
            <a:endParaRPr sz="1750" dirty="0">
              <a:latin typeface="Wingdings"/>
              <a:cs typeface="Wingdings"/>
            </a:endParaRPr>
          </a:p>
        </p:txBody>
      </p:sp>
    </p:spTree>
    <p:extLst>
      <p:ext uri="{BB962C8B-B14F-4D97-AF65-F5344CB8AC3E}">
        <p14:creationId xmlns:p14="http://schemas.microsoft.com/office/powerpoint/2010/main" val="182868858"/>
      </p:ext>
    </p:extLst>
  </p:cSld>
  <p:clrMapOvr>
    <a:masterClrMapping/>
  </p:clrMapOvr>
  <p:transition spd="slow">
    <p:wheel spokes="3"/>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10" name="object 10"/>
          <p:cNvSpPr/>
          <p:nvPr/>
        </p:nvSpPr>
        <p:spPr>
          <a:xfrm>
            <a:off x="323528" y="260648"/>
            <a:ext cx="7272808" cy="951319"/>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200" b="1" smtClean="0"/>
              <a:t>CONPES</a:t>
            </a:r>
            <a:endParaRPr sz="3200" b="1" dirty="0"/>
          </a:p>
        </p:txBody>
      </p:sp>
      <p:sp>
        <p:nvSpPr>
          <p:cNvPr id="6" name="object 6"/>
          <p:cNvSpPr txBox="1"/>
          <p:nvPr/>
        </p:nvSpPr>
        <p:spPr>
          <a:xfrm>
            <a:off x="323528" y="1484784"/>
            <a:ext cx="8496944" cy="5112568"/>
          </a:xfrm>
          <a:prstGeom prst="rect">
            <a:avLst/>
          </a:prstGeom>
        </p:spPr>
        <p:txBody>
          <a:bodyPr wrap="square" lIns="0" tIns="8255" rIns="0" bIns="0" rtlCol="0">
            <a:noAutofit/>
          </a:bodyPr>
          <a:lstStyle/>
          <a:p>
            <a:pPr marL="12700" algn="just">
              <a:lnSpc>
                <a:spcPts val="3018"/>
              </a:lnSpc>
            </a:pPr>
            <a:r>
              <a:rPr sz="2500" spc="0" dirty="0" smtClean="0">
                <a:latin typeface="Corbel"/>
                <a:cs typeface="Corbel"/>
              </a:rPr>
              <a:t>máximo organismo de coordinación de la política </a:t>
            </a:r>
            <a:r>
              <a:rPr sz="2500" spc="-8" dirty="0" smtClean="0">
                <a:latin typeface="Corbel"/>
                <a:cs typeface="Corbel"/>
              </a:rPr>
              <a:t>económica </a:t>
            </a:r>
            <a:r>
              <a:rPr lang="es-ES" sz="2500" spc="-8" dirty="0" smtClean="0">
                <a:latin typeface="Corbel"/>
                <a:cs typeface="Corbel"/>
              </a:rPr>
              <a:t>y social </a:t>
            </a:r>
            <a:r>
              <a:rPr sz="2500" spc="-8" dirty="0" smtClean="0">
                <a:latin typeface="Corbel"/>
                <a:cs typeface="Corbel"/>
              </a:rPr>
              <a:t>en Colombia, No dicta decretos, sino que da la </a:t>
            </a:r>
            <a:r>
              <a:rPr sz="2500" spc="-3" dirty="0" smtClean="0">
                <a:latin typeface="Corbel"/>
                <a:cs typeface="Corbel"/>
              </a:rPr>
              <a:t>línea y orientación de la política macro.</a:t>
            </a:r>
            <a:endParaRPr lang="es-ES" sz="2500" spc="-3" dirty="0" smtClean="0">
              <a:latin typeface="Corbel"/>
              <a:cs typeface="Corbel"/>
            </a:endParaRPr>
          </a:p>
          <a:p>
            <a:pPr marL="12700">
              <a:lnSpc>
                <a:spcPts val="3018"/>
              </a:lnSpc>
            </a:pPr>
            <a:endParaRPr sz="2500" dirty="0">
              <a:latin typeface="Corbel"/>
              <a:cs typeface="Corbel"/>
            </a:endParaRPr>
          </a:p>
          <a:p>
            <a:pPr marL="12700" marR="103931" algn="just">
              <a:lnSpc>
                <a:spcPts val="3018"/>
              </a:lnSpc>
            </a:pPr>
            <a:r>
              <a:rPr sz="2500" spc="-3" dirty="0" smtClean="0">
                <a:latin typeface="Corbel"/>
                <a:cs typeface="Corbel"/>
              </a:rPr>
              <a:t>Este está presidido por</a:t>
            </a:r>
            <a:r>
              <a:rPr lang="es-ES" sz="2500" spc="-3" dirty="0" smtClean="0">
                <a:latin typeface="Corbel"/>
                <a:cs typeface="Corbel"/>
              </a:rPr>
              <a:t> el presidente</a:t>
            </a:r>
            <a:r>
              <a:rPr sz="2500" spc="-3" dirty="0" smtClean="0">
                <a:latin typeface="Corbel"/>
                <a:cs typeface="Corbel"/>
              </a:rPr>
              <a:t>, la</a:t>
            </a:r>
            <a:r>
              <a:rPr lang="es-ES" sz="2500" spc="-3" dirty="0" smtClean="0">
                <a:latin typeface="Corbel"/>
                <a:cs typeface="Corbel"/>
              </a:rPr>
              <a:t> </a:t>
            </a:r>
            <a:r>
              <a:rPr sz="2500" spc="-2" dirty="0" smtClean="0">
                <a:latin typeface="Corbel"/>
                <a:cs typeface="Corbel"/>
              </a:rPr>
              <a:t>secretaría técnica, que e</a:t>
            </a:r>
            <a:r>
              <a:rPr lang="es-ES" sz="2500" spc="-2" dirty="0" smtClean="0">
                <a:latin typeface="Corbel"/>
                <a:cs typeface="Corbel"/>
              </a:rPr>
              <a:t>s el</a:t>
            </a:r>
            <a:r>
              <a:rPr sz="2500" spc="-2" dirty="0" smtClean="0">
                <a:latin typeface="Corbel"/>
                <a:cs typeface="Corbel"/>
              </a:rPr>
              <a:t> jefe del Departamento </a:t>
            </a:r>
            <a:r>
              <a:rPr sz="2500" spc="0" dirty="0" smtClean="0">
                <a:latin typeface="Corbel"/>
                <a:cs typeface="Corbel"/>
              </a:rPr>
              <a:t>Nacional de Planeación</a:t>
            </a:r>
            <a:endParaRPr sz="2500" dirty="0">
              <a:latin typeface="Corbel"/>
              <a:cs typeface="Corbel"/>
            </a:endParaRPr>
          </a:p>
          <a:p>
            <a:pPr marL="12700" marR="216423" algn="just">
              <a:lnSpc>
                <a:spcPts val="3018"/>
              </a:lnSpc>
            </a:pPr>
            <a:r>
              <a:rPr sz="2500" spc="-8" dirty="0" smtClean="0">
                <a:latin typeface="Corbel"/>
                <a:cs typeface="Corbel"/>
              </a:rPr>
              <a:t>en este organismo también hacen parte los ministros de</a:t>
            </a:r>
            <a:r>
              <a:rPr lang="es-ES" sz="2500" spc="-8" dirty="0" smtClean="0">
                <a:latin typeface="Corbel"/>
                <a:cs typeface="Corbel"/>
              </a:rPr>
              <a:t> </a:t>
            </a:r>
            <a:r>
              <a:rPr sz="2500" spc="-10" dirty="0" smtClean="0">
                <a:latin typeface="Corbel"/>
                <a:cs typeface="Corbel"/>
              </a:rPr>
              <a:t>Relaciones Exteriores, Comercio Exterior, Hacienda,</a:t>
            </a:r>
            <a:r>
              <a:rPr lang="es-ES" sz="2500" spc="-10" dirty="0" smtClean="0">
                <a:latin typeface="Corbel"/>
                <a:cs typeface="Corbel"/>
              </a:rPr>
              <a:t> </a:t>
            </a:r>
            <a:r>
              <a:rPr sz="2500" spc="-13" dirty="0" smtClean="0">
                <a:latin typeface="Corbel"/>
                <a:cs typeface="Corbel"/>
              </a:rPr>
              <a:t>Agricultura y Desarrollo, Trabajo y Obras Públicas</a:t>
            </a:r>
            <a:r>
              <a:rPr lang="es-ES" sz="2500" dirty="0" smtClean="0">
                <a:latin typeface="Corbel"/>
                <a:cs typeface="Corbel"/>
              </a:rPr>
              <a:t>. </a:t>
            </a:r>
            <a:r>
              <a:rPr sz="2500" spc="-6" dirty="0" smtClean="0">
                <a:latin typeface="Corbel"/>
                <a:cs typeface="Corbel"/>
              </a:rPr>
              <a:t>Los otros ministros</a:t>
            </a:r>
            <a:r>
              <a:rPr lang="es-ES" sz="2500" spc="-6" dirty="0" smtClean="0">
                <a:latin typeface="Corbel"/>
                <a:cs typeface="Corbel"/>
              </a:rPr>
              <a:t>,</a:t>
            </a:r>
            <a:r>
              <a:rPr sz="2500" spc="-6" dirty="0" smtClean="0">
                <a:latin typeface="Corbel"/>
                <a:cs typeface="Corbel"/>
              </a:rPr>
              <a:t> gerentes de los</a:t>
            </a:r>
            <a:r>
              <a:rPr lang="es-ES" sz="2500" spc="-6" dirty="0" smtClean="0">
                <a:latin typeface="Corbel"/>
                <a:cs typeface="Corbel"/>
              </a:rPr>
              <a:t> </a:t>
            </a:r>
            <a:r>
              <a:rPr sz="2500" spc="-7" dirty="0" smtClean="0">
                <a:latin typeface="Corbel"/>
                <a:cs typeface="Corbel"/>
              </a:rPr>
              <a:t>departamentos administrativos, directores o gerentes de</a:t>
            </a:r>
            <a:r>
              <a:rPr lang="es-ES" sz="2500" spc="-7" dirty="0" smtClean="0">
                <a:latin typeface="Corbel"/>
                <a:cs typeface="Corbel"/>
              </a:rPr>
              <a:t> </a:t>
            </a:r>
            <a:r>
              <a:rPr sz="2500" spc="-5" dirty="0" smtClean="0">
                <a:latin typeface="Corbel"/>
                <a:cs typeface="Corbel"/>
              </a:rPr>
              <a:t>organismos descentralizados y demás funcionarios </a:t>
            </a:r>
            <a:r>
              <a:rPr sz="2500" spc="-4" dirty="0" smtClean="0">
                <a:latin typeface="Corbel"/>
                <a:cs typeface="Corbel"/>
              </a:rPr>
              <a:t>públicos podrán asistir por invitación del presidente.</a:t>
            </a:r>
            <a:endParaRPr sz="2500" dirty="0">
              <a:latin typeface="Corbel"/>
              <a:cs typeface="Corbel"/>
            </a:endParaRPr>
          </a:p>
        </p:txBody>
      </p:sp>
      <p:sp>
        <p:nvSpPr>
          <p:cNvPr id="5" name="object 5"/>
          <p:cNvSpPr txBox="1"/>
          <p:nvPr/>
        </p:nvSpPr>
        <p:spPr>
          <a:xfrm>
            <a:off x="618236" y="1879217"/>
            <a:ext cx="204573" cy="279907"/>
          </a:xfrm>
          <a:prstGeom prst="rect">
            <a:avLst/>
          </a:prstGeom>
        </p:spPr>
        <p:txBody>
          <a:bodyPr wrap="square" lIns="0" tIns="13017" rIns="0" bIns="0" rtlCol="0">
            <a:noAutofit/>
          </a:bodyPr>
          <a:lstStyle/>
          <a:p>
            <a:pPr marL="12700">
              <a:lnSpc>
                <a:spcPts val="2050"/>
              </a:lnSpc>
            </a:pPr>
            <a:endParaRPr sz="2000" dirty="0">
              <a:latin typeface="Wingdings"/>
              <a:cs typeface="Wingdings"/>
            </a:endParaRPr>
          </a:p>
        </p:txBody>
      </p:sp>
      <p:sp>
        <p:nvSpPr>
          <p:cNvPr id="4" name="object 4"/>
          <p:cNvSpPr txBox="1"/>
          <p:nvPr/>
        </p:nvSpPr>
        <p:spPr>
          <a:xfrm>
            <a:off x="618236" y="2793871"/>
            <a:ext cx="204573" cy="279907"/>
          </a:xfrm>
          <a:prstGeom prst="rect">
            <a:avLst/>
          </a:prstGeom>
        </p:spPr>
        <p:txBody>
          <a:bodyPr wrap="square" lIns="0" tIns="13017" rIns="0" bIns="0" rtlCol="0">
            <a:noAutofit/>
          </a:bodyPr>
          <a:lstStyle/>
          <a:p>
            <a:pPr marL="12700">
              <a:lnSpc>
                <a:spcPts val="2050"/>
              </a:lnSpc>
            </a:pPr>
            <a:endParaRPr sz="2000" dirty="0">
              <a:latin typeface="Wingdings"/>
              <a:cs typeface="Wingdings"/>
            </a:endParaRPr>
          </a:p>
        </p:txBody>
      </p:sp>
    </p:spTree>
    <p:extLst>
      <p:ext uri="{BB962C8B-B14F-4D97-AF65-F5344CB8AC3E}">
        <p14:creationId xmlns:p14="http://schemas.microsoft.com/office/powerpoint/2010/main" val="427797549"/>
      </p:ext>
    </p:extLst>
  </p:cSld>
  <p:clrMapOvr>
    <a:masterClrMapping/>
  </p:clrMapOvr>
  <p:transition spd="slow">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457200" y="228600"/>
            <a:ext cx="7043738" cy="758825"/>
          </a:xfrm>
          <a:solidFill>
            <a:schemeClr val="tx2">
              <a:lumMod val="40000"/>
              <a:lumOff val="60000"/>
            </a:schemeClr>
          </a:solidFill>
        </p:spPr>
        <p:txBody>
          <a:bodyPr>
            <a:normAutofit/>
          </a:bodyPr>
          <a:lstStyle/>
          <a:p>
            <a:pPr eaLnBrk="1" fontAlgn="auto" hangingPunct="1">
              <a:spcAft>
                <a:spcPts val="0"/>
              </a:spcAft>
              <a:defRPr/>
            </a:pPr>
            <a:r>
              <a:rPr lang="es-ES_tradnl" sz="3600" b="1" dirty="0" smtClean="0">
                <a:solidFill>
                  <a:schemeClr val="tx1"/>
                </a:solidFill>
                <a:ea typeface="+mj-ea"/>
                <a:cs typeface="+mj-cs"/>
              </a:rPr>
              <a:t>ELEMENTOS DEL ESTADO</a:t>
            </a:r>
            <a:endParaRPr lang="es-ES" sz="3600" b="1" dirty="0" smtClean="0">
              <a:solidFill>
                <a:schemeClr val="tx1"/>
              </a:solidFill>
              <a:ea typeface="+mj-ea"/>
              <a:cs typeface="+mj-cs"/>
            </a:endParaRPr>
          </a:p>
        </p:txBody>
      </p:sp>
      <p:sp>
        <p:nvSpPr>
          <p:cNvPr id="10243" name="2 Marcador de contenido"/>
          <p:cNvSpPr>
            <a:spLocks noGrp="1"/>
          </p:cNvSpPr>
          <p:nvPr>
            <p:ph idx="1"/>
          </p:nvPr>
        </p:nvSpPr>
        <p:spPr>
          <a:xfrm>
            <a:off x="457200" y="1643063"/>
            <a:ext cx="8229600" cy="4483100"/>
          </a:xfrm>
          <a:solidFill>
            <a:schemeClr val="bg1">
              <a:lumMod val="95000"/>
            </a:schemeClr>
          </a:solidFill>
        </p:spPr>
        <p:txBody>
          <a:bodyPr>
            <a:normAutofit/>
          </a:bodyPr>
          <a:lstStyle/>
          <a:p>
            <a:pPr marL="273050" indent="-273050" eaLnBrk="1" hangingPunct="1">
              <a:lnSpc>
                <a:spcPct val="80000"/>
              </a:lnSpc>
              <a:buFont typeface="Arial" charset="0"/>
              <a:buNone/>
              <a:defRPr/>
            </a:pPr>
            <a:endParaRPr lang="es-ES" altLang="es-ES_tradnl" sz="1300" dirty="0">
              <a:latin typeface="Arial" charset="0"/>
              <a:ea typeface="ＭＳ Ｐゴシック" charset="-128"/>
            </a:endParaRPr>
          </a:p>
          <a:p>
            <a:pPr marL="273050" indent="-273050" eaLnBrk="1" hangingPunct="1">
              <a:lnSpc>
                <a:spcPct val="80000"/>
              </a:lnSpc>
              <a:buFont typeface="Arial" charset="0"/>
              <a:buNone/>
              <a:defRPr/>
            </a:pPr>
            <a:r>
              <a:rPr lang="es-ES_tradnl" altLang="es-ES_tradnl" sz="1300" dirty="0">
                <a:latin typeface="Arial" charset="0"/>
                <a:ea typeface="ＭＳ Ｐゴシック" charset="-128"/>
              </a:rPr>
              <a:t> </a:t>
            </a:r>
            <a:endParaRPr lang="es-ES" altLang="es-ES_tradnl" sz="1300" dirty="0">
              <a:latin typeface="Arial" charset="0"/>
              <a:ea typeface="ＭＳ Ｐゴシック" charset="-128"/>
            </a:endParaRPr>
          </a:p>
          <a:p>
            <a:pPr marL="273050" indent="-273050" algn="just" eaLnBrk="1" hangingPunct="1">
              <a:lnSpc>
                <a:spcPct val="80000"/>
              </a:lnSpc>
              <a:buFont typeface="Wingdings 2" charset="2"/>
              <a:buChar char=""/>
              <a:defRPr/>
            </a:pPr>
            <a:r>
              <a:rPr lang="es-ES_tradnl" altLang="es-ES_tradnl" sz="1700" b="1" dirty="0">
                <a:latin typeface="Arial" charset="0"/>
                <a:ea typeface="ＭＳ Ｐゴシック" charset="-128"/>
              </a:rPr>
              <a:t>LA POBLACIÓN O ELEMENTO HUMANO: </a:t>
            </a:r>
            <a:r>
              <a:rPr lang="es-ES_tradnl" altLang="es-ES_tradnl" sz="1700" dirty="0">
                <a:latin typeface="Arial" charset="0"/>
                <a:ea typeface="ＭＳ Ｐゴシック" charset="-128"/>
              </a:rPr>
              <a:t>Es el conglomerado social que se articula como una unidad por factores que le dan cohesión, tales como el idioma, las costumbres, la cultura, y cuya principal manifestación es la solidaridad.</a:t>
            </a:r>
            <a:endParaRPr lang="es-ES" altLang="es-ES_tradnl" sz="1700" dirty="0">
              <a:latin typeface="Arial" charset="0"/>
              <a:ea typeface="ＭＳ Ｐゴシック" charset="-128"/>
            </a:endParaRPr>
          </a:p>
          <a:p>
            <a:pPr marL="273050" indent="-273050" algn="just" eaLnBrk="1" hangingPunct="1">
              <a:lnSpc>
                <a:spcPct val="80000"/>
              </a:lnSpc>
              <a:buFont typeface="Wingdings 2" charset="2"/>
              <a:buChar char=""/>
              <a:defRPr/>
            </a:pPr>
            <a:endParaRPr lang="es-ES_tradnl" altLang="es-ES_tradnl" sz="1700" dirty="0">
              <a:latin typeface="Arial" charset="0"/>
              <a:ea typeface="ＭＳ Ｐゴシック" charset="-128"/>
            </a:endParaRPr>
          </a:p>
          <a:p>
            <a:pPr marL="273050" indent="-273050" algn="just" eaLnBrk="1" hangingPunct="1">
              <a:lnSpc>
                <a:spcPct val="80000"/>
              </a:lnSpc>
              <a:buFont typeface="Wingdings 2" charset="2"/>
              <a:buChar char=""/>
              <a:defRPr/>
            </a:pPr>
            <a:r>
              <a:rPr lang="es-ES_tradnl" altLang="es-ES_tradnl" sz="1700" b="1" dirty="0">
                <a:latin typeface="Arial" charset="0"/>
                <a:ea typeface="ＭＳ Ｐゴシック" charset="-128"/>
              </a:rPr>
              <a:t>EL TERRITORIO O ELEMENTO FÍSICO </a:t>
            </a:r>
            <a:r>
              <a:rPr lang="es-ES_tradnl" altLang="es-ES_tradnl" sz="1700" dirty="0">
                <a:latin typeface="Arial" charset="0"/>
                <a:ea typeface="ＭＳ Ｐゴシック" charset="-128"/>
              </a:rPr>
              <a:t>El territorio de un Estado no es sólo el suelo en el cual residen sus habitantes, sino también el subsuelo, el espacio aéreo y el espectro electromagnético, el mar territorial y la plataforma continental. Además, a los Estados ubicados sobre la línea ecuatorial, les corres­ponde una franja de la órbita geoestacionaria</a:t>
            </a:r>
          </a:p>
          <a:p>
            <a:pPr marL="273050" indent="-273050" algn="just" eaLnBrk="1" hangingPunct="1">
              <a:lnSpc>
                <a:spcPct val="80000"/>
              </a:lnSpc>
              <a:buFont typeface="Wingdings 2" charset="2"/>
              <a:buChar char=""/>
              <a:defRPr/>
            </a:pPr>
            <a:endParaRPr lang="es-ES" altLang="es-ES_tradnl" sz="1700" b="1" dirty="0">
              <a:latin typeface="Arial" charset="0"/>
              <a:ea typeface="ＭＳ Ｐゴシック" charset="-128"/>
            </a:endParaRPr>
          </a:p>
          <a:p>
            <a:pPr marL="273050" indent="-273050" algn="just" eaLnBrk="1" hangingPunct="1">
              <a:lnSpc>
                <a:spcPct val="80000"/>
              </a:lnSpc>
              <a:buFont typeface="Wingdings 2" charset="2"/>
              <a:buChar char=""/>
              <a:defRPr/>
            </a:pPr>
            <a:r>
              <a:rPr lang="es-ES_tradnl" altLang="es-ES_tradnl" sz="1700" b="1" dirty="0">
                <a:latin typeface="Arial" charset="0"/>
                <a:ea typeface="ＭＳ Ｐゴシック" charset="-128"/>
              </a:rPr>
              <a:t>EL PODER PÚBLICO O ELEMENTO FORMAL </a:t>
            </a:r>
            <a:r>
              <a:rPr lang="es-ES_tradnl" altLang="es-ES_tradnl" sz="1700" dirty="0">
                <a:latin typeface="Arial" charset="0"/>
                <a:ea typeface="ＭＳ Ｐゴシック" charset="-128"/>
              </a:rPr>
              <a:t>El poder se concibe como la capacidad de un individuo o de un grupo para llevar a cabo su voluntad</a:t>
            </a:r>
          </a:p>
          <a:p>
            <a:pPr marL="273050" indent="-273050" algn="just" eaLnBrk="1" hangingPunct="1">
              <a:lnSpc>
                <a:spcPct val="80000"/>
              </a:lnSpc>
              <a:buFont typeface="Arial" charset="0"/>
              <a:buNone/>
              <a:defRPr/>
            </a:pPr>
            <a:r>
              <a:rPr lang="es-ES_tradnl" altLang="es-ES_tradnl" sz="1700" dirty="0">
                <a:latin typeface="Arial" charset="0"/>
                <a:ea typeface="ＭＳ Ｐゴシック" charset="-128"/>
              </a:rPr>
              <a:t>	En general, el poder público es el elemento aglutinador de la población sobre el territorio, en la medida en que el mismo se encarna en una autoridad soberana, cuyos dictados son acatados por el conglomerado social</a:t>
            </a:r>
            <a:endParaRPr lang="es-ES" altLang="es-ES_tradnl" sz="1700" dirty="0">
              <a:latin typeface="Arial" charset="0"/>
              <a:ea typeface="ＭＳ Ｐゴシック" charset="-128"/>
            </a:endParaRPr>
          </a:p>
          <a:p>
            <a:pPr marL="273050" indent="-273050" eaLnBrk="1" hangingPunct="1">
              <a:lnSpc>
                <a:spcPct val="80000"/>
              </a:lnSpc>
              <a:buFont typeface="Arial" charset="0"/>
              <a:buNone/>
              <a:defRPr/>
            </a:pPr>
            <a:r>
              <a:rPr lang="es-ES_tradnl" altLang="es-ES_tradnl" sz="1300" b="1" dirty="0">
                <a:latin typeface="Arial" charset="0"/>
                <a:ea typeface="ＭＳ Ｐゴシック" charset="-128"/>
              </a:rPr>
              <a:t> </a:t>
            </a:r>
            <a:endParaRPr lang="es-ES" altLang="es-ES_tradnl" sz="1300" dirty="0">
              <a:latin typeface="Arial" charset="0"/>
              <a:ea typeface="ＭＳ Ｐゴシック" charset="-128"/>
            </a:endParaRPr>
          </a:p>
          <a:p>
            <a:pPr marL="273050" indent="-273050" eaLnBrk="1" hangingPunct="1">
              <a:lnSpc>
                <a:spcPct val="80000"/>
              </a:lnSpc>
              <a:buFont typeface="Arial" charset="0"/>
              <a:buNone/>
              <a:defRPr/>
            </a:pPr>
            <a:r>
              <a:rPr lang="es-ES_tradnl" altLang="es-ES_tradnl" sz="1300" i="1" dirty="0">
                <a:latin typeface="Arial" charset="0"/>
                <a:ea typeface="ＭＳ Ｐゴシック" charset="-128"/>
              </a:rPr>
              <a:t> </a:t>
            </a:r>
            <a:endParaRPr lang="es-ES" altLang="es-ES_tradnl" sz="1300" dirty="0">
              <a:latin typeface="Arial" charset="0"/>
              <a:ea typeface="ＭＳ Ｐゴシック" charset="-128"/>
            </a:endParaRPr>
          </a:p>
          <a:p>
            <a:pPr marL="273050" indent="-273050" eaLnBrk="1" hangingPunct="1">
              <a:lnSpc>
                <a:spcPct val="80000"/>
              </a:lnSpc>
              <a:buFont typeface="Wingdings 2" charset="2"/>
              <a:buChar char=""/>
              <a:defRPr/>
            </a:pPr>
            <a:endParaRPr lang="es-ES" altLang="es-ES_tradnl" sz="1300" dirty="0">
              <a:latin typeface="Arial" charset="0"/>
              <a:ea typeface="ＭＳ Ｐゴシック" charset="-128"/>
            </a:endParaRPr>
          </a:p>
        </p:txBody>
      </p:sp>
    </p:spTree>
    <p:extLst>
      <p:ext uri="{BB962C8B-B14F-4D97-AF65-F5344CB8AC3E}">
        <p14:creationId xmlns:p14="http://schemas.microsoft.com/office/powerpoint/2010/main" val="17032252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29" name="object 29"/>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30" name="object 30"/>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31" name="object 31"/>
          <p:cNvSpPr/>
          <p:nvPr/>
        </p:nvSpPr>
        <p:spPr>
          <a:xfrm>
            <a:off x="148552" y="148782"/>
            <a:ext cx="7488832" cy="1008113"/>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200" b="1" dirty="0" smtClean="0"/>
              <a:t>MINISTERIOS</a:t>
            </a:r>
            <a:endParaRPr sz="3200" b="1" dirty="0"/>
          </a:p>
        </p:txBody>
      </p:sp>
      <p:sp>
        <p:nvSpPr>
          <p:cNvPr id="27" name="object 27"/>
          <p:cNvSpPr txBox="1"/>
          <p:nvPr/>
        </p:nvSpPr>
        <p:spPr>
          <a:xfrm>
            <a:off x="618236" y="1932629"/>
            <a:ext cx="8050093" cy="432612"/>
          </a:xfrm>
          <a:prstGeom prst="rect">
            <a:avLst/>
          </a:prstGeom>
        </p:spPr>
        <p:txBody>
          <a:bodyPr wrap="square" lIns="0" tIns="20986" rIns="0" bIns="0" rtlCol="0">
            <a:noAutofit/>
          </a:bodyPr>
          <a:lstStyle/>
          <a:p>
            <a:pPr marL="12700">
              <a:lnSpc>
                <a:spcPts val="3304"/>
              </a:lnSpc>
            </a:pPr>
            <a:r>
              <a:rPr sz="3200" spc="49" dirty="0" smtClean="0">
                <a:latin typeface="Corbel"/>
                <a:cs typeface="Corbel"/>
              </a:rPr>
              <a:t>Los ministerios colombianos son gabinetes de</a:t>
            </a:r>
            <a:endParaRPr sz="3200" dirty="0">
              <a:latin typeface="Corbel"/>
              <a:cs typeface="Corbel"/>
            </a:endParaRPr>
          </a:p>
        </p:txBody>
      </p:sp>
      <p:sp>
        <p:nvSpPr>
          <p:cNvPr id="26" name="object 26"/>
          <p:cNvSpPr txBox="1"/>
          <p:nvPr/>
        </p:nvSpPr>
        <p:spPr>
          <a:xfrm>
            <a:off x="618236" y="2420535"/>
            <a:ext cx="2671387" cy="432308"/>
          </a:xfrm>
          <a:prstGeom prst="rect">
            <a:avLst/>
          </a:prstGeom>
        </p:spPr>
        <p:txBody>
          <a:bodyPr wrap="square" lIns="0" tIns="20986" rIns="0" bIns="0" rtlCol="0">
            <a:noAutofit/>
          </a:bodyPr>
          <a:lstStyle/>
          <a:p>
            <a:pPr marL="12700">
              <a:lnSpc>
                <a:spcPts val="3304"/>
              </a:lnSpc>
            </a:pPr>
            <a:r>
              <a:rPr sz="3200" spc="-2" dirty="0" smtClean="0">
                <a:latin typeface="Corbel"/>
                <a:cs typeface="Corbel"/>
              </a:rPr>
              <a:t>departamentos</a:t>
            </a:r>
            <a:endParaRPr sz="3200" dirty="0">
              <a:latin typeface="Corbel"/>
              <a:cs typeface="Corbel"/>
            </a:endParaRPr>
          </a:p>
        </p:txBody>
      </p:sp>
      <p:sp>
        <p:nvSpPr>
          <p:cNvPr id="25" name="object 25"/>
          <p:cNvSpPr txBox="1"/>
          <p:nvPr/>
        </p:nvSpPr>
        <p:spPr>
          <a:xfrm>
            <a:off x="3386454" y="2420535"/>
            <a:ext cx="506514"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de</a:t>
            </a:r>
            <a:endParaRPr sz="3200">
              <a:latin typeface="Corbel"/>
              <a:cs typeface="Corbel"/>
            </a:endParaRPr>
          </a:p>
        </p:txBody>
      </p:sp>
      <p:sp>
        <p:nvSpPr>
          <p:cNvPr id="24" name="object 24"/>
          <p:cNvSpPr txBox="1"/>
          <p:nvPr/>
        </p:nvSpPr>
        <p:spPr>
          <a:xfrm>
            <a:off x="3988435" y="2420535"/>
            <a:ext cx="1706410" cy="432308"/>
          </a:xfrm>
          <a:prstGeom prst="rect">
            <a:avLst/>
          </a:prstGeom>
        </p:spPr>
        <p:txBody>
          <a:bodyPr wrap="square" lIns="0" tIns="20986" rIns="0" bIns="0" rtlCol="0">
            <a:noAutofit/>
          </a:bodyPr>
          <a:lstStyle/>
          <a:p>
            <a:pPr marL="12700">
              <a:lnSpc>
                <a:spcPts val="3304"/>
              </a:lnSpc>
            </a:pPr>
            <a:r>
              <a:rPr sz="3200" spc="-2" dirty="0" smtClean="0">
                <a:latin typeface="Corbel"/>
                <a:cs typeface="Corbel"/>
              </a:rPr>
              <a:t>gobierno,</a:t>
            </a:r>
            <a:endParaRPr sz="3200">
              <a:latin typeface="Corbel"/>
              <a:cs typeface="Corbel"/>
            </a:endParaRPr>
          </a:p>
        </p:txBody>
      </p:sp>
      <p:sp>
        <p:nvSpPr>
          <p:cNvPr id="23" name="object 23"/>
          <p:cNvSpPr txBox="1"/>
          <p:nvPr/>
        </p:nvSpPr>
        <p:spPr>
          <a:xfrm>
            <a:off x="5790057" y="2420535"/>
            <a:ext cx="712494"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que</a:t>
            </a:r>
            <a:endParaRPr sz="3200">
              <a:latin typeface="Corbel"/>
              <a:cs typeface="Corbel"/>
            </a:endParaRPr>
          </a:p>
        </p:txBody>
      </p:sp>
      <p:sp>
        <p:nvSpPr>
          <p:cNvPr id="22" name="object 22"/>
          <p:cNvSpPr txBox="1"/>
          <p:nvPr/>
        </p:nvSpPr>
        <p:spPr>
          <a:xfrm>
            <a:off x="6597777" y="2420535"/>
            <a:ext cx="941578"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tiene</a:t>
            </a:r>
            <a:endParaRPr sz="3200">
              <a:latin typeface="Corbel"/>
              <a:cs typeface="Corbel"/>
            </a:endParaRPr>
          </a:p>
        </p:txBody>
      </p:sp>
      <p:sp>
        <p:nvSpPr>
          <p:cNvPr id="21" name="object 21"/>
          <p:cNvSpPr txBox="1"/>
          <p:nvPr/>
        </p:nvSpPr>
        <p:spPr>
          <a:xfrm>
            <a:off x="7634478" y="2420535"/>
            <a:ext cx="1034132" cy="432308"/>
          </a:xfrm>
          <a:prstGeom prst="rect">
            <a:avLst/>
          </a:prstGeom>
        </p:spPr>
        <p:txBody>
          <a:bodyPr wrap="square" lIns="0" tIns="20986" rIns="0" bIns="0" rtlCol="0">
            <a:noAutofit/>
          </a:bodyPr>
          <a:lstStyle/>
          <a:p>
            <a:pPr marL="12700">
              <a:lnSpc>
                <a:spcPts val="3304"/>
              </a:lnSpc>
            </a:pPr>
            <a:r>
              <a:rPr sz="3200" spc="-3" dirty="0" smtClean="0">
                <a:latin typeface="Corbel"/>
                <a:cs typeface="Corbel"/>
              </a:rPr>
              <a:t>como</a:t>
            </a:r>
            <a:endParaRPr sz="3200">
              <a:latin typeface="Corbel"/>
              <a:cs typeface="Corbel"/>
            </a:endParaRPr>
          </a:p>
        </p:txBody>
      </p:sp>
      <p:sp>
        <p:nvSpPr>
          <p:cNvPr id="20" name="object 20"/>
          <p:cNvSpPr txBox="1"/>
          <p:nvPr/>
        </p:nvSpPr>
        <p:spPr>
          <a:xfrm>
            <a:off x="618236" y="2908215"/>
            <a:ext cx="1568261" cy="432308"/>
          </a:xfrm>
          <a:prstGeom prst="rect">
            <a:avLst/>
          </a:prstGeom>
        </p:spPr>
        <p:txBody>
          <a:bodyPr wrap="square" lIns="0" tIns="20986" rIns="0" bIns="0" rtlCol="0">
            <a:noAutofit/>
          </a:bodyPr>
          <a:lstStyle/>
          <a:p>
            <a:pPr marL="12700">
              <a:lnSpc>
                <a:spcPts val="3304"/>
              </a:lnSpc>
            </a:pPr>
            <a:r>
              <a:rPr sz="3200" spc="-1" dirty="0" smtClean="0">
                <a:latin typeface="Corbel"/>
                <a:cs typeface="Corbel"/>
              </a:rPr>
              <a:t>objetivo,</a:t>
            </a:r>
            <a:endParaRPr sz="3200" dirty="0">
              <a:latin typeface="Corbel"/>
              <a:cs typeface="Corbel"/>
            </a:endParaRPr>
          </a:p>
        </p:txBody>
      </p:sp>
      <p:sp>
        <p:nvSpPr>
          <p:cNvPr id="19" name="object 19"/>
          <p:cNvSpPr txBox="1"/>
          <p:nvPr/>
        </p:nvSpPr>
        <p:spPr>
          <a:xfrm>
            <a:off x="2305558" y="2908215"/>
            <a:ext cx="1727578"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contribuir</a:t>
            </a:r>
            <a:endParaRPr sz="3200">
              <a:latin typeface="Corbel"/>
              <a:cs typeface="Corbel"/>
            </a:endParaRPr>
          </a:p>
        </p:txBody>
      </p:sp>
      <p:sp>
        <p:nvSpPr>
          <p:cNvPr id="18" name="object 18"/>
          <p:cNvSpPr txBox="1"/>
          <p:nvPr/>
        </p:nvSpPr>
        <p:spPr>
          <a:xfrm>
            <a:off x="4149979" y="2908215"/>
            <a:ext cx="281545"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y</a:t>
            </a:r>
            <a:endParaRPr sz="3200">
              <a:latin typeface="Corbel"/>
              <a:cs typeface="Corbel"/>
            </a:endParaRPr>
          </a:p>
        </p:txBody>
      </p:sp>
      <p:sp>
        <p:nvSpPr>
          <p:cNvPr id="17" name="object 17"/>
          <p:cNvSpPr txBox="1"/>
          <p:nvPr/>
        </p:nvSpPr>
        <p:spPr>
          <a:xfrm>
            <a:off x="4549267" y="2908215"/>
            <a:ext cx="1736519"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promover</a:t>
            </a:r>
            <a:endParaRPr sz="3200">
              <a:latin typeface="Corbel"/>
              <a:cs typeface="Corbel"/>
            </a:endParaRPr>
          </a:p>
        </p:txBody>
      </p:sp>
      <p:sp>
        <p:nvSpPr>
          <p:cNvPr id="16" name="object 16"/>
          <p:cNvSpPr txBox="1"/>
          <p:nvPr/>
        </p:nvSpPr>
        <p:spPr>
          <a:xfrm>
            <a:off x="6404229" y="2908215"/>
            <a:ext cx="383376"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el</a:t>
            </a:r>
            <a:endParaRPr sz="3200">
              <a:latin typeface="Corbel"/>
              <a:cs typeface="Corbel"/>
            </a:endParaRPr>
          </a:p>
        </p:txBody>
      </p:sp>
      <p:sp>
        <p:nvSpPr>
          <p:cNvPr id="15" name="object 15"/>
          <p:cNvSpPr txBox="1"/>
          <p:nvPr/>
        </p:nvSpPr>
        <p:spPr>
          <a:xfrm>
            <a:off x="6905625" y="2908215"/>
            <a:ext cx="1763332" cy="432308"/>
          </a:xfrm>
          <a:prstGeom prst="rect">
            <a:avLst/>
          </a:prstGeom>
        </p:spPr>
        <p:txBody>
          <a:bodyPr wrap="square" lIns="0" tIns="20986" rIns="0" bIns="0" rtlCol="0">
            <a:noAutofit/>
          </a:bodyPr>
          <a:lstStyle/>
          <a:p>
            <a:pPr marL="12700">
              <a:lnSpc>
                <a:spcPts val="3304"/>
              </a:lnSpc>
            </a:pPr>
            <a:r>
              <a:rPr sz="3200" spc="-1" dirty="0" smtClean="0">
                <a:latin typeface="Corbel"/>
                <a:cs typeface="Corbel"/>
              </a:rPr>
              <a:t>desarrollo</a:t>
            </a:r>
            <a:endParaRPr sz="3200">
              <a:latin typeface="Corbel"/>
              <a:cs typeface="Corbel"/>
            </a:endParaRPr>
          </a:p>
        </p:txBody>
      </p:sp>
      <p:sp>
        <p:nvSpPr>
          <p:cNvPr id="14" name="object 14"/>
          <p:cNvSpPr txBox="1"/>
          <p:nvPr/>
        </p:nvSpPr>
        <p:spPr>
          <a:xfrm>
            <a:off x="618236" y="3395669"/>
            <a:ext cx="8052216" cy="432612"/>
          </a:xfrm>
          <a:prstGeom prst="rect">
            <a:avLst/>
          </a:prstGeom>
        </p:spPr>
        <p:txBody>
          <a:bodyPr wrap="square" lIns="0" tIns="20986" rIns="0" bIns="0" rtlCol="0">
            <a:noAutofit/>
          </a:bodyPr>
          <a:lstStyle/>
          <a:p>
            <a:pPr marL="12700">
              <a:lnSpc>
                <a:spcPts val="3304"/>
              </a:lnSpc>
            </a:pPr>
            <a:r>
              <a:rPr sz="3200" spc="61" dirty="0" smtClean="0">
                <a:latin typeface="Corbel"/>
                <a:cs typeface="Corbel"/>
              </a:rPr>
              <a:t>sostenible de la sociedad colombiana a través</a:t>
            </a:r>
            <a:endParaRPr sz="3200">
              <a:latin typeface="Corbel"/>
              <a:cs typeface="Corbel"/>
            </a:endParaRPr>
          </a:p>
        </p:txBody>
      </p:sp>
      <p:sp>
        <p:nvSpPr>
          <p:cNvPr id="13" name="object 13"/>
          <p:cNvSpPr txBox="1"/>
          <p:nvPr/>
        </p:nvSpPr>
        <p:spPr>
          <a:xfrm>
            <a:off x="618236" y="3883956"/>
            <a:ext cx="506514" cy="432307"/>
          </a:xfrm>
          <a:prstGeom prst="rect">
            <a:avLst/>
          </a:prstGeom>
        </p:spPr>
        <p:txBody>
          <a:bodyPr wrap="square" lIns="0" tIns="20986" rIns="0" bIns="0" rtlCol="0">
            <a:noAutofit/>
          </a:bodyPr>
          <a:lstStyle/>
          <a:p>
            <a:pPr marL="12700">
              <a:lnSpc>
                <a:spcPts val="3304"/>
              </a:lnSpc>
            </a:pPr>
            <a:r>
              <a:rPr sz="3200" dirty="0" smtClean="0">
                <a:latin typeface="Corbel"/>
                <a:cs typeface="Corbel"/>
              </a:rPr>
              <a:t>de</a:t>
            </a:r>
            <a:endParaRPr sz="3200">
              <a:latin typeface="Corbel"/>
              <a:cs typeface="Corbel"/>
            </a:endParaRPr>
          </a:p>
        </p:txBody>
      </p:sp>
      <p:sp>
        <p:nvSpPr>
          <p:cNvPr id="12" name="object 12"/>
          <p:cNvSpPr txBox="1"/>
          <p:nvPr/>
        </p:nvSpPr>
        <p:spPr>
          <a:xfrm>
            <a:off x="1194612" y="3883956"/>
            <a:ext cx="380264" cy="432307"/>
          </a:xfrm>
          <a:prstGeom prst="rect">
            <a:avLst/>
          </a:prstGeom>
        </p:spPr>
        <p:txBody>
          <a:bodyPr wrap="square" lIns="0" tIns="20986" rIns="0" bIns="0" rtlCol="0">
            <a:noAutofit/>
          </a:bodyPr>
          <a:lstStyle/>
          <a:p>
            <a:pPr marL="12700">
              <a:lnSpc>
                <a:spcPts val="3304"/>
              </a:lnSpc>
            </a:pPr>
            <a:r>
              <a:rPr sz="3200" dirty="0" smtClean="0">
                <a:latin typeface="Corbel"/>
                <a:cs typeface="Corbel"/>
              </a:rPr>
              <a:t>la</a:t>
            </a:r>
            <a:endParaRPr sz="3200">
              <a:latin typeface="Corbel"/>
              <a:cs typeface="Corbel"/>
            </a:endParaRPr>
          </a:p>
        </p:txBody>
      </p:sp>
      <p:sp>
        <p:nvSpPr>
          <p:cNvPr id="11" name="object 11"/>
          <p:cNvSpPr txBox="1"/>
          <p:nvPr/>
        </p:nvSpPr>
        <p:spPr>
          <a:xfrm>
            <a:off x="1644142" y="3883956"/>
            <a:ext cx="2111812" cy="432307"/>
          </a:xfrm>
          <a:prstGeom prst="rect">
            <a:avLst/>
          </a:prstGeom>
        </p:spPr>
        <p:txBody>
          <a:bodyPr wrap="square" lIns="0" tIns="20986" rIns="0" bIns="0" rtlCol="0">
            <a:noAutofit/>
          </a:bodyPr>
          <a:lstStyle/>
          <a:p>
            <a:pPr marL="12700">
              <a:lnSpc>
                <a:spcPts val="3304"/>
              </a:lnSpc>
            </a:pPr>
            <a:r>
              <a:rPr sz="3200" spc="-1" dirty="0" smtClean="0">
                <a:latin typeface="Corbel"/>
                <a:cs typeface="Corbel"/>
              </a:rPr>
              <a:t>formulación</a:t>
            </a:r>
            <a:endParaRPr sz="3200">
              <a:latin typeface="Corbel"/>
              <a:cs typeface="Corbel"/>
            </a:endParaRPr>
          </a:p>
        </p:txBody>
      </p:sp>
      <p:sp>
        <p:nvSpPr>
          <p:cNvPr id="10" name="object 10"/>
          <p:cNvSpPr txBox="1"/>
          <p:nvPr/>
        </p:nvSpPr>
        <p:spPr>
          <a:xfrm>
            <a:off x="3825366" y="3883956"/>
            <a:ext cx="281545" cy="432307"/>
          </a:xfrm>
          <a:prstGeom prst="rect">
            <a:avLst/>
          </a:prstGeom>
        </p:spPr>
        <p:txBody>
          <a:bodyPr wrap="square" lIns="0" tIns="20986" rIns="0" bIns="0" rtlCol="0">
            <a:noAutofit/>
          </a:bodyPr>
          <a:lstStyle/>
          <a:p>
            <a:pPr marL="12700">
              <a:lnSpc>
                <a:spcPts val="3304"/>
              </a:lnSpc>
            </a:pPr>
            <a:r>
              <a:rPr sz="3200" dirty="0" smtClean="0">
                <a:latin typeface="Corbel"/>
                <a:cs typeface="Corbel"/>
              </a:rPr>
              <a:t>y</a:t>
            </a:r>
            <a:endParaRPr sz="3200">
              <a:latin typeface="Corbel"/>
              <a:cs typeface="Corbel"/>
            </a:endParaRPr>
          </a:p>
        </p:txBody>
      </p:sp>
      <p:sp>
        <p:nvSpPr>
          <p:cNvPr id="9" name="object 9"/>
          <p:cNvSpPr txBox="1"/>
          <p:nvPr/>
        </p:nvSpPr>
        <p:spPr>
          <a:xfrm>
            <a:off x="4177411" y="3883956"/>
            <a:ext cx="1639392" cy="432307"/>
          </a:xfrm>
          <a:prstGeom prst="rect">
            <a:avLst/>
          </a:prstGeom>
        </p:spPr>
        <p:txBody>
          <a:bodyPr wrap="square" lIns="0" tIns="20986" rIns="0" bIns="0" rtlCol="0">
            <a:noAutofit/>
          </a:bodyPr>
          <a:lstStyle/>
          <a:p>
            <a:pPr marL="12700">
              <a:lnSpc>
                <a:spcPts val="3304"/>
              </a:lnSpc>
            </a:pPr>
            <a:r>
              <a:rPr sz="3200" spc="-1" dirty="0" smtClean="0">
                <a:latin typeface="Corbel"/>
                <a:cs typeface="Corbel"/>
              </a:rPr>
              <a:t>adopción</a:t>
            </a:r>
            <a:endParaRPr sz="3200">
              <a:latin typeface="Corbel"/>
              <a:cs typeface="Corbel"/>
            </a:endParaRPr>
          </a:p>
        </p:txBody>
      </p:sp>
      <p:sp>
        <p:nvSpPr>
          <p:cNvPr id="8" name="object 8"/>
          <p:cNvSpPr txBox="1"/>
          <p:nvPr/>
        </p:nvSpPr>
        <p:spPr>
          <a:xfrm>
            <a:off x="5887593" y="3883956"/>
            <a:ext cx="506514" cy="432307"/>
          </a:xfrm>
          <a:prstGeom prst="rect">
            <a:avLst/>
          </a:prstGeom>
        </p:spPr>
        <p:txBody>
          <a:bodyPr wrap="square" lIns="0" tIns="20986" rIns="0" bIns="0" rtlCol="0">
            <a:noAutofit/>
          </a:bodyPr>
          <a:lstStyle/>
          <a:p>
            <a:pPr marL="12700">
              <a:lnSpc>
                <a:spcPts val="3304"/>
              </a:lnSpc>
            </a:pPr>
            <a:r>
              <a:rPr sz="3200" dirty="0" smtClean="0">
                <a:latin typeface="Corbel"/>
                <a:cs typeface="Corbel"/>
              </a:rPr>
              <a:t>de</a:t>
            </a:r>
            <a:endParaRPr sz="3200">
              <a:latin typeface="Corbel"/>
              <a:cs typeface="Corbel"/>
            </a:endParaRPr>
          </a:p>
        </p:txBody>
      </p:sp>
      <p:sp>
        <p:nvSpPr>
          <p:cNvPr id="7" name="object 7"/>
          <p:cNvSpPr txBox="1"/>
          <p:nvPr/>
        </p:nvSpPr>
        <p:spPr>
          <a:xfrm>
            <a:off x="6463665" y="3883956"/>
            <a:ext cx="2203817" cy="432307"/>
          </a:xfrm>
          <a:prstGeom prst="rect">
            <a:avLst/>
          </a:prstGeom>
        </p:spPr>
        <p:txBody>
          <a:bodyPr wrap="square" lIns="0" tIns="20986" rIns="0" bIns="0" rtlCol="0">
            <a:noAutofit/>
          </a:bodyPr>
          <a:lstStyle/>
          <a:p>
            <a:pPr marL="12700">
              <a:lnSpc>
                <a:spcPts val="3304"/>
              </a:lnSpc>
            </a:pPr>
            <a:r>
              <a:rPr sz="3200" spc="39" dirty="0" smtClean="0">
                <a:latin typeface="Corbel"/>
                <a:cs typeface="Corbel"/>
              </a:rPr>
              <a:t>las políticas,</a:t>
            </a:r>
            <a:endParaRPr sz="3200">
              <a:latin typeface="Corbel"/>
              <a:cs typeface="Corbel"/>
            </a:endParaRPr>
          </a:p>
        </p:txBody>
      </p:sp>
      <p:sp>
        <p:nvSpPr>
          <p:cNvPr id="6" name="object 6"/>
          <p:cNvSpPr txBox="1"/>
          <p:nvPr/>
        </p:nvSpPr>
        <p:spPr>
          <a:xfrm>
            <a:off x="618236" y="4371636"/>
            <a:ext cx="3553282" cy="919987"/>
          </a:xfrm>
          <a:prstGeom prst="rect">
            <a:avLst/>
          </a:prstGeom>
        </p:spPr>
        <p:txBody>
          <a:bodyPr wrap="square" lIns="0" tIns="20986" rIns="0" bIns="0" rtlCol="0">
            <a:noAutofit/>
          </a:bodyPr>
          <a:lstStyle/>
          <a:p>
            <a:pPr marL="12700" marR="61036">
              <a:lnSpc>
                <a:spcPts val="3304"/>
              </a:lnSpc>
            </a:pPr>
            <a:r>
              <a:rPr sz="3200" spc="0" dirty="0" smtClean="0">
                <a:latin typeface="Corbel"/>
                <a:cs typeface="Corbel"/>
              </a:rPr>
              <a:t>pla</a:t>
            </a:r>
            <a:r>
              <a:rPr sz="3200" spc="-14" dirty="0" smtClean="0">
                <a:latin typeface="Corbel"/>
                <a:cs typeface="Corbel"/>
              </a:rPr>
              <a:t>n</a:t>
            </a:r>
            <a:r>
              <a:rPr sz="3200" spc="0" dirty="0" smtClean="0">
                <a:latin typeface="Corbel"/>
                <a:cs typeface="Corbel"/>
              </a:rPr>
              <a:t>es,  </a:t>
            </a:r>
            <a:r>
              <a:rPr sz="3200" spc="350" dirty="0" smtClean="0">
                <a:latin typeface="Corbel"/>
                <a:cs typeface="Corbel"/>
              </a:rPr>
              <a:t> </a:t>
            </a:r>
            <a:r>
              <a:rPr sz="3200" spc="0" dirty="0" smtClean="0">
                <a:latin typeface="Corbel"/>
                <a:cs typeface="Corbel"/>
              </a:rPr>
              <a:t>progra</a:t>
            </a:r>
            <a:r>
              <a:rPr sz="3200" spc="-4" dirty="0" smtClean="0">
                <a:latin typeface="Corbel"/>
                <a:cs typeface="Corbel"/>
              </a:rPr>
              <a:t>m</a:t>
            </a:r>
            <a:r>
              <a:rPr sz="3200" spc="0" dirty="0" smtClean="0">
                <a:latin typeface="Corbel"/>
                <a:cs typeface="Corbel"/>
              </a:rPr>
              <a:t>as,</a:t>
            </a:r>
            <a:endParaRPr sz="3200">
              <a:latin typeface="Corbel"/>
              <a:cs typeface="Corbel"/>
            </a:endParaRPr>
          </a:p>
          <a:p>
            <a:pPr marL="12700">
              <a:lnSpc>
                <a:spcPts val="3840"/>
              </a:lnSpc>
              <a:spcBef>
                <a:spcPts val="26"/>
              </a:spcBef>
            </a:pPr>
            <a:r>
              <a:rPr sz="3200" spc="0" dirty="0" smtClean="0">
                <a:latin typeface="Corbel"/>
                <a:cs typeface="Corbel"/>
              </a:rPr>
              <a:t>urbano, y en materia</a:t>
            </a:r>
            <a:endParaRPr sz="3200">
              <a:latin typeface="Corbel"/>
              <a:cs typeface="Corbel"/>
            </a:endParaRPr>
          </a:p>
        </p:txBody>
      </p:sp>
      <p:sp>
        <p:nvSpPr>
          <p:cNvPr id="5" name="object 5"/>
          <p:cNvSpPr txBox="1"/>
          <p:nvPr/>
        </p:nvSpPr>
        <p:spPr>
          <a:xfrm>
            <a:off x="4319143" y="4371636"/>
            <a:ext cx="506514" cy="432307"/>
          </a:xfrm>
          <a:prstGeom prst="rect">
            <a:avLst/>
          </a:prstGeom>
        </p:spPr>
        <p:txBody>
          <a:bodyPr wrap="square" lIns="0" tIns="20986" rIns="0" bIns="0" rtlCol="0">
            <a:noAutofit/>
          </a:bodyPr>
          <a:lstStyle/>
          <a:p>
            <a:pPr marL="12700">
              <a:lnSpc>
                <a:spcPts val="3304"/>
              </a:lnSpc>
            </a:pPr>
            <a:r>
              <a:rPr sz="3200" dirty="0" smtClean="0">
                <a:latin typeface="Corbel"/>
                <a:cs typeface="Corbel"/>
              </a:rPr>
              <a:t>de</a:t>
            </a:r>
            <a:endParaRPr sz="3200">
              <a:latin typeface="Corbel"/>
              <a:cs typeface="Corbel"/>
            </a:endParaRPr>
          </a:p>
        </p:txBody>
      </p:sp>
      <p:sp>
        <p:nvSpPr>
          <p:cNvPr id="4" name="object 4"/>
          <p:cNvSpPr txBox="1"/>
          <p:nvPr/>
        </p:nvSpPr>
        <p:spPr>
          <a:xfrm>
            <a:off x="5026279" y="4371636"/>
            <a:ext cx="1763386" cy="432307"/>
          </a:xfrm>
          <a:prstGeom prst="rect">
            <a:avLst/>
          </a:prstGeom>
        </p:spPr>
        <p:txBody>
          <a:bodyPr wrap="square" lIns="0" tIns="20986" rIns="0" bIns="0" rtlCol="0">
            <a:noAutofit/>
          </a:bodyPr>
          <a:lstStyle/>
          <a:p>
            <a:pPr marL="12700">
              <a:lnSpc>
                <a:spcPts val="3304"/>
              </a:lnSpc>
            </a:pPr>
            <a:r>
              <a:rPr sz="3200" spc="-1" dirty="0" smtClean="0">
                <a:latin typeface="Corbel"/>
                <a:cs typeface="Corbel"/>
              </a:rPr>
              <a:t>desarrollo</a:t>
            </a:r>
            <a:endParaRPr sz="3200">
              <a:latin typeface="Corbel"/>
              <a:cs typeface="Corbel"/>
            </a:endParaRPr>
          </a:p>
        </p:txBody>
      </p:sp>
      <p:sp>
        <p:nvSpPr>
          <p:cNvPr id="3" name="object 3"/>
          <p:cNvSpPr txBox="1"/>
          <p:nvPr/>
        </p:nvSpPr>
        <p:spPr>
          <a:xfrm>
            <a:off x="6989445" y="4371636"/>
            <a:ext cx="1680611" cy="432307"/>
          </a:xfrm>
          <a:prstGeom prst="rect">
            <a:avLst/>
          </a:prstGeom>
        </p:spPr>
        <p:txBody>
          <a:bodyPr wrap="square" lIns="0" tIns="20986" rIns="0" bIns="0" rtlCol="0">
            <a:noAutofit/>
          </a:bodyPr>
          <a:lstStyle/>
          <a:p>
            <a:pPr marL="12700">
              <a:lnSpc>
                <a:spcPts val="3304"/>
              </a:lnSpc>
            </a:pPr>
            <a:r>
              <a:rPr sz="3200" spc="0" dirty="0" smtClean="0">
                <a:latin typeface="Corbel"/>
                <a:cs typeface="Corbel"/>
              </a:rPr>
              <a:t>territorial</a:t>
            </a:r>
            <a:endParaRPr sz="3200">
              <a:latin typeface="Corbel"/>
              <a:cs typeface="Corbel"/>
            </a:endParaRPr>
          </a:p>
        </p:txBody>
      </p:sp>
      <p:sp>
        <p:nvSpPr>
          <p:cNvPr id="2" name="object 2"/>
          <p:cNvSpPr txBox="1"/>
          <p:nvPr/>
        </p:nvSpPr>
        <p:spPr>
          <a:xfrm>
            <a:off x="4162171" y="4859316"/>
            <a:ext cx="4137148" cy="432307"/>
          </a:xfrm>
          <a:prstGeom prst="rect">
            <a:avLst/>
          </a:prstGeom>
        </p:spPr>
        <p:txBody>
          <a:bodyPr wrap="square" lIns="0" tIns="20986" rIns="0" bIns="0" rtlCol="0">
            <a:noAutofit/>
          </a:bodyPr>
          <a:lstStyle/>
          <a:p>
            <a:pPr marL="12700">
              <a:lnSpc>
                <a:spcPts val="3304"/>
              </a:lnSpc>
            </a:pPr>
            <a:r>
              <a:rPr sz="3200" spc="-1" dirty="0" smtClean="0">
                <a:latin typeface="Corbel"/>
                <a:cs typeface="Corbel"/>
              </a:rPr>
              <a:t>de habitación territorial.</a:t>
            </a:r>
            <a:endParaRPr sz="3200">
              <a:latin typeface="Corbel"/>
              <a:cs typeface="Corbel"/>
            </a:endParaRPr>
          </a:p>
        </p:txBody>
      </p:sp>
    </p:spTree>
    <p:extLst>
      <p:ext uri="{BB962C8B-B14F-4D97-AF65-F5344CB8AC3E}">
        <p14:creationId xmlns:p14="http://schemas.microsoft.com/office/powerpoint/2010/main" val="218155887"/>
      </p:ext>
    </p:extLst>
  </p:cSld>
  <p:clrMapOvr>
    <a:masterClrMapping/>
  </p:clrMapOvr>
  <p:transition spd="slow">
    <p:wheel spokes="3"/>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bject 151"/>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152" name="object 152"/>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153" name="object 153"/>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154" name="object 154"/>
          <p:cNvSpPr/>
          <p:nvPr/>
        </p:nvSpPr>
        <p:spPr>
          <a:xfrm>
            <a:off x="251520" y="164590"/>
            <a:ext cx="7344816" cy="962971"/>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200" b="1" dirty="0"/>
              <a:t>MINISTERIOS</a:t>
            </a:r>
          </a:p>
          <a:p>
            <a:pPr algn="ctr"/>
            <a:endParaRPr lang="es-ES" sz="3200" b="1" dirty="0"/>
          </a:p>
        </p:txBody>
      </p:sp>
      <p:sp>
        <p:nvSpPr>
          <p:cNvPr id="143" name="object 143"/>
          <p:cNvSpPr/>
          <p:nvPr/>
        </p:nvSpPr>
        <p:spPr>
          <a:xfrm>
            <a:off x="1974850" y="1772792"/>
            <a:ext cx="4876" cy="914400"/>
          </a:xfrm>
          <a:custGeom>
            <a:avLst/>
            <a:gdLst/>
            <a:ahLst/>
            <a:cxnLst/>
            <a:rect l="l" t="t" r="r" b="b"/>
            <a:pathLst>
              <a:path w="4876" h="914400">
                <a:moveTo>
                  <a:pt x="0" y="914400"/>
                </a:moveTo>
                <a:lnTo>
                  <a:pt x="4876" y="914400"/>
                </a:lnTo>
                <a:lnTo>
                  <a:pt x="4876" y="0"/>
                </a:lnTo>
                <a:lnTo>
                  <a:pt x="0" y="0"/>
                </a:lnTo>
                <a:lnTo>
                  <a:pt x="0" y="914400"/>
                </a:lnTo>
                <a:close/>
              </a:path>
            </a:pathLst>
          </a:custGeom>
          <a:solidFill>
            <a:srgbClr val="EFAC00"/>
          </a:solidFill>
        </p:spPr>
        <p:txBody>
          <a:bodyPr wrap="square" lIns="0" tIns="0" rIns="0" bIns="0" rtlCol="0">
            <a:noAutofit/>
          </a:bodyPr>
          <a:lstStyle/>
          <a:p>
            <a:endParaRPr/>
          </a:p>
        </p:txBody>
      </p:sp>
      <p:sp>
        <p:nvSpPr>
          <p:cNvPr id="144" name="object 144"/>
          <p:cNvSpPr/>
          <p:nvPr/>
        </p:nvSpPr>
        <p:spPr>
          <a:xfrm>
            <a:off x="467537" y="1772792"/>
            <a:ext cx="4800" cy="914400"/>
          </a:xfrm>
          <a:custGeom>
            <a:avLst/>
            <a:gdLst/>
            <a:ahLst/>
            <a:cxnLst/>
            <a:rect l="l" t="t" r="r" b="b"/>
            <a:pathLst>
              <a:path w="4800" h="914400">
                <a:moveTo>
                  <a:pt x="0" y="914400"/>
                </a:moveTo>
                <a:lnTo>
                  <a:pt x="4800" y="914400"/>
                </a:lnTo>
                <a:lnTo>
                  <a:pt x="4800" y="0"/>
                </a:lnTo>
                <a:lnTo>
                  <a:pt x="0" y="0"/>
                </a:lnTo>
                <a:lnTo>
                  <a:pt x="0" y="914400"/>
                </a:lnTo>
                <a:close/>
              </a:path>
            </a:pathLst>
          </a:custGeom>
          <a:solidFill>
            <a:srgbClr val="EFAC00"/>
          </a:solidFill>
        </p:spPr>
        <p:txBody>
          <a:bodyPr wrap="square" lIns="0" tIns="0" rIns="0" bIns="0" rtlCol="0">
            <a:noAutofit/>
          </a:bodyPr>
          <a:lstStyle/>
          <a:p>
            <a:endParaRPr/>
          </a:p>
        </p:txBody>
      </p:sp>
      <p:sp>
        <p:nvSpPr>
          <p:cNvPr id="145" name="object 145"/>
          <p:cNvSpPr/>
          <p:nvPr/>
        </p:nvSpPr>
        <p:spPr>
          <a:xfrm>
            <a:off x="443547" y="1748789"/>
            <a:ext cx="1560131" cy="962406"/>
          </a:xfrm>
          <a:custGeom>
            <a:avLst/>
            <a:gdLst/>
            <a:ahLst/>
            <a:cxnLst/>
            <a:rect l="l" t="t" r="r" b="b"/>
            <a:pathLst>
              <a:path w="1560131" h="962406">
                <a:moveTo>
                  <a:pt x="47993" y="914400"/>
                </a:moveTo>
                <a:lnTo>
                  <a:pt x="38392" y="924051"/>
                </a:lnTo>
                <a:lnTo>
                  <a:pt x="1521777" y="924051"/>
                </a:lnTo>
                <a:lnTo>
                  <a:pt x="47993" y="914400"/>
                </a:lnTo>
                <a:close/>
              </a:path>
              <a:path w="1560131" h="962406">
                <a:moveTo>
                  <a:pt x="1908" y="947832"/>
                </a:moveTo>
                <a:lnTo>
                  <a:pt x="10602" y="958343"/>
                </a:lnTo>
                <a:lnTo>
                  <a:pt x="23990" y="962406"/>
                </a:lnTo>
                <a:lnTo>
                  <a:pt x="1536128" y="962406"/>
                </a:lnTo>
                <a:lnTo>
                  <a:pt x="28790" y="933576"/>
                </a:lnTo>
                <a:lnTo>
                  <a:pt x="28790" y="28829"/>
                </a:lnTo>
                <a:lnTo>
                  <a:pt x="1531302" y="28829"/>
                </a:lnTo>
                <a:lnTo>
                  <a:pt x="1536128" y="0"/>
                </a:lnTo>
                <a:lnTo>
                  <a:pt x="23990" y="0"/>
                </a:lnTo>
                <a:lnTo>
                  <a:pt x="14600" y="1915"/>
                </a:lnTo>
                <a:lnTo>
                  <a:pt x="4082" y="10627"/>
                </a:lnTo>
                <a:lnTo>
                  <a:pt x="0" y="24002"/>
                </a:lnTo>
                <a:lnTo>
                  <a:pt x="0" y="938402"/>
                </a:lnTo>
                <a:lnTo>
                  <a:pt x="1908" y="947832"/>
                </a:lnTo>
                <a:close/>
              </a:path>
              <a:path w="1560131" h="962406">
                <a:moveTo>
                  <a:pt x="1531302" y="28829"/>
                </a:moveTo>
                <a:lnTo>
                  <a:pt x="1531302" y="933576"/>
                </a:lnTo>
                <a:lnTo>
                  <a:pt x="28790" y="933576"/>
                </a:lnTo>
                <a:lnTo>
                  <a:pt x="1536128" y="962406"/>
                </a:lnTo>
                <a:lnTo>
                  <a:pt x="1545564" y="960505"/>
                </a:lnTo>
                <a:lnTo>
                  <a:pt x="1556070" y="951831"/>
                </a:lnTo>
                <a:lnTo>
                  <a:pt x="1560131" y="938402"/>
                </a:lnTo>
                <a:lnTo>
                  <a:pt x="1560131" y="24002"/>
                </a:lnTo>
                <a:lnTo>
                  <a:pt x="1558230" y="14620"/>
                </a:lnTo>
                <a:lnTo>
                  <a:pt x="1549556" y="4094"/>
                </a:lnTo>
                <a:lnTo>
                  <a:pt x="1536128" y="0"/>
                </a:lnTo>
                <a:lnTo>
                  <a:pt x="1531302" y="28829"/>
                </a:lnTo>
                <a:close/>
              </a:path>
              <a:path w="1560131" h="962406">
                <a:moveTo>
                  <a:pt x="38392" y="924051"/>
                </a:moveTo>
                <a:lnTo>
                  <a:pt x="47993" y="914400"/>
                </a:lnTo>
                <a:lnTo>
                  <a:pt x="47993" y="48006"/>
                </a:lnTo>
                <a:lnTo>
                  <a:pt x="1512125" y="48006"/>
                </a:lnTo>
                <a:lnTo>
                  <a:pt x="1512125" y="914400"/>
                </a:lnTo>
                <a:lnTo>
                  <a:pt x="47993" y="914400"/>
                </a:lnTo>
                <a:lnTo>
                  <a:pt x="1521777" y="924051"/>
                </a:lnTo>
                <a:lnTo>
                  <a:pt x="1521777" y="38481"/>
                </a:lnTo>
                <a:lnTo>
                  <a:pt x="38392" y="38481"/>
                </a:lnTo>
                <a:lnTo>
                  <a:pt x="38392" y="924051"/>
                </a:lnTo>
                <a:close/>
              </a:path>
            </a:pathLst>
          </a:custGeom>
          <a:solidFill>
            <a:srgbClr val="AF7D00"/>
          </a:solidFill>
        </p:spPr>
        <p:txBody>
          <a:bodyPr wrap="square" lIns="0" tIns="0" rIns="0" bIns="0" rtlCol="0">
            <a:noAutofit/>
          </a:bodyPr>
          <a:lstStyle/>
          <a:p>
            <a:endParaRPr/>
          </a:p>
        </p:txBody>
      </p:sp>
      <p:sp>
        <p:nvSpPr>
          <p:cNvPr id="146" name="object 146"/>
          <p:cNvSpPr/>
          <p:nvPr/>
        </p:nvSpPr>
        <p:spPr>
          <a:xfrm>
            <a:off x="472338" y="1777619"/>
            <a:ext cx="1502511" cy="9651"/>
          </a:xfrm>
          <a:custGeom>
            <a:avLst/>
            <a:gdLst/>
            <a:ahLst/>
            <a:cxnLst/>
            <a:rect l="l" t="t" r="r" b="b"/>
            <a:pathLst>
              <a:path w="1502511" h="9651">
                <a:moveTo>
                  <a:pt x="0" y="9651"/>
                </a:moveTo>
                <a:lnTo>
                  <a:pt x="1502511" y="9651"/>
                </a:lnTo>
                <a:lnTo>
                  <a:pt x="1502511" y="0"/>
                </a:lnTo>
                <a:lnTo>
                  <a:pt x="0" y="0"/>
                </a:lnTo>
                <a:lnTo>
                  <a:pt x="0" y="9651"/>
                </a:lnTo>
                <a:close/>
              </a:path>
            </a:pathLst>
          </a:custGeom>
          <a:solidFill>
            <a:srgbClr val="AF7D00"/>
          </a:solidFill>
        </p:spPr>
        <p:txBody>
          <a:bodyPr wrap="square" lIns="0" tIns="0" rIns="0" bIns="0" rtlCol="0">
            <a:noAutofit/>
          </a:bodyPr>
          <a:lstStyle/>
          <a:p>
            <a:endParaRPr/>
          </a:p>
        </p:txBody>
      </p:sp>
      <p:sp>
        <p:nvSpPr>
          <p:cNvPr id="147" name="object 147"/>
          <p:cNvSpPr/>
          <p:nvPr/>
        </p:nvSpPr>
        <p:spPr>
          <a:xfrm>
            <a:off x="472338" y="2672841"/>
            <a:ext cx="1502511" cy="9525"/>
          </a:xfrm>
          <a:custGeom>
            <a:avLst/>
            <a:gdLst/>
            <a:ahLst/>
            <a:cxnLst/>
            <a:rect l="l" t="t" r="r" b="b"/>
            <a:pathLst>
              <a:path w="1502511" h="9525">
                <a:moveTo>
                  <a:pt x="0" y="9525"/>
                </a:moveTo>
                <a:lnTo>
                  <a:pt x="1502511" y="9525"/>
                </a:lnTo>
                <a:lnTo>
                  <a:pt x="1502511" y="0"/>
                </a:lnTo>
                <a:lnTo>
                  <a:pt x="0" y="0"/>
                </a:lnTo>
                <a:lnTo>
                  <a:pt x="0" y="9525"/>
                </a:lnTo>
                <a:close/>
              </a:path>
            </a:pathLst>
          </a:custGeom>
          <a:solidFill>
            <a:srgbClr val="AF7D00"/>
          </a:solidFill>
        </p:spPr>
        <p:txBody>
          <a:bodyPr wrap="square" lIns="0" tIns="0" rIns="0" bIns="0" rtlCol="0">
            <a:noAutofit/>
          </a:bodyPr>
          <a:lstStyle/>
          <a:p>
            <a:endParaRPr/>
          </a:p>
        </p:txBody>
      </p:sp>
      <p:sp>
        <p:nvSpPr>
          <p:cNvPr id="148" name="object 148"/>
          <p:cNvSpPr/>
          <p:nvPr/>
        </p:nvSpPr>
        <p:spPr>
          <a:xfrm>
            <a:off x="481939" y="1787271"/>
            <a:ext cx="1483385" cy="9525"/>
          </a:xfrm>
          <a:custGeom>
            <a:avLst/>
            <a:gdLst/>
            <a:ahLst/>
            <a:cxnLst/>
            <a:rect l="l" t="t" r="r" b="b"/>
            <a:pathLst>
              <a:path w="1483385" h="9525">
                <a:moveTo>
                  <a:pt x="0" y="9525"/>
                </a:moveTo>
                <a:lnTo>
                  <a:pt x="1483385" y="9525"/>
                </a:lnTo>
                <a:lnTo>
                  <a:pt x="1483385" y="0"/>
                </a:lnTo>
                <a:lnTo>
                  <a:pt x="0" y="0"/>
                </a:lnTo>
                <a:lnTo>
                  <a:pt x="0" y="9525"/>
                </a:lnTo>
                <a:close/>
              </a:path>
            </a:pathLst>
          </a:custGeom>
          <a:solidFill>
            <a:srgbClr val="AF7D00"/>
          </a:solidFill>
        </p:spPr>
        <p:txBody>
          <a:bodyPr wrap="square" lIns="0" tIns="0" rIns="0" bIns="0" rtlCol="0">
            <a:noAutofit/>
          </a:bodyPr>
          <a:lstStyle/>
          <a:p>
            <a:endParaRPr/>
          </a:p>
        </p:txBody>
      </p:sp>
      <p:sp>
        <p:nvSpPr>
          <p:cNvPr id="149" name="object 149"/>
          <p:cNvSpPr/>
          <p:nvPr/>
        </p:nvSpPr>
        <p:spPr>
          <a:xfrm>
            <a:off x="481939" y="2663190"/>
            <a:ext cx="1483385" cy="9652"/>
          </a:xfrm>
          <a:custGeom>
            <a:avLst/>
            <a:gdLst/>
            <a:ahLst/>
            <a:cxnLst/>
            <a:rect l="l" t="t" r="r" b="b"/>
            <a:pathLst>
              <a:path w="1483385" h="9652">
                <a:moveTo>
                  <a:pt x="0" y="9652"/>
                </a:moveTo>
                <a:lnTo>
                  <a:pt x="1483385" y="9652"/>
                </a:lnTo>
                <a:lnTo>
                  <a:pt x="1483385" y="0"/>
                </a:lnTo>
                <a:lnTo>
                  <a:pt x="0" y="0"/>
                </a:lnTo>
                <a:lnTo>
                  <a:pt x="0" y="9652"/>
                </a:lnTo>
                <a:close/>
              </a:path>
            </a:pathLst>
          </a:custGeom>
          <a:solidFill>
            <a:srgbClr val="AF7D00"/>
          </a:solidFill>
        </p:spPr>
        <p:txBody>
          <a:bodyPr wrap="square" lIns="0" tIns="0" rIns="0" bIns="0" rtlCol="0">
            <a:noAutofit/>
          </a:bodyPr>
          <a:lstStyle/>
          <a:p>
            <a:endParaRPr/>
          </a:p>
        </p:txBody>
      </p:sp>
      <p:sp>
        <p:nvSpPr>
          <p:cNvPr id="150" name="object 150"/>
          <p:cNvSpPr/>
          <p:nvPr/>
        </p:nvSpPr>
        <p:spPr>
          <a:xfrm>
            <a:off x="491540" y="1796796"/>
            <a:ext cx="1464132" cy="866393"/>
          </a:xfrm>
          <a:custGeom>
            <a:avLst/>
            <a:gdLst/>
            <a:ahLst/>
            <a:cxnLst/>
            <a:rect l="l" t="t" r="r" b="b"/>
            <a:pathLst>
              <a:path w="1464132" h="866393">
                <a:moveTo>
                  <a:pt x="0" y="866393"/>
                </a:moveTo>
                <a:lnTo>
                  <a:pt x="1464132" y="866393"/>
                </a:lnTo>
                <a:lnTo>
                  <a:pt x="1464132" y="0"/>
                </a:lnTo>
                <a:lnTo>
                  <a:pt x="0" y="0"/>
                </a:lnTo>
                <a:lnTo>
                  <a:pt x="0" y="866393"/>
                </a:lnTo>
                <a:close/>
              </a:path>
            </a:pathLst>
          </a:custGeom>
          <a:solidFill>
            <a:srgbClr val="AF7D00"/>
          </a:solidFill>
        </p:spPr>
        <p:txBody>
          <a:bodyPr wrap="square" lIns="0" tIns="0" rIns="0" bIns="0" rtlCol="0">
            <a:noAutofit/>
          </a:bodyPr>
          <a:lstStyle/>
          <a:p>
            <a:endParaRPr/>
          </a:p>
        </p:txBody>
      </p:sp>
      <p:sp>
        <p:nvSpPr>
          <p:cNvPr id="135" name="object 135"/>
          <p:cNvSpPr/>
          <p:nvPr/>
        </p:nvSpPr>
        <p:spPr>
          <a:xfrm>
            <a:off x="4135120" y="1799971"/>
            <a:ext cx="4825" cy="914400"/>
          </a:xfrm>
          <a:custGeom>
            <a:avLst/>
            <a:gdLst/>
            <a:ahLst/>
            <a:cxnLst/>
            <a:rect l="l" t="t" r="r" b="b"/>
            <a:pathLst>
              <a:path w="4825" h="914400">
                <a:moveTo>
                  <a:pt x="0" y="914400"/>
                </a:moveTo>
                <a:lnTo>
                  <a:pt x="4825" y="914400"/>
                </a:lnTo>
                <a:lnTo>
                  <a:pt x="4825" y="0"/>
                </a:lnTo>
                <a:lnTo>
                  <a:pt x="0" y="0"/>
                </a:lnTo>
                <a:lnTo>
                  <a:pt x="0" y="914400"/>
                </a:lnTo>
                <a:close/>
              </a:path>
            </a:pathLst>
          </a:custGeom>
          <a:solidFill>
            <a:srgbClr val="EFAC00"/>
          </a:solidFill>
        </p:spPr>
        <p:txBody>
          <a:bodyPr wrap="square" lIns="0" tIns="0" rIns="0" bIns="0" rtlCol="0">
            <a:noAutofit/>
          </a:bodyPr>
          <a:lstStyle/>
          <a:p>
            <a:endParaRPr/>
          </a:p>
        </p:txBody>
      </p:sp>
      <p:sp>
        <p:nvSpPr>
          <p:cNvPr id="136" name="object 136"/>
          <p:cNvSpPr/>
          <p:nvPr/>
        </p:nvSpPr>
        <p:spPr>
          <a:xfrm>
            <a:off x="2411730" y="1799971"/>
            <a:ext cx="4825" cy="914400"/>
          </a:xfrm>
          <a:custGeom>
            <a:avLst/>
            <a:gdLst/>
            <a:ahLst/>
            <a:cxnLst/>
            <a:rect l="l" t="t" r="r" b="b"/>
            <a:pathLst>
              <a:path w="4825" h="914400">
                <a:moveTo>
                  <a:pt x="0" y="914400"/>
                </a:moveTo>
                <a:lnTo>
                  <a:pt x="4825" y="914400"/>
                </a:lnTo>
                <a:lnTo>
                  <a:pt x="4825" y="0"/>
                </a:lnTo>
                <a:lnTo>
                  <a:pt x="0" y="0"/>
                </a:lnTo>
                <a:lnTo>
                  <a:pt x="0" y="914400"/>
                </a:lnTo>
                <a:close/>
              </a:path>
            </a:pathLst>
          </a:custGeom>
          <a:solidFill>
            <a:srgbClr val="EFAC00"/>
          </a:solidFill>
        </p:spPr>
        <p:txBody>
          <a:bodyPr wrap="square" lIns="0" tIns="0" rIns="0" bIns="0" rtlCol="0">
            <a:noAutofit/>
          </a:bodyPr>
          <a:lstStyle/>
          <a:p>
            <a:endParaRPr/>
          </a:p>
        </p:txBody>
      </p:sp>
      <p:sp>
        <p:nvSpPr>
          <p:cNvPr id="137" name="object 137"/>
          <p:cNvSpPr/>
          <p:nvPr/>
        </p:nvSpPr>
        <p:spPr>
          <a:xfrm>
            <a:off x="2387727" y="1775967"/>
            <a:ext cx="1776222" cy="962406"/>
          </a:xfrm>
          <a:custGeom>
            <a:avLst/>
            <a:gdLst/>
            <a:ahLst/>
            <a:cxnLst/>
            <a:rect l="l" t="t" r="r" b="b"/>
            <a:pathLst>
              <a:path w="1776222" h="962406">
                <a:moveTo>
                  <a:pt x="48006" y="914400"/>
                </a:moveTo>
                <a:lnTo>
                  <a:pt x="38481" y="924052"/>
                </a:lnTo>
                <a:lnTo>
                  <a:pt x="1737868" y="924052"/>
                </a:lnTo>
                <a:lnTo>
                  <a:pt x="48006" y="914400"/>
                </a:lnTo>
                <a:close/>
              </a:path>
              <a:path w="1776222" h="962406">
                <a:moveTo>
                  <a:pt x="1918" y="947785"/>
                </a:moveTo>
                <a:lnTo>
                  <a:pt x="10630" y="958311"/>
                </a:lnTo>
                <a:lnTo>
                  <a:pt x="24003" y="962406"/>
                </a:lnTo>
                <a:lnTo>
                  <a:pt x="1752219" y="962406"/>
                </a:lnTo>
                <a:lnTo>
                  <a:pt x="28829" y="933577"/>
                </a:lnTo>
                <a:lnTo>
                  <a:pt x="28829" y="28829"/>
                </a:lnTo>
                <a:lnTo>
                  <a:pt x="1747393" y="28829"/>
                </a:lnTo>
                <a:lnTo>
                  <a:pt x="1752219" y="0"/>
                </a:lnTo>
                <a:lnTo>
                  <a:pt x="24003" y="0"/>
                </a:lnTo>
                <a:lnTo>
                  <a:pt x="14620" y="1918"/>
                </a:lnTo>
                <a:lnTo>
                  <a:pt x="4094" y="10630"/>
                </a:lnTo>
                <a:lnTo>
                  <a:pt x="0" y="24003"/>
                </a:lnTo>
                <a:lnTo>
                  <a:pt x="0" y="938403"/>
                </a:lnTo>
                <a:lnTo>
                  <a:pt x="1918" y="947785"/>
                </a:lnTo>
                <a:close/>
              </a:path>
              <a:path w="1776222" h="962406">
                <a:moveTo>
                  <a:pt x="1747393" y="28829"/>
                </a:moveTo>
                <a:lnTo>
                  <a:pt x="1747393" y="933577"/>
                </a:lnTo>
                <a:lnTo>
                  <a:pt x="28829" y="933577"/>
                </a:lnTo>
                <a:lnTo>
                  <a:pt x="1752219" y="962406"/>
                </a:lnTo>
                <a:lnTo>
                  <a:pt x="1761601" y="960487"/>
                </a:lnTo>
                <a:lnTo>
                  <a:pt x="1772127" y="951775"/>
                </a:lnTo>
                <a:lnTo>
                  <a:pt x="1776222" y="938403"/>
                </a:lnTo>
                <a:lnTo>
                  <a:pt x="1776222" y="24003"/>
                </a:lnTo>
                <a:lnTo>
                  <a:pt x="1774303" y="14620"/>
                </a:lnTo>
                <a:lnTo>
                  <a:pt x="1765591" y="4094"/>
                </a:lnTo>
                <a:lnTo>
                  <a:pt x="1752219" y="0"/>
                </a:lnTo>
                <a:lnTo>
                  <a:pt x="1747393" y="28829"/>
                </a:lnTo>
                <a:close/>
              </a:path>
              <a:path w="1776222" h="962406">
                <a:moveTo>
                  <a:pt x="38481" y="924052"/>
                </a:moveTo>
                <a:lnTo>
                  <a:pt x="48006" y="914400"/>
                </a:lnTo>
                <a:lnTo>
                  <a:pt x="48006" y="48006"/>
                </a:lnTo>
                <a:lnTo>
                  <a:pt x="1728215" y="48006"/>
                </a:lnTo>
                <a:lnTo>
                  <a:pt x="1728215" y="914400"/>
                </a:lnTo>
                <a:lnTo>
                  <a:pt x="48006" y="914400"/>
                </a:lnTo>
                <a:lnTo>
                  <a:pt x="1737868" y="924052"/>
                </a:lnTo>
                <a:lnTo>
                  <a:pt x="1737868" y="38354"/>
                </a:lnTo>
                <a:lnTo>
                  <a:pt x="38481" y="38354"/>
                </a:lnTo>
                <a:lnTo>
                  <a:pt x="38481" y="924052"/>
                </a:lnTo>
                <a:close/>
              </a:path>
            </a:pathLst>
          </a:custGeom>
          <a:solidFill>
            <a:srgbClr val="AF7D00"/>
          </a:solidFill>
        </p:spPr>
        <p:txBody>
          <a:bodyPr wrap="square" lIns="0" tIns="0" rIns="0" bIns="0" rtlCol="0">
            <a:noAutofit/>
          </a:bodyPr>
          <a:lstStyle/>
          <a:p>
            <a:endParaRPr/>
          </a:p>
        </p:txBody>
      </p:sp>
      <p:sp>
        <p:nvSpPr>
          <p:cNvPr id="138" name="object 138"/>
          <p:cNvSpPr/>
          <p:nvPr/>
        </p:nvSpPr>
        <p:spPr>
          <a:xfrm>
            <a:off x="2416556" y="1804797"/>
            <a:ext cx="1718564" cy="9525"/>
          </a:xfrm>
          <a:custGeom>
            <a:avLst/>
            <a:gdLst/>
            <a:ahLst/>
            <a:cxnLst/>
            <a:rect l="l" t="t" r="r" b="b"/>
            <a:pathLst>
              <a:path w="1718564" h="9525">
                <a:moveTo>
                  <a:pt x="0" y="9525"/>
                </a:moveTo>
                <a:lnTo>
                  <a:pt x="1718564" y="9525"/>
                </a:lnTo>
                <a:lnTo>
                  <a:pt x="1718564" y="0"/>
                </a:lnTo>
                <a:lnTo>
                  <a:pt x="0" y="0"/>
                </a:lnTo>
                <a:lnTo>
                  <a:pt x="0" y="9525"/>
                </a:lnTo>
                <a:close/>
              </a:path>
            </a:pathLst>
          </a:custGeom>
          <a:solidFill>
            <a:srgbClr val="AF7D00"/>
          </a:solidFill>
        </p:spPr>
        <p:txBody>
          <a:bodyPr wrap="square" lIns="0" tIns="0" rIns="0" bIns="0" rtlCol="0">
            <a:noAutofit/>
          </a:bodyPr>
          <a:lstStyle/>
          <a:p>
            <a:endParaRPr/>
          </a:p>
        </p:txBody>
      </p:sp>
      <p:sp>
        <p:nvSpPr>
          <p:cNvPr id="139" name="object 139"/>
          <p:cNvSpPr/>
          <p:nvPr/>
        </p:nvSpPr>
        <p:spPr>
          <a:xfrm>
            <a:off x="2416556" y="2700020"/>
            <a:ext cx="1718564" cy="9525"/>
          </a:xfrm>
          <a:custGeom>
            <a:avLst/>
            <a:gdLst/>
            <a:ahLst/>
            <a:cxnLst/>
            <a:rect l="l" t="t" r="r" b="b"/>
            <a:pathLst>
              <a:path w="1718564" h="9525">
                <a:moveTo>
                  <a:pt x="0" y="9525"/>
                </a:moveTo>
                <a:lnTo>
                  <a:pt x="1718564" y="9525"/>
                </a:lnTo>
                <a:lnTo>
                  <a:pt x="1718564" y="0"/>
                </a:lnTo>
                <a:lnTo>
                  <a:pt x="0" y="0"/>
                </a:lnTo>
                <a:lnTo>
                  <a:pt x="0" y="9525"/>
                </a:lnTo>
                <a:close/>
              </a:path>
            </a:pathLst>
          </a:custGeom>
          <a:solidFill>
            <a:srgbClr val="AF7D00"/>
          </a:solidFill>
        </p:spPr>
        <p:txBody>
          <a:bodyPr wrap="square" lIns="0" tIns="0" rIns="0" bIns="0" rtlCol="0">
            <a:noAutofit/>
          </a:bodyPr>
          <a:lstStyle/>
          <a:p>
            <a:endParaRPr/>
          </a:p>
        </p:txBody>
      </p:sp>
      <p:sp>
        <p:nvSpPr>
          <p:cNvPr id="140" name="object 140"/>
          <p:cNvSpPr/>
          <p:nvPr/>
        </p:nvSpPr>
        <p:spPr>
          <a:xfrm>
            <a:off x="2426208" y="1814322"/>
            <a:ext cx="1699387" cy="9651"/>
          </a:xfrm>
          <a:custGeom>
            <a:avLst/>
            <a:gdLst/>
            <a:ahLst/>
            <a:cxnLst/>
            <a:rect l="l" t="t" r="r" b="b"/>
            <a:pathLst>
              <a:path w="1699387" h="9651">
                <a:moveTo>
                  <a:pt x="0" y="9651"/>
                </a:moveTo>
                <a:lnTo>
                  <a:pt x="1699387" y="9651"/>
                </a:lnTo>
                <a:lnTo>
                  <a:pt x="1699387" y="0"/>
                </a:lnTo>
                <a:lnTo>
                  <a:pt x="0" y="0"/>
                </a:lnTo>
                <a:lnTo>
                  <a:pt x="0" y="9651"/>
                </a:lnTo>
                <a:close/>
              </a:path>
            </a:pathLst>
          </a:custGeom>
          <a:solidFill>
            <a:srgbClr val="AF7D00"/>
          </a:solidFill>
        </p:spPr>
        <p:txBody>
          <a:bodyPr wrap="square" lIns="0" tIns="0" rIns="0" bIns="0" rtlCol="0">
            <a:noAutofit/>
          </a:bodyPr>
          <a:lstStyle/>
          <a:p>
            <a:endParaRPr/>
          </a:p>
        </p:txBody>
      </p:sp>
      <p:sp>
        <p:nvSpPr>
          <p:cNvPr id="141" name="object 141"/>
          <p:cNvSpPr/>
          <p:nvPr/>
        </p:nvSpPr>
        <p:spPr>
          <a:xfrm>
            <a:off x="2426208" y="2690367"/>
            <a:ext cx="1699387" cy="9652"/>
          </a:xfrm>
          <a:custGeom>
            <a:avLst/>
            <a:gdLst/>
            <a:ahLst/>
            <a:cxnLst/>
            <a:rect l="l" t="t" r="r" b="b"/>
            <a:pathLst>
              <a:path w="1699387" h="9652">
                <a:moveTo>
                  <a:pt x="0" y="9652"/>
                </a:moveTo>
                <a:lnTo>
                  <a:pt x="1699387" y="9652"/>
                </a:lnTo>
                <a:lnTo>
                  <a:pt x="1699387" y="0"/>
                </a:lnTo>
                <a:lnTo>
                  <a:pt x="0" y="0"/>
                </a:lnTo>
                <a:lnTo>
                  <a:pt x="0" y="9652"/>
                </a:lnTo>
                <a:close/>
              </a:path>
            </a:pathLst>
          </a:custGeom>
          <a:solidFill>
            <a:srgbClr val="AF7D00"/>
          </a:solidFill>
        </p:spPr>
        <p:txBody>
          <a:bodyPr wrap="square" lIns="0" tIns="0" rIns="0" bIns="0" rtlCol="0">
            <a:noAutofit/>
          </a:bodyPr>
          <a:lstStyle/>
          <a:p>
            <a:endParaRPr/>
          </a:p>
        </p:txBody>
      </p:sp>
      <p:sp>
        <p:nvSpPr>
          <p:cNvPr id="142" name="object 142"/>
          <p:cNvSpPr/>
          <p:nvPr/>
        </p:nvSpPr>
        <p:spPr>
          <a:xfrm>
            <a:off x="2435733" y="1823974"/>
            <a:ext cx="1680209" cy="866393"/>
          </a:xfrm>
          <a:custGeom>
            <a:avLst/>
            <a:gdLst/>
            <a:ahLst/>
            <a:cxnLst/>
            <a:rect l="l" t="t" r="r" b="b"/>
            <a:pathLst>
              <a:path w="1680209" h="866393">
                <a:moveTo>
                  <a:pt x="0" y="866393"/>
                </a:moveTo>
                <a:lnTo>
                  <a:pt x="1680209" y="866393"/>
                </a:lnTo>
                <a:lnTo>
                  <a:pt x="1680209" y="0"/>
                </a:lnTo>
                <a:lnTo>
                  <a:pt x="0" y="0"/>
                </a:lnTo>
                <a:lnTo>
                  <a:pt x="0" y="866393"/>
                </a:lnTo>
                <a:close/>
              </a:path>
            </a:pathLst>
          </a:custGeom>
          <a:solidFill>
            <a:srgbClr val="AF7D00"/>
          </a:solidFill>
        </p:spPr>
        <p:txBody>
          <a:bodyPr wrap="square" lIns="0" tIns="0" rIns="0" bIns="0" rtlCol="0">
            <a:noAutofit/>
          </a:bodyPr>
          <a:lstStyle/>
          <a:p>
            <a:endParaRPr/>
          </a:p>
        </p:txBody>
      </p:sp>
      <p:sp>
        <p:nvSpPr>
          <p:cNvPr id="127" name="object 127"/>
          <p:cNvSpPr/>
          <p:nvPr/>
        </p:nvSpPr>
        <p:spPr>
          <a:xfrm>
            <a:off x="5935345" y="1799971"/>
            <a:ext cx="4825" cy="914400"/>
          </a:xfrm>
          <a:custGeom>
            <a:avLst/>
            <a:gdLst/>
            <a:ahLst/>
            <a:cxnLst/>
            <a:rect l="l" t="t" r="r" b="b"/>
            <a:pathLst>
              <a:path w="4825" h="914400">
                <a:moveTo>
                  <a:pt x="0" y="914400"/>
                </a:moveTo>
                <a:lnTo>
                  <a:pt x="4825" y="914400"/>
                </a:lnTo>
                <a:lnTo>
                  <a:pt x="4825" y="0"/>
                </a:lnTo>
                <a:lnTo>
                  <a:pt x="0" y="0"/>
                </a:lnTo>
                <a:lnTo>
                  <a:pt x="0" y="914400"/>
                </a:lnTo>
                <a:close/>
              </a:path>
            </a:pathLst>
          </a:custGeom>
          <a:solidFill>
            <a:srgbClr val="EFAC00"/>
          </a:solidFill>
        </p:spPr>
        <p:txBody>
          <a:bodyPr wrap="square" lIns="0" tIns="0" rIns="0" bIns="0" rtlCol="0">
            <a:noAutofit/>
          </a:bodyPr>
          <a:lstStyle/>
          <a:p>
            <a:endParaRPr/>
          </a:p>
        </p:txBody>
      </p:sp>
      <p:sp>
        <p:nvSpPr>
          <p:cNvPr id="128" name="object 128"/>
          <p:cNvSpPr/>
          <p:nvPr/>
        </p:nvSpPr>
        <p:spPr>
          <a:xfrm>
            <a:off x="4499991" y="1799971"/>
            <a:ext cx="4825" cy="914400"/>
          </a:xfrm>
          <a:custGeom>
            <a:avLst/>
            <a:gdLst/>
            <a:ahLst/>
            <a:cxnLst/>
            <a:rect l="l" t="t" r="r" b="b"/>
            <a:pathLst>
              <a:path w="4825" h="914400">
                <a:moveTo>
                  <a:pt x="0" y="914400"/>
                </a:moveTo>
                <a:lnTo>
                  <a:pt x="4825" y="914400"/>
                </a:lnTo>
                <a:lnTo>
                  <a:pt x="4825" y="0"/>
                </a:lnTo>
                <a:lnTo>
                  <a:pt x="0" y="0"/>
                </a:lnTo>
                <a:lnTo>
                  <a:pt x="0" y="914400"/>
                </a:lnTo>
                <a:close/>
              </a:path>
            </a:pathLst>
          </a:custGeom>
          <a:solidFill>
            <a:srgbClr val="EFAC00"/>
          </a:solidFill>
        </p:spPr>
        <p:txBody>
          <a:bodyPr wrap="square" lIns="0" tIns="0" rIns="0" bIns="0" rtlCol="0">
            <a:noAutofit/>
          </a:bodyPr>
          <a:lstStyle/>
          <a:p>
            <a:endParaRPr/>
          </a:p>
        </p:txBody>
      </p:sp>
      <p:sp>
        <p:nvSpPr>
          <p:cNvPr id="129" name="object 129"/>
          <p:cNvSpPr/>
          <p:nvPr/>
        </p:nvSpPr>
        <p:spPr>
          <a:xfrm>
            <a:off x="4475988" y="1775967"/>
            <a:ext cx="1488186" cy="962406"/>
          </a:xfrm>
          <a:custGeom>
            <a:avLst/>
            <a:gdLst/>
            <a:ahLst/>
            <a:cxnLst/>
            <a:rect l="l" t="t" r="r" b="b"/>
            <a:pathLst>
              <a:path w="1488186" h="962406">
                <a:moveTo>
                  <a:pt x="48006" y="914400"/>
                </a:moveTo>
                <a:lnTo>
                  <a:pt x="38353" y="924052"/>
                </a:lnTo>
                <a:lnTo>
                  <a:pt x="1449704" y="924052"/>
                </a:lnTo>
                <a:lnTo>
                  <a:pt x="48006" y="914400"/>
                </a:lnTo>
                <a:close/>
              </a:path>
              <a:path w="1488186" h="962406">
                <a:moveTo>
                  <a:pt x="1918" y="947785"/>
                </a:moveTo>
                <a:lnTo>
                  <a:pt x="10630" y="958311"/>
                </a:lnTo>
                <a:lnTo>
                  <a:pt x="24002" y="962406"/>
                </a:lnTo>
                <a:lnTo>
                  <a:pt x="1464183" y="962406"/>
                </a:lnTo>
                <a:lnTo>
                  <a:pt x="28828" y="933577"/>
                </a:lnTo>
                <a:lnTo>
                  <a:pt x="28828" y="28829"/>
                </a:lnTo>
                <a:lnTo>
                  <a:pt x="1459357" y="28829"/>
                </a:lnTo>
                <a:lnTo>
                  <a:pt x="1464183" y="0"/>
                </a:lnTo>
                <a:lnTo>
                  <a:pt x="24002" y="0"/>
                </a:lnTo>
                <a:lnTo>
                  <a:pt x="14620" y="1918"/>
                </a:lnTo>
                <a:lnTo>
                  <a:pt x="4094" y="10630"/>
                </a:lnTo>
                <a:lnTo>
                  <a:pt x="0" y="24003"/>
                </a:lnTo>
                <a:lnTo>
                  <a:pt x="0" y="938403"/>
                </a:lnTo>
                <a:lnTo>
                  <a:pt x="1918" y="947785"/>
                </a:lnTo>
                <a:close/>
              </a:path>
              <a:path w="1488186" h="962406">
                <a:moveTo>
                  <a:pt x="1459357" y="28829"/>
                </a:moveTo>
                <a:lnTo>
                  <a:pt x="1459357" y="933577"/>
                </a:lnTo>
                <a:lnTo>
                  <a:pt x="28828" y="933577"/>
                </a:lnTo>
                <a:lnTo>
                  <a:pt x="1464183" y="962406"/>
                </a:lnTo>
                <a:lnTo>
                  <a:pt x="1473565" y="960487"/>
                </a:lnTo>
                <a:lnTo>
                  <a:pt x="1484091" y="951775"/>
                </a:lnTo>
                <a:lnTo>
                  <a:pt x="1488186" y="938403"/>
                </a:lnTo>
                <a:lnTo>
                  <a:pt x="1488186" y="24003"/>
                </a:lnTo>
                <a:lnTo>
                  <a:pt x="1486267" y="14620"/>
                </a:lnTo>
                <a:lnTo>
                  <a:pt x="1477555" y="4094"/>
                </a:lnTo>
                <a:lnTo>
                  <a:pt x="1464183" y="0"/>
                </a:lnTo>
                <a:lnTo>
                  <a:pt x="1459357" y="28829"/>
                </a:lnTo>
                <a:close/>
              </a:path>
              <a:path w="1488186" h="962406">
                <a:moveTo>
                  <a:pt x="38353" y="924052"/>
                </a:moveTo>
                <a:lnTo>
                  <a:pt x="48006" y="914400"/>
                </a:lnTo>
                <a:lnTo>
                  <a:pt x="48006" y="48006"/>
                </a:lnTo>
                <a:lnTo>
                  <a:pt x="1440179" y="48006"/>
                </a:lnTo>
                <a:lnTo>
                  <a:pt x="1440179" y="914400"/>
                </a:lnTo>
                <a:lnTo>
                  <a:pt x="48006" y="914400"/>
                </a:lnTo>
                <a:lnTo>
                  <a:pt x="1449704" y="924052"/>
                </a:lnTo>
                <a:lnTo>
                  <a:pt x="1449704" y="38354"/>
                </a:lnTo>
                <a:lnTo>
                  <a:pt x="38353" y="38354"/>
                </a:lnTo>
                <a:lnTo>
                  <a:pt x="38353" y="924052"/>
                </a:lnTo>
                <a:close/>
              </a:path>
            </a:pathLst>
          </a:custGeom>
          <a:solidFill>
            <a:srgbClr val="AF7D00"/>
          </a:solidFill>
        </p:spPr>
        <p:txBody>
          <a:bodyPr wrap="square" lIns="0" tIns="0" rIns="0" bIns="0" rtlCol="0">
            <a:noAutofit/>
          </a:bodyPr>
          <a:lstStyle/>
          <a:p>
            <a:endParaRPr/>
          </a:p>
        </p:txBody>
      </p:sp>
      <p:sp>
        <p:nvSpPr>
          <p:cNvPr id="130" name="object 130"/>
          <p:cNvSpPr/>
          <p:nvPr/>
        </p:nvSpPr>
        <p:spPr>
          <a:xfrm>
            <a:off x="4504817" y="1804797"/>
            <a:ext cx="1430528" cy="9525"/>
          </a:xfrm>
          <a:custGeom>
            <a:avLst/>
            <a:gdLst/>
            <a:ahLst/>
            <a:cxnLst/>
            <a:rect l="l" t="t" r="r" b="b"/>
            <a:pathLst>
              <a:path w="1430528" h="9525">
                <a:moveTo>
                  <a:pt x="0" y="9525"/>
                </a:moveTo>
                <a:lnTo>
                  <a:pt x="1430528" y="9525"/>
                </a:lnTo>
                <a:lnTo>
                  <a:pt x="1430528" y="0"/>
                </a:lnTo>
                <a:lnTo>
                  <a:pt x="0" y="0"/>
                </a:lnTo>
                <a:lnTo>
                  <a:pt x="0" y="9525"/>
                </a:lnTo>
                <a:close/>
              </a:path>
            </a:pathLst>
          </a:custGeom>
          <a:solidFill>
            <a:srgbClr val="AF7D00"/>
          </a:solidFill>
        </p:spPr>
        <p:txBody>
          <a:bodyPr wrap="square" lIns="0" tIns="0" rIns="0" bIns="0" rtlCol="0">
            <a:noAutofit/>
          </a:bodyPr>
          <a:lstStyle/>
          <a:p>
            <a:endParaRPr/>
          </a:p>
        </p:txBody>
      </p:sp>
      <p:sp>
        <p:nvSpPr>
          <p:cNvPr id="131" name="object 131"/>
          <p:cNvSpPr/>
          <p:nvPr/>
        </p:nvSpPr>
        <p:spPr>
          <a:xfrm>
            <a:off x="4504817" y="2700020"/>
            <a:ext cx="1430528" cy="9525"/>
          </a:xfrm>
          <a:custGeom>
            <a:avLst/>
            <a:gdLst/>
            <a:ahLst/>
            <a:cxnLst/>
            <a:rect l="l" t="t" r="r" b="b"/>
            <a:pathLst>
              <a:path w="1430528" h="9525">
                <a:moveTo>
                  <a:pt x="0" y="9525"/>
                </a:moveTo>
                <a:lnTo>
                  <a:pt x="1430528" y="9525"/>
                </a:lnTo>
                <a:lnTo>
                  <a:pt x="1430528" y="0"/>
                </a:lnTo>
                <a:lnTo>
                  <a:pt x="0" y="0"/>
                </a:lnTo>
                <a:lnTo>
                  <a:pt x="0" y="9525"/>
                </a:lnTo>
                <a:close/>
              </a:path>
            </a:pathLst>
          </a:custGeom>
          <a:solidFill>
            <a:srgbClr val="AF7D00"/>
          </a:solidFill>
        </p:spPr>
        <p:txBody>
          <a:bodyPr wrap="square" lIns="0" tIns="0" rIns="0" bIns="0" rtlCol="0">
            <a:noAutofit/>
          </a:bodyPr>
          <a:lstStyle/>
          <a:p>
            <a:endParaRPr/>
          </a:p>
        </p:txBody>
      </p:sp>
      <p:sp>
        <p:nvSpPr>
          <p:cNvPr id="132" name="object 132"/>
          <p:cNvSpPr/>
          <p:nvPr/>
        </p:nvSpPr>
        <p:spPr>
          <a:xfrm>
            <a:off x="4514342" y="1814322"/>
            <a:ext cx="1411351" cy="9651"/>
          </a:xfrm>
          <a:custGeom>
            <a:avLst/>
            <a:gdLst/>
            <a:ahLst/>
            <a:cxnLst/>
            <a:rect l="l" t="t" r="r" b="b"/>
            <a:pathLst>
              <a:path w="1411351" h="9651">
                <a:moveTo>
                  <a:pt x="0" y="9651"/>
                </a:moveTo>
                <a:lnTo>
                  <a:pt x="1411351" y="9651"/>
                </a:lnTo>
                <a:lnTo>
                  <a:pt x="1411351" y="0"/>
                </a:lnTo>
                <a:lnTo>
                  <a:pt x="0" y="0"/>
                </a:lnTo>
                <a:lnTo>
                  <a:pt x="0" y="9651"/>
                </a:lnTo>
                <a:close/>
              </a:path>
            </a:pathLst>
          </a:custGeom>
          <a:solidFill>
            <a:srgbClr val="AF7D00"/>
          </a:solidFill>
        </p:spPr>
        <p:txBody>
          <a:bodyPr wrap="square" lIns="0" tIns="0" rIns="0" bIns="0" rtlCol="0">
            <a:noAutofit/>
          </a:bodyPr>
          <a:lstStyle/>
          <a:p>
            <a:endParaRPr/>
          </a:p>
        </p:txBody>
      </p:sp>
      <p:sp>
        <p:nvSpPr>
          <p:cNvPr id="133" name="object 133"/>
          <p:cNvSpPr/>
          <p:nvPr/>
        </p:nvSpPr>
        <p:spPr>
          <a:xfrm>
            <a:off x="4514342" y="2690367"/>
            <a:ext cx="1411351" cy="9652"/>
          </a:xfrm>
          <a:custGeom>
            <a:avLst/>
            <a:gdLst/>
            <a:ahLst/>
            <a:cxnLst/>
            <a:rect l="l" t="t" r="r" b="b"/>
            <a:pathLst>
              <a:path w="1411351" h="9652">
                <a:moveTo>
                  <a:pt x="0" y="9652"/>
                </a:moveTo>
                <a:lnTo>
                  <a:pt x="1411351" y="9652"/>
                </a:lnTo>
                <a:lnTo>
                  <a:pt x="1411351" y="0"/>
                </a:lnTo>
                <a:lnTo>
                  <a:pt x="0" y="0"/>
                </a:lnTo>
                <a:lnTo>
                  <a:pt x="0" y="9652"/>
                </a:lnTo>
                <a:close/>
              </a:path>
            </a:pathLst>
          </a:custGeom>
          <a:solidFill>
            <a:srgbClr val="AF7D00"/>
          </a:solidFill>
        </p:spPr>
        <p:txBody>
          <a:bodyPr wrap="square" lIns="0" tIns="0" rIns="0" bIns="0" rtlCol="0">
            <a:noAutofit/>
          </a:bodyPr>
          <a:lstStyle/>
          <a:p>
            <a:endParaRPr/>
          </a:p>
        </p:txBody>
      </p:sp>
      <p:sp>
        <p:nvSpPr>
          <p:cNvPr id="134" name="object 134"/>
          <p:cNvSpPr/>
          <p:nvPr/>
        </p:nvSpPr>
        <p:spPr>
          <a:xfrm>
            <a:off x="4523994" y="1823974"/>
            <a:ext cx="1392173" cy="866393"/>
          </a:xfrm>
          <a:custGeom>
            <a:avLst/>
            <a:gdLst/>
            <a:ahLst/>
            <a:cxnLst/>
            <a:rect l="l" t="t" r="r" b="b"/>
            <a:pathLst>
              <a:path w="1392173" h="866393">
                <a:moveTo>
                  <a:pt x="0" y="866393"/>
                </a:moveTo>
                <a:lnTo>
                  <a:pt x="1392173" y="866393"/>
                </a:lnTo>
                <a:lnTo>
                  <a:pt x="1392173" y="0"/>
                </a:lnTo>
                <a:lnTo>
                  <a:pt x="0" y="0"/>
                </a:lnTo>
                <a:lnTo>
                  <a:pt x="0" y="866393"/>
                </a:lnTo>
                <a:close/>
              </a:path>
            </a:pathLst>
          </a:custGeom>
          <a:solidFill>
            <a:srgbClr val="AF7D00"/>
          </a:solidFill>
        </p:spPr>
        <p:txBody>
          <a:bodyPr wrap="square" lIns="0" tIns="0" rIns="0" bIns="0" rtlCol="0">
            <a:noAutofit/>
          </a:bodyPr>
          <a:lstStyle/>
          <a:p>
            <a:endParaRPr/>
          </a:p>
        </p:txBody>
      </p:sp>
      <p:sp>
        <p:nvSpPr>
          <p:cNvPr id="119" name="object 119"/>
          <p:cNvSpPr/>
          <p:nvPr/>
        </p:nvSpPr>
        <p:spPr>
          <a:xfrm>
            <a:off x="8095615" y="1772792"/>
            <a:ext cx="4825" cy="914400"/>
          </a:xfrm>
          <a:custGeom>
            <a:avLst/>
            <a:gdLst/>
            <a:ahLst/>
            <a:cxnLst/>
            <a:rect l="l" t="t" r="r" b="b"/>
            <a:pathLst>
              <a:path w="4825" h="914400">
                <a:moveTo>
                  <a:pt x="0" y="914400"/>
                </a:moveTo>
                <a:lnTo>
                  <a:pt x="4825" y="914400"/>
                </a:lnTo>
                <a:lnTo>
                  <a:pt x="4825" y="0"/>
                </a:lnTo>
                <a:lnTo>
                  <a:pt x="0" y="0"/>
                </a:lnTo>
                <a:lnTo>
                  <a:pt x="0" y="914400"/>
                </a:lnTo>
                <a:close/>
              </a:path>
            </a:pathLst>
          </a:custGeom>
          <a:solidFill>
            <a:srgbClr val="EFAC00"/>
          </a:solidFill>
        </p:spPr>
        <p:txBody>
          <a:bodyPr wrap="square" lIns="0" tIns="0" rIns="0" bIns="0" rtlCol="0">
            <a:noAutofit/>
          </a:bodyPr>
          <a:lstStyle/>
          <a:p>
            <a:endParaRPr/>
          </a:p>
        </p:txBody>
      </p:sp>
      <p:sp>
        <p:nvSpPr>
          <p:cNvPr id="120" name="object 120"/>
          <p:cNvSpPr/>
          <p:nvPr/>
        </p:nvSpPr>
        <p:spPr>
          <a:xfrm>
            <a:off x="6444234" y="1772792"/>
            <a:ext cx="4825" cy="914400"/>
          </a:xfrm>
          <a:custGeom>
            <a:avLst/>
            <a:gdLst/>
            <a:ahLst/>
            <a:cxnLst/>
            <a:rect l="l" t="t" r="r" b="b"/>
            <a:pathLst>
              <a:path w="4825" h="914400">
                <a:moveTo>
                  <a:pt x="0" y="914400"/>
                </a:moveTo>
                <a:lnTo>
                  <a:pt x="4825" y="914400"/>
                </a:lnTo>
                <a:lnTo>
                  <a:pt x="4825" y="0"/>
                </a:lnTo>
                <a:lnTo>
                  <a:pt x="0" y="0"/>
                </a:lnTo>
                <a:lnTo>
                  <a:pt x="0" y="914400"/>
                </a:lnTo>
                <a:close/>
              </a:path>
            </a:pathLst>
          </a:custGeom>
          <a:solidFill>
            <a:srgbClr val="EFAC00"/>
          </a:solidFill>
        </p:spPr>
        <p:txBody>
          <a:bodyPr wrap="square" lIns="0" tIns="0" rIns="0" bIns="0" rtlCol="0">
            <a:noAutofit/>
          </a:bodyPr>
          <a:lstStyle/>
          <a:p>
            <a:endParaRPr/>
          </a:p>
        </p:txBody>
      </p:sp>
      <p:sp>
        <p:nvSpPr>
          <p:cNvPr id="121" name="object 121"/>
          <p:cNvSpPr/>
          <p:nvPr/>
        </p:nvSpPr>
        <p:spPr>
          <a:xfrm>
            <a:off x="6420231" y="1748789"/>
            <a:ext cx="1704213" cy="962406"/>
          </a:xfrm>
          <a:custGeom>
            <a:avLst/>
            <a:gdLst/>
            <a:ahLst/>
            <a:cxnLst/>
            <a:rect l="l" t="t" r="r" b="b"/>
            <a:pathLst>
              <a:path w="1704213" h="962406">
                <a:moveTo>
                  <a:pt x="48006" y="914400"/>
                </a:moveTo>
                <a:lnTo>
                  <a:pt x="38354" y="924051"/>
                </a:lnTo>
                <a:lnTo>
                  <a:pt x="1665732" y="924051"/>
                </a:lnTo>
                <a:lnTo>
                  <a:pt x="48006" y="914400"/>
                </a:lnTo>
                <a:close/>
              </a:path>
              <a:path w="1704213" h="962406">
                <a:moveTo>
                  <a:pt x="1900" y="947839"/>
                </a:moveTo>
                <a:lnTo>
                  <a:pt x="10574" y="958345"/>
                </a:lnTo>
                <a:lnTo>
                  <a:pt x="24003" y="962406"/>
                </a:lnTo>
                <a:lnTo>
                  <a:pt x="1680210" y="962406"/>
                </a:lnTo>
                <a:lnTo>
                  <a:pt x="28829" y="933576"/>
                </a:lnTo>
                <a:lnTo>
                  <a:pt x="28829" y="28829"/>
                </a:lnTo>
                <a:lnTo>
                  <a:pt x="1675384" y="28829"/>
                </a:lnTo>
                <a:lnTo>
                  <a:pt x="1680210" y="0"/>
                </a:lnTo>
                <a:lnTo>
                  <a:pt x="24003" y="0"/>
                </a:lnTo>
                <a:lnTo>
                  <a:pt x="14566" y="1918"/>
                </a:lnTo>
                <a:lnTo>
                  <a:pt x="4060" y="10630"/>
                </a:lnTo>
                <a:lnTo>
                  <a:pt x="0" y="24002"/>
                </a:lnTo>
                <a:lnTo>
                  <a:pt x="0" y="938402"/>
                </a:lnTo>
                <a:lnTo>
                  <a:pt x="1900" y="947839"/>
                </a:lnTo>
                <a:close/>
              </a:path>
              <a:path w="1704213" h="962406">
                <a:moveTo>
                  <a:pt x="1675384" y="28829"/>
                </a:moveTo>
                <a:lnTo>
                  <a:pt x="1675384" y="933576"/>
                </a:lnTo>
                <a:lnTo>
                  <a:pt x="28829" y="933576"/>
                </a:lnTo>
                <a:lnTo>
                  <a:pt x="1680210" y="962406"/>
                </a:lnTo>
                <a:lnTo>
                  <a:pt x="1689592" y="960505"/>
                </a:lnTo>
                <a:lnTo>
                  <a:pt x="1700118" y="951831"/>
                </a:lnTo>
                <a:lnTo>
                  <a:pt x="1704213" y="938402"/>
                </a:lnTo>
                <a:lnTo>
                  <a:pt x="1704213" y="24002"/>
                </a:lnTo>
                <a:lnTo>
                  <a:pt x="1702294" y="14620"/>
                </a:lnTo>
                <a:lnTo>
                  <a:pt x="1693582" y="4094"/>
                </a:lnTo>
                <a:lnTo>
                  <a:pt x="1680210" y="0"/>
                </a:lnTo>
                <a:lnTo>
                  <a:pt x="1675384" y="28829"/>
                </a:lnTo>
                <a:close/>
              </a:path>
              <a:path w="1704213" h="962406">
                <a:moveTo>
                  <a:pt x="38354" y="924051"/>
                </a:moveTo>
                <a:lnTo>
                  <a:pt x="48006" y="914400"/>
                </a:lnTo>
                <a:lnTo>
                  <a:pt x="48006" y="48006"/>
                </a:lnTo>
                <a:lnTo>
                  <a:pt x="1656207" y="48006"/>
                </a:lnTo>
                <a:lnTo>
                  <a:pt x="1656207" y="914400"/>
                </a:lnTo>
                <a:lnTo>
                  <a:pt x="48006" y="914400"/>
                </a:lnTo>
                <a:lnTo>
                  <a:pt x="1665732" y="924051"/>
                </a:lnTo>
                <a:lnTo>
                  <a:pt x="1665732" y="38481"/>
                </a:lnTo>
                <a:lnTo>
                  <a:pt x="38354" y="38481"/>
                </a:lnTo>
                <a:lnTo>
                  <a:pt x="38354" y="924051"/>
                </a:lnTo>
                <a:close/>
              </a:path>
            </a:pathLst>
          </a:custGeom>
          <a:solidFill>
            <a:srgbClr val="AF7D00"/>
          </a:solidFill>
        </p:spPr>
        <p:txBody>
          <a:bodyPr wrap="square" lIns="0" tIns="0" rIns="0" bIns="0" rtlCol="0">
            <a:noAutofit/>
          </a:bodyPr>
          <a:lstStyle/>
          <a:p>
            <a:endParaRPr/>
          </a:p>
        </p:txBody>
      </p:sp>
      <p:sp>
        <p:nvSpPr>
          <p:cNvPr id="122" name="object 122"/>
          <p:cNvSpPr/>
          <p:nvPr/>
        </p:nvSpPr>
        <p:spPr>
          <a:xfrm>
            <a:off x="6449060" y="1777619"/>
            <a:ext cx="1646555" cy="9651"/>
          </a:xfrm>
          <a:custGeom>
            <a:avLst/>
            <a:gdLst/>
            <a:ahLst/>
            <a:cxnLst/>
            <a:rect l="l" t="t" r="r" b="b"/>
            <a:pathLst>
              <a:path w="1646555" h="9651">
                <a:moveTo>
                  <a:pt x="0" y="9651"/>
                </a:moveTo>
                <a:lnTo>
                  <a:pt x="1646555" y="9651"/>
                </a:lnTo>
                <a:lnTo>
                  <a:pt x="1646555" y="0"/>
                </a:lnTo>
                <a:lnTo>
                  <a:pt x="0" y="0"/>
                </a:lnTo>
                <a:lnTo>
                  <a:pt x="0" y="9651"/>
                </a:lnTo>
                <a:close/>
              </a:path>
            </a:pathLst>
          </a:custGeom>
          <a:solidFill>
            <a:srgbClr val="AF7D00"/>
          </a:solidFill>
        </p:spPr>
        <p:txBody>
          <a:bodyPr wrap="square" lIns="0" tIns="0" rIns="0" bIns="0" rtlCol="0">
            <a:noAutofit/>
          </a:bodyPr>
          <a:lstStyle/>
          <a:p>
            <a:endParaRPr/>
          </a:p>
        </p:txBody>
      </p:sp>
      <p:sp>
        <p:nvSpPr>
          <p:cNvPr id="123" name="object 123"/>
          <p:cNvSpPr/>
          <p:nvPr/>
        </p:nvSpPr>
        <p:spPr>
          <a:xfrm>
            <a:off x="6449060" y="2672841"/>
            <a:ext cx="1646555" cy="9525"/>
          </a:xfrm>
          <a:custGeom>
            <a:avLst/>
            <a:gdLst/>
            <a:ahLst/>
            <a:cxnLst/>
            <a:rect l="l" t="t" r="r" b="b"/>
            <a:pathLst>
              <a:path w="1646555" h="9525">
                <a:moveTo>
                  <a:pt x="0" y="9525"/>
                </a:moveTo>
                <a:lnTo>
                  <a:pt x="1646555" y="9525"/>
                </a:lnTo>
                <a:lnTo>
                  <a:pt x="1646555" y="0"/>
                </a:lnTo>
                <a:lnTo>
                  <a:pt x="0" y="0"/>
                </a:lnTo>
                <a:lnTo>
                  <a:pt x="0" y="9525"/>
                </a:lnTo>
                <a:close/>
              </a:path>
            </a:pathLst>
          </a:custGeom>
          <a:solidFill>
            <a:srgbClr val="AF7D00"/>
          </a:solidFill>
        </p:spPr>
        <p:txBody>
          <a:bodyPr wrap="square" lIns="0" tIns="0" rIns="0" bIns="0" rtlCol="0">
            <a:noAutofit/>
          </a:bodyPr>
          <a:lstStyle/>
          <a:p>
            <a:endParaRPr/>
          </a:p>
        </p:txBody>
      </p:sp>
      <p:sp>
        <p:nvSpPr>
          <p:cNvPr id="124" name="object 124"/>
          <p:cNvSpPr/>
          <p:nvPr/>
        </p:nvSpPr>
        <p:spPr>
          <a:xfrm>
            <a:off x="6458585" y="1787271"/>
            <a:ext cx="1627378" cy="9525"/>
          </a:xfrm>
          <a:custGeom>
            <a:avLst/>
            <a:gdLst/>
            <a:ahLst/>
            <a:cxnLst/>
            <a:rect l="l" t="t" r="r" b="b"/>
            <a:pathLst>
              <a:path w="1627378" h="9525">
                <a:moveTo>
                  <a:pt x="0" y="9525"/>
                </a:moveTo>
                <a:lnTo>
                  <a:pt x="1627378" y="9525"/>
                </a:lnTo>
                <a:lnTo>
                  <a:pt x="1627378" y="0"/>
                </a:lnTo>
                <a:lnTo>
                  <a:pt x="0" y="0"/>
                </a:lnTo>
                <a:lnTo>
                  <a:pt x="0" y="9525"/>
                </a:lnTo>
                <a:close/>
              </a:path>
            </a:pathLst>
          </a:custGeom>
          <a:solidFill>
            <a:srgbClr val="AF7D00"/>
          </a:solidFill>
        </p:spPr>
        <p:txBody>
          <a:bodyPr wrap="square" lIns="0" tIns="0" rIns="0" bIns="0" rtlCol="0">
            <a:noAutofit/>
          </a:bodyPr>
          <a:lstStyle/>
          <a:p>
            <a:endParaRPr/>
          </a:p>
        </p:txBody>
      </p:sp>
      <p:sp>
        <p:nvSpPr>
          <p:cNvPr id="125" name="object 125"/>
          <p:cNvSpPr/>
          <p:nvPr/>
        </p:nvSpPr>
        <p:spPr>
          <a:xfrm>
            <a:off x="6458585" y="2663190"/>
            <a:ext cx="1627378" cy="9652"/>
          </a:xfrm>
          <a:custGeom>
            <a:avLst/>
            <a:gdLst/>
            <a:ahLst/>
            <a:cxnLst/>
            <a:rect l="l" t="t" r="r" b="b"/>
            <a:pathLst>
              <a:path w="1627378" h="9652">
                <a:moveTo>
                  <a:pt x="0" y="9652"/>
                </a:moveTo>
                <a:lnTo>
                  <a:pt x="1627378" y="9652"/>
                </a:lnTo>
                <a:lnTo>
                  <a:pt x="1627378" y="0"/>
                </a:lnTo>
                <a:lnTo>
                  <a:pt x="0" y="0"/>
                </a:lnTo>
                <a:lnTo>
                  <a:pt x="0" y="9652"/>
                </a:lnTo>
                <a:close/>
              </a:path>
            </a:pathLst>
          </a:custGeom>
          <a:solidFill>
            <a:srgbClr val="AF7D00"/>
          </a:solidFill>
        </p:spPr>
        <p:txBody>
          <a:bodyPr wrap="square" lIns="0" tIns="0" rIns="0" bIns="0" rtlCol="0">
            <a:noAutofit/>
          </a:bodyPr>
          <a:lstStyle/>
          <a:p>
            <a:endParaRPr/>
          </a:p>
        </p:txBody>
      </p:sp>
      <p:sp>
        <p:nvSpPr>
          <p:cNvPr id="126" name="object 126"/>
          <p:cNvSpPr/>
          <p:nvPr/>
        </p:nvSpPr>
        <p:spPr>
          <a:xfrm>
            <a:off x="6468237" y="1796796"/>
            <a:ext cx="1608201" cy="866393"/>
          </a:xfrm>
          <a:custGeom>
            <a:avLst/>
            <a:gdLst/>
            <a:ahLst/>
            <a:cxnLst/>
            <a:rect l="l" t="t" r="r" b="b"/>
            <a:pathLst>
              <a:path w="1608201" h="866393">
                <a:moveTo>
                  <a:pt x="0" y="866393"/>
                </a:moveTo>
                <a:lnTo>
                  <a:pt x="1608201" y="866393"/>
                </a:lnTo>
                <a:lnTo>
                  <a:pt x="1608201" y="0"/>
                </a:lnTo>
                <a:lnTo>
                  <a:pt x="0" y="0"/>
                </a:lnTo>
                <a:lnTo>
                  <a:pt x="0" y="866393"/>
                </a:lnTo>
                <a:close/>
              </a:path>
            </a:pathLst>
          </a:custGeom>
          <a:solidFill>
            <a:srgbClr val="AF7D00"/>
          </a:solidFill>
        </p:spPr>
        <p:txBody>
          <a:bodyPr wrap="square" lIns="0" tIns="0" rIns="0" bIns="0" rtlCol="0">
            <a:noAutofit/>
          </a:bodyPr>
          <a:lstStyle/>
          <a:p>
            <a:endParaRPr/>
          </a:p>
        </p:txBody>
      </p:sp>
      <p:sp>
        <p:nvSpPr>
          <p:cNvPr id="111" name="object 111"/>
          <p:cNvSpPr/>
          <p:nvPr/>
        </p:nvSpPr>
        <p:spPr>
          <a:xfrm>
            <a:off x="2118868" y="2996958"/>
            <a:ext cx="4876" cy="792086"/>
          </a:xfrm>
          <a:custGeom>
            <a:avLst/>
            <a:gdLst/>
            <a:ahLst/>
            <a:cxnLst/>
            <a:rect l="l" t="t" r="r" b="b"/>
            <a:pathLst>
              <a:path w="4876" h="792086">
                <a:moveTo>
                  <a:pt x="0" y="792086"/>
                </a:moveTo>
                <a:lnTo>
                  <a:pt x="4876" y="792086"/>
                </a:lnTo>
                <a:lnTo>
                  <a:pt x="4876" y="0"/>
                </a:lnTo>
                <a:lnTo>
                  <a:pt x="0" y="0"/>
                </a:lnTo>
                <a:lnTo>
                  <a:pt x="0" y="792086"/>
                </a:lnTo>
                <a:close/>
              </a:path>
            </a:pathLst>
          </a:custGeom>
          <a:solidFill>
            <a:srgbClr val="EFAC00"/>
          </a:solidFill>
        </p:spPr>
        <p:txBody>
          <a:bodyPr wrap="square" lIns="0" tIns="0" rIns="0" bIns="0" rtlCol="0">
            <a:noAutofit/>
          </a:bodyPr>
          <a:lstStyle/>
          <a:p>
            <a:endParaRPr/>
          </a:p>
        </p:txBody>
      </p:sp>
      <p:sp>
        <p:nvSpPr>
          <p:cNvPr id="112" name="object 112"/>
          <p:cNvSpPr/>
          <p:nvPr/>
        </p:nvSpPr>
        <p:spPr>
          <a:xfrm>
            <a:off x="467537" y="2996958"/>
            <a:ext cx="4800" cy="792086"/>
          </a:xfrm>
          <a:custGeom>
            <a:avLst/>
            <a:gdLst/>
            <a:ahLst/>
            <a:cxnLst/>
            <a:rect l="l" t="t" r="r" b="b"/>
            <a:pathLst>
              <a:path w="4800" h="792086">
                <a:moveTo>
                  <a:pt x="0" y="792086"/>
                </a:moveTo>
                <a:lnTo>
                  <a:pt x="4800" y="792086"/>
                </a:lnTo>
                <a:lnTo>
                  <a:pt x="4800" y="0"/>
                </a:lnTo>
                <a:lnTo>
                  <a:pt x="0" y="0"/>
                </a:lnTo>
                <a:lnTo>
                  <a:pt x="0" y="792086"/>
                </a:lnTo>
                <a:close/>
              </a:path>
            </a:pathLst>
          </a:custGeom>
          <a:solidFill>
            <a:srgbClr val="EFAC00"/>
          </a:solidFill>
        </p:spPr>
        <p:txBody>
          <a:bodyPr wrap="square" lIns="0" tIns="0" rIns="0" bIns="0" rtlCol="0">
            <a:noAutofit/>
          </a:bodyPr>
          <a:lstStyle/>
          <a:p>
            <a:endParaRPr/>
          </a:p>
        </p:txBody>
      </p:sp>
      <p:sp>
        <p:nvSpPr>
          <p:cNvPr id="113" name="object 113"/>
          <p:cNvSpPr/>
          <p:nvPr/>
        </p:nvSpPr>
        <p:spPr>
          <a:xfrm>
            <a:off x="443547" y="2972942"/>
            <a:ext cx="1704149" cy="840105"/>
          </a:xfrm>
          <a:custGeom>
            <a:avLst/>
            <a:gdLst/>
            <a:ahLst/>
            <a:cxnLst/>
            <a:rect l="l" t="t" r="r" b="b"/>
            <a:pathLst>
              <a:path w="1704149" h="840105">
                <a:moveTo>
                  <a:pt x="47993" y="792099"/>
                </a:moveTo>
                <a:lnTo>
                  <a:pt x="38392" y="801751"/>
                </a:lnTo>
                <a:lnTo>
                  <a:pt x="1665795" y="801751"/>
                </a:lnTo>
                <a:lnTo>
                  <a:pt x="47993" y="792099"/>
                </a:lnTo>
                <a:close/>
              </a:path>
              <a:path w="1704149" h="840105">
                <a:moveTo>
                  <a:pt x="1908" y="825477"/>
                </a:moveTo>
                <a:lnTo>
                  <a:pt x="10602" y="836008"/>
                </a:lnTo>
                <a:lnTo>
                  <a:pt x="23990" y="840105"/>
                </a:lnTo>
                <a:lnTo>
                  <a:pt x="1680146" y="840105"/>
                </a:lnTo>
                <a:lnTo>
                  <a:pt x="28790" y="811276"/>
                </a:lnTo>
                <a:lnTo>
                  <a:pt x="28790" y="28829"/>
                </a:lnTo>
                <a:lnTo>
                  <a:pt x="1675320" y="28829"/>
                </a:lnTo>
                <a:lnTo>
                  <a:pt x="1680146" y="0"/>
                </a:lnTo>
                <a:lnTo>
                  <a:pt x="23990" y="0"/>
                </a:lnTo>
                <a:lnTo>
                  <a:pt x="14600" y="1915"/>
                </a:lnTo>
                <a:lnTo>
                  <a:pt x="4082" y="10627"/>
                </a:lnTo>
                <a:lnTo>
                  <a:pt x="0" y="24003"/>
                </a:lnTo>
                <a:lnTo>
                  <a:pt x="0" y="816102"/>
                </a:lnTo>
                <a:lnTo>
                  <a:pt x="1908" y="825477"/>
                </a:lnTo>
                <a:close/>
              </a:path>
              <a:path w="1704149" h="840105">
                <a:moveTo>
                  <a:pt x="1675320" y="28829"/>
                </a:moveTo>
                <a:lnTo>
                  <a:pt x="1675320" y="811276"/>
                </a:lnTo>
                <a:lnTo>
                  <a:pt x="28790" y="811276"/>
                </a:lnTo>
                <a:lnTo>
                  <a:pt x="1680146" y="840105"/>
                </a:lnTo>
                <a:lnTo>
                  <a:pt x="1689582" y="838186"/>
                </a:lnTo>
                <a:lnTo>
                  <a:pt x="1700088" y="829474"/>
                </a:lnTo>
                <a:lnTo>
                  <a:pt x="1704149" y="816102"/>
                </a:lnTo>
                <a:lnTo>
                  <a:pt x="1704149" y="24003"/>
                </a:lnTo>
                <a:lnTo>
                  <a:pt x="1702248" y="14620"/>
                </a:lnTo>
                <a:lnTo>
                  <a:pt x="1693574" y="4094"/>
                </a:lnTo>
                <a:lnTo>
                  <a:pt x="1680146" y="0"/>
                </a:lnTo>
                <a:lnTo>
                  <a:pt x="1675320" y="28829"/>
                </a:lnTo>
                <a:close/>
              </a:path>
              <a:path w="1704149" h="840105">
                <a:moveTo>
                  <a:pt x="38392" y="801751"/>
                </a:moveTo>
                <a:lnTo>
                  <a:pt x="47993" y="792099"/>
                </a:lnTo>
                <a:lnTo>
                  <a:pt x="47993" y="48006"/>
                </a:lnTo>
                <a:lnTo>
                  <a:pt x="1656143" y="48006"/>
                </a:lnTo>
                <a:lnTo>
                  <a:pt x="1656143" y="792099"/>
                </a:lnTo>
                <a:lnTo>
                  <a:pt x="47993" y="792099"/>
                </a:lnTo>
                <a:lnTo>
                  <a:pt x="1665795" y="801751"/>
                </a:lnTo>
                <a:lnTo>
                  <a:pt x="1665795" y="38354"/>
                </a:lnTo>
                <a:lnTo>
                  <a:pt x="38392" y="38354"/>
                </a:lnTo>
                <a:lnTo>
                  <a:pt x="38392" y="801751"/>
                </a:lnTo>
                <a:close/>
              </a:path>
            </a:pathLst>
          </a:custGeom>
          <a:solidFill>
            <a:srgbClr val="AF7D00"/>
          </a:solidFill>
        </p:spPr>
        <p:txBody>
          <a:bodyPr wrap="square" lIns="0" tIns="0" rIns="0" bIns="0" rtlCol="0">
            <a:noAutofit/>
          </a:bodyPr>
          <a:lstStyle/>
          <a:p>
            <a:endParaRPr/>
          </a:p>
        </p:txBody>
      </p:sp>
      <p:sp>
        <p:nvSpPr>
          <p:cNvPr id="114" name="object 114"/>
          <p:cNvSpPr/>
          <p:nvPr/>
        </p:nvSpPr>
        <p:spPr>
          <a:xfrm>
            <a:off x="472338" y="3001772"/>
            <a:ext cx="1646529" cy="9525"/>
          </a:xfrm>
          <a:custGeom>
            <a:avLst/>
            <a:gdLst/>
            <a:ahLst/>
            <a:cxnLst/>
            <a:rect l="l" t="t" r="r" b="b"/>
            <a:pathLst>
              <a:path w="1646529" h="9525">
                <a:moveTo>
                  <a:pt x="0" y="9525"/>
                </a:moveTo>
                <a:lnTo>
                  <a:pt x="1646529" y="9525"/>
                </a:lnTo>
                <a:lnTo>
                  <a:pt x="1646529" y="0"/>
                </a:lnTo>
                <a:lnTo>
                  <a:pt x="0" y="0"/>
                </a:lnTo>
                <a:lnTo>
                  <a:pt x="0" y="9525"/>
                </a:lnTo>
                <a:close/>
              </a:path>
            </a:pathLst>
          </a:custGeom>
          <a:solidFill>
            <a:srgbClr val="AF7D00"/>
          </a:solidFill>
        </p:spPr>
        <p:txBody>
          <a:bodyPr wrap="square" lIns="0" tIns="0" rIns="0" bIns="0" rtlCol="0">
            <a:noAutofit/>
          </a:bodyPr>
          <a:lstStyle/>
          <a:p>
            <a:endParaRPr/>
          </a:p>
        </p:txBody>
      </p:sp>
      <p:sp>
        <p:nvSpPr>
          <p:cNvPr id="115" name="object 115"/>
          <p:cNvSpPr/>
          <p:nvPr/>
        </p:nvSpPr>
        <p:spPr>
          <a:xfrm>
            <a:off x="472338" y="3774694"/>
            <a:ext cx="1646529" cy="9525"/>
          </a:xfrm>
          <a:custGeom>
            <a:avLst/>
            <a:gdLst/>
            <a:ahLst/>
            <a:cxnLst/>
            <a:rect l="l" t="t" r="r" b="b"/>
            <a:pathLst>
              <a:path w="1646529" h="9525">
                <a:moveTo>
                  <a:pt x="0" y="9525"/>
                </a:moveTo>
                <a:lnTo>
                  <a:pt x="1646529" y="9525"/>
                </a:lnTo>
                <a:lnTo>
                  <a:pt x="1646529" y="0"/>
                </a:lnTo>
                <a:lnTo>
                  <a:pt x="0" y="0"/>
                </a:lnTo>
                <a:lnTo>
                  <a:pt x="0" y="9525"/>
                </a:lnTo>
                <a:close/>
              </a:path>
            </a:pathLst>
          </a:custGeom>
          <a:solidFill>
            <a:srgbClr val="AF7D00"/>
          </a:solidFill>
        </p:spPr>
        <p:txBody>
          <a:bodyPr wrap="square" lIns="0" tIns="0" rIns="0" bIns="0" rtlCol="0">
            <a:noAutofit/>
          </a:bodyPr>
          <a:lstStyle/>
          <a:p>
            <a:endParaRPr/>
          </a:p>
        </p:txBody>
      </p:sp>
      <p:sp>
        <p:nvSpPr>
          <p:cNvPr id="116" name="object 116"/>
          <p:cNvSpPr/>
          <p:nvPr/>
        </p:nvSpPr>
        <p:spPr>
          <a:xfrm>
            <a:off x="481939" y="3011297"/>
            <a:ext cx="1627403" cy="9651"/>
          </a:xfrm>
          <a:custGeom>
            <a:avLst/>
            <a:gdLst/>
            <a:ahLst/>
            <a:cxnLst/>
            <a:rect l="l" t="t" r="r" b="b"/>
            <a:pathLst>
              <a:path w="1627403" h="9651">
                <a:moveTo>
                  <a:pt x="0" y="9651"/>
                </a:moveTo>
                <a:lnTo>
                  <a:pt x="1627403" y="9651"/>
                </a:lnTo>
                <a:lnTo>
                  <a:pt x="1627403" y="0"/>
                </a:lnTo>
                <a:lnTo>
                  <a:pt x="0" y="0"/>
                </a:lnTo>
                <a:lnTo>
                  <a:pt x="0" y="9651"/>
                </a:lnTo>
                <a:close/>
              </a:path>
            </a:pathLst>
          </a:custGeom>
          <a:solidFill>
            <a:srgbClr val="AF7D00"/>
          </a:solidFill>
        </p:spPr>
        <p:txBody>
          <a:bodyPr wrap="square" lIns="0" tIns="0" rIns="0" bIns="0" rtlCol="0">
            <a:noAutofit/>
          </a:bodyPr>
          <a:lstStyle/>
          <a:p>
            <a:endParaRPr/>
          </a:p>
        </p:txBody>
      </p:sp>
      <p:sp>
        <p:nvSpPr>
          <p:cNvPr id="117" name="object 117"/>
          <p:cNvSpPr/>
          <p:nvPr/>
        </p:nvSpPr>
        <p:spPr>
          <a:xfrm>
            <a:off x="481939" y="3765042"/>
            <a:ext cx="1627403" cy="9652"/>
          </a:xfrm>
          <a:custGeom>
            <a:avLst/>
            <a:gdLst/>
            <a:ahLst/>
            <a:cxnLst/>
            <a:rect l="l" t="t" r="r" b="b"/>
            <a:pathLst>
              <a:path w="1627403" h="9651">
                <a:moveTo>
                  <a:pt x="0" y="9651"/>
                </a:moveTo>
                <a:lnTo>
                  <a:pt x="1627403" y="9651"/>
                </a:lnTo>
                <a:lnTo>
                  <a:pt x="1627403" y="0"/>
                </a:lnTo>
                <a:lnTo>
                  <a:pt x="0" y="0"/>
                </a:lnTo>
                <a:lnTo>
                  <a:pt x="0" y="9651"/>
                </a:lnTo>
                <a:close/>
              </a:path>
            </a:pathLst>
          </a:custGeom>
          <a:solidFill>
            <a:srgbClr val="AF7D00"/>
          </a:solidFill>
        </p:spPr>
        <p:txBody>
          <a:bodyPr wrap="square" lIns="0" tIns="0" rIns="0" bIns="0" rtlCol="0">
            <a:noAutofit/>
          </a:bodyPr>
          <a:lstStyle/>
          <a:p>
            <a:endParaRPr/>
          </a:p>
        </p:txBody>
      </p:sp>
      <p:sp>
        <p:nvSpPr>
          <p:cNvPr id="118" name="object 118"/>
          <p:cNvSpPr/>
          <p:nvPr/>
        </p:nvSpPr>
        <p:spPr>
          <a:xfrm>
            <a:off x="491540" y="3020949"/>
            <a:ext cx="1608150" cy="744093"/>
          </a:xfrm>
          <a:custGeom>
            <a:avLst/>
            <a:gdLst/>
            <a:ahLst/>
            <a:cxnLst/>
            <a:rect l="l" t="t" r="r" b="b"/>
            <a:pathLst>
              <a:path w="1608150" h="744093">
                <a:moveTo>
                  <a:pt x="0" y="744093"/>
                </a:moveTo>
                <a:lnTo>
                  <a:pt x="1608150" y="744093"/>
                </a:lnTo>
                <a:lnTo>
                  <a:pt x="1608150" y="0"/>
                </a:lnTo>
                <a:lnTo>
                  <a:pt x="0" y="0"/>
                </a:lnTo>
                <a:lnTo>
                  <a:pt x="0" y="744093"/>
                </a:lnTo>
                <a:close/>
              </a:path>
            </a:pathLst>
          </a:custGeom>
          <a:solidFill>
            <a:srgbClr val="AF7D00"/>
          </a:solidFill>
        </p:spPr>
        <p:txBody>
          <a:bodyPr wrap="square" lIns="0" tIns="0" rIns="0" bIns="0" rtlCol="0">
            <a:noAutofit/>
          </a:bodyPr>
          <a:lstStyle/>
          <a:p>
            <a:endParaRPr/>
          </a:p>
        </p:txBody>
      </p:sp>
      <p:sp>
        <p:nvSpPr>
          <p:cNvPr id="103" name="object 103"/>
          <p:cNvSpPr/>
          <p:nvPr/>
        </p:nvSpPr>
        <p:spPr>
          <a:xfrm>
            <a:off x="4135120" y="2996958"/>
            <a:ext cx="4825" cy="936104"/>
          </a:xfrm>
          <a:custGeom>
            <a:avLst/>
            <a:gdLst/>
            <a:ahLst/>
            <a:cxnLst/>
            <a:rect l="l" t="t" r="r" b="b"/>
            <a:pathLst>
              <a:path w="4825" h="936104">
                <a:moveTo>
                  <a:pt x="0" y="936104"/>
                </a:moveTo>
                <a:lnTo>
                  <a:pt x="4825" y="936104"/>
                </a:lnTo>
                <a:lnTo>
                  <a:pt x="4825" y="0"/>
                </a:lnTo>
                <a:lnTo>
                  <a:pt x="0" y="0"/>
                </a:lnTo>
                <a:lnTo>
                  <a:pt x="0" y="936104"/>
                </a:lnTo>
                <a:close/>
              </a:path>
            </a:pathLst>
          </a:custGeom>
          <a:solidFill>
            <a:srgbClr val="EFAC00"/>
          </a:solidFill>
        </p:spPr>
        <p:txBody>
          <a:bodyPr wrap="square" lIns="0" tIns="0" rIns="0" bIns="0" rtlCol="0">
            <a:noAutofit/>
          </a:bodyPr>
          <a:lstStyle/>
          <a:p>
            <a:endParaRPr/>
          </a:p>
        </p:txBody>
      </p:sp>
      <p:sp>
        <p:nvSpPr>
          <p:cNvPr id="104" name="object 104"/>
          <p:cNvSpPr/>
          <p:nvPr/>
        </p:nvSpPr>
        <p:spPr>
          <a:xfrm>
            <a:off x="2411730" y="2996958"/>
            <a:ext cx="4825" cy="936104"/>
          </a:xfrm>
          <a:custGeom>
            <a:avLst/>
            <a:gdLst/>
            <a:ahLst/>
            <a:cxnLst/>
            <a:rect l="l" t="t" r="r" b="b"/>
            <a:pathLst>
              <a:path w="4825" h="936104">
                <a:moveTo>
                  <a:pt x="0" y="936104"/>
                </a:moveTo>
                <a:lnTo>
                  <a:pt x="4825" y="936104"/>
                </a:lnTo>
                <a:lnTo>
                  <a:pt x="4825" y="0"/>
                </a:lnTo>
                <a:lnTo>
                  <a:pt x="0" y="0"/>
                </a:lnTo>
                <a:lnTo>
                  <a:pt x="0" y="936104"/>
                </a:lnTo>
                <a:close/>
              </a:path>
            </a:pathLst>
          </a:custGeom>
          <a:solidFill>
            <a:srgbClr val="EFAC00"/>
          </a:solidFill>
        </p:spPr>
        <p:txBody>
          <a:bodyPr wrap="square" lIns="0" tIns="0" rIns="0" bIns="0" rtlCol="0">
            <a:noAutofit/>
          </a:bodyPr>
          <a:lstStyle/>
          <a:p>
            <a:endParaRPr/>
          </a:p>
        </p:txBody>
      </p:sp>
      <p:sp>
        <p:nvSpPr>
          <p:cNvPr id="105" name="object 105"/>
          <p:cNvSpPr/>
          <p:nvPr/>
        </p:nvSpPr>
        <p:spPr>
          <a:xfrm>
            <a:off x="2387727" y="2972942"/>
            <a:ext cx="1776222" cy="984123"/>
          </a:xfrm>
          <a:custGeom>
            <a:avLst/>
            <a:gdLst/>
            <a:ahLst/>
            <a:cxnLst/>
            <a:rect l="l" t="t" r="r" b="b"/>
            <a:pathLst>
              <a:path w="1776222" h="984123">
                <a:moveTo>
                  <a:pt x="48006" y="936117"/>
                </a:moveTo>
                <a:lnTo>
                  <a:pt x="38481" y="945769"/>
                </a:lnTo>
                <a:lnTo>
                  <a:pt x="1737868" y="945769"/>
                </a:lnTo>
                <a:lnTo>
                  <a:pt x="48006" y="936117"/>
                </a:lnTo>
                <a:close/>
              </a:path>
              <a:path w="1776222" h="984123">
                <a:moveTo>
                  <a:pt x="1918" y="969502"/>
                </a:moveTo>
                <a:lnTo>
                  <a:pt x="10630" y="980028"/>
                </a:lnTo>
                <a:lnTo>
                  <a:pt x="24003" y="984123"/>
                </a:lnTo>
                <a:lnTo>
                  <a:pt x="1752219" y="984123"/>
                </a:lnTo>
                <a:lnTo>
                  <a:pt x="28829" y="955294"/>
                </a:lnTo>
                <a:lnTo>
                  <a:pt x="28829" y="28829"/>
                </a:lnTo>
                <a:lnTo>
                  <a:pt x="1747393" y="28829"/>
                </a:lnTo>
                <a:lnTo>
                  <a:pt x="1752219" y="0"/>
                </a:lnTo>
                <a:lnTo>
                  <a:pt x="24003" y="0"/>
                </a:lnTo>
                <a:lnTo>
                  <a:pt x="14620" y="1918"/>
                </a:lnTo>
                <a:lnTo>
                  <a:pt x="4094" y="10630"/>
                </a:lnTo>
                <a:lnTo>
                  <a:pt x="0" y="24003"/>
                </a:lnTo>
                <a:lnTo>
                  <a:pt x="0" y="960120"/>
                </a:lnTo>
                <a:lnTo>
                  <a:pt x="1918" y="969502"/>
                </a:lnTo>
                <a:close/>
              </a:path>
              <a:path w="1776222" h="984123">
                <a:moveTo>
                  <a:pt x="1747393" y="28829"/>
                </a:moveTo>
                <a:lnTo>
                  <a:pt x="1747393" y="955294"/>
                </a:lnTo>
                <a:lnTo>
                  <a:pt x="28829" y="955294"/>
                </a:lnTo>
                <a:lnTo>
                  <a:pt x="1752219" y="984123"/>
                </a:lnTo>
                <a:lnTo>
                  <a:pt x="1761601" y="982204"/>
                </a:lnTo>
                <a:lnTo>
                  <a:pt x="1772127" y="973492"/>
                </a:lnTo>
                <a:lnTo>
                  <a:pt x="1776222" y="960120"/>
                </a:lnTo>
                <a:lnTo>
                  <a:pt x="1776222" y="24003"/>
                </a:lnTo>
                <a:lnTo>
                  <a:pt x="1774303" y="14620"/>
                </a:lnTo>
                <a:lnTo>
                  <a:pt x="1765591" y="4094"/>
                </a:lnTo>
                <a:lnTo>
                  <a:pt x="1752219" y="0"/>
                </a:lnTo>
                <a:lnTo>
                  <a:pt x="1747393" y="28829"/>
                </a:lnTo>
                <a:close/>
              </a:path>
              <a:path w="1776222" h="984123">
                <a:moveTo>
                  <a:pt x="38481" y="945769"/>
                </a:moveTo>
                <a:lnTo>
                  <a:pt x="48006" y="936117"/>
                </a:lnTo>
                <a:lnTo>
                  <a:pt x="48006" y="48006"/>
                </a:lnTo>
                <a:lnTo>
                  <a:pt x="1728215" y="48006"/>
                </a:lnTo>
                <a:lnTo>
                  <a:pt x="1728215" y="936117"/>
                </a:lnTo>
                <a:lnTo>
                  <a:pt x="48006" y="936117"/>
                </a:lnTo>
                <a:lnTo>
                  <a:pt x="1737868" y="945769"/>
                </a:lnTo>
                <a:lnTo>
                  <a:pt x="1737868" y="38354"/>
                </a:lnTo>
                <a:lnTo>
                  <a:pt x="38481" y="38354"/>
                </a:lnTo>
                <a:lnTo>
                  <a:pt x="38481" y="945769"/>
                </a:lnTo>
                <a:close/>
              </a:path>
            </a:pathLst>
          </a:custGeom>
          <a:solidFill>
            <a:srgbClr val="AF7D00"/>
          </a:solidFill>
        </p:spPr>
        <p:txBody>
          <a:bodyPr wrap="square" lIns="0" tIns="0" rIns="0" bIns="0" rtlCol="0">
            <a:noAutofit/>
          </a:bodyPr>
          <a:lstStyle/>
          <a:p>
            <a:endParaRPr/>
          </a:p>
        </p:txBody>
      </p:sp>
      <p:sp>
        <p:nvSpPr>
          <p:cNvPr id="106" name="object 106"/>
          <p:cNvSpPr/>
          <p:nvPr/>
        </p:nvSpPr>
        <p:spPr>
          <a:xfrm>
            <a:off x="2416556" y="3001772"/>
            <a:ext cx="1718564" cy="9525"/>
          </a:xfrm>
          <a:custGeom>
            <a:avLst/>
            <a:gdLst/>
            <a:ahLst/>
            <a:cxnLst/>
            <a:rect l="l" t="t" r="r" b="b"/>
            <a:pathLst>
              <a:path w="1718564" h="9525">
                <a:moveTo>
                  <a:pt x="0" y="9525"/>
                </a:moveTo>
                <a:lnTo>
                  <a:pt x="1718564" y="9525"/>
                </a:lnTo>
                <a:lnTo>
                  <a:pt x="1718564" y="0"/>
                </a:lnTo>
                <a:lnTo>
                  <a:pt x="0" y="0"/>
                </a:lnTo>
                <a:lnTo>
                  <a:pt x="0" y="9525"/>
                </a:lnTo>
                <a:close/>
              </a:path>
            </a:pathLst>
          </a:custGeom>
          <a:solidFill>
            <a:srgbClr val="AF7D00"/>
          </a:solidFill>
        </p:spPr>
        <p:txBody>
          <a:bodyPr wrap="square" lIns="0" tIns="0" rIns="0" bIns="0" rtlCol="0">
            <a:noAutofit/>
          </a:bodyPr>
          <a:lstStyle/>
          <a:p>
            <a:endParaRPr/>
          </a:p>
        </p:txBody>
      </p:sp>
      <p:sp>
        <p:nvSpPr>
          <p:cNvPr id="107" name="object 107"/>
          <p:cNvSpPr/>
          <p:nvPr/>
        </p:nvSpPr>
        <p:spPr>
          <a:xfrm>
            <a:off x="2416556" y="3918712"/>
            <a:ext cx="1718564" cy="9525"/>
          </a:xfrm>
          <a:custGeom>
            <a:avLst/>
            <a:gdLst/>
            <a:ahLst/>
            <a:cxnLst/>
            <a:rect l="l" t="t" r="r" b="b"/>
            <a:pathLst>
              <a:path w="1718564" h="9525">
                <a:moveTo>
                  <a:pt x="0" y="9525"/>
                </a:moveTo>
                <a:lnTo>
                  <a:pt x="1718564" y="9525"/>
                </a:lnTo>
                <a:lnTo>
                  <a:pt x="1718564" y="0"/>
                </a:lnTo>
                <a:lnTo>
                  <a:pt x="0" y="0"/>
                </a:lnTo>
                <a:lnTo>
                  <a:pt x="0" y="9525"/>
                </a:lnTo>
                <a:close/>
              </a:path>
            </a:pathLst>
          </a:custGeom>
          <a:solidFill>
            <a:srgbClr val="AF7D00"/>
          </a:solidFill>
        </p:spPr>
        <p:txBody>
          <a:bodyPr wrap="square" lIns="0" tIns="0" rIns="0" bIns="0" rtlCol="0">
            <a:noAutofit/>
          </a:bodyPr>
          <a:lstStyle/>
          <a:p>
            <a:endParaRPr/>
          </a:p>
        </p:txBody>
      </p:sp>
      <p:sp>
        <p:nvSpPr>
          <p:cNvPr id="108" name="object 108"/>
          <p:cNvSpPr/>
          <p:nvPr/>
        </p:nvSpPr>
        <p:spPr>
          <a:xfrm>
            <a:off x="2426208" y="3011297"/>
            <a:ext cx="1699387" cy="9651"/>
          </a:xfrm>
          <a:custGeom>
            <a:avLst/>
            <a:gdLst/>
            <a:ahLst/>
            <a:cxnLst/>
            <a:rect l="l" t="t" r="r" b="b"/>
            <a:pathLst>
              <a:path w="1699387" h="9651">
                <a:moveTo>
                  <a:pt x="0" y="9651"/>
                </a:moveTo>
                <a:lnTo>
                  <a:pt x="1699387" y="9651"/>
                </a:lnTo>
                <a:lnTo>
                  <a:pt x="1699387" y="0"/>
                </a:lnTo>
                <a:lnTo>
                  <a:pt x="0" y="0"/>
                </a:lnTo>
                <a:lnTo>
                  <a:pt x="0" y="9651"/>
                </a:lnTo>
                <a:close/>
              </a:path>
            </a:pathLst>
          </a:custGeom>
          <a:solidFill>
            <a:srgbClr val="AF7D00"/>
          </a:solidFill>
        </p:spPr>
        <p:txBody>
          <a:bodyPr wrap="square" lIns="0" tIns="0" rIns="0" bIns="0" rtlCol="0">
            <a:noAutofit/>
          </a:bodyPr>
          <a:lstStyle/>
          <a:p>
            <a:endParaRPr/>
          </a:p>
        </p:txBody>
      </p:sp>
      <p:sp>
        <p:nvSpPr>
          <p:cNvPr id="109" name="object 109"/>
          <p:cNvSpPr/>
          <p:nvPr/>
        </p:nvSpPr>
        <p:spPr>
          <a:xfrm>
            <a:off x="2426208" y="3909060"/>
            <a:ext cx="1699387" cy="9652"/>
          </a:xfrm>
          <a:custGeom>
            <a:avLst/>
            <a:gdLst/>
            <a:ahLst/>
            <a:cxnLst/>
            <a:rect l="l" t="t" r="r" b="b"/>
            <a:pathLst>
              <a:path w="1699387" h="9652">
                <a:moveTo>
                  <a:pt x="0" y="9652"/>
                </a:moveTo>
                <a:lnTo>
                  <a:pt x="1699387" y="9652"/>
                </a:lnTo>
                <a:lnTo>
                  <a:pt x="1699387" y="0"/>
                </a:lnTo>
                <a:lnTo>
                  <a:pt x="0" y="0"/>
                </a:lnTo>
                <a:lnTo>
                  <a:pt x="0" y="9652"/>
                </a:lnTo>
                <a:close/>
              </a:path>
            </a:pathLst>
          </a:custGeom>
          <a:solidFill>
            <a:srgbClr val="AF7D00"/>
          </a:solidFill>
        </p:spPr>
        <p:txBody>
          <a:bodyPr wrap="square" lIns="0" tIns="0" rIns="0" bIns="0" rtlCol="0">
            <a:noAutofit/>
          </a:bodyPr>
          <a:lstStyle/>
          <a:p>
            <a:endParaRPr/>
          </a:p>
        </p:txBody>
      </p:sp>
      <p:sp>
        <p:nvSpPr>
          <p:cNvPr id="110" name="object 110"/>
          <p:cNvSpPr/>
          <p:nvPr/>
        </p:nvSpPr>
        <p:spPr>
          <a:xfrm>
            <a:off x="2435733" y="3020949"/>
            <a:ext cx="1680209" cy="888111"/>
          </a:xfrm>
          <a:custGeom>
            <a:avLst/>
            <a:gdLst/>
            <a:ahLst/>
            <a:cxnLst/>
            <a:rect l="l" t="t" r="r" b="b"/>
            <a:pathLst>
              <a:path w="1680209" h="888111">
                <a:moveTo>
                  <a:pt x="0" y="888111"/>
                </a:moveTo>
                <a:lnTo>
                  <a:pt x="1680209" y="888111"/>
                </a:lnTo>
                <a:lnTo>
                  <a:pt x="1680209" y="0"/>
                </a:lnTo>
                <a:lnTo>
                  <a:pt x="0" y="0"/>
                </a:lnTo>
                <a:lnTo>
                  <a:pt x="0" y="888111"/>
                </a:lnTo>
                <a:close/>
              </a:path>
            </a:pathLst>
          </a:custGeom>
          <a:solidFill>
            <a:srgbClr val="AF7D00"/>
          </a:solidFill>
        </p:spPr>
        <p:txBody>
          <a:bodyPr wrap="square" lIns="0" tIns="0" rIns="0" bIns="0" rtlCol="0">
            <a:noAutofit/>
          </a:bodyPr>
          <a:lstStyle/>
          <a:p>
            <a:endParaRPr/>
          </a:p>
        </p:txBody>
      </p:sp>
      <p:sp>
        <p:nvSpPr>
          <p:cNvPr id="95" name="object 95"/>
          <p:cNvSpPr/>
          <p:nvPr/>
        </p:nvSpPr>
        <p:spPr>
          <a:xfrm>
            <a:off x="6439408" y="2996958"/>
            <a:ext cx="4825" cy="936104"/>
          </a:xfrm>
          <a:custGeom>
            <a:avLst/>
            <a:gdLst/>
            <a:ahLst/>
            <a:cxnLst/>
            <a:rect l="l" t="t" r="r" b="b"/>
            <a:pathLst>
              <a:path w="4825" h="936104">
                <a:moveTo>
                  <a:pt x="0" y="936104"/>
                </a:moveTo>
                <a:lnTo>
                  <a:pt x="4825" y="936104"/>
                </a:lnTo>
                <a:lnTo>
                  <a:pt x="4825" y="0"/>
                </a:lnTo>
                <a:lnTo>
                  <a:pt x="0" y="0"/>
                </a:lnTo>
                <a:lnTo>
                  <a:pt x="0" y="936104"/>
                </a:lnTo>
                <a:close/>
              </a:path>
            </a:pathLst>
          </a:custGeom>
          <a:solidFill>
            <a:srgbClr val="EFAC00"/>
          </a:solidFill>
        </p:spPr>
        <p:txBody>
          <a:bodyPr wrap="square" lIns="0" tIns="0" rIns="0" bIns="0" rtlCol="0">
            <a:noAutofit/>
          </a:bodyPr>
          <a:lstStyle/>
          <a:p>
            <a:endParaRPr/>
          </a:p>
        </p:txBody>
      </p:sp>
      <p:sp>
        <p:nvSpPr>
          <p:cNvPr id="96" name="object 96"/>
          <p:cNvSpPr/>
          <p:nvPr/>
        </p:nvSpPr>
        <p:spPr>
          <a:xfrm>
            <a:off x="4355973" y="2996958"/>
            <a:ext cx="4825" cy="936104"/>
          </a:xfrm>
          <a:custGeom>
            <a:avLst/>
            <a:gdLst/>
            <a:ahLst/>
            <a:cxnLst/>
            <a:rect l="l" t="t" r="r" b="b"/>
            <a:pathLst>
              <a:path w="4825" h="936104">
                <a:moveTo>
                  <a:pt x="0" y="936104"/>
                </a:moveTo>
                <a:lnTo>
                  <a:pt x="4825" y="936104"/>
                </a:lnTo>
                <a:lnTo>
                  <a:pt x="4825" y="0"/>
                </a:lnTo>
                <a:lnTo>
                  <a:pt x="0" y="0"/>
                </a:lnTo>
                <a:lnTo>
                  <a:pt x="0" y="936104"/>
                </a:lnTo>
                <a:close/>
              </a:path>
            </a:pathLst>
          </a:custGeom>
          <a:solidFill>
            <a:srgbClr val="EFAC00"/>
          </a:solidFill>
        </p:spPr>
        <p:txBody>
          <a:bodyPr wrap="square" lIns="0" tIns="0" rIns="0" bIns="0" rtlCol="0">
            <a:noAutofit/>
          </a:bodyPr>
          <a:lstStyle/>
          <a:p>
            <a:endParaRPr/>
          </a:p>
        </p:txBody>
      </p:sp>
      <p:sp>
        <p:nvSpPr>
          <p:cNvPr id="97" name="object 97"/>
          <p:cNvSpPr/>
          <p:nvPr/>
        </p:nvSpPr>
        <p:spPr>
          <a:xfrm>
            <a:off x="4331970" y="2972942"/>
            <a:ext cx="2136266" cy="984123"/>
          </a:xfrm>
          <a:custGeom>
            <a:avLst/>
            <a:gdLst/>
            <a:ahLst/>
            <a:cxnLst/>
            <a:rect l="l" t="t" r="r" b="b"/>
            <a:pathLst>
              <a:path w="2136266" h="984123">
                <a:moveTo>
                  <a:pt x="48005" y="936117"/>
                </a:moveTo>
                <a:lnTo>
                  <a:pt x="38353" y="945769"/>
                </a:lnTo>
                <a:lnTo>
                  <a:pt x="2097785" y="945769"/>
                </a:lnTo>
                <a:lnTo>
                  <a:pt x="48005" y="936117"/>
                </a:lnTo>
                <a:close/>
              </a:path>
              <a:path w="2136266" h="984123">
                <a:moveTo>
                  <a:pt x="1918" y="969502"/>
                </a:moveTo>
                <a:lnTo>
                  <a:pt x="10630" y="980028"/>
                </a:lnTo>
                <a:lnTo>
                  <a:pt x="24002" y="984123"/>
                </a:lnTo>
                <a:lnTo>
                  <a:pt x="2112264" y="984123"/>
                </a:lnTo>
                <a:lnTo>
                  <a:pt x="28828" y="955294"/>
                </a:lnTo>
                <a:lnTo>
                  <a:pt x="28828" y="28829"/>
                </a:lnTo>
                <a:lnTo>
                  <a:pt x="2107438" y="28829"/>
                </a:lnTo>
                <a:lnTo>
                  <a:pt x="2112264" y="0"/>
                </a:lnTo>
                <a:lnTo>
                  <a:pt x="24002" y="0"/>
                </a:lnTo>
                <a:lnTo>
                  <a:pt x="14620" y="1918"/>
                </a:lnTo>
                <a:lnTo>
                  <a:pt x="4094" y="10630"/>
                </a:lnTo>
                <a:lnTo>
                  <a:pt x="0" y="24003"/>
                </a:lnTo>
                <a:lnTo>
                  <a:pt x="0" y="960120"/>
                </a:lnTo>
                <a:lnTo>
                  <a:pt x="1918" y="969502"/>
                </a:lnTo>
                <a:close/>
              </a:path>
              <a:path w="2136266" h="984123">
                <a:moveTo>
                  <a:pt x="2107438" y="28829"/>
                </a:moveTo>
                <a:lnTo>
                  <a:pt x="2107438" y="955294"/>
                </a:lnTo>
                <a:lnTo>
                  <a:pt x="28828" y="955294"/>
                </a:lnTo>
                <a:lnTo>
                  <a:pt x="2112264" y="984123"/>
                </a:lnTo>
                <a:lnTo>
                  <a:pt x="2121646" y="982204"/>
                </a:lnTo>
                <a:lnTo>
                  <a:pt x="2132172" y="973492"/>
                </a:lnTo>
                <a:lnTo>
                  <a:pt x="2136266" y="960120"/>
                </a:lnTo>
                <a:lnTo>
                  <a:pt x="2136266" y="24003"/>
                </a:lnTo>
                <a:lnTo>
                  <a:pt x="2134348" y="14620"/>
                </a:lnTo>
                <a:lnTo>
                  <a:pt x="2125636" y="4094"/>
                </a:lnTo>
                <a:lnTo>
                  <a:pt x="2112264" y="0"/>
                </a:lnTo>
                <a:lnTo>
                  <a:pt x="2107438" y="28829"/>
                </a:lnTo>
                <a:close/>
              </a:path>
              <a:path w="2136266" h="984123">
                <a:moveTo>
                  <a:pt x="38353" y="945769"/>
                </a:moveTo>
                <a:lnTo>
                  <a:pt x="48005" y="936117"/>
                </a:lnTo>
                <a:lnTo>
                  <a:pt x="48005" y="48006"/>
                </a:lnTo>
                <a:lnTo>
                  <a:pt x="2088260" y="48006"/>
                </a:lnTo>
                <a:lnTo>
                  <a:pt x="2088260" y="936117"/>
                </a:lnTo>
                <a:lnTo>
                  <a:pt x="48005" y="936117"/>
                </a:lnTo>
                <a:lnTo>
                  <a:pt x="2097785" y="945769"/>
                </a:lnTo>
                <a:lnTo>
                  <a:pt x="2097785" y="38354"/>
                </a:lnTo>
                <a:lnTo>
                  <a:pt x="38353" y="38354"/>
                </a:lnTo>
                <a:lnTo>
                  <a:pt x="38353" y="945769"/>
                </a:lnTo>
                <a:close/>
              </a:path>
            </a:pathLst>
          </a:custGeom>
          <a:solidFill>
            <a:srgbClr val="AF7D00"/>
          </a:solidFill>
        </p:spPr>
        <p:txBody>
          <a:bodyPr wrap="square" lIns="0" tIns="0" rIns="0" bIns="0" rtlCol="0">
            <a:noAutofit/>
          </a:bodyPr>
          <a:lstStyle/>
          <a:p>
            <a:endParaRPr/>
          </a:p>
        </p:txBody>
      </p:sp>
      <p:sp>
        <p:nvSpPr>
          <p:cNvPr id="98" name="object 98"/>
          <p:cNvSpPr/>
          <p:nvPr/>
        </p:nvSpPr>
        <p:spPr>
          <a:xfrm>
            <a:off x="4360799" y="3001772"/>
            <a:ext cx="2078609" cy="9525"/>
          </a:xfrm>
          <a:custGeom>
            <a:avLst/>
            <a:gdLst/>
            <a:ahLst/>
            <a:cxnLst/>
            <a:rect l="l" t="t" r="r" b="b"/>
            <a:pathLst>
              <a:path w="2078609" h="9525">
                <a:moveTo>
                  <a:pt x="0" y="9525"/>
                </a:moveTo>
                <a:lnTo>
                  <a:pt x="2078609" y="9525"/>
                </a:lnTo>
                <a:lnTo>
                  <a:pt x="2078609" y="0"/>
                </a:lnTo>
                <a:lnTo>
                  <a:pt x="0" y="0"/>
                </a:lnTo>
                <a:lnTo>
                  <a:pt x="0" y="9525"/>
                </a:lnTo>
                <a:close/>
              </a:path>
            </a:pathLst>
          </a:custGeom>
          <a:solidFill>
            <a:srgbClr val="AF7D00"/>
          </a:solidFill>
        </p:spPr>
        <p:txBody>
          <a:bodyPr wrap="square" lIns="0" tIns="0" rIns="0" bIns="0" rtlCol="0">
            <a:noAutofit/>
          </a:bodyPr>
          <a:lstStyle/>
          <a:p>
            <a:endParaRPr/>
          </a:p>
        </p:txBody>
      </p:sp>
      <p:sp>
        <p:nvSpPr>
          <p:cNvPr id="99" name="object 99"/>
          <p:cNvSpPr/>
          <p:nvPr/>
        </p:nvSpPr>
        <p:spPr>
          <a:xfrm>
            <a:off x="4360799" y="3918712"/>
            <a:ext cx="2078609" cy="9525"/>
          </a:xfrm>
          <a:custGeom>
            <a:avLst/>
            <a:gdLst/>
            <a:ahLst/>
            <a:cxnLst/>
            <a:rect l="l" t="t" r="r" b="b"/>
            <a:pathLst>
              <a:path w="2078609" h="9525">
                <a:moveTo>
                  <a:pt x="0" y="9525"/>
                </a:moveTo>
                <a:lnTo>
                  <a:pt x="2078609" y="9525"/>
                </a:lnTo>
                <a:lnTo>
                  <a:pt x="2078609" y="0"/>
                </a:lnTo>
                <a:lnTo>
                  <a:pt x="0" y="0"/>
                </a:lnTo>
                <a:lnTo>
                  <a:pt x="0" y="9525"/>
                </a:lnTo>
                <a:close/>
              </a:path>
            </a:pathLst>
          </a:custGeom>
          <a:solidFill>
            <a:srgbClr val="AF7D00"/>
          </a:solidFill>
        </p:spPr>
        <p:txBody>
          <a:bodyPr wrap="square" lIns="0" tIns="0" rIns="0" bIns="0" rtlCol="0">
            <a:noAutofit/>
          </a:bodyPr>
          <a:lstStyle/>
          <a:p>
            <a:endParaRPr/>
          </a:p>
        </p:txBody>
      </p:sp>
      <p:sp>
        <p:nvSpPr>
          <p:cNvPr id="100" name="object 100"/>
          <p:cNvSpPr/>
          <p:nvPr/>
        </p:nvSpPr>
        <p:spPr>
          <a:xfrm>
            <a:off x="4370324" y="3011297"/>
            <a:ext cx="2059431" cy="9651"/>
          </a:xfrm>
          <a:custGeom>
            <a:avLst/>
            <a:gdLst/>
            <a:ahLst/>
            <a:cxnLst/>
            <a:rect l="l" t="t" r="r" b="b"/>
            <a:pathLst>
              <a:path w="2059431" h="9651">
                <a:moveTo>
                  <a:pt x="0" y="9651"/>
                </a:moveTo>
                <a:lnTo>
                  <a:pt x="2059431" y="9651"/>
                </a:lnTo>
                <a:lnTo>
                  <a:pt x="2059431" y="0"/>
                </a:lnTo>
                <a:lnTo>
                  <a:pt x="0" y="0"/>
                </a:lnTo>
                <a:lnTo>
                  <a:pt x="0" y="9651"/>
                </a:lnTo>
                <a:close/>
              </a:path>
            </a:pathLst>
          </a:custGeom>
          <a:solidFill>
            <a:srgbClr val="AF7D00"/>
          </a:solidFill>
        </p:spPr>
        <p:txBody>
          <a:bodyPr wrap="square" lIns="0" tIns="0" rIns="0" bIns="0" rtlCol="0">
            <a:noAutofit/>
          </a:bodyPr>
          <a:lstStyle/>
          <a:p>
            <a:endParaRPr/>
          </a:p>
        </p:txBody>
      </p:sp>
      <p:sp>
        <p:nvSpPr>
          <p:cNvPr id="101" name="object 101"/>
          <p:cNvSpPr/>
          <p:nvPr/>
        </p:nvSpPr>
        <p:spPr>
          <a:xfrm>
            <a:off x="4370324" y="3909060"/>
            <a:ext cx="2059431" cy="9652"/>
          </a:xfrm>
          <a:custGeom>
            <a:avLst/>
            <a:gdLst/>
            <a:ahLst/>
            <a:cxnLst/>
            <a:rect l="l" t="t" r="r" b="b"/>
            <a:pathLst>
              <a:path w="2059431" h="9652">
                <a:moveTo>
                  <a:pt x="0" y="9652"/>
                </a:moveTo>
                <a:lnTo>
                  <a:pt x="2059431" y="9652"/>
                </a:lnTo>
                <a:lnTo>
                  <a:pt x="2059431" y="0"/>
                </a:lnTo>
                <a:lnTo>
                  <a:pt x="0" y="0"/>
                </a:lnTo>
                <a:lnTo>
                  <a:pt x="0" y="9652"/>
                </a:lnTo>
                <a:close/>
              </a:path>
            </a:pathLst>
          </a:custGeom>
          <a:solidFill>
            <a:srgbClr val="AF7D00"/>
          </a:solidFill>
        </p:spPr>
        <p:txBody>
          <a:bodyPr wrap="square" lIns="0" tIns="0" rIns="0" bIns="0" rtlCol="0">
            <a:noAutofit/>
          </a:bodyPr>
          <a:lstStyle/>
          <a:p>
            <a:endParaRPr/>
          </a:p>
        </p:txBody>
      </p:sp>
      <p:sp>
        <p:nvSpPr>
          <p:cNvPr id="102" name="object 102"/>
          <p:cNvSpPr/>
          <p:nvPr/>
        </p:nvSpPr>
        <p:spPr>
          <a:xfrm>
            <a:off x="4379976" y="3020949"/>
            <a:ext cx="2040254" cy="888111"/>
          </a:xfrm>
          <a:custGeom>
            <a:avLst/>
            <a:gdLst/>
            <a:ahLst/>
            <a:cxnLst/>
            <a:rect l="l" t="t" r="r" b="b"/>
            <a:pathLst>
              <a:path w="2040254" h="888111">
                <a:moveTo>
                  <a:pt x="0" y="888111"/>
                </a:moveTo>
                <a:lnTo>
                  <a:pt x="2040254" y="888111"/>
                </a:lnTo>
                <a:lnTo>
                  <a:pt x="2040254" y="0"/>
                </a:lnTo>
                <a:lnTo>
                  <a:pt x="0" y="0"/>
                </a:lnTo>
                <a:lnTo>
                  <a:pt x="0" y="888111"/>
                </a:lnTo>
                <a:close/>
              </a:path>
            </a:pathLst>
          </a:custGeom>
          <a:solidFill>
            <a:srgbClr val="AF7D00"/>
          </a:solidFill>
        </p:spPr>
        <p:txBody>
          <a:bodyPr wrap="square" lIns="0" tIns="0" rIns="0" bIns="0" rtlCol="0">
            <a:noAutofit/>
          </a:bodyPr>
          <a:lstStyle/>
          <a:p>
            <a:endParaRPr/>
          </a:p>
        </p:txBody>
      </p:sp>
      <p:sp>
        <p:nvSpPr>
          <p:cNvPr id="87" name="object 87"/>
          <p:cNvSpPr/>
          <p:nvPr/>
        </p:nvSpPr>
        <p:spPr>
          <a:xfrm>
            <a:off x="8527669" y="2996958"/>
            <a:ext cx="4825" cy="792086"/>
          </a:xfrm>
          <a:custGeom>
            <a:avLst/>
            <a:gdLst/>
            <a:ahLst/>
            <a:cxnLst/>
            <a:rect l="l" t="t" r="r" b="b"/>
            <a:pathLst>
              <a:path w="4825" h="792086">
                <a:moveTo>
                  <a:pt x="0" y="792086"/>
                </a:moveTo>
                <a:lnTo>
                  <a:pt x="4825" y="792086"/>
                </a:lnTo>
                <a:lnTo>
                  <a:pt x="4825" y="0"/>
                </a:lnTo>
                <a:lnTo>
                  <a:pt x="0" y="0"/>
                </a:lnTo>
                <a:lnTo>
                  <a:pt x="0" y="792086"/>
                </a:lnTo>
                <a:close/>
              </a:path>
            </a:pathLst>
          </a:custGeom>
          <a:solidFill>
            <a:srgbClr val="EFAC00"/>
          </a:solidFill>
        </p:spPr>
        <p:txBody>
          <a:bodyPr wrap="square" lIns="0" tIns="0" rIns="0" bIns="0" rtlCol="0">
            <a:noAutofit/>
          </a:bodyPr>
          <a:lstStyle/>
          <a:p>
            <a:endParaRPr/>
          </a:p>
        </p:txBody>
      </p:sp>
      <p:sp>
        <p:nvSpPr>
          <p:cNvPr id="88" name="object 88"/>
          <p:cNvSpPr/>
          <p:nvPr/>
        </p:nvSpPr>
        <p:spPr>
          <a:xfrm>
            <a:off x="6660260" y="2996958"/>
            <a:ext cx="4825" cy="792086"/>
          </a:xfrm>
          <a:custGeom>
            <a:avLst/>
            <a:gdLst/>
            <a:ahLst/>
            <a:cxnLst/>
            <a:rect l="l" t="t" r="r" b="b"/>
            <a:pathLst>
              <a:path w="4825" h="792086">
                <a:moveTo>
                  <a:pt x="0" y="792086"/>
                </a:moveTo>
                <a:lnTo>
                  <a:pt x="4825" y="792086"/>
                </a:lnTo>
                <a:lnTo>
                  <a:pt x="4825" y="0"/>
                </a:lnTo>
                <a:lnTo>
                  <a:pt x="0" y="0"/>
                </a:lnTo>
                <a:lnTo>
                  <a:pt x="0" y="792086"/>
                </a:lnTo>
                <a:close/>
              </a:path>
            </a:pathLst>
          </a:custGeom>
          <a:solidFill>
            <a:srgbClr val="EFAC00"/>
          </a:solidFill>
        </p:spPr>
        <p:txBody>
          <a:bodyPr wrap="square" lIns="0" tIns="0" rIns="0" bIns="0" rtlCol="0">
            <a:noAutofit/>
          </a:bodyPr>
          <a:lstStyle/>
          <a:p>
            <a:endParaRPr/>
          </a:p>
        </p:txBody>
      </p:sp>
      <p:sp>
        <p:nvSpPr>
          <p:cNvPr id="89" name="object 89"/>
          <p:cNvSpPr/>
          <p:nvPr/>
        </p:nvSpPr>
        <p:spPr>
          <a:xfrm>
            <a:off x="6636258" y="2972942"/>
            <a:ext cx="1920240" cy="840105"/>
          </a:xfrm>
          <a:custGeom>
            <a:avLst/>
            <a:gdLst/>
            <a:ahLst/>
            <a:cxnLst/>
            <a:rect l="l" t="t" r="r" b="b"/>
            <a:pathLst>
              <a:path w="1920240" h="840105">
                <a:moveTo>
                  <a:pt x="48006" y="792099"/>
                </a:moveTo>
                <a:lnTo>
                  <a:pt x="38353" y="801751"/>
                </a:lnTo>
                <a:lnTo>
                  <a:pt x="1881759" y="801751"/>
                </a:lnTo>
                <a:lnTo>
                  <a:pt x="48006" y="792099"/>
                </a:lnTo>
                <a:close/>
              </a:path>
              <a:path w="1920240" h="840105">
                <a:moveTo>
                  <a:pt x="1900" y="825484"/>
                </a:moveTo>
                <a:lnTo>
                  <a:pt x="10574" y="836010"/>
                </a:lnTo>
                <a:lnTo>
                  <a:pt x="24002" y="840105"/>
                </a:lnTo>
                <a:lnTo>
                  <a:pt x="1896237" y="840105"/>
                </a:lnTo>
                <a:lnTo>
                  <a:pt x="28828" y="811276"/>
                </a:lnTo>
                <a:lnTo>
                  <a:pt x="28828" y="28829"/>
                </a:lnTo>
                <a:lnTo>
                  <a:pt x="1891411" y="28829"/>
                </a:lnTo>
                <a:lnTo>
                  <a:pt x="1896237" y="0"/>
                </a:lnTo>
                <a:lnTo>
                  <a:pt x="24002" y="0"/>
                </a:lnTo>
                <a:lnTo>
                  <a:pt x="14566" y="1918"/>
                </a:lnTo>
                <a:lnTo>
                  <a:pt x="4060" y="10630"/>
                </a:lnTo>
                <a:lnTo>
                  <a:pt x="0" y="24003"/>
                </a:lnTo>
                <a:lnTo>
                  <a:pt x="0" y="816102"/>
                </a:lnTo>
                <a:lnTo>
                  <a:pt x="1900" y="825484"/>
                </a:lnTo>
                <a:close/>
              </a:path>
              <a:path w="1920240" h="840105">
                <a:moveTo>
                  <a:pt x="1891411" y="28829"/>
                </a:moveTo>
                <a:lnTo>
                  <a:pt x="1891411" y="811276"/>
                </a:lnTo>
                <a:lnTo>
                  <a:pt x="28828" y="811276"/>
                </a:lnTo>
                <a:lnTo>
                  <a:pt x="1896237" y="840105"/>
                </a:lnTo>
                <a:lnTo>
                  <a:pt x="1905619" y="838186"/>
                </a:lnTo>
                <a:lnTo>
                  <a:pt x="1916145" y="829474"/>
                </a:lnTo>
                <a:lnTo>
                  <a:pt x="1920240" y="816102"/>
                </a:lnTo>
                <a:lnTo>
                  <a:pt x="1920240" y="24003"/>
                </a:lnTo>
                <a:lnTo>
                  <a:pt x="1918321" y="14620"/>
                </a:lnTo>
                <a:lnTo>
                  <a:pt x="1909609" y="4094"/>
                </a:lnTo>
                <a:lnTo>
                  <a:pt x="1896237" y="0"/>
                </a:lnTo>
                <a:lnTo>
                  <a:pt x="1891411" y="28829"/>
                </a:lnTo>
                <a:close/>
              </a:path>
              <a:path w="1920240" h="840105">
                <a:moveTo>
                  <a:pt x="38353" y="801751"/>
                </a:moveTo>
                <a:lnTo>
                  <a:pt x="48006" y="792099"/>
                </a:lnTo>
                <a:lnTo>
                  <a:pt x="48006" y="48006"/>
                </a:lnTo>
                <a:lnTo>
                  <a:pt x="1872234" y="48006"/>
                </a:lnTo>
                <a:lnTo>
                  <a:pt x="1872234" y="792099"/>
                </a:lnTo>
                <a:lnTo>
                  <a:pt x="48006" y="792099"/>
                </a:lnTo>
                <a:lnTo>
                  <a:pt x="1881759" y="801751"/>
                </a:lnTo>
                <a:lnTo>
                  <a:pt x="1881759" y="38354"/>
                </a:lnTo>
                <a:lnTo>
                  <a:pt x="38353" y="38354"/>
                </a:lnTo>
                <a:lnTo>
                  <a:pt x="38353" y="801751"/>
                </a:lnTo>
                <a:close/>
              </a:path>
            </a:pathLst>
          </a:custGeom>
          <a:solidFill>
            <a:srgbClr val="AF7D00"/>
          </a:solidFill>
        </p:spPr>
        <p:txBody>
          <a:bodyPr wrap="square" lIns="0" tIns="0" rIns="0" bIns="0" rtlCol="0">
            <a:noAutofit/>
          </a:bodyPr>
          <a:lstStyle/>
          <a:p>
            <a:endParaRPr/>
          </a:p>
        </p:txBody>
      </p:sp>
      <p:sp>
        <p:nvSpPr>
          <p:cNvPr id="90" name="object 90"/>
          <p:cNvSpPr/>
          <p:nvPr/>
        </p:nvSpPr>
        <p:spPr>
          <a:xfrm>
            <a:off x="6665086" y="3001772"/>
            <a:ext cx="1862582" cy="9525"/>
          </a:xfrm>
          <a:custGeom>
            <a:avLst/>
            <a:gdLst/>
            <a:ahLst/>
            <a:cxnLst/>
            <a:rect l="l" t="t" r="r" b="b"/>
            <a:pathLst>
              <a:path w="1862582" h="9525">
                <a:moveTo>
                  <a:pt x="0" y="9525"/>
                </a:moveTo>
                <a:lnTo>
                  <a:pt x="1862582" y="9525"/>
                </a:lnTo>
                <a:lnTo>
                  <a:pt x="1862582" y="0"/>
                </a:lnTo>
                <a:lnTo>
                  <a:pt x="0" y="0"/>
                </a:lnTo>
                <a:lnTo>
                  <a:pt x="0" y="9525"/>
                </a:lnTo>
                <a:close/>
              </a:path>
            </a:pathLst>
          </a:custGeom>
          <a:solidFill>
            <a:srgbClr val="AF7D00"/>
          </a:solidFill>
        </p:spPr>
        <p:txBody>
          <a:bodyPr wrap="square" lIns="0" tIns="0" rIns="0" bIns="0" rtlCol="0">
            <a:noAutofit/>
          </a:bodyPr>
          <a:lstStyle/>
          <a:p>
            <a:endParaRPr/>
          </a:p>
        </p:txBody>
      </p:sp>
      <p:sp>
        <p:nvSpPr>
          <p:cNvPr id="91" name="object 91"/>
          <p:cNvSpPr/>
          <p:nvPr/>
        </p:nvSpPr>
        <p:spPr>
          <a:xfrm>
            <a:off x="6665086" y="3774694"/>
            <a:ext cx="1862582" cy="9525"/>
          </a:xfrm>
          <a:custGeom>
            <a:avLst/>
            <a:gdLst/>
            <a:ahLst/>
            <a:cxnLst/>
            <a:rect l="l" t="t" r="r" b="b"/>
            <a:pathLst>
              <a:path w="1862582" h="9525">
                <a:moveTo>
                  <a:pt x="0" y="9525"/>
                </a:moveTo>
                <a:lnTo>
                  <a:pt x="1862582" y="9525"/>
                </a:lnTo>
                <a:lnTo>
                  <a:pt x="1862582" y="0"/>
                </a:lnTo>
                <a:lnTo>
                  <a:pt x="0" y="0"/>
                </a:lnTo>
                <a:lnTo>
                  <a:pt x="0" y="9525"/>
                </a:lnTo>
                <a:close/>
              </a:path>
            </a:pathLst>
          </a:custGeom>
          <a:solidFill>
            <a:srgbClr val="AF7D00"/>
          </a:solidFill>
        </p:spPr>
        <p:txBody>
          <a:bodyPr wrap="square" lIns="0" tIns="0" rIns="0" bIns="0" rtlCol="0">
            <a:noAutofit/>
          </a:bodyPr>
          <a:lstStyle/>
          <a:p>
            <a:endParaRPr/>
          </a:p>
        </p:txBody>
      </p:sp>
      <p:sp>
        <p:nvSpPr>
          <p:cNvPr id="92" name="object 92"/>
          <p:cNvSpPr/>
          <p:nvPr/>
        </p:nvSpPr>
        <p:spPr>
          <a:xfrm>
            <a:off x="6674611" y="3011297"/>
            <a:ext cx="1843405" cy="9651"/>
          </a:xfrm>
          <a:custGeom>
            <a:avLst/>
            <a:gdLst/>
            <a:ahLst/>
            <a:cxnLst/>
            <a:rect l="l" t="t" r="r" b="b"/>
            <a:pathLst>
              <a:path w="1843405" h="9651">
                <a:moveTo>
                  <a:pt x="0" y="9651"/>
                </a:moveTo>
                <a:lnTo>
                  <a:pt x="1843405" y="9651"/>
                </a:lnTo>
                <a:lnTo>
                  <a:pt x="1843405" y="0"/>
                </a:lnTo>
                <a:lnTo>
                  <a:pt x="0" y="0"/>
                </a:lnTo>
                <a:lnTo>
                  <a:pt x="0" y="9651"/>
                </a:lnTo>
                <a:close/>
              </a:path>
            </a:pathLst>
          </a:custGeom>
          <a:solidFill>
            <a:srgbClr val="AF7D00"/>
          </a:solidFill>
        </p:spPr>
        <p:txBody>
          <a:bodyPr wrap="square" lIns="0" tIns="0" rIns="0" bIns="0" rtlCol="0">
            <a:noAutofit/>
          </a:bodyPr>
          <a:lstStyle/>
          <a:p>
            <a:endParaRPr/>
          </a:p>
        </p:txBody>
      </p:sp>
      <p:sp>
        <p:nvSpPr>
          <p:cNvPr id="93" name="object 93"/>
          <p:cNvSpPr/>
          <p:nvPr/>
        </p:nvSpPr>
        <p:spPr>
          <a:xfrm>
            <a:off x="6674611" y="3765042"/>
            <a:ext cx="1843405" cy="9652"/>
          </a:xfrm>
          <a:custGeom>
            <a:avLst/>
            <a:gdLst/>
            <a:ahLst/>
            <a:cxnLst/>
            <a:rect l="l" t="t" r="r" b="b"/>
            <a:pathLst>
              <a:path w="1843405" h="9651">
                <a:moveTo>
                  <a:pt x="0" y="9651"/>
                </a:moveTo>
                <a:lnTo>
                  <a:pt x="1843405" y="9651"/>
                </a:lnTo>
                <a:lnTo>
                  <a:pt x="1843405" y="0"/>
                </a:lnTo>
                <a:lnTo>
                  <a:pt x="0" y="0"/>
                </a:lnTo>
                <a:lnTo>
                  <a:pt x="0" y="9651"/>
                </a:lnTo>
                <a:close/>
              </a:path>
            </a:pathLst>
          </a:custGeom>
          <a:solidFill>
            <a:srgbClr val="AF7D00"/>
          </a:solidFill>
        </p:spPr>
        <p:txBody>
          <a:bodyPr wrap="square" lIns="0" tIns="0" rIns="0" bIns="0" rtlCol="0">
            <a:noAutofit/>
          </a:bodyPr>
          <a:lstStyle/>
          <a:p>
            <a:endParaRPr/>
          </a:p>
        </p:txBody>
      </p:sp>
      <p:sp>
        <p:nvSpPr>
          <p:cNvPr id="94" name="object 94"/>
          <p:cNvSpPr/>
          <p:nvPr/>
        </p:nvSpPr>
        <p:spPr>
          <a:xfrm>
            <a:off x="6684264" y="3020949"/>
            <a:ext cx="1824227" cy="744093"/>
          </a:xfrm>
          <a:custGeom>
            <a:avLst/>
            <a:gdLst/>
            <a:ahLst/>
            <a:cxnLst/>
            <a:rect l="l" t="t" r="r" b="b"/>
            <a:pathLst>
              <a:path w="1824227" h="744093">
                <a:moveTo>
                  <a:pt x="0" y="744093"/>
                </a:moveTo>
                <a:lnTo>
                  <a:pt x="1824227" y="744093"/>
                </a:lnTo>
                <a:lnTo>
                  <a:pt x="1824227" y="0"/>
                </a:lnTo>
                <a:lnTo>
                  <a:pt x="0" y="0"/>
                </a:lnTo>
                <a:lnTo>
                  <a:pt x="0" y="744093"/>
                </a:lnTo>
                <a:close/>
              </a:path>
            </a:pathLst>
          </a:custGeom>
          <a:solidFill>
            <a:schemeClr val="accent2">
              <a:lumMod val="20000"/>
              <a:lumOff val="80000"/>
            </a:schemeClr>
          </a:solidFill>
        </p:spPr>
        <p:txBody>
          <a:bodyPr wrap="square" lIns="0" tIns="0" rIns="0" bIns="0" rtlCol="0">
            <a:noAutofit/>
          </a:bodyPr>
          <a:lstStyle/>
          <a:p>
            <a:endParaRPr/>
          </a:p>
        </p:txBody>
      </p:sp>
      <p:sp>
        <p:nvSpPr>
          <p:cNvPr id="79" name="object 79"/>
          <p:cNvSpPr/>
          <p:nvPr/>
        </p:nvSpPr>
        <p:spPr>
          <a:xfrm>
            <a:off x="2334895" y="4077093"/>
            <a:ext cx="4876" cy="792086"/>
          </a:xfrm>
          <a:custGeom>
            <a:avLst/>
            <a:gdLst/>
            <a:ahLst/>
            <a:cxnLst/>
            <a:rect l="l" t="t" r="r" b="b"/>
            <a:pathLst>
              <a:path w="4876" h="792086">
                <a:moveTo>
                  <a:pt x="0" y="792086"/>
                </a:moveTo>
                <a:lnTo>
                  <a:pt x="4876" y="792086"/>
                </a:lnTo>
                <a:lnTo>
                  <a:pt x="4876" y="0"/>
                </a:lnTo>
                <a:lnTo>
                  <a:pt x="0" y="0"/>
                </a:lnTo>
                <a:lnTo>
                  <a:pt x="0" y="792086"/>
                </a:lnTo>
                <a:close/>
              </a:path>
            </a:pathLst>
          </a:custGeom>
          <a:solidFill>
            <a:srgbClr val="EFAC00"/>
          </a:solidFill>
        </p:spPr>
        <p:txBody>
          <a:bodyPr wrap="square" lIns="0" tIns="0" rIns="0" bIns="0" rtlCol="0">
            <a:noAutofit/>
          </a:bodyPr>
          <a:lstStyle/>
          <a:p>
            <a:endParaRPr/>
          </a:p>
        </p:txBody>
      </p:sp>
      <p:sp>
        <p:nvSpPr>
          <p:cNvPr id="80" name="object 80"/>
          <p:cNvSpPr/>
          <p:nvPr/>
        </p:nvSpPr>
        <p:spPr>
          <a:xfrm>
            <a:off x="467537" y="4077093"/>
            <a:ext cx="4800" cy="792086"/>
          </a:xfrm>
          <a:custGeom>
            <a:avLst/>
            <a:gdLst/>
            <a:ahLst/>
            <a:cxnLst/>
            <a:rect l="l" t="t" r="r" b="b"/>
            <a:pathLst>
              <a:path w="4800" h="792086">
                <a:moveTo>
                  <a:pt x="0" y="792086"/>
                </a:moveTo>
                <a:lnTo>
                  <a:pt x="4800" y="792086"/>
                </a:lnTo>
                <a:lnTo>
                  <a:pt x="4800" y="0"/>
                </a:lnTo>
                <a:lnTo>
                  <a:pt x="0" y="0"/>
                </a:lnTo>
                <a:lnTo>
                  <a:pt x="0" y="792086"/>
                </a:lnTo>
                <a:close/>
              </a:path>
            </a:pathLst>
          </a:custGeom>
          <a:solidFill>
            <a:srgbClr val="EFAC00"/>
          </a:solidFill>
        </p:spPr>
        <p:txBody>
          <a:bodyPr wrap="square" lIns="0" tIns="0" rIns="0" bIns="0" rtlCol="0">
            <a:noAutofit/>
          </a:bodyPr>
          <a:lstStyle/>
          <a:p>
            <a:endParaRPr/>
          </a:p>
        </p:txBody>
      </p:sp>
      <p:sp>
        <p:nvSpPr>
          <p:cNvPr id="81" name="object 81"/>
          <p:cNvSpPr/>
          <p:nvPr/>
        </p:nvSpPr>
        <p:spPr>
          <a:xfrm>
            <a:off x="443547" y="4053078"/>
            <a:ext cx="1920176" cy="840105"/>
          </a:xfrm>
          <a:custGeom>
            <a:avLst/>
            <a:gdLst/>
            <a:ahLst/>
            <a:cxnLst/>
            <a:rect l="l" t="t" r="r" b="b"/>
            <a:pathLst>
              <a:path w="1920176" h="840104">
                <a:moveTo>
                  <a:pt x="47993" y="792099"/>
                </a:moveTo>
                <a:lnTo>
                  <a:pt x="38392" y="801624"/>
                </a:lnTo>
                <a:lnTo>
                  <a:pt x="1881822" y="801624"/>
                </a:lnTo>
                <a:lnTo>
                  <a:pt x="47993" y="792099"/>
                </a:lnTo>
                <a:close/>
              </a:path>
              <a:path w="1920176" h="840104">
                <a:moveTo>
                  <a:pt x="1908" y="825477"/>
                </a:moveTo>
                <a:lnTo>
                  <a:pt x="10602" y="836008"/>
                </a:lnTo>
                <a:lnTo>
                  <a:pt x="23990" y="840105"/>
                </a:lnTo>
                <a:lnTo>
                  <a:pt x="1896173" y="840105"/>
                </a:lnTo>
                <a:lnTo>
                  <a:pt x="28790" y="811276"/>
                </a:lnTo>
                <a:lnTo>
                  <a:pt x="28790" y="28829"/>
                </a:lnTo>
                <a:lnTo>
                  <a:pt x="1891347" y="28829"/>
                </a:lnTo>
                <a:lnTo>
                  <a:pt x="1896173" y="0"/>
                </a:lnTo>
                <a:lnTo>
                  <a:pt x="23990" y="0"/>
                </a:lnTo>
                <a:lnTo>
                  <a:pt x="14600" y="1915"/>
                </a:lnTo>
                <a:lnTo>
                  <a:pt x="4082" y="10627"/>
                </a:lnTo>
                <a:lnTo>
                  <a:pt x="0" y="24003"/>
                </a:lnTo>
                <a:lnTo>
                  <a:pt x="0" y="816102"/>
                </a:lnTo>
                <a:lnTo>
                  <a:pt x="1908" y="825477"/>
                </a:lnTo>
                <a:close/>
              </a:path>
              <a:path w="1920176" h="840104">
                <a:moveTo>
                  <a:pt x="1891347" y="28829"/>
                </a:moveTo>
                <a:lnTo>
                  <a:pt x="1891347" y="811276"/>
                </a:lnTo>
                <a:lnTo>
                  <a:pt x="28790" y="811276"/>
                </a:lnTo>
                <a:lnTo>
                  <a:pt x="1896173" y="840105"/>
                </a:lnTo>
                <a:lnTo>
                  <a:pt x="1905609" y="838186"/>
                </a:lnTo>
                <a:lnTo>
                  <a:pt x="1916115" y="829474"/>
                </a:lnTo>
                <a:lnTo>
                  <a:pt x="1920176" y="816102"/>
                </a:lnTo>
                <a:lnTo>
                  <a:pt x="1920176" y="24003"/>
                </a:lnTo>
                <a:lnTo>
                  <a:pt x="1918275" y="14620"/>
                </a:lnTo>
                <a:lnTo>
                  <a:pt x="1909601" y="4094"/>
                </a:lnTo>
                <a:lnTo>
                  <a:pt x="1896173" y="0"/>
                </a:lnTo>
                <a:lnTo>
                  <a:pt x="1891347" y="28829"/>
                </a:lnTo>
                <a:close/>
              </a:path>
              <a:path w="1920176" h="840104">
                <a:moveTo>
                  <a:pt x="38392" y="801624"/>
                </a:moveTo>
                <a:lnTo>
                  <a:pt x="47993" y="792099"/>
                </a:lnTo>
                <a:lnTo>
                  <a:pt x="47993" y="48006"/>
                </a:lnTo>
                <a:lnTo>
                  <a:pt x="1872170" y="48006"/>
                </a:lnTo>
                <a:lnTo>
                  <a:pt x="1872170" y="792099"/>
                </a:lnTo>
                <a:lnTo>
                  <a:pt x="47993" y="792099"/>
                </a:lnTo>
                <a:lnTo>
                  <a:pt x="1881822" y="801624"/>
                </a:lnTo>
                <a:lnTo>
                  <a:pt x="1881822" y="38354"/>
                </a:lnTo>
                <a:lnTo>
                  <a:pt x="38392" y="38354"/>
                </a:lnTo>
                <a:lnTo>
                  <a:pt x="38392" y="801624"/>
                </a:lnTo>
                <a:close/>
              </a:path>
            </a:pathLst>
          </a:custGeom>
          <a:solidFill>
            <a:srgbClr val="AF7D00"/>
          </a:solidFill>
        </p:spPr>
        <p:txBody>
          <a:bodyPr wrap="square" lIns="0" tIns="0" rIns="0" bIns="0" rtlCol="0">
            <a:noAutofit/>
          </a:bodyPr>
          <a:lstStyle/>
          <a:p>
            <a:endParaRPr/>
          </a:p>
        </p:txBody>
      </p:sp>
      <p:sp>
        <p:nvSpPr>
          <p:cNvPr id="82" name="object 82"/>
          <p:cNvSpPr/>
          <p:nvPr/>
        </p:nvSpPr>
        <p:spPr>
          <a:xfrm>
            <a:off x="472338" y="4081906"/>
            <a:ext cx="1862556" cy="9525"/>
          </a:xfrm>
          <a:custGeom>
            <a:avLst/>
            <a:gdLst/>
            <a:ahLst/>
            <a:cxnLst/>
            <a:rect l="l" t="t" r="r" b="b"/>
            <a:pathLst>
              <a:path w="1862556" h="9525">
                <a:moveTo>
                  <a:pt x="0" y="9525"/>
                </a:moveTo>
                <a:lnTo>
                  <a:pt x="1862556" y="9525"/>
                </a:lnTo>
                <a:lnTo>
                  <a:pt x="1862556" y="0"/>
                </a:lnTo>
                <a:lnTo>
                  <a:pt x="0" y="0"/>
                </a:lnTo>
                <a:lnTo>
                  <a:pt x="0" y="9525"/>
                </a:lnTo>
                <a:close/>
              </a:path>
            </a:pathLst>
          </a:custGeom>
          <a:solidFill>
            <a:srgbClr val="AF7D00"/>
          </a:solidFill>
        </p:spPr>
        <p:txBody>
          <a:bodyPr wrap="square" lIns="0" tIns="0" rIns="0" bIns="0" rtlCol="0">
            <a:noAutofit/>
          </a:bodyPr>
          <a:lstStyle/>
          <a:p>
            <a:endParaRPr/>
          </a:p>
        </p:txBody>
      </p:sp>
      <p:sp>
        <p:nvSpPr>
          <p:cNvPr id="83" name="object 83"/>
          <p:cNvSpPr/>
          <p:nvPr/>
        </p:nvSpPr>
        <p:spPr>
          <a:xfrm>
            <a:off x="472338" y="4854702"/>
            <a:ext cx="1862556" cy="9652"/>
          </a:xfrm>
          <a:custGeom>
            <a:avLst/>
            <a:gdLst/>
            <a:ahLst/>
            <a:cxnLst/>
            <a:rect l="l" t="t" r="r" b="b"/>
            <a:pathLst>
              <a:path w="1862556" h="9651">
                <a:moveTo>
                  <a:pt x="0" y="9652"/>
                </a:moveTo>
                <a:lnTo>
                  <a:pt x="1862556" y="9652"/>
                </a:lnTo>
                <a:lnTo>
                  <a:pt x="1862556" y="0"/>
                </a:lnTo>
                <a:lnTo>
                  <a:pt x="0" y="0"/>
                </a:lnTo>
                <a:lnTo>
                  <a:pt x="0" y="9652"/>
                </a:lnTo>
                <a:close/>
              </a:path>
            </a:pathLst>
          </a:custGeom>
          <a:solidFill>
            <a:srgbClr val="AF7D00"/>
          </a:solidFill>
        </p:spPr>
        <p:txBody>
          <a:bodyPr wrap="square" lIns="0" tIns="0" rIns="0" bIns="0" rtlCol="0">
            <a:noAutofit/>
          </a:bodyPr>
          <a:lstStyle/>
          <a:p>
            <a:endParaRPr/>
          </a:p>
        </p:txBody>
      </p:sp>
      <p:sp>
        <p:nvSpPr>
          <p:cNvPr id="84" name="object 84"/>
          <p:cNvSpPr/>
          <p:nvPr/>
        </p:nvSpPr>
        <p:spPr>
          <a:xfrm>
            <a:off x="481939" y="4091431"/>
            <a:ext cx="1843430" cy="9652"/>
          </a:xfrm>
          <a:custGeom>
            <a:avLst/>
            <a:gdLst/>
            <a:ahLst/>
            <a:cxnLst/>
            <a:rect l="l" t="t" r="r" b="b"/>
            <a:pathLst>
              <a:path w="1843430" h="9651">
                <a:moveTo>
                  <a:pt x="0" y="9652"/>
                </a:moveTo>
                <a:lnTo>
                  <a:pt x="1843430" y="9652"/>
                </a:lnTo>
                <a:lnTo>
                  <a:pt x="1843430" y="0"/>
                </a:lnTo>
                <a:lnTo>
                  <a:pt x="0" y="0"/>
                </a:lnTo>
                <a:lnTo>
                  <a:pt x="0" y="9652"/>
                </a:lnTo>
                <a:close/>
              </a:path>
            </a:pathLst>
          </a:custGeom>
          <a:solidFill>
            <a:srgbClr val="AF7D00"/>
          </a:solidFill>
        </p:spPr>
        <p:txBody>
          <a:bodyPr wrap="square" lIns="0" tIns="0" rIns="0" bIns="0" rtlCol="0">
            <a:noAutofit/>
          </a:bodyPr>
          <a:lstStyle/>
          <a:p>
            <a:endParaRPr/>
          </a:p>
        </p:txBody>
      </p:sp>
      <p:sp>
        <p:nvSpPr>
          <p:cNvPr id="85" name="object 85"/>
          <p:cNvSpPr/>
          <p:nvPr/>
        </p:nvSpPr>
        <p:spPr>
          <a:xfrm>
            <a:off x="481939" y="4845177"/>
            <a:ext cx="1843430" cy="9525"/>
          </a:xfrm>
          <a:custGeom>
            <a:avLst/>
            <a:gdLst/>
            <a:ahLst/>
            <a:cxnLst/>
            <a:rect l="l" t="t" r="r" b="b"/>
            <a:pathLst>
              <a:path w="1843430" h="9525">
                <a:moveTo>
                  <a:pt x="0" y="9525"/>
                </a:moveTo>
                <a:lnTo>
                  <a:pt x="1843430" y="9525"/>
                </a:lnTo>
                <a:lnTo>
                  <a:pt x="1843430" y="0"/>
                </a:lnTo>
                <a:lnTo>
                  <a:pt x="0" y="0"/>
                </a:lnTo>
                <a:lnTo>
                  <a:pt x="0" y="9525"/>
                </a:lnTo>
                <a:close/>
              </a:path>
            </a:pathLst>
          </a:custGeom>
          <a:solidFill>
            <a:srgbClr val="AF7D00"/>
          </a:solidFill>
        </p:spPr>
        <p:txBody>
          <a:bodyPr wrap="square" lIns="0" tIns="0" rIns="0" bIns="0" rtlCol="0">
            <a:noAutofit/>
          </a:bodyPr>
          <a:lstStyle/>
          <a:p>
            <a:endParaRPr/>
          </a:p>
        </p:txBody>
      </p:sp>
      <p:sp>
        <p:nvSpPr>
          <p:cNvPr id="86" name="object 86"/>
          <p:cNvSpPr/>
          <p:nvPr/>
        </p:nvSpPr>
        <p:spPr>
          <a:xfrm>
            <a:off x="491540" y="4101083"/>
            <a:ext cx="1824177" cy="744093"/>
          </a:xfrm>
          <a:custGeom>
            <a:avLst/>
            <a:gdLst/>
            <a:ahLst/>
            <a:cxnLst/>
            <a:rect l="l" t="t" r="r" b="b"/>
            <a:pathLst>
              <a:path w="1824177" h="744093">
                <a:moveTo>
                  <a:pt x="0" y="744093"/>
                </a:moveTo>
                <a:lnTo>
                  <a:pt x="1824177" y="744093"/>
                </a:lnTo>
                <a:lnTo>
                  <a:pt x="1824177" y="0"/>
                </a:lnTo>
                <a:lnTo>
                  <a:pt x="0" y="0"/>
                </a:lnTo>
                <a:lnTo>
                  <a:pt x="0" y="744093"/>
                </a:lnTo>
                <a:close/>
              </a:path>
            </a:pathLst>
          </a:custGeom>
          <a:solidFill>
            <a:schemeClr val="accent2">
              <a:lumMod val="40000"/>
              <a:lumOff val="60000"/>
            </a:schemeClr>
          </a:solidFill>
        </p:spPr>
        <p:txBody>
          <a:bodyPr wrap="square" lIns="0" tIns="0" rIns="0" bIns="0" rtlCol="0">
            <a:noAutofit/>
          </a:bodyPr>
          <a:lstStyle/>
          <a:p>
            <a:endParaRPr/>
          </a:p>
        </p:txBody>
      </p:sp>
      <p:sp>
        <p:nvSpPr>
          <p:cNvPr id="71" name="object 71"/>
          <p:cNvSpPr/>
          <p:nvPr/>
        </p:nvSpPr>
        <p:spPr>
          <a:xfrm>
            <a:off x="4351147" y="4077093"/>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72" name="object 72"/>
          <p:cNvSpPr/>
          <p:nvPr/>
        </p:nvSpPr>
        <p:spPr>
          <a:xfrm>
            <a:off x="2555748" y="4077093"/>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73" name="object 73"/>
          <p:cNvSpPr/>
          <p:nvPr/>
        </p:nvSpPr>
        <p:spPr>
          <a:xfrm>
            <a:off x="2531745" y="4053078"/>
            <a:ext cx="1848231" cy="1200150"/>
          </a:xfrm>
          <a:custGeom>
            <a:avLst/>
            <a:gdLst/>
            <a:ahLst/>
            <a:cxnLst/>
            <a:rect l="l" t="t" r="r" b="b"/>
            <a:pathLst>
              <a:path w="1848231" h="1200150">
                <a:moveTo>
                  <a:pt x="48006" y="1152144"/>
                </a:moveTo>
                <a:lnTo>
                  <a:pt x="38481" y="1161669"/>
                </a:lnTo>
                <a:lnTo>
                  <a:pt x="1809877" y="1161669"/>
                </a:lnTo>
                <a:lnTo>
                  <a:pt x="48006" y="1152144"/>
                </a:lnTo>
                <a:close/>
              </a:path>
              <a:path w="1848231" h="1200150">
                <a:moveTo>
                  <a:pt x="1918" y="1185529"/>
                </a:moveTo>
                <a:lnTo>
                  <a:pt x="10630" y="1196055"/>
                </a:lnTo>
                <a:lnTo>
                  <a:pt x="24003" y="1200150"/>
                </a:lnTo>
                <a:lnTo>
                  <a:pt x="1824228" y="1200150"/>
                </a:lnTo>
                <a:lnTo>
                  <a:pt x="28829" y="1171321"/>
                </a:lnTo>
                <a:lnTo>
                  <a:pt x="28829" y="28829"/>
                </a:lnTo>
                <a:lnTo>
                  <a:pt x="1819402" y="28829"/>
                </a:lnTo>
                <a:lnTo>
                  <a:pt x="1824228" y="0"/>
                </a:lnTo>
                <a:lnTo>
                  <a:pt x="24003" y="0"/>
                </a:lnTo>
                <a:lnTo>
                  <a:pt x="14620" y="1918"/>
                </a:lnTo>
                <a:lnTo>
                  <a:pt x="4094" y="10630"/>
                </a:lnTo>
                <a:lnTo>
                  <a:pt x="0" y="24003"/>
                </a:lnTo>
                <a:lnTo>
                  <a:pt x="0" y="1176147"/>
                </a:lnTo>
                <a:lnTo>
                  <a:pt x="1918" y="1185529"/>
                </a:lnTo>
                <a:close/>
              </a:path>
              <a:path w="1848231" h="1200150">
                <a:moveTo>
                  <a:pt x="1819402" y="28829"/>
                </a:moveTo>
                <a:lnTo>
                  <a:pt x="1819402" y="1171321"/>
                </a:lnTo>
                <a:lnTo>
                  <a:pt x="28829" y="1171321"/>
                </a:lnTo>
                <a:lnTo>
                  <a:pt x="1824228" y="1200150"/>
                </a:lnTo>
                <a:lnTo>
                  <a:pt x="1833610" y="1198231"/>
                </a:lnTo>
                <a:lnTo>
                  <a:pt x="1844136" y="1189519"/>
                </a:lnTo>
                <a:lnTo>
                  <a:pt x="1848231" y="1176147"/>
                </a:lnTo>
                <a:lnTo>
                  <a:pt x="1848231" y="24003"/>
                </a:lnTo>
                <a:lnTo>
                  <a:pt x="1846312" y="14620"/>
                </a:lnTo>
                <a:lnTo>
                  <a:pt x="1837600" y="4094"/>
                </a:lnTo>
                <a:lnTo>
                  <a:pt x="1824228" y="0"/>
                </a:lnTo>
                <a:lnTo>
                  <a:pt x="1819402" y="28829"/>
                </a:lnTo>
                <a:close/>
              </a:path>
              <a:path w="1848231" h="1200150">
                <a:moveTo>
                  <a:pt x="38481" y="1161669"/>
                </a:moveTo>
                <a:lnTo>
                  <a:pt x="48006" y="1152144"/>
                </a:lnTo>
                <a:lnTo>
                  <a:pt x="48006" y="48006"/>
                </a:lnTo>
                <a:lnTo>
                  <a:pt x="1800225" y="48006"/>
                </a:lnTo>
                <a:lnTo>
                  <a:pt x="1800225" y="1152144"/>
                </a:lnTo>
                <a:lnTo>
                  <a:pt x="48006" y="1152144"/>
                </a:lnTo>
                <a:lnTo>
                  <a:pt x="1809877" y="1161669"/>
                </a:lnTo>
                <a:lnTo>
                  <a:pt x="1809877" y="38354"/>
                </a:lnTo>
                <a:lnTo>
                  <a:pt x="38481" y="38354"/>
                </a:lnTo>
                <a:lnTo>
                  <a:pt x="38481" y="1161669"/>
                </a:lnTo>
                <a:close/>
              </a:path>
            </a:pathLst>
          </a:custGeom>
          <a:solidFill>
            <a:srgbClr val="AF7D00"/>
          </a:solidFill>
        </p:spPr>
        <p:txBody>
          <a:bodyPr wrap="square" lIns="0" tIns="0" rIns="0" bIns="0" rtlCol="0">
            <a:noAutofit/>
          </a:bodyPr>
          <a:lstStyle/>
          <a:p>
            <a:endParaRPr/>
          </a:p>
        </p:txBody>
      </p:sp>
      <p:sp>
        <p:nvSpPr>
          <p:cNvPr id="74" name="object 74"/>
          <p:cNvSpPr/>
          <p:nvPr/>
        </p:nvSpPr>
        <p:spPr>
          <a:xfrm>
            <a:off x="4341622" y="4081906"/>
            <a:ext cx="9525" cy="1142492"/>
          </a:xfrm>
          <a:custGeom>
            <a:avLst/>
            <a:gdLst/>
            <a:ahLst/>
            <a:cxnLst/>
            <a:rect l="l" t="t" r="r" b="b"/>
            <a:pathLst>
              <a:path w="9525" h="1142492">
                <a:moveTo>
                  <a:pt x="0" y="1142492"/>
                </a:moveTo>
                <a:lnTo>
                  <a:pt x="9525" y="1142492"/>
                </a:lnTo>
                <a:lnTo>
                  <a:pt x="9525" y="0"/>
                </a:lnTo>
                <a:lnTo>
                  <a:pt x="0" y="0"/>
                </a:lnTo>
                <a:lnTo>
                  <a:pt x="0" y="1142492"/>
                </a:lnTo>
                <a:close/>
              </a:path>
            </a:pathLst>
          </a:custGeom>
          <a:solidFill>
            <a:srgbClr val="AF7D00"/>
          </a:solidFill>
        </p:spPr>
        <p:txBody>
          <a:bodyPr wrap="square" lIns="0" tIns="0" rIns="0" bIns="0" rtlCol="0">
            <a:noAutofit/>
          </a:bodyPr>
          <a:lstStyle/>
          <a:p>
            <a:endParaRPr/>
          </a:p>
        </p:txBody>
      </p:sp>
      <p:sp>
        <p:nvSpPr>
          <p:cNvPr id="75" name="object 75"/>
          <p:cNvSpPr/>
          <p:nvPr/>
        </p:nvSpPr>
        <p:spPr>
          <a:xfrm>
            <a:off x="2560574" y="4081906"/>
            <a:ext cx="9651" cy="1142492"/>
          </a:xfrm>
          <a:custGeom>
            <a:avLst/>
            <a:gdLst/>
            <a:ahLst/>
            <a:cxnLst/>
            <a:rect l="l" t="t" r="r" b="b"/>
            <a:pathLst>
              <a:path w="9651" h="1142492">
                <a:moveTo>
                  <a:pt x="0" y="1142492"/>
                </a:moveTo>
                <a:lnTo>
                  <a:pt x="9651" y="1142492"/>
                </a:lnTo>
                <a:lnTo>
                  <a:pt x="9651" y="0"/>
                </a:lnTo>
                <a:lnTo>
                  <a:pt x="0" y="0"/>
                </a:lnTo>
                <a:lnTo>
                  <a:pt x="0" y="1142492"/>
                </a:lnTo>
                <a:close/>
              </a:path>
            </a:pathLst>
          </a:custGeom>
          <a:solidFill>
            <a:srgbClr val="AF7D00"/>
          </a:solidFill>
        </p:spPr>
        <p:txBody>
          <a:bodyPr wrap="square" lIns="0" tIns="0" rIns="0" bIns="0" rtlCol="0">
            <a:noAutofit/>
          </a:bodyPr>
          <a:lstStyle/>
          <a:p>
            <a:endParaRPr/>
          </a:p>
        </p:txBody>
      </p:sp>
      <p:sp>
        <p:nvSpPr>
          <p:cNvPr id="76" name="object 76"/>
          <p:cNvSpPr/>
          <p:nvPr/>
        </p:nvSpPr>
        <p:spPr>
          <a:xfrm>
            <a:off x="4331970" y="4091431"/>
            <a:ext cx="9651" cy="1123315"/>
          </a:xfrm>
          <a:custGeom>
            <a:avLst/>
            <a:gdLst/>
            <a:ahLst/>
            <a:cxnLst/>
            <a:rect l="l" t="t" r="r" b="b"/>
            <a:pathLst>
              <a:path w="9651" h="1123315">
                <a:moveTo>
                  <a:pt x="0" y="1123315"/>
                </a:moveTo>
                <a:lnTo>
                  <a:pt x="9651" y="1123315"/>
                </a:lnTo>
                <a:lnTo>
                  <a:pt x="9651" y="0"/>
                </a:lnTo>
                <a:lnTo>
                  <a:pt x="0" y="0"/>
                </a:lnTo>
                <a:lnTo>
                  <a:pt x="0" y="1123315"/>
                </a:lnTo>
                <a:close/>
              </a:path>
            </a:pathLst>
          </a:custGeom>
          <a:solidFill>
            <a:srgbClr val="AF7D00"/>
          </a:solidFill>
        </p:spPr>
        <p:txBody>
          <a:bodyPr wrap="square" lIns="0" tIns="0" rIns="0" bIns="0" rtlCol="0">
            <a:noAutofit/>
          </a:bodyPr>
          <a:lstStyle/>
          <a:p>
            <a:endParaRPr/>
          </a:p>
        </p:txBody>
      </p:sp>
      <p:sp>
        <p:nvSpPr>
          <p:cNvPr id="77" name="object 77"/>
          <p:cNvSpPr/>
          <p:nvPr/>
        </p:nvSpPr>
        <p:spPr>
          <a:xfrm>
            <a:off x="2570226" y="4091431"/>
            <a:ext cx="9525" cy="1123315"/>
          </a:xfrm>
          <a:custGeom>
            <a:avLst/>
            <a:gdLst/>
            <a:ahLst/>
            <a:cxnLst/>
            <a:rect l="l" t="t" r="r" b="b"/>
            <a:pathLst>
              <a:path w="9525" h="1123315">
                <a:moveTo>
                  <a:pt x="0" y="1123315"/>
                </a:moveTo>
                <a:lnTo>
                  <a:pt x="9525" y="1123315"/>
                </a:lnTo>
                <a:lnTo>
                  <a:pt x="9525" y="0"/>
                </a:lnTo>
                <a:lnTo>
                  <a:pt x="0" y="0"/>
                </a:lnTo>
                <a:lnTo>
                  <a:pt x="0" y="1123315"/>
                </a:lnTo>
                <a:close/>
              </a:path>
            </a:pathLst>
          </a:custGeom>
          <a:solidFill>
            <a:srgbClr val="AF7D00"/>
          </a:solidFill>
        </p:spPr>
        <p:txBody>
          <a:bodyPr wrap="square" lIns="0" tIns="0" rIns="0" bIns="0" rtlCol="0">
            <a:noAutofit/>
          </a:bodyPr>
          <a:lstStyle/>
          <a:p>
            <a:endParaRPr/>
          </a:p>
        </p:txBody>
      </p:sp>
      <p:sp>
        <p:nvSpPr>
          <p:cNvPr id="78" name="object 78"/>
          <p:cNvSpPr/>
          <p:nvPr/>
        </p:nvSpPr>
        <p:spPr>
          <a:xfrm>
            <a:off x="2579751" y="4101083"/>
            <a:ext cx="1752219" cy="1104138"/>
          </a:xfrm>
          <a:custGeom>
            <a:avLst/>
            <a:gdLst/>
            <a:ahLst/>
            <a:cxnLst/>
            <a:rect l="l" t="t" r="r" b="b"/>
            <a:pathLst>
              <a:path w="1752219" h="1104138">
                <a:moveTo>
                  <a:pt x="0" y="1104138"/>
                </a:moveTo>
                <a:lnTo>
                  <a:pt x="1752219" y="1104138"/>
                </a:lnTo>
                <a:lnTo>
                  <a:pt x="1752219" y="0"/>
                </a:lnTo>
                <a:lnTo>
                  <a:pt x="0" y="0"/>
                </a:lnTo>
                <a:lnTo>
                  <a:pt x="0" y="1104138"/>
                </a:lnTo>
                <a:close/>
              </a:path>
            </a:pathLst>
          </a:custGeom>
          <a:solidFill>
            <a:srgbClr val="AF7D00"/>
          </a:solidFill>
        </p:spPr>
        <p:txBody>
          <a:bodyPr wrap="square" lIns="0" tIns="0" rIns="0" bIns="0" rtlCol="0">
            <a:noAutofit/>
          </a:bodyPr>
          <a:lstStyle/>
          <a:p>
            <a:endParaRPr/>
          </a:p>
        </p:txBody>
      </p:sp>
      <p:sp>
        <p:nvSpPr>
          <p:cNvPr id="63" name="object 63"/>
          <p:cNvSpPr/>
          <p:nvPr/>
        </p:nvSpPr>
        <p:spPr>
          <a:xfrm>
            <a:off x="6367399" y="4077093"/>
            <a:ext cx="4825" cy="936104"/>
          </a:xfrm>
          <a:custGeom>
            <a:avLst/>
            <a:gdLst/>
            <a:ahLst/>
            <a:cxnLst/>
            <a:rect l="l" t="t" r="r" b="b"/>
            <a:pathLst>
              <a:path w="4825" h="936104">
                <a:moveTo>
                  <a:pt x="0" y="936104"/>
                </a:moveTo>
                <a:lnTo>
                  <a:pt x="4825" y="936104"/>
                </a:lnTo>
                <a:lnTo>
                  <a:pt x="4825" y="0"/>
                </a:lnTo>
                <a:lnTo>
                  <a:pt x="0" y="0"/>
                </a:lnTo>
                <a:lnTo>
                  <a:pt x="0" y="936104"/>
                </a:lnTo>
                <a:close/>
              </a:path>
            </a:pathLst>
          </a:custGeom>
          <a:solidFill>
            <a:srgbClr val="EFAC00"/>
          </a:solidFill>
        </p:spPr>
        <p:txBody>
          <a:bodyPr wrap="square" lIns="0" tIns="0" rIns="0" bIns="0" rtlCol="0">
            <a:noAutofit/>
          </a:bodyPr>
          <a:lstStyle/>
          <a:p>
            <a:endParaRPr/>
          </a:p>
        </p:txBody>
      </p:sp>
      <p:sp>
        <p:nvSpPr>
          <p:cNvPr id="64" name="object 64"/>
          <p:cNvSpPr/>
          <p:nvPr/>
        </p:nvSpPr>
        <p:spPr>
          <a:xfrm>
            <a:off x="4644009" y="4077093"/>
            <a:ext cx="4825" cy="936104"/>
          </a:xfrm>
          <a:custGeom>
            <a:avLst/>
            <a:gdLst/>
            <a:ahLst/>
            <a:cxnLst/>
            <a:rect l="l" t="t" r="r" b="b"/>
            <a:pathLst>
              <a:path w="4825" h="936104">
                <a:moveTo>
                  <a:pt x="0" y="936104"/>
                </a:moveTo>
                <a:lnTo>
                  <a:pt x="4825" y="936104"/>
                </a:lnTo>
                <a:lnTo>
                  <a:pt x="4825" y="0"/>
                </a:lnTo>
                <a:lnTo>
                  <a:pt x="0" y="0"/>
                </a:lnTo>
                <a:lnTo>
                  <a:pt x="0" y="936104"/>
                </a:lnTo>
                <a:close/>
              </a:path>
            </a:pathLst>
          </a:custGeom>
          <a:solidFill>
            <a:srgbClr val="EFAC00"/>
          </a:solidFill>
        </p:spPr>
        <p:txBody>
          <a:bodyPr wrap="square" lIns="0" tIns="0" rIns="0" bIns="0" rtlCol="0">
            <a:noAutofit/>
          </a:bodyPr>
          <a:lstStyle/>
          <a:p>
            <a:endParaRPr/>
          </a:p>
        </p:txBody>
      </p:sp>
      <p:sp>
        <p:nvSpPr>
          <p:cNvPr id="65" name="object 65"/>
          <p:cNvSpPr/>
          <p:nvPr/>
        </p:nvSpPr>
        <p:spPr>
          <a:xfrm>
            <a:off x="4620006" y="4053078"/>
            <a:ext cx="1776222" cy="984123"/>
          </a:xfrm>
          <a:custGeom>
            <a:avLst/>
            <a:gdLst/>
            <a:ahLst/>
            <a:cxnLst/>
            <a:rect l="l" t="t" r="r" b="b"/>
            <a:pathLst>
              <a:path w="1776222" h="984123">
                <a:moveTo>
                  <a:pt x="48006" y="936117"/>
                </a:moveTo>
                <a:lnTo>
                  <a:pt x="38354" y="945642"/>
                </a:lnTo>
                <a:lnTo>
                  <a:pt x="1737741" y="945642"/>
                </a:lnTo>
                <a:lnTo>
                  <a:pt x="48006" y="936117"/>
                </a:lnTo>
                <a:close/>
              </a:path>
              <a:path w="1776222" h="984123">
                <a:moveTo>
                  <a:pt x="1918" y="969502"/>
                </a:moveTo>
                <a:lnTo>
                  <a:pt x="10630" y="980028"/>
                </a:lnTo>
                <a:lnTo>
                  <a:pt x="24003" y="984123"/>
                </a:lnTo>
                <a:lnTo>
                  <a:pt x="1752219" y="984123"/>
                </a:lnTo>
                <a:lnTo>
                  <a:pt x="28829" y="955294"/>
                </a:lnTo>
                <a:lnTo>
                  <a:pt x="28829" y="28829"/>
                </a:lnTo>
                <a:lnTo>
                  <a:pt x="1747393" y="28829"/>
                </a:lnTo>
                <a:lnTo>
                  <a:pt x="1752219" y="0"/>
                </a:lnTo>
                <a:lnTo>
                  <a:pt x="24003" y="0"/>
                </a:lnTo>
                <a:lnTo>
                  <a:pt x="14620" y="1918"/>
                </a:lnTo>
                <a:lnTo>
                  <a:pt x="4094" y="10630"/>
                </a:lnTo>
                <a:lnTo>
                  <a:pt x="0" y="24003"/>
                </a:lnTo>
                <a:lnTo>
                  <a:pt x="0" y="960120"/>
                </a:lnTo>
                <a:lnTo>
                  <a:pt x="1918" y="969502"/>
                </a:lnTo>
                <a:close/>
              </a:path>
              <a:path w="1776222" h="984123">
                <a:moveTo>
                  <a:pt x="1747393" y="28829"/>
                </a:moveTo>
                <a:lnTo>
                  <a:pt x="1747393" y="955294"/>
                </a:lnTo>
                <a:lnTo>
                  <a:pt x="28829" y="955294"/>
                </a:lnTo>
                <a:lnTo>
                  <a:pt x="1752219" y="984123"/>
                </a:lnTo>
                <a:lnTo>
                  <a:pt x="1761601" y="982204"/>
                </a:lnTo>
                <a:lnTo>
                  <a:pt x="1772127" y="973492"/>
                </a:lnTo>
                <a:lnTo>
                  <a:pt x="1776222" y="960120"/>
                </a:lnTo>
                <a:lnTo>
                  <a:pt x="1776222" y="24003"/>
                </a:lnTo>
                <a:lnTo>
                  <a:pt x="1774303" y="14620"/>
                </a:lnTo>
                <a:lnTo>
                  <a:pt x="1765591" y="4094"/>
                </a:lnTo>
                <a:lnTo>
                  <a:pt x="1752219" y="0"/>
                </a:lnTo>
                <a:lnTo>
                  <a:pt x="1747393" y="28829"/>
                </a:lnTo>
                <a:close/>
              </a:path>
              <a:path w="1776222" h="984123">
                <a:moveTo>
                  <a:pt x="38354" y="945642"/>
                </a:moveTo>
                <a:lnTo>
                  <a:pt x="48006" y="936117"/>
                </a:lnTo>
                <a:lnTo>
                  <a:pt x="48006" y="48006"/>
                </a:lnTo>
                <a:lnTo>
                  <a:pt x="1728216" y="48006"/>
                </a:lnTo>
                <a:lnTo>
                  <a:pt x="1728216" y="936117"/>
                </a:lnTo>
                <a:lnTo>
                  <a:pt x="48006" y="936117"/>
                </a:lnTo>
                <a:lnTo>
                  <a:pt x="1737741" y="945642"/>
                </a:lnTo>
                <a:lnTo>
                  <a:pt x="1737741" y="38354"/>
                </a:lnTo>
                <a:lnTo>
                  <a:pt x="38354" y="38354"/>
                </a:lnTo>
                <a:lnTo>
                  <a:pt x="38354" y="945642"/>
                </a:lnTo>
                <a:close/>
              </a:path>
            </a:pathLst>
          </a:custGeom>
          <a:solidFill>
            <a:srgbClr val="AF7D00"/>
          </a:solidFill>
        </p:spPr>
        <p:txBody>
          <a:bodyPr wrap="square" lIns="0" tIns="0" rIns="0" bIns="0" rtlCol="0">
            <a:noAutofit/>
          </a:bodyPr>
          <a:lstStyle/>
          <a:p>
            <a:endParaRPr/>
          </a:p>
        </p:txBody>
      </p:sp>
      <p:sp>
        <p:nvSpPr>
          <p:cNvPr id="66" name="object 66"/>
          <p:cNvSpPr/>
          <p:nvPr/>
        </p:nvSpPr>
        <p:spPr>
          <a:xfrm>
            <a:off x="4648835" y="4081906"/>
            <a:ext cx="1718564" cy="9525"/>
          </a:xfrm>
          <a:custGeom>
            <a:avLst/>
            <a:gdLst/>
            <a:ahLst/>
            <a:cxnLst/>
            <a:rect l="l" t="t" r="r" b="b"/>
            <a:pathLst>
              <a:path w="1718564" h="9525">
                <a:moveTo>
                  <a:pt x="0" y="9525"/>
                </a:moveTo>
                <a:lnTo>
                  <a:pt x="1718564" y="9525"/>
                </a:lnTo>
                <a:lnTo>
                  <a:pt x="1718564" y="0"/>
                </a:lnTo>
                <a:lnTo>
                  <a:pt x="0" y="0"/>
                </a:lnTo>
                <a:lnTo>
                  <a:pt x="0" y="9525"/>
                </a:lnTo>
                <a:close/>
              </a:path>
            </a:pathLst>
          </a:custGeom>
          <a:solidFill>
            <a:srgbClr val="AF7D00"/>
          </a:solidFill>
        </p:spPr>
        <p:txBody>
          <a:bodyPr wrap="square" lIns="0" tIns="0" rIns="0" bIns="0" rtlCol="0">
            <a:noAutofit/>
          </a:bodyPr>
          <a:lstStyle/>
          <a:p>
            <a:endParaRPr/>
          </a:p>
        </p:txBody>
      </p:sp>
      <p:sp>
        <p:nvSpPr>
          <p:cNvPr id="67" name="object 67"/>
          <p:cNvSpPr/>
          <p:nvPr/>
        </p:nvSpPr>
        <p:spPr>
          <a:xfrm>
            <a:off x="4648835" y="4998720"/>
            <a:ext cx="1718564" cy="9652"/>
          </a:xfrm>
          <a:custGeom>
            <a:avLst/>
            <a:gdLst/>
            <a:ahLst/>
            <a:cxnLst/>
            <a:rect l="l" t="t" r="r" b="b"/>
            <a:pathLst>
              <a:path w="1718564" h="9651">
                <a:moveTo>
                  <a:pt x="0" y="9651"/>
                </a:moveTo>
                <a:lnTo>
                  <a:pt x="1718564" y="9651"/>
                </a:lnTo>
                <a:lnTo>
                  <a:pt x="1718564" y="0"/>
                </a:lnTo>
                <a:lnTo>
                  <a:pt x="0" y="0"/>
                </a:lnTo>
                <a:lnTo>
                  <a:pt x="0" y="9651"/>
                </a:lnTo>
                <a:close/>
              </a:path>
            </a:pathLst>
          </a:custGeom>
          <a:solidFill>
            <a:srgbClr val="AF7D00"/>
          </a:solidFill>
        </p:spPr>
        <p:txBody>
          <a:bodyPr wrap="square" lIns="0" tIns="0" rIns="0" bIns="0" rtlCol="0">
            <a:noAutofit/>
          </a:bodyPr>
          <a:lstStyle/>
          <a:p>
            <a:endParaRPr/>
          </a:p>
        </p:txBody>
      </p:sp>
      <p:sp>
        <p:nvSpPr>
          <p:cNvPr id="68" name="object 68"/>
          <p:cNvSpPr/>
          <p:nvPr/>
        </p:nvSpPr>
        <p:spPr>
          <a:xfrm>
            <a:off x="4658360" y="4091431"/>
            <a:ext cx="1699387" cy="9651"/>
          </a:xfrm>
          <a:custGeom>
            <a:avLst/>
            <a:gdLst/>
            <a:ahLst/>
            <a:cxnLst/>
            <a:rect l="l" t="t" r="r" b="b"/>
            <a:pathLst>
              <a:path w="1699387" h="9651">
                <a:moveTo>
                  <a:pt x="0" y="9652"/>
                </a:moveTo>
                <a:lnTo>
                  <a:pt x="1699387" y="9652"/>
                </a:lnTo>
                <a:lnTo>
                  <a:pt x="1699387" y="0"/>
                </a:lnTo>
                <a:lnTo>
                  <a:pt x="0" y="0"/>
                </a:lnTo>
                <a:lnTo>
                  <a:pt x="0" y="9652"/>
                </a:lnTo>
                <a:close/>
              </a:path>
            </a:pathLst>
          </a:custGeom>
          <a:solidFill>
            <a:srgbClr val="AF7D00"/>
          </a:solidFill>
        </p:spPr>
        <p:txBody>
          <a:bodyPr wrap="square" lIns="0" tIns="0" rIns="0" bIns="0" rtlCol="0">
            <a:noAutofit/>
          </a:bodyPr>
          <a:lstStyle/>
          <a:p>
            <a:endParaRPr/>
          </a:p>
        </p:txBody>
      </p:sp>
      <p:sp>
        <p:nvSpPr>
          <p:cNvPr id="69" name="object 69"/>
          <p:cNvSpPr/>
          <p:nvPr/>
        </p:nvSpPr>
        <p:spPr>
          <a:xfrm>
            <a:off x="4658360" y="4989195"/>
            <a:ext cx="1699387" cy="9525"/>
          </a:xfrm>
          <a:custGeom>
            <a:avLst/>
            <a:gdLst/>
            <a:ahLst/>
            <a:cxnLst/>
            <a:rect l="l" t="t" r="r" b="b"/>
            <a:pathLst>
              <a:path w="1699387" h="9525">
                <a:moveTo>
                  <a:pt x="0" y="9524"/>
                </a:moveTo>
                <a:lnTo>
                  <a:pt x="1699387" y="9524"/>
                </a:lnTo>
                <a:lnTo>
                  <a:pt x="1699387" y="0"/>
                </a:lnTo>
                <a:lnTo>
                  <a:pt x="0" y="0"/>
                </a:lnTo>
                <a:lnTo>
                  <a:pt x="0" y="9524"/>
                </a:lnTo>
                <a:close/>
              </a:path>
            </a:pathLst>
          </a:custGeom>
          <a:solidFill>
            <a:srgbClr val="AF7D00"/>
          </a:solidFill>
        </p:spPr>
        <p:txBody>
          <a:bodyPr wrap="square" lIns="0" tIns="0" rIns="0" bIns="0" rtlCol="0">
            <a:noAutofit/>
          </a:bodyPr>
          <a:lstStyle/>
          <a:p>
            <a:endParaRPr/>
          </a:p>
        </p:txBody>
      </p:sp>
      <p:sp>
        <p:nvSpPr>
          <p:cNvPr id="70" name="object 70"/>
          <p:cNvSpPr/>
          <p:nvPr/>
        </p:nvSpPr>
        <p:spPr>
          <a:xfrm>
            <a:off x="4668012" y="4101083"/>
            <a:ext cx="1680210" cy="888111"/>
          </a:xfrm>
          <a:custGeom>
            <a:avLst/>
            <a:gdLst/>
            <a:ahLst/>
            <a:cxnLst/>
            <a:rect l="l" t="t" r="r" b="b"/>
            <a:pathLst>
              <a:path w="1680210" h="888111">
                <a:moveTo>
                  <a:pt x="0" y="888111"/>
                </a:moveTo>
                <a:lnTo>
                  <a:pt x="1680210" y="888111"/>
                </a:lnTo>
                <a:lnTo>
                  <a:pt x="1680210" y="0"/>
                </a:lnTo>
                <a:lnTo>
                  <a:pt x="0" y="0"/>
                </a:lnTo>
                <a:lnTo>
                  <a:pt x="0" y="888111"/>
                </a:lnTo>
                <a:close/>
              </a:path>
            </a:pathLst>
          </a:custGeom>
          <a:solidFill>
            <a:srgbClr val="AF7D00"/>
          </a:solidFill>
        </p:spPr>
        <p:txBody>
          <a:bodyPr wrap="square" lIns="0" tIns="0" rIns="0" bIns="0" rtlCol="0">
            <a:noAutofit/>
          </a:bodyPr>
          <a:lstStyle/>
          <a:p>
            <a:endParaRPr/>
          </a:p>
        </p:txBody>
      </p:sp>
      <p:sp>
        <p:nvSpPr>
          <p:cNvPr id="55" name="object 55"/>
          <p:cNvSpPr/>
          <p:nvPr/>
        </p:nvSpPr>
        <p:spPr>
          <a:xfrm>
            <a:off x="8383651" y="4077093"/>
            <a:ext cx="4825" cy="936104"/>
          </a:xfrm>
          <a:custGeom>
            <a:avLst/>
            <a:gdLst/>
            <a:ahLst/>
            <a:cxnLst/>
            <a:rect l="l" t="t" r="r" b="b"/>
            <a:pathLst>
              <a:path w="4825" h="936104">
                <a:moveTo>
                  <a:pt x="0" y="936104"/>
                </a:moveTo>
                <a:lnTo>
                  <a:pt x="4825" y="936104"/>
                </a:lnTo>
                <a:lnTo>
                  <a:pt x="4825" y="0"/>
                </a:lnTo>
                <a:lnTo>
                  <a:pt x="0" y="0"/>
                </a:lnTo>
                <a:lnTo>
                  <a:pt x="0" y="936104"/>
                </a:lnTo>
                <a:close/>
              </a:path>
            </a:pathLst>
          </a:custGeom>
          <a:solidFill>
            <a:srgbClr val="EFAC00"/>
          </a:solidFill>
        </p:spPr>
        <p:txBody>
          <a:bodyPr wrap="square" lIns="0" tIns="0" rIns="0" bIns="0" rtlCol="0">
            <a:noAutofit/>
          </a:bodyPr>
          <a:lstStyle/>
          <a:p>
            <a:endParaRPr/>
          </a:p>
        </p:txBody>
      </p:sp>
      <p:sp>
        <p:nvSpPr>
          <p:cNvPr id="56" name="object 56"/>
          <p:cNvSpPr/>
          <p:nvPr/>
        </p:nvSpPr>
        <p:spPr>
          <a:xfrm>
            <a:off x="6660260" y="4077093"/>
            <a:ext cx="4825" cy="936104"/>
          </a:xfrm>
          <a:custGeom>
            <a:avLst/>
            <a:gdLst/>
            <a:ahLst/>
            <a:cxnLst/>
            <a:rect l="l" t="t" r="r" b="b"/>
            <a:pathLst>
              <a:path w="4825" h="936104">
                <a:moveTo>
                  <a:pt x="0" y="936104"/>
                </a:moveTo>
                <a:lnTo>
                  <a:pt x="4825" y="936104"/>
                </a:lnTo>
                <a:lnTo>
                  <a:pt x="4825" y="0"/>
                </a:lnTo>
                <a:lnTo>
                  <a:pt x="0" y="0"/>
                </a:lnTo>
                <a:lnTo>
                  <a:pt x="0" y="936104"/>
                </a:lnTo>
                <a:close/>
              </a:path>
            </a:pathLst>
          </a:custGeom>
          <a:solidFill>
            <a:srgbClr val="EFAC00"/>
          </a:solidFill>
        </p:spPr>
        <p:txBody>
          <a:bodyPr wrap="square" lIns="0" tIns="0" rIns="0" bIns="0" rtlCol="0">
            <a:noAutofit/>
          </a:bodyPr>
          <a:lstStyle/>
          <a:p>
            <a:endParaRPr/>
          </a:p>
        </p:txBody>
      </p:sp>
      <p:sp>
        <p:nvSpPr>
          <p:cNvPr id="57" name="object 57"/>
          <p:cNvSpPr/>
          <p:nvPr/>
        </p:nvSpPr>
        <p:spPr>
          <a:xfrm>
            <a:off x="6636258" y="4053078"/>
            <a:ext cx="1776222" cy="984123"/>
          </a:xfrm>
          <a:custGeom>
            <a:avLst/>
            <a:gdLst/>
            <a:ahLst/>
            <a:cxnLst/>
            <a:rect l="l" t="t" r="r" b="b"/>
            <a:pathLst>
              <a:path w="1776222" h="984123">
                <a:moveTo>
                  <a:pt x="48006" y="936117"/>
                </a:moveTo>
                <a:lnTo>
                  <a:pt x="38353" y="945642"/>
                </a:lnTo>
                <a:lnTo>
                  <a:pt x="1737741" y="945642"/>
                </a:lnTo>
                <a:lnTo>
                  <a:pt x="48006" y="936117"/>
                </a:lnTo>
                <a:close/>
              </a:path>
              <a:path w="1776222" h="984123">
                <a:moveTo>
                  <a:pt x="1900" y="969502"/>
                </a:moveTo>
                <a:lnTo>
                  <a:pt x="10574" y="980028"/>
                </a:lnTo>
                <a:lnTo>
                  <a:pt x="24002" y="984123"/>
                </a:lnTo>
                <a:lnTo>
                  <a:pt x="1752219" y="984123"/>
                </a:lnTo>
                <a:lnTo>
                  <a:pt x="28828" y="955294"/>
                </a:lnTo>
                <a:lnTo>
                  <a:pt x="28828" y="28829"/>
                </a:lnTo>
                <a:lnTo>
                  <a:pt x="1747393" y="28829"/>
                </a:lnTo>
                <a:lnTo>
                  <a:pt x="1752219" y="0"/>
                </a:lnTo>
                <a:lnTo>
                  <a:pt x="24002" y="0"/>
                </a:lnTo>
                <a:lnTo>
                  <a:pt x="14566" y="1918"/>
                </a:lnTo>
                <a:lnTo>
                  <a:pt x="4060" y="10630"/>
                </a:lnTo>
                <a:lnTo>
                  <a:pt x="0" y="24003"/>
                </a:lnTo>
                <a:lnTo>
                  <a:pt x="0" y="960120"/>
                </a:lnTo>
                <a:lnTo>
                  <a:pt x="1900" y="969502"/>
                </a:lnTo>
                <a:close/>
              </a:path>
              <a:path w="1776222" h="984123">
                <a:moveTo>
                  <a:pt x="1747393" y="28829"/>
                </a:moveTo>
                <a:lnTo>
                  <a:pt x="1747393" y="955294"/>
                </a:lnTo>
                <a:lnTo>
                  <a:pt x="28828" y="955294"/>
                </a:lnTo>
                <a:lnTo>
                  <a:pt x="1752219" y="984123"/>
                </a:lnTo>
                <a:lnTo>
                  <a:pt x="1761601" y="982204"/>
                </a:lnTo>
                <a:lnTo>
                  <a:pt x="1772127" y="973492"/>
                </a:lnTo>
                <a:lnTo>
                  <a:pt x="1776222" y="960120"/>
                </a:lnTo>
                <a:lnTo>
                  <a:pt x="1776222" y="24003"/>
                </a:lnTo>
                <a:lnTo>
                  <a:pt x="1774303" y="14620"/>
                </a:lnTo>
                <a:lnTo>
                  <a:pt x="1765591" y="4094"/>
                </a:lnTo>
                <a:lnTo>
                  <a:pt x="1752219" y="0"/>
                </a:lnTo>
                <a:lnTo>
                  <a:pt x="1747393" y="28829"/>
                </a:lnTo>
                <a:close/>
              </a:path>
              <a:path w="1776222" h="984123">
                <a:moveTo>
                  <a:pt x="38353" y="945642"/>
                </a:moveTo>
                <a:lnTo>
                  <a:pt x="48006" y="936117"/>
                </a:lnTo>
                <a:lnTo>
                  <a:pt x="48006" y="48006"/>
                </a:lnTo>
                <a:lnTo>
                  <a:pt x="1728216" y="48006"/>
                </a:lnTo>
                <a:lnTo>
                  <a:pt x="1728216" y="936117"/>
                </a:lnTo>
                <a:lnTo>
                  <a:pt x="48006" y="936117"/>
                </a:lnTo>
                <a:lnTo>
                  <a:pt x="1737741" y="945642"/>
                </a:lnTo>
                <a:lnTo>
                  <a:pt x="1737741" y="38354"/>
                </a:lnTo>
                <a:lnTo>
                  <a:pt x="38353" y="38354"/>
                </a:lnTo>
                <a:lnTo>
                  <a:pt x="38353" y="945642"/>
                </a:lnTo>
                <a:close/>
              </a:path>
            </a:pathLst>
          </a:custGeom>
          <a:solidFill>
            <a:srgbClr val="AF7D00"/>
          </a:solidFill>
        </p:spPr>
        <p:txBody>
          <a:bodyPr wrap="square" lIns="0" tIns="0" rIns="0" bIns="0" rtlCol="0">
            <a:noAutofit/>
          </a:bodyPr>
          <a:lstStyle/>
          <a:p>
            <a:endParaRPr/>
          </a:p>
        </p:txBody>
      </p:sp>
      <p:sp>
        <p:nvSpPr>
          <p:cNvPr id="58" name="object 58"/>
          <p:cNvSpPr/>
          <p:nvPr/>
        </p:nvSpPr>
        <p:spPr>
          <a:xfrm>
            <a:off x="6665086" y="4081906"/>
            <a:ext cx="1718564" cy="9525"/>
          </a:xfrm>
          <a:custGeom>
            <a:avLst/>
            <a:gdLst/>
            <a:ahLst/>
            <a:cxnLst/>
            <a:rect l="l" t="t" r="r" b="b"/>
            <a:pathLst>
              <a:path w="1718564" h="9525">
                <a:moveTo>
                  <a:pt x="0" y="9525"/>
                </a:moveTo>
                <a:lnTo>
                  <a:pt x="1718564" y="9525"/>
                </a:lnTo>
                <a:lnTo>
                  <a:pt x="1718564" y="0"/>
                </a:lnTo>
                <a:lnTo>
                  <a:pt x="0" y="0"/>
                </a:lnTo>
                <a:lnTo>
                  <a:pt x="0" y="9525"/>
                </a:lnTo>
                <a:close/>
              </a:path>
            </a:pathLst>
          </a:custGeom>
          <a:solidFill>
            <a:srgbClr val="AF7D00"/>
          </a:solidFill>
        </p:spPr>
        <p:txBody>
          <a:bodyPr wrap="square" lIns="0" tIns="0" rIns="0" bIns="0" rtlCol="0">
            <a:noAutofit/>
          </a:bodyPr>
          <a:lstStyle/>
          <a:p>
            <a:endParaRPr/>
          </a:p>
        </p:txBody>
      </p:sp>
      <p:sp>
        <p:nvSpPr>
          <p:cNvPr id="59" name="object 59"/>
          <p:cNvSpPr/>
          <p:nvPr/>
        </p:nvSpPr>
        <p:spPr>
          <a:xfrm>
            <a:off x="6665086" y="4998720"/>
            <a:ext cx="1718564" cy="9652"/>
          </a:xfrm>
          <a:custGeom>
            <a:avLst/>
            <a:gdLst/>
            <a:ahLst/>
            <a:cxnLst/>
            <a:rect l="l" t="t" r="r" b="b"/>
            <a:pathLst>
              <a:path w="1718564" h="9651">
                <a:moveTo>
                  <a:pt x="0" y="9651"/>
                </a:moveTo>
                <a:lnTo>
                  <a:pt x="1718564" y="9651"/>
                </a:lnTo>
                <a:lnTo>
                  <a:pt x="1718564" y="0"/>
                </a:lnTo>
                <a:lnTo>
                  <a:pt x="0" y="0"/>
                </a:lnTo>
                <a:lnTo>
                  <a:pt x="0" y="9651"/>
                </a:lnTo>
                <a:close/>
              </a:path>
            </a:pathLst>
          </a:custGeom>
          <a:solidFill>
            <a:srgbClr val="AF7D00"/>
          </a:solidFill>
        </p:spPr>
        <p:txBody>
          <a:bodyPr wrap="square" lIns="0" tIns="0" rIns="0" bIns="0" rtlCol="0">
            <a:noAutofit/>
          </a:bodyPr>
          <a:lstStyle/>
          <a:p>
            <a:endParaRPr/>
          </a:p>
        </p:txBody>
      </p:sp>
      <p:sp>
        <p:nvSpPr>
          <p:cNvPr id="60" name="object 60"/>
          <p:cNvSpPr/>
          <p:nvPr/>
        </p:nvSpPr>
        <p:spPr>
          <a:xfrm>
            <a:off x="6674611" y="4091431"/>
            <a:ext cx="1699387" cy="9651"/>
          </a:xfrm>
          <a:custGeom>
            <a:avLst/>
            <a:gdLst/>
            <a:ahLst/>
            <a:cxnLst/>
            <a:rect l="l" t="t" r="r" b="b"/>
            <a:pathLst>
              <a:path w="1699387" h="9651">
                <a:moveTo>
                  <a:pt x="0" y="9652"/>
                </a:moveTo>
                <a:lnTo>
                  <a:pt x="1699387" y="9652"/>
                </a:lnTo>
                <a:lnTo>
                  <a:pt x="1699387" y="0"/>
                </a:lnTo>
                <a:lnTo>
                  <a:pt x="0" y="0"/>
                </a:lnTo>
                <a:lnTo>
                  <a:pt x="0" y="9652"/>
                </a:lnTo>
                <a:close/>
              </a:path>
            </a:pathLst>
          </a:custGeom>
          <a:solidFill>
            <a:srgbClr val="AF7D00"/>
          </a:solidFill>
        </p:spPr>
        <p:txBody>
          <a:bodyPr wrap="square" lIns="0" tIns="0" rIns="0" bIns="0" rtlCol="0">
            <a:noAutofit/>
          </a:bodyPr>
          <a:lstStyle/>
          <a:p>
            <a:endParaRPr/>
          </a:p>
        </p:txBody>
      </p:sp>
      <p:sp>
        <p:nvSpPr>
          <p:cNvPr id="61" name="object 61"/>
          <p:cNvSpPr/>
          <p:nvPr/>
        </p:nvSpPr>
        <p:spPr>
          <a:xfrm>
            <a:off x="6674611" y="4989195"/>
            <a:ext cx="1699387" cy="9525"/>
          </a:xfrm>
          <a:custGeom>
            <a:avLst/>
            <a:gdLst/>
            <a:ahLst/>
            <a:cxnLst/>
            <a:rect l="l" t="t" r="r" b="b"/>
            <a:pathLst>
              <a:path w="1699387" h="9525">
                <a:moveTo>
                  <a:pt x="0" y="9524"/>
                </a:moveTo>
                <a:lnTo>
                  <a:pt x="1699387" y="9524"/>
                </a:lnTo>
                <a:lnTo>
                  <a:pt x="1699387" y="0"/>
                </a:lnTo>
                <a:lnTo>
                  <a:pt x="0" y="0"/>
                </a:lnTo>
                <a:lnTo>
                  <a:pt x="0" y="9524"/>
                </a:lnTo>
                <a:close/>
              </a:path>
            </a:pathLst>
          </a:custGeom>
          <a:solidFill>
            <a:srgbClr val="AF7D00"/>
          </a:solidFill>
        </p:spPr>
        <p:txBody>
          <a:bodyPr wrap="square" lIns="0" tIns="0" rIns="0" bIns="0" rtlCol="0">
            <a:noAutofit/>
          </a:bodyPr>
          <a:lstStyle/>
          <a:p>
            <a:endParaRPr/>
          </a:p>
        </p:txBody>
      </p:sp>
      <p:sp>
        <p:nvSpPr>
          <p:cNvPr id="62" name="object 62"/>
          <p:cNvSpPr/>
          <p:nvPr/>
        </p:nvSpPr>
        <p:spPr>
          <a:xfrm>
            <a:off x="6684264" y="4101083"/>
            <a:ext cx="1680209" cy="888111"/>
          </a:xfrm>
          <a:custGeom>
            <a:avLst/>
            <a:gdLst/>
            <a:ahLst/>
            <a:cxnLst/>
            <a:rect l="l" t="t" r="r" b="b"/>
            <a:pathLst>
              <a:path w="1680209" h="888111">
                <a:moveTo>
                  <a:pt x="0" y="888111"/>
                </a:moveTo>
                <a:lnTo>
                  <a:pt x="1680209" y="888111"/>
                </a:lnTo>
                <a:lnTo>
                  <a:pt x="1680209" y="0"/>
                </a:lnTo>
                <a:lnTo>
                  <a:pt x="0" y="0"/>
                </a:lnTo>
                <a:lnTo>
                  <a:pt x="0" y="888111"/>
                </a:lnTo>
                <a:close/>
              </a:path>
            </a:pathLst>
          </a:custGeom>
          <a:solidFill>
            <a:srgbClr val="AF7D00"/>
          </a:solidFill>
        </p:spPr>
        <p:txBody>
          <a:bodyPr wrap="square" lIns="0" tIns="0" rIns="0" bIns="0" rtlCol="0">
            <a:noAutofit/>
          </a:bodyPr>
          <a:lstStyle/>
          <a:p>
            <a:endParaRPr/>
          </a:p>
        </p:txBody>
      </p:sp>
      <p:sp>
        <p:nvSpPr>
          <p:cNvPr id="47" name="object 47"/>
          <p:cNvSpPr/>
          <p:nvPr/>
        </p:nvSpPr>
        <p:spPr>
          <a:xfrm>
            <a:off x="2406904" y="5229199"/>
            <a:ext cx="4876" cy="1152131"/>
          </a:xfrm>
          <a:custGeom>
            <a:avLst/>
            <a:gdLst/>
            <a:ahLst/>
            <a:cxnLst/>
            <a:rect l="l" t="t" r="r" b="b"/>
            <a:pathLst>
              <a:path w="4876" h="1152131">
                <a:moveTo>
                  <a:pt x="0" y="1152131"/>
                </a:moveTo>
                <a:lnTo>
                  <a:pt x="4876" y="1152131"/>
                </a:lnTo>
                <a:lnTo>
                  <a:pt x="4876" y="0"/>
                </a:lnTo>
                <a:lnTo>
                  <a:pt x="0" y="0"/>
                </a:lnTo>
                <a:lnTo>
                  <a:pt x="0" y="1152131"/>
                </a:lnTo>
                <a:close/>
              </a:path>
            </a:pathLst>
          </a:custGeom>
          <a:solidFill>
            <a:srgbClr val="EFAC00"/>
          </a:solidFill>
        </p:spPr>
        <p:txBody>
          <a:bodyPr wrap="square" lIns="0" tIns="0" rIns="0" bIns="0" rtlCol="0">
            <a:noAutofit/>
          </a:bodyPr>
          <a:lstStyle/>
          <a:p>
            <a:endParaRPr/>
          </a:p>
        </p:txBody>
      </p:sp>
      <p:sp>
        <p:nvSpPr>
          <p:cNvPr id="48" name="object 48"/>
          <p:cNvSpPr/>
          <p:nvPr/>
        </p:nvSpPr>
        <p:spPr>
          <a:xfrm>
            <a:off x="467537" y="5229199"/>
            <a:ext cx="4800" cy="1152131"/>
          </a:xfrm>
          <a:custGeom>
            <a:avLst/>
            <a:gdLst/>
            <a:ahLst/>
            <a:cxnLst/>
            <a:rect l="l" t="t" r="r" b="b"/>
            <a:pathLst>
              <a:path w="4800" h="1152131">
                <a:moveTo>
                  <a:pt x="0" y="1152131"/>
                </a:moveTo>
                <a:lnTo>
                  <a:pt x="4800" y="1152131"/>
                </a:lnTo>
                <a:lnTo>
                  <a:pt x="4800" y="0"/>
                </a:lnTo>
                <a:lnTo>
                  <a:pt x="0" y="0"/>
                </a:lnTo>
                <a:lnTo>
                  <a:pt x="0" y="1152131"/>
                </a:lnTo>
                <a:close/>
              </a:path>
            </a:pathLst>
          </a:custGeom>
          <a:solidFill>
            <a:srgbClr val="EFAC00"/>
          </a:solidFill>
        </p:spPr>
        <p:txBody>
          <a:bodyPr wrap="square" lIns="0" tIns="0" rIns="0" bIns="0" rtlCol="0">
            <a:noAutofit/>
          </a:bodyPr>
          <a:lstStyle/>
          <a:p>
            <a:endParaRPr/>
          </a:p>
        </p:txBody>
      </p:sp>
      <p:sp>
        <p:nvSpPr>
          <p:cNvPr id="49" name="object 49"/>
          <p:cNvSpPr/>
          <p:nvPr/>
        </p:nvSpPr>
        <p:spPr>
          <a:xfrm>
            <a:off x="443547" y="5205222"/>
            <a:ext cx="1992185" cy="1200099"/>
          </a:xfrm>
          <a:custGeom>
            <a:avLst/>
            <a:gdLst/>
            <a:ahLst/>
            <a:cxnLst/>
            <a:rect l="l" t="t" r="r" b="b"/>
            <a:pathLst>
              <a:path w="1992185" h="1200099">
                <a:moveTo>
                  <a:pt x="47993" y="1152105"/>
                </a:moveTo>
                <a:lnTo>
                  <a:pt x="38392" y="1161707"/>
                </a:lnTo>
                <a:lnTo>
                  <a:pt x="1953831" y="1161707"/>
                </a:lnTo>
                <a:lnTo>
                  <a:pt x="47993" y="1152105"/>
                </a:lnTo>
                <a:close/>
              </a:path>
              <a:path w="1992185" h="1200099">
                <a:moveTo>
                  <a:pt x="1905" y="1185491"/>
                </a:moveTo>
                <a:lnTo>
                  <a:pt x="10599" y="1196015"/>
                </a:lnTo>
                <a:lnTo>
                  <a:pt x="23990" y="1200099"/>
                </a:lnTo>
                <a:lnTo>
                  <a:pt x="1968182" y="1200099"/>
                </a:lnTo>
                <a:lnTo>
                  <a:pt x="28790" y="1171308"/>
                </a:lnTo>
                <a:lnTo>
                  <a:pt x="28790" y="28828"/>
                </a:lnTo>
                <a:lnTo>
                  <a:pt x="1963356" y="28828"/>
                </a:lnTo>
                <a:lnTo>
                  <a:pt x="1968182" y="0"/>
                </a:lnTo>
                <a:lnTo>
                  <a:pt x="23990" y="0"/>
                </a:lnTo>
                <a:lnTo>
                  <a:pt x="14600" y="1897"/>
                </a:lnTo>
                <a:lnTo>
                  <a:pt x="4082" y="10571"/>
                </a:lnTo>
                <a:lnTo>
                  <a:pt x="0" y="24002"/>
                </a:lnTo>
                <a:lnTo>
                  <a:pt x="0" y="1176108"/>
                </a:lnTo>
                <a:lnTo>
                  <a:pt x="1905" y="1185491"/>
                </a:lnTo>
                <a:close/>
              </a:path>
              <a:path w="1992185" h="1200099">
                <a:moveTo>
                  <a:pt x="1963356" y="28828"/>
                </a:moveTo>
                <a:lnTo>
                  <a:pt x="1963356" y="1171308"/>
                </a:lnTo>
                <a:lnTo>
                  <a:pt x="28790" y="1171308"/>
                </a:lnTo>
                <a:lnTo>
                  <a:pt x="1968182" y="1200099"/>
                </a:lnTo>
                <a:lnTo>
                  <a:pt x="1977611" y="1198190"/>
                </a:lnTo>
                <a:lnTo>
                  <a:pt x="1988122" y="1189497"/>
                </a:lnTo>
                <a:lnTo>
                  <a:pt x="1992185" y="1176108"/>
                </a:lnTo>
                <a:lnTo>
                  <a:pt x="1992185" y="24002"/>
                </a:lnTo>
                <a:lnTo>
                  <a:pt x="1990284" y="14566"/>
                </a:lnTo>
                <a:lnTo>
                  <a:pt x="1981610" y="4060"/>
                </a:lnTo>
                <a:lnTo>
                  <a:pt x="1968182" y="0"/>
                </a:lnTo>
                <a:lnTo>
                  <a:pt x="1963356" y="28828"/>
                </a:lnTo>
                <a:close/>
              </a:path>
              <a:path w="1992185" h="1200099">
                <a:moveTo>
                  <a:pt x="38392" y="1161707"/>
                </a:moveTo>
                <a:lnTo>
                  <a:pt x="47993" y="1152105"/>
                </a:lnTo>
                <a:lnTo>
                  <a:pt x="47993" y="48005"/>
                </a:lnTo>
                <a:lnTo>
                  <a:pt x="1944179" y="48005"/>
                </a:lnTo>
                <a:lnTo>
                  <a:pt x="1944179" y="1152105"/>
                </a:lnTo>
                <a:lnTo>
                  <a:pt x="47993" y="1152105"/>
                </a:lnTo>
                <a:lnTo>
                  <a:pt x="1953831" y="1161707"/>
                </a:lnTo>
                <a:lnTo>
                  <a:pt x="1953831" y="38353"/>
                </a:lnTo>
                <a:lnTo>
                  <a:pt x="38392" y="38353"/>
                </a:lnTo>
                <a:lnTo>
                  <a:pt x="38392" y="1161707"/>
                </a:lnTo>
                <a:close/>
              </a:path>
            </a:pathLst>
          </a:custGeom>
          <a:solidFill>
            <a:srgbClr val="AF7D00"/>
          </a:solidFill>
        </p:spPr>
        <p:txBody>
          <a:bodyPr wrap="square" lIns="0" tIns="0" rIns="0" bIns="0" rtlCol="0">
            <a:noAutofit/>
          </a:bodyPr>
          <a:lstStyle/>
          <a:p>
            <a:endParaRPr/>
          </a:p>
        </p:txBody>
      </p:sp>
      <p:sp>
        <p:nvSpPr>
          <p:cNvPr id="50" name="object 50"/>
          <p:cNvSpPr/>
          <p:nvPr/>
        </p:nvSpPr>
        <p:spPr>
          <a:xfrm>
            <a:off x="2397379" y="5234051"/>
            <a:ext cx="9525" cy="1142479"/>
          </a:xfrm>
          <a:custGeom>
            <a:avLst/>
            <a:gdLst/>
            <a:ahLst/>
            <a:cxnLst/>
            <a:rect l="l" t="t" r="r" b="b"/>
            <a:pathLst>
              <a:path w="9525" h="1142479">
                <a:moveTo>
                  <a:pt x="0" y="1142479"/>
                </a:moveTo>
                <a:lnTo>
                  <a:pt x="9525" y="1142479"/>
                </a:lnTo>
                <a:lnTo>
                  <a:pt x="9525" y="0"/>
                </a:lnTo>
                <a:lnTo>
                  <a:pt x="0" y="0"/>
                </a:lnTo>
                <a:lnTo>
                  <a:pt x="0" y="1142479"/>
                </a:lnTo>
                <a:close/>
              </a:path>
            </a:pathLst>
          </a:custGeom>
          <a:solidFill>
            <a:srgbClr val="AF7D00"/>
          </a:solidFill>
        </p:spPr>
        <p:txBody>
          <a:bodyPr wrap="square" lIns="0" tIns="0" rIns="0" bIns="0" rtlCol="0">
            <a:noAutofit/>
          </a:bodyPr>
          <a:lstStyle/>
          <a:p>
            <a:endParaRPr/>
          </a:p>
        </p:txBody>
      </p:sp>
      <p:sp>
        <p:nvSpPr>
          <p:cNvPr id="51" name="object 51"/>
          <p:cNvSpPr/>
          <p:nvPr/>
        </p:nvSpPr>
        <p:spPr>
          <a:xfrm>
            <a:off x="472338" y="5234051"/>
            <a:ext cx="9601" cy="1142479"/>
          </a:xfrm>
          <a:custGeom>
            <a:avLst/>
            <a:gdLst/>
            <a:ahLst/>
            <a:cxnLst/>
            <a:rect l="l" t="t" r="r" b="b"/>
            <a:pathLst>
              <a:path w="9601" h="1142479">
                <a:moveTo>
                  <a:pt x="0" y="1142479"/>
                </a:moveTo>
                <a:lnTo>
                  <a:pt x="9601" y="1142479"/>
                </a:lnTo>
                <a:lnTo>
                  <a:pt x="9601" y="0"/>
                </a:lnTo>
                <a:lnTo>
                  <a:pt x="0" y="0"/>
                </a:lnTo>
                <a:lnTo>
                  <a:pt x="0" y="1142479"/>
                </a:lnTo>
                <a:close/>
              </a:path>
            </a:pathLst>
          </a:custGeom>
          <a:solidFill>
            <a:srgbClr val="AF7D00"/>
          </a:solidFill>
        </p:spPr>
        <p:txBody>
          <a:bodyPr wrap="square" lIns="0" tIns="0" rIns="0" bIns="0" rtlCol="0">
            <a:noAutofit/>
          </a:bodyPr>
          <a:lstStyle/>
          <a:p>
            <a:endParaRPr/>
          </a:p>
        </p:txBody>
      </p:sp>
      <p:sp>
        <p:nvSpPr>
          <p:cNvPr id="52" name="object 52"/>
          <p:cNvSpPr/>
          <p:nvPr/>
        </p:nvSpPr>
        <p:spPr>
          <a:xfrm>
            <a:off x="2387727" y="5243576"/>
            <a:ext cx="9652" cy="1123353"/>
          </a:xfrm>
          <a:custGeom>
            <a:avLst/>
            <a:gdLst/>
            <a:ahLst/>
            <a:cxnLst/>
            <a:rect l="l" t="t" r="r" b="b"/>
            <a:pathLst>
              <a:path w="9652" h="1123353">
                <a:moveTo>
                  <a:pt x="0" y="1123353"/>
                </a:moveTo>
                <a:lnTo>
                  <a:pt x="9652" y="1123353"/>
                </a:lnTo>
                <a:lnTo>
                  <a:pt x="9652" y="0"/>
                </a:lnTo>
                <a:lnTo>
                  <a:pt x="0" y="0"/>
                </a:lnTo>
                <a:lnTo>
                  <a:pt x="0" y="1123353"/>
                </a:lnTo>
                <a:close/>
              </a:path>
            </a:pathLst>
          </a:custGeom>
          <a:solidFill>
            <a:srgbClr val="AF7D00"/>
          </a:solidFill>
        </p:spPr>
        <p:txBody>
          <a:bodyPr wrap="square" lIns="0" tIns="0" rIns="0" bIns="0" rtlCol="0">
            <a:noAutofit/>
          </a:bodyPr>
          <a:lstStyle/>
          <a:p>
            <a:endParaRPr/>
          </a:p>
        </p:txBody>
      </p:sp>
      <p:sp>
        <p:nvSpPr>
          <p:cNvPr id="53" name="object 53"/>
          <p:cNvSpPr/>
          <p:nvPr/>
        </p:nvSpPr>
        <p:spPr>
          <a:xfrm>
            <a:off x="481939" y="5243576"/>
            <a:ext cx="9601" cy="1123353"/>
          </a:xfrm>
          <a:custGeom>
            <a:avLst/>
            <a:gdLst/>
            <a:ahLst/>
            <a:cxnLst/>
            <a:rect l="l" t="t" r="r" b="b"/>
            <a:pathLst>
              <a:path w="9601" h="1123353">
                <a:moveTo>
                  <a:pt x="0" y="1123353"/>
                </a:moveTo>
                <a:lnTo>
                  <a:pt x="9601" y="1123353"/>
                </a:lnTo>
                <a:lnTo>
                  <a:pt x="9601" y="0"/>
                </a:lnTo>
                <a:lnTo>
                  <a:pt x="0" y="0"/>
                </a:lnTo>
                <a:lnTo>
                  <a:pt x="0" y="1123353"/>
                </a:lnTo>
                <a:close/>
              </a:path>
            </a:pathLst>
          </a:custGeom>
          <a:solidFill>
            <a:srgbClr val="AF7D00"/>
          </a:solidFill>
        </p:spPr>
        <p:txBody>
          <a:bodyPr wrap="square" lIns="0" tIns="0" rIns="0" bIns="0" rtlCol="0">
            <a:noAutofit/>
          </a:bodyPr>
          <a:lstStyle/>
          <a:p>
            <a:endParaRPr/>
          </a:p>
        </p:txBody>
      </p:sp>
      <p:sp>
        <p:nvSpPr>
          <p:cNvPr id="54" name="object 54"/>
          <p:cNvSpPr/>
          <p:nvPr/>
        </p:nvSpPr>
        <p:spPr>
          <a:xfrm>
            <a:off x="491540" y="5253228"/>
            <a:ext cx="1896186" cy="1104099"/>
          </a:xfrm>
          <a:custGeom>
            <a:avLst/>
            <a:gdLst/>
            <a:ahLst/>
            <a:cxnLst/>
            <a:rect l="l" t="t" r="r" b="b"/>
            <a:pathLst>
              <a:path w="1896186" h="1104099">
                <a:moveTo>
                  <a:pt x="0" y="1104099"/>
                </a:moveTo>
                <a:lnTo>
                  <a:pt x="1896186" y="1104099"/>
                </a:lnTo>
                <a:lnTo>
                  <a:pt x="1896186" y="0"/>
                </a:lnTo>
                <a:lnTo>
                  <a:pt x="0" y="0"/>
                </a:lnTo>
                <a:lnTo>
                  <a:pt x="0" y="1104099"/>
                </a:lnTo>
                <a:close/>
              </a:path>
            </a:pathLst>
          </a:custGeom>
          <a:solidFill>
            <a:srgbClr val="AF7D00"/>
          </a:solidFill>
        </p:spPr>
        <p:txBody>
          <a:bodyPr wrap="square" lIns="0" tIns="0" rIns="0" bIns="0" rtlCol="0">
            <a:noAutofit/>
          </a:bodyPr>
          <a:lstStyle/>
          <a:p>
            <a:endParaRPr/>
          </a:p>
        </p:txBody>
      </p:sp>
      <p:sp>
        <p:nvSpPr>
          <p:cNvPr id="39" name="object 39"/>
          <p:cNvSpPr/>
          <p:nvPr/>
        </p:nvSpPr>
        <p:spPr>
          <a:xfrm>
            <a:off x="4999228" y="5373217"/>
            <a:ext cx="4825" cy="1008113"/>
          </a:xfrm>
          <a:custGeom>
            <a:avLst/>
            <a:gdLst/>
            <a:ahLst/>
            <a:cxnLst/>
            <a:rect l="l" t="t" r="r" b="b"/>
            <a:pathLst>
              <a:path w="4825" h="1008113">
                <a:moveTo>
                  <a:pt x="0" y="1008113"/>
                </a:moveTo>
                <a:lnTo>
                  <a:pt x="4825" y="1008113"/>
                </a:lnTo>
                <a:lnTo>
                  <a:pt x="4825" y="0"/>
                </a:lnTo>
                <a:lnTo>
                  <a:pt x="0" y="0"/>
                </a:lnTo>
                <a:lnTo>
                  <a:pt x="0" y="1008113"/>
                </a:lnTo>
                <a:close/>
              </a:path>
            </a:pathLst>
          </a:custGeom>
          <a:solidFill>
            <a:srgbClr val="EFAC00"/>
          </a:solidFill>
        </p:spPr>
        <p:txBody>
          <a:bodyPr wrap="square" lIns="0" tIns="0" rIns="0" bIns="0" rtlCol="0">
            <a:noAutofit/>
          </a:bodyPr>
          <a:lstStyle/>
          <a:p>
            <a:endParaRPr/>
          </a:p>
        </p:txBody>
      </p:sp>
      <p:sp>
        <p:nvSpPr>
          <p:cNvPr id="40" name="object 40"/>
          <p:cNvSpPr/>
          <p:nvPr/>
        </p:nvSpPr>
        <p:spPr>
          <a:xfrm>
            <a:off x="2555748" y="5373217"/>
            <a:ext cx="4825" cy="1008113"/>
          </a:xfrm>
          <a:custGeom>
            <a:avLst/>
            <a:gdLst/>
            <a:ahLst/>
            <a:cxnLst/>
            <a:rect l="l" t="t" r="r" b="b"/>
            <a:pathLst>
              <a:path w="4825" h="1008113">
                <a:moveTo>
                  <a:pt x="0" y="1008113"/>
                </a:moveTo>
                <a:lnTo>
                  <a:pt x="4825" y="1008113"/>
                </a:lnTo>
                <a:lnTo>
                  <a:pt x="4825" y="0"/>
                </a:lnTo>
                <a:lnTo>
                  <a:pt x="0" y="0"/>
                </a:lnTo>
                <a:lnTo>
                  <a:pt x="0" y="1008113"/>
                </a:lnTo>
                <a:close/>
              </a:path>
            </a:pathLst>
          </a:custGeom>
          <a:solidFill>
            <a:srgbClr val="EFAC00"/>
          </a:solidFill>
        </p:spPr>
        <p:txBody>
          <a:bodyPr wrap="square" lIns="0" tIns="0" rIns="0" bIns="0" rtlCol="0">
            <a:noAutofit/>
          </a:bodyPr>
          <a:lstStyle/>
          <a:p>
            <a:endParaRPr/>
          </a:p>
        </p:txBody>
      </p:sp>
      <p:sp>
        <p:nvSpPr>
          <p:cNvPr id="41" name="object 41"/>
          <p:cNvSpPr/>
          <p:nvPr/>
        </p:nvSpPr>
        <p:spPr>
          <a:xfrm>
            <a:off x="2531745" y="5349240"/>
            <a:ext cx="2496312" cy="1056081"/>
          </a:xfrm>
          <a:custGeom>
            <a:avLst/>
            <a:gdLst/>
            <a:ahLst/>
            <a:cxnLst/>
            <a:rect l="l" t="t" r="r" b="b"/>
            <a:pathLst>
              <a:path w="2496312" h="1056081">
                <a:moveTo>
                  <a:pt x="48006" y="1008087"/>
                </a:moveTo>
                <a:lnTo>
                  <a:pt x="38481" y="1017689"/>
                </a:lnTo>
                <a:lnTo>
                  <a:pt x="2457958" y="1017689"/>
                </a:lnTo>
                <a:lnTo>
                  <a:pt x="48006" y="1008087"/>
                </a:lnTo>
                <a:close/>
              </a:path>
              <a:path w="2496312" h="1056081">
                <a:moveTo>
                  <a:pt x="1915" y="1041480"/>
                </a:moveTo>
                <a:lnTo>
                  <a:pt x="10627" y="1051999"/>
                </a:lnTo>
                <a:lnTo>
                  <a:pt x="24003" y="1056081"/>
                </a:lnTo>
                <a:lnTo>
                  <a:pt x="2472309" y="1056081"/>
                </a:lnTo>
                <a:lnTo>
                  <a:pt x="28829" y="1027290"/>
                </a:lnTo>
                <a:lnTo>
                  <a:pt x="28829" y="28829"/>
                </a:lnTo>
                <a:lnTo>
                  <a:pt x="2467483" y="28829"/>
                </a:lnTo>
                <a:lnTo>
                  <a:pt x="2472309" y="0"/>
                </a:lnTo>
                <a:lnTo>
                  <a:pt x="24003" y="0"/>
                </a:lnTo>
                <a:lnTo>
                  <a:pt x="14620" y="1900"/>
                </a:lnTo>
                <a:lnTo>
                  <a:pt x="4094" y="10574"/>
                </a:lnTo>
                <a:lnTo>
                  <a:pt x="0" y="24003"/>
                </a:lnTo>
                <a:lnTo>
                  <a:pt x="0" y="1032090"/>
                </a:lnTo>
                <a:lnTo>
                  <a:pt x="1915" y="1041480"/>
                </a:lnTo>
                <a:close/>
              </a:path>
              <a:path w="2496312" h="1056081">
                <a:moveTo>
                  <a:pt x="2467483" y="28829"/>
                </a:moveTo>
                <a:lnTo>
                  <a:pt x="2467483" y="1027290"/>
                </a:lnTo>
                <a:lnTo>
                  <a:pt x="28829" y="1027290"/>
                </a:lnTo>
                <a:lnTo>
                  <a:pt x="2472309" y="1056081"/>
                </a:lnTo>
                <a:lnTo>
                  <a:pt x="2481684" y="1054172"/>
                </a:lnTo>
                <a:lnTo>
                  <a:pt x="2492215" y="1045479"/>
                </a:lnTo>
                <a:lnTo>
                  <a:pt x="2496312" y="1032090"/>
                </a:lnTo>
                <a:lnTo>
                  <a:pt x="2496312" y="24003"/>
                </a:lnTo>
                <a:lnTo>
                  <a:pt x="2494393" y="14566"/>
                </a:lnTo>
                <a:lnTo>
                  <a:pt x="2485681" y="4060"/>
                </a:lnTo>
                <a:lnTo>
                  <a:pt x="2472309" y="0"/>
                </a:lnTo>
                <a:lnTo>
                  <a:pt x="2467483" y="28829"/>
                </a:lnTo>
                <a:close/>
              </a:path>
              <a:path w="2496312" h="1056081">
                <a:moveTo>
                  <a:pt x="38481" y="1017689"/>
                </a:moveTo>
                <a:lnTo>
                  <a:pt x="48006" y="1008087"/>
                </a:lnTo>
                <a:lnTo>
                  <a:pt x="48006" y="48006"/>
                </a:lnTo>
                <a:lnTo>
                  <a:pt x="2448306" y="48006"/>
                </a:lnTo>
                <a:lnTo>
                  <a:pt x="2448306" y="1008087"/>
                </a:lnTo>
                <a:lnTo>
                  <a:pt x="48006" y="1008087"/>
                </a:lnTo>
                <a:lnTo>
                  <a:pt x="2457958" y="1017689"/>
                </a:lnTo>
                <a:lnTo>
                  <a:pt x="2457958" y="38354"/>
                </a:lnTo>
                <a:lnTo>
                  <a:pt x="38481" y="38354"/>
                </a:lnTo>
                <a:lnTo>
                  <a:pt x="38481" y="1017689"/>
                </a:lnTo>
                <a:close/>
              </a:path>
            </a:pathLst>
          </a:custGeom>
          <a:solidFill>
            <a:srgbClr val="AF7D00"/>
          </a:solidFill>
        </p:spPr>
        <p:txBody>
          <a:bodyPr wrap="square" lIns="0" tIns="0" rIns="0" bIns="0" rtlCol="0">
            <a:noAutofit/>
          </a:bodyPr>
          <a:lstStyle/>
          <a:p>
            <a:endParaRPr/>
          </a:p>
        </p:txBody>
      </p:sp>
      <p:sp>
        <p:nvSpPr>
          <p:cNvPr id="42" name="object 42"/>
          <p:cNvSpPr/>
          <p:nvPr/>
        </p:nvSpPr>
        <p:spPr>
          <a:xfrm>
            <a:off x="4989703" y="5378069"/>
            <a:ext cx="9525" cy="998461"/>
          </a:xfrm>
          <a:custGeom>
            <a:avLst/>
            <a:gdLst/>
            <a:ahLst/>
            <a:cxnLst/>
            <a:rect l="l" t="t" r="r" b="b"/>
            <a:pathLst>
              <a:path w="9525" h="998461">
                <a:moveTo>
                  <a:pt x="0" y="998461"/>
                </a:moveTo>
                <a:lnTo>
                  <a:pt x="9525" y="998461"/>
                </a:lnTo>
                <a:lnTo>
                  <a:pt x="9525" y="0"/>
                </a:lnTo>
                <a:lnTo>
                  <a:pt x="0" y="0"/>
                </a:lnTo>
                <a:lnTo>
                  <a:pt x="0" y="998461"/>
                </a:lnTo>
                <a:close/>
              </a:path>
            </a:pathLst>
          </a:custGeom>
          <a:solidFill>
            <a:srgbClr val="AF7D00"/>
          </a:solidFill>
        </p:spPr>
        <p:txBody>
          <a:bodyPr wrap="square" lIns="0" tIns="0" rIns="0" bIns="0" rtlCol="0">
            <a:noAutofit/>
          </a:bodyPr>
          <a:lstStyle/>
          <a:p>
            <a:endParaRPr/>
          </a:p>
        </p:txBody>
      </p:sp>
      <p:sp>
        <p:nvSpPr>
          <p:cNvPr id="43" name="object 43"/>
          <p:cNvSpPr/>
          <p:nvPr/>
        </p:nvSpPr>
        <p:spPr>
          <a:xfrm>
            <a:off x="2560574" y="5378069"/>
            <a:ext cx="9651" cy="998461"/>
          </a:xfrm>
          <a:custGeom>
            <a:avLst/>
            <a:gdLst/>
            <a:ahLst/>
            <a:cxnLst/>
            <a:rect l="l" t="t" r="r" b="b"/>
            <a:pathLst>
              <a:path w="9651" h="998461">
                <a:moveTo>
                  <a:pt x="0" y="998461"/>
                </a:moveTo>
                <a:lnTo>
                  <a:pt x="9651" y="998461"/>
                </a:lnTo>
                <a:lnTo>
                  <a:pt x="9651" y="0"/>
                </a:lnTo>
                <a:lnTo>
                  <a:pt x="0" y="0"/>
                </a:lnTo>
                <a:lnTo>
                  <a:pt x="0" y="998461"/>
                </a:lnTo>
                <a:close/>
              </a:path>
            </a:pathLst>
          </a:custGeom>
          <a:solidFill>
            <a:srgbClr val="AF7D00"/>
          </a:solidFill>
        </p:spPr>
        <p:txBody>
          <a:bodyPr wrap="square" lIns="0" tIns="0" rIns="0" bIns="0" rtlCol="0">
            <a:noAutofit/>
          </a:bodyPr>
          <a:lstStyle/>
          <a:p>
            <a:endParaRPr/>
          </a:p>
        </p:txBody>
      </p:sp>
      <p:sp>
        <p:nvSpPr>
          <p:cNvPr id="44" name="object 44"/>
          <p:cNvSpPr/>
          <p:nvPr/>
        </p:nvSpPr>
        <p:spPr>
          <a:xfrm>
            <a:off x="4980051" y="5387594"/>
            <a:ext cx="9651" cy="979335"/>
          </a:xfrm>
          <a:custGeom>
            <a:avLst/>
            <a:gdLst/>
            <a:ahLst/>
            <a:cxnLst/>
            <a:rect l="l" t="t" r="r" b="b"/>
            <a:pathLst>
              <a:path w="9651" h="979335">
                <a:moveTo>
                  <a:pt x="0" y="979335"/>
                </a:moveTo>
                <a:lnTo>
                  <a:pt x="9651" y="979335"/>
                </a:lnTo>
                <a:lnTo>
                  <a:pt x="9651" y="0"/>
                </a:lnTo>
                <a:lnTo>
                  <a:pt x="0" y="0"/>
                </a:lnTo>
                <a:lnTo>
                  <a:pt x="0" y="979335"/>
                </a:lnTo>
                <a:close/>
              </a:path>
            </a:pathLst>
          </a:custGeom>
          <a:solidFill>
            <a:srgbClr val="AF7D00"/>
          </a:solidFill>
        </p:spPr>
        <p:txBody>
          <a:bodyPr wrap="square" lIns="0" tIns="0" rIns="0" bIns="0" rtlCol="0">
            <a:noAutofit/>
          </a:bodyPr>
          <a:lstStyle/>
          <a:p>
            <a:endParaRPr/>
          </a:p>
        </p:txBody>
      </p:sp>
      <p:sp>
        <p:nvSpPr>
          <p:cNvPr id="45" name="object 45"/>
          <p:cNvSpPr/>
          <p:nvPr/>
        </p:nvSpPr>
        <p:spPr>
          <a:xfrm>
            <a:off x="2570226" y="5387594"/>
            <a:ext cx="9525" cy="979335"/>
          </a:xfrm>
          <a:custGeom>
            <a:avLst/>
            <a:gdLst/>
            <a:ahLst/>
            <a:cxnLst/>
            <a:rect l="l" t="t" r="r" b="b"/>
            <a:pathLst>
              <a:path w="9525" h="979335">
                <a:moveTo>
                  <a:pt x="0" y="979335"/>
                </a:moveTo>
                <a:lnTo>
                  <a:pt x="9525" y="979335"/>
                </a:lnTo>
                <a:lnTo>
                  <a:pt x="9525" y="0"/>
                </a:lnTo>
                <a:lnTo>
                  <a:pt x="0" y="0"/>
                </a:lnTo>
                <a:lnTo>
                  <a:pt x="0" y="979335"/>
                </a:lnTo>
                <a:close/>
              </a:path>
            </a:pathLst>
          </a:custGeom>
          <a:solidFill>
            <a:srgbClr val="AF7D00"/>
          </a:solidFill>
        </p:spPr>
        <p:txBody>
          <a:bodyPr wrap="square" lIns="0" tIns="0" rIns="0" bIns="0" rtlCol="0">
            <a:noAutofit/>
          </a:bodyPr>
          <a:lstStyle/>
          <a:p>
            <a:endParaRPr/>
          </a:p>
        </p:txBody>
      </p:sp>
      <p:sp>
        <p:nvSpPr>
          <p:cNvPr id="46" name="object 46"/>
          <p:cNvSpPr/>
          <p:nvPr/>
        </p:nvSpPr>
        <p:spPr>
          <a:xfrm>
            <a:off x="2579751" y="5397246"/>
            <a:ext cx="2400300" cy="960081"/>
          </a:xfrm>
          <a:custGeom>
            <a:avLst/>
            <a:gdLst/>
            <a:ahLst/>
            <a:cxnLst/>
            <a:rect l="l" t="t" r="r" b="b"/>
            <a:pathLst>
              <a:path w="2400300" h="960081">
                <a:moveTo>
                  <a:pt x="0" y="960081"/>
                </a:moveTo>
                <a:lnTo>
                  <a:pt x="2400300" y="960081"/>
                </a:lnTo>
                <a:lnTo>
                  <a:pt x="2400300" y="0"/>
                </a:lnTo>
                <a:lnTo>
                  <a:pt x="0" y="0"/>
                </a:lnTo>
                <a:lnTo>
                  <a:pt x="0" y="960081"/>
                </a:lnTo>
                <a:close/>
              </a:path>
            </a:pathLst>
          </a:custGeom>
          <a:solidFill>
            <a:srgbClr val="AF7D00"/>
          </a:solidFill>
        </p:spPr>
        <p:txBody>
          <a:bodyPr wrap="square" lIns="0" tIns="0" rIns="0" bIns="0" rtlCol="0">
            <a:noAutofit/>
          </a:bodyPr>
          <a:lstStyle/>
          <a:p>
            <a:endParaRPr/>
          </a:p>
        </p:txBody>
      </p:sp>
      <p:sp>
        <p:nvSpPr>
          <p:cNvPr id="31" name="object 31"/>
          <p:cNvSpPr/>
          <p:nvPr/>
        </p:nvSpPr>
        <p:spPr>
          <a:xfrm>
            <a:off x="6655434" y="5301208"/>
            <a:ext cx="4825" cy="1008113"/>
          </a:xfrm>
          <a:custGeom>
            <a:avLst/>
            <a:gdLst/>
            <a:ahLst/>
            <a:cxnLst/>
            <a:rect l="l" t="t" r="r" b="b"/>
            <a:pathLst>
              <a:path w="4825" h="1008113">
                <a:moveTo>
                  <a:pt x="0" y="1008113"/>
                </a:moveTo>
                <a:lnTo>
                  <a:pt x="4825" y="1008113"/>
                </a:lnTo>
                <a:lnTo>
                  <a:pt x="4825" y="0"/>
                </a:lnTo>
                <a:lnTo>
                  <a:pt x="0" y="0"/>
                </a:lnTo>
                <a:lnTo>
                  <a:pt x="0" y="1008113"/>
                </a:lnTo>
                <a:close/>
              </a:path>
            </a:pathLst>
          </a:custGeom>
          <a:solidFill>
            <a:srgbClr val="EFAC00"/>
          </a:solidFill>
        </p:spPr>
        <p:txBody>
          <a:bodyPr wrap="square" lIns="0" tIns="0" rIns="0" bIns="0" rtlCol="0">
            <a:noAutofit/>
          </a:bodyPr>
          <a:lstStyle/>
          <a:p>
            <a:endParaRPr/>
          </a:p>
        </p:txBody>
      </p:sp>
      <p:sp>
        <p:nvSpPr>
          <p:cNvPr id="32" name="object 32"/>
          <p:cNvSpPr/>
          <p:nvPr/>
        </p:nvSpPr>
        <p:spPr>
          <a:xfrm>
            <a:off x="5220081" y="5301208"/>
            <a:ext cx="4826" cy="1008113"/>
          </a:xfrm>
          <a:custGeom>
            <a:avLst/>
            <a:gdLst/>
            <a:ahLst/>
            <a:cxnLst/>
            <a:rect l="l" t="t" r="r" b="b"/>
            <a:pathLst>
              <a:path w="4826" h="1008113">
                <a:moveTo>
                  <a:pt x="0" y="1008113"/>
                </a:moveTo>
                <a:lnTo>
                  <a:pt x="4826" y="1008113"/>
                </a:lnTo>
                <a:lnTo>
                  <a:pt x="4826" y="0"/>
                </a:lnTo>
                <a:lnTo>
                  <a:pt x="0" y="0"/>
                </a:lnTo>
                <a:lnTo>
                  <a:pt x="0" y="1008113"/>
                </a:lnTo>
                <a:close/>
              </a:path>
            </a:pathLst>
          </a:custGeom>
          <a:solidFill>
            <a:srgbClr val="EFAC00"/>
          </a:solidFill>
        </p:spPr>
        <p:txBody>
          <a:bodyPr wrap="square" lIns="0" tIns="0" rIns="0" bIns="0" rtlCol="0">
            <a:noAutofit/>
          </a:bodyPr>
          <a:lstStyle/>
          <a:p>
            <a:endParaRPr/>
          </a:p>
        </p:txBody>
      </p:sp>
      <p:sp>
        <p:nvSpPr>
          <p:cNvPr id="33" name="object 33"/>
          <p:cNvSpPr/>
          <p:nvPr/>
        </p:nvSpPr>
        <p:spPr>
          <a:xfrm>
            <a:off x="5196078" y="5277231"/>
            <a:ext cx="1488186" cy="1056081"/>
          </a:xfrm>
          <a:custGeom>
            <a:avLst/>
            <a:gdLst/>
            <a:ahLst/>
            <a:cxnLst/>
            <a:rect l="l" t="t" r="r" b="b"/>
            <a:pathLst>
              <a:path w="1488186" h="1056081">
                <a:moveTo>
                  <a:pt x="48006" y="1008087"/>
                </a:moveTo>
                <a:lnTo>
                  <a:pt x="38354" y="1017689"/>
                </a:lnTo>
                <a:lnTo>
                  <a:pt x="1449704" y="1017689"/>
                </a:lnTo>
                <a:lnTo>
                  <a:pt x="48006" y="1008087"/>
                </a:lnTo>
                <a:close/>
              </a:path>
              <a:path w="1488186" h="1056081">
                <a:moveTo>
                  <a:pt x="1915" y="1041480"/>
                </a:moveTo>
                <a:lnTo>
                  <a:pt x="10627" y="1051999"/>
                </a:lnTo>
                <a:lnTo>
                  <a:pt x="24002" y="1056081"/>
                </a:lnTo>
                <a:lnTo>
                  <a:pt x="1464182" y="1056081"/>
                </a:lnTo>
                <a:lnTo>
                  <a:pt x="28829" y="1027290"/>
                </a:lnTo>
                <a:lnTo>
                  <a:pt x="28829" y="28829"/>
                </a:lnTo>
                <a:lnTo>
                  <a:pt x="1459356" y="28829"/>
                </a:lnTo>
                <a:lnTo>
                  <a:pt x="1464182" y="0"/>
                </a:lnTo>
                <a:lnTo>
                  <a:pt x="24002" y="0"/>
                </a:lnTo>
                <a:lnTo>
                  <a:pt x="14620" y="1900"/>
                </a:lnTo>
                <a:lnTo>
                  <a:pt x="4094" y="10574"/>
                </a:lnTo>
                <a:lnTo>
                  <a:pt x="0" y="24003"/>
                </a:lnTo>
                <a:lnTo>
                  <a:pt x="0" y="1032090"/>
                </a:lnTo>
                <a:lnTo>
                  <a:pt x="1915" y="1041480"/>
                </a:lnTo>
                <a:close/>
              </a:path>
              <a:path w="1488186" h="1056081">
                <a:moveTo>
                  <a:pt x="1459356" y="28829"/>
                </a:moveTo>
                <a:lnTo>
                  <a:pt x="1459356" y="1027290"/>
                </a:lnTo>
                <a:lnTo>
                  <a:pt x="28829" y="1027290"/>
                </a:lnTo>
                <a:lnTo>
                  <a:pt x="1464182" y="1056081"/>
                </a:lnTo>
                <a:lnTo>
                  <a:pt x="1473558" y="1054172"/>
                </a:lnTo>
                <a:lnTo>
                  <a:pt x="1484089" y="1045479"/>
                </a:lnTo>
                <a:lnTo>
                  <a:pt x="1488186" y="1032090"/>
                </a:lnTo>
                <a:lnTo>
                  <a:pt x="1488186" y="24003"/>
                </a:lnTo>
                <a:lnTo>
                  <a:pt x="1486267" y="14566"/>
                </a:lnTo>
                <a:lnTo>
                  <a:pt x="1477555" y="4060"/>
                </a:lnTo>
                <a:lnTo>
                  <a:pt x="1464182" y="0"/>
                </a:lnTo>
                <a:lnTo>
                  <a:pt x="1459356" y="28829"/>
                </a:lnTo>
                <a:close/>
              </a:path>
              <a:path w="1488186" h="1056081">
                <a:moveTo>
                  <a:pt x="38354" y="1017689"/>
                </a:moveTo>
                <a:lnTo>
                  <a:pt x="48006" y="1008087"/>
                </a:lnTo>
                <a:lnTo>
                  <a:pt x="48006" y="48006"/>
                </a:lnTo>
                <a:lnTo>
                  <a:pt x="1440179" y="48006"/>
                </a:lnTo>
                <a:lnTo>
                  <a:pt x="1440179" y="1008087"/>
                </a:lnTo>
                <a:lnTo>
                  <a:pt x="48006" y="1008087"/>
                </a:lnTo>
                <a:lnTo>
                  <a:pt x="1449704" y="1017689"/>
                </a:lnTo>
                <a:lnTo>
                  <a:pt x="1449704" y="38354"/>
                </a:lnTo>
                <a:lnTo>
                  <a:pt x="38354" y="38354"/>
                </a:lnTo>
                <a:lnTo>
                  <a:pt x="38354" y="1017689"/>
                </a:lnTo>
                <a:close/>
              </a:path>
            </a:pathLst>
          </a:custGeom>
          <a:solidFill>
            <a:srgbClr val="AF7D00"/>
          </a:solidFill>
        </p:spPr>
        <p:txBody>
          <a:bodyPr wrap="square" lIns="0" tIns="0" rIns="0" bIns="0" rtlCol="0">
            <a:noAutofit/>
          </a:bodyPr>
          <a:lstStyle/>
          <a:p>
            <a:endParaRPr/>
          </a:p>
        </p:txBody>
      </p:sp>
      <p:sp>
        <p:nvSpPr>
          <p:cNvPr id="34" name="object 34"/>
          <p:cNvSpPr/>
          <p:nvPr/>
        </p:nvSpPr>
        <p:spPr>
          <a:xfrm>
            <a:off x="6645783" y="5306060"/>
            <a:ext cx="9651" cy="998461"/>
          </a:xfrm>
          <a:custGeom>
            <a:avLst/>
            <a:gdLst/>
            <a:ahLst/>
            <a:cxnLst/>
            <a:rect l="l" t="t" r="r" b="b"/>
            <a:pathLst>
              <a:path w="9651" h="998461">
                <a:moveTo>
                  <a:pt x="0" y="998461"/>
                </a:moveTo>
                <a:lnTo>
                  <a:pt x="9651" y="998461"/>
                </a:lnTo>
                <a:lnTo>
                  <a:pt x="9651" y="0"/>
                </a:lnTo>
                <a:lnTo>
                  <a:pt x="0" y="0"/>
                </a:lnTo>
                <a:lnTo>
                  <a:pt x="0" y="998461"/>
                </a:lnTo>
                <a:close/>
              </a:path>
            </a:pathLst>
          </a:custGeom>
          <a:solidFill>
            <a:srgbClr val="AF7D00"/>
          </a:solidFill>
        </p:spPr>
        <p:txBody>
          <a:bodyPr wrap="square" lIns="0" tIns="0" rIns="0" bIns="0" rtlCol="0">
            <a:noAutofit/>
          </a:bodyPr>
          <a:lstStyle/>
          <a:p>
            <a:endParaRPr/>
          </a:p>
        </p:txBody>
      </p:sp>
      <p:sp>
        <p:nvSpPr>
          <p:cNvPr id="35" name="object 35"/>
          <p:cNvSpPr/>
          <p:nvPr/>
        </p:nvSpPr>
        <p:spPr>
          <a:xfrm>
            <a:off x="5224907" y="5306060"/>
            <a:ext cx="9525" cy="998461"/>
          </a:xfrm>
          <a:custGeom>
            <a:avLst/>
            <a:gdLst/>
            <a:ahLst/>
            <a:cxnLst/>
            <a:rect l="l" t="t" r="r" b="b"/>
            <a:pathLst>
              <a:path w="9525" h="998461">
                <a:moveTo>
                  <a:pt x="0" y="998461"/>
                </a:moveTo>
                <a:lnTo>
                  <a:pt x="9525" y="998461"/>
                </a:lnTo>
                <a:lnTo>
                  <a:pt x="9525" y="0"/>
                </a:lnTo>
                <a:lnTo>
                  <a:pt x="0" y="0"/>
                </a:lnTo>
                <a:lnTo>
                  <a:pt x="0" y="998461"/>
                </a:lnTo>
                <a:close/>
              </a:path>
            </a:pathLst>
          </a:custGeom>
          <a:solidFill>
            <a:srgbClr val="AF7D00"/>
          </a:solidFill>
        </p:spPr>
        <p:txBody>
          <a:bodyPr wrap="square" lIns="0" tIns="0" rIns="0" bIns="0" rtlCol="0">
            <a:noAutofit/>
          </a:bodyPr>
          <a:lstStyle/>
          <a:p>
            <a:endParaRPr/>
          </a:p>
        </p:txBody>
      </p:sp>
      <p:sp>
        <p:nvSpPr>
          <p:cNvPr id="36" name="object 36"/>
          <p:cNvSpPr/>
          <p:nvPr/>
        </p:nvSpPr>
        <p:spPr>
          <a:xfrm>
            <a:off x="6636258" y="5315585"/>
            <a:ext cx="9525" cy="979335"/>
          </a:xfrm>
          <a:custGeom>
            <a:avLst/>
            <a:gdLst/>
            <a:ahLst/>
            <a:cxnLst/>
            <a:rect l="l" t="t" r="r" b="b"/>
            <a:pathLst>
              <a:path w="9525" h="979335">
                <a:moveTo>
                  <a:pt x="0" y="979335"/>
                </a:moveTo>
                <a:lnTo>
                  <a:pt x="9525" y="979335"/>
                </a:lnTo>
                <a:lnTo>
                  <a:pt x="9525" y="0"/>
                </a:lnTo>
                <a:lnTo>
                  <a:pt x="0" y="0"/>
                </a:lnTo>
                <a:lnTo>
                  <a:pt x="0" y="979335"/>
                </a:lnTo>
                <a:close/>
              </a:path>
            </a:pathLst>
          </a:custGeom>
          <a:solidFill>
            <a:srgbClr val="AF7D00"/>
          </a:solidFill>
        </p:spPr>
        <p:txBody>
          <a:bodyPr wrap="square" lIns="0" tIns="0" rIns="0" bIns="0" rtlCol="0">
            <a:noAutofit/>
          </a:bodyPr>
          <a:lstStyle/>
          <a:p>
            <a:endParaRPr/>
          </a:p>
        </p:txBody>
      </p:sp>
      <p:sp>
        <p:nvSpPr>
          <p:cNvPr id="37" name="object 37"/>
          <p:cNvSpPr/>
          <p:nvPr/>
        </p:nvSpPr>
        <p:spPr>
          <a:xfrm>
            <a:off x="5234432" y="5315585"/>
            <a:ext cx="9651" cy="979335"/>
          </a:xfrm>
          <a:custGeom>
            <a:avLst/>
            <a:gdLst/>
            <a:ahLst/>
            <a:cxnLst/>
            <a:rect l="l" t="t" r="r" b="b"/>
            <a:pathLst>
              <a:path w="9651" h="979335">
                <a:moveTo>
                  <a:pt x="0" y="979335"/>
                </a:moveTo>
                <a:lnTo>
                  <a:pt x="9651" y="979335"/>
                </a:lnTo>
                <a:lnTo>
                  <a:pt x="9651" y="0"/>
                </a:lnTo>
                <a:lnTo>
                  <a:pt x="0" y="0"/>
                </a:lnTo>
                <a:lnTo>
                  <a:pt x="0" y="979335"/>
                </a:lnTo>
                <a:close/>
              </a:path>
            </a:pathLst>
          </a:custGeom>
          <a:solidFill>
            <a:srgbClr val="AF7D00"/>
          </a:solidFill>
        </p:spPr>
        <p:txBody>
          <a:bodyPr wrap="square" lIns="0" tIns="0" rIns="0" bIns="0" rtlCol="0">
            <a:noAutofit/>
          </a:bodyPr>
          <a:lstStyle/>
          <a:p>
            <a:endParaRPr/>
          </a:p>
        </p:txBody>
      </p:sp>
      <p:sp>
        <p:nvSpPr>
          <p:cNvPr id="38" name="object 38"/>
          <p:cNvSpPr/>
          <p:nvPr/>
        </p:nvSpPr>
        <p:spPr>
          <a:xfrm>
            <a:off x="5244084" y="5325237"/>
            <a:ext cx="1392173" cy="960081"/>
          </a:xfrm>
          <a:custGeom>
            <a:avLst/>
            <a:gdLst/>
            <a:ahLst/>
            <a:cxnLst/>
            <a:rect l="l" t="t" r="r" b="b"/>
            <a:pathLst>
              <a:path w="1392173" h="960081">
                <a:moveTo>
                  <a:pt x="0" y="960081"/>
                </a:moveTo>
                <a:lnTo>
                  <a:pt x="1392173" y="960081"/>
                </a:lnTo>
                <a:lnTo>
                  <a:pt x="1392173" y="0"/>
                </a:lnTo>
                <a:lnTo>
                  <a:pt x="0" y="0"/>
                </a:lnTo>
                <a:lnTo>
                  <a:pt x="0" y="960081"/>
                </a:lnTo>
                <a:close/>
              </a:path>
            </a:pathLst>
          </a:custGeom>
          <a:solidFill>
            <a:srgbClr val="AF7D00"/>
          </a:solidFill>
        </p:spPr>
        <p:txBody>
          <a:bodyPr wrap="square" lIns="0" tIns="0" rIns="0" bIns="0" rtlCol="0">
            <a:noAutofit/>
          </a:bodyPr>
          <a:lstStyle/>
          <a:p>
            <a:endParaRPr/>
          </a:p>
        </p:txBody>
      </p:sp>
      <p:sp>
        <p:nvSpPr>
          <p:cNvPr id="23" name="object 23"/>
          <p:cNvSpPr/>
          <p:nvPr/>
        </p:nvSpPr>
        <p:spPr>
          <a:xfrm>
            <a:off x="8527669" y="5301208"/>
            <a:ext cx="4825" cy="1008113"/>
          </a:xfrm>
          <a:custGeom>
            <a:avLst/>
            <a:gdLst/>
            <a:ahLst/>
            <a:cxnLst/>
            <a:rect l="l" t="t" r="r" b="b"/>
            <a:pathLst>
              <a:path w="4825" h="1008113">
                <a:moveTo>
                  <a:pt x="0" y="1008113"/>
                </a:moveTo>
                <a:lnTo>
                  <a:pt x="4825" y="1008113"/>
                </a:lnTo>
                <a:lnTo>
                  <a:pt x="4825" y="0"/>
                </a:lnTo>
                <a:lnTo>
                  <a:pt x="0" y="0"/>
                </a:lnTo>
                <a:lnTo>
                  <a:pt x="0" y="1008113"/>
                </a:lnTo>
                <a:close/>
              </a:path>
            </a:pathLst>
          </a:custGeom>
          <a:solidFill>
            <a:srgbClr val="EFAC00"/>
          </a:solidFill>
        </p:spPr>
        <p:txBody>
          <a:bodyPr wrap="square" lIns="0" tIns="0" rIns="0" bIns="0" rtlCol="0">
            <a:noAutofit/>
          </a:bodyPr>
          <a:lstStyle/>
          <a:p>
            <a:endParaRPr/>
          </a:p>
        </p:txBody>
      </p:sp>
      <p:sp>
        <p:nvSpPr>
          <p:cNvPr id="24" name="object 24"/>
          <p:cNvSpPr/>
          <p:nvPr/>
        </p:nvSpPr>
        <p:spPr>
          <a:xfrm>
            <a:off x="6804279" y="5301208"/>
            <a:ext cx="4825" cy="1008113"/>
          </a:xfrm>
          <a:custGeom>
            <a:avLst/>
            <a:gdLst/>
            <a:ahLst/>
            <a:cxnLst/>
            <a:rect l="l" t="t" r="r" b="b"/>
            <a:pathLst>
              <a:path w="4825" h="1008113">
                <a:moveTo>
                  <a:pt x="0" y="1008113"/>
                </a:moveTo>
                <a:lnTo>
                  <a:pt x="4825" y="1008113"/>
                </a:lnTo>
                <a:lnTo>
                  <a:pt x="4825" y="0"/>
                </a:lnTo>
                <a:lnTo>
                  <a:pt x="0" y="0"/>
                </a:lnTo>
                <a:lnTo>
                  <a:pt x="0" y="1008113"/>
                </a:lnTo>
                <a:close/>
              </a:path>
            </a:pathLst>
          </a:custGeom>
          <a:solidFill>
            <a:srgbClr val="EFAC00"/>
          </a:solidFill>
        </p:spPr>
        <p:txBody>
          <a:bodyPr wrap="square" lIns="0" tIns="0" rIns="0" bIns="0" rtlCol="0">
            <a:noAutofit/>
          </a:bodyPr>
          <a:lstStyle/>
          <a:p>
            <a:endParaRPr/>
          </a:p>
        </p:txBody>
      </p:sp>
      <p:sp>
        <p:nvSpPr>
          <p:cNvPr id="25" name="object 25"/>
          <p:cNvSpPr/>
          <p:nvPr/>
        </p:nvSpPr>
        <p:spPr>
          <a:xfrm>
            <a:off x="6780276" y="5277231"/>
            <a:ext cx="1776222" cy="1056081"/>
          </a:xfrm>
          <a:custGeom>
            <a:avLst/>
            <a:gdLst/>
            <a:ahLst/>
            <a:cxnLst/>
            <a:rect l="l" t="t" r="r" b="b"/>
            <a:pathLst>
              <a:path w="1776222" h="1056081">
                <a:moveTo>
                  <a:pt x="48005" y="1008087"/>
                </a:moveTo>
                <a:lnTo>
                  <a:pt x="38353" y="1017689"/>
                </a:lnTo>
                <a:lnTo>
                  <a:pt x="1737741" y="1017689"/>
                </a:lnTo>
                <a:lnTo>
                  <a:pt x="48005" y="1008087"/>
                </a:lnTo>
                <a:close/>
              </a:path>
              <a:path w="1776222" h="1056081">
                <a:moveTo>
                  <a:pt x="1897" y="1041480"/>
                </a:moveTo>
                <a:lnTo>
                  <a:pt x="10571" y="1051999"/>
                </a:lnTo>
                <a:lnTo>
                  <a:pt x="24002" y="1056081"/>
                </a:lnTo>
                <a:lnTo>
                  <a:pt x="1752219" y="1056081"/>
                </a:lnTo>
                <a:lnTo>
                  <a:pt x="28828" y="1027290"/>
                </a:lnTo>
                <a:lnTo>
                  <a:pt x="28828" y="28829"/>
                </a:lnTo>
                <a:lnTo>
                  <a:pt x="1747393" y="28829"/>
                </a:lnTo>
                <a:lnTo>
                  <a:pt x="1752219" y="0"/>
                </a:lnTo>
                <a:lnTo>
                  <a:pt x="24002" y="0"/>
                </a:lnTo>
                <a:lnTo>
                  <a:pt x="14566" y="1900"/>
                </a:lnTo>
                <a:lnTo>
                  <a:pt x="4060" y="10574"/>
                </a:lnTo>
                <a:lnTo>
                  <a:pt x="0" y="24003"/>
                </a:lnTo>
                <a:lnTo>
                  <a:pt x="0" y="1032090"/>
                </a:lnTo>
                <a:lnTo>
                  <a:pt x="1897" y="1041480"/>
                </a:lnTo>
                <a:close/>
              </a:path>
              <a:path w="1776222" h="1056081">
                <a:moveTo>
                  <a:pt x="1747393" y="28829"/>
                </a:moveTo>
                <a:lnTo>
                  <a:pt x="1747393" y="1027290"/>
                </a:lnTo>
                <a:lnTo>
                  <a:pt x="28828" y="1027290"/>
                </a:lnTo>
                <a:lnTo>
                  <a:pt x="1752219" y="1056081"/>
                </a:lnTo>
                <a:lnTo>
                  <a:pt x="1761594" y="1054172"/>
                </a:lnTo>
                <a:lnTo>
                  <a:pt x="1772125" y="1045479"/>
                </a:lnTo>
                <a:lnTo>
                  <a:pt x="1776222" y="1032090"/>
                </a:lnTo>
                <a:lnTo>
                  <a:pt x="1776222" y="24003"/>
                </a:lnTo>
                <a:lnTo>
                  <a:pt x="1774303" y="14566"/>
                </a:lnTo>
                <a:lnTo>
                  <a:pt x="1765591" y="4060"/>
                </a:lnTo>
                <a:lnTo>
                  <a:pt x="1752219" y="0"/>
                </a:lnTo>
                <a:lnTo>
                  <a:pt x="1747393" y="28829"/>
                </a:lnTo>
                <a:close/>
              </a:path>
              <a:path w="1776222" h="1056081">
                <a:moveTo>
                  <a:pt x="38353" y="1017689"/>
                </a:moveTo>
                <a:lnTo>
                  <a:pt x="48005" y="1008087"/>
                </a:lnTo>
                <a:lnTo>
                  <a:pt x="48005" y="48006"/>
                </a:lnTo>
                <a:lnTo>
                  <a:pt x="1728216" y="48006"/>
                </a:lnTo>
                <a:lnTo>
                  <a:pt x="1728216" y="1008087"/>
                </a:lnTo>
                <a:lnTo>
                  <a:pt x="48005" y="1008087"/>
                </a:lnTo>
                <a:lnTo>
                  <a:pt x="1737741" y="1017689"/>
                </a:lnTo>
                <a:lnTo>
                  <a:pt x="1737741" y="38354"/>
                </a:lnTo>
                <a:lnTo>
                  <a:pt x="38353" y="38354"/>
                </a:lnTo>
                <a:lnTo>
                  <a:pt x="38353" y="1017689"/>
                </a:lnTo>
                <a:close/>
              </a:path>
            </a:pathLst>
          </a:custGeom>
          <a:solidFill>
            <a:srgbClr val="AF7D00"/>
          </a:solidFill>
        </p:spPr>
        <p:txBody>
          <a:bodyPr wrap="square" lIns="0" tIns="0" rIns="0" bIns="0" rtlCol="0">
            <a:noAutofit/>
          </a:bodyPr>
          <a:lstStyle/>
          <a:p>
            <a:endParaRPr/>
          </a:p>
        </p:txBody>
      </p:sp>
      <p:sp>
        <p:nvSpPr>
          <p:cNvPr id="26" name="object 26"/>
          <p:cNvSpPr/>
          <p:nvPr/>
        </p:nvSpPr>
        <p:spPr>
          <a:xfrm>
            <a:off x="8518017" y="5306060"/>
            <a:ext cx="9651" cy="998461"/>
          </a:xfrm>
          <a:custGeom>
            <a:avLst/>
            <a:gdLst/>
            <a:ahLst/>
            <a:cxnLst/>
            <a:rect l="l" t="t" r="r" b="b"/>
            <a:pathLst>
              <a:path w="9651" h="998461">
                <a:moveTo>
                  <a:pt x="0" y="998461"/>
                </a:moveTo>
                <a:lnTo>
                  <a:pt x="9651" y="998461"/>
                </a:lnTo>
                <a:lnTo>
                  <a:pt x="9651" y="0"/>
                </a:lnTo>
                <a:lnTo>
                  <a:pt x="0" y="0"/>
                </a:lnTo>
                <a:lnTo>
                  <a:pt x="0" y="998461"/>
                </a:lnTo>
                <a:close/>
              </a:path>
            </a:pathLst>
          </a:custGeom>
          <a:solidFill>
            <a:srgbClr val="AF7D00"/>
          </a:solidFill>
        </p:spPr>
        <p:txBody>
          <a:bodyPr wrap="square" lIns="0" tIns="0" rIns="0" bIns="0" rtlCol="0">
            <a:noAutofit/>
          </a:bodyPr>
          <a:lstStyle/>
          <a:p>
            <a:endParaRPr/>
          </a:p>
        </p:txBody>
      </p:sp>
      <p:sp>
        <p:nvSpPr>
          <p:cNvPr id="27" name="object 27"/>
          <p:cNvSpPr/>
          <p:nvPr/>
        </p:nvSpPr>
        <p:spPr>
          <a:xfrm>
            <a:off x="6809105" y="5306060"/>
            <a:ext cx="9525" cy="998461"/>
          </a:xfrm>
          <a:custGeom>
            <a:avLst/>
            <a:gdLst/>
            <a:ahLst/>
            <a:cxnLst/>
            <a:rect l="l" t="t" r="r" b="b"/>
            <a:pathLst>
              <a:path w="9525" h="998461">
                <a:moveTo>
                  <a:pt x="0" y="998461"/>
                </a:moveTo>
                <a:lnTo>
                  <a:pt x="9525" y="998461"/>
                </a:lnTo>
                <a:lnTo>
                  <a:pt x="9525" y="0"/>
                </a:lnTo>
                <a:lnTo>
                  <a:pt x="0" y="0"/>
                </a:lnTo>
                <a:lnTo>
                  <a:pt x="0" y="998461"/>
                </a:lnTo>
                <a:close/>
              </a:path>
            </a:pathLst>
          </a:custGeom>
          <a:solidFill>
            <a:srgbClr val="AF7D00"/>
          </a:solidFill>
        </p:spPr>
        <p:txBody>
          <a:bodyPr wrap="square" lIns="0" tIns="0" rIns="0" bIns="0" rtlCol="0">
            <a:noAutofit/>
          </a:bodyPr>
          <a:lstStyle/>
          <a:p>
            <a:endParaRPr/>
          </a:p>
        </p:txBody>
      </p:sp>
      <p:sp>
        <p:nvSpPr>
          <p:cNvPr id="28" name="object 28"/>
          <p:cNvSpPr/>
          <p:nvPr/>
        </p:nvSpPr>
        <p:spPr>
          <a:xfrm>
            <a:off x="8508492" y="5315585"/>
            <a:ext cx="9525" cy="979335"/>
          </a:xfrm>
          <a:custGeom>
            <a:avLst/>
            <a:gdLst/>
            <a:ahLst/>
            <a:cxnLst/>
            <a:rect l="l" t="t" r="r" b="b"/>
            <a:pathLst>
              <a:path w="9525" h="979335">
                <a:moveTo>
                  <a:pt x="0" y="979335"/>
                </a:moveTo>
                <a:lnTo>
                  <a:pt x="9525" y="979335"/>
                </a:lnTo>
                <a:lnTo>
                  <a:pt x="9525" y="0"/>
                </a:lnTo>
                <a:lnTo>
                  <a:pt x="0" y="0"/>
                </a:lnTo>
                <a:lnTo>
                  <a:pt x="0" y="979335"/>
                </a:lnTo>
                <a:close/>
              </a:path>
            </a:pathLst>
          </a:custGeom>
          <a:solidFill>
            <a:srgbClr val="AF7D00"/>
          </a:solidFill>
        </p:spPr>
        <p:txBody>
          <a:bodyPr wrap="square" lIns="0" tIns="0" rIns="0" bIns="0" rtlCol="0">
            <a:noAutofit/>
          </a:bodyPr>
          <a:lstStyle/>
          <a:p>
            <a:endParaRPr/>
          </a:p>
        </p:txBody>
      </p:sp>
      <p:sp>
        <p:nvSpPr>
          <p:cNvPr id="29" name="object 29"/>
          <p:cNvSpPr/>
          <p:nvPr/>
        </p:nvSpPr>
        <p:spPr>
          <a:xfrm>
            <a:off x="6818630" y="5315585"/>
            <a:ext cx="9651" cy="979335"/>
          </a:xfrm>
          <a:custGeom>
            <a:avLst/>
            <a:gdLst/>
            <a:ahLst/>
            <a:cxnLst/>
            <a:rect l="l" t="t" r="r" b="b"/>
            <a:pathLst>
              <a:path w="9651" h="979335">
                <a:moveTo>
                  <a:pt x="0" y="979335"/>
                </a:moveTo>
                <a:lnTo>
                  <a:pt x="9651" y="979335"/>
                </a:lnTo>
                <a:lnTo>
                  <a:pt x="9651" y="0"/>
                </a:lnTo>
                <a:lnTo>
                  <a:pt x="0" y="0"/>
                </a:lnTo>
                <a:lnTo>
                  <a:pt x="0" y="979335"/>
                </a:lnTo>
                <a:close/>
              </a:path>
            </a:pathLst>
          </a:custGeom>
          <a:solidFill>
            <a:srgbClr val="AF7D00"/>
          </a:solidFill>
        </p:spPr>
        <p:txBody>
          <a:bodyPr wrap="square" lIns="0" tIns="0" rIns="0" bIns="0" rtlCol="0">
            <a:noAutofit/>
          </a:bodyPr>
          <a:lstStyle/>
          <a:p>
            <a:endParaRPr/>
          </a:p>
        </p:txBody>
      </p:sp>
      <p:sp>
        <p:nvSpPr>
          <p:cNvPr id="30" name="object 30"/>
          <p:cNvSpPr/>
          <p:nvPr/>
        </p:nvSpPr>
        <p:spPr>
          <a:xfrm>
            <a:off x="6828282" y="5325237"/>
            <a:ext cx="1680210" cy="960081"/>
          </a:xfrm>
          <a:custGeom>
            <a:avLst/>
            <a:gdLst/>
            <a:ahLst/>
            <a:cxnLst/>
            <a:rect l="l" t="t" r="r" b="b"/>
            <a:pathLst>
              <a:path w="1680210" h="960081">
                <a:moveTo>
                  <a:pt x="0" y="960081"/>
                </a:moveTo>
                <a:lnTo>
                  <a:pt x="1680210" y="960081"/>
                </a:lnTo>
                <a:lnTo>
                  <a:pt x="1680210" y="0"/>
                </a:lnTo>
                <a:lnTo>
                  <a:pt x="0" y="0"/>
                </a:lnTo>
                <a:lnTo>
                  <a:pt x="0" y="960081"/>
                </a:lnTo>
                <a:close/>
              </a:path>
            </a:pathLst>
          </a:custGeom>
          <a:solidFill>
            <a:srgbClr val="AF7D00"/>
          </a:solidFill>
        </p:spPr>
        <p:txBody>
          <a:bodyPr wrap="square" lIns="0" tIns="0" rIns="0" bIns="0" rtlCol="0">
            <a:noAutofit/>
          </a:bodyPr>
          <a:lstStyle/>
          <a:p>
            <a:endParaRPr/>
          </a:p>
        </p:txBody>
      </p:sp>
      <p:sp>
        <p:nvSpPr>
          <p:cNvPr id="22" name="object 22"/>
          <p:cNvSpPr txBox="1"/>
          <p:nvPr/>
        </p:nvSpPr>
        <p:spPr>
          <a:xfrm>
            <a:off x="6754114" y="2124002"/>
            <a:ext cx="1071128" cy="254000"/>
          </a:xfrm>
          <a:prstGeom prst="rect">
            <a:avLst/>
          </a:prstGeom>
        </p:spPr>
        <p:txBody>
          <a:bodyPr wrap="square" lIns="0" tIns="12065" rIns="0" bIns="0" rtlCol="0">
            <a:noAutofit/>
          </a:bodyPr>
          <a:lstStyle/>
          <a:p>
            <a:pPr marL="12700">
              <a:lnSpc>
                <a:spcPts val="1900"/>
              </a:lnSpc>
            </a:pPr>
            <a:r>
              <a:rPr sz="1800" spc="0" dirty="0" smtClean="0">
                <a:solidFill>
                  <a:srgbClr val="FFFFFF"/>
                </a:solidFill>
                <a:latin typeface="Corbel"/>
                <a:cs typeface="Corbel"/>
              </a:rPr>
              <a:t>hacienda y</a:t>
            </a:r>
            <a:endParaRPr sz="1800">
              <a:latin typeface="Corbel"/>
              <a:cs typeface="Corbel"/>
            </a:endParaRPr>
          </a:p>
        </p:txBody>
      </p:sp>
      <p:sp>
        <p:nvSpPr>
          <p:cNvPr id="21" name="object 21"/>
          <p:cNvSpPr txBox="1"/>
          <p:nvPr/>
        </p:nvSpPr>
        <p:spPr>
          <a:xfrm>
            <a:off x="7246111" y="3424355"/>
            <a:ext cx="736669" cy="254000"/>
          </a:xfrm>
          <a:prstGeom prst="rect">
            <a:avLst/>
          </a:prstGeom>
          <a:solidFill>
            <a:schemeClr val="accent2">
              <a:lumMod val="20000"/>
              <a:lumOff val="80000"/>
            </a:schemeClr>
          </a:solidFill>
        </p:spPr>
        <p:txBody>
          <a:bodyPr wrap="square" lIns="0" tIns="12065" rIns="0" bIns="0" rtlCol="0">
            <a:noAutofit/>
          </a:bodyPr>
          <a:lstStyle/>
          <a:p>
            <a:pPr marL="12700">
              <a:lnSpc>
                <a:spcPts val="1900"/>
              </a:lnSpc>
            </a:pPr>
            <a:r>
              <a:rPr sz="1800" spc="-2" dirty="0" smtClean="0">
                <a:latin typeface="Corbel"/>
                <a:cs typeface="Corbel"/>
              </a:rPr>
              <a:t>trabajo</a:t>
            </a:r>
            <a:endParaRPr sz="1800" dirty="0">
              <a:latin typeface="Corbel"/>
              <a:cs typeface="Corbel"/>
            </a:endParaRPr>
          </a:p>
        </p:txBody>
      </p:sp>
      <p:sp>
        <p:nvSpPr>
          <p:cNvPr id="20" name="object 20"/>
          <p:cNvSpPr txBox="1"/>
          <p:nvPr/>
        </p:nvSpPr>
        <p:spPr>
          <a:xfrm>
            <a:off x="6752335" y="4439593"/>
            <a:ext cx="1579112" cy="254000"/>
          </a:xfrm>
          <a:prstGeom prst="rect">
            <a:avLst/>
          </a:prstGeom>
        </p:spPr>
        <p:txBody>
          <a:bodyPr wrap="square" lIns="0" tIns="12065" rIns="0" bIns="0" rtlCol="0">
            <a:noAutofit/>
          </a:bodyPr>
          <a:lstStyle/>
          <a:p>
            <a:pPr marL="12700">
              <a:lnSpc>
                <a:spcPts val="1900"/>
              </a:lnSpc>
            </a:pPr>
            <a:r>
              <a:rPr sz="1800" spc="0" dirty="0" smtClean="0">
                <a:solidFill>
                  <a:srgbClr val="FFFFFF"/>
                </a:solidFill>
                <a:latin typeface="Corbel"/>
                <a:cs typeface="Corbel"/>
              </a:rPr>
              <a:t>vivienda, ciudad</a:t>
            </a:r>
            <a:endParaRPr sz="1800">
              <a:latin typeface="Corbel"/>
              <a:cs typeface="Corbel"/>
            </a:endParaRPr>
          </a:p>
        </p:txBody>
      </p:sp>
      <p:sp>
        <p:nvSpPr>
          <p:cNvPr id="19" name="object 19"/>
          <p:cNvSpPr txBox="1"/>
          <p:nvPr/>
        </p:nvSpPr>
        <p:spPr>
          <a:xfrm>
            <a:off x="2977642" y="5634713"/>
            <a:ext cx="1640157" cy="254000"/>
          </a:xfrm>
          <a:prstGeom prst="rect">
            <a:avLst/>
          </a:prstGeom>
          <a:solidFill>
            <a:schemeClr val="accent2">
              <a:lumMod val="40000"/>
              <a:lumOff val="60000"/>
            </a:schemeClr>
          </a:solidFill>
        </p:spPr>
        <p:txBody>
          <a:bodyPr wrap="square" lIns="0" tIns="12065" rIns="0" bIns="0" rtlCol="0">
            <a:noAutofit/>
          </a:bodyPr>
          <a:lstStyle/>
          <a:p>
            <a:pPr marL="12700">
              <a:lnSpc>
                <a:spcPts val="1900"/>
              </a:lnSpc>
            </a:pPr>
            <a:r>
              <a:rPr sz="1800" spc="0" dirty="0" smtClean="0">
                <a:solidFill>
                  <a:srgbClr val="FFFFFF"/>
                </a:solidFill>
                <a:latin typeface="Corbel"/>
                <a:cs typeface="Corbel"/>
              </a:rPr>
              <a:t>tecnologías de la</a:t>
            </a:r>
            <a:endParaRPr sz="1800" dirty="0">
              <a:latin typeface="Corbel"/>
              <a:cs typeface="Corbel"/>
            </a:endParaRPr>
          </a:p>
        </p:txBody>
      </p:sp>
      <p:sp>
        <p:nvSpPr>
          <p:cNvPr id="18" name="object 18"/>
          <p:cNvSpPr txBox="1"/>
          <p:nvPr/>
        </p:nvSpPr>
        <p:spPr>
          <a:xfrm>
            <a:off x="3008122" y="6183432"/>
            <a:ext cx="1578247" cy="254304"/>
          </a:xfrm>
          <a:prstGeom prst="rect">
            <a:avLst/>
          </a:prstGeom>
        </p:spPr>
        <p:txBody>
          <a:bodyPr wrap="square" lIns="0" tIns="12065" rIns="0" bIns="0" rtlCol="0">
            <a:noAutofit/>
          </a:bodyPr>
          <a:lstStyle/>
          <a:p>
            <a:pPr marL="12700">
              <a:lnSpc>
                <a:spcPts val="1900"/>
              </a:lnSpc>
            </a:pPr>
            <a:r>
              <a:rPr sz="1800" spc="0" dirty="0" smtClean="0">
                <a:solidFill>
                  <a:srgbClr val="FFFFFF"/>
                </a:solidFill>
                <a:latin typeface="Corbel"/>
                <a:cs typeface="Corbel"/>
              </a:rPr>
              <a:t>comunicaciones</a:t>
            </a:r>
            <a:endParaRPr sz="1800">
              <a:latin typeface="Corbel"/>
              <a:cs typeface="Corbel"/>
            </a:endParaRPr>
          </a:p>
        </p:txBody>
      </p:sp>
      <p:sp>
        <p:nvSpPr>
          <p:cNvPr id="17" name="object 17"/>
          <p:cNvSpPr txBox="1"/>
          <p:nvPr/>
        </p:nvSpPr>
        <p:spPr>
          <a:xfrm>
            <a:off x="2579751" y="5397246"/>
            <a:ext cx="2400300" cy="993649"/>
          </a:xfrm>
          <a:prstGeom prst="rect">
            <a:avLst/>
          </a:prstGeom>
          <a:solidFill>
            <a:schemeClr val="accent2">
              <a:lumMod val="20000"/>
              <a:lumOff val="80000"/>
            </a:schemeClr>
          </a:solidFill>
        </p:spPr>
        <p:txBody>
          <a:bodyPr wrap="square" lIns="0" tIns="10223" rIns="0" bIns="0" rtlCol="0">
            <a:noAutofit/>
          </a:bodyPr>
          <a:lstStyle/>
          <a:p>
            <a:pPr marL="585851">
              <a:lnSpc>
                <a:spcPts val="1610"/>
              </a:lnSpc>
            </a:pPr>
            <a:r>
              <a:rPr sz="1800" spc="-1" dirty="0" smtClean="0">
                <a:latin typeface="Corbel"/>
                <a:cs typeface="Corbel"/>
              </a:rPr>
              <a:t>Ministerio de</a:t>
            </a:r>
            <a:endParaRPr sz="1800" dirty="0">
              <a:latin typeface="Corbel"/>
              <a:cs typeface="Corbel"/>
            </a:endParaRPr>
          </a:p>
          <a:p>
            <a:pPr marL="552323">
              <a:lnSpc>
                <a:spcPct val="100626"/>
              </a:lnSpc>
              <a:spcBef>
                <a:spcPts val="2066"/>
              </a:spcBef>
            </a:pPr>
            <a:r>
              <a:rPr sz="1800" spc="-1" dirty="0" smtClean="0">
                <a:latin typeface="Corbel"/>
                <a:cs typeface="Corbel"/>
              </a:rPr>
              <a:t>información y</a:t>
            </a:r>
            <a:r>
              <a:rPr lang="es-ES" sz="1800" spc="-1" dirty="0" smtClean="0">
                <a:latin typeface="Corbel"/>
                <a:cs typeface="Corbel"/>
              </a:rPr>
              <a:t> </a:t>
            </a:r>
            <a:r>
              <a:rPr lang="es-ES" sz="1800" spc="-1" dirty="0" err="1" smtClean="0">
                <a:latin typeface="Corbel"/>
                <a:cs typeface="Corbel"/>
              </a:rPr>
              <a:t>comunicacion</a:t>
            </a:r>
            <a:endParaRPr sz="1800" dirty="0">
              <a:latin typeface="Corbel"/>
              <a:cs typeface="Corbel"/>
            </a:endParaRPr>
          </a:p>
        </p:txBody>
      </p:sp>
      <p:sp>
        <p:nvSpPr>
          <p:cNvPr id="16" name="object 16"/>
          <p:cNvSpPr txBox="1"/>
          <p:nvPr/>
        </p:nvSpPr>
        <p:spPr>
          <a:xfrm>
            <a:off x="6828282" y="5325237"/>
            <a:ext cx="1680210" cy="960081"/>
          </a:xfrm>
          <a:prstGeom prst="rect">
            <a:avLst/>
          </a:prstGeom>
          <a:solidFill>
            <a:schemeClr val="accent2">
              <a:lumMod val="20000"/>
              <a:lumOff val="80000"/>
            </a:schemeClr>
          </a:solidFill>
        </p:spPr>
        <p:txBody>
          <a:bodyPr wrap="square" lIns="0" tIns="3937" rIns="0" bIns="0" rtlCol="0">
            <a:noAutofit/>
          </a:bodyPr>
          <a:lstStyle/>
          <a:p>
            <a:pPr>
              <a:lnSpc>
                <a:spcPts val="550"/>
              </a:lnSpc>
            </a:pPr>
            <a:endParaRPr sz="550" dirty="0"/>
          </a:p>
          <a:p>
            <a:pPr marL="512191" marR="183439" indent="-286512">
              <a:lnSpc>
                <a:spcPts val="2160"/>
              </a:lnSpc>
              <a:spcBef>
                <a:spcPts val="1108"/>
              </a:spcBef>
            </a:pPr>
            <a:r>
              <a:rPr sz="1800" spc="0" dirty="0" smtClean="0">
                <a:latin typeface="Corbel"/>
                <a:cs typeface="Corbel"/>
              </a:rPr>
              <a:t>Ministerio de cultura</a:t>
            </a:r>
            <a:endParaRPr sz="1800" dirty="0">
              <a:latin typeface="Corbel"/>
              <a:cs typeface="Corbel"/>
            </a:endParaRPr>
          </a:p>
        </p:txBody>
      </p:sp>
      <p:sp>
        <p:nvSpPr>
          <p:cNvPr id="15" name="object 15"/>
          <p:cNvSpPr txBox="1"/>
          <p:nvPr/>
        </p:nvSpPr>
        <p:spPr>
          <a:xfrm>
            <a:off x="5244084" y="5325237"/>
            <a:ext cx="1392173" cy="960081"/>
          </a:xfrm>
          <a:prstGeom prst="rect">
            <a:avLst/>
          </a:prstGeom>
          <a:solidFill>
            <a:schemeClr val="accent2">
              <a:lumMod val="20000"/>
              <a:lumOff val="80000"/>
            </a:schemeClr>
          </a:solidFill>
        </p:spPr>
        <p:txBody>
          <a:bodyPr wrap="square" lIns="0" tIns="3937" rIns="0" bIns="0" rtlCol="0">
            <a:noAutofit/>
          </a:bodyPr>
          <a:lstStyle/>
          <a:p>
            <a:pPr>
              <a:lnSpc>
                <a:spcPts val="550"/>
              </a:lnSpc>
            </a:pPr>
            <a:endParaRPr sz="550" dirty="0"/>
          </a:p>
          <a:p>
            <a:pPr marL="199898" marR="40056" indent="-118872">
              <a:lnSpc>
                <a:spcPts val="2160"/>
              </a:lnSpc>
              <a:spcBef>
                <a:spcPts val="1108"/>
              </a:spcBef>
            </a:pPr>
            <a:r>
              <a:rPr sz="1800" spc="-1" dirty="0" smtClean="0">
                <a:latin typeface="Corbel"/>
                <a:cs typeface="Corbel"/>
              </a:rPr>
              <a:t>Ministerio de transporte</a:t>
            </a:r>
            <a:endParaRPr sz="1800" dirty="0">
              <a:latin typeface="Corbel"/>
              <a:cs typeface="Corbel"/>
            </a:endParaRPr>
          </a:p>
        </p:txBody>
      </p:sp>
      <p:sp>
        <p:nvSpPr>
          <p:cNvPr id="14" name="object 14"/>
          <p:cNvSpPr txBox="1"/>
          <p:nvPr/>
        </p:nvSpPr>
        <p:spPr>
          <a:xfrm>
            <a:off x="491540" y="5253228"/>
            <a:ext cx="1896186" cy="1104099"/>
          </a:xfrm>
          <a:prstGeom prst="rect">
            <a:avLst/>
          </a:prstGeom>
          <a:solidFill>
            <a:schemeClr val="accent2">
              <a:lumMod val="20000"/>
              <a:lumOff val="80000"/>
            </a:schemeClr>
          </a:solidFill>
        </p:spPr>
        <p:txBody>
          <a:bodyPr wrap="square" lIns="0" tIns="1905" rIns="0" bIns="0" rtlCol="0">
            <a:noAutofit/>
          </a:bodyPr>
          <a:lstStyle/>
          <a:p>
            <a:pPr marL="312240" marR="312854" indent="0" algn="ctr">
              <a:lnSpc>
                <a:spcPct val="100022"/>
              </a:lnSpc>
            </a:pPr>
            <a:r>
              <a:rPr sz="1800" dirty="0" smtClean="0">
                <a:latin typeface="Corbel"/>
                <a:cs typeface="Corbel"/>
              </a:rPr>
              <a:t>Mini</a:t>
            </a:r>
            <a:r>
              <a:rPr sz="1800" spc="4" dirty="0" smtClean="0">
                <a:latin typeface="Corbel"/>
                <a:cs typeface="Corbel"/>
              </a:rPr>
              <a:t>s</a:t>
            </a:r>
            <a:r>
              <a:rPr sz="1800" spc="0" dirty="0" smtClean="0">
                <a:latin typeface="Corbel"/>
                <a:cs typeface="Corbel"/>
              </a:rPr>
              <a:t>terio</a:t>
            </a:r>
            <a:r>
              <a:rPr sz="1800" spc="-29" dirty="0" smtClean="0">
                <a:latin typeface="Corbel"/>
                <a:cs typeface="Corbel"/>
              </a:rPr>
              <a:t> </a:t>
            </a:r>
            <a:r>
              <a:rPr sz="1800" spc="0" dirty="0" smtClean="0">
                <a:latin typeface="Corbel"/>
                <a:cs typeface="Corbel"/>
              </a:rPr>
              <a:t>de </a:t>
            </a:r>
            <a:r>
              <a:rPr sz="1800" spc="-4" dirty="0" smtClean="0">
                <a:latin typeface="Corbel"/>
                <a:cs typeface="Corbel"/>
              </a:rPr>
              <a:t>a</a:t>
            </a:r>
            <a:r>
              <a:rPr sz="1800" spc="0" dirty="0" smtClean="0">
                <a:latin typeface="Corbel"/>
                <a:cs typeface="Corbel"/>
              </a:rPr>
              <a:t>m</a:t>
            </a:r>
            <a:r>
              <a:rPr sz="1800" spc="-9" dirty="0" smtClean="0">
                <a:latin typeface="Corbel"/>
                <a:cs typeface="Corbel"/>
              </a:rPr>
              <a:t>b</a:t>
            </a:r>
            <a:r>
              <a:rPr sz="1800" spc="0" dirty="0" smtClean="0">
                <a:latin typeface="Corbel"/>
                <a:cs typeface="Corbel"/>
              </a:rPr>
              <a:t>i</a:t>
            </a:r>
            <a:r>
              <a:rPr sz="1800" spc="4" dirty="0" smtClean="0">
                <a:latin typeface="Corbel"/>
                <a:cs typeface="Corbel"/>
              </a:rPr>
              <a:t>e</a:t>
            </a:r>
            <a:r>
              <a:rPr sz="1800" spc="0" dirty="0" smtClean="0">
                <a:latin typeface="Corbel"/>
                <a:cs typeface="Corbel"/>
              </a:rPr>
              <a:t>nte y desa</a:t>
            </a:r>
            <a:r>
              <a:rPr sz="1800" spc="-4" dirty="0" smtClean="0">
                <a:latin typeface="Corbel"/>
                <a:cs typeface="Corbel"/>
              </a:rPr>
              <a:t>r</a:t>
            </a:r>
            <a:r>
              <a:rPr sz="1800" spc="0" dirty="0" smtClean="0">
                <a:latin typeface="Corbel"/>
                <a:cs typeface="Corbel"/>
              </a:rPr>
              <a:t>rollo so</a:t>
            </a:r>
            <a:r>
              <a:rPr sz="1800" spc="9" dirty="0" smtClean="0">
                <a:latin typeface="Corbel"/>
                <a:cs typeface="Corbel"/>
              </a:rPr>
              <a:t>s</a:t>
            </a:r>
            <a:r>
              <a:rPr sz="1800" spc="0" dirty="0" smtClean="0">
                <a:latin typeface="Corbel"/>
                <a:cs typeface="Corbel"/>
              </a:rPr>
              <a:t>tenible</a:t>
            </a:r>
            <a:endParaRPr sz="1800" dirty="0">
              <a:latin typeface="Corbel"/>
              <a:cs typeface="Corbel"/>
            </a:endParaRPr>
          </a:p>
        </p:txBody>
      </p:sp>
      <p:sp>
        <p:nvSpPr>
          <p:cNvPr id="13" name="object 13"/>
          <p:cNvSpPr txBox="1"/>
          <p:nvPr/>
        </p:nvSpPr>
        <p:spPr>
          <a:xfrm>
            <a:off x="6684264" y="4091495"/>
            <a:ext cx="1843404" cy="907288"/>
          </a:xfrm>
          <a:prstGeom prst="rect">
            <a:avLst/>
          </a:prstGeom>
          <a:solidFill>
            <a:schemeClr val="accent2">
              <a:lumMod val="20000"/>
              <a:lumOff val="80000"/>
            </a:schemeClr>
          </a:solidFill>
        </p:spPr>
        <p:txBody>
          <a:bodyPr wrap="square" lIns="0" tIns="38735" rIns="0" bIns="0" rtlCol="0">
            <a:noAutofit/>
          </a:bodyPr>
          <a:lstStyle/>
          <a:p>
            <a:pPr marL="188648" marR="188069" algn="ctr">
              <a:lnSpc>
                <a:spcPct val="100626"/>
              </a:lnSpc>
            </a:pPr>
            <a:r>
              <a:rPr sz="1800" spc="-1" dirty="0" smtClean="0">
                <a:latin typeface="Corbel"/>
                <a:cs typeface="Corbel"/>
              </a:rPr>
              <a:t>Ministerio de</a:t>
            </a:r>
            <a:r>
              <a:rPr lang="es-ES" sz="1800" spc="-1" dirty="0" smtClean="0">
                <a:latin typeface="Corbel"/>
                <a:cs typeface="Corbel"/>
              </a:rPr>
              <a:t> vivienda ciudad y territorio</a:t>
            </a:r>
            <a:endParaRPr sz="1800" dirty="0">
              <a:latin typeface="Corbel"/>
              <a:cs typeface="Corbel"/>
            </a:endParaRPr>
          </a:p>
        </p:txBody>
      </p:sp>
      <p:sp>
        <p:nvSpPr>
          <p:cNvPr id="12" name="object 12"/>
          <p:cNvSpPr txBox="1"/>
          <p:nvPr/>
        </p:nvSpPr>
        <p:spPr>
          <a:xfrm>
            <a:off x="4668012" y="4091495"/>
            <a:ext cx="1680210" cy="907288"/>
          </a:xfrm>
          <a:prstGeom prst="rect">
            <a:avLst/>
          </a:prstGeom>
          <a:solidFill>
            <a:schemeClr val="accent2">
              <a:lumMod val="20000"/>
              <a:lumOff val="80000"/>
            </a:schemeClr>
          </a:solidFill>
        </p:spPr>
        <p:txBody>
          <a:bodyPr wrap="square" lIns="0" tIns="50546" rIns="0" bIns="0" rtlCol="0">
            <a:noAutofit/>
          </a:bodyPr>
          <a:lstStyle/>
          <a:p>
            <a:pPr marL="204595" marR="204523" indent="0" algn="ctr">
              <a:lnSpc>
                <a:spcPts val="2160"/>
              </a:lnSpc>
            </a:pPr>
            <a:r>
              <a:rPr sz="1800" dirty="0" smtClean="0">
                <a:latin typeface="Corbel"/>
                <a:cs typeface="Corbel"/>
              </a:rPr>
              <a:t>Mini</a:t>
            </a:r>
            <a:r>
              <a:rPr sz="1800" spc="4" dirty="0" smtClean="0">
                <a:latin typeface="Corbel"/>
                <a:cs typeface="Corbel"/>
              </a:rPr>
              <a:t>s</a:t>
            </a:r>
            <a:r>
              <a:rPr sz="1800" spc="0" dirty="0" smtClean="0">
                <a:latin typeface="Corbel"/>
                <a:cs typeface="Corbel"/>
              </a:rPr>
              <a:t>terio</a:t>
            </a:r>
            <a:r>
              <a:rPr sz="1800" spc="-29" dirty="0" smtClean="0">
                <a:latin typeface="Corbel"/>
                <a:cs typeface="Corbel"/>
              </a:rPr>
              <a:t> </a:t>
            </a:r>
            <a:r>
              <a:rPr sz="1800" spc="0" dirty="0" smtClean="0">
                <a:latin typeface="Corbel"/>
                <a:cs typeface="Corbel"/>
              </a:rPr>
              <a:t>de edu</a:t>
            </a:r>
            <a:r>
              <a:rPr sz="1800" spc="4" dirty="0" smtClean="0">
                <a:latin typeface="Corbel"/>
                <a:cs typeface="Corbel"/>
              </a:rPr>
              <a:t>c</a:t>
            </a:r>
            <a:r>
              <a:rPr sz="1800" spc="-4" dirty="0" smtClean="0">
                <a:latin typeface="Corbel"/>
                <a:cs typeface="Corbel"/>
              </a:rPr>
              <a:t>a</a:t>
            </a:r>
            <a:r>
              <a:rPr sz="1800" spc="0" dirty="0" smtClean="0">
                <a:latin typeface="Corbel"/>
                <a:cs typeface="Corbel"/>
              </a:rPr>
              <a:t>c</a:t>
            </a:r>
            <a:r>
              <a:rPr sz="1800" spc="4" dirty="0" smtClean="0">
                <a:latin typeface="Corbel"/>
                <a:cs typeface="Corbel"/>
              </a:rPr>
              <a:t>i</a:t>
            </a:r>
            <a:r>
              <a:rPr sz="1800" spc="0" dirty="0" smtClean="0">
                <a:latin typeface="Corbel"/>
                <a:cs typeface="Corbel"/>
              </a:rPr>
              <a:t>ón n</a:t>
            </a:r>
            <a:r>
              <a:rPr sz="1800" spc="-4" dirty="0" smtClean="0">
                <a:latin typeface="Corbel"/>
                <a:cs typeface="Corbel"/>
              </a:rPr>
              <a:t>a</a:t>
            </a:r>
            <a:r>
              <a:rPr sz="1800" spc="0" dirty="0" smtClean="0">
                <a:latin typeface="Corbel"/>
                <a:cs typeface="Corbel"/>
              </a:rPr>
              <a:t>c</a:t>
            </a:r>
            <a:r>
              <a:rPr sz="1800" spc="4" dirty="0" smtClean="0">
                <a:latin typeface="Corbel"/>
                <a:cs typeface="Corbel"/>
              </a:rPr>
              <a:t>i</a:t>
            </a:r>
            <a:r>
              <a:rPr sz="1800" spc="0" dirty="0" smtClean="0">
                <a:latin typeface="Corbel"/>
                <a:cs typeface="Corbel"/>
              </a:rPr>
              <a:t>on</a:t>
            </a:r>
            <a:r>
              <a:rPr sz="1800" spc="-4" dirty="0" smtClean="0">
                <a:latin typeface="Corbel"/>
                <a:cs typeface="Corbel"/>
              </a:rPr>
              <a:t>a</a:t>
            </a:r>
            <a:r>
              <a:rPr sz="1800" spc="0" dirty="0" smtClean="0">
                <a:latin typeface="Corbel"/>
                <a:cs typeface="Corbel"/>
              </a:rPr>
              <a:t>l</a:t>
            </a:r>
            <a:endParaRPr sz="1800" dirty="0">
              <a:latin typeface="Corbel"/>
              <a:cs typeface="Corbel"/>
            </a:endParaRPr>
          </a:p>
        </p:txBody>
      </p:sp>
      <p:sp>
        <p:nvSpPr>
          <p:cNvPr id="11" name="object 11"/>
          <p:cNvSpPr txBox="1"/>
          <p:nvPr/>
        </p:nvSpPr>
        <p:spPr>
          <a:xfrm>
            <a:off x="2579751" y="4101083"/>
            <a:ext cx="1752219" cy="1104138"/>
          </a:xfrm>
          <a:prstGeom prst="rect">
            <a:avLst/>
          </a:prstGeom>
          <a:solidFill>
            <a:schemeClr val="accent2">
              <a:lumMod val="20000"/>
              <a:lumOff val="80000"/>
            </a:schemeClr>
          </a:solidFill>
        </p:spPr>
        <p:txBody>
          <a:bodyPr wrap="square" lIns="0" tIns="1270" rIns="0" bIns="0" rtlCol="0">
            <a:noAutofit/>
          </a:bodyPr>
          <a:lstStyle/>
          <a:p>
            <a:pPr marL="240028" marR="240870" indent="0" algn="ctr">
              <a:lnSpc>
                <a:spcPct val="100022"/>
              </a:lnSpc>
            </a:pPr>
            <a:r>
              <a:rPr sz="1800" dirty="0" smtClean="0">
                <a:latin typeface="Corbel"/>
                <a:cs typeface="Corbel"/>
              </a:rPr>
              <a:t>Mini</a:t>
            </a:r>
            <a:r>
              <a:rPr sz="1800" spc="4" dirty="0" smtClean="0">
                <a:latin typeface="Corbel"/>
                <a:cs typeface="Corbel"/>
              </a:rPr>
              <a:t>s</a:t>
            </a:r>
            <a:r>
              <a:rPr sz="1800" spc="0" dirty="0" smtClean="0">
                <a:latin typeface="Corbel"/>
                <a:cs typeface="Corbel"/>
              </a:rPr>
              <a:t>terio</a:t>
            </a:r>
            <a:r>
              <a:rPr sz="1800" spc="-29" dirty="0" smtClean="0">
                <a:latin typeface="Corbel"/>
                <a:cs typeface="Corbel"/>
              </a:rPr>
              <a:t> </a:t>
            </a:r>
            <a:r>
              <a:rPr sz="1800" spc="0" dirty="0" smtClean="0">
                <a:latin typeface="Corbel"/>
                <a:cs typeface="Corbel"/>
              </a:rPr>
              <a:t>de com</a:t>
            </a:r>
            <a:r>
              <a:rPr sz="1800" spc="4" dirty="0" smtClean="0">
                <a:latin typeface="Corbel"/>
                <a:cs typeface="Corbel"/>
              </a:rPr>
              <a:t>e</a:t>
            </a:r>
            <a:r>
              <a:rPr sz="1800" spc="0" dirty="0" smtClean="0">
                <a:latin typeface="Corbel"/>
                <a:cs typeface="Corbel"/>
              </a:rPr>
              <a:t>rcio indu</a:t>
            </a:r>
            <a:r>
              <a:rPr sz="1800" spc="4" dirty="0" smtClean="0">
                <a:latin typeface="Corbel"/>
                <a:cs typeface="Corbel"/>
              </a:rPr>
              <a:t>s</a:t>
            </a:r>
            <a:r>
              <a:rPr sz="1800" spc="0" dirty="0" smtClean="0">
                <a:latin typeface="Corbel"/>
                <a:cs typeface="Corbel"/>
              </a:rPr>
              <a:t>tria</a:t>
            </a:r>
            <a:r>
              <a:rPr sz="1800" spc="-19" dirty="0" smtClean="0">
                <a:latin typeface="Corbel"/>
                <a:cs typeface="Corbel"/>
              </a:rPr>
              <a:t> </a:t>
            </a:r>
            <a:r>
              <a:rPr sz="1800" spc="0" dirty="0" smtClean="0">
                <a:latin typeface="Corbel"/>
                <a:cs typeface="Corbel"/>
              </a:rPr>
              <a:t>y turismo</a:t>
            </a:r>
            <a:endParaRPr sz="1800" dirty="0">
              <a:latin typeface="Corbel"/>
              <a:cs typeface="Corbel"/>
            </a:endParaRPr>
          </a:p>
        </p:txBody>
      </p:sp>
      <p:sp>
        <p:nvSpPr>
          <p:cNvPr id="10" name="object 10"/>
          <p:cNvSpPr txBox="1"/>
          <p:nvPr/>
        </p:nvSpPr>
        <p:spPr>
          <a:xfrm>
            <a:off x="491540" y="4091495"/>
            <a:ext cx="1824177" cy="763269"/>
          </a:xfrm>
          <a:prstGeom prst="rect">
            <a:avLst/>
          </a:prstGeom>
          <a:solidFill>
            <a:schemeClr val="accent2">
              <a:lumMod val="20000"/>
              <a:lumOff val="80000"/>
            </a:schemeClr>
          </a:solidFill>
        </p:spPr>
        <p:txBody>
          <a:bodyPr wrap="square" lIns="0" tIns="2335" rIns="0" bIns="0" rtlCol="0">
            <a:noAutofit/>
          </a:bodyPr>
          <a:lstStyle/>
          <a:p>
            <a:pPr>
              <a:lnSpc>
                <a:spcPts val="800"/>
              </a:lnSpc>
            </a:pPr>
            <a:endParaRPr sz="800" dirty="0"/>
          </a:p>
          <a:p>
            <a:pPr marL="262964" marR="264721" algn="ctr">
              <a:lnSpc>
                <a:spcPct val="100626"/>
              </a:lnSpc>
            </a:pPr>
            <a:r>
              <a:rPr sz="1800" spc="-1" dirty="0" smtClean="0">
                <a:latin typeface="Corbel"/>
                <a:cs typeface="Corbel"/>
              </a:rPr>
              <a:t>Ministerio de</a:t>
            </a:r>
            <a:endParaRPr sz="1800" dirty="0">
              <a:latin typeface="Corbel"/>
              <a:cs typeface="Corbel"/>
            </a:endParaRPr>
          </a:p>
          <a:p>
            <a:pPr marL="143055" marR="142692" algn="ctr">
              <a:lnSpc>
                <a:spcPts val="2165"/>
              </a:lnSpc>
              <a:spcBef>
                <a:spcPts val="108"/>
              </a:spcBef>
            </a:pPr>
            <a:r>
              <a:rPr sz="1800" spc="-1" dirty="0" smtClean="0">
                <a:latin typeface="Corbel"/>
                <a:cs typeface="Corbel"/>
              </a:rPr>
              <a:t>minas y energía</a:t>
            </a:r>
            <a:endParaRPr sz="1800" dirty="0">
              <a:latin typeface="Corbel"/>
              <a:cs typeface="Corbel"/>
            </a:endParaRPr>
          </a:p>
        </p:txBody>
      </p:sp>
      <p:sp>
        <p:nvSpPr>
          <p:cNvPr id="9" name="object 9"/>
          <p:cNvSpPr txBox="1"/>
          <p:nvPr/>
        </p:nvSpPr>
        <p:spPr>
          <a:xfrm>
            <a:off x="6684264" y="3011360"/>
            <a:ext cx="1824227" cy="763269"/>
          </a:xfrm>
          <a:prstGeom prst="rect">
            <a:avLst/>
          </a:prstGeom>
        </p:spPr>
        <p:txBody>
          <a:bodyPr wrap="square" lIns="0" tIns="2335" rIns="0" bIns="0" rtlCol="0">
            <a:noAutofit/>
          </a:bodyPr>
          <a:lstStyle/>
          <a:p>
            <a:pPr>
              <a:lnSpc>
                <a:spcPts val="800"/>
              </a:lnSpc>
            </a:pPr>
            <a:endParaRPr sz="800" dirty="0"/>
          </a:p>
          <a:p>
            <a:pPr marL="297179">
              <a:lnSpc>
                <a:spcPct val="100626"/>
              </a:lnSpc>
            </a:pPr>
            <a:r>
              <a:rPr sz="1800" spc="-1" dirty="0" smtClean="0">
                <a:latin typeface="Corbel"/>
                <a:cs typeface="Corbel"/>
              </a:rPr>
              <a:t>Ministerio de</a:t>
            </a:r>
            <a:endParaRPr sz="1800" dirty="0">
              <a:latin typeface="Corbel"/>
              <a:cs typeface="Corbel"/>
            </a:endParaRPr>
          </a:p>
        </p:txBody>
      </p:sp>
      <p:sp>
        <p:nvSpPr>
          <p:cNvPr id="8" name="object 8"/>
          <p:cNvSpPr txBox="1"/>
          <p:nvPr/>
        </p:nvSpPr>
        <p:spPr>
          <a:xfrm>
            <a:off x="4379976" y="3011360"/>
            <a:ext cx="2040254" cy="907288"/>
          </a:xfrm>
          <a:prstGeom prst="rect">
            <a:avLst/>
          </a:prstGeom>
          <a:solidFill>
            <a:schemeClr val="accent2">
              <a:lumMod val="20000"/>
              <a:lumOff val="80000"/>
            </a:schemeClr>
          </a:solidFill>
        </p:spPr>
        <p:txBody>
          <a:bodyPr wrap="square" lIns="0" tIns="10717" rIns="0" bIns="0" rtlCol="0">
            <a:noAutofit/>
          </a:bodyPr>
          <a:lstStyle/>
          <a:p>
            <a:pPr>
              <a:lnSpc>
                <a:spcPts val="1300"/>
              </a:lnSpc>
            </a:pPr>
            <a:endParaRPr sz="1300" dirty="0"/>
          </a:p>
          <a:p>
            <a:pPr marL="132334">
              <a:lnSpc>
                <a:spcPct val="100626"/>
              </a:lnSpc>
            </a:pPr>
            <a:r>
              <a:rPr sz="1800" spc="0" dirty="0" smtClean="0">
                <a:latin typeface="Corbel"/>
                <a:cs typeface="Corbel"/>
              </a:rPr>
              <a:t>Ministerio de salud</a:t>
            </a:r>
            <a:endParaRPr sz="1800" dirty="0">
              <a:latin typeface="Corbel"/>
              <a:cs typeface="Corbel"/>
            </a:endParaRPr>
          </a:p>
          <a:p>
            <a:pPr marL="150622">
              <a:lnSpc>
                <a:spcPts val="2160"/>
              </a:lnSpc>
              <a:spcBef>
                <a:spcPts val="108"/>
              </a:spcBef>
            </a:pPr>
            <a:r>
              <a:rPr sz="1800" spc="-2" dirty="0" smtClean="0">
                <a:latin typeface="Corbel"/>
                <a:cs typeface="Corbel"/>
              </a:rPr>
              <a:t>y protección social</a:t>
            </a:r>
            <a:endParaRPr sz="1800" dirty="0">
              <a:latin typeface="Corbel"/>
              <a:cs typeface="Corbel"/>
            </a:endParaRPr>
          </a:p>
        </p:txBody>
      </p:sp>
      <p:sp>
        <p:nvSpPr>
          <p:cNvPr id="7" name="object 7"/>
          <p:cNvSpPr txBox="1"/>
          <p:nvPr/>
        </p:nvSpPr>
        <p:spPr>
          <a:xfrm>
            <a:off x="2435733" y="3011360"/>
            <a:ext cx="1680209" cy="907288"/>
          </a:xfrm>
          <a:prstGeom prst="rect">
            <a:avLst/>
          </a:prstGeom>
          <a:solidFill>
            <a:schemeClr val="accent2">
              <a:lumMod val="20000"/>
              <a:lumOff val="80000"/>
            </a:schemeClr>
          </a:solidFill>
        </p:spPr>
        <p:txBody>
          <a:bodyPr wrap="square" lIns="0" tIns="49911" rIns="0" bIns="0" rtlCol="0">
            <a:noAutofit/>
          </a:bodyPr>
          <a:lstStyle/>
          <a:p>
            <a:pPr marL="108202" marR="107745" indent="-1147" algn="ctr">
              <a:lnSpc>
                <a:spcPts val="2160"/>
              </a:lnSpc>
            </a:pPr>
            <a:r>
              <a:rPr sz="1800" spc="-1" dirty="0" smtClean="0">
                <a:latin typeface="Corbel"/>
                <a:cs typeface="Corbel"/>
              </a:rPr>
              <a:t>Ministerio de agricultura y desarrollo rural</a:t>
            </a:r>
            <a:endParaRPr sz="1800" dirty="0">
              <a:latin typeface="Corbel"/>
              <a:cs typeface="Corbel"/>
            </a:endParaRPr>
          </a:p>
        </p:txBody>
      </p:sp>
      <p:sp>
        <p:nvSpPr>
          <p:cNvPr id="6" name="object 6"/>
          <p:cNvSpPr txBox="1"/>
          <p:nvPr/>
        </p:nvSpPr>
        <p:spPr>
          <a:xfrm>
            <a:off x="491540" y="3011360"/>
            <a:ext cx="1608150" cy="763269"/>
          </a:xfrm>
          <a:prstGeom prst="rect">
            <a:avLst/>
          </a:prstGeom>
          <a:solidFill>
            <a:schemeClr val="accent2">
              <a:lumMod val="20000"/>
              <a:lumOff val="80000"/>
            </a:schemeClr>
          </a:solidFill>
        </p:spPr>
        <p:txBody>
          <a:bodyPr wrap="square" lIns="0" tIns="12128" rIns="0" bIns="0" rtlCol="0">
            <a:noAutofit/>
          </a:bodyPr>
          <a:lstStyle/>
          <a:p>
            <a:pPr marL="159537" marR="159236" algn="ctr">
              <a:lnSpc>
                <a:spcPts val="1910"/>
              </a:lnSpc>
            </a:pPr>
            <a:r>
              <a:rPr sz="1800" spc="-1" dirty="0" smtClean="0">
                <a:latin typeface="Corbel"/>
                <a:cs typeface="Corbel"/>
              </a:rPr>
              <a:t>Ministerio de</a:t>
            </a:r>
            <a:endParaRPr sz="1800" dirty="0">
              <a:latin typeface="Corbel"/>
              <a:cs typeface="Corbel"/>
            </a:endParaRPr>
          </a:p>
          <a:p>
            <a:pPr marL="400634" marR="399529" algn="ctr">
              <a:lnSpc>
                <a:spcPts val="2160"/>
              </a:lnSpc>
              <a:spcBef>
                <a:spcPts val="12"/>
              </a:spcBef>
            </a:pPr>
            <a:r>
              <a:rPr sz="1800" spc="0" dirty="0" smtClean="0">
                <a:latin typeface="Corbel"/>
                <a:cs typeface="Corbel"/>
              </a:rPr>
              <a:t>defensa</a:t>
            </a:r>
            <a:endParaRPr sz="1800" dirty="0">
              <a:latin typeface="Corbel"/>
              <a:cs typeface="Corbel"/>
            </a:endParaRPr>
          </a:p>
          <a:p>
            <a:pPr marL="377774" marR="378830" algn="ctr">
              <a:lnSpc>
                <a:spcPts val="1939"/>
              </a:lnSpc>
            </a:pPr>
            <a:r>
              <a:rPr sz="1800" spc="0" dirty="0" smtClean="0">
                <a:latin typeface="Corbel"/>
                <a:cs typeface="Corbel"/>
              </a:rPr>
              <a:t>nacional</a:t>
            </a:r>
            <a:endParaRPr sz="1800" dirty="0">
              <a:latin typeface="Corbel"/>
              <a:cs typeface="Corbel"/>
            </a:endParaRPr>
          </a:p>
        </p:txBody>
      </p:sp>
      <p:sp>
        <p:nvSpPr>
          <p:cNvPr id="5" name="object 5"/>
          <p:cNvSpPr txBox="1"/>
          <p:nvPr/>
        </p:nvSpPr>
        <p:spPr>
          <a:xfrm>
            <a:off x="6468237" y="1787207"/>
            <a:ext cx="1608201" cy="885570"/>
          </a:xfrm>
          <a:prstGeom prst="rect">
            <a:avLst/>
          </a:prstGeom>
          <a:solidFill>
            <a:schemeClr val="accent2">
              <a:lumMod val="20000"/>
              <a:lumOff val="80000"/>
            </a:schemeClr>
          </a:solidFill>
        </p:spPr>
        <p:txBody>
          <a:bodyPr wrap="square" lIns="0" tIns="27305" rIns="0" bIns="0" rtlCol="0">
            <a:noAutofit/>
          </a:bodyPr>
          <a:lstStyle/>
          <a:p>
            <a:pPr marL="150241" marR="148010" algn="ctr">
              <a:lnSpc>
                <a:spcPct val="100626"/>
              </a:lnSpc>
            </a:pPr>
            <a:r>
              <a:rPr sz="1800" spc="-1" dirty="0" smtClean="0">
                <a:latin typeface="Corbel"/>
                <a:cs typeface="Corbel"/>
              </a:rPr>
              <a:t>Ministerio de</a:t>
            </a:r>
            <a:endParaRPr sz="1800" dirty="0">
              <a:latin typeface="Corbel"/>
              <a:cs typeface="Corbel"/>
            </a:endParaRPr>
          </a:p>
          <a:p>
            <a:pPr marL="71621" marR="70079" algn="ctr">
              <a:lnSpc>
                <a:spcPct val="100626"/>
              </a:lnSpc>
              <a:spcBef>
                <a:spcPts val="2146"/>
              </a:spcBef>
            </a:pPr>
            <a:r>
              <a:rPr sz="1800" spc="0" dirty="0" smtClean="0">
                <a:latin typeface="Corbel"/>
                <a:cs typeface="Corbel"/>
              </a:rPr>
              <a:t>crédito publico</a:t>
            </a:r>
            <a:endParaRPr sz="1800" dirty="0">
              <a:latin typeface="Corbel"/>
              <a:cs typeface="Corbel"/>
            </a:endParaRPr>
          </a:p>
        </p:txBody>
      </p:sp>
      <p:sp>
        <p:nvSpPr>
          <p:cNvPr id="4" name="object 4"/>
          <p:cNvSpPr txBox="1"/>
          <p:nvPr/>
        </p:nvSpPr>
        <p:spPr>
          <a:xfrm>
            <a:off x="4523994" y="1814385"/>
            <a:ext cx="1392173" cy="885570"/>
          </a:xfrm>
          <a:prstGeom prst="rect">
            <a:avLst/>
          </a:prstGeom>
          <a:solidFill>
            <a:schemeClr val="accent2">
              <a:lumMod val="20000"/>
              <a:lumOff val="80000"/>
            </a:schemeClr>
          </a:solidFill>
        </p:spPr>
        <p:txBody>
          <a:bodyPr wrap="square" lIns="0" tIns="39116" rIns="0" bIns="0" rtlCol="0">
            <a:noAutofit/>
          </a:bodyPr>
          <a:lstStyle/>
          <a:p>
            <a:pPr marL="216534" marR="40183" indent="-135636">
              <a:lnSpc>
                <a:spcPts val="2160"/>
              </a:lnSpc>
            </a:pPr>
            <a:r>
              <a:rPr sz="1800" dirty="0" smtClean="0">
                <a:latin typeface="Corbel"/>
                <a:cs typeface="Corbel"/>
              </a:rPr>
              <a:t>Mini</a:t>
            </a:r>
            <a:r>
              <a:rPr sz="1800" spc="4" dirty="0" smtClean="0">
                <a:latin typeface="Corbel"/>
                <a:cs typeface="Corbel"/>
              </a:rPr>
              <a:t>s</a:t>
            </a:r>
            <a:r>
              <a:rPr sz="1800" spc="0" dirty="0" smtClean="0">
                <a:latin typeface="Corbel"/>
                <a:cs typeface="Corbel"/>
              </a:rPr>
              <a:t>terio</a:t>
            </a:r>
            <a:r>
              <a:rPr sz="1800" spc="-29" dirty="0" smtClean="0">
                <a:latin typeface="Corbel"/>
                <a:cs typeface="Corbel"/>
              </a:rPr>
              <a:t> </a:t>
            </a:r>
            <a:r>
              <a:rPr sz="1800" spc="0" dirty="0" smtClean="0">
                <a:latin typeface="Corbel"/>
                <a:cs typeface="Corbel"/>
              </a:rPr>
              <a:t>de relacion</a:t>
            </a:r>
            <a:r>
              <a:rPr sz="1800" spc="4" dirty="0" smtClean="0">
                <a:latin typeface="Corbel"/>
                <a:cs typeface="Corbel"/>
              </a:rPr>
              <a:t>e</a:t>
            </a:r>
            <a:r>
              <a:rPr sz="1800" spc="0" dirty="0" smtClean="0">
                <a:latin typeface="Corbel"/>
                <a:cs typeface="Corbel"/>
              </a:rPr>
              <a:t>s exteriores</a:t>
            </a:r>
            <a:endParaRPr sz="1800" dirty="0">
              <a:latin typeface="Corbel"/>
              <a:cs typeface="Corbel"/>
            </a:endParaRPr>
          </a:p>
        </p:txBody>
      </p:sp>
      <p:sp>
        <p:nvSpPr>
          <p:cNvPr id="3" name="object 3"/>
          <p:cNvSpPr txBox="1"/>
          <p:nvPr/>
        </p:nvSpPr>
        <p:spPr>
          <a:xfrm>
            <a:off x="2435733" y="1814385"/>
            <a:ext cx="1680209" cy="885570"/>
          </a:xfrm>
          <a:prstGeom prst="rect">
            <a:avLst/>
          </a:prstGeom>
          <a:solidFill>
            <a:schemeClr val="accent2">
              <a:lumMod val="20000"/>
              <a:lumOff val="80000"/>
            </a:schemeClr>
          </a:solidFill>
        </p:spPr>
        <p:txBody>
          <a:bodyPr wrap="square" lIns="0" tIns="39116" rIns="0" bIns="0" rtlCol="0">
            <a:noAutofit/>
          </a:bodyPr>
          <a:lstStyle/>
          <a:p>
            <a:pPr marL="204214" marR="204497" algn="ctr">
              <a:lnSpc>
                <a:spcPts val="2160"/>
              </a:lnSpc>
            </a:pPr>
            <a:r>
              <a:rPr sz="1800" dirty="0" smtClean="0">
                <a:latin typeface="Corbel"/>
                <a:cs typeface="Corbel"/>
              </a:rPr>
              <a:t>Mini</a:t>
            </a:r>
            <a:r>
              <a:rPr sz="1800" spc="4" dirty="0" smtClean="0">
                <a:latin typeface="Corbel"/>
                <a:cs typeface="Corbel"/>
              </a:rPr>
              <a:t>s</a:t>
            </a:r>
            <a:r>
              <a:rPr sz="1800" spc="0" dirty="0" smtClean="0">
                <a:latin typeface="Corbel"/>
                <a:cs typeface="Corbel"/>
              </a:rPr>
              <a:t>terio</a:t>
            </a:r>
            <a:r>
              <a:rPr sz="1800" spc="-29" dirty="0" smtClean="0">
                <a:latin typeface="Corbel"/>
                <a:cs typeface="Corbel"/>
              </a:rPr>
              <a:t> </a:t>
            </a:r>
            <a:r>
              <a:rPr sz="1800" spc="0" dirty="0" smtClean="0">
                <a:latin typeface="Corbel"/>
                <a:cs typeface="Corbel"/>
              </a:rPr>
              <a:t>de ju</a:t>
            </a:r>
            <a:r>
              <a:rPr sz="1800" spc="4" dirty="0" smtClean="0">
                <a:latin typeface="Corbel"/>
                <a:cs typeface="Corbel"/>
              </a:rPr>
              <a:t>s</a:t>
            </a:r>
            <a:r>
              <a:rPr sz="1800" spc="0" dirty="0" smtClean="0">
                <a:latin typeface="Corbel"/>
                <a:cs typeface="Corbel"/>
              </a:rPr>
              <a:t>ti</a:t>
            </a:r>
            <a:r>
              <a:rPr sz="1800" spc="4" dirty="0" smtClean="0">
                <a:latin typeface="Corbel"/>
                <a:cs typeface="Corbel"/>
              </a:rPr>
              <a:t>c</a:t>
            </a:r>
            <a:r>
              <a:rPr sz="1800" spc="0" dirty="0" smtClean="0">
                <a:latin typeface="Corbel"/>
                <a:cs typeface="Corbel"/>
              </a:rPr>
              <a:t>ia</a:t>
            </a:r>
            <a:r>
              <a:rPr sz="1800" spc="-14" dirty="0" smtClean="0">
                <a:latin typeface="Corbel"/>
                <a:cs typeface="Corbel"/>
              </a:rPr>
              <a:t> </a:t>
            </a:r>
            <a:r>
              <a:rPr sz="1800" spc="0" dirty="0" smtClean="0">
                <a:latin typeface="Corbel"/>
                <a:cs typeface="Corbel"/>
              </a:rPr>
              <a:t>y del derecho</a:t>
            </a:r>
            <a:endParaRPr sz="1800" dirty="0">
              <a:latin typeface="Corbel"/>
              <a:cs typeface="Corbel"/>
            </a:endParaRPr>
          </a:p>
        </p:txBody>
      </p:sp>
      <p:sp>
        <p:nvSpPr>
          <p:cNvPr id="2" name="object 2"/>
          <p:cNvSpPr txBox="1"/>
          <p:nvPr/>
        </p:nvSpPr>
        <p:spPr>
          <a:xfrm>
            <a:off x="491540" y="1787207"/>
            <a:ext cx="1464132" cy="885570"/>
          </a:xfrm>
          <a:prstGeom prst="rect">
            <a:avLst/>
          </a:prstGeom>
          <a:solidFill>
            <a:schemeClr val="accent2">
              <a:lumMod val="20000"/>
              <a:lumOff val="80000"/>
            </a:schemeClr>
          </a:solidFill>
        </p:spPr>
        <p:txBody>
          <a:bodyPr wrap="square" lIns="0" tIns="10477" rIns="0" bIns="0" rtlCol="0">
            <a:noAutofit/>
          </a:bodyPr>
          <a:lstStyle/>
          <a:p>
            <a:pPr>
              <a:lnSpc>
                <a:spcPts val="1200"/>
              </a:lnSpc>
            </a:pPr>
            <a:endParaRPr sz="1200" dirty="0"/>
          </a:p>
          <a:p>
            <a:pPr marL="217119" marR="177121" indent="38100">
              <a:lnSpc>
                <a:spcPts val="2160"/>
              </a:lnSpc>
              <a:spcBef>
                <a:spcPts val="108"/>
              </a:spcBef>
            </a:pPr>
            <a:r>
              <a:rPr sz="1800" spc="0" dirty="0" smtClean="0">
                <a:latin typeface="Corbel"/>
                <a:cs typeface="Corbel"/>
              </a:rPr>
              <a:t>Ministerio del interior</a:t>
            </a:r>
            <a:endParaRPr sz="1800" dirty="0">
              <a:latin typeface="Corbel"/>
              <a:cs typeface="Corbel"/>
            </a:endParaRPr>
          </a:p>
        </p:txBody>
      </p:sp>
    </p:spTree>
    <p:extLst>
      <p:ext uri="{BB962C8B-B14F-4D97-AF65-F5344CB8AC3E}">
        <p14:creationId xmlns:p14="http://schemas.microsoft.com/office/powerpoint/2010/main" val="791407380"/>
      </p:ext>
    </p:extLst>
  </p:cSld>
  <p:clrMapOvr>
    <a:masterClrMapping/>
  </p:clrMapOvr>
  <p:transition spd="slow">
    <p:wheel spokes="3"/>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6" name="object 6"/>
          <p:cNvSpPr/>
          <p:nvPr/>
        </p:nvSpPr>
        <p:spPr>
          <a:xfrm>
            <a:off x="179512" y="188640"/>
            <a:ext cx="7632848" cy="1008112"/>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200" b="1" dirty="0" smtClean="0"/>
              <a:t>DEPARTAMENTOS ADMINISTRATIVOS</a:t>
            </a:r>
            <a:endParaRPr lang="es-ES" sz="3200" b="1" dirty="0"/>
          </a:p>
        </p:txBody>
      </p:sp>
      <p:sp>
        <p:nvSpPr>
          <p:cNvPr id="2" name="object 2"/>
          <p:cNvSpPr txBox="1"/>
          <p:nvPr/>
        </p:nvSpPr>
        <p:spPr>
          <a:xfrm>
            <a:off x="323528" y="1932629"/>
            <a:ext cx="8338020" cy="3846955"/>
          </a:xfrm>
          <a:prstGeom prst="rect">
            <a:avLst/>
          </a:prstGeom>
        </p:spPr>
        <p:txBody>
          <a:bodyPr wrap="square" lIns="0" tIns="20986" rIns="0" bIns="0" rtlCol="0">
            <a:noAutofit/>
          </a:bodyPr>
          <a:lstStyle/>
          <a:p>
            <a:pPr marL="12700" marR="61036" algn="just">
              <a:lnSpc>
                <a:spcPts val="3304"/>
              </a:lnSpc>
            </a:pPr>
            <a:r>
              <a:rPr sz="3200" spc="-2" dirty="0" smtClean="0">
                <a:latin typeface="Corbel"/>
                <a:cs typeface="Corbel"/>
              </a:rPr>
              <a:t>Los departamentos administrativos son</a:t>
            </a:r>
            <a:r>
              <a:rPr lang="es-ES" sz="3200" dirty="0">
                <a:latin typeface="Corbel"/>
                <a:cs typeface="Corbel"/>
              </a:rPr>
              <a:t> </a:t>
            </a:r>
            <a:r>
              <a:rPr lang="es-ES" sz="3200" dirty="0" smtClean="0">
                <a:latin typeface="Corbel"/>
                <a:cs typeface="Corbel"/>
              </a:rPr>
              <a:t> </a:t>
            </a:r>
            <a:r>
              <a:rPr sz="3200" spc="-2" dirty="0" smtClean="0">
                <a:latin typeface="Corbel"/>
                <a:cs typeface="Corbel"/>
              </a:rPr>
              <a:t>organismos de la administración nacional</a:t>
            </a:r>
            <a:r>
              <a:rPr lang="es-ES" sz="3200" dirty="0">
                <a:latin typeface="Corbel"/>
                <a:cs typeface="Corbel"/>
              </a:rPr>
              <a:t> </a:t>
            </a:r>
            <a:r>
              <a:rPr sz="3200" spc="-6" dirty="0" smtClean="0">
                <a:latin typeface="Corbel"/>
                <a:cs typeface="Corbel"/>
              </a:rPr>
              <a:t>central encargados de </a:t>
            </a:r>
            <a:r>
              <a:rPr sz="3200" spc="-6" dirty="0" smtClean="0">
                <a:solidFill>
                  <a:schemeClr val="accent1">
                    <a:lumMod val="75000"/>
                  </a:schemeClr>
                </a:solidFill>
                <a:latin typeface="Corbel" charset="0"/>
                <a:ea typeface="Corbel" charset="0"/>
                <a:cs typeface="Corbel" charset="0"/>
              </a:rPr>
              <a:t>dirigir, coordinar y</a:t>
            </a:r>
            <a:r>
              <a:rPr lang="es-ES" sz="3200" dirty="0">
                <a:solidFill>
                  <a:schemeClr val="accent1">
                    <a:lumMod val="75000"/>
                  </a:schemeClr>
                </a:solidFill>
                <a:latin typeface="Corbel" charset="0"/>
                <a:ea typeface="Corbel" charset="0"/>
                <a:cs typeface="Corbel" charset="0"/>
              </a:rPr>
              <a:t> </a:t>
            </a:r>
            <a:r>
              <a:rPr sz="3200" spc="-2" dirty="0" smtClean="0">
                <a:solidFill>
                  <a:schemeClr val="accent1">
                    <a:lumMod val="75000"/>
                  </a:schemeClr>
                </a:solidFill>
                <a:latin typeface="Corbel" charset="0"/>
                <a:ea typeface="Corbel" charset="0"/>
                <a:cs typeface="Corbel" charset="0"/>
              </a:rPr>
              <a:t>ejecutar un servicio público de asistencia</a:t>
            </a:r>
            <a:r>
              <a:rPr lang="es-ES" sz="3200" dirty="0">
                <a:solidFill>
                  <a:schemeClr val="accent1">
                    <a:lumMod val="75000"/>
                  </a:schemeClr>
                </a:solidFill>
                <a:latin typeface="Corbel" charset="0"/>
                <a:ea typeface="Corbel" charset="0"/>
                <a:cs typeface="Corbel" charset="0"/>
              </a:rPr>
              <a:t> </a:t>
            </a:r>
            <a:r>
              <a:rPr sz="3200" spc="-2" dirty="0" smtClean="0">
                <a:solidFill>
                  <a:schemeClr val="accent1">
                    <a:lumMod val="75000"/>
                  </a:schemeClr>
                </a:solidFill>
                <a:latin typeface="Corbel" charset="0"/>
                <a:ea typeface="Corbel" charset="0"/>
                <a:cs typeface="Corbel" charset="0"/>
              </a:rPr>
              <a:t>técnica administrativa o auxiliar </a:t>
            </a:r>
            <a:r>
              <a:rPr sz="3200" spc="-2" dirty="0" smtClean="0">
                <a:latin typeface="Corbel"/>
                <a:cs typeface="Corbel"/>
              </a:rPr>
              <a:t>para los demás</a:t>
            </a:r>
            <a:r>
              <a:rPr lang="es-ES" sz="3200" dirty="0">
                <a:latin typeface="Corbel"/>
                <a:cs typeface="Corbel"/>
              </a:rPr>
              <a:t> </a:t>
            </a:r>
            <a:r>
              <a:rPr sz="3200" spc="-1" dirty="0" smtClean="0">
                <a:latin typeface="Corbel"/>
                <a:cs typeface="Corbel"/>
              </a:rPr>
              <a:t>organismos del ejecutivo.</a:t>
            </a:r>
            <a:endParaRPr lang="es-ES" sz="3200" spc="-1" dirty="0" smtClean="0">
              <a:latin typeface="Corbel"/>
              <a:cs typeface="Corbel"/>
            </a:endParaRPr>
          </a:p>
          <a:p>
            <a:pPr marL="12700" marR="61036" algn="just">
              <a:lnSpc>
                <a:spcPts val="3840"/>
              </a:lnSpc>
            </a:pPr>
            <a:endParaRPr sz="3200" dirty="0">
              <a:latin typeface="Corbel"/>
              <a:cs typeface="Corbel"/>
            </a:endParaRPr>
          </a:p>
          <a:p>
            <a:pPr marL="12700" algn="just">
              <a:lnSpc>
                <a:spcPts val="3840"/>
              </a:lnSpc>
            </a:pPr>
            <a:r>
              <a:rPr sz="3200" spc="-1" dirty="0" smtClean="0">
                <a:latin typeface="Corbel"/>
                <a:cs typeface="Corbel"/>
              </a:rPr>
              <a:t>Están en igual jerarquía que los ministerios pero</a:t>
            </a:r>
            <a:endParaRPr sz="3200" dirty="0">
              <a:latin typeface="Corbel"/>
              <a:cs typeface="Corbel"/>
            </a:endParaRPr>
          </a:p>
          <a:p>
            <a:pPr marL="12700" marR="61036" algn="just">
              <a:lnSpc>
                <a:spcPts val="3840"/>
              </a:lnSpc>
            </a:pPr>
            <a:r>
              <a:rPr sz="3200" spc="0" dirty="0" smtClean="0">
                <a:latin typeface="Corbel"/>
                <a:cs typeface="Corbel"/>
              </a:rPr>
              <a:t>separados por sus funciones.</a:t>
            </a:r>
            <a:endParaRPr sz="3200" dirty="0">
              <a:latin typeface="Corbel"/>
              <a:cs typeface="Corbel"/>
            </a:endParaRPr>
          </a:p>
        </p:txBody>
      </p:sp>
    </p:spTree>
    <p:extLst>
      <p:ext uri="{BB962C8B-B14F-4D97-AF65-F5344CB8AC3E}">
        <p14:creationId xmlns:p14="http://schemas.microsoft.com/office/powerpoint/2010/main" val="1817609789"/>
      </p:ext>
    </p:extLst>
  </p:cSld>
  <p:clrMapOvr>
    <a:masterClrMapping/>
  </p:clrMapOvr>
  <p:transition spd="slow">
    <p:wheel spokes="3"/>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60" name="object 60"/>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61" name="object 61"/>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62" name="object 62"/>
          <p:cNvSpPr/>
          <p:nvPr/>
        </p:nvSpPr>
        <p:spPr>
          <a:xfrm>
            <a:off x="179512" y="116632"/>
            <a:ext cx="7488832" cy="1001476"/>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200" b="1" dirty="0"/>
              <a:t>DEPARTAMENTOS ADMINISTRATIVOS</a:t>
            </a:r>
          </a:p>
        </p:txBody>
      </p:sp>
      <p:sp>
        <p:nvSpPr>
          <p:cNvPr id="51" name="object 51"/>
          <p:cNvSpPr/>
          <p:nvPr/>
        </p:nvSpPr>
        <p:spPr>
          <a:xfrm>
            <a:off x="3073527" y="1988832"/>
            <a:ext cx="4889" cy="1152131"/>
          </a:xfrm>
          <a:custGeom>
            <a:avLst/>
            <a:gdLst/>
            <a:ahLst/>
            <a:cxnLst/>
            <a:rect l="l" t="t" r="r" b="b"/>
            <a:pathLst>
              <a:path w="4889" h="1152131">
                <a:moveTo>
                  <a:pt x="0" y="1152131"/>
                </a:moveTo>
                <a:lnTo>
                  <a:pt x="4889" y="1152131"/>
                </a:lnTo>
                <a:lnTo>
                  <a:pt x="4889" y="0"/>
                </a:lnTo>
                <a:lnTo>
                  <a:pt x="0" y="0"/>
                </a:lnTo>
                <a:lnTo>
                  <a:pt x="0" y="1152131"/>
                </a:lnTo>
                <a:close/>
              </a:path>
            </a:pathLst>
          </a:custGeom>
          <a:solidFill>
            <a:srgbClr val="EFAC00"/>
          </a:solidFill>
        </p:spPr>
        <p:txBody>
          <a:bodyPr wrap="square" lIns="0" tIns="0" rIns="0" bIns="0" rtlCol="0">
            <a:noAutofit/>
          </a:bodyPr>
          <a:lstStyle/>
          <a:p>
            <a:endParaRPr/>
          </a:p>
        </p:txBody>
      </p:sp>
      <p:sp>
        <p:nvSpPr>
          <p:cNvPr id="52" name="object 52"/>
          <p:cNvSpPr/>
          <p:nvPr/>
        </p:nvSpPr>
        <p:spPr>
          <a:xfrm>
            <a:off x="558101" y="1988832"/>
            <a:ext cx="4800" cy="1152131"/>
          </a:xfrm>
          <a:custGeom>
            <a:avLst/>
            <a:gdLst/>
            <a:ahLst/>
            <a:cxnLst/>
            <a:rect l="l" t="t" r="r" b="b"/>
            <a:pathLst>
              <a:path w="4800" h="1152131">
                <a:moveTo>
                  <a:pt x="0" y="1152131"/>
                </a:moveTo>
                <a:lnTo>
                  <a:pt x="4800" y="1152131"/>
                </a:lnTo>
                <a:lnTo>
                  <a:pt x="4800" y="0"/>
                </a:lnTo>
                <a:lnTo>
                  <a:pt x="0" y="0"/>
                </a:lnTo>
                <a:lnTo>
                  <a:pt x="0" y="1152131"/>
                </a:lnTo>
                <a:close/>
              </a:path>
            </a:pathLst>
          </a:custGeom>
          <a:solidFill>
            <a:srgbClr val="EFAC00"/>
          </a:solidFill>
        </p:spPr>
        <p:txBody>
          <a:bodyPr wrap="square" lIns="0" tIns="0" rIns="0" bIns="0" rtlCol="0">
            <a:noAutofit/>
          </a:bodyPr>
          <a:lstStyle/>
          <a:p>
            <a:endParaRPr/>
          </a:p>
        </p:txBody>
      </p:sp>
      <p:sp>
        <p:nvSpPr>
          <p:cNvPr id="53" name="object 53"/>
          <p:cNvSpPr/>
          <p:nvPr/>
        </p:nvSpPr>
        <p:spPr>
          <a:xfrm>
            <a:off x="534098" y="1964816"/>
            <a:ext cx="2568257" cy="1200150"/>
          </a:xfrm>
          <a:custGeom>
            <a:avLst/>
            <a:gdLst/>
            <a:ahLst/>
            <a:cxnLst/>
            <a:rect l="l" t="t" r="r" b="b"/>
            <a:pathLst>
              <a:path w="2568257" h="1200150">
                <a:moveTo>
                  <a:pt x="48006" y="1152144"/>
                </a:moveTo>
                <a:lnTo>
                  <a:pt x="38404" y="1161796"/>
                </a:lnTo>
                <a:lnTo>
                  <a:pt x="2529903" y="1161796"/>
                </a:lnTo>
                <a:lnTo>
                  <a:pt x="48006" y="1152144"/>
                </a:lnTo>
                <a:close/>
              </a:path>
              <a:path w="2568257" h="1200150">
                <a:moveTo>
                  <a:pt x="1911" y="1185529"/>
                </a:moveTo>
                <a:lnTo>
                  <a:pt x="10608" y="1196055"/>
                </a:lnTo>
                <a:lnTo>
                  <a:pt x="24003" y="1200150"/>
                </a:lnTo>
                <a:lnTo>
                  <a:pt x="2544254" y="1200150"/>
                </a:lnTo>
                <a:lnTo>
                  <a:pt x="28803" y="1171321"/>
                </a:lnTo>
                <a:lnTo>
                  <a:pt x="28803" y="28829"/>
                </a:lnTo>
                <a:lnTo>
                  <a:pt x="2539428" y="28829"/>
                </a:lnTo>
                <a:lnTo>
                  <a:pt x="2544254" y="0"/>
                </a:lnTo>
                <a:lnTo>
                  <a:pt x="24003" y="0"/>
                </a:lnTo>
                <a:lnTo>
                  <a:pt x="14599" y="1918"/>
                </a:lnTo>
                <a:lnTo>
                  <a:pt x="4080" y="10630"/>
                </a:lnTo>
                <a:lnTo>
                  <a:pt x="0" y="24003"/>
                </a:lnTo>
                <a:lnTo>
                  <a:pt x="0" y="1176147"/>
                </a:lnTo>
                <a:lnTo>
                  <a:pt x="1911" y="1185529"/>
                </a:lnTo>
                <a:close/>
              </a:path>
              <a:path w="2568257" h="1200150">
                <a:moveTo>
                  <a:pt x="2539428" y="28829"/>
                </a:moveTo>
                <a:lnTo>
                  <a:pt x="2539428" y="1171321"/>
                </a:lnTo>
                <a:lnTo>
                  <a:pt x="28803" y="1171321"/>
                </a:lnTo>
                <a:lnTo>
                  <a:pt x="2544254" y="1200150"/>
                </a:lnTo>
                <a:lnTo>
                  <a:pt x="2553690" y="1198231"/>
                </a:lnTo>
                <a:lnTo>
                  <a:pt x="2564196" y="1189519"/>
                </a:lnTo>
                <a:lnTo>
                  <a:pt x="2568257" y="1176147"/>
                </a:lnTo>
                <a:lnTo>
                  <a:pt x="2568257" y="24003"/>
                </a:lnTo>
                <a:lnTo>
                  <a:pt x="2566356" y="14620"/>
                </a:lnTo>
                <a:lnTo>
                  <a:pt x="2557682" y="4094"/>
                </a:lnTo>
                <a:lnTo>
                  <a:pt x="2544254" y="0"/>
                </a:lnTo>
                <a:lnTo>
                  <a:pt x="2539428" y="28829"/>
                </a:lnTo>
                <a:close/>
              </a:path>
              <a:path w="2568257" h="1200150">
                <a:moveTo>
                  <a:pt x="38404" y="1161796"/>
                </a:moveTo>
                <a:lnTo>
                  <a:pt x="48006" y="1152144"/>
                </a:lnTo>
                <a:lnTo>
                  <a:pt x="48006" y="48006"/>
                </a:lnTo>
                <a:lnTo>
                  <a:pt x="2520251" y="48006"/>
                </a:lnTo>
                <a:lnTo>
                  <a:pt x="2520251" y="1152144"/>
                </a:lnTo>
                <a:lnTo>
                  <a:pt x="48006" y="1152144"/>
                </a:lnTo>
                <a:lnTo>
                  <a:pt x="2529903" y="1161796"/>
                </a:lnTo>
                <a:lnTo>
                  <a:pt x="2529903" y="38481"/>
                </a:lnTo>
                <a:lnTo>
                  <a:pt x="38404" y="38481"/>
                </a:lnTo>
                <a:lnTo>
                  <a:pt x="38404" y="1161796"/>
                </a:lnTo>
                <a:close/>
              </a:path>
            </a:pathLst>
          </a:custGeom>
          <a:solidFill>
            <a:srgbClr val="AF7D00"/>
          </a:solidFill>
        </p:spPr>
        <p:txBody>
          <a:bodyPr wrap="square" lIns="0" tIns="0" rIns="0" bIns="0" rtlCol="0">
            <a:noAutofit/>
          </a:bodyPr>
          <a:lstStyle/>
          <a:p>
            <a:endParaRPr/>
          </a:p>
        </p:txBody>
      </p:sp>
      <p:sp>
        <p:nvSpPr>
          <p:cNvPr id="54" name="object 54"/>
          <p:cNvSpPr/>
          <p:nvPr/>
        </p:nvSpPr>
        <p:spPr>
          <a:xfrm>
            <a:off x="3064002" y="1993646"/>
            <a:ext cx="9525" cy="1142492"/>
          </a:xfrm>
          <a:custGeom>
            <a:avLst/>
            <a:gdLst/>
            <a:ahLst/>
            <a:cxnLst/>
            <a:rect l="l" t="t" r="r" b="b"/>
            <a:pathLst>
              <a:path w="9525" h="1142492">
                <a:moveTo>
                  <a:pt x="0" y="1142492"/>
                </a:moveTo>
                <a:lnTo>
                  <a:pt x="9525" y="1142492"/>
                </a:lnTo>
                <a:lnTo>
                  <a:pt x="9525" y="0"/>
                </a:lnTo>
                <a:lnTo>
                  <a:pt x="0" y="0"/>
                </a:lnTo>
                <a:lnTo>
                  <a:pt x="0" y="1142492"/>
                </a:lnTo>
                <a:close/>
              </a:path>
            </a:pathLst>
          </a:custGeom>
          <a:solidFill>
            <a:srgbClr val="AF7D00"/>
          </a:solidFill>
        </p:spPr>
        <p:txBody>
          <a:bodyPr wrap="square" lIns="0" tIns="0" rIns="0" bIns="0" rtlCol="0">
            <a:noAutofit/>
          </a:bodyPr>
          <a:lstStyle/>
          <a:p>
            <a:endParaRPr/>
          </a:p>
        </p:txBody>
      </p:sp>
      <p:sp>
        <p:nvSpPr>
          <p:cNvPr id="55" name="object 55"/>
          <p:cNvSpPr/>
          <p:nvPr/>
        </p:nvSpPr>
        <p:spPr>
          <a:xfrm>
            <a:off x="562902" y="1993646"/>
            <a:ext cx="9601" cy="1142492"/>
          </a:xfrm>
          <a:custGeom>
            <a:avLst/>
            <a:gdLst/>
            <a:ahLst/>
            <a:cxnLst/>
            <a:rect l="l" t="t" r="r" b="b"/>
            <a:pathLst>
              <a:path w="9601" h="1142492">
                <a:moveTo>
                  <a:pt x="0" y="1142492"/>
                </a:moveTo>
                <a:lnTo>
                  <a:pt x="9601" y="1142492"/>
                </a:lnTo>
                <a:lnTo>
                  <a:pt x="9601" y="0"/>
                </a:lnTo>
                <a:lnTo>
                  <a:pt x="0" y="0"/>
                </a:lnTo>
                <a:lnTo>
                  <a:pt x="0" y="1142492"/>
                </a:lnTo>
                <a:close/>
              </a:path>
            </a:pathLst>
          </a:custGeom>
          <a:solidFill>
            <a:srgbClr val="AF7D00"/>
          </a:solidFill>
        </p:spPr>
        <p:txBody>
          <a:bodyPr wrap="square" lIns="0" tIns="0" rIns="0" bIns="0" rtlCol="0">
            <a:noAutofit/>
          </a:bodyPr>
          <a:lstStyle/>
          <a:p>
            <a:endParaRPr/>
          </a:p>
        </p:txBody>
      </p:sp>
      <p:sp>
        <p:nvSpPr>
          <p:cNvPr id="56" name="object 56"/>
          <p:cNvSpPr/>
          <p:nvPr/>
        </p:nvSpPr>
        <p:spPr>
          <a:xfrm>
            <a:off x="3054350" y="2003298"/>
            <a:ext cx="9651" cy="1123315"/>
          </a:xfrm>
          <a:custGeom>
            <a:avLst/>
            <a:gdLst/>
            <a:ahLst/>
            <a:cxnLst/>
            <a:rect l="l" t="t" r="r" b="b"/>
            <a:pathLst>
              <a:path w="9651" h="1123315">
                <a:moveTo>
                  <a:pt x="0" y="1123315"/>
                </a:moveTo>
                <a:lnTo>
                  <a:pt x="9651" y="1123315"/>
                </a:lnTo>
                <a:lnTo>
                  <a:pt x="9651" y="0"/>
                </a:lnTo>
                <a:lnTo>
                  <a:pt x="0" y="0"/>
                </a:lnTo>
                <a:lnTo>
                  <a:pt x="0" y="1123315"/>
                </a:lnTo>
                <a:close/>
              </a:path>
            </a:pathLst>
          </a:custGeom>
          <a:solidFill>
            <a:srgbClr val="AF7D00"/>
          </a:solidFill>
        </p:spPr>
        <p:txBody>
          <a:bodyPr wrap="square" lIns="0" tIns="0" rIns="0" bIns="0" rtlCol="0">
            <a:noAutofit/>
          </a:bodyPr>
          <a:lstStyle/>
          <a:p>
            <a:endParaRPr/>
          </a:p>
        </p:txBody>
      </p:sp>
      <p:sp>
        <p:nvSpPr>
          <p:cNvPr id="57" name="object 57"/>
          <p:cNvSpPr/>
          <p:nvPr/>
        </p:nvSpPr>
        <p:spPr>
          <a:xfrm>
            <a:off x="572503" y="2003298"/>
            <a:ext cx="9601" cy="1123315"/>
          </a:xfrm>
          <a:custGeom>
            <a:avLst/>
            <a:gdLst/>
            <a:ahLst/>
            <a:cxnLst/>
            <a:rect l="l" t="t" r="r" b="b"/>
            <a:pathLst>
              <a:path w="9601" h="1123315">
                <a:moveTo>
                  <a:pt x="0" y="1123315"/>
                </a:moveTo>
                <a:lnTo>
                  <a:pt x="9601" y="1123315"/>
                </a:lnTo>
                <a:lnTo>
                  <a:pt x="9601" y="0"/>
                </a:lnTo>
                <a:lnTo>
                  <a:pt x="0" y="0"/>
                </a:lnTo>
                <a:lnTo>
                  <a:pt x="0" y="1123315"/>
                </a:lnTo>
                <a:close/>
              </a:path>
            </a:pathLst>
          </a:custGeom>
          <a:solidFill>
            <a:srgbClr val="AF7D00"/>
          </a:solidFill>
        </p:spPr>
        <p:txBody>
          <a:bodyPr wrap="square" lIns="0" tIns="0" rIns="0" bIns="0" rtlCol="0">
            <a:noAutofit/>
          </a:bodyPr>
          <a:lstStyle/>
          <a:p>
            <a:endParaRPr/>
          </a:p>
        </p:txBody>
      </p:sp>
      <p:sp>
        <p:nvSpPr>
          <p:cNvPr id="58" name="object 58"/>
          <p:cNvSpPr/>
          <p:nvPr/>
        </p:nvSpPr>
        <p:spPr>
          <a:xfrm>
            <a:off x="582104" y="2012823"/>
            <a:ext cx="2472245" cy="1104138"/>
          </a:xfrm>
          <a:custGeom>
            <a:avLst/>
            <a:gdLst/>
            <a:ahLst/>
            <a:cxnLst/>
            <a:rect l="l" t="t" r="r" b="b"/>
            <a:pathLst>
              <a:path w="2472245" h="1104138">
                <a:moveTo>
                  <a:pt x="0" y="1104138"/>
                </a:moveTo>
                <a:lnTo>
                  <a:pt x="2472245" y="1104138"/>
                </a:lnTo>
                <a:lnTo>
                  <a:pt x="2472245" y="0"/>
                </a:lnTo>
                <a:lnTo>
                  <a:pt x="0" y="0"/>
                </a:lnTo>
                <a:lnTo>
                  <a:pt x="0" y="1104138"/>
                </a:lnTo>
                <a:close/>
              </a:path>
            </a:pathLst>
          </a:custGeom>
          <a:solidFill>
            <a:srgbClr val="AF7D00"/>
          </a:solidFill>
        </p:spPr>
        <p:txBody>
          <a:bodyPr wrap="square" lIns="0" tIns="0" rIns="0" bIns="0" rtlCol="0">
            <a:noAutofit/>
          </a:bodyPr>
          <a:lstStyle/>
          <a:p>
            <a:endParaRPr/>
          </a:p>
        </p:txBody>
      </p:sp>
      <p:sp>
        <p:nvSpPr>
          <p:cNvPr id="43" name="object 43"/>
          <p:cNvSpPr/>
          <p:nvPr/>
        </p:nvSpPr>
        <p:spPr>
          <a:xfrm>
            <a:off x="5575300" y="1988832"/>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44" name="object 44"/>
          <p:cNvSpPr/>
          <p:nvPr/>
        </p:nvSpPr>
        <p:spPr>
          <a:xfrm>
            <a:off x="3563874" y="1988832"/>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45" name="object 45"/>
          <p:cNvSpPr/>
          <p:nvPr/>
        </p:nvSpPr>
        <p:spPr>
          <a:xfrm>
            <a:off x="3539871" y="1964816"/>
            <a:ext cx="2064257" cy="1200150"/>
          </a:xfrm>
          <a:custGeom>
            <a:avLst/>
            <a:gdLst/>
            <a:ahLst/>
            <a:cxnLst/>
            <a:rect l="l" t="t" r="r" b="b"/>
            <a:pathLst>
              <a:path w="2064257" h="1200150">
                <a:moveTo>
                  <a:pt x="48005" y="1152144"/>
                </a:moveTo>
                <a:lnTo>
                  <a:pt x="38353" y="1161796"/>
                </a:lnTo>
                <a:lnTo>
                  <a:pt x="2025777" y="1161796"/>
                </a:lnTo>
                <a:lnTo>
                  <a:pt x="48005" y="1152144"/>
                </a:lnTo>
                <a:close/>
              </a:path>
              <a:path w="2064257" h="1200150">
                <a:moveTo>
                  <a:pt x="1918" y="1185529"/>
                </a:moveTo>
                <a:lnTo>
                  <a:pt x="10630" y="1196055"/>
                </a:lnTo>
                <a:lnTo>
                  <a:pt x="24002" y="1200150"/>
                </a:lnTo>
                <a:lnTo>
                  <a:pt x="2040254" y="1200150"/>
                </a:lnTo>
                <a:lnTo>
                  <a:pt x="28828" y="1171321"/>
                </a:lnTo>
                <a:lnTo>
                  <a:pt x="28828" y="28829"/>
                </a:lnTo>
                <a:lnTo>
                  <a:pt x="2035428" y="28829"/>
                </a:lnTo>
                <a:lnTo>
                  <a:pt x="2040254" y="0"/>
                </a:lnTo>
                <a:lnTo>
                  <a:pt x="24002" y="0"/>
                </a:lnTo>
                <a:lnTo>
                  <a:pt x="14620" y="1918"/>
                </a:lnTo>
                <a:lnTo>
                  <a:pt x="4094" y="10630"/>
                </a:lnTo>
                <a:lnTo>
                  <a:pt x="0" y="24003"/>
                </a:lnTo>
                <a:lnTo>
                  <a:pt x="0" y="1176147"/>
                </a:lnTo>
                <a:lnTo>
                  <a:pt x="1918" y="1185529"/>
                </a:lnTo>
                <a:close/>
              </a:path>
              <a:path w="2064257" h="1200150">
                <a:moveTo>
                  <a:pt x="2035428" y="28829"/>
                </a:moveTo>
                <a:lnTo>
                  <a:pt x="2035428" y="1171321"/>
                </a:lnTo>
                <a:lnTo>
                  <a:pt x="28828" y="1171321"/>
                </a:lnTo>
                <a:lnTo>
                  <a:pt x="2040254" y="1200150"/>
                </a:lnTo>
                <a:lnTo>
                  <a:pt x="2049637" y="1198231"/>
                </a:lnTo>
                <a:lnTo>
                  <a:pt x="2060163" y="1189519"/>
                </a:lnTo>
                <a:lnTo>
                  <a:pt x="2064257" y="1176147"/>
                </a:lnTo>
                <a:lnTo>
                  <a:pt x="2064257" y="24003"/>
                </a:lnTo>
                <a:lnTo>
                  <a:pt x="2062339" y="14620"/>
                </a:lnTo>
                <a:lnTo>
                  <a:pt x="2053627" y="4094"/>
                </a:lnTo>
                <a:lnTo>
                  <a:pt x="2040254" y="0"/>
                </a:lnTo>
                <a:lnTo>
                  <a:pt x="2035428" y="28829"/>
                </a:lnTo>
                <a:close/>
              </a:path>
              <a:path w="2064257" h="1200150">
                <a:moveTo>
                  <a:pt x="38353" y="1161796"/>
                </a:moveTo>
                <a:lnTo>
                  <a:pt x="48005" y="1152144"/>
                </a:lnTo>
                <a:lnTo>
                  <a:pt x="48005" y="48006"/>
                </a:lnTo>
                <a:lnTo>
                  <a:pt x="2016252" y="48006"/>
                </a:lnTo>
                <a:lnTo>
                  <a:pt x="2016252" y="1152144"/>
                </a:lnTo>
                <a:lnTo>
                  <a:pt x="48005" y="1152144"/>
                </a:lnTo>
                <a:lnTo>
                  <a:pt x="2025777" y="1161796"/>
                </a:lnTo>
                <a:lnTo>
                  <a:pt x="2025777" y="38481"/>
                </a:lnTo>
                <a:lnTo>
                  <a:pt x="38353" y="38481"/>
                </a:lnTo>
                <a:lnTo>
                  <a:pt x="38353" y="1161796"/>
                </a:lnTo>
                <a:close/>
              </a:path>
            </a:pathLst>
          </a:custGeom>
          <a:solidFill>
            <a:srgbClr val="AF7D00"/>
          </a:solidFill>
        </p:spPr>
        <p:txBody>
          <a:bodyPr wrap="square" lIns="0" tIns="0" rIns="0" bIns="0" rtlCol="0">
            <a:noAutofit/>
          </a:bodyPr>
          <a:lstStyle/>
          <a:p>
            <a:endParaRPr/>
          </a:p>
        </p:txBody>
      </p:sp>
      <p:sp>
        <p:nvSpPr>
          <p:cNvPr id="46" name="object 46"/>
          <p:cNvSpPr/>
          <p:nvPr/>
        </p:nvSpPr>
        <p:spPr>
          <a:xfrm>
            <a:off x="5565648" y="1993646"/>
            <a:ext cx="9651" cy="1142492"/>
          </a:xfrm>
          <a:custGeom>
            <a:avLst/>
            <a:gdLst/>
            <a:ahLst/>
            <a:cxnLst/>
            <a:rect l="l" t="t" r="r" b="b"/>
            <a:pathLst>
              <a:path w="9651" h="1142492">
                <a:moveTo>
                  <a:pt x="0" y="1142492"/>
                </a:moveTo>
                <a:lnTo>
                  <a:pt x="9651" y="1142492"/>
                </a:lnTo>
                <a:lnTo>
                  <a:pt x="9651" y="0"/>
                </a:lnTo>
                <a:lnTo>
                  <a:pt x="0" y="0"/>
                </a:lnTo>
                <a:lnTo>
                  <a:pt x="0" y="1142492"/>
                </a:lnTo>
                <a:close/>
              </a:path>
            </a:pathLst>
          </a:custGeom>
          <a:solidFill>
            <a:srgbClr val="AF7D00"/>
          </a:solidFill>
        </p:spPr>
        <p:txBody>
          <a:bodyPr wrap="square" lIns="0" tIns="0" rIns="0" bIns="0" rtlCol="0">
            <a:noAutofit/>
          </a:bodyPr>
          <a:lstStyle/>
          <a:p>
            <a:endParaRPr/>
          </a:p>
        </p:txBody>
      </p:sp>
      <p:sp>
        <p:nvSpPr>
          <p:cNvPr id="47" name="object 47"/>
          <p:cNvSpPr/>
          <p:nvPr/>
        </p:nvSpPr>
        <p:spPr>
          <a:xfrm>
            <a:off x="3568700" y="1993646"/>
            <a:ext cx="9525" cy="1142492"/>
          </a:xfrm>
          <a:custGeom>
            <a:avLst/>
            <a:gdLst/>
            <a:ahLst/>
            <a:cxnLst/>
            <a:rect l="l" t="t" r="r" b="b"/>
            <a:pathLst>
              <a:path w="9525" h="1142492">
                <a:moveTo>
                  <a:pt x="0" y="1142492"/>
                </a:moveTo>
                <a:lnTo>
                  <a:pt x="9525" y="1142492"/>
                </a:lnTo>
                <a:lnTo>
                  <a:pt x="9525" y="0"/>
                </a:lnTo>
                <a:lnTo>
                  <a:pt x="0" y="0"/>
                </a:lnTo>
                <a:lnTo>
                  <a:pt x="0" y="1142492"/>
                </a:lnTo>
                <a:close/>
              </a:path>
            </a:pathLst>
          </a:custGeom>
          <a:solidFill>
            <a:srgbClr val="AF7D00"/>
          </a:solidFill>
        </p:spPr>
        <p:txBody>
          <a:bodyPr wrap="square" lIns="0" tIns="0" rIns="0" bIns="0" rtlCol="0">
            <a:noAutofit/>
          </a:bodyPr>
          <a:lstStyle/>
          <a:p>
            <a:endParaRPr/>
          </a:p>
        </p:txBody>
      </p:sp>
      <p:sp>
        <p:nvSpPr>
          <p:cNvPr id="48" name="object 48"/>
          <p:cNvSpPr/>
          <p:nvPr/>
        </p:nvSpPr>
        <p:spPr>
          <a:xfrm>
            <a:off x="5556123" y="2003298"/>
            <a:ext cx="9525" cy="1123315"/>
          </a:xfrm>
          <a:custGeom>
            <a:avLst/>
            <a:gdLst/>
            <a:ahLst/>
            <a:cxnLst/>
            <a:rect l="l" t="t" r="r" b="b"/>
            <a:pathLst>
              <a:path w="9525" h="1123315">
                <a:moveTo>
                  <a:pt x="0" y="1123315"/>
                </a:moveTo>
                <a:lnTo>
                  <a:pt x="9525" y="1123315"/>
                </a:lnTo>
                <a:lnTo>
                  <a:pt x="9525" y="0"/>
                </a:lnTo>
                <a:lnTo>
                  <a:pt x="0" y="0"/>
                </a:lnTo>
                <a:lnTo>
                  <a:pt x="0" y="1123315"/>
                </a:lnTo>
                <a:close/>
              </a:path>
            </a:pathLst>
          </a:custGeom>
          <a:solidFill>
            <a:srgbClr val="AF7D00"/>
          </a:solidFill>
        </p:spPr>
        <p:txBody>
          <a:bodyPr wrap="square" lIns="0" tIns="0" rIns="0" bIns="0" rtlCol="0">
            <a:noAutofit/>
          </a:bodyPr>
          <a:lstStyle/>
          <a:p>
            <a:endParaRPr/>
          </a:p>
        </p:txBody>
      </p:sp>
      <p:sp>
        <p:nvSpPr>
          <p:cNvPr id="49" name="object 49"/>
          <p:cNvSpPr/>
          <p:nvPr/>
        </p:nvSpPr>
        <p:spPr>
          <a:xfrm>
            <a:off x="3578225" y="2003298"/>
            <a:ext cx="9651" cy="1123315"/>
          </a:xfrm>
          <a:custGeom>
            <a:avLst/>
            <a:gdLst/>
            <a:ahLst/>
            <a:cxnLst/>
            <a:rect l="l" t="t" r="r" b="b"/>
            <a:pathLst>
              <a:path w="9651" h="1123315">
                <a:moveTo>
                  <a:pt x="0" y="1123315"/>
                </a:moveTo>
                <a:lnTo>
                  <a:pt x="9651" y="1123315"/>
                </a:lnTo>
                <a:lnTo>
                  <a:pt x="9651" y="0"/>
                </a:lnTo>
                <a:lnTo>
                  <a:pt x="0" y="0"/>
                </a:lnTo>
                <a:lnTo>
                  <a:pt x="0" y="1123315"/>
                </a:lnTo>
                <a:close/>
              </a:path>
            </a:pathLst>
          </a:custGeom>
          <a:solidFill>
            <a:srgbClr val="AF7D00"/>
          </a:solidFill>
        </p:spPr>
        <p:txBody>
          <a:bodyPr wrap="square" lIns="0" tIns="0" rIns="0" bIns="0" rtlCol="0">
            <a:noAutofit/>
          </a:bodyPr>
          <a:lstStyle/>
          <a:p>
            <a:endParaRPr/>
          </a:p>
        </p:txBody>
      </p:sp>
      <p:sp>
        <p:nvSpPr>
          <p:cNvPr id="50" name="object 50"/>
          <p:cNvSpPr/>
          <p:nvPr/>
        </p:nvSpPr>
        <p:spPr>
          <a:xfrm>
            <a:off x="3587877" y="2012823"/>
            <a:ext cx="1968246" cy="1104138"/>
          </a:xfrm>
          <a:custGeom>
            <a:avLst/>
            <a:gdLst/>
            <a:ahLst/>
            <a:cxnLst/>
            <a:rect l="l" t="t" r="r" b="b"/>
            <a:pathLst>
              <a:path w="1968246" h="1104138">
                <a:moveTo>
                  <a:pt x="0" y="1104138"/>
                </a:moveTo>
                <a:lnTo>
                  <a:pt x="1968246" y="1104138"/>
                </a:lnTo>
                <a:lnTo>
                  <a:pt x="1968246" y="0"/>
                </a:lnTo>
                <a:lnTo>
                  <a:pt x="0" y="0"/>
                </a:lnTo>
                <a:lnTo>
                  <a:pt x="0" y="1104138"/>
                </a:lnTo>
                <a:close/>
              </a:path>
            </a:pathLst>
          </a:custGeom>
          <a:solidFill>
            <a:srgbClr val="AF7D00"/>
          </a:solidFill>
        </p:spPr>
        <p:txBody>
          <a:bodyPr wrap="square" lIns="0" tIns="0" rIns="0" bIns="0" rtlCol="0">
            <a:noAutofit/>
          </a:bodyPr>
          <a:lstStyle/>
          <a:p>
            <a:endParaRPr/>
          </a:p>
        </p:txBody>
      </p:sp>
      <p:sp>
        <p:nvSpPr>
          <p:cNvPr id="35" name="object 35"/>
          <p:cNvSpPr/>
          <p:nvPr/>
        </p:nvSpPr>
        <p:spPr>
          <a:xfrm>
            <a:off x="8239633" y="1988832"/>
            <a:ext cx="4826" cy="1152131"/>
          </a:xfrm>
          <a:custGeom>
            <a:avLst/>
            <a:gdLst/>
            <a:ahLst/>
            <a:cxnLst/>
            <a:rect l="l" t="t" r="r" b="b"/>
            <a:pathLst>
              <a:path w="4826" h="1152131">
                <a:moveTo>
                  <a:pt x="0" y="1152131"/>
                </a:moveTo>
                <a:lnTo>
                  <a:pt x="4826" y="1152131"/>
                </a:lnTo>
                <a:lnTo>
                  <a:pt x="4826" y="0"/>
                </a:lnTo>
                <a:lnTo>
                  <a:pt x="0" y="0"/>
                </a:lnTo>
                <a:lnTo>
                  <a:pt x="0" y="1152131"/>
                </a:lnTo>
                <a:close/>
              </a:path>
            </a:pathLst>
          </a:custGeom>
          <a:solidFill>
            <a:srgbClr val="EFAC00"/>
          </a:solidFill>
        </p:spPr>
        <p:txBody>
          <a:bodyPr wrap="square" lIns="0" tIns="0" rIns="0" bIns="0" rtlCol="0">
            <a:noAutofit/>
          </a:bodyPr>
          <a:lstStyle/>
          <a:p>
            <a:endParaRPr/>
          </a:p>
        </p:txBody>
      </p:sp>
      <p:sp>
        <p:nvSpPr>
          <p:cNvPr id="36" name="object 36"/>
          <p:cNvSpPr/>
          <p:nvPr/>
        </p:nvSpPr>
        <p:spPr>
          <a:xfrm>
            <a:off x="6156198" y="1988832"/>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37" name="object 37"/>
          <p:cNvSpPr/>
          <p:nvPr/>
        </p:nvSpPr>
        <p:spPr>
          <a:xfrm>
            <a:off x="6132195" y="1964816"/>
            <a:ext cx="2136266" cy="1200150"/>
          </a:xfrm>
          <a:custGeom>
            <a:avLst/>
            <a:gdLst/>
            <a:ahLst/>
            <a:cxnLst/>
            <a:rect l="l" t="t" r="r" b="b"/>
            <a:pathLst>
              <a:path w="2136266" h="1200150">
                <a:moveTo>
                  <a:pt x="48005" y="1152144"/>
                </a:moveTo>
                <a:lnTo>
                  <a:pt x="38353" y="1161796"/>
                </a:lnTo>
                <a:lnTo>
                  <a:pt x="2097785" y="1161796"/>
                </a:lnTo>
                <a:lnTo>
                  <a:pt x="48005" y="1152144"/>
                </a:lnTo>
                <a:close/>
              </a:path>
              <a:path w="2136266" h="1200150">
                <a:moveTo>
                  <a:pt x="1900" y="1185529"/>
                </a:moveTo>
                <a:lnTo>
                  <a:pt x="10574" y="1196055"/>
                </a:lnTo>
                <a:lnTo>
                  <a:pt x="24002" y="1200150"/>
                </a:lnTo>
                <a:lnTo>
                  <a:pt x="2112263" y="1200150"/>
                </a:lnTo>
                <a:lnTo>
                  <a:pt x="28828" y="1171321"/>
                </a:lnTo>
                <a:lnTo>
                  <a:pt x="28828" y="28829"/>
                </a:lnTo>
                <a:lnTo>
                  <a:pt x="2107437" y="28829"/>
                </a:lnTo>
                <a:lnTo>
                  <a:pt x="2112263" y="0"/>
                </a:lnTo>
                <a:lnTo>
                  <a:pt x="24002" y="0"/>
                </a:lnTo>
                <a:lnTo>
                  <a:pt x="14566" y="1918"/>
                </a:lnTo>
                <a:lnTo>
                  <a:pt x="4060" y="10630"/>
                </a:lnTo>
                <a:lnTo>
                  <a:pt x="0" y="24003"/>
                </a:lnTo>
                <a:lnTo>
                  <a:pt x="0" y="1176147"/>
                </a:lnTo>
                <a:lnTo>
                  <a:pt x="1900" y="1185529"/>
                </a:lnTo>
                <a:close/>
              </a:path>
              <a:path w="2136266" h="1200150">
                <a:moveTo>
                  <a:pt x="2107437" y="28829"/>
                </a:moveTo>
                <a:lnTo>
                  <a:pt x="2107437" y="1171321"/>
                </a:lnTo>
                <a:lnTo>
                  <a:pt x="28828" y="1171321"/>
                </a:lnTo>
                <a:lnTo>
                  <a:pt x="2112263" y="1200150"/>
                </a:lnTo>
                <a:lnTo>
                  <a:pt x="2121646" y="1198231"/>
                </a:lnTo>
                <a:lnTo>
                  <a:pt x="2132172" y="1189519"/>
                </a:lnTo>
                <a:lnTo>
                  <a:pt x="2136266" y="1176147"/>
                </a:lnTo>
                <a:lnTo>
                  <a:pt x="2136266" y="24003"/>
                </a:lnTo>
                <a:lnTo>
                  <a:pt x="2134348" y="14620"/>
                </a:lnTo>
                <a:lnTo>
                  <a:pt x="2125636" y="4094"/>
                </a:lnTo>
                <a:lnTo>
                  <a:pt x="2112263" y="0"/>
                </a:lnTo>
                <a:lnTo>
                  <a:pt x="2107437" y="28829"/>
                </a:lnTo>
                <a:close/>
              </a:path>
              <a:path w="2136266" h="1200150">
                <a:moveTo>
                  <a:pt x="38353" y="1161796"/>
                </a:moveTo>
                <a:lnTo>
                  <a:pt x="48005" y="1152144"/>
                </a:lnTo>
                <a:lnTo>
                  <a:pt x="48005" y="48006"/>
                </a:lnTo>
                <a:lnTo>
                  <a:pt x="2088260" y="48006"/>
                </a:lnTo>
                <a:lnTo>
                  <a:pt x="2088260" y="1152144"/>
                </a:lnTo>
                <a:lnTo>
                  <a:pt x="48005" y="1152144"/>
                </a:lnTo>
                <a:lnTo>
                  <a:pt x="2097785" y="1161796"/>
                </a:lnTo>
                <a:lnTo>
                  <a:pt x="2097785" y="38481"/>
                </a:lnTo>
                <a:lnTo>
                  <a:pt x="38353" y="38481"/>
                </a:lnTo>
                <a:lnTo>
                  <a:pt x="38353" y="1161796"/>
                </a:lnTo>
                <a:close/>
              </a:path>
            </a:pathLst>
          </a:custGeom>
          <a:solidFill>
            <a:srgbClr val="AF7D00"/>
          </a:solidFill>
        </p:spPr>
        <p:txBody>
          <a:bodyPr wrap="square" lIns="0" tIns="0" rIns="0" bIns="0" rtlCol="0">
            <a:noAutofit/>
          </a:bodyPr>
          <a:lstStyle/>
          <a:p>
            <a:endParaRPr/>
          </a:p>
        </p:txBody>
      </p:sp>
      <p:sp>
        <p:nvSpPr>
          <p:cNvPr id="38" name="object 38"/>
          <p:cNvSpPr/>
          <p:nvPr/>
        </p:nvSpPr>
        <p:spPr>
          <a:xfrm>
            <a:off x="8229981" y="1993646"/>
            <a:ext cx="9651" cy="1142492"/>
          </a:xfrm>
          <a:custGeom>
            <a:avLst/>
            <a:gdLst/>
            <a:ahLst/>
            <a:cxnLst/>
            <a:rect l="l" t="t" r="r" b="b"/>
            <a:pathLst>
              <a:path w="9651" h="1142492">
                <a:moveTo>
                  <a:pt x="0" y="1142492"/>
                </a:moveTo>
                <a:lnTo>
                  <a:pt x="9651" y="1142492"/>
                </a:lnTo>
                <a:lnTo>
                  <a:pt x="9651" y="0"/>
                </a:lnTo>
                <a:lnTo>
                  <a:pt x="0" y="0"/>
                </a:lnTo>
                <a:lnTo>
                  <a:pt x="0" y="1142492"/>
                </a:lnTo>
                <a:close/>
              </a:path>
            </a:pathLst>
          </a:custGeom>
          <a:solidFill>
            <a:srgbClr val="AF7D00"/>
          </a:solidFill>
        </p:spPr>
        <p:txBody>
          <a:bodyPr wrap="square" lIns="0" tIns="0" rIns="0" bIns="0" rtlCol="0">
            <a:noAutofit/>
          </a:bodyPr>
          <a:lstStyle/>
          <a:p>
            <a:endParaRPr/>
          </a:p>
        </p:txBody>
      </p:sp>
      <p:sp>
        <p:nvSpPr>
          <p:cNvPr id="39" name="object 39"/>
          <p:cNvSpPr/>
          <p:nvPr/>
        </p:nvSpPr>
        <p:spPr>
          <a:xfrm>
            <a:off x="6161024" y="1993646"/>
            <a:ext cx="9525" cy="1142492"/>
          </a:xfrm>
          <a:custGeom>
            <a:avLst/>
            <a:gdLst/>
            <a:ahLst/>
            <a:cxnLst/>
            <a:rect l="l" t="t" r="r" b="b"/>
            <a:pathLst>
              <a:path w="9525" h="1142492">
                <a:moveTo>
                  <a:pt x="0" y="1142492"/>
                </a:moveTo>
                <a:lnTo>
                  <a:pt x="9525" y="1142492"/>
                </a:lnTo>
                <a:lnTo>
                  <a:pt x="9525" y="0"/>
                </a:lnTo>
                <a:lnTo>
                  <a:pt x="0" y="0"/>
                </a:lnTo>
                <a:lnTo>
                  <a:pt x="0" y="1142492"/>
                </a:lnTo>
                <a:close/>
              </a:path>
            </a:pathLst>
          </a:custGeom>
          <a:solidFill>
            <a:srgbClr val="AF7D00"/>
          </a:solidFill>
        </p:spPr>
        <p:txBody>
          <a:bodyPr wrap="square" lIns="0" tIns="0" rIns="0" bIns="0" rtlCol="0">
            <a:noAutofit/>
          </a:bodyPr>
          <a:lstStyle/>
          <a:p>
            <a:endParaRPr/>
          </a:p>
        </p:txBody>
      </p:sp>
      <p:sp>
        <p:nvSpPr>
          <p:cNvPr id="40" name="object 40"/>
          <p:cNvSpPr/>
          <p:nvPr/>
        </p:nvSpPr>
        <p:spPr>
          <a:xfrm>
            <a:off x="8220456" y="2003298"/>
            <a:ext cx="9525" cy="1123315"/>
          </a:xfrm>
          <a:custGeom>
            <a:avLst/>
            <a:gdLst/>
            <a:ahLst/>
            <a:cxnLst/>
            <a:rect l="l" t="t" r="r" b="b"/>
            <a:pathLst>
              <a:path w="9525" h="1123315">
                <a:moveTo>
                  <a:pt x="0" y="1123315"/>
                </a:moveTo>
                <a:lnTo>
                  <a:pt x="9525" y="1123315"/>
                </a:lnTo>
                <a:lnTo>
                  <a:pt x="9525" y="0"/>
                </a:lnTo>
                <a:lnTo>
                  <a:pt x="0" y="0"/>
                </a:lnTo>
                <a:lnTo>
                  <a:pt x="0" y="1123315"/>
                </a:lnTo>
                <a:close/>
              </a:path>
            </a:pathLst>
          </a:custGeom>
          <a:solidFill>
            <a:srgbClr val="AF7D00"/>
          </a:solidFill>
        </p:spPr>
        <p:txBody>
          <a:bodyPr wrap="square" lIns="0" tIns="0" rIns="0" bIns="0" rtlCol="0">
            <a:noAutofit/>
          </a:bodyPr>
          <a:lstStyle/>
          <a:p>
            <a:endParaRPr/>
          </a:p>
        </p:txBody>
      </p:sp>
      <p:sp>
        <p:nvSpPr>
          <p:cNvPr id="41" name="object 41"/>
          <p:cNvSpPr/>
          <p:nvPr/>
        </p:nvSpPr>
        <p:spPr>
          <a:xfrm>
            <a:off x="6170549" y="2003298"/>
            <a:ext cx="9651" cy="1123315"/>
          </a:xfrm>
          <a:custGeom>
            <a:avLst/>
            <a:gdLst/>
            <a:ahLst/>
            <a:cxnLst/>
            <a:rect l="l" t="t" r="r" b="b"/>
            <a:pathLst>
              <a:path w="9651" h="1123315">
                <a:moveTo>
                  <a:pt x="0" y="1123315"/>
                </a:moveTo>
                <a:lnTo>
                  <a:pt x="9651" y="1123315"/>
                </a:lnTo>
                <a:lnTo>
                  <a:pt x="9651" y="0"/>
                </a:lnTo>
                <a:lnTo>
                  <a:pt x="0" y="0"/>
                </a:lnTo>
                <a:lnTo>
                  <a:pt x="0" y="1123315"/>
                </a:lnTo>
                <a:close/>
              </a:path>
            </a:pathLst>
          </a:custGeom>
          <a:solidFill>
            <a:srgbClr val="AF7D00"/>
          </a:solidFill>
        </p:spPr>
        <p:txBody>
          <a:bodyPr wrap="square" lIns="0" tIns="0" rIns="0" bIns="0" rtlCol="0">
            <a:noAutofit/>
          </a:bodyPr>
          <a:lstStyle/>
          <a:p>
            <a:endParaRPr/>
          </a:p>
        </p:txBody>
      </p:sp>
      <p:sp>
        <p:nvSpPr>
          <p:cNvPr id="42" name="object 42"/>
          <p:cNvSpPr/>
          <p:nvPr/>
        </p:nvSpPr>
        <p:spPr>
          <a:xfrm>
            <a:off x="6180201" y="2012823"/>
            <a:ext cx="2040254" cy="1104138"/>
          </a:xfrm>
          <a:custGeom>
            <a:avLst/>
            <a:gdLst/>
            <a:ahLst/>
            <a:cxnLst/>
            <a:rect l="l" t="t" r="r" b="b"/>
            <a:pathLst>
              <a:path w="2040254" h="1104138">
                <a:moveTo>
                  <a:pt x="0" y="1104138"/>
                </a:moveTo>
                <a:lnTo>
                  <a:pt x="2040254" y="1104138"/>
                </a:lnTo>
                <a:lnTo>
                  <a:pt x="2040254" y="0"/>
                </a:lnTo>
                <a:lnTo>
                  <a:pt x="0" y="0"/>
                </a:lnTo>
                <a:lnTo>
                  <a:pt x="0" y="1104138"/>
                </a:lnTo>
                <a:close/>
              </a:path>
            </a:pathLst>
          </a:custGeom>
          <a:solidFill>
            <a:srgbClr val="AF7D00"/>
          </a:solidFill>
        </p:spPr>
        <p:txBody>
          <a:bodyPr wrap="square" lIns="0" tIns="0" rIns="0" bIns="0" rtlCol="0">
            <a:noAutofit/>
          </a:bodyPr>
          <a:lstStyle/>
          <a:p>
            <a:endParaRPr/>
          </a:p>
        </p:txBody>
      </p:sp>
      <p:sp>
        <p:nvSpPr>
          <p:cNvPr id="27" name="object 27"/>
          <p:cNvSpPr/>
          <p:nvPr/>
        </p:nvSpPr>
        <p:spPr>
          <a:xfrm>
            <a:off x="3054985" y="3645039"/>
            <a:ext cx="4876" cy="1080122"/>
          </a:xfrm>
          <a:custGeom>
            <a:avLst/>
            <a:gdLst/>
            <a:ahLst/>
            <a:cxnLst/>
            <a:rect l="l" t="t" r="r" b="b"/>
            <a:pathLst>
              <a:path w="4876" h="1080122">
                <a:moveTo>
                  <a:pt x="0" y="1080122"/>
                </a:moveTo>
                <a:lnTo>
                  <a:pt x="4876" y="1080122"/>
                </a:lnTo>
                <a:lnTo>
                  <a:pt x="4876" y="0"/>
                </a:lnTo>
                <a:lnTo>
                  <a:pt x="0" y="0"/>
                </a:lnTo>
                <a:lnTo>
                  <a:pt x="0" y="1080122"/>
                </a:lnTo>
                <a:close/>
              </a:path>
            </a:pathLst>
          </a:custGeom>
          <a:solidFill>
            <a:srgbClr val="EFAC00"/>
          </a:solidFill>
        </p:spPr>
        <p:txBody>
          <a:bodyPr wrap="square" lIns="0" tIns="0" rIns="0" bIns="0" rtlCol="0">
            <a:noAutofit/>
          </a:bodyPr>
          <a:lstStyle/>
          <a:p>
            <a:endParaRPr/>
          </a:p>
        </p:txBody>
      </p:sp>
      <p:sp>
        <p:nvSpPr>
          <p:cNvPr id="28" name="object 28"/>
          <p:cNvSpPr/>
          <p:nvPr/>
        </p:nvSpPr>
        <p:spPr>
          <a:xfrm>
            <a:off x="539546" y="3645039"/>
            <a:ext cx="4800" cy="1080122"/>
          </a:xfrm>
          <a:custGeom>
            <a:avLst/>
            <a:gdLst/>
            <a:ahLst/>
            <a:cxnLst/>
            <a:rect l="l" t="t" r="r" b="b"/>
            <a:pathLst>
              <a:path w="4800" h="1080122">
                <a:moveTo>
                  <a:pt x="0" y="1080122"/>
                </a:moveTo>
                <a:lnTo>
                  <a:pt x="4800" y="1080122"/>
                </a:lnTo>
                <a:lnTo>
                  <a:pt x="4800" y="0"/>
                </a:lnTo>
                <a:lnTo>
                  <a:pt x="0" y="0"/>
                </a:lnTo>
                <a:lnTo>
                  <a:pt x="0" y="1080122"/>
                </a:lnTo>
                <a:close/>
              </a:path>
            </a:pathLst>
          </a:custGeom>
          <a:solidFill>
            <a:srgbClr val="EFAC00"/>
          </a:solidFill>
        </p:spPr>
        <p:txBody>
          <a:bodyPr wrap="square" lIns="0" tIns="0" rIns="0" bIns="0" rtlCol="0">
            <a:noAutofit/>
          </a:bodyPr>
          <a:lstStyle/>
          <a:p>
            <a:endParaRPr/>
          </a:p>
        </p:txBody>
      </p:sp>
      <p:sp>
        <p:nvSpPr>
          <p:cNvPr id="29" name="object 29"/>
          <p:cNvSpPr/>
          <p:nvPr/>
        </p:nvSpPr>
        <p:spPr>
          <a:xfrm>
            <a:off x="515556" y="3621024"/>
            <a:ext cx="2568257" cy="1128140"/>
          </a:xfrm>
          <a:custGeom>
            <a:avLst/>
            <a:gdLst/>
            <a:ahLst/>
            <a:cxnLst/>
            <a:rect l="l" t="t" r="r" b="b"/>
            <a:pathLst>
              <a:path w="2568257" h="1128140">
                <a:moveTo>
                  <a:pt x="47993" y="1080134"/>
                </a:moveTo>
                <a:lnTo>
                  <a:pt x="38392" y="1089659"/>
                </a:lnTo>
                <a:lnTo>
                  <a:pt x="2529903" y="1089659"/>
                </a:lnTo>
                <a:lnTo>
                  <a:pt x="47993" y="1080134"/>
                </a:lnTo>
                <a:close/>
              </a:path>
              <a:path w="2568257" h="1128140">
                <a:moveTo>
                  <a:pt x="1908" y="1113513"/>
                </a:moveTo>
                <a:lnTo>
                  <a:pt x="10602" y="1124044"/>
                </a:lnTo>
                <a:lnTo>
                  <a:pt x="23990" y="1128140"/>
                </a:lnTo>
                <a:lnTo>
                  <a:pt x="2544254" y="1128140"/>
                </a:lnTo>
                <a:lnTo>
                  <a:pt x="28790" y="1099312"/>
                </a:lnTo>
                <a:lnTo>
                  <a:pt x="28790" y="28828"/>
                </a:lnTo>
                <a:lnTo>
                  <a:pt x="2539428" y="28828"/>
                </a:lnTo>
                <a:lnTo>
                  <a:pt x="2544254" y="0"/>
                </a:lnTo>
                <a:lnTo>
                  <a:pt x="23990" y="0"/>
                </a:lnTo>
                <a:lnTo>
                  <a:pt x="14600" y="1915"/>
                </a:lnTo>
                <a:lnTo>
                  <a:pt x="4082" y="10627"/>
                </a:lnTo>
                <a:lnTo>
                  <a:pt x="0" y="24002"/>
                </a:lnTo>
                <a:lnTo>
                  <a:pt x="0" y="1104138"/>
                </a:lnTo>
                <a:lnTo>
                  <a:pt x="1908" y="1113513"/>
                </a:lnTo>
                <a:close/>
              </a:path>
              <a:path w="2568257" h="1128140">
                <a:moveTo>
                  <a:pt x="2539428" y="28828"/>
                </a:moveTo>
                <a:lnTo>
                  <a:pt x="2539428" y="1099312"/>
                </a:lnTo>
                <a:lnTo>
                  <a:pt x="28790" y="1099312"/>
                </a:lnTo>
                <a:lnTo>
                  <a:pt x="2544254" y="1128140"/>
                </a:lnTo>
                <a:lnTo>
                  <a:pt x="2553690" y="1126222"/>
                </a:lnTo>
                <a:lnTo>
                  <a:pt x="2564196" y="1117510"/>
                </a:lnTo>
                <a:lnTo>
                  <a:pt x="2568257" y="1104138"/>
                </a:lnTo>
                <a:lnTo>
                  <a:pt x="2568257" y="24002"/>
                </a:lnTo>
                <a:lnTo>
                  <a:pt x="2566356" y="14620"/>
                </a:lnTo>
                <a:lnTo>
                  <a:pt x="2557682" y="4094"/>
                </a:lnTo>
                <a:lnTo>
                  <a:pt x="2544254" y="0"/>
                </a:lnTo>
                <a:lnTo>
                  <a:pt x="2539428" y="28828"/>
                </a:lnTo>
                <a:close/>
              </a:path>
              <a:path w="2568257" h="1128140">
                <a:moveTo>
                  <a:pt x="38392" y="1089659"/>
                </a:moveTo>
                <a:lnTo>
                  <a:pt x="47993" y="1080134"/>
                </a:lnTo>
                <a:lnTo>
                  <a:pt x="47993" y="48006"/>
                </a:lnTo>
                <a:lnTo>
                  <a:pt x="2520251" y="48006"/>
                </a:lnTo>
                <a:lnTo>
                  <a:pt x="2520251" y="1080134"/>
                </a:lnTo>
                <a:lnTo>
                  <a:pt x="47993" y="1080134"/>
                </a:lnTo>
                <a:lnTo>
                  <a:pt x="2529903" y="1089659"/>
                </a:lnTo>
                <a:lnTo>
                  <a:pt x="2529903" y="38353"/>
                </a:lnTo>
                <a:lnTo>
                  <a:pt x="38392" y="38353"/>
                </a:lnTo>
                <a:lnTo>
                  <a:pt x="38392" y="1089659"/>
                </a:lnTo>
                <a:close/>
              </a:path>
            </a:pathLst>
          </a:custGeom>
          <a:solidFill>
            <a:srgbClr val="AF7D00"/>
          </a:solidFill>
        </p:spPr>
        <p:txBody>
          <a:bodyPr wrap="square" lIns="0" tIns="0" rIns="0" bIns="0" rtlCol="0">
            <a:noAutofit/>
          </a:bodyPr>
          <a:lstStyle/>
          <a:p>
            <a:endParaRPr/>
          </a:p>
        </p:txBody>
      </p:sp>
      <p:sp>
        <p:nvSpPr>
          <p:cNvPr id="30" name="object 30"/>
          <p:cNvSpPr/>
          <p:nvPr/>
        </p:nvSpPr>
        <p:spPr>
          <a:xfrm>
            <a:off x="3045460" y="3649853"/>
            <a:ext cx="9525" cy="1070483"/>
          </a:xfrm>
          <a:custGeom>
            <a:avLst/>
            <a:gdLst/>
            <a:ahLst/>
            <a:cxnLst/>
            <a:rect l="l" t="t" r="r" b="b"/>
            <a:pathLst>
              <a:path w="9525" h="1070483">
                <a:moveTo>
                  <a:pt x="0" y="1070483"/>
                </a:moveTo>
                <a:lnTo>
                  <a:pt x="9525" y="1070483"/>
                </a:lnTo>
                <a:lnTo>
                  <a:pt x="9525" y="0"/>
                </a:lnTo>
                <a:lnTo>
                  <a:pt x="0" y="0"/>
                </a:lnTo>
                <a:lnTo>
                  <a:pt x="0" y="1070483"/>
                </a:lnTo>
                <a:close/>
              </a:path>
            </a:pathLst>
          </a:custGeom>
          <a:solidFill>
            <a:srgbClr val="AF7D00"/>
          </a:solidFill>
        </p:spPr>
        <p:txBody>
          <a:bodyPr wrap="square" lIns="0" tIns="0" rIns="0" bIns="0" rtlCol="0">
            <a:noAutofit/>
          </a:bodyPr>
          <a:lstStyle/>
          <a:p>
            <a:endParaRPr/>
          </a:p>
        </p:txBody>
      </p:sp>
      <p:sp>
        <p:nvSpPr>
          <p:cNvPr id="31" name="object 31"/>
          <p:cNvSpPr/>
          <p:nvPr/>
        </p:nvSpPr>
        <p:spPr>
          <a:xfrm>
            <a:off x="544347" y="3649853"/>
            <a:ext cx="9601" cy="1070483"/>
          </a:xfrm>
          <a:custGeom>
            <a:avLst/>
            <a:gdLst/>
            <a:ahLst/>
            <a:cxnLst/>
            <a:rect l="l" t="t" r="r" b="b"/>
            <a:pathLst>
              <a:path w="9601" h="1070483">
                <a:moveTo>
                  <a:pt x="0" y="1070483"/>
                </a:moveTo>
                <a:lnTo>
                  <a:pt x="9601" y="1070483"/>
                </a:lnTo>
                <a:lnTo>
                  <a:pt x="9601" y="0"/>
                </a:lnTo>
                <a:lnTo>
                  <a:pt x="0" y="0"/>
                </a:lnTo>
                <a:lnTo>
                  <a:pt x="0" y="1070483"/>
                </a:lnTo>
                <a:close/>
              </a:path>
            </a:pathLst>
          </a:custGeom>
          <a:solidFill>
            <a:srgbClr val="AF7D00"/>
          </a:solidFill>
        </p:spPr>
        <p:txBody>
          <a:bodyPr wrap="square" lIns="0" tIns="0" rIns="0" bIns="0" rtlCol="0">
            <a:noAutofit/>
          </a:bodyPr>
          <a:lstStyle/>
          <a:p>
            <a:endParaRPr/>
          </a:p>
        </p:txBody>
      </p:sp>
      <p:sp>
        <p:nvSpPr>
          <p:cNvPr id="32" name="object 32"/>
          <p:cNvSpPr/>
          <p:nvPr/>
        </p:nvSpPr>
        <p:spPr>
          <a:xfrm>
            <a:off x="3035808" y="3659378"/>
            <a:ext cx="9652" cy="1051305"/>
          </a:xfrm>
          <a:custGeom>
            <a:avLst/>
            <a:gdLst/>
            <a:ahLst/>
            <a:cxnLst/>
            <a:rect l="l" t="t" r="r" b="b"/>
            <a:pathLst>
              <a:path w="9652" h="1051305">
                <a:moveTo>
                  <a:pt x="0" y="1051305"/>
                </a:moveTo>
                <a:lnTo>
                  <a:pt x="9652" y="1051305"/>
                </a:lnTo>
                <a:lnTo>
                  <a:pt x="9652" y="0"/>
                </a:lnTo>
                <a:lnTo>
                  <a:pt x="0" y="0"/>
                </a:lnTo>
                <a:lnTo>
                  <a:pt x="0" y="1051305"/>
                </a:lnTo>
                <a:close/>
              </a:path>
            </a:pathLst>
          </a:custGeom>
          <a:solidFill>
            <a:srgbClr val="AF7D00"/>
          </a:solidFill>
        </p:spPr>
        <p:txBody>
          <a:bodyPr wrap="square" lIns="0" tIns="0" rIns="0" bIns="0" rtlCol="0">
            <a:noAutofit/>
          </a:bodyPr>
          <a:lstStyle/>
          <a:p>
            <a:endParaRPr/>
          </a:p>
        </p:txBody>
      </p:sp>
      <p:sp>
        <p:nvSpPr>
          <p:cNvPr id="33" name="object 33"/>
          <p:cNvSpPr/>
          <p:nvPr/>
        </p:nvSpPr>
        <p:spPr>
          <a:xfrm>
            <a:off x="553948" y="3659378"/>
            <a:ext cx="9601" cy="1051305"/>
          </a:xfrm>
          <a:custGeom>
            <a:avLst/>
            <a:gdLst/>
            <a:ahLst/>
            <a:cxnLst/>
            <a:rect l="l" t="t" r="r" b="b"/>
            <a:pathLst>
              <a:path w="9601" h="1051305">
                <a:moveTo>
                  <a:pt x="0" y="1051305"/>
                </a:moveTo>
                <a:lnTo>
                  <a:pt x="9601" y="1051305"/>
                </a:lnTo>
                <a:lnTo>
                  <a:pt x="9601" y="0"/>
                </a:lnTo>
                <a:lnTo>
                  <a:pt x="0" y="0"/>
                </a:lnTo>
                <a:lnTo>
                  <a:pt x="0" y="1051305"/>
                </a:lnTo>
                <a:close/>
              </a:path>
            </a:pathLst>
          </a:custGeom>
          <a:solidFill>
            <a:srgbClr val="AF7D00"/>
          </a:solidFill>
        </p:spPr>
        <p:txBody>
          <a:bodyPr wrap="square" lIns="0" tIns="0" rIns="0" bIns="0" rtlCol="0">
            <a:noAutofit/>
          </a:bodyPr>
          <a:lstStyle/>
          <a:p>
            <a:endParaRPr/>
          </a:p>
        </p:txBody>
      </p:sp>
      <p:sp>
        <p:nvSpPr>
          <p:cNvPr id="34" name="object 34"/>
          <p:cNvSpPr/>
          <p:nvPr/>
        </p:nvSpPr>
        <p:spPr>
          <a:xfrm>
            <a:off x="563549" y="3669029"/>
            <a:ext cx="2472258" cy="1032128"/>
          </a:xfrm>
          <a:custGeom>
            <a:avLst/>
            <a:gdLst/>
            <a:ahLst/>
            <a:cxnLst/>
            <a:rect l="l" t="t" r="r" b="b"/>
            <a:pathLst>
              <a:path w="2472258" h="1032128">
                <a:moveTo>
                  <a:pt x="0" y="1032129"/>
                </a:moveTo>
                <a:lnTo>
                  <a:pt x="2472258" y="1032129"/>
                </a:lnTo>
                <a:lnTo>
                  <a:pt x="2472258" y="0"/>
                </a:lnTo>
                <a:lnTo>
                  <a:pt x="0" y="0"/>
                </a:lnTo>
                <a:lnTo>
                  <a:pt x="0" y="1032129"/>
                </a:lnTo>
                <a:close/>
              </a:path>
            </a:pathLst>
          </a:custGeom>
          <a:solidFill>
            <a:srgbClr val="AF7D00"/>
          </a:solidFill>
        </p:spPr>
        <p:txBody>
          <a:bodyPr wrap="square" lIns="0" tIns="0" rIns="0" bIns="0" rtlCol="0">
            <a:noAutofit/>
          </a:bodyPr>
          <a:lstStyle/>
          <a:p>
            <a:endParaRPr/>
          </a:p>
        </p:txBody>
      </p:sp>
      <p:sp>
        <p:nvSpPr>
          <p:cNvPr id="19" name="object 19"/>
          <p:cNvSpPr/>
          <p:nvPr/>
        </p:nvSpPr>
        <p:spPr>
          <a:xfrm>
            <a:off x="5791327" y="3573030"/>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20" name="object 20"/>
          <p:cNvSpPr/>
          <p:nvPr/>
        </p:nvSpPr>
        <p:spPr>
          <a:xfrm>
            <a:off x="3275838" y="3573030"/>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21" name="object 21"/>
          <p:cNvSpPr/>
          <p:nvPr/>
        </p:nvSpPr>
        <p:spPr>
          <a:xfrm>
            <a:off x="3251835" y="3549015"/>
            <a:ext cx="2568320" cy="1200150"/>
          </a:xfrm>
          <a:custGeom>
            <a:avLst/>
            <a:gdLst/>
            <a:ahLst/>
            <a:cxnLst/>
            <a:rect l="l" t="t" r="r" b="b"/>
            <a:pathLst>
              <a:path w="2568320" h="1200150">
                <a:moveTo>
                  <a:pt x="48005" y="1152144"/>
                </a:moveTo>
                <a:lnTo>
                  <a:pt x="38480" y="1161669"/>
                </a:lnTo>
                <a:lnTo>
                  <a:pt x="2529840" y="1161669"/>
                </a:lnTo>
                <a:lnTo>
                  <a:pt x="48005" y="1152144"/>
                </a:lnTo>
                <a:close/>
              </a:path>
              <a:path w="2568320" h="1200150">
                <a:moveTo>
                  <a:pt x="1918" y="1185529"/>
                </a:moveTo>
                <a:lnTo>
                  <a:pt x="10630" y="1196055"/>
                </a:lnTo>
                <a:lnTo>
                  <a:pt x="24002" y="1200150"/>
                </a:lnTo>
                <a:lnTo>
                  <a:pt x="2544317" y="1200150"/>
                </a:lnTo>
                <a:lnTo>
                  <a:pt x="28828" y="1171321"/>
                </a:lnTo>
                <a:lnTo>
                  <a:pt x="28828" y="28829"/>
                </a:lnTo>
                <a:lnTo>
                  <a:pt x="2539491" y="28829"/>
                </a:lnTo>
                <a:lnTo>
                  <a:pt x="2544317" y="0"/>
                </a:lnTo>
                <a:lnTo>
                  <a:pt x="24002" y="0"/>
                </a:lnTo>
                <a:lnTo>
                  <a:pt x="14620" y="1918"/>
                </a:lnTo>
                <a:lnTo>
                  <a:pt x="4094" y="10630"/>
                </a:lnTo>
                <a:lnTo>
                  <a:pt x="0" y="24002"/>
                </a:lnTo>
                <a:lnTo>
                  <a:pt x="0" y="1176147"/>
                </a:lnTo>
                <a:lnTo>
                  <a:pt x="1918" y="1185529"/>
                </a:lnTo>
                <a:close/>
              </a:path>
              <a:path w="2568320" h="1200150">
                <a:moveTo>
                  <a:pt x="2539491" y="28829"/>
                </a:moveTo>
                <a:lnTo>
                  <a:pt x="2539491" y="1171321"/>
                </a:lnTo>
                <a:lnTo>
                  <a:pt x="28828" y="1171321"/>
                </a:lnTo>
                <a:lnTo>
                  <a:pt x="2544317" y="1200150"/>
                </a:lnTo>
                <a:lnTo>
                  <a:pt x="2553700" y="1198231"/>
                </a:lnTo>
                <a:lnTo>
                  <a:pt x="2564226" y="1189519"/>
                </a:lnTo>
                <a:lnTo>
                  <a:pt x="2568320" y="1176147"/>
                </a:lnTo>
                <a:lnTo>
                  <a:pt x="2568320" y="24002"/>
                </a:lnTo>
                <a:lnTo>
                  <a:pt x="2566402" y="14620"/>
                </a:lnTo>
                <a:lnTo>
                  <a:pt x="2557690" y="4094"/>
                </a:lnTo>
                <a:lnTo>
                  <a:pt x="2544317" y="0"/>
                </a:lnTo>
                <a:lnTo>
                  <a:pt x="2539491" y="28829"/>
                </a:lnTo>
                <a:close/>
              </a:path>
              <a:path w="2568320" h="1200150">
                <a:moveTo>
                  <a:pt x="38480" y="1161669"/>
                </a:moveTo>
                <a:lnTo>
                  <a:pt x="48005" y="1152144"/>
                </a:lnTo>
                <a:lnTo>
                  <a:pt x="48005" y="48006"/>
                </a:lnTo>
                <a:lnTo>
                  <a:pt x="2520315" y="48006"/>
                </a:lnTo>
                <a:lnTo>
                  <a:pt x="2520315" y="1152144"/>
                </a:lnTo>
                <a:lnTo>
                  <a:pt x="48005" y="1152144"/>
                </a:lnTo>
                <a:lnTo>
                  <a:pt x="2529840" y="1161669"/>
                </a:lnTo>
                <a:lnTo>
                  <a:pt x="2529840" y="38354"/>
                </a:lnTo>
                <a:lnTo>
                  <a:pt x="38480" y="38354"/>
                </a:lnTo>
                <a:lnTo>
                  <a:pt x="38480" y="1161669"/>
                </a:lnTo>
                <a:close/>
              </a:path>
            </a:pathLst>
          </a:custGeom>
          <a:solidFill>
            <a:srgbClr val="AF7D00"/>
          </a:solidFill>
        </p:spPr>
        <p:txBody>
          <a:bodyPr wrap="square" lIns="0" tIns="0" rIns="0" bIns="0" rtlCol="0">
            <a:noAutofit/>
          </a:bodyPr>
          <a:lstStyle/>
          <a:p>
            <a:endParaRPr/>
          </a:p>
        </p:txBody>
      </p:sp>
      <p:sp>
        <p:nvSpPr>
          <p:cNvPr id="22" name="object 22"/>
          <p:cNvSpPr/>
          <p:nvPr/>
        </p:nvSpPr>
        <p:spPr>
          <a:xfrm>
            <a:off x="5781675" y="3577844"/>
            <a:ext cx="9651" cy="1142491"/>
          </a:xfrm>
          <a:custGeom>
            <a:avLst/>
            <a:gdLst/>
            <a:ahLst/>
            <a:cxnLst/>
            <a:rect l="l" t="t" r="r" b="b"/>
            <a:pathLst>
              <a:path w="9651" h="1142491">
                <a:moveTo>
                  <a:pt x="0" y="1142491"/>
                </a:moveTo>
                <a:lnTo>
                  <a:pt x="9651" y="1142491"/>
                </a:lnTo>
                <a:lnTo>
                  <a:pt x="9651" y="0"/>
                </a:lnTo>
                <a:lnTo>
                  <a:pt x="0" y="0"/>
                </a:lnTo>
                <a:lnTo>
                  <a:pt x="0" y="1142491"/>
                </a:lnTo>
                <a:close/>
              </a:path>
            </a:pathLst>
          </a:custGeom>
          <a:solidFill>
            <a:srgbClr val="AF7D00"/>
          </a:solidFill>
        </p:spPr>
        <p:txBody>
          <a:bodyPr wrap="square" lIns="0" tIns="0" rIns="0" bIns="0" rtlCol="0">
            <a:noAutofit/>
          </a:bodyPr>
          <a:lstStyle/>
          <a:p>
            <a:endParaRPr/>
          </a:p>
        </p:txBody>
      </p:sp>
      <p:sp>
        <p:nvSpPr>
          <p:cNvPr id="23" name="object 23"/>
          <p:cNvSpPr/>
          <p:nvPr/>
        </p:nvSpPr>
        <p:spPr>
          <a:xfrm>
            <a:off x="3280664" y="3577844"/>
            <a:ext cx="9651" cy="1142491"/>
          </a:xfrm>
          <a:custGeom>
            <a:avLst/>
            <a:gdLst/>
            <a:ahLst/>
            <a:cxnLst/>
            <a:rect l="l" t="t" r="r" b="b"/>
            <a:pathLst>
              <a:path w="9651" h="1142491">
                <a:moveTo>
                  <a:pt x="0" y="1142491"/>
                </a:moveTo>
                <a:lnTo>
                  <a:pt x="9651" y="1142491"/>
                </a:lnTo>
                <a:lnTo>
                  <a:pt x="9651" y="0"/>
                </a:lnTo>
                <a:lnTo>
                  <a:pt x="0" y="0"/>
                </a:lnTo>
                <a:lnTo>
                  <a:pt x="0" y="1142491"/>
                </a:lnTo>
                <a:close/>
              </a:path>
            </a:pathLst>
          </a:custGeom>
          <a:solidFill>
            <a:srgbClr val="AF7D00"/>
          </a:solidFill>
        </p:spPr>
        <p:txBody>
          <a:bodyPr wrap="square" lIns="0" tIns="0" rIns="0" bIns="0" rtlCol="0">
            <a:noAutofit/>
          </a:bodyPr>
          <a:lstStyle/>
          <a:p>
            <a:endParaRPr/>
          </a:p>
        </p:txBody>
      </p:sp>
      <p:sp>
        <p:nvSpPr>
          <p:cNvPr id="24" name="object 24"/>
          <p:cNvSpPr/>
          <p:nvPr/>
        </p:nvSpPr>
        <p:spPr>
          <a:xfrm>
            <a:off x="5772150" y="3587369"/>
            <a:ext cx="9525" cy="1123314"/>
          </a:xfrm>
          <a:custGeom>
            <a:avLst/>
            <a:gdLst/>
            <a:ahLst/>
            <a:cxnLst/>
            <a:rect l="l" t="t" r="r" b="b"/>
            <a:pathLst>
              <a:path w="9525" h="1123314">
                <a:moveTo>
                  <a:pt x="0" y="1123314"/>
                </a:moveTo>
                <a:lnTo>
                  <a:pt x="9525" y="1123314"/>
                </a:lnTo>
                <a:lnTo>
                  <a:pt x="9525" y="0"/>
                </a:lnTo>
                <a:lnTo>
                  <a:pt x="0" y="0"/>
                </a:lnTo>
                <a:lnTo>
                  <a:pt x="0" y="1123314"/>
                </a:lnTo>
                <a:close/>
              </a:path>
            </a:pathLst>
          </a:custGeom>
          <a:solidFill>
            <a:srgbClr val="AF7D00"/>
          </a:solidFill>
        </p:spPr>
        <p:txBody>
          <a:bodyPr wrap="square" lIns="0" tIns="0" rIns="0" bIns="0" rtlCol="0">
            <a:noAutofit/>
          </a:bodyPr>
          <a:lstStyle/>
          <a:p>
            <a:endParaRPr/>
          </a:p>
        </p:txBody>
      </p:sp>
      <p:sp>
        <p:nvSpPr>
          <p:cNvPr id="25" name="object 25"/>
          <p:cNvSpPr/>
          <p:nvPr/>
        </p:nvSpPr>
        <p:spPr>
          <a:xfrm>
            <a:off x="3290316" y="3587369"/>
            <a:ext cx="9525" cy="1123314"/>
          </a:xfrm>
          <a:custGeom>
            <a:avLst/>
            <a:gdLst/>
            <a:ahLst/>
            <a:cxnLst/>
            <a:rect l="l" t="t" r="r" b="b"/>
            <a:pathLst>
              <a:path w="9525" h="1123314">
                <a:moveTo>
                  <a:pt x="0" y="1123314"/>
                </a:moveTo>
                <a:lnTo>
                  <a:pt x="9525" y="1123314"/>
                </a:lnTo>
                <a:lnTo>
                  <a:pt x="9525" y="0"/>
                </a:lnTo>
                <a:lnTo>
                  <a:pt x="0" y="0"/>
                </a:lnTo>
                <a:lnTo>
                  <a:pt x="0" y="1123314"/>
                </a:lnTo>
                <a:close/>
              </a:path>
            </a:pathLst>
          </a:custGeom>
          <a:solidFill>
            <a:srgbClr val="AF7D00"/>
          </a:solidFill>
        </p:spPr>
        <p:txBody>
          <a:bodyPr wrap="square" lIns="0" tIns="0" rIns="0" bIns="0" rtlCol="0">
            <a:noAutofit/>
          </a:bodyPr>
          <a:lstStyle/>
          <a:p>
            <a:endParaRPr/>
          </a:p>
        </p:txBody>
      </p:sp>
      <p:sp>
        <p:nvSpPr>
          <p:cNvPr id="26" name="object 26"/>
          <p:cNvSpPr/>
          <p:nvPr/>
        </p:nvSpPr>
        <p:spPr>
          <a:xfrm>
            <a:off x="3299841" y="3597021"/>
            <a:ext cx="2472309" cy="1104137"/>
          </a:xfrm>
          <a:custGeom>
            <a:avLst/>
            <a:gdLst/>
            <a:ahLst/>
            <a:cxnLst/>
            <a:rect l="l" t="t" r="r" b="b"/>
            <a:pathLst>
              <a:path w="2472309" h="1104137">
                <a:moveTo>
                  <a:pt x="0" y="1104137"/>
                </a:moveTo>
                <a:lnTo>
                  <a:pt x="2472309" y="1104137"/>
                </a:lnTo>
                <a:lnTo>
                  <a:pt x="2472309" y="0"/>
                </a:lnTo>
                <a:lnTo>
                  <a:pt x="0" y="0"/>
                </a:lnTo>
                <a:lnTo>
                  <a:pt x="0" y="1104137"/>
                </a:lnTo>
                <a:close/>
              </a:path>
            </a:pathLst>
          </a:custGeom>
          <a:solidFill>
            <a:srgbClr val="AF7D00"/>
          </a:solidFill>
        </p:spPr>
        <p:txBody>
          <a:bodyPr wrap="square" lIns="0" tIns="0" rIns="0" bIns="0" rtlCol="0">
            <a:noAutofit/>
          </a:bodyPr>
          <a:lstStyle/>
          <a:p>
            <a:endParaRPr/>
          </a:p>
        </p:txBody>
      </p:sp>
      <p:sp>
        <p:nvSpPr>
          <p:cNvPr id="11" name="object 11"/>
          <p:cNvSpPr/>
          <p:nvPr/>
        </p:nvSpPr>
        <p:spPr>
          <a:xfrm>
            <a:off x="8239633" y="3573030"/>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12" name="object 12"/>
          <p:cNvSpPr/>
          <p:nvPr/>
        </p:nvSpPr>
        <p:spPr>
          <a:xfrm>
            <a:off x="6084189" y="3573030"/>
            <a:ext cx="4825" cy="1152131"/>
          </a:xfrm>
          <a:custGeom>
            <a:avLst/>
            <a:gdLst/>
            <a:ahLst/>
            <a:cxnLst/>
            <a:rect l="l" t="t" r="r" b="b"/>
            <a:pathLst>
              <a:path w="4825" h="1152131">
                <a:moveTo>
                  <a:pt x="0" y="1152131"/>
                </a:moveTo>
                <a:lnTo>
                  <a:pt x="4825" y="1152131"/>
                </a:lnTo>
                <a:lnTo>
                  <a:pt x="4825" y="0"/>
                </a:lnTo>
                <a:lnTo>
                  <a:pt x="0" y="0"/>
                </a:lnTo>
                <a:lnTo>
                  <a:pt x="0" y="1152131"/>
                </a:lnTo>
                <a:close/>
              </a:path>
            </a:pathLst>
          </a:custGeom>
          <a:solidFill>
            <a:srgbClr val="EFAC00"/>
          </a:solidFill>
        </p:spPr>
        <p:txBody>
          <a:bodyPr wrap="square" lIns="0" tIns="0" rIns="0" bIns="0" rtlCol="0">
            <a:noAutofit/>
          </a:bodyPr>
          <a:lstStyle/>
          <a:p>
            <a:endParaRPr/>
          </a:p>
        </p:txBody>
      </p:sp>
      <p:sp>
        <p:nvSpPr>
          <p:cNvPr id="13" name="object 13"/>
          <p:cNvSpPr/>
          <p:nvPr/>
        </p:nvSpPr>
        <p:spPr>
          <a:xfrm>
            <a:off x="6060186" y="3549015"/>
            <a:ext cx="2208275" cy="1200150"/>
          </a:xfrm>
          <a:custGeom>
            <a:avLst/>
            <a:gdLst/>
            <a:ahLst/>
            <a:cxnLst/>
            <a:rect l="l" t="t" r="r" b="b"/>
            <a:pathLst>
              <a:path w="2208275" h="1200150">
                <a:moveTo>
                  <a:pt x="48005" y="1152144"/>
                </a:moveTo>
                <a:lnTo>
                  <a:pt x="38353" y="1161669"/>
                </a:lnTo>
                <a:lnTo>
                  <a:pt x="2169794" y="1161669"/>
                </a:lnTo>
                <a:lnTo>
                  <a:pt x="48005" y="1152144"/>
                </a:lnTo>
                <a:close/>
              </a:path>
              <a:path w="2208275" h="1200150">
                <a:moveTo>
                  <a:pt x="1900" y="1185529"/>
                </a:moveTo>
                <a:lnTo>
                  <a:pt x="10574" y="1196055"/>
                </a:lnTo>
                <a:lnTo>
                  <a:pt x="24002" y="1200150"/>
                </a:lnTo>
                <a:lnTo>
                  <a:pt x="2184272" y="1200150"/>
                </a:lnTo>
                <a:lnTo>
                  <a:pt x="28828" y="1171321"/>
                </a:lnTo>
                <a:lnTo>
                  <a:pt x="28828" y="28829"/>
                </a:lnTo>
                <a:lnTo>
                  <a:pt x="2179446" y="28829"/>
                </a:lnTo>
                <a:lnTo>
                  <a:pt x="2184272" y="0"/>
                </a:lnTo>
                <a:lnTo>
                  <a:pt x="24002" y="0"/>
                </a:lnTo>
                <a:lnTo>
                  <a:pt x="14566" y="1918"/>
                </a:lnTo>
                <a:lnTo>
                  <a:pt x="4060" y="10630"/>
                </a:lnTo>
                <a:lnTo>
                  <a:pt x="0" y="24002"/>
                </a:lnTo>
                <a:lnTo>
                  <a:pt x="0" y="1176147"/>
                </a:lnTo>
                <a:lnTo>
                  <a:pt x="1900" y="1185529"/>
                </a:lnTo>
                <a:close/>
              </a:path>
              <a:path w="2208275" h="1200150">
                <a:moveTo>
                  <a:pt x="2179446" y="28829"/>
                </a:moveTo>
                <a:lnTo>
                  <a:pt x="2179446" y="1171321"/>
                </a:lnTo>
                <a:lnTo>
                  <a:pt x="28828" y="1171321"/>
                </a:lnTo>
                <a:lnTo>
                  <a:pt x="2184272" y="1200150"/>
                </a:lnTo>
                <a:lnTo>
                  <a:pt x="2193655" y="1198231"/>
                </a:lnTo>
                <a:lnTo>
                  <a:pt x="2204181" y="1189519"/>
                </a:lnTo>
                <a:lnTo>
                  <a:pt x="2208275" y="1176147"/>
                </a:lnTo>
                <a:lnTo>
                  <a:pt x="2208275" y="24002"/>
                </a:lnTo>
                <a:lnTo>
                  <a:pt x="2206357" y="14620"/>
                </a:lnTo>
                <a:lnTo>
                  <a:pt x="2197645" y="4094"/>
                </a:lnTo>
                <a:lnTo>
                  <a:pt x="2184272" y="0"/>
                </a:lnTo>
                <a:lnTo>
                  <a:pt x="2179446" y="28829"/>
                </a:lnTo>
                <a:close/>
              </a:path>
              <a:path w="2208275" h="1200150">
                <a:moveTo>
                  <a:pt x="38353" y="1161669"/>
                </a:moveTo>
                <a:lnTo>
                  <a:pt x="48005" y="1152144"/>
                </a:lnTo>
                <a:lnTo>
                  <a:pt x="48005" y="48006"/>
                </a:lnTo>
                <a:lnTo>
                  <a:pt x="2160269" y="48006"/>
                </a:lnTo>
                <a:lnTo>
                  <a:pt x="2160269" y="1152144"/>
                </a:lnTo>
                <a:lnTo>
                  <a:pt x="48005" y="1152144"/>
                </a:lnTo>
                <a:lnTo>
                  <a:pt x="2169794" y="1161669"/>
                </a:lnTo>
                <a:lnTo>
                  <a:pt x="2169794" y="38354"/>
                </a:lnTo>
                <a:lnTo>
                  <a:pt x="38353" y="38354"/>
                </a:lnTo>
                <a:lnTo>
                  <a:pt x="38353" y="1161669"/>
                </a:lnTo>
                <a:close/>
              </a:path>
            </a:pathLst>
          </a:custGeom>
          <a:solidFill>
            <a:srgbClr val="AF7D00"/>
          </a:solidFill>
        </p:spPr>
        <p:txBody>
          <a:bodyPr wrap="square" lIns="0" tIns="0" rIns="0" bIns="0" rtlCol="0">
            <a:noAutofit/>
          </a:bodyPr>
          <a:lstStyle/>
          <a:p>
            <a:endParaRPr/>
          </a:p>
        </p:txBody>
      </p:sp>
      <p:sp>
        <p:nvSpPr>
          <p:cNvPr id="14" name="object 14"/>
          <p:cNvSpPr/>
          <p:nvPr/>
        </p:nvSpPr>
        <p:spPr>
          <a:xfrm>
            <a:off x="8229981" y="3577844"/>
            <a:ext cx="9651" cy="1142491"/>
          </a:xfrm>
          <a:custGeom>
            <a:avLst/>
            <a:gdLst/>
            <a:ahLst/>
            <a:cxnLst/>
            <a:rect l="l" t="t" r="r" b="b"/>
            <a:pathLst>
              <a:path w="9651" h="1142491">
                <a:moveTo>
                  <a:pt x="0" y="1142491"/>
                </a:moveTo>
                <a:lnTo>
                  <a:pt x="9651" y="1142491"/>
                </a:lnTo>
                <a:lnTo>
                  <a:pt x="9651" y="0"/>
                </a:lnTo>
                <a:lnTo>
                  <a:pt x="0" y="0"/>
                </a:lnTo>
                <a:lnTo>
                  <a:pt x="0" y="1142491"/>
                </a:lnTo>
                <a:close/>
              </a:path>
            </a:pathLst>
          </a:custGeom>
          <a:solidFill>
            <a:srgbClr val="AF7D00"/>
          </a:solidFill>
        </p:spPr>
        <p:txBody>
          <a:bodyPr wrap="square" lIns="0" tIns="0" rIns="0" bIns="0" rtlCol="0">
            <a:noAutofit/>
          </a:bodyPr>
          <a:lstStyle/>
          <a:p>
            <a:endParaRPr/>
          </a:p>
        </p:txBody>
      </p:sp>
      <p:sp>
        <p:nvSpPr>
          <p:cNvPr id="15" name="object 15"/>
          <p:cNvSpPr/>
          <p:nvPr/>
        </p:nvSpPr>
        <p:spPr>
          <a:xfrm>
            <a:off x="6089015" y="3577844"/>
            <a:ext cx="9525" cy="1142491"/>
          </a:xfrm>
          <a:custGeom>
            <a:avLst/>
            <a:gdLst/>
            <a:ahLst/>
            <a:cxnLst/>
            <a:rect l="l" t="t" r="r" b="b"/>
            <a:pathLst>
              <a:path w="9525" h="1142491">
                <a:moveTo>
                  <a:pt x="0" y="1142491"/>
                </a:moveTo>
                <a:lnTo>
                  <a:pt x="9525" y="1142491"/>
                </a:lnTo>
                <a:lnTo>
                  <a:pt x="9525" y="0"/>
                </a:lnTo>
                <a:lnTo>
                  <a:pt x="0" y="0"/>
                </a:lnTo>
                <a:lnTo>
                  <a:pt x="0" y="1142491"/>
                </a:lnTo>
                <a:close/>
              </a:path>
            </a:pathLst>
          </a:custGeom>
          <a:solidFill>
            <a:srgbClr val="AF7D00"/>
          </a:solidFill>
        </p:spPr>
        <p:txBody>
          <a:bodyPr wrap="square" lIns="0" tIns="0" rIns="0" bIns="0" rtlCol="0">
            <a:noAutofit/>
          </a:bodyPr>
          <a:lstStyle/>
          <a:p>
            <a:endParaRPr/>
          </a:p>
        </p:txBody>
      </p:sp>
      <p:sp>
        <p:nvSpPr>
          <p:cNvPr id="16" name="object 16"/>
          <p:cNvSpPr/>
          <p:nvPr/>
        </p:nvSpPr>
        <p:spPr>
          <a:xfrm>
            <a:off x="8220456" y="3587369"/>
            <a:ext cx="9525" cy="1123314"/>
          </a:xfrm>
          <a:custGeom>
            <a:avLst/>
            <a:gdLst/>
            <a:ahLst/>
            <a:cxnLst/>
            <a:rect l="l" t="t" r="r" b="b"/>
            <a:pathLst>
              <a:path w="9525" h="1123314">
                <a:moveTo>
                  <a:pt x="0" y="1123314"/>
                </a:moveTo>
                <a:lnTo>
                  <a:pt x="9525" y="1123314"/>
                </a:lnTo>
                <a:lnTo>
                  <a:pt x="9525" y="0"/>
                </a:lnTo>
                <a:lnTo>
                  <a:pt x="0" y="0"/>
                </a:lnTo>
                <a:lnTo>
                  <a:pt x="0" y="1123314"/>
                </a:lnTo>
                <a:close/>
              </a:path>
            </a:pathLst>
          </a:custGeom>
          <a:solidFill>
            <a:srgbClr val="AF7D00"/>
          </a:solidFill>
        </p:spPr>
        <p:txBody>
          <a:bodyPr wrap="square" lIns="0" tIns="0" rIns="0" bIns="0" rtlCol="0">
            <a:noAutofit/>
          </a:bodyPr>
          <a:lstStyle/>
          <a:p>
            <a:endParaRPr/>
          </a:p>
        </p:txBody>
      </p:sp>
      <p:sp>
        <p:nvSpPr>
          <p:cNvPr id="17" name="object 17"/>
          <p:cNvSpPr/>
          <p:nvPr/>
        </p:nvSpPr>
        <p:spPr>
          <a:xfrm>
            <a:off x="6098540" y="3587369"/>
            <a:ext cx="9651" cy="1123314"/>
          </a:xfrm>
          <a:custGeom>
            <a:avLst/>
            <a:gdLst/>
            <a:ahLst/>
            <a:cxnLst/>
            <a:rect l="l" t="t" r="r" b="b"/>
            <a:pathLst>
              <a:path w="9651" h="1123314">
                <a:moveTo>
                  <a:pt x="0" y="1123314"/>
                </a:moveTo>
                <a:lnTo>
                  <a:pt x="9651" y="1123314"/>
                </a:lnTo>
                <a:lnTo>
                  <a:pt x="9651" y="0"/>
                </a:lnTo>
                <a:lnTo>
                  <a:pt x="0" y="0"/>
                </a:lnTo>
                <a:lnTo>
                  <a:pt x="0" y="1123314"/>
                </a:lnTo>
                <a:close/>
              </a:path>
            </a:pathLst>
          </a:custGeom>
          <a:solidFill>
            <a:srgbClr val="AF7D00"/>
          </a:solidFill>
        </p:spPr>
        <p:txBody>
          <a:bodyPr wrap="square" lIns="0" tIns="0" rIns="0" bIns="0" rtlCol="0">
            <a:noAutofit/>
          </a:bodyPr>
          <a:lstStyle/>
          <a:p>
            <a:endParaRPr/>
          </a:p>
        </p:txBody>
      </p:sp>
      <p:sp>
        <p:nvSpPr>
          <p:cNvPr id="18" name="object 18"/>
          <p:cNvSpPr/>
          <p:nvPr/>
        </p:nvSpPr>
        <p:spPr>
          <a:xfrm>
            <a:off x="6108192" y="3597021"/>
            <a:ext cx="2112264" cy="1104137"/>
          </a:xfrm>
          <a:custGeom>
            <a:avLst/>
            <a:gdLst/>
            <a:ahLst/>
            <a:cxnLst/>
            <a:rect l="l" t="t" r="r" b="b"/>
            <a:pathLst>
              <a:path w="2112264" h="1104137">
                <a:moveTo>
                  <a:pt x="0" y="1104137"/>
                </a:moveTo>
                <a:lnTo>
                  <a:pt x="2112264" y="1104137"/>
                </a:lnTo>
                <a:lnTo>
                  <a:pt x="2112264" y="0"/>
                </a:lnTo>
                <a:lnTo>
                  <a:pt x="0" y="0"/>
                </a:lnTo>
                <a:lnTo>
                  <a:pt x="0" y="1104137"/>
                </a:lnTo>
                <a:close/>
              </a:path>
            </a:pathLst>
          </a:custGeom>
          <a:solidFill>
            <a:srgbClr val="AF7D00"/>
          </a:solidFill>
        </p:spPr>
        <p:txBody>
          <a:bodyPr wrap="square" lIns="0" tIns="0" rIns="0" bIns="0" rtlCol="0">
            <a:noAutofit/>
          </a:bodyPr>
          <a:lstStyle/>
          <a:p>
            <a:endParaRPr/>
          </a:p>
        </p:txBody>
      </p:sp>
      <p:sp>
        <p:nvSpPr>
          <p:cNvPr id="10" name="object 10"/>
          <p:cNvSpPr txBox="1"/>
          <p:nvPr/>
        </p:nvSpPr>
        <p:spPr>
          <a:xfrm>
            <a:off x="6487414" y="2321868"/>
            <a:ext cx="1461934" cy="254000"/>
          </a:xfrm>
          <a:prstGeom prst="rect">
            <a:avLst/>
          </a:prstGeom>
        </p:spPr>
        <p:txBody>
          <a:bodyPr wrap="square" lIns="0" tIns="12065" rIns="0" bIns="0" rtlCol="0">
            <a:noAutofit/>
          </a:bodyPr>
          <a:lstStyle/>
          <a:p>
            <a:pPr marL="12700">
              <a:lnSpc>
                <a:spcPts val="1900"/>
              </a:lnSpc>
            </a:pPr>
            <a:r>
              <a:rPr sz="1800" spc="0" dirty="0" smtClean="0">
                <a:solidFill>
                  <a:srgbClr val="FFFFFF"/>
                </a:solidFill>
                <a:latin typeface="Corbel"/>
                <a:cs typeface="Corbel"/>
              </a:rPr>
              <a:t>Administrativo</a:t>
            </a:r>
            <a:endParaRPr sz="1800">
              <a:latin typeface="Corbel"/>
              <a:cs typeface="Corbel"/>
            </a:endParaRPr>
          </a:p>
        </p:txBody>
      </p:sp>
      <p:sp>
        <p:nvSpPr>
          <p:cNvPr id="9" name="object 9"/>
          <p:cNvSpPr txBox="1"/>
          <p:nvPr/>
        </p:nvSpPr>
        <p:spPr>
          <a:xfrm>
            <a:off x="6325870" y="2870508"/>
            <a:ext cx="1785325" cy="254000"/>
          </a:xfrm>
          <a:prstGeom prst="rect">
            <a:avLst/>
          </a:prstGeom>
        </p:spPr>
        <p:txBody>
          <a:bodyPr wrap="square" lIns="0" tIns="12065" rIns="0" bIns="0" rtlCol="0">
            <a:noAutofit/>
          </a:bodyPr>
          <a:lstStyle/>
          <a:p>
            <a:pPr marL="12700">
              <a:lnSpc>
                <a:spcPts val="1900"/>
              </a:lnSpc>
            </a:pPr>
            <a:r>
              <a:rPr sz="1800" spc="0" dirty="0" smtClean="0">
                <a:solidFill>
                  <a:srgbClr val="FFFFFF"/>
                </a:solidFill>
                <a:latin typeface="Corbel"/>
                <a:cs typeface="Corbel"/>
              </a:rPr>
              <a:t>Estadística -DANE</a:t>
            </a:r>
            <a:endParaRPr sz="1800">
              <a:latin typeface="Corbel"/>
              <a:cs typeface="Corbel"/>
            </a:endParaRPr>
          </a:p>
        </p:txBody>
      </p:sp>
      <p:sp>
        <p:nvSpPr>
          <p:cNvPr id="8" name="object 8"/>
          <p:cNvSpPr txBox="1"/>
          <p:nvPr/>
        </p:nvSpPr>
        <p:spPr>
          <a:xfrm>
            <a:off x="544321" y="3669029"/>
            <a:ext cx="2486611" cy="1051179"/>
          </a:xfrm>
          <a:prstGeom prst="rect">
            <a:avLst/>
          </a:prstGeom>
          <a:solidFill>
            <a:schemeClr val="accent2">
              <a:lumMod val="20000"/>
              <a:lumOff val="80000"/>
            </a:schemeClr>
          </a:solidFill>
        </p:spPr>
        <p:txBody>
          <a:bodyPr wrap="square" lIns="0" tIns="12065" rIns="0" bIns="0" rtlCol="0">
            <a:noAutofit/>
          </a:bodyPr>
          <a:lstStyle/>
          <a:p>
            <a:pPr marL="12700">
              <a:lnSpc>
                <a:spcPts val="1900"/>
              </a:lnSpc>
            </a:pPr>
            <a:endParaRPr sz="1800" dirty="0">
              <a:latin typeface="Corbel"/>
              <a:cs typeface="Corbel"/>
            </a:endParaRPr>
          </a:p>
        </p:txBody>
      </p:sp>
      <p:sp>
        <p:nvSpPr>
          <p:cNvPr id="7" name="object 7"/>
          <p:cNvSpPr txBox="1"/>
          <p:nvPr/>
        </p:nvSpPr>
        <p:spPr>
          <a:xfrm>
            <a:off x="563549" y="3669029"/>
            <a:ext cx="2472258" cy="1032128"/>
          </a:xfrm>
          <a:prstGeom prst="rect">
            <a:avLst/>
          </a:prstGeom>
        </p:spPr>
        <p:txBody>
          <a:bodyPr wrap="square" lIns="0" tIns="3415" rIns="0" bIns="0" rtlCol="0">
            <a:noAutofit/>
          </a:bodyPr>
          <a:lstStyle/>
          <a:p>
            <a:pPr marL="121335">
              <a:lnSpc>
                <a:spcPct val="100626"/>
              </a:lnSpc>
              <a:spcBef>
                <a:spcPts val="1000"/>
              </a:spcBef>
            </a:pPr>
            <a:r>
              <a:rPr sz="1800" spc="0" dirty="0" smtClean="0">
                <a:latin typeface="Corbel" charset="0"/>
                <a:ea typeface="Corbel" charset="0"/>
                <a:cs typeface="Corbel" charset="0"/>
              </a:rPr>
              <a:t>Departamento Nacional</a:t>
            </a:r>
            <a:r>
              <a:rPr lang="es-ES" sz="1800" spc="0" dirty="0" smtClean="0">
                <a:latin typeface="Corbel" charset="0"/>
                <a:ea typeface="Corbel" charset="0"/>
                <a:cs typeface="Corbel" charset="0"/>
              </a:rPr>
              <a:t> De Planeación </a:t>
            </a:r>
          </a:p>
          <a:p>
            <a:pPr marL="121335">
              <a:lnSpc>
                <a:spcPct val="100626"/>
              </a:lnSpc>
              <a:spcBef>
                <a:spcPts val="1000"/>
              </a:spcBef>
            </a:pPr>
            <a:r>
              <a:rPr lang="es-ES" dirty="0" smtClean="0">
                <a:latin typeface="Corbel" charset="0"/>
                <a:ea typeface="Corbel" charset="0"/>
                <a:cs typeface="Corbel" charset="0"/>
              </a:rPr>
              <a:t>DNP</a:t>
            </a:r>
            <a:endParaRPr sz="1800" dirty="0">
              <a:latin typeface="Corbel" charset="0"/>
              <a:ea typeface="Corbel" charset="0"/>
              <a:cs typeface="Corbel" charset="0"/>
            </a:endParaRPr>
          </a:p>
        </p:txBody>
      </p:sp>
      <p:sp>
        <p:nvSpPr>
          <p:cNvPr id="6" name="object 6"/>
          <p:cNvSpPr txBox="1"/>
          <p:nvPr/>
        </p:nvSpPr>
        <p:spPr>
          <a:xfrm>
            <a:off x="6108192" y="3597021"/>
            <a:ext cx="2112264" cy="1104137"/>
          </a:xfrm>
          <a:prstGeom prst="rect">
            <a:avLst/>
          </a:prstGeom>
          <a:solidFill>
            <a:schemeClr val="accent2">
              <a:lumMod val="20000"/>
              <a:lumOff val="80000"/>
            </a:schemeClr>
          </a:solidFill>
        </p:spPr>
        <p:txBody>
          <a:bodyPr wrap="square" lIns="0" tIns="1270" rIns="0" bIns="0" rtlCol="0">
            <a:noAutofit/>
          </a:bodyPr>
          <a:lstStyle/>
          <a:p>
            <a:pPr marL="62484" marR="60892" indent="-1694" algn="ctr">
              <a:lnSpc>
                <a:spcPct val="100022"/>
              </a:lnSpc>
            </a:pPr>
            <a:r>
              <a:rPr sz="1800" spc="-1" dirty="0" smtClean="0">
                <a:latin typeface="Corbel" charset="0"/>
                <a:ea typeface="Corbel" charset="0"/>
                <a:cs typeface="Corbel" charset="0"/>
              </a:rPr>
              <a:t>Departamento Nacional de la Economía Solidaria - DANSOCIAL-</a:t>
            </a:r>
            <a:endParaRPr sz="1800" dirty="0">
              <a:latin typeface="Corbel" charset="0"/>
              <a:ea typeface="Corbel" charset="0"/>
              <a:cs typeface="Corbel" charset="0"/>
            </a:endParaRPr>
          </a:p>
        </p:txBody>
      </p:sp>
      <p:sp>
        <p:nvSpPr>
          <p:cNvPr id="5" name="object 5"/>
          <p:cNvSpPr txBox="1"/>
          <p:nvPr/>
        </p:nvSpPr>
        <p:spPr>
          <a:xfrm>
            <a:off x="3299841" y="3597021"/>
            <a:ext cx="2472309" cy="1104137"/>
          </a:xfrm>
          <a:prstGeom prst="rect">
            <a:avLst/>
          </a:prstGeom>
          <a:solidFill>
            <a:schemeClr val="accent2">
              <a:lumMod val="20000"/>
              <a:lumOff val="80000"/>
            </a:schemeClr>
          </a:solidFill>
        </p:spPr>
        <p:txBody>
          <a:bodyPr wrap="square" lIns="0" tIns="8254" rIns="0" bIns="0" rtlCol="0">
            <a:noAutofit/>
          </a:bodyPr>
          <a:lstStyle/>
          <a:p>
            <a:pPr>
              <a:lnSpc>
                <a:spcPts val="1000"/>
              </a:lnSpc>
            </a:pPr>
            <a:endParaRPr sz="1000" dirty="0"/>
          </a:p>
          <a:p>
            <a:pPr marL="100836" marR="101911" indent="-170" algn="ctr">
              <a:lnSpc>
                <a:spcPts val="2160"/>
              </a:lnSpc>
              <a:spcBef>
                <a:spcPts val="108"/>
              </a:spcBef>
            </a:pPr>
            <a:r>
              <a:rPr sz="1800" spc="0" dirty="0" smtClean="0">
                <a:latin typeface="Corbel"/>
                <a:cs typeface="Corbel"/>
              </a:rPr>
              <a:t>Departamento Administrativo de la Función Pública -DAFP-</a:t>
            </a:r>
            <a:endParaRPr sz="1800" dirty="0">
              <a:latin typeface="Corbel"/>
              <a:cs typeface="Corbel"/>
            </a:endParaRPr>
          </a:p>
        </p:txBody>
      </p:sp>
      <p:sp>
        <p:nvSpPr>
          <p:cNvPr id="4" name="object 4"/>
          <p:cNvSpPr txBox="1"/>
          <p:nvPr/>
        </p:nvSpPr>
        <p:spPr>
          <a:xfrm>
            <a:off x="6180200" y="2012823"/>
            <a:ext cx="2280231" cy="1104138"/>
          </a:xfrm>
          <a:prstGeom prst="rect">
            <a:avLst/>
          </a:prstGeom>
          <a:solidFill>
            <a:schemeClr val="accent2">
              <a:lumMod val="20000"/>
              <a:lumOff val="80000"/>
            </a:schemeClr>
          </a:solidFill>
        </p:spPr>
        <p:txBody>
          <a:bodyPr wrap="square" lIns="0" tIns="13779" rIns="0" bIns="0" rtlCol="0">
            <a:noAutofit/>
          </a:bodyPr>
          <a:lstStyle/>
          <a:p>
            <a:pPr marL="294640" marR="293091" algn="ctr">
              <a:lnSpc>
                <a:spcPts val="2170"/>
              </a:lnSpc>
            </a:pPr>
            <a:r>
              <a:rPr sz="1800" spc="0" dirty="0" smtClean="0">
                <a:latin typeface="Corbel" charset="0"/>
                <a:ea typeface="Corbel" charset="0"/>
                <a:cs typeface="Corbel" charset="0"/>
              </a:rPr>
              <a:t>Departament</a:t>
            </a:r>
            <a:r>
              <a:rPr lang="es-ES" dirty="0" smtClean="0">
                <a:latin typeface="Corbel" charset="0"/>
                <a:ea typeface="Corbel" charset="0"/>
                <a:cs typeface="Corbel" charset="0"/>
              </a:rPr>
              <a:t>o Nacional estadístico</a:t>
            </a:r>
          </a:p>
          <a:p>
            <a:pPr marL="294640" marR="293091" algn="ctr">
              <a:lnSpc>
                <a:spcPts val="2170"/>
              </a:lnSpc>
            </a:pPr>
            <a:r>
              <a:rPr lang="es-ES" dirty="0" smtClean="0">
                <a:latin typeface="Corbel" charset="0"/>
                <a:ea typeface="Corbel" charset="0"/>
                <a:cs typeface="Corbel" charset="0"/>
              </a:rPr>
              <a:t> DANE</a:t>
            </a:r>
            <a:endParaRPr lang="es-ES" dirty="0">
              <a:latin typeface="Corbel" charset="0"/>
              <a:ea typeface="Corbel" charset="0"/>
              <a:cs typeface="Corbel" charset="0"/>
            </a:endParaRPr>
          </a:p>
          <a:p>
            <a:pPr marL="294640" marR="293091" algn="ctr">
              <a:lnSpc>
                <a:spcPts val="2170"/>
              </a:lnSpc>
            </a:pPr>
            <a:endParaRPr sz="1800" b="1" dirty="0">
              <a:latin typeface="Corbel"/>
              <a:cs typeface="Corbel"/>
            </a:endParaRPr>
          </a:p>
        </p:txBody>
      </p:sp>
      <p:sp>
        <p:nvSpPr>
          <p:cNvPr id="3" name="object 3"/>
          <p:cNvSpPr txBox="1"/>
          <p:nvPr/>
        </p:nvSpPr>
        <p:spPr>
          <a:xfrm>
            <a:off x="3587877" y="2012823"/>
            <a:ext cx="1968246" cy="1104138"/>
          </a:xfrm>
          <a:prstGeom prst="rect">
            <a:avLst/>
          </a:prstGeom>
          <a:solidFill>
            <a:schemeClr val="accent2">
              <a:lumMod val="20000"/>
              <a:lumOff val="80000"/>
            </a:schemeClr>
          </a:solidFill>
        </p:spPr>
        <p:txBody>
          <a:bodyPr wrap="square" lIns="0" tIns="8127" rIns="0" bIns="0" rtlCol="0">
            <a:noAutofit/>
          </a:bodyPr>
          <a:lstStyle/>
          <a:p>
            <a:pPr marL="122807" marR="121490" indent="-34" algn="ctr">
              <a:lnSpc>
                <a:spcPts val="2160"/>
              </a:lnSpc>
              <a:spcBef>
                <a:spcPts val="108"/>
              </a:spcBef>
            </a:pPr>
            <a:r>
              <a:rPr sz="1800" spc="-1" dirty="0" smtClean="0">
                <a:latin typeface="Corbel" charset="0"/>
                <a:ea typeface="Corbel" charset="0"/>
                <a:cs typeface="Corbel" charset="0"/>
              </a:rPr>
              <a:t>Departamento Administrativo de Seguridad </a:t>
            </a:r>
            <a:r>
              <a:rPr lang="es-ES_tradnl" sz="1800" spc="-1" dirty="0" smtClean="0">
                <a:latin typeface="Corbel" charset="0"/>
                <a:ea typeface="Corbel" charset="0"/>
                <a:cs typeface="Corbel" charset="0"/>
              </a:rPr>
              <a:t>–</a:t>
            </a:r>
            <a:endParaRPr lang="es-ES" sz="1800" spc="-1" dirty="0" smtClean="0">
              <a:latin typeface="Corbel" charset="0"/>
              <a:ea typeface="Corbel" charset="0"/>
              <a:cs typeface="Corbel" charset="0"/>
            </a:endParaRPr>
          </a:p>
          <a:p>
            <a:pPr marL="122807" marR="121490" indent="-34" algn="ctr">
              <a:lnSpc>
                <a:spcPts val="2160"/>
              </a:lnSpc>
              <a:spcBef>
                <a:spcPts val="108"/>
              </a:spcBef>
            </a:pPr>
            <a:r>
              <a:rPr sz="1800" spc="-1" dirty="0" smtClean="0">
                <a:latin typeface="Corbel" charset="0"/>
                <a:ea typeface="Corbel" charset="0"/>
                <a:cs typeface="Corbel" charset="0"/>
              </a:rPr>
              <a:t>DAS</a:t>
            </a:r>
            <a:endParaRPr sz="1800" dirty="0">
              <a:latin typeface="Corbel" charset="0"/>
              <a:ea typeface="Corbel" charset="0"/>
              <a:cs typeface="Corbel" charset="0"/>
            </a:endParaRPr>
          </a:p>
        </p:txBody>
      </p:sp>
      <p:sp>
        <p:nvSpPr>
          <p:cNvPr id="2" name="object 2"/>
          <p:cNvSpPr txBox="1"/>
          <p:nvPr/>
        </p:nvSpPr>
        <p:spPr>
          <a:xfrm>
            <a:off x="582104" y="2012823"/>
            <a:ext cx="2472245" cy="1104138"/>
          </a:xfrm>
          <a:prstGeom prst="rect">
            <a:avLst/>
          </a:prstGeom>
          <a:solidFill>
            <a:schemeClr val="accent2">
              <a:lumMod val="20000"/>
              <a:lumOff val="80000"/>
            </a:schemeClr>
          </a:solidFill>
        </p:spPr>
        <p:txBody>
          <a:bodyPr wrap="square" lIns="0" tIns="635" rIns="0" bIns="0" rtlCol="0">
            <a:noAutofit/>
          </a:bodyPr>
          <a:lstStyle/>
          <a:p>
            <a:pPr marL="268006" marR="269412" indent="-105" algn="ctr">
              <a:lnSpc>
                <a:spcPct val="100022"/>
              </a:lnSpc>
            </a:pPr>
            <a:r>
              <a:rPr sz="1800" spc="-1" dirty="0" smtClean="0">
                <a:latin typeface="Corbel" charset="0"/>
                <a:ea typeface="Corbel" charset="0"/>
                <a:cs typeface="Corbel" charset="0"/>
              </a:rPr>
              <a:t>Departamento Administrativo de la Presidencia de la República -DAPRE-</a:t>
            </a:r>
            <a:endParaRPr sz="1800" dirty="0">
              <a:latin typeface="Corbel" charset="0"/>
              <a:ea typeface="Corbel" charset="0"/>
              <a:cs typeface="Corbel" charset="0"/>
            </a:endParaRPr>
          </a:p>
        </p:txBody>
      </p:sp>
    </p:spTree>
    <p:extLst>
      <p:ext uri="{BB962C8B-B14F-4D97-AF65-F5344CB8AC3E}">
        <p14:creationId xmlns:p14="http://schemas.microsoft.com/office/powerpoint/2010/main" val="612845148"/>
      </p:ext>
    </p:extLst>
  </p:cSld>
  <p:clrMapOvr>
    <a:masterClrMapping/>
  </p:clrMapOvr>
  <p:transition spd="slow">
    <p:wheel spokes="3"/>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25" name="object 25"/>
          <p:cNvSpPr/>
          <p:nvPr/>
        </p:nvSpPr>
        <p:spPr>
          <a:xfrm>
            <a:off x="179512" y="181355"/>
            <a:ext cx="7416824" cy="985294"/>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600" b="1" dirty="0" smtClean="0"/>
              <a:t>ETAPAS DE APROBACION</a:t>
            </a:r>
            <a:endParaRPr sz="3600" b="1" dirty="0"/>
          </a:p>
        </p:txBody>
      </p:sp>
      <p:sp>
        <p:nvSpPr>
          <p:cNvPr id="14" name="object 14"/>
          <p:cNvSpPr/>
          <p:nvPr/>
        </p:nvSpPr>
        <p:spPr>
          <a:xfrm>
            <a:off x="4063111" y="2780919"/>
            <a:ext cx="4876" cy="2232279"/>
          </a:xfrm>
          <a:custGeom>
            <a:avLst/>
            <a:gdLst/>
            <a:ahLst/>
            <a:cxnLst/>
            <a:rect l="l" t="t" r="r" b="b"/>
            <a:pathLst>
              <a:path w="4876" h="2232279">
                <a:moveTo>
                  <a:pt x="0" y="2232279"/>
                </a:moveTo>
                <a:lnTo>
                  <a:pt x="4876" y="2232279"/>
                </a:lnTo>
                <a:lnTo>
                  <a:pt x="4876" y="0"/>
                </a:lnTo>
                <a:lnTo>
                  <a:pt x="0" y="0"/>
                </a:lnTo>
                <a:lnTo>
                  <a:pt x="0" y="2232279"/>
                </a:lnTo>
                <a:close/>
              </a:path>
            </a:pathLst>
          </a:custGeom>
          <a:solidFill>
            <a:srgbClr val="EFAC00"/>
          </a:solidFill>
        </p:spPr>
        <p:txBody>
          <a:bodyPr wrap="square" lIns="0" tIns="0" rIns="0" bIns="0" rtlCol="0">
            <a:noAutofit/>
          </a:bodyPr>
          <a:lstStyle/>
          <a:p>
            <a:endParaRPr/>
          </a:p>
        </p:txBody>
      </p:sp>
      <p:sp>
        <p:nvSpPr>
          <p:cNvPr id="15" name="object 15"/>
          <p:cNvSpPr/>
          <p:nvPr/>
        </p:nvSpPr>
        <p:spPr>
          <a:xfrm>
            <a:off x="611555" y="2780919"/>
            <a:ext cx="4800" cy="2232279"/>
          </a:xfrm>
          <a:custGeom>
            <a:avLst/>
            <a:gdLst/>
            <a:ahLst/>
            <a:cxnLst/>
            <a:rect l="l" t="t" r="r" b="b"/>
            <a:pathLst>
              <a:path w="4800" h="2232279">
                <a:moveTo>
                  <a:pt x="0" y="2232279"/>
                </a:moveTo>
                <a:lnTo>
                  <a:pt x="4800" y="2232279"/>
                </a:lnTo>
                <a:lnTo>
                  <a:pt x="4800" y="0"/>
                </a:lnTo>
                <a:lnTo>
                  <a:pt x="0" y="0"/>
                </a:lnTo>
                <a:lnTo>
                  <a:pt x="0" y="2232279"/>
                </a:lnTo>
                <a:close/>
              </a:path>
            </a:pathLst>
          </a:custGeom>
          <a:solidFill>
            <a:srgbClr val="EFAC00"/>
          </a:solidFill>
        </p:spPr>
        <p:txBody>
          <a:bodyPr wrap="square" lIns="0" tIns="0" rIns="0" bIns="0" rtlCol="0">
            <a:noAutofit/>
          </a:bodyPr>
          <a:lstStyle/>
          <a:p>
            <a:endParaRPr/>
          </a:p>
        </p:txBody>
      </p:sp>
      <p:sp>
        <p:nvSpPr>
          <p:cNvPr id="16" name="object 16"/>
          <p:cNvSpPr/>
          <p:nvPr/>
        </p:nvSpPr>
        <p:spPr>
          <a:xfrm>
            <a:off x="587565" y="2756916"/>
            <a:ext cx="3504374" cy="2280285"/>
          </a:xfrm>
          <a:custGeom>
            <a:avLst/>
            <a:gdLst/>
            <a:ahLst/>
            <a:cxnLst/>
            <a:rect l="l" t="t" r="r" b="b"/>
            <a:pathLst>
              <a:path w="3504374" h="2280285">
                <a:moveTo>
                  <a:pt x="47993" y="2232279"/>
                </a:moveTo>
                <a:lnTo>
                  <a:pt x="38392" y="2241804"/>
                </a:lnTo>
                <a:lnTo>
                  <a:pt x="3466020" y="2241804"/>
                </a:lnTo>
                <a:lnTo>
                  <a:pt x="47993" y="2232279"/>
                </a:lnTo>
                <a:close/>
              </a:path>
              <a:path w="3504374" h="2280285">
                <a:moveTo>
                  <a:pt x="1908" y="2265657"/>
                </a:moveTo>
                <a:lnTo>
                  <a:pt x="10602" y="2276188"/>
                </a:lnTo>
                <a:lnTo>
                  <a:pt x="23990" y="2280285"/>
                </a:lnTo>
                <a:lnTo>
                  <a:pt x="3480371" y="2280285"/>
                </a:lnTo>
                <a:lnTo>
                  <a:pt x="28790" y="2251456"/>
                </a:lnTo>
                <a:lnTo>
                  <a:pt x="28790" y="28829"/>
                </a:lnTo>
                <a:lnTo>
                  <a:pt x="3475545" y="28829"/>
                </a:lnTo>
                <a:lnTo>
                  <a:pt x="3480371" y="0"/>
                </a:lnTo>
                <a:lnTo>
                  <a:pt x="23990" y="0"/>
                </a:lnTo>
                <a:lnTo>
                  <a:pt x="14600" y="1915"/>
                </a:lnTo>
                <a:lnTo>
                  <a:pt x="4082" y="10627"/>
                </a:lnTo>
                <a:lnTo>
                  <a:pt x="0" y="24003"/>
                </a:lnTo>
                <a:lnTo>
                  <a:pt x="0" y="2256282"/>
                </a:lnTo>
                <a:lnTo>
                  <a:pt x="1908" y="2265657"/>
                </a:lnTo>
                <a:close/>
              </a:path>
              <a:path w="3504374" h="2280285">
                <a:moveTo>
                  <a:pt x="3475545" y="28829"/>
                </a:moveTo>
                <a:lnTo>
                  <a:pt x="3475545" y="2251456"/>
                </a:lnTo>
                <a:lnTo>
                  <a:pt x="28790" y="2251456"/>
                </a:lnTo>
                <a:lnTo>
                  <a:pt x="3480371" y="2280285"/>
                </a:lnTo>
                <a:lnTo>
                  <a:pt x="3489753" y="2278366"/>
                </a:lnTo>
                <a:lnTo>
                  <a:pt x="3500280" y="2269654"/>
                </a:lnTo>
                <a:lnTo>
                  <a:pt x="3504374" y="2256282"/>
                </a:lnTo>
                <a:lnTo>
                  <a:pt x="3504374" y="24003"/>
                </a:lnTo>
                <a:lnTo>
                  <a:pt x="3502455" y="14620"/>
                </a:lnTo>
                <a:lnTo>
                  <a:pt x="3493743" y="4094"/>
                </a:lnTo>
                <a:lnTo>
                  <a:pt x="3480371" y="0"/>
                </a:lnTo>
                <a:lnTo>
                  <a:pt x="3475545" y="28829"/>
                </a:lnTo>
                <a:close/>
              </a:path>
              <a:path w="3504374" h="2280285">
                <a:moveTo>
                  <a:pt x="38392" y="2241804"/>
                </a:moveTo>
                <a:lnTo>
                  <a:pt x="47993" y="2232279"/>
                </a:lnTo>
                <a:lnTo>
                  <a:pt x="47993" y="48006"/>
                </a:lnTo>
                <a:lnTo>
                  <a:pt x="3456368" y="48006"/>
                </a:lnTo>
                <a:lnTo>
                  <a:pt x="3456368" y="2232279"/>
                </a:lnTo>
                <a:lnTo>
                  <a:pt x="47993" y="2232279"/>
                </a:lnTo>
                <a:lnTo>
                  <a:pt x="3466020" y="2241804"/>
                </a:lnTo>
                <a:lnTo>
                  <a:pt x="3466020" y="38354"/>
                </a:lnTo>
                <a:lnTo>
                  <a:pt x="38392" y="38354"/>
                </a:lnTo>
                <a:lnTo>
                  <a:pt x="38392" y="2241804"/>
                </a:lnTo>
                <a:close/>
              </a:path>
            </a:pathLst>
          </a:custGeom>
          <a:solidFill>
            <a:srgbClr val="AF7D00"/>
          </a:solidFill>
        </p:spPr>
        <p:txBody>
          <a:bodyPr wrap="square" lIns="0" tIns="0" rIns="0" bIns="0" rtlCol="0">
            <a:noAutofit/>
          </a:bodyPr>
          <a:lstStyle/>
          <a:p>
            <a:endParaRPr/>
          </a:p>
        </p:txBody>
      </p:sp>
      <p:sp>
        <p:nvSpPr>
          <p:cNvPr id="17" name="object 17"/>
          <p:cNvSpPr/>
          <p:nvPr/>
        </p:nvSpPr>
        <p:spPr>
          <a:xfrm>
            <a:off x="4053586" y="2785745"/>
            <a:ext cx="9525" cy="2222627"/>
          </a:xfrm>
          <a:custGeom>
            <a:avLst/>
            <a:gdLst/>
            <a:ahLst/>
            <a:cxnLst/>
            <a:rect l="l" t="t" r="r" b="b"/>
            <a:pathLst>
              <a:path w="9525" h="2222627">
                <a:moveTo>
                  <a:pt x="0" y="2222627"/>
                </a:moveTo>
                <a:lnTo>
                  <a:pt x="9525" y="2222627"/>
                </a:lnTo>
                <a:lnTo>
                  <a:pt x="9525" y="0"/>
                </a:lnTo>
                <a:lnTo>
                  <a:pt x="0" y="0"/>
                </a:lnTo>
                <a:lnTo>
                  <a:pt x="0" y="2222627"/>
                </a:lnTo>
                <a:close/>
              </a:path>
            </a:pathLst>
          </a:custGeom>
          <a:solidFill>
            <a:srgbClr val="AF7D00"/>
          </a:solidFill>
        </p:spPr>
        <p:txBody>
          <a:bodyPr wrap="square" lIns="0" tIns="0" rIns="0" bIns="0" rtlCol="0">
            <a:noAutofit/>
          </a:bodyPr>
          <a:lstStyle/>
          <a:p>
            <a:endParaRPr/>
          </a:p>
        </p:txBody>
      </p:sp>
      <p:sp>
        <p:nvSpPr>
          <p:cNvPr id="18" name="object 18"/>
          <p:cNvSpPr/>
          <p:nvPr/>
        </p:nvSpPr>
        <p:spPr>
          <a:xfrm>
            <a:off x="616356" y="2785745"/>
            <a:ext cx="9601" cy="2222627"/>
          </a:xfrm>
          <a:custGeom>
            <a:avLst/>
            <a:gdLst/>
            <a:ahLst/>
            <a:cxnLst/>
            <a:rect l="l" t="t" r="r" b="b"/>
            <a:pathLst>
              <a:path w="9601" h="2222627">
                <a:moveTo>
                  <a:pt x="0" y="2222627"/>
                </a:moveTo>
                <a:lnTo>
                  <a:pt x="9601" y="2222627"/>
                </a:lnTo>
                <a:lnTo>
                  <a:pt x="9601" y="0"/>
                </a:lnTo>
                <a:lnTo>
                  <a:pt x="0" y="0"/>
                </a:lnTo>
                <a:lnTo>
                  <a:pt x="0" y="2222627"/>
                </a:lnTo>
                <a:close/>
              </a:path>
            </a:pathLst>
          </a:custGeom>
          <a:solidFill>
            <a:srgbClr val="AF7D00"/>
          </a:solidFill>
        </p:spPr>
        <p:txBody>
          <a:bodyPr wrap="square" lIns="0" tIns="0" rIns="0" bIns="0" rtlCol="0">
            <a:noAutofit/>
          </a:bodyPr>
          <a:lstStyle/>
          <a:p>
            <a:endParaRPr/>
          </a:p>
        </p:txBody>
      </p:sp>
      <p:sp>
        <p:nvSpPr>
          <p:cNvPr id="19" name="object 19"/>
          <p:cNvSpPr/>
          <p:nvPr/>
        </p:nvSpPr>
        <p:spPr>
          <a:xfrm>
            <a:off x="4043934" y="2795270"/>
            <a:ext cx="9651" cy="2203450"/>
          </a:xfrm>
          <a:custGeom>
            <a:avLst/>
            <a:gdLst/>
            <a:ahLst/>
            <a:cxnLst/>
            <a:rect l="l" t="t" r="r" b="b"/>
            <a:pathLst>
              <a:path w="9651" h="2203450">
                <a:moveTo>
                  <a:pt x="0" y="2203450"/>
                </a:moveTo>
                <a:lnTo>
                  <a:pt x="9651" y="2203450"/>
                </a:lnTo>
                <a:lnTo>
                  <a:pt x="9651" y="0"/>
                </a:lnTo>
                <a:lnTo>
                  <a:pt x="0" y="0"/>
                </a:lnTo>
                <a:lnTo>
                  <a:pt x="0" y="2203450"/>
                </a:lnTo>
                <a:close/>
              </a:path>
            </a:pathLst>
          </a:custGeom>
          <a:solidFill>
            <a:srgbClr val="AF7D00"/>
          </a:solidFill>
        </p:spPr>
        <p:txBody>
          <a:bodyPr wrap="square" lIns="0" tIns="0" rIns="0" bIns="0" rtlCol="0">
            <a:noAutofit/>
          </a:bodyPr>
          <a:lstStyle/>
          <a:p>
            <a:endParaRPr/>
          </a:p>
        </p:txBody>
      </p:sp>
      <p:sp>
        <p:nvSpPr>
          <p:cNvPr id="20" name="object 20"/>
          <p:cNvSpPr/>
          <p:nvPr/>
        </p:nvSpPr>
        <p:spPr>
          <a:xfrm>
            <a:off x="625957" y="2795270"/>
            <a:ext cx="9601" cy="2203450"/>
          </a:xfrm>
          <a:custGeom>
            <a:avLst/>
            <a:gdLst/>
            <a:ahLst/>
            <a:cxnLst/>
            <a:rect l="l" t="t" r="r" b="b"/>
            <a:pathLst>
              <a:path w="9601" h="2203450">
                <a:moveTo>
                  <a:pt x="0" y="2203450"/>
                </a:moveTo>
                <a:lnTo>
                  <a:pt x="9601" y="2203450"/>
                </a:lnTo>
                <a:lnTo>
                  <a:pt x="9601" y="0"/>
                </a:lnTo>
                <a:lnTo>
                  <a:pt x="0" y="0"/>
                </a:lnTo>
                <a:lnTo>
                  <a:pt x="0" y="2203450"/>
                </a:lnTo>
                <a:close/>
              </a:path>
            </a:pathLst>
          </a:custGeom>
          <a:solidFill>
            <a:srgbClr val="AF7D00"/>
          </a:solidFill>
        </p:spPr>
        <p:txBody>
          <a:bodyPr wrap="square" lIns="0" tIns="0" rIns="0" bIns="0" rtlCol="0">
            <a:noAutofit/>
          </a:bodyPr>
          <a:lstStyle/>
          <a:p>
            <a:endParaRPr/>
          </a:p>
        </p:txBody>
      </p:sp>
      <p:sp>
        <p:nvSpPr>
          <p:cNvPr id="21" name="object 21"/>
          <p:cNvSpPr/>
          <p:nvPr/>
        </p:nvSpPr>
        <p:spPr>
          <a:xfrm>
            <a:off x="635558" y="2804922"/>
            <a:ext cx="3408375" cy="2184272"/>
          </a:xfrm>
          <a:custGeom>
            <a:avLst/>
            <a:gdLst/>
            <a:ahLst/>
            <a:cxnLst/>
            <a:rect l="l" t="t" r="r" b="b"/>
            <a:pathLst>
              <a:path w="3408375" h="2184273">
                <a:moveTo>
                  <a:pt x="0" y="2184272"/>
                </a:moveTo>
                <a:lnTo>
                  <a:pt x="3408375" y="2184272"/>
                </a:lnTo>
                <a:lnTo>
                  <a:pt x="3408375" y="0"/>
                </a:lnTo>
                <a:lnTo>
                  <a:pt x="0" y="0"/>
                </a:lnTo>
                <a:lnTo>
                  <a:pt x="0" y="2184272"/>
                </a:lnTo>
                <a:close/>
              </a:path>
            </a:pathLst>
          </a:custGeom>
          <a:solidFill>
            <a:srgbClr val="AF7D00"/>
          </a:solidFill>
        </p:spPr>
        <p:txBody>
          <a:bodyPr wrap="square" lIns="0" tIns="0" rIns="0" bIns="0" rtlCol="0">
            <a:noAutofit/>
          </a:bodyPr>
          <a:lstStyle/>
          <a:p>
            <a:endParaRPr/>
          </a:p>
        </p:txBody>
      </p:sp>
      <p:sp>
        <p:nvSpPr>
          <p:cNvPr id="8" name="object 8"/>
          <p:cNvSpPr/>
          <p:nvPr/>
        </p:nvSpPr>
        <p:spPr>
          <a:xfrm>
            <a:off x="4171188" y="3485388"/>
            <a:ext cx="1018032" cy="513588"/>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4211955" y="3607947"/>
            <a:ext cx="720217" cy="218189"/>
          </a:xfrm>
          <a:custGeom>
            <a:avLst/>
            <a:gdLst/>
            <a:ahLst/>
            <a:cxnLst/>
            <a:rect l="l" t="t" r="r" b="b"/>
            <a:pathLst>
              <a:path w="720217" h="218189">
                <a:moveTo>
                  <a:pt x="623942" y="109088"/>
                </a:moveTo>
                <a:lnTo>
                  <a:pt x="632221" y="113914"/>
                </a:lnTo>
                <a:lnTo>
                  <a:pt x="659892" y="113914"/>
                </a:lnTo>
                <a:lnTo>
                  <a:pt x="672084" y="123693"/>
                </a:lnTo>
                <a:lnTo>
                  <a:pt x="672084" y="113914"/>
                </a:lnTo>
                <a:lnTo>
                  <a:pt x="659892" y="88133"/>
                </a:lnTo>
                <a:lnTo>
                  <a:pt x="623942" y="109088"/>
                </a:lnTo>
                <a:close/>
              </a:path>
              <a:path w="720217" h="218189">
                <a:moveTo>
                  <a:pt x="504694" y="13630"/>
                </a:moveTo>
                <a:lnTo>
                  <a:pt x="502332" y="25423"/>
                </a:lnTo>
                <a:lnTo>
                  <a:pt x="505746" y="36647"/>
                </a:lnTo>
                <a:lnTo>
                  <a:pt x="514350" y="45207"/>
                </a:lnTo>
                <a:lnTo>
                  <a:pt x="582327" y="84831"/>
                </a:lnTo>
                <a:lnTo>
                  <a:pt x="672084" y="84831"/>
                </a:lnTo>
                <a:lnTo>
                  <a:pt x="720217" y="109088"/>
                </a:lnTo>
                <a:lnTo>
                  <a:pt x="538734" y="3297"/>
                </a:lnTo>
                <a:lnTo>
                  <a:pt x="537203" y="2476"/>
                </a:lnTo>
                <a:lnTo>
                  <a:pt x="525411" y="0"/>
                </a:lnTo>
                <a:lnTo>
                  <a:pt x="514132" y="3333"/>
                </a:lnTo>
                <a:lnTo>
                  <a:pt x="505587" y="11933"/>
                </a:lnTo>
                <a:lnTo>
                  <a:pt x="504694" y="13630"/>
                </a:lnTo>
                <a:close/>
              </a:path>
              <a:path w="720217" h="218189">
                <a:moveTo>
                  <a:pt x="512826" y="173933"/>
                </a:moveTo>
                <a:lnTo>
                  <a:pt x="504913" y="182984"/>
                </a:lnTo>
                <a:lnTo>
                  <a:pt x="502303" y="194448"/>
                </a:lnTo>
                <a:lnTo>
                  <a:pt x="505587" y="206116"/>
                </a:lnTo>
                <a:lnTo>
                  <a:pt x="506550" y="207656"/>
                </a:lnTo>
                <a:lnTo>
                  <a:pt x="515601" y="215609"/>
                </a:lnTo>
                <a:lnTo>
                  <a:pt x="527065" y="218189"/>
                </a:lnTo>
                <a:lnTo>
                  <a:pt x="538734" y="214879"/>
                </a:lnTo>
                <a:lnTo>
                  <a:pt x="720217" y="109088"/>
                </a:lnTo>
                <a:lnTo>
                  <a:pt x="672084" y="133345"/>
                </a:lnTo>
                <a:lnTo>
                  <a:pt x="659892" y="130043"/>
                </a:lnTo>
                <a:lnTo>
                  <a:pt x="598886" y="123693"/>
                </a:lnTo>
                <a:lnTo>
                  <a:pt x="0" y="123693"/>
                </a:lnTo>
                <a:lnTo>
                  <a:pt x="0" y="133345"/>
                </a:lnTo>
                <a:lnTo>
                  <a:pt x="582327" y="133345"/>
                </a:lnTo>
                <a:lnTo>
                  <a:pt x="514350" y="172969"/>
                </a:lnTo>
                <a:lnTo>
                  <a:pt x="512826" y="173933"/>
                </a:lnTo>
                <a:close/>
              </a:path>
              <a:path w="720217" h="218189">
                <a:moveTo>
                  <a:pt x="615663" y="113914"/>
                </a:moveTo>
                <a:lnTo>
                  <a:pt x="598886" y="123693"/>
                </a:lnTo>
                <a:lnTo>
                  <a:pt x="659892" y="130043"/>
                </a:lnTo>
                <a:lnTo>
                  <a:pt x="672084" y="133345"/>
                </a:lnTo>
                <a:lnTo>
                  <a:pt x="720217" y="109088"/>
                </a:lnTo>
                <a:lnTo>
                  <a:pt x="672084" y="84831"/>
                </a:lnTo>
                <a:lnTo>
                  <a:pt x="0" y="84831"/>
                </a:lnTo>
                <a:lnTo>
                  <a:pt x="0" y="113914"/>
                </a:lnTo>
                <a:lnTo>
                  <a:pt x="615663" y="113914"/>
                </a:lnTo>
                <a:lnTo>
                  <a:pt x="648998" y="123693"/>
                </a:lnTo>
                <a:lnTo>
                  <a:pt x="672084" y="123693"/>
                </a:lnTo>
                <a:lnTo>
                  <a:pt x="659892" y="113914"/>
                </a:lnTo>
                <a:lnTo>
                  <a:pt x="632221" y="113914"/>
                </a:lnTo>
                <a:lnTo>
                  <a:pt x="623942" y="109088"/>
                </a:lnTo>
                <a:lnTo>
                  <a:pt x="659892" y="88133"/>
                </a:lnTo>
                <a:lnTo>
                  <a:pt x="672084" y="113914"/>
                </a:lnTo>
                <a:lnTo>
                  <a:pt x="672084" y="123693"/>
                </a:lnTo>
                <a:lnTo>
                  <a:pt x="648998" y="123693"/>
                </a:lnTo>
                <a:lnTo>
                  <a:pt x="615663" y="113914"/>
                </a:lnTo>
                <a:close/>
              </a:path>
            </a:pathLst>
          </a:custGeom>
          <a:solidFill>
            <a:srgbClr val="EFAC00"/>
          </a:solidFill>
        </p:spPr>
        <p:txBody>
          <a:bodyPr wrap="square" lIns="0" tIns="0" rIns="0" bIns="0" rtlCol="0">
            <a:noAutofit/>
          </a:bodyPr>
          <a:lstStyle/>
          <a:p>
            <a:endParaRPr/>
          </a:p>
        </p:txBody>
      </p:sp>
      <p:sp>
        <p:nvSpPr>
          <p:cNvPr id="10" name="object 10"/>
          <p:cNvSpPr/>
          <p:nvPr/>
        </p:nvSpPr>
        <p:spPr>
          <a:xfrm>
            <a:off x="4211955" y="3707320"/>
            <a:ext cx="672084" cy="0"/>
          </a:xfrm>
          <a:custGeom>
            <a:avLst/>
            <a:gdLst/>
            <a:ahLst/>
            <a:cxnLst/>
            <a:rect l="l" t="t" r="r" b="b"/>
            <a:pathLst>
              <a:path w="672084">
                <a:moveTo>
                  <a:pt x="0" y="0"/>
                </a:moveTo>
                <a:lnTo>
                  <a:pt x="672084" y="0"/>
                </a:lnTo>
              </a:path>
            </a:pathLst>
          </a:custGeom>
          <a:ln w="30352">
            <a:solidFill>
              <a:srgbClr val="EFAC00"/>
            </a:solidFill>
          </a:ln>
        </p:spPr>
        <p:txBody>
          <a:bodyPr wrap="square" lIns="0" tIns="0" rIns="0" bIns="0" rtlCol="0">
            <a:noAutofit/>
          </a:bodyPr>
          <a:lstStyle/>
          <a:p>
            <a:endParaRPr/>
          </a:p>
        </p:txBody>
      </p:sp>
      <p:sp>
        <p:nvSpPr>
          <p:cNvPr id="11" name="object 11"/>
          <p:cNvSpPr/>
          <p:nvPr/>
        </p:nvSpPr>
        <p:spPr>
          <a:xfrm>
            <a:off x="4211955" y="3736467"/>
            <a:ext cx="672084" cy="0"/>
          </a:xfrm>
          <a:custGeom>
            <a:avLst/>
            <a:gdLst/>
            <a:ahLst/>
            <a:cxnLst/>
            <a:rect l="l" t="t" r="r" b="b"/>
            <a:pathLst>
              <a:path w="672084">
                <a:moveTo>
                  <a:pt x="0" y="0"/>
                </a:moveTo>
                <a:lnTo>
                  <a:pt x="672084" y="0"/>
                </a:lnTo>
              </a:path>
            </a:pathLst>
          </a:custGeom>
          <a:ln w="10921">
            <a:solidFill>
              <a:srgbClr val="EFAC00"/>
            </a:solidFill>
          </a:ln>
        </p:spPr>
        <p:txBody>
          <a:bodyPr wrap="square" lIns="0" tIns="0" rIns="0" bIns="0" rtlCol="0">
            <a:noAutofit/>
          </a:bodyPr>
          <a:lstStyle/>
          <a:p>
            <a:endParaRPr/>
          </a:p>
        </p:txBody>
      </p:sp>
      <p:sp>
        <p:nvSpPr>
          <p:cNvPr id="12" name="object 12"/>
          <p:cNvSpPr/>
          <p:nvPr/>
        </p:nvSpPr>
        <p:spPr>
          <a:xfrm>
            <a:off x="5009388" y="1844802"/>
            <a:ext cx="3528441" cy="3744442"/>
          </a:xfrm>
          <a:custGeom>
            <a:avLst/>
            <a:gdLst/>
            <a:ahLst/>
            <a:cxnLst/>
            <a:rect l="l" t="t" r="r" b="b"/>
            <a:pathLst>
              <a:path w="3528441" h="3744442">
                <a:moveTo>
                  <a:pt x="0" y="588137"/>
                </a:moveTo>
                <a:lnTo>
                  <a:pt x="0" y="3156331"/>
                </a:lnTo>
                <a:lnTo>
                  <a:pt x="1949" y="3204573"/>
                </a:lnTo>
                <a:lnTo>
                  <a:pt x="7696" y="3251740"/>
                </a:lnTo>
                <a:lnTo>
                  <a:pt x="17090" y="3297680"/>
                </a:lnTo>
                <a:lnTo>
                  <a:pt x="29979" y="3342243"/>
                </a:lnTo>
                <a:lnTo>
                  <a:pt x="46212" y="3385276"/>
                </a:lnTo>
                <a:lnTo>
                  <a:pt x="65637" y="3426629"/>
                </a:lnTo>
                <a:lnTo>
                  <a:pt x="88105" y="3466150"/>
                </a:lnTo>
                <a:lnTo>
                  <a:pt x="113462" y="3503688"/>
                </a:lnTo>
                <a:lnTo>
                  <a:pt x="141559" y="3539092"/>
                </a:lnTo>
                <a:lnTo>
                  <a:pt x="172243" y="3572211"/>
                </a:lnTo>
                <a:lnTo>
                  <a:pt x="205364" y="3602893"/>
                </a:lnTo>
                <a:lnTo>
                  <a:pt x="240770" y="3630988"/>
                </a:lnTo>
                <a:lnTo>
                  <a:pt x="278310" y="3656344"/>
                </a:lnTo>
                <a:lnTo>
                  <a:pt x="317833" y="3678810"/>
                </a:lnTo>
                <a:lnTo>
                  <a:pt x="359187" y="3698234"/>
                </a:lnTo>
                <a:lnTo>
                  <a:pt x="402222" y="3714466"/>
                </a:lnTo>
                <a:lnTo>
                  <a:pt x="446785" y="3727354"/>
                </a:lnTo>
                <a:lnTo>
                  <a:pt x="492726" y="3736746"/>
                </a:lnTo>
                <a:lnTo>
                  <a:pt x="539894" y="3742493"/>
                </a:lnTo>
                <a:lnTo>
                  <a:pt x="588137" y="3744442"/>
                </a:lnTo>
                <a:lnTo>
                  <a:pt x="2940304" y="3744442"/>
                </a:lnTo>
                <a:lnTo>
                  <a:pt x="2988546" y="3742493"/>
                </a:lnTo>
                <a:lnTo>
                  <a:pt x="3035714" y="3736746"/>
                </a:lnTo>
                <a:lnTo>
                  <a:pt x="3081655" y="3727354"/>
                </a:lnTo>
                <a:lnTo>
                  <a:pt x="3126218" y="3714466"/>
                </a:lnTo>
                <a:lnTo>
                  <a:pt x="3169253" y="3698234"/>
                </a:lnTo>
                <a:lnTo>
                  <a:pt x="3210607" y="3678810"/>
                </a:lnTo>
                <a:lnTo>
                  <a:pt x="3250130" y="3656344"/>
                </a:lnTo>
                <a:lnTo>
                  <a:pt x="3287670" y="3630988"/>
                </a:lnTo>
                <a:lnTo>
                  <a:pt x="3323076" y="3602893"/>
                </a:lnTo>
                <a:lnTo>
                  <a:pt x="3356197" y="3572211"/>
                </a:lnTo>
                <a:lnTo>
                  <a:pt x="3386881" y="3539092"/>
                </a:lnTo>
                <a:lnTo>
                  <a:pt x="3414978" y="3503688"/>
                </a:lnTo>
                <a:lnTo>
                  <a:pt x="3440335" y="3466150"/>
                </a:lnTo>
                <a:lnTo>
                  <a:pt x="3462803" y="3426629"/>
                </a:lnTo>
                <a:lnTo>
                  <a:pt x="3482228" y="3385276"/>
                </a:lnTo>
                <a:lnTo>
                  <a:pt x="3498461" y="3342243"/>
                </a:lnTo>
                <a:lnTo>
                  <a:pt x="3511350" y="3297680"/>
                </a:lnTo>
                <a:lnTo>
                  <a:pt x="3520744" y="3251740"/>
                </a:lnTo>
                <a:lnTo>
                  <a:pt x="3526491" y="3204573"/>
                </a:lnTo>
                <a:lnTo>
                  <a:pt x="3528441" y="3156331"/>
                </a:lnTo>
                <a:lnTo>
                  <a:pt x="3528441" y="588137"/>
                </a:lnTo>
                <a:lnTo>
                  <a:pt x="3526491" y="539894"/>
                </a:lnTo>
                <a:lnTo>
                  <a:pt x="3520744" y="492726"/>
                </a:lnTo>
                <a:lnTo>
                  <a:pt x="3511350" y="446785"/>
                </a:lnTo>
                <a:lnTo>
                  <a:pt x="3498461" y="402222"/>
                </a:lnTo>
                <a:lnTo>
                  <a:pt x="3482228" y="359187"/>
                </a:lnTo>
                <a:lnTo>
                  <a:pt x="3462803" y="317833"/>
                </a:lnTo>
                <a:lnTo>
                  <a:pt x="3440335" y="278310"/>
                </a:lnTo>
                <a:lnTo>
                  <a:pt x="3414978" y="240770"/>
                </a:lnTo>
                <a:lnTo>
                  <a:pt x="3386881" y="205364"/>
                </a:lnTo>
                <a:lnTo>
                  <a:pt x="3356197" y="172243"/>
                </a:lnTo>
                <a:lnTo>
                  <a:pt x="3323076" y="141559"/>
                </a:lnTo>
                <a:lnTo>
                  <a:pt x="3287670" y="113462"/>
                </a:lnTo>
                <a:lnTo>
                  <a:pt x="3250130" y="88105"/>
                </a:lnTo>
                <a:lnTo>
                  <a:pt x="3210607" y="65637"/>
                </a:lnTo>
                <a:lnTo>
                  <a:pt x="3169253" y="46212"/>
                </a:lnTo>
                <a:lnTo>
                  <a:pt x="3126218" y="29979"/>
                </a:lnTo>
                <a:lnTo>
                  <a:pt x="3081655" y="17090"/>
                </a:lnTo>
                <a:lnTo>
                  <a:pt x="3035714" y="7696"/>
                </a:lnTo>
                <a:lnTo>
                  <a:pt x="2988546" y="1949"/>
                </a:lnTo>
                <a:lnTo>
                  <a:pt x="2940304" y="0"/>
                </a:lnTo>
                <a:lnTo>
                  <a:pt x="588137" y="0"/>
                </a:lnTo>
                <a:lnTo>
                  <a:pt x="539894" y="1949"/>
                </a:lnTo>
                <a:lnTo>
                  <a:pt x="492726" y="7696"/>
                </a:lnTo>
                <a:lnTo>
                  <a:pt x="446785" y="17090"/>
                </a:lnTo>
                <a:lnTo>
                  <a:pt x="402222" y="29979"/>
                </a:lnTo>
                <a:lnTo>
                  <a:pt x="359187" y="46212"/>
                </a:lnTo>
                <a:lnTo>
                  <a:pt x="317833" y="65637"/>
                </a:lnTo>
                <a:lnTo>
                  <a:pt x="278310" y="88105"/>
                </a:lnTo>
                <a:lnTo>
                  <a:pt x="240770" y="113462"/>
                </a:lnTo>
                <a:lnTo>
                  <a:pt x="205364" y="141559"/>
                </a:lnTo>
                <a:lnTo>
                  <a:pt x="172243" y="172243"/>
                </a:lnTo>
                <a:lnTo>
                  <a:pt x="141559" y="205364"/>
                </a:lnTo>
                <a:lnTo>
                  <a:pt x="113462" y="240770"/>
                </a:lnTo>
                <a:lnTo>
                  <a:pt x="88105" y="278310"/>
                </a:lnTo>
                <a:lnTo>
                  <a:pt x="65637" y="317833"/>
                </a:lnTo>
                <a:lnTo>
                  <a:pt x="46212" y="359187"/>
                </a:lnTo>
                <a:lnTo>
                  <a:pt x="29979" y="402222"/>
                </a:lnTo>
                <a:lnTo>
                  <a:pt x="17090" y="446785"/>
                </a:lnTo>
                <a:lnTo>
                  <a:pt x="7696" y="492726"/>
                </a:lnTo>
                <a:lnTo>
                  <a:pt x="1949" y="539894"/>
                </a:lnTo>
                <a:lnTo>
                  <a:pt x="0" y="588137"/>
                </a:lnTo>
                <a:close/>
              </a:path>
            </a:pathLst>
          </a:custGeom>
          <a:solidFill>
            <a:srgbClr val="EFAC00"/>
          </a:solidFill>
        </p:spPr>
        <p:txBody>
          <a:bodyPr wrap="square" lIns="0" tIns="0" rIns="0" bIns="0" rtlCol="0">
            <a:noAutofit/>
          </a:bodyPr>
          <a:lstStyle/>
          <a:p>
            <a:endParaRPr/>
          </a:p>
        </p:txBody>
      </p:sp>
      <p:sp>
        <p:nvSpPr>
          <p:cNvPr id="13" name="object 13"/>
          <p:cNvSpPr/>
          <p:nvPr/>
        </p:nvSpPr>
        <p:spPr>
          <a:xfrm>
            <a:off x="4985512" y="5000625"/>
            <a:ext cx="56261" cy="3419094"/>
          </a:xfrm>
          <a:custGeom>
            <a:avLst/>
            <a:gdLst/>
            <a:ahLst/>
            <a:cxnLst/>
            <a:rect l="l" t="t" r="r" b="b"/>
            <a:pathLst>
              <a:path w="56261" h="3419094">
                <a:moveTo>
                  <a:pt x="49911" y="115824"/>
                </a:moveTo>
                <a:lnTo>
                  <a:pt x="56261" y="143510"/>
                </a:lnTo>
                <a:lnTo>
                  <a:pt x="50800" y="57657"/>
                </a:lnTo>
                <a:lnTo>
                  <a:pt x="48640" y="29082"/>
                </a:lnTo>
                <a:lnTo>
                  <a:pt x="48005" y="0"/>
                </a:lnTo>
                <a:lnTo>
                  <a:pt x="44958" y="87630"/>
                </a:lnTo>
                <a:lnTo>
                  <a:pt x="49911" y="115824"/>
                </a:lnTo>
                <a:close/>
              </a:path>
              <a:path w="56261" h="3419094">
                <a:moveTo>
                  <a:pt x="39115" y="29718"/>
                </a:moveTo>
                <a:lnTo>
                  <a:pt x="41275" y="58927"/>
                </a:lnTo>
                <a:lnTo>
                  <a:pt x="44958" y="87630"/>
                </a:lnTo>
                <a:lnTo>
                  <a:pt x="48005" y="0"/>
                </a:lnTo>
                <a:lnTo>
                  <a:pt x="48005" y="-2567686"/>
                </a:lnTo>
                <a:lnTo>
                  <a:pt x="48767" y="-2597404"/>
                </a:lnTo>
                <a:lnTo>
                  <a:pt x="54483" y="-2654173"/>
                </a:lnTo>
                <a:lnTo>
                  <a:pt x="65786" y="-2709291"/>
                </a:lnTo>
                <a:lnTo>
                  <a:pt x="82423" y="-2762123"/>
                </a:lnTo>
                <a:lnTo>
                  <a:pt x="103886" y="-2812796"/>
                </a:lnTo>
                <a:lnTo>
                  <a:pt x="129921" y="-2860675"/>
                </a:lnTo>
                <a:lnTo>
                  <a:pt x="160400" y="-2905505"/>
                </a:lnTo>
                <a:lnTo>
                  <a:pt x="194945" y="-2947289"/>
                </a:lnTo>
                <a:lnTo>
                  <a:pt x="233172" y="-2985516"/>
                </a:lnTo>
                <a:lnTo>
                  <a:pt x="275082" y="-3020060"/>
                </a:lnTo>
                <a:lnTo>
                  <a:pt x="320039" y="-3050413"/>
                </a:lnTo>
                <a:lnTo>
                  <a:pt x="368046" y="-3076321"/>
                </a:lnTo>
                <a:lnTo>
                  <a:pt x="418591" y="-3097657"/>
                </a:lnTo>
                <a:lnTo>
                  <a:pt x="471677" y="-3114166"/>
                </a:lnTo>
                <a:lnTo>
                  <a:pt x="526668" y="-3125342"/>
                </a:lnTo>
                <a:lnTo>
                  <a:pt x="583564" y="-3131058"/>
                </a:lnTo>
                <a:lnTo>
                  <a:pt x="612648" y="-3131692"/>
                </a:lnTo>
                <a:lnTo>
                  <a:pt x="2964180" y="-3131692"/>
                </a:lnTo>
                <a:lnTo>
                  <a:pt x="3022472" y="-3128772"/>
                </a:lnTo>
                <a:lnTo>
                  <a:pt x="3078480" y="-3120136"/>
                </a:lnTo>
                <a:lnTo>
                  <a:pt x="3132455" y="-3106166"/>
                </a:lnTo>
                <a:lnTo>
                  <a:pt x="3184397" y="-3087242"/>
                </a:lnTo>
                <a:lnTo>
                  <a:pt x="3233673" y="-3063366"/>
                </a:lnTo>
                <a:lnTo>
                  <a:pt x="3280156" y="-3035173"/>
                </a:lnTo>
                <a:lnTo>
                  <a:pt x="3323463" y="-3002534"/>
                </a:lnTo>
                <a:lnTo>
                  <a:pt x="3363594" y="-2966085"/>
                </a:lnTo>
                <a:lnTo>
                  <a:pt x="3399916" y="-2925953"/>
                </a:lnTo>
                <a:lnTo>
                  <a:pt x="3432302" y="-2882519"/>
                </a:lnTo>
                <a:lnTo>
                  <a:pt x="3460495" y="-2836037"/>
                </a:lnTo>
                <a:lnTo>
                  <a:pt x="3484244" y="-2786634"/>
                </a:lnTo>
                <a:lnTo>
                  <a:pt x="3503041" y="-2734817"/>
                </a:lnTo>
                <a:lnTo>
                  <a:pt x="3517011" y="-2680716"/>
                </a:lnTo>
                <a:lnTo>
                  <a:pt x="3525392" y="-2624709"/>
                </a:lnTo>
                <a:lnTo>
                  <a:pt x="3528314" y="-2567051"/>
                </a:lnTo>
                <a:lnTo>
                  <a:pt x="3528314" y="507"/>
                </a:lnTo>
                <a:lnTo>
                  <a:pt x="3525392" y="58800"/>
                </a:lnTo>
                <a:lnTo>
                  <a:pt x="3516757" y="114807"/>
                </a:lnTo>
                <a:lnTo>
                  <a:pt x="3502787" y="168782"/>
                </a:lnTo>
                <a:lnTo>
                  <a:pt x="3483737" y="220725"/>
                </a:lnTo>
                <a:lnTo>
                  <a:pt x="3459988" y="270002"/>
                </a:lnTo>
                <a:lnTo>
                  <a:pt x="3431666" y="316484"/>
                </a:lnTo>
                <a:lnTo>
                  <a:pt x="3399155" y="359791"/>
                </a:lnTo>
                <a:lnTo>
                  <a:pt x="3362706" y="399922"/>
                </a:lnTo>
                <a:lnTo>
                  <a:pt x="3322573" y="436244"/>
                </a:lnTo>
                <a:lnTo>
                  <a:pt x="3279140" y="468630"/>
                </a:lnTo>
                <a:lnTo>
                  <a:pt x="3232531" y="496824"/>
                </a:lnTo>
                <a:lnTo>
                  <a:pt x="3183255" y="520572"/>
                </a:lnTo>
                <a:lnTo>
                  <a:pt x="3131439" y="539369"/>
                </a:lnTo>
                <a:lnTo>
                  <a:pt x="3077337" y="553338"/>
                </a:lnTo>
                <a:lnTo>
                  <a:pt x="3021330" y="561721"/>
                </a:lnTo>
                <a:lnTo>
                  <a:pt x="2963671" y="564641"/>
                </a:lnTo>
                <a:lnTo>
                  <a:pt x="612013" y="564641"/>
                </a:lnTo>
                <a:lnTo>
                  <a:pt x="553720" y="561721"/>
                </a:lnTo>
                <a:lnTo>
                  <a:pt x="497713" y="553085"/>
                </a:lnTo>
                <a:lnTo>
                  <a:pt x="443738" y="539115"/>
                </a:lnTo>
                <a:lnTo>
                  <a:pt x="391922" y="520065"/>
                </a:lnTo>
                <a:lnTo>
                  <a:pt x="342646" y="496316"/>
                </a:lnTo>
                <a:lnTo>
                  <a:pt x="296163" y="467994"/>
                </a:lnTo>
                <a:lnTo>
                  <a:pt x="252857" y="435483"/>
                </a:lnTo>
                <a:lnTo>
                  <a:pt x="212725" y="399034"/>
                </a:lnTo>
                <a:lnTo>
                  <a:pt x="176402" y="358902"/>
                </a:lnTo>
                <a:lnTo>
                  <a:pt x="143890" y="315468"/>
                </a:lnTo>
                <a:lnTo>
                  <a:pt x="115697" y="268986"/>
                </a:lnTo>
                <a:lnTo>
                  <a:pt x="92075" y="219582"/>
                </a:lnTo>
                <a:lnTo>
                  <a:pt x="73151" y="167767"/>
                </a:lnTo>
                <a:lnTo>
                  <a:pt x="59309" y="113664"/>
                </a:lnTo>
                <a:lnTo>
                  <a:pt x="50800" y="57657"/>
                </a:lnTo>
                <a:lnTo>
                  <a:pt x="56261" y="143510"/>
                </a:lnTo>
                <a:lnTo>
                  <a:pt x="73151" y="197485"/>
                </a:lnTo>
                <a:lnTo>
                  <a:pt x="94741" y="249047"/>
                </a:lnTo>
                <a:lnTo>
                  <a:pt x="121285" y="297815"/>
                </a:lnTo>
                <a:lnTo>
                  <a:pt x="152018" y="343534"/>
                </a:lnTo>
                <a:lnTo>
                  <a:pt x="187198" y="386080"/>
                </a:lnTo>
                <a:lnTo>
                  <a:pt x="226060" y="424941"/>
                </a:lnTo>
                <a:lnTo>
                  <a:pt x="268604" y="460121"/>
                </a:lnTo>
                <a:lnTo>
                  <a:pt x="314198" y="490981"/>
                </a:lnTo>
                <a:lnTo>
                  <a:pt x="362965" y="517525"/>
                </a:lnTo>
                <a:lnTo>
                  <a:pt x="414400" y="539241"/>
                </a:lnTo>
                <a:lnTo>
                  <a:pt x="468249" y="556133"/>
                </a:lnTo>
                <a:lnTo>
                  <a:pt x="524255" y="567563"/>
                </a:lnTo>
                <a:lnTo>
                  <a:pt x="582167" y="573532"/>
                </a:lnTo>
                <a:lnTo>
                  <a:pt x="612013" y="574294"/>
                </a:lnTo>
                <a:lnTo>
                  <a:pt x="2963926" y="574294"/>
                </a:lnTo>
                <a:lnTo>
                  <a:pt x="3022599" y="571246"/>
                </a:lnTo>
                <a:lnTo>
                  <a:pt x="3079495" y="562737"/>
                </a:lnTo>
                <a:lnTo>
                  <a:pt x="3134487" y="548513"/>
                </a:lnTo>
                <a:lnTo>
                  <a:pt x="3187191" y="529336"/>
                </a:lnTo>
                <a:lnTo>
                  <a:pt x="3237357" y="505206"/>
                </a:lnTo>
                <a:lnTo>
                  <a:pt x="3284728" y="476503"/>
                </a:lnTo>
                <a:lnTo>
                  <a:pt x="3328796" y="443484"/>
                </a:lnTo>
                <a:lnTo>
                  <a:pt x="3369691" y="406527"/>
                </a:lnTo>
                <a:lnTo>
                  <a:pt x="3406647" y="365759"/>
                </a:lnTo>
                <a:lnTo>
                  <a:pt x="3439794" y="321563"/>
                </a:lnTo>
                <a:lnTo>
                  <a:pt x="3468496" y="274319"/>
                </a:lnTo>
                <a:lnTo>
                  <a:pt x="3492754" y="224155"/>
                </a:lnTo>
                <a:lnTo>
                  <a:pt x="3511931" y="171450"/>
                </a:lnTo>
                <a:lnTo>
                  <a:pt x="3526282" y="116586"/>
                </a:lnTo>
                <a:lnTo>
                  <a:pt x="3534917" y="59562"/>
                </a:lnTo>
                <a:lnTo>
                  <a:pt x="3537966" y="507"/>
                </a:lnTo>
                <a:lnTo>
                  <a:pt x="3537966" y="-2567304"/>
                </a:lnTo>
                <a:lnTo>
                  <a:pt x="3534917" y="-2625979"/>
                </a:lnTo>
                <a:lnTo>
                  <a:pt x="3526409" y="-2682875"/>
                </a:lnTo>
                <a:lnTo>
                  <a:pt x="3512185" y="-2737866"/>
                </a:lnTo>
                <a:lnTo>
                  <a:pt x="3493008" y="-2790571"/>
                </a:lnTo>
                <a:lnTo>
                  <a:pt x="3468878" y="-2840736"/>
                </a:lnTo>
                <a:lnTo>
                  <a:pt x="3440176" y="-2888107"/>
                </a:lnTo>
                <a:lnTo>
                  <a:pt x="3407156" y="-2932303"/>
                </a:lnTo>
                <a:lnTo>
                  <a:pt x="3370198" y="-2973070"/>
                </a:lnTo>
                <a:lnTo>
                  <a:pt x="3329432" y="-3010154"/>
                </a:lnTo>
                <a:lnTo>
                  <a:pt x="3285236" y="-3043174"/>
                </a:lnTo>
                <a:lnTo>
                  <a:pt x="3237991" y="-3072003"/>
                </a:lnTo>
                <a:lnTo>
                  <a:pt x="3187827" y="-3096133"/>
                </a:lnTo>
                <a:lnTo>
                  <a:pt x="3135121" y="-3115437"/>
                </a:lnTo>
                <a:lnTo>
                  <a:pt x="3080258" y="-3129661"/>
                </a:lnTo>
                <a:lnTo>
                  <a:pt x="3023235" y="-3138297"/>
                </a:lnTo>
                <a:lnTo>
                  <a:pt x="2964180" y="-3141345"/>
                </a:lnTo>
                <a:lnTo>
                  <a:pt x="612393" y="-3141345"/>
                </a:lnTo>
                <a:lnTo>
                  <a:pt x="553720" y="-3138424"/>
                </a:lnTo>
                <a:lnTo>
                  <a:pt x="496824" y="-3129788"/>
                </a:lnTo>
                <a:lnTo>
                  <a:pt x="441833" y="-3115564"/>
                </a:lnTo>
                <a:lnTo>
                  <a:pt x="389127" y="-3096387"/>
                </a:lnTo>
                <a:lnTo>
                  <a:pt x="338963" y="-3072257"/>
                </a:lnTo>
                <a:lnTo>
                  <a:pt x="291591" y="-3043554"/>
                </a:lnTo>
                <a:lnTo>
                  <a:pt x="247396" y="-3010535"/>
                </a:lnTo>
                <a:lnTo>
                  <a:pt x="206628" y="-2973578"/>
                </a:lnTo>
                <a:lnTo>
                  <a:pt x="169545" y="-2932811"/>
                </a:lnTo>
                <a:lnTo>
                  <a:pt x="136525" y="-2888741"/>
                </a:lnTo>
                <a:lnTo>
                  <a:pt x="107696" y="-2841371"/>
                </a:lnTo>
                <a:lnTo>
                  <a:pt x="83565" y="-2791333"/>
                </a:lnTo>
                <a:lnTo>
                  <a:pt x="64262" y="-2738628"/>
                </a:lnTo>
                <a:lnTo>
                  <a:pt x="50037" y="-2683637"/>
                </a:lnTo>
                <a:lnTo>
                  <a:pt x="41401" y="-2626614"/>
                </a:lnTo>
                <a:lnTo>
                  <a:pt x="38353" y="-2567686"/>
                </a:lnTo>
                <a:lnTo>
                  <a:pt x="38353" y="254"/>
                </a:lnTo>
                <a:lnTo>
                  <a:pt x="39115" y="29718"/>
                </a:lnTo>
                <a:close/>
              </a:path>
              <a:path w="56261" h="3419094">
                <a:moveTo>
                  <a:pt x="200913" y="454025"/>
                </a:moveTo>
                <a:lnTo>
                  <a:pt x="246252" y="491236"/>
                </a:lnTo>
                <a:lnTo>
                  <a:pt x="295148" y="524256"/>
                </a:lnTo>
                <a:lnTo>
                  <a:pt x="347217" y="552450"/>
                </a:lnTo>
                <a:lnTo>
                  <a:pt x="402082" y="575691"/>
                </a:lnTo>
                <a:lnTo>
                  <a:pt x="459613" y="593547"/>
                </a:lnTo>
                <a:lnTo>
                  <a:pt x="519557" y="605688"/>
                </a:lnTo>
                <a:lnTo>
                  <a:pt x="581151" y="611873"/>
                </a:lnTo>
                <a:lnTo>
                  <a:pt x="612013" y="612647"/>
                </a:lnTo>
                <a:lnTo>
                  <a:pt x="2964815" y="612635"/>
                </a:lnTo>
                <a:lnTo>
                  <a:pt x="3027298" y="609409"/>
                </a:lnTo>
                <a:lnTo>
                  <a:pt x="3088132" y="600125"/>
                </a:lnTo>
                <a:lnTo>
                  <a:pt x="3146806" y="584962"/>
                </a:lnTo>
                <a:lnTo>
                  <a:pt x="3203066" y="564261"/>
                </a:lnTo>
                <a:lnTo>
                  <a:pt x="3256534" y="538480"/>
                </a:lnTo>
                <a:lnTo>
                  <a:pt x="3306953" y="507872"/>
                </a:lnTo>
                <a:lnTo>
                  <a:pt x="3353942" y="472440"/>
                </a:lnTo>
                <a:lnTo>
                  <a:pt x="3397504" y="432943"/>
                </a:lnTo>
                <a:lnTo>
                  <a:pt x="3436873" y="389381"/>
                </a:lnTo>
                <a:lnTo>
                  <a:pt x="3472180" y="342265"/>
                </a:lnTo>
                <a:lnTo>
                  <a:pt x="3502660" y="291846"/>
                </a:lnTo>
                <a:lnTo>
                  <a:pt x="3528441" y="238252"/>
                </a:lnTo>
                <a:lnTo>
                  <a:pt x="3548888" y="182118"/>
                </a:lnTo>
                <a:lnTo>
                  <a:pt x="3564001" y="123317"/>
                </a:lnTo>
                <a:lnTo>
                  <a:pt x="3573144" y="62483"/>
                </a:lnTo>
                <a:lnTo>
                  <a:pt x="3576319" y="507"/>
                </a:lnTo>
                <a:lnTo>
                  <a:pt x="3576319" y="-2568321"/>
                </a:lnTo>
                <a:lnTo>
                  <a:pt x="3573017" y="-2630804"/>
                </a:lnTo>
                <a:lnTo>
                  <a:pt x="3563746" y="-2691511"/>
                </a:lnTo>
                <a:lnTo>
                  <a:pt x="3548634" y="-2750185"/>
                </a:lnTo>
                <a:lnTo>
                  <a:pt x="3527933" y="-2806446"/>
                </a:lnTo>
                <a:lnTo>
                  <a:pt x="3502152" y="-2859913"/>
                </a:lnTo>
                <a:lnTo>
                  <a:pt x="3471544" y="-2910332"/>
                </a:lnTo>
                <a:lnTo>
                  <a:pt x="3436112" y="-2957449"/>
                </a:lnTo>
                <a:lnTo>
                  <a:pt x="3396615" y="-3000883"/>
                </a:lnTo>
                <a:lnTo>
                  <a:pt x="3353054" y="-3040253"/>
                </a:lnTo>
                <a:lnTo>
                  <a:pt x="3305937" y="-3075559"/>
                </a:lnTo>
                <a:lnTo>
                  <a:pt x="3255517" y="-3106166"/>
                </a:lnTo>
                <a:lnTo>
                  <a:pt x="3201923" y="-3131820"/>
                </a:lnTo>
                <a:lnTo>
                  <a:pt x="3145790" y="-3152266"/>
                </a:lnTo>
                <a:lnTo>
                  <a:pt x="3086989" y="-3167507"/>
                </a:lnTo>
                <a:lnTo>
                  <a:pt x="3026156" y="-3176651"/>
                </a:lnTo>
                <a:lnTo>
                  <a:pt x="2964180" y="-3179699"/>
                </a:lnTo>
                <a:lnTo>
                  <a:pt x="611377" y="-3179699"/>
                </a:lnTo>
                <a:lnTo>
                  <a:pt x="548893" y="-3176524"/>
                </a:lnTo>
                <a:lnTo>
                  <a:pt x="488188" y="-3167253"/>
                </a:lnTo>
                <a:lnTo>
                  <a:pt x="429513" y="-3152013"/>
                </a:lnTo>
                <a:lnTo>
                  <a:pt x="373252" y="-3131439"/>
                </a:lnTo>
                <a:lnTo>
                  <a:pt x="319786" y="-3105530"/>
                </a:lnTo>
                <a:lnTo>
                  <a:pt x="269366" y="-3074924"/>
                </a:lnTo>
                <a:lnTo>
                  <a:pt x="222250" y="-3039617"/>
                </a:lnTo>
                <a:lnTo>
                  <a:pt x="178815" y="-2999994"/>
                </a:lnTo>
                <a:lnTo>
                  <a:pt x="139446" y="-2956560"/>
                </a:lnTo>
                <a:lnTo>
                  <a:pt x="104139" y="-2909442"/>
                </a:lnTo>
                <a:lnTo>
                  <a:pt x="73533" y="-2858897"/>
                </a:lnTo>
                <a:lnTo>
                  <a:pt x="47878" y="-2805303"/>
                </a:lnTo>
                <a:lnTo>
                  <a:pt x="27432" y="-2749169"/>
                </a:lnTo>
                <a:lnTo>
                  <a:pt x="12191" y="-2690367"/>
                </a:lnTo>
                <a:lnTo>
                  <a:pt x="3048" y="-2629535"/>
                </a:lnTo>
                <a:lnTo>
                  <a:pt x="0" y="-2567686"/>
                </a:lnTo>
                <a:lnTo>
                  <a:pt x="0" y="1143"/>
                </a:lnTo>
                <a:lnTo>
                  <a:pt x="3175" y="63626"/>
                </a:lnTo>
                <a:lnTo>
                  <a:pt x="12446" y="124460"/>
                </a:lnTo>
                <a:lnTo>
                  <a:pt x="27686" y="183133"/>
                </a:lnTo>
                <a:lnTo>
                  <a:pt x="29463" y="30480"/>
                </a:lnTo>
                <a:lnTo>
                  <a:pt x="28828" y="507"/>
                </a:lnTo>
                <a:lnTo>
                  <a:pt x="28828" y="-2567686"/>
                </a:lnTo>
                <a:lnTo>
                  <a:pt x="31750" y="-2627376"/>
                </a:lnTo>
                <a:lnTo>
                  <a:pt x="40639" y="-2685288"/>
                </a:lnTo>
                <a:lnTo>
                  <a:pt x="55117" y="-2741167"/>
                </a:lnTo>
                <a:lnTo>
                  <a:pt x="74675" y="-2794762"/>
                </a:lnTo>
                <a:lnTo>
                  <a:pt x="99187" y="-2845816"/>
                </a:lnTo>
                <a:lnTo>
                  <a:pt x="128397" y="-2893822"/>
                </a:lnTo>
                <a:lnTo>
                  <a:pt x="162051" y="-2938779"/>
                </a:lnTo>
                <a:lnTo>
                  <a:pt x="199643" y="-2980182"/>
                </a:lnTo>
                <a:lnTo>
                  <a:pt x="241173" y="-3017774"/>
                </a:lnTo>
                <a:lnTo>
                  <a:pt x="286003" y="-3051429"/>
                </a:lnTo>
                <a:lnTo>
                  <a:pt x="334137" y="-3080639"/>
                </a:lnTo>
                <a:lnTo>
                  <a:pt x="385190" y="-3105150"/>
                </a:lnTo>
                <a:lnTo>
                  <a:pt x="438658" y="-3124708"/>
                </a:lnTo>
                <a:lnTo>
                  <a:pt x="494664" y="-3139186"/>
                </a:lnTo>
                <a:lnTo>
                  <a:pt x="552576" y="-3147949"/>
                </a:lnTo>
                <a:lnTo>
                  <a:pt x="612139" y="-3150870"/>
                </a:lnTo>
                <a:lnTo>
                  <a:pt x="2964180" y="-3150870"/>
                </a:lnTo>
                <a:lnTo>
                  <a:pt x="3023996" y="-3147949"/>
                </a:lnTo>
                <a:lnTo>
                  <a:pt x="3081909" y="-3139059"/>
                </a:lnTo>
                <a:lnTo>
                  <a:pt x="3137789" y="-3124580"/>
                </a:lnTo>
                <a:lnTo>
                  <a:pt x="3191383" y="-3105023"/>
                </a:lnTo>
                <a:lnTo>
                  <a:pt x="3242437" y="-3080512"/>
                </a:lnTo>
                <a:lnTo>
                  <a:pt x="3290442" y="-3051302"/>
                </a:lnTo>
                <a:lnTo>
                  <a:pt x="3335273" y="-3017647"/>
                </a:lnTo>
                <a:lnTo>
                  <a:pt x="3376803" y="-2980054"/>
                </a:lnTo>
                <a:lnTo>
                  <a:pt x="3414394" y="-2938526"/>
                </a:lnTo>
                <a:lnTo>
                  <a:pt x="3448049" y="-2893695"/>
                </a:lnTo>
                <a:lnTo>
                  <a:pt x="3477133" y="-2845562"/>
                </a:lnTo>
                <a:lnTo>
                  <a:pt x="3501770" y="-2794508"/>
                </a:lnTo>
                <a:lnTo>
                  <a:pt x="3521329" y="-2741041"/>
                </a:lnTo>
                <a:lnTo>
                  <a:pt x="3535680" y="-2685034"/>
                </a:lnTo>
                <a:lnTo>
                  <a:pt x="3544442" y="-2627122"/>
                </a:lnTo>
                <a:lnTo>
                  <a:pt x="3547491" y="-2567559"/>
                </a:lnTo>
                <a:lnTo>
                  <a:pt x="3547491" y="507"/>
                </a:lnTo>
                <a:lnTo>
                  <a:pt x="3544442" y="60325"/>
                </a:lnTo>
                <a:lnTo>
                  <a:pt x="3535680" y="118237"/>
                </a:lnTo>
                <a:lnTo>
                  <a:pt x="3521202" y="174117"/>
                </a:lnTo>
                <a:lnTo>
                  <a:pt x="3501643" y="227711"/>
                </a:lnTo>
                <a:lnTo>
                  <a:pt x="3477133" y="278765"/>
                </a:lnTo>
                <a:lnTo>
                  <a:pt x="3447922" y="326771"/>
                </a:lnTo>
                <a:lnTo>
                  <a:pt x="3414267" y="371602"/>
                </a:lnTo>
                <a:lnTo>
                  <a:pt x="3376676" y="413131"/>
                </a:lnTo>
                <a:lnTo>
                  <a:pt x="3335146" y="450722"/>
                </a:lnTo>
                <a:lnTo>
                  <a:pt x="3290316" y="484378"/>
                </a:lnTo>
                <a:lnTo>
                  <a:pt x="3242183" y="513461"/>
                </a:lnTo>
                <a:lnTo>
                  <a:pt x="3191129" y="538099"/>
                </a:lnTo>
                <a:lnTo>
                  <a:pt x="3137535" y="557657"/>
                </a:lnTo>
                <a:lnTo>
                  <a:pt x="3081655" y="572008"/>
                </a:lnTo>
                <a:lnTo>
                  <a:pt x="3023742" y="580771"/>
                </a:lnTo>
                <a:lnTo>
                  <a:pt x="2964180" y="583819"/>
                </a:lnTo>
                <a:lnTo>
                  <a:pt x="612013" y="583819"/>
                </a:lnTo>
                <a:lnTo>
                  <a:pt x="552323" y="580771"/>
                </a:lnTo>
                <a:lnTo>
                  <a:pt x="494411" y="572008"/>
                </a:lnTo>
                <a:lnTo>
                  <a:pt x="438530" y="557530"/>
                </a:lnTo>
                <a:lnTo>
                  <a:pt x="384937" y="537972"/>
                </a:lnTo>
                <a:lnTo>
                  <a:pt x="333883" y="513461"/>
                </a:lnTo>
                <a:lnTo>
                  <a:pt x="285876" y="484250"/>
                </a:lnTo>
                <a:lnTo>
                  <a:pt x="240918" y="450596"/>
                </a:lnTo>
                <a:lnTo>
                  <a:pt x="199516" y="413003"/>
                </a:lnTo>
                <a:lnTo>
                  <a:pt x="161925" y="371475"/>
                </a:lnTo>
                <a:lnTo>
                  <a:pt x="128270" y="326644"/>
                </a:lnTo>
                <a:lnTo>
                  <a:pt x="99060" y="278511"/>
                </a:lnTo>
                <a:lnTo>
                  <a:pt x="74549" y="227456"/>
                </a:lnTo>
                <a:lnTo>
                  <a:pt x="54990" y="173862"/>
                </a:lnTo>
                <a:lnTo>
                  <a:pt x="40512" y="117982"/>
                </a:lnTo>
                <a:lnTo>
                  <a:pt x="48260" y="239394"/>
                </a:lnTo>
                <a:lnTo>
                  <a:pt x="60578" y="266446"/>
                </a:lnTo>
                <a:lnTo>
                  <a:pt x="74167" y="292862"/>
                </a:lnTo>
                <a:lnTo>
                  <a:pt x="88900" y="318516"/>
                </a:lnTo>
                <a:lnTo>
                  <a:pt x="104775" y="343281"/>
                </a:lnTo>
                <a:lnTo>
                  <a:pt x="121920" y="367284"/>
                </a:lnTo>
                <a:lnTo>
                  <a:pt x="140080" y="390271"/>
                </a:lnTo>
                <a:lnTo>
                  <a:pt x="159385" y="412496"/>
                </a:lnTo>
                <a:lnTo>
                  <a:pt x="179704" y="433831"/>
                </a:lnTo>
                <a:lnTo>
                  <a:pt x="200913" y="454025"/>
                </a:lnTo>
                <a:close/>
              </a:path>
              <a:path w="56261" h="3419094">
                <a:moveTo>
                  <a:pt x="37337" y="211581"/>
                </a:moveTo>
                <a:lnTo>
                  <a:pt x="48260" y="239394"/>
                </a:lnTo>
                <a:lnTo>
                  <a:pt x="40512" y="117982"/>
                </a:lnTo>
                <a:lnTo>
                  <a:pt x="35433" y="89281"/>
                </a:lnTo>
                <a:lnTo>
                  <a:pt x="31750" y="60070"/>
                </a:lnTo>
                <a:lnTo>
                  <a:pt x="29463" y="30480"/>
                </a:lnTo>
                <a:lnTo>
                  <a:pt x="27686" y="183133"/>
                </a:lnTo>
                <a:lnTo>
                  <a:pt x="37337" y="211581"/>
                </a:lnTo>
                <a:close/>
              </a:path>
            </a:pathLst>
          </a:custGeom>
          <a:solidFill>
            <a:srgbClr val="AF7D00"/>
          </a:solidFill>
        </p:spPr>
        <p:txBody>
          <a:bodyPr wrap="square" lIns="0" tIns="0" rIns="0" bIns="0" rtlCol="0">
            <a:noAutofit/>
          </a:bodyPr>
          <a:lstStyle/>
          <a:p>
            <a:endParaRPr/>
          </a:p>
        </p:txBody>
      </p:sp>
      <p:sp>
        <p:nvSpPr>
          <p:cNvPr id="4" name="object 4"/>
          <p:cNvSpPr/>
          <p:nvPr/>
        </p:nvSpPr>
        <p:spPr>
          <a:xfrm>
            <a:off x="6516624" y="5644896"/>
            <a:ext cx="513587" cy="73152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6664470" y="5661240"/>
            <a:ext cx="218249" cy="432168"/>
          </a:xfrm>
          <a:custGeom>
            <a:avLst/>
            <a:gdLst/>
            <a:ahLst/>
            <a:cxnLst/>
            <a:rect l="l" t="t" r="r" b="b"/>
            <a:pathLst>
              <a:path w="218249" h="432168">
                <a:moveTo>
                  <a:pt x="214992" y="250761"/>
                </a:moveTo>
                <a:lnTo>
                  <a:pt x="215850" y="249151"/>
                </a:lnTo>
                <a:lnTo>
                  <a:pt x="218249" y="237377"/>
                </a:lnTo>
                <a:lnTo>
                  <a:pt x="214845" y="226125"/>
                </a:lnTo>
                <a:lnTo>
                  <a:pt x="206229" y="217589"/>
                </a:lnTo>
                <a:lnTo>
                  <a:pt x="204644" y="216740"/>
                </a:lnTo>
                <a:lnTo>
                  <a:pt x="192868" y="214310"/>
                </a:lnTo>
                <a:lnTo>
                  <a:pt x="181610" y="217693"/>
                </a:lnTo>
                <a:lnTo>
                  <a:pt x="173082" y="226314"/>
                </a:lnTo>
                <a:lnTo>
                  <a:pt x="133331" y="294389"/>
                </a:lnTo>
                <a:lnTo>
                  <a:pt x="133331" y="384035"/>
                </a:lnTo>
                <a:lnTo>
                  <a:pt x="104248" y="384035"/>
                </a:lnTo>
                <a:lnTo>
                  <a:pt x="109074" y="432168"/>
                </a:lnTo>
                <a:lnTo>
                  <a:pt x="214992" y="250761"/>
                </a:lnTo>
                <a:close/>
              </a:path>
              <a:path w="218249" h="432168">
                <a:moveTo>
                  <a:pt x="94596" y="0"/>
                </a:moveTo>
                <a:lnTo>
                  <a:pt x="84817" y="0"/>
                </a:lnTo>
                <a:lnTo>
                  <a:pt x="84817" y="384035"/>
                </a:lnTo>
                <a:lnTo>
                  <a:pt x="109074" y="432168"/>
                </a:lnTo>
                <a:lnTo>
                  <a:pt x="104248" y="384035"/>
                </a:lnTo>
                <a:lnTo>
                  <a:pt x="133331" y="384035"/>
                </a:lnTo>
                <a:lnTo>
                  <a:pt x="133331" y="0"/>
                </a:lnTo>
                <a:lnTo>
                  <a:pt x="104248" y="0"/>
                </a:lnTo>
                <a:lnTo>
                  <a:pt x="104248" y="327600"/>
                </a:lnTo>
                <a:lnTo>
                  <a:pt x="109089" y="335904"/>
                </a:lnTo>
                <a:lnTo>
                  <a:pt x="130029" y="371817"/>
                </a:lnTo>
                <a:lnTo>
                  <a:pt x="94596" y="371817"/>
                </a:lnTo>
                <a:lnTo>
                  <a:pt x="94596" y="384035"/>
                </a:lnTo>
                <a:lnTo>
                  <a:pt x="88119" y="371817"/>
                </a:lnTo>
                <a:lnTo>
                  <a:pt x="94596" y="311046"/>
                </a:lnTo>
                <a:lnTo>
                  <a:pt x="94596" y="0"/>
                </a:lnTo>
                <a:close/>
              </a:path>
              <a:path w="218249" h="432168">
                <a:moveTo>
                  <a:pt x="104248" y="344196"/>
                </a:moveTo>
                <a:lnTo>
                  <a:pt x="94596" y="360725"/>
                </a:lnTo>
                <a:lnTo>
                  <a:pt x="104248" y="371817"/>
                </a:lnTo>
                <a:lnTo>
                  <a:pt x="130029" y="371817"/>
                </a:lnTo>
                <a:lnTo>
                  <a:pt x="109089" y="335904"/>
                </a:lnTo>
                <a:lnTo>
                  <a:pt x="104248" y="327600"/>
                </a:lnTo>
                <a:lnTo>
                  <a:pt x="94596" y="311046"/>
                </a:lnTo>
                <a:lnTo>
                  <a:pt x="94596" y="360725"/>
                </a:lnTo>
                <a:lnTo>
                  <a:pt x="104248" y="344196"/>
                </a:lnTo>
                <a:close/>
              </a:path>
              <a:path w="218249" h="432168">
                <a:moveTo>
                  <a:pt x="94596" y="360725"/>
                </a:moveTo>
                <a:lnTo>
                  <a:pt x="94596" y="311046"/>
                </a:lnTo>
                <a:lnTo>
                  <a:pt x="88119" y="371817"/>
                </a:lnTo>
                <a:lnTo>
                  <a:pt x="94596" y="384035"/>
                </a:lnTo>
                <a:lnTo>
                  <a:pt x="94596" y="371817"/>
                </a:lnTo>
                <a:lnTo>
                  <a:pt x="104248" y="371817"/>
                </a:lnTo>
                <a:lnTo>
                  <a:pt x="94596" y="360725"/>
                </a:lnTo>
                <a:close/>
              </a:path>
              <a:path w="218249" h="432168">
                <a:moveTo>
                  <a:pt x="84817" y="384035"/>
                </a:moveTo>
                <a:lnTo>
                  <a:pt x="84817" y="294273"/>
                </a:lnTo>
                <a:lnTo>
                  <a:pt x="45193" y="226314"/>
                </a:lnTo>
                <a:lnTo>
                  <a:pt x="35182" y="216881"/>
                </a:lnTo>
                <a:lnTo>
                  <a:pt x="23716" y="214288"/>
                </a:lnTo>
                <a:lnTo>
                  <a:pt x="12046" y="217589"/>
                </a:lnTo>
                <a:lnTo>
                  <a:pt x="10505" y="218567"/>
                </a:lnTo>
                <a:lnTo>
                  <a:pt x="2603" y="227630"/>
                </a:lnTo>
                <a:lnTo>
                  <a:pt x="0" y="239093"/>
                </a:lnTo>
                <a:lnTo>
                  <a:pt x="3283" y="250761"/>
                </a:lnTo>
                <a:lnTo>
                  <a:pt x="109074" y="432168"/>
                </a:lnTo>
                <a:lnTo>
                  <a:pt x="84817" y="384035"/>
                </a:lnTo>
                <a:close/>
              </a:path>
            </a:pathLst>
          </a:custGeom>
          <a:solidFill>
            <a:srgbClr val="EFAC00"/>
          </a:solidFill>
        </p:spPr>
        <p:txBody>
          <a:bodyPr wrap="square" lIns="0" tIns="0" rIns="0" bIns="0" rtlCol="0">
            <a:noAutofit/>
          </a:bodyPr>
          <a:lstStyle/>
          <a:p>
            <a:endParaRPr/>
          </a:p>
        </p:txBody>
      </p:sp>
      <p:sp>
        <p:nvSpPr>
          <p:cNvPr id="6" name="object 6"/>
          <p:cNvSpPr/>
          <p:nvPr/>
        </p:nvSpPr>
        <p:spPr>
          <a:xfrm>
            <a:off x="6783260" y="5661240"/>
            <a:ext cx="0" cy="384035"/>
          </a:xfrm>
          <a:custGeom>
            <a:avLst/>
            <a:gdLst/>
            <a:ahLst/>
            <a:cxnLst/>
            <a:rect l="l" t="t" r="r" b="b"/>
            <a:pathLst>
              <a:path h="384035">
                <a:moveTo>
                  <a:pt x="0" y="0"/>
                </a:moveTo>
                <a:lnTo>
                  <a:pt x="0" y="384035"/>
                </a:lnTo>
              </a:path>
            </a:pathLst>
          </a:custGeom>
          <a:ln w="30352">
            <a:solidFill>
              <a:srgbClr val="EFAC00"/>
            </a:solidFill>
          </a:ln>
        </p:spPr>
        <p:txBody>
          <a:bodyPr wrap="square" lIns="0" tIns="0" rIns="0" bIns="0" rtlCol="0">
            <a:noAutofit/>
          </a:bodyPr>
          <a:lstStyle/>
          <a:p>
            <a:endParaRPr/>
          </a:p>
        </p:txBody>
      </p:sp>
      <p:sp>
        <p:nvSpPr>
          <p:cNvPr id="7" name="object 7"/>
          <p:cNvSpPr/>
          <p:nvPr/>
        </p:nvSpPr>
        <p:spPr>
          <a:xfrm>
            <a:off x="6754177" y="5661240"/>
            <a:ext cx="0" cy="384035"/>
          </a:xfrm>
          <a:custGeom>
            <a:avLst/>
            <a:gdLst/>
            <a:ahLst/>
            <a:cxnLst/>
            <a:rect l="l" t="t" r="r" b="b"/>
            <a:pathLst>
              <a:path h="384035">
                <a:moveTo>
                  <a:pt x="0" y="0"/>
                </a:moveTo>
                <a:lnTo>
                  <a:pt x="0" y="384035"/>
                </a:lnTo>
              </a:path>
            </a:pathLst>
          </a:custGeom>
          <a:ln w="11048">
            <a:solidFill>
              <a:srgbClr val="EFAC00"/>
            </a:solidFill>
          </a:ln>
        </p:spPr>
        <p:txBody>
          <a:bodyPr wrap="square" lIns="0" tIns="0" rIns="0" bIns="0" rtlCol="0">
            <a:noAutofit/>
          </a:bodyPr>
          <a:lstStyle/>
          <a:p>
            <a:endParaRPr/>
          </a:p>
        </p:txBody>
      </p:sp>
      <p:sp>
        <p:nvSpPr>
          <p:cNvPr id="3" name="object 3"/>
          <p:cNvSpPr txBox="1"/>
          <p:nvPr/>
        </p:nvSpPr>
        <p:spPr>
          <a:xfrm>
            <a:off x="4932172" y="1771622"/>
            <a:ext cx="4032316" cy="4033642"/>
          </a:xfrm>
          <a:prstGeom prst="rect">
            <a:avLst/>
          </a:prstGeom>
          <a:solidFill>
            <a:schemeClr val="tx2">
              <a:lumMod val="40000"/>
              <a:lumOff val="60000"/>
            </a:schemeClr>
          </a:solidFill>
        </p:spPr>
        <p:txBody>
          <a:bodyPr wrap="square" lIns="0" tIns="12065" rIns="0" bIns="0" rtlCol="0">
            <a:noAutofit/>
          </a:bodyPr>
          <a:lstStyle/>
          <a:p>
            <a:pPr marL="12700" marR="34290">
              <a:lnSpc>
                <a:spcPts val="1900"/>
              </a:lnSpc>
            </a:pPr>
            <a:r>
              <a:rPr sz="2000" dirty="0" smtClean="0">
                <a:latin typeface="Corbel" charset="0"/>
                <a:ea typeface="Corbel" charset="0"/>
                <a:cs typeface="Corbel" charset="0"/>
              </a:rPr>
              <a:t>la propuesta correspondiente</a:t>
            </a:r>
            <a:endParaRPr sz="2000" dirty="0">
              <a:latin typeface="Corbel" charset="0"/>
              <a:ea typeface="Corbel" charset="0"/>
              <a:cs typeface="Corbel" charset="0"/>
            </a:endParaRPr>
          </a:p>
          <a:p>
            <a:pPr marL="12700" marR="34290">
              <a:lnSpc>
                <a:spcPts val="2165"/>
              </a:lnSpc>
              <a:spcBef>
                <a:spcPts val="13"/>
              </a:spcBef>
            </a:pPr>
            <a:r>
              <a:rPr sz="2000" spc="0" dirty="0" smtClean="0">
                <a:latin typeface="Corbel" charset="0"/>
                <a:ea typeface="Corbel" charset="0"/>
                <a:cs typeface="Corbel" charset="0"/>
              </a:rPr>
              <a:t>se somete a la evaluación del</a:t>
            </a:r>
            <a:endParaRPr sz="2000" dirty="0">
              <a:latin typeface="Corbel" charset="0"/>
              <a:ea typeface="Corbel" charset="0"/>
              <a:cs typeface="Corbel" charset="0"/>
            </a:endParaRPr>
          </a:p>
          <a:p>
            <a:pPr marL="12700" marR="34290">
              <a:lnSpc>
                <a:spcPts val="2160"/>
              </a:lnSpc>
            </a:pPr>
            <a:r>
              <a:rPr sz="2000" spc="0" dirty="0" smtClean="0">
                <a:latin typeface="Corbel" charset="0"/>
                <a:ea typeface="Corbel" charset="0"/>
                <a:cs typeface="Corbel" charset="0"/>
              </a:rPr>
              <a:t>Consejo Nacional de</a:t>
            </a:r>
            <a:endParaRPr sz="2000" dirty="0">
              <a:latin typeface="Corbel" charset="0"/>
              <a:ea typeface="Corbel" charset="0"/>
              <a:cs typeface="Corbel" charset="0"/>
            </a:endParaRPr>
          </a:p>
          <a:p>
            <a:pPr marL="12700">
              <a:lnSpc>
                <a:spcPts val="2160"/>
              </a:lnSpc>
            </a:pPr>
            <a:r>
              <a:rPr sz="2000" spc="0" dirty="0" smtClean="0">
                <a:latin typeface="Corbel" charset="0"/>
                <a:ea typeface="Corbel" charset="0"/>
                <a:cs typeface="Corbel" charset="0"/>
              </a:rPr>
              <a:t>Planeación. </a:t>
            </a:r>
            <a:endParaRPr lang="es-ES" sz="2000" spc="0" dirty="0" smtClean="0">
              <a:latin typeface="Corbel" charset="0"/>
              <a:ea typeface="Corbel" charset="0"/>
              <a:cs typeface="Corbel" charset="0"/>
            </a:endParaRPr>
          </a:p>
          <a:p>
            <a:pPr marL="12700">
              <a:lnSpc>
                <a:spcPts val="2160"/>
              </a:lnSpc>
            </a:pPr>
            <a:r>
              <a:rPr sz="2000" spc="0" dirty="0" smtClean="0">
                <a:latin typeface="Corbel" charset="0"/>
                <a:ea typeface="Corbel" charset="0"/>
                <a:cs typeface="Corbel" charset="0"/>
              </a:rPr>
              <a:t>Luego </a:t>
            </a:r>
            <a:r>
              <a:rPr sz="2000" spc="-3" dirty="0" smtClean="0">
                <a:latin typeface="Corbel" charset="0"/>
                <a:ea typeface="Corbel" charset="0"/>
                <a:cs typeface="Corbel" charset="0"/>
              </a:rPr>
              <a:t>se</a:t>
            </a:r>
            <a:endParaRPr sz="2000" dirty="0">
              <a:latin typeface="Corbel" charset="0"/>
              <a:ea typeface="Corbel" charset="0"/>
              <a:cs typeface="Corbel" charset="0"/>
            </a:endParaRPr>
          </a:p>
          <a:p>
            <a:pPr marL="12700" marR="34290">
              <a:lnSpc>
                <a:spcPts val="2160"/>
              </a:lnSpc>
            </a:pPr>
            <a:r>
              <a:rPr sz="2000" spc="0" dirty="0" smtClean="0">
                <a:latin typeface="Corbel" charset="0"/>
                <a:ea typeface="Corbel" charset="0"/>
                <a:cs typeface="Corbel" charset="0"/>
              </a:rPr>
              <a:t>efectúan las enmiendas</a:t>
            </a:r>
            <a:endParaRPr sz="2000" dirty="0">
              <a:latin typeface="Corbel" charset="0"/>
              <a:ea typeface="Corbel" charset="0"/>
              <a:cs typeface="Corbel" charset="0"/>
            </a:endParaRPr>
          </a:p>
          <a:p>
            <a:pPr marL="12700" marR="98529">
              <a:lnSpc>
                <a:spcPct val="100022"/>
              </a:lnSpc>
            </a:pPr>
            <a:r>
              <a:rPr sz="2000" spc="0" dirty="0" smtClean="0">
                <a:latin typeface="Corbel" charset="0"/>
                <a:ea typeface="Corbel" charset="0"/>
                <a:cs typeface="Corbel" charset="0"/>
              </a:rPr>
              <a:t>pertinentes para presentar el proyecto a consideración del Congreso, </a:t>
            </a:r>
            <a:endParaRPr lang="es-ES" sz="2000" dirty="0">
              <a:latin typeface="Corbel" charset="0"/>
              <a:ea typeface="Corbel" charset="0"/>
              <a:cs typeface="Corbel" charset="0"/>
            </a:endParaRPr>
          </a:p>
          <a:p>
            <a:pPr marL="12700" marR="98529">
              <a:lnSpc>
                <a:spcPct val="100022"/>
              </a:lnSpc>
            </a:pPr>
            <a:r>
              <a:rPr sz="2000" spc="0" dirty="0" smtClean="0">
                <a:solidFill>
                  <a:schemeClr val="bg1"/>
                </a:solidFill>
                <a:latin typeface="Corbel" charset="0"/>
                <a:ea typeface="Corbel" charset="0"/>
                <a:cs typeface="Corbel" charset="0"/>
              </a:rPr>
              <a:t>dentro de los seis meses siguientes a la iniciación del período presidencial respectivo.</a:t>
            </a:r>
            <a:endParaRPr sz="2000" dirty="0">
              <a:solidFill>
                <a:schemeClr val="bg1"/>
              </a:solidFill>
              <a:latin typeface="Corbel" charset="0"/>
              <a:ea typeface="Corbel" charset="0"/>
              <a:cs typeface="Corbel" charset="0"/>
            </a:endParaRPr>
          </a:p>
        </p:txBody>
      </p:sp>
      <p:sp>
        <p:nvSpPr>
          <p:cNvPr id="2" name="object 2"/>
          <p:cNvSpPr txBox="1"/>
          <p:nvPr/>
        </p:nvSpPr>
        <p:spPr>
          <a:xfrm>
            <a:off x="635558" y="2804922"/>
            <a:ext cx="3408375" cy="2184273"/>
          </a:xfrm>
          <a:prstGeom prst="rect">
            <a:avLst/>
          </a:prstGeom>
          <a:solidFill>
            <a:schemeClr val="accent2">
              <a:lumMod val="20000"/>
              <a:lumOff val="80000"/>
            </a:schemeClr>
          </a:solidFill>
        </p:spPr>
        <p:txBody>
          <a:bodyPr wrap="square" lIns="0" tIns="13366" rIns="0" bIns="0" rtlCol="0">
            <a:noAutofit/>
          </a:bodyPr>
          <a:lstStyle/>
          <a:p>
            <a:pPr marL="67614">
              <a:lnSpc>
                <a:spcPts val="2105"/>
              </a:lnSpc>
            </a:pPr>
            <a:r>
              <a:rPr sz="1800" spc="-3" dirty="0" smtClean="0">
                <a:latin typeface="Corbel"/>
                <a:cs typeface="Corbel"/>
              </a:rPr>
              <a:t>El Gobierno elabora el PND de</a:t>
            </a:r>
            <a:endParaRPr sz="1800" dirty="0">
              <a:latin typeface="Corbel"/>
              <a:cs typeface="Corbel"/>
            </a:endParaRPr>
          </a:p>
          <a:p>
            <a:pPr marL="67614">
              <a:lnSpc>
                <a:spcPts val="2160"/>
              </a:lnSpc>
              <a:spcBef>
                <a:spcPts val="2"/>
              </a:spcBef>
            </a:pPr>
            <a:r>
              <a:rPr sz="1800" spc="0" dirty="0" smtClean="0">
                <a:latin typeface="Corbel"/>
                <a:cs typeface="Corbel"/>
              </a:rPr>
              <a:t>acuerdo con las metas anuales </a:t>
            </a:r>
            <a:r>
              <a:rPr lang="es-ES" sz="1800" spc="0" dirty="0" smtClean="0">
                <a:latin typeface="Corbel"/>
                <a:cs typeface="Corbel"/>
              </a:rPr>
              <a:t>en esta </a:t>
            </a:r>
            <a:r>
              <a:rPr sz="1800" spc="0" dirty="0" smtClean="0">
                <a:latin typeface="Corbel"/>
                <a:cs typeface="Corbel"/>
              </a:rPr>
              <a:t>etapa participan las autoridades</a:t>
            </a:r>
            <a:endParaRPr sz="1800" dirty="0">
              <a:latin typeface="Corbel"/>
              <a:cs typeface="Corbel"/>
            </a:endParaRPr>
          </a:p>
          <a:p>
            <a:pPr marL="67614">
              <a:lnSpc>
                <a:spcPts val="2160"/>
              </a:lnSpc>
            </a:pPr>
            <a:r>
              <a:rPr sz="1800" spc="0" dirty="0" smtClean="0">
                <a:latin typeface="Corbel"/>
                <a:cs typeface="Corbel"/>
              </a:rPr>
              <a:t>de planeación y las entidades</a:t>
            </a:r>
            <a:endParaRPr sz="1800" dirty="0">
              <a:latin typeface="Corbel"/>
              <a:cs typeface="Corbel"/>
            </a:endParaRPr>
          </a:p>
          <a:p>
            <a:pPr marL="67614">
              <a:lnSpc>
                <a:spcPts val="2165"/>
              </a:lnSpc>
              <a:spcBef>
                <a:spcPts val="0"/>
              </a:spcBef>
            </a:pPr>
            <a:r>
              <a:rPr sz="1800" spc="0" dirty="0" smtClean="0">
                <a:latin typeface="Corbel"/>
                <a:cs typeface="Corbel"/>
              </a:rPr>
              <a:t>territoriales.</a:t>
            </a:r>
            <a:endParaRPr sz="1800" dirty="0">
              <a:latin typeface="Corbel"/>
              <a:cs typeface="Corbel"/>
            </a:endParaRPr>
          </a:p>
        </p:txBody>
      </p:sp>
    </p:spTree>
    <p:extLst>
      <p:ext uri="{BB962C8B-B14F-4D97-AF65-F5344CB8AC3E}">
        <p14:creationId xmlns:p14="http://schemas.microsoft.com/office/powerpoint/2010/main" val="756831424"/>
      </p:ext>
    </p:extLst>
  </p:cSld>
  <p:clrMapOvr>
    <a:masterClrMapping/>
  </p:clrMapOvr>
  <p:transition spd="slow">
    <p:wheel spokes="3"/>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17" name="object 17"/>
          <p:cNvSpPr/>
          <p:nvPr/>
        </p:nvSpPr>
        <p:spPr>
          <a:xfrm>
            <a:off x="539546" y="1844802"/>
            <a:ext cx="4248480" cy="3672459"/>
          </a:xfrm>
          <a:custGeom>
            <a:avLst/>
            <a:gdLst/>
            <a:ahLst/>
            <a:cxnLst/>
            <a:rect l="l" t="t" r="r" b="b"/>
            <a:pathLst>
              <a:path w="4248480" h="3672459">
                <a:moveTo>
                  <a:pt x="0" y="612139"/>
                </a:moveTo>
                <a:lnTo>
                  <a:pt x="0" y="3060319"/>
                </a:lnTo>
                <a:lnTo>
                  <a:pt x="2029" y="3110523"/>
                </a:lnTo>
                <a:lnTo>
                  <a:pt x="8011" y="3159610"/>
                </a:lnTo>
                <a:lnTo>
                  <a:pt x="17788" y="3207422"/>
                </a:lnTo>
                <a:lnTo>
                  <a:pt x="31204" y="3253801"/>
                </a:lnTo>
                <a:lnTo>
                  <a:pt x="48100" y="3298590"/>
                </a:lnTo>
                <a:lnTo>
                  <a:pt x="68320" y="3341631"/>
                </a:lnTo>
                <a:lnTo>
                  <a:pt x="91704" y="3382767"/>
                </a:lnTo>
                <a:lnTo>
                  <a:pt x="118097" y="3421840"/>
                </a:lnTo>
                <a:lnTo>
                  <a:pt x="147340" y="3458692"/>
                </a:lnTo>
                <a:lnTo>
                  <a:pt x="179276" y="3493166"/>
                </a:lnTo>
                <a:lnTo>
                  <a:pt x="213747" y="3525105"/>
                </a:lnTo>
                <a:lnTo>
                  <a:pt x="250596" y="3554351"/>
                </a:lnTo>
                <a:lnTo>
                  <a:pt x="289666" y="3580745"/>
                </a:lnTo>
                <a:lnTo>
                  <a:pt x="330798" y="3604132"/>
                </a:lnTo>
                <a:lnTo>
                  <a:pt x="373836" y="3624353"/>
                </a:lnTo>
                <a:lnTo>
                  <a:pt x="418621" y="3641251"/>
                </a:lnTo>
                <a:lnTo>
                  <a:pt x="464996" y="3654668"/>
                </a:lnTo>
                <a:lnTo>
                  <a:pt x="512804" y="3664447"/>
                </a:lnTo>
                <a:lnTo>
                  <a:pt x="561888" y="3670429"/>
                </a:lnTo>
                <a:lnTo>
                  <a:pt x="612089" y="3672459"/>
                </a:lnTo>
                <a:lnTo>
                  <a:pt x="3636340" y="3672459"/>
                </a:lnTo>
                <a:lnTo>
                  <a:pt x="3686544" y="3670429"/>
                </a:lnTo>
                <a:lnTo>
                  <a:pt x="3735632" y="3664447"/>
                </a:lnTo>
                <a:lnTo>
                  <a:pt x="3783444" y="3654668"/>
                </a:lnTo>
                <a:lnTo>
                  <a:pt x="3829823" y="3641251"/>
                </a:lnTo>
                <a:lnTo>
                  <a:pt x="3874612" y="3624353"/>
                </a:lnTo>
                <a:lnTo>
                  <a:pt x="3917653" y="3604132"/>
                </a:lnTo>
                <a:lnTo>
                  <a:pt x="3958788" y="3580745"/>
                </a:lnTo>
                <a:lnTo>
                  <a:pt x="3997861" y="3554351"/>
                </a:lnTo>
                <a:lnTo>
                  <a:pt x="4034713" y="3525105"/>
                </a:lnTo>
                <a:lnTo>
                  <a:pt x="4069187" y="3493166"/>
                </a:lnTo>
                <a:lnTo>
                  <a:pt x="4101126" y="3458692"/>
                </a:lnTo>
                <a:lnTo>
                  <a:pt x="4130372" y="3421840"/>
                </a:lnTo>
                <a:lnTo>
                  <a:pt x="4156767" y="3382767"/>
                </a:lnTo>
                <a:lnTo>
                  <a:pt x="4180153" y="3341631"/>
                </a:lnTo>
                <a:lnTo>
                  <a:pt x="4200374" y="3298590"/>
                </a:lnTo>
                <a:lnTo>
                  <a:pt x="4217272" y="3253801"/>
                </a:lnTo>
                <a:lnTo>
                  <a:pt x="4230689" y="3207422"/>
                </a:lnTo>
                <a:lnTo>
                  <a:pt x="4240468" y="3159610"/>
                </a:lnTo>
                <a:lnTo>
                  <a:pt x="4246450" y="3110523"/>
                </a:lnTo>
                <a:lnTo>
                  <a:pt x="4248480" y="3060319"/>
                </a:lnTo>
                <a:lnTo>
                  <a:pt x="4248480" y="612139"/>
                </a:lnTo>
                <a:lnTo>
                  <a:pt x="4246450" y="561935"/>
                </a:lnTo>
                <a:lnTo>
                  <a:pt x="4240468" y="512848"/>
                </a:lnTo>
                <a:lnTo>
                  <a:pt x="4230689" y="465036"/>
                </a:lnTo>
                <a:lnTo>
                  <a:pt x="4217272" y="418657"/>
                </a:lnTo>
                <a:lnTo>
                  <a:pt x="4200374" y="373868"/>
                </a:lnTo>
                <a:lnTo>
                  <a:pt x="4180153" y="330827"/>
                </a:lnTo>
                <a:lnTo>
                  <a:pt x="4156767" y="289691"/>
                </a:lnTo>
                <a:lnTo>
                  <a:pt x="4130372" y="250618"/>
                </a:lnTo>
                <a:lnTo>
                  <a:pt x="4101126" y="213766"/>
                </a:lnTo>
                <a:lnTo>
                  <a:pt x="4069187" y="179292"/>
                </a:lnTo>
                <a:lnTo>
                  <a:pt x="4034713" y="147353"/>
                </a:lnTo>
                <a:lnTo>
                  <a:pt x="3997861" y="118107"/>
                </a:lnTo>
                <a:lnTo>
                  <a:pt x="3958788" y="91713"/>
                </a:lnTo>
                <a:lnTo>
                  <a:pt x="3917653" y="68326"/>
                </a:lnTo>
                <a:lnTo>
                  <a:pt x="3874612" y="48105"/>
                </a:lnTo>
                <a:lnTo>
                  <a:pt x="3829823" y="31207"/>
                </a:lnTo>
                <a:lnTo>
                  <a:pt x="3783444" y="17790"/>
                </a:lnTo>
                <a:lnTo>
                  <a:pt x="3735632" y="8011"/>
                </a:lnTo>
                <a:lnTo>
                  <a:pt x="3686544" y="2029"/>
                </a:lnTo>
                <a:lnTo>
                  <a:pt x="3636340" y="0"/>
                </a:lnTo>
                <a:lnTo>
                  <a:pt x="612089" y="0"/>
                </a:lnTo>
                <a:lnTo>
                  <a:pt x="561888" y="2029"/>
                </a:lnTo>
                <a:lnTo>
                  <a:pt x="512804" y="8011"/>
                </a:lnTo>
                <a:lnTo>
                  <a:pt x="464996" y="17790"/>
                </a:lnTo>
                <a:lnTo>
                  <a:pt x="418621" y="31207"/>
                </a:lnTo>
                <a:lnTo>
                  <a:pt x="373836" y="48105"/>
                </a:lnTo>
                <a:lnTo>
                  <a:pt x="330798" y="68326"/>
                </a:lnTo>
                <a:lnTo>
                  <a:pt x="289666" y="91713"/>
                </a:lnTo>
                <a:lnTo>
                  <a:pt x="250596" y="118107"/>
                </a:lnTo>
                <a:lnTo>
                  <a:pt x="213747" y="147353"/>
                </a:lnTo>
                <a:lnTo>
                  <a:pt x="179276" y="179292"/>
                </a:lnTo>
                <a:lnTo>
                  <a:pt x="147340" y="213766"/>
                </a:lnTo>
                <a:lnTo>
                  <a:pt x="118097" y="250618"/>
                </a:lnTo>
                <a:lnTo>
                  <a:pt x="91704" y="289691"/>
                </a:lnTo>
                <a:lnTo>
                  <a:pt x="68320" y="330827"/>
                </a:lnTo>
                <a:lnTo>
                  <a:pt x="48100" y="373868"/>
                </a:lnTo>
                <a:lnTo>
                  <a:pt x="31204" y="418657"/>
                </a:lnTo>
                <a:lnTo>
                  <a:pt x="17788" y="465036"/>
                </a:lnTo>
                <a:lnTo>
                  <a:pt x="8011" y="512848"/>
                </a:lnTo>
                <a:lnTo>
                  <a:pt x="2029" y="561935"/>
                </a:lnTo>
                <a:lnTo>
                  <a:pt x="0" y="612139"/>
                </a:lnTo>
                <a:close/>
              </a:path>
            </a:pathLst>
          </a:custGeom>
          <a:solidFill>
            <a:srgbClr val="EFAC00"/>
          </a:solidFill>
        </p:spPr>
        <p:txBody>
          <a:bodyPr wrap="square" lIns="0" tIns="0" rIns="0" bIns="0" rtlCol="0">
            <a:noAutofit/>
          </a:bodyPr>
          <a:lstStyle/>
          <a:p>
            <a:endParaRPr/>
          </a:p>
        </p:txBody>
      </p:sp>
      <p:sp>
        <p:nvSpPr>
          <p:cNvPr id="18" name="object 18"/>
          <p:cNvSpPr/>
          <p:nvPr/>
        </p:nvSpPr>
        <p:spPr>
          <a:xfrm>
            <a:off x="515594" y="4904613"/>
            <a:ext cx="4258081" cy="3332353"/>
          </a:xfrm>
          <a:custGeom>
            <a:avLst/>
            <a:gdLst/>
            <a:ahLst/>
            <a:cxnLst/>
            <a:rect l="l" t="t" r="r" b="b"/>
            <a:pathLst>
              <a:path w="4258081" h="3332352">
                <a:moveTo>
                  <a:pt x="38811" y="219710"/>
                </a:moveTo>
                <a:lnTo>
                  <a:pt x="50228" y="248666"/>
                </a:lnTo>
                <a:lnTo>
                  <a:pt x="41059" y="122809"/>
                </a:lnTo>
                <a:lnTo>
                  <a:pt x="35775" y="92837"/>
                </a:lnTo>
                <a:lnTo>
                  <a:pt x="31902" y="62484"/>
                </a:lnTo>
                <a:lnTo>
                  <a:pt x="29540" y="31623"/>
                </a:lnTo>
                <a:lnTo>
                  <a:pt x="28790" y="190245"/>
                </a:lnTo>
                <a:lnTo>
                  <a:pt x="38811" y="219710"/>
                </a:lnTo>
                <a:close/>
              </a:path>
              <a:path w="4258081" h="3332352">
                <a:moveTo>
                  <a:pt x="50406" y="120650"/>
                </a:moveTo>
                <a:lnTo>
                  <a:pt x="57086" y="149606"/>
                </a:lnTo>
                <a:lnTo>
                  <a:pt x="50952" y="60070"/>
                </a:lnTo>
                <a:lnTo>
                  <a:pt x="48691" y="30225"/>
                </a:lnTo>
                <a:lnTo>
                  <a:pt x="47993" y="0"/>
                </a:lnTo>
                <a:lnTo>
                  <a:pt x="45224" y="91186"/>
                </a:lnTo>
                <a:lnTo>
                  <a:pt x="50406" y="120650"/>
                </a:lnTo>
                <a:close/>
              </a:path>
              <a:path w="4258081" h="3332352">
                <a:moveTo>
                  <a:pt x="39115" y="30861"/>
                </a:moveTo>
                <a:lnTo>
                  <a:pt x="41427" y="61341"/>
                </a:lnTo>
                <a:lnTo>
                  <a:pt x="45224" y="91186"/>
                </a:lnTo>
                <a:lnTo>
                  <a:pt x="47993" y="0"/>
                </a:lnTo>
                <a:lnTo>
                  <a:pt x="47993" y="-2447671"/>
                </a:lnTo>
                <a:lnTo>
                  <a:pt x="48755" y="-2478532"/>
                </a:lnTo>
                <a:lnTo>
                  <a:pt x="54851" y="-2537841"/>
                </a:lnTo>
                <a:lnTo>
                  <a:pt x="66636" y="-2595245"/>
                </a:lnTo>
                <a:lnTo>
                  <a:pt x="83870" y="-2650363"/>
                </a:lnTo>
                <a:lnTo>
                  <a:pt x="106248" y="-2703067"/>
                </a:lnTo>
                <a:lnTo>
                  <a:pt x="133413" y="-2753105"/>
                </a:lnTo>
                <a:lnTo>
                  <a:pt x="165163" y="-2799968"/>
                </a:lnTo>
                <a:lnTo>
                  <a:pt x="201104" y="-2843529"/>
                </a:lnTo>
                <a:lnTo>
                  <a:pt x="241071" y="-2883408"/>
                </a:lnTo>
                <a:lnTo>
                  <a:pt x="284619" y="-2919222"/>
                </a:lnTo>
                <a:lnTo>
                  <a:pt x="331635" y="-2950972"/>
                </a:lnTo>
                <a:lnTo>
                  <a:pt x="381596" y="-2977896"/>
                </a:lnTo>
                <a:lnTo>
                  <a:pt x="434390" y="-3000248"/>
                </a:lnTo>
                <a:lnTo>
                  <a:pt x="489686" y="-3017392"/>
                </a:lnTo>
                <a:lnTo>
                  <a:pt x="547014" y="-3029077"/>
                </a:lnTo>
                <a:lnTo>
                  <a:pt x="606374" y="-3035046"/>
                </a:lnTo>
                <a:lnTo>
                  <a:pt x="636651" y="-3035680"/>
                </a:lnTo>
                <a:lnTo>
                  <a:pt x="3660292" y="-3035680"/>
                </a:lnTo>
                <a:lnTo>
                  <a:pt x="3721125" y="-3032633"/>
                </a:lnTo>
                <a:lnTo>
                  <a:pt x="3779418" y="-3023616"/>
                </a:lnTo>
                <a:lnTo>
                  <a:pt x="3835806" y="-3009138"/>
                </a:lnTo>
                <a:lnTo>
                  <a:pt x="3889781" y="-2989326"/>
                </a:lnTo>
                <a:lnTo>
                  <a:pt x="3941216" y="-2964434"/>
                </a:lnTo>
                <a:lnTo>
                  <a:pt x="3989603" y="-2934970"/>
                </a:lnTo>
                <a:lnTo>
                  <a:pt x="4034942" y="-2901061"/>
                </a:lnTo>
                <a:lnTo>
                  <a:pt x="4076598" y="-2863088"/>
                </a:lnTo>
                <a:lnTo>
                  <a:pt x="4114571" y="-2821304"/>
                </a:lnTo>
                <a:lnTo>
                  <a:pt x="4148226" y="-2775966"/>
                </a:lnTo>
                <a:lnTo>
                  <a:pt x="4177690" y="-2727452"/>
                </a:lnTo>
                <a:lnTo>
                  <a:pt x="4202455" y="-2676016"/>
                </a:lnTo>
                <a:lnTo>
                  <a:pt x="4222140" y="-2622041"/>
                </a:lnTo>
                <a:lnTo>
                  <a:pt x="4236618" y="-2565527"/>
                </a:lnTo>
                <a:lnTo>
                  <a:pt x="4245508" y="-2507234"/>
                </a:lnTo>
                <a:lnTo>
                  <a:pt x="4248429" y="-2447036"/>
                </a:lnTo>
                <a:lnTo>
                  <a:pt x="4248429" y="507"/>
                </a:lnTo>
                <a:lnTo>
                  <a:pt x="4245381" y="61341"/>
                </a:lnTo>
                <a:lnTo>
                  <a:pt x="4236364" y="119634"/>
                </a:lnTo>
                <a:lnTo>
                  <a:pt x="4221886" y="176022"/>
                </a:lnTo>
                <a:lnTo>
                  <a:pt x="4201947" y="229997"/>
                </a:lnTo>
                <a:lnTo>
                  <a:pt x="4177182" y="281431"/>
                </a:lnTo>
                <a:lnTo>
                  <a:pt x="4147718" y="329819"/>
                </a:lnTo>
                <a:lnTo>
                  <a:pt x="4113809" y="375158"/>
                </a:lnTo>
                <a:lnTo>
                  <a:pt x="4075836" y="416814"/>
                </a:lnTo>
                <a:lnTo>
                  <a:pt x="4033926" y="454787"/>
                </a:lnTo>
                <a:lnTo>
                  <a:pt x="3988714" y="488442"/>
                </a:lnTo>
                <a:lnTo>
                  <a:pt x="3940200" y="517906"/>
                </a:lnTo>
                <a:lnTo>
                  <a:pt x="3888638" y="542671"/>
                </a:lnTo>
                <a:lnTo>
                  <a:pt x="3834663" y="562356"/>
                </a:lnTo>
                <a:lnTo>
                  <a:pt x="3778275" y="576834"/>
                </a:lnTo>
                <a:lnTo>
                  <a:pt x="3719855" y="585724"/>
                </a:lnTo>
                <a:lnTo>
                  <a:pt x="3659657" y="588645"/>
                </a:lnTo>
                <a:lnTo>
                  <a:pt x="636066" y="588645"/>
                </a:lnTo>
                <a:lnTo>
                  <a:pt x="575322" y="585597"/>
                </a:lnTo>
                <a:lnTo>
                  <a:pt x="516978" y="576580"/>
                </a:lnTo>
                <a:lnTo>
                  <a:pt x="460628" y="562102"/>
                </a:lnTo>
                <a:lnTo>
                  <a:pt x="406641" y="542163"/>
                </a:lnTo>
                <a:lnTo>
                  <a:pt x="355269" y="517398"/>
                </a:lnTo>
                <a:lnTo>
                  <a:pt x="306781" y="487934"/>
                </a:lnTo>
                <a:lnTo>
                  <a:pt x="261480" y="454025"/>
                </a:lnTo>
                <a:lnTo>
                  <a:pt x="219837" y="416052"/>
                </a:lnTo>
                <a:lnTo>
                  <a:pt x="181889" y="374142"/>
                </a:lnTo>
                <a:lnTo>
                  <a:pt x="148018" y="328803"/>
                </a:lnTo>
                <a:lnTo>
                  <a:pt x="118605" y="280288"/>
                </a:lnTo>
                <a:lnTo>
                  <a:pt x="93967" y="228854"/>
                </a:lnTo>
                <a:lnTo>
                  <a:pt x="74256" y="174879"/>
                </a:lnTo>
                <a:lnTo>
                  <a:pt x="59766" y="118491"/>
                </a:lnTo>
                <a:lnTo>
                  <a:pt x="50952" y="60070"/>
                </a:lnTo>
                <a:lnTo>
                  <a:pt x="57086" y="149606"/>
                </a:lnTo>
                <a:lnTo>
                  <a:pt x="74536" y="205739"/>
                </a:lnTo>
                <a:lnTo>
                  <a:pt x="97218" y="259461"/>
                </a:lnTo>
                <a:lnTo>
                  <a:pt x="124714" y="310134"/>
                </a:lnTo>
                <a:lnTo>
                  <a:pt x="156959" y="357886"/>
                </a:lnTo>
                <a:lnTo>
                  <a:pt x="193382" y="402209"/>
                </a:lnTo>
                <a:lnTo>
                  <a:pt x="233934" y="442849"/>
                </a:lnTo>
                <a:lnTo>
                  <a:pt x="278206" y="479298"/>
                </a:lnTo>
                <a:lnTo>
                  <a:pt x="325856" y="511556"/>
                </a:lnTo>
                <a:lnTo>
                  <a:pt x="376643" y="539115"/>
                </a:lnTo>
                <a:lnTo>
                  <a:pt x="430288" y="561848"/>
                </a:lnTo>
                <a:lnTo>
                  <a:pt x="486308" y="579374"/>
                </a:lnTo>
                <a:lnTo>
                  <a:pt x="544639" y="591312"/>
                </a:lnTo>
                <a:lnTo>
                  <a:pt x="604888" y="597535"/>
                </a:lnTo>
                <a:lnTo>
                  <a:pt x="636066" y="598297"/>
                </a:lnTo>
                <a:lnTo>
                  <a:pt x="3659911" y="598297"/>
                </a:lnTo>
                <a:lnTo>
                  <a:pt x="3721125" y="595249"/>
                </a:lnTo>
                <a:lnTo>
                  <a:pt x="3780434" y="586105"/>
                </a:lnTo>
                <a:lnTo>
                  <a:pt x="3837711" y="571500"/>
                </a:lnTo>
                <a:lnTo>
                  <a:pt x="3892575" y="551434"/>
                </a:lnTo>
                <a:lnTo>
                  <a:pt x="3944899" y="526288"/>
                </a:lnTo>
                <a:lnTo>
                  <a:pt x="3994302" y="496316"/>
                </a:lnTo>
                <a:lnTo>
                  <a:pt x="4040276" y="462025"/>
                </a:lnTo>
                <a:lnTo>
                  <a:pt x="4082694" y="423418"/>
                </a:lnTo>
                <a:lnTo>
                  <a:pt x="4121302" y="381127"/>
                </a:lnTo>
                <a:lnTo>
                  <a:pt x="4155846" y="335025"/>
                </a:lnTo>
                <a:lnTo>
                  <a:pt x="4185691" y="285750"/>
                </a:lnTo>
                <a:lnTo>
                  <a:pt x="4210964" y="233553"/>
                </a:lnTo>
                <a:lnTo>
                  <a:pt x="4231030" y="178688"/>
                </a:lnTo>
                <a:lnTo>
                  <a:pt x="4245762" y="121412"/>
                </a:lnTo>
                <a:lnTo>
                  <a:pt x="4254906" y="62103"/>
                </a:lnTo>
                <a:lnTo>
                  <a:pt x="4258081" y="507"/>
                </a:lnTo>
                <a:lnTo>
                  <a:pt x="4258081" y="-2447290"/>
                </a:lnTo>
                <a:lnTo>
                  <a:pt x="4255033" y="-2508377"/>
                </a:lnTo>
                <a:lnTo>
                  <a:pt x="4245889" y="-2567686"/>
                </a:lnTo>
                <a:lnTo>
                  <a:pt x="4231284" y="-2625090"/>
                </a:lnTo>
                <a:lnTo>
                  <a:pt x="4211218" y="-2679954"/>
                </a:lnTo>
                <a:lnTo>
                  <a:pt x="4186072" y="-2732278"/>
                </a:lnTo>
                <a:lnTo>
                  <a:pt x="4156100" y="-2781554"/>
                </a:lnTo>
                <a:lnTo>
                  <a:pt x="4121810" y="-2827528"/>
                </a:lnTo>
                <a:lnTo>
                  <a:pt x="4083202" y="-2870073"/>
                </a:lnTo>
                <a:lnTo>
                  <a:pt x="4040911" y="-2908680"/>
                </a:lnTo>
                <a:lnTo>
                  <a:pt x="3994810" y="-2943098"/>
                </a:lnTo>
                <a:lnTo>
                  <a:pt x="3945534" y="-2972942"/>
                </a:lnTo>
                <a:lnTo>
                  <a:pt x="3893337" y="-2998216"/>
                </a:lnTo>
                <a:lnTo>
                  <a:pt x="3838473" y="-3018282"/>
                </a:lnTo>
                <a:lnTo>
                  <a:pt x="3781196" y="-3033014"/>
                </a:lnTo>
                <a:lnTo>
                  <a:pt x="3721887" y="-3042158"/>
                </a:lnTo>
                <a:lnTo>
                  <a:pt x="3660292" y="-3045333"/>
                </a:lnTo>
                <a:lnTo>
                  <a:pt x="636422" y="-3045333"/>
                </a:lnTo>
                <a:lnTo>
                  <a:pt x="575310" y="-3042285"/>
                </a:lnTo>
                <a:lnTo>
                  <a:pt x="515975" y="-3033267"/>
                </a:lnTo>
                <a:lnTo>
                  <a:pt x="458660" y="-3018536"/>
                </a:lnTo>
                <a:lnTo>
                  <a:pt x="403796" y="-2998470"/>
                </a:lnTo>
                <a:lnTo>
                  <a:pt x="351510" y="-2973451"/>
                </a:lnTo>
                <a:lnTo>
                  <a:pt x="302209" y="-2943479"/>
                </a:lnTo>
                <a:lnTo>
                  <a:pt x="256120" y="-2909062"/>
                </a:lnTo>
                <a:lnTo>
                  <a:pt x="213664" y="-2870454"/>
                </a:lnTo>
                <a:lnTo>
                  <a:pt x="175069" y="-2828163"/>
                </a:lnTo>
                <a:lnTo>
                  <a:pt x="140614" y="-2782062"/>
                </a:lnTo>
                <a:lnTo>
                  <a:pt x="110718" y="-2732786"/>
                </a:lnTo>
                <a:lnTo>
                  <a:pt x="85496" y="-2680589"/>
                </a:lnTo>
                <a:lnTo>
                  <a:pt x="65366" y="-2625725"/>
                </a:lnTo>
                <a:lnTo>
                  <a:pt x="50647" y="-2568448"/>
                </a:lnTo>
                <a:lnTo>
                  <a:pt x="41503" y="-2509139"/>
                </a:lnTo>
                <a:lnTo>
                  <a:pt x="38392" y="-2447671"/>
                </a:lnTo>
                <a:lnTo>
                  <a:pt x="38392" y="254"/>
                </a:lnTo>
                <a:lnTo>
                  <a:pt x="39115" y="30861"/>
                </a:lnTo>
                <a:close/>
              </a:path>
              <a:path w="4258081" h="3332352">
                <a:moveTo>
                  <a:pt x="186677" y="450723"/>
                </a:moveTo>
                <a:lnTo>
                  <a:pt x="231901" y="491871"/>
                </a:lnTo>
                <a:lnTo>
                  <a:pt x="280898" y="528320"/>
                </a:lnTo>
                <a:lnTo>
                  <a:pt x="333375" y="560070"/>
                </a:lnTo>
                <a:lnTo>
                  <a:pt x="389051" y="586867"/>
                </a:lnTo>
                <a:lnTo>
                  <a:pt x="447471" y="608203"/>
                </a:lnTo>
                <a:lnTo>
                  <a:pt x="508469" y="623824"/>
                </a:lnTo>
                <a:lnTo>
                  <a:pt x="571652" y="633476"/>
                </a:lnTo>
                <a:lnTo>
                  <a:pt x="636066" y="636651"/>
                </a:lnTo>
                <a:lnTo>
                  <a:pt x="3661054" y="636651"/>
                </a:lnTo>
                <a:lnTo>
                  <a:pt x="3725951" y="633349"/>
                </a:lnTo>
                <a:lnTo>
                  <a:pt x="3789070" y="623570"/>
                </a:lnTo>
                <a:lnTo>
                  <a:pt x="3850030" y="607822"/>
                </a:lnTo>
                <a:lnTo>
                  <a:pt x="3908450" y="586359"/>
                </a:lnTo>
                <a:lnTo>
                  <a:pt x="3964076" y="559562"/>
                </a:lnTo>
                <a:lnTo>
                  <a:pt x="4016527" y="527685"/>
                </a:lnTo>
                <a:lnTo>
                  <a:pt x="4065295" y="491109"/>
                </a:lnTo>
                <a:lnTo>
                  <a:pt x="4110507" y="449961"/>
                </a:lnTo>
                <a:lnTo>
                  <a:pt x="4151655" y="404749"/>
                </a:lnTo>
                <a:lnTo>
                  <a:pt x="4188104" y="355727"/>
                </a:lnTo>
                <a:lnTo>
                  <a:pt x="4219854" y="303275"/>
                </a:lnTo>
                <a:lnTo>
                  <a:pt x="4246651" y="247523"/>
                </a:lnTo>
                <a:lnTo>
                  <a:pt x="4267987" y="189230"/>
                </a:lnTo>
                <a:lnTo>
                  <a:pt x="4283608" y="128143"/>
                </a:lnTo>
                <a:lnTo>
                  <a:pt x="4293260" y="65024"/>
                </a:lnTo>
                <a:lnTo>
                  <a:pt x="4296435" y="507"/>
                </a:lnTo>
                <a:lnTo>
                  <a:pt x="4296435" y="-2448305"/>
                </a:lnTo>
                <a:lnTo>
                  <a:pt x="4293133" y="-2513203"/>
                </a:lnTo>
                <a:lnTo>
                  <a:pt x="4283354" y="-2576449"/>
                </a:lnTo>
                <a:lnTo>
                  <a:pt x="4267606" y="-2637282"/>
                </a:lnTo>
                <a:lnTo>
                  <a:pt x="4246143" y="-2695702"/>
                </a:lnTo>
                <a:lnTo>
                  <a:pt x="4219346" y="-2751328"/>
                </a:lnTo>
                <a:lnTo>
                  <a:pt x="4187469" y="-2803779"/>
                </a:lnTo>
                <a:lnTo>
                  <a:pt x="4150893" y="-2852801"/>
                </a:lnTo>
                <a:lnTo>
                  <a:pt x="4109745" y="-2897759"/>
                </a:lnTo>
                <a:lnTo>
                  <a:pt x="4064533" y="-2938907"/>
                </a:lnTo>
                <a:lnTo>
                  <a:pt x="4015511" y="-2975483"/>
                </a:lnTo>
                <a:lnTo>
                  <a:pt x="3963060" y="-3007105"/>
                </a:lnTo>
                <a:lnTo>
                  <a:pt x="3907307" y="-3033903"/>
                </a:lnTo>
                <a:lnTo>
                  <a:pt x="3849014" y="-3055239"/>
                </a:lnTo>
                <a:lnTo>
                  <a:pt x="3787927" y="-3070860"/>
                </a:lnTo>
                <a:lnTo>
                  <a:pt x="3724808" y="-3080512"/>
                </a:lnTo>
                <a:lnTo>
                  <a:pt x="3660292" y="-3083687"/>
                </a:lnTo>
                <a:lnTo>
                  <a:pt x="635495" y="-3083687"/>
                </a:lnTo>
                <a:lnTo>
                  <a:pt x="570458" y="-3080385"/>
                </a:lnTo>
                <a:lnTo>
                  <a:pt x="507314" y="-3070733"/>
                </a:lnTo>
                <a:lnTo>
                  <a:pt x="446366" y="-3054985"/>
                </a:lnTo>
                <a:lnTo>
                  <a:pt x="387959" y="-3033522"/>
                </a:lnTo>
                <a:lnTo>
                  <a:pt x="332346" y="-3006725"/>
                </a:lnTo>
                <a:lnTo>
                  <a:pt x="279895" y="-2974721"/>
                </a:lnTo>
                <a:lnTo>
                  <a:pt x="230974" y="-2938145"/>
                </a:lnTo>
                <a:lnTo>
                  <a:pt x="185902" y="-2896997"/>
                </a:lnTo>
                <a:lnTo>
                  <a:pt x="144818" y="-2851785"/>
                </a:lnTo>
                <a:lnTo>
                  <a:pt x="108267" y="-2802763"/>
                </a:lnTo>
                <a:lnTo>
                  <a:pt x="76555" y="-2750312"/>
                </a:lnTo>
                <a:lnTo>
                  <a:pt x="49771" y="-2694686"/>
                </a:lnTo>
                <a:lnTo>
                  <a:pt x="28448" y="-2636266"/>
                </a:lnTo>
                <a:lnTo>
                  <a:pt x="12852" y="-2575305"/>
                </a:lnTo>
                <a:lnTo>
                  <a:pt x="3213" y="-2512060"/>
                </a:lnTo>
                <a:lnTo>
                  <a:pt x="0" y="-2447671"/>
                </a:lnTo>
                <a:lnTo>
                  <a:pt x="0" y="1143"/>
                </a:lnTo>
                <a:lnTo>
                  <a:pt x="3327" y="66167"/>
                </a:lnTo>
                <a:lnTo>
                  <a:pt x="12992" y="129286"/>
                </a:lnTo>
                <a:lnTo>
                  <a:pt x="28790" y="190245"/>
                </a:lnTo>
                <a:lnTo>
                  <a:pt x="29540" y="31623"/>
                </a:lnTo>
                <a:lnTo>
                  <a:pt x="28790" y="507"/>
                </a:lnTo>
                <a:lnTo>
                  <a:pt x="28790" y="-2447671"/>
                </a:lnTo>
                <a:lnTo>
                  <a:pt x="31927" y="-2509901"/>
                </a:lnTo>
                <a:lnTo>
                  <a:pt x="41198" y="-2570099"/>
                </a:lnTo>
                <a:lnTo>
                  <a:pt x="56134" y="-2628391"/>
                </a:lnTo>
                <a:lnTo>
                  <a:pt x="76568" y="-2684145"/>
                </a:lnTo>
                <a:lnTo>
                  <a:pt x="102184" y="-2737230"/>
                </a:lnTo>
                <a:lnTo>
                  <a:pt x="132524" y="-2787268"/>
                </a:lnTo>
                <a:lnTo>
                  <a:pt x="167512" y="-2834004"/>
                </a:lnTo>
                <a:lnTo>
                  <a:pt x="206730" y="-2877185"/>
                </a:lnTo>
                <a:lnTo>
                  <a:pt x="249834" y="-2916301"/>
                </a:lnTo>
                <a:lnTo>
                  <a:pt x="296633" y="-2951353"/>
                </a:lnTo>
                <a:lnTo>
                  <a:pt x="346722" y="-2981705"/>
                </a:lnTo>
                <a:lnTo>
                  <a:pt x="399834" y="-3007233"/>
                </a:lnTo>
                <a:lnTo>
                  <a:pt x="455587" y="-3027679"/>
                </a:lnTo>
                <a:lnTo>
                  <a:pt x="513803" y="-3042666"/>
                </a:lnTo>
                <a:lnTo>
                  <a:pt x="574103" y="-3051810"/>
                </a:lnTo>
                <a:lnTo>
                  <a:pt x="636193" y="-3054858"/>
                </a:lnTo>
                <a:lnTo>
                  <a:pt x="3660292" y="-3054858"/>
                </a:lnTo>
                <a:lnTo>
                  <a:pt x="3722522" y="-3051810"/>
                </a:lnTo>
                <a:lnTo>
                  <a:pt x="3782847" y="-3042539"/>
                </a:lnTo>
                <a:lnTo>
                  <a:pt x="3841013" y="-3027553"/>
                </a:lnTo>
                <a:lnTo>
                  <a:pt x="3896766" y="-3007105"/>
                </a:lnTo>
                <a:lnTo>
                  <a:pt x="3949852" y="-2981579"/>
                </a:lnTo>
                <a:lnTo>
                  <a:pt x="4000017" y="-2951226"/>
                </a:lnTo>
                <a:lnTo>
                  <a:pt x="4046753" y="-2916174"/>
                </a:lnTo>
                <a:lnTo>
                  <a:pt x="4089806" y="-2876930"/>
                </a:lnTo>
                <a:lnTo>
                  <a:pt x="4129049" y="-2833878"/>
                </a:lnTo>
                <a:lnTo>
                  <a:pt x="4163974" y="-2787141"/>
                </a:lnTo>
                <a:lnTo>
                  <a:pt x="4194327" y="-2736977"/>
                </a:lnTo>
                <a:lnTo>
                  <a:pt x="4219981" y="-2683891"/>
                </a:lnTo>
                <a:lnTo>
                  <a:pt x="4240301" y="-2628138"/>
                </a:lnTo>
                <a:lnTo>
                  <a:pt x="4255287" y="-2569845"/>
                </a:lnTo>
                <a:lnTo>
                  <a:pt x="4264558" y="-2509647"/>
                </a:lnTo>
                <a:lnTo>
                  <a:pt x="4267606" y="-2447543"/>
                </a:lnTo>
                <a:lnTo>
                  <a:pt x="4267606" y="507"/>
                </a:lnTo>
                <a:lnTo>
                  <a:pt x="4264558" y="62737"/>
                </a:lnTo>
                <a:lnTo>
                  <a:pt x="4255287" y="123062"/>
                </a:lnTo>
                <a:lnTo>
                  <a:pt x="4240301" y="181229"/>
                </a:lnTo>
                <a:lnTo>
                  <a:pt x="4219854" y="236981"/>
                </a:lnTo>
                <a:lnTo>
                  <a:pt x="4194200" y="290068"/>
                </a:lnTo>
                <a:lnTo>
                  <a:pt x="4163847" y="340233"/>
                </a:lnTo>
                <a:lnTo>
                  <a:pt x="4128922" y="386969"/>
                </a:lnTo>
                <a:lnTo>
                  <a:pt x="4089679" y="430022"/>
                </a:lnTo>
                <a:lnTo>
                  <a:pt x="4046499" y="469265"/>
                </a:lnTo>
                <a:lnTo>
                  <a:pt x="3999763" y="504190"/>
                </a:lnTo>
                <a:lnTo>
                  <a:pt x="3949725" y="534543"/>
                </a:lnTo>
                <a:lnTo>
                  <a:pt x="3896639" y="560197"/>
                </a:lnTo>
                <a:lnTo>
                  <a:pt x="3840886" y="580517"/>
                </a:lnTo>
                <a:lnTo>
                  <a:pt x="3782593" y="595503"/>
                </a:lnTo>
                <a:lnTo>
                  <a:pt x="3722268" y="604774"/>
                </a:lnTo>
                <a:lnTo>
                  <a:pt x="3660165" y="607822"/>
                </a:lnTo>
                <a:lnTo>
                  <a:pt x="636066" y="607822"/>
                </a:lnTo>
                <a:lnTo>
                  <a:pt x="573862" y="604774"/>
                </a:lnTo>
                <a:lnTo>
                  <a:pt x="513575" y="595503"/>
                </a:lnTo>
                <a:lnTo>
                  <a:pt x="455371" y="580517"/>
                </a:lnTo>
                <a:lnTo>
                  <a:pt x="399605" y="560070"/>
                </a:lnTo>
                <a:lnTo>
                  <a:pt x="346506" y="534416"/>
                </a:lnTo>
                <a:lnTo>
                  <a:pt x="296430" y="504063"/>
                </a:lnTo>
                <a:lnTo>
                  <a:pt x="249643" y="469138"/>
                </a:lnTo>
                <a:lnTo>
                  <a:pt x="206578" y="429895"/>
                </a:lnTo>
                <a:lnTo>
                  <a:pt x="167360" y="386715"/>
                </a:lnTo>
                <a:lnTo>
                  <a:pt x="132397" y="339978"/>
                </a:lnTo>
                <a:lnTo>
                  <a:pt x="101968" y="289941"/>
                </a:lnTo>
                <a:lnTo>
                  <a:pt x="76466" y="236855"/>
                </a:lnTo>
                <a:lnTo>
                  <a:pt x="56070" y="181101"/>
                </a:lnTo>
                <a:lnTo>
                  <a:pt x="41059" y="122809"/>
                </a:lnTo>
                <a:lnTo>
                  <a:pt x="50228" y="248666"/>
                </a:lnTo>
                <a:lnTo>
                  <a:pt x="62992" y="276860"/>
                </a:lnTo>
                <a:lnTo>
                  <a:pt x="77025" y="304292"/>
                </a:lnTo>
                <a:lnTo>
                  <a:pt x="92367" y="330834"/>
                </a:lnTo>
                <a:lnTo>
                  <a:pt x="108953" y="356743"/>
                </a:lnTo>
                <a:lnTo>
                  <a:pt x="126758" y="381634"/>
                </a:lnTo>
                <a:lnTo>
                  <a:pt x="145554" y="405511"/>
                </a:lnTo>
                <a:lnTo>
                  <a:pt x="165608" y="428752"/>
                </a:lnTo>
                <a:lnTo>
                  <a:pt x="186677" y="450723"/>
                </a:lnTo>
                <a:close/>
              </a:path>
            </a:pathLst>
          </a:custGeom>
          <a:solidFill>
            <a:srgbClr val="AF7D00"/>
          </a:solidFill>
        </p:spPr>
        <p:txBody>
          <a:bodyPr wrap="square" lIns="0" tIns="0" rIns="0" bIns="0" rtlCol="0">
            <a:noAutofit/>
          </a:bodyPr>
          <a:lstStyle/>
          <a:p>
            <a:endParaRPr/>
          </a:p>
        </p:txBody>
      </p:sp>
      <p:sp>
        <p:nvSpPr>
          <p:cNvPr id="5" name="object 5"/>
          <p:cNvSpPr/>
          <p:nvPr/>
        </p:nvSpPr>
        <p:spPr>
          <a:xfrm>
            <a:off x="4890516" y="3340607"/>
            <a:ext cx="874776" cy="515112"/>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4932045" y="3463929"/>
            <a:ext cx="576199" cy="218189"/>
          </a:xfrm>
          <a:custGeom>
            <a:avLst/>
            <a:gdLst/>
            <a:ahLst/>
            <a:cxnLst/>
            <a:rect l="l" t="t" r="r" b="b"/>
            <a:pathLst>
              <a:path w="576199" h="218189">
                <a:moveTo>
                  <a:pt x="479924" y="109088"/>
                </a:moveTo>
                <a:lnTo>
                  <a:pt x="488203" y="113914"/>
                </a:lnTo>
                <a:lnTo>
                  <a:pt x="515874" y="113914"/>
                </a:lnTo>
                <a:lnTo>
                  <a:pt x="528065" y="123693"/>
                </a:lnTo>
                <a:lnTo>
                  <a:pt x="528065" y="113914"/>
                </a:lnTo>
                <a:lnTo>
                  <a:pt x="515874" y="88133"/>
                </a:lnTo>
                <a:lnTo>
                  <a:pt x="479924" y="109088"/>
                </a:lnTo>
                <a:close/>
              </a:path>
              <a:path w="576199" h="218189">
                <a:moveTo>
                  <a:pt x="360676" y="13630"/>
                </a:moveTo>
                <a:lnTo>
                  <a:pt x="358314" y="25423"/>
                </a:lnTo>
                <a:lnTo>
                  <a:pt x="361728" y="36647"/>
                </a:lnTo>
                <a:lnTo>
                  <a:pt x="370331" y="45207"/>
                </a:lnTo>
                <a:lnTo>
                  <a:pt x="438309" y="84831"/>
                </a:lnTo>
                <a:lnTo>
                  <a:pt x="528065" y="84831"/>
                </a:lnTo>
                <a:lnTo>
                  <a:pt x="576199" y="109088"/>
                </a:lnTo>
                <a:lnTo>
                  <a:pt x="394715" y="3297"/>
                </a:lnTo>
                <a:lnTo>
                  <a:pt x="393185" y="2476"/>
                </a:lnTo>
                <a:lnTo>
                  <a:pt x="381393" y="0"/>
                </a:lnTo>
                <a:lnTo>
                  <a:pt x="370114" y="3333"/>
                </a:lnTo>
                <a:lnTo>
                  <a:pt x="361568" y="11933"/>
                </a:lnTo>
                <a:lnTo>
                  <a:pt x="360676" y="13630"/>
                </a:lnTo>
                <a:close/>
              </a:path>
              <a:path w="576199" h="218189">
                <a:moveTo>
                  <a:pt x="368808" y="173933"/>
                </a:moveTo>
                <a:lnTo>
                  <a:pt x="360895" y="182984"/>
                </a:lnTo>
                <a:lnTo>
                  <a:pt x="358285" y="194448"/>
                </a:lnTo>
                <a:lnTo>
                  <a:pt x="361568" y="206116"/>
                </a:lnTo>
                <a:lnTo>
                  <a:pt x="362532" y="207656"/>
                </a:lnTo>
                <a:lnTo>
                  <a:pt x="371583" y="215609"/>
                </a:lnTo>
                <a:lnTo>
                  <a:pt x="383047" y="218189"/>
                </a:lnTo>
                <a:lnTo>
                  <a:pt x="394715" y="214879"/>
                </a:lnTo>
                <a:lnTo>
                  <a:pt x="576199" y="109088"/>
                </a:lnTo>
                <a:lnTo>
                  <a:pt x="528065" y="133345"/>
                </a:lnTo>
                <a:lnTo>
                  <a:pt x="515874" y="130043"/>
                </a:lnTo>
                <a:lnTo>
                  <a:pt x="454868" y="123693"/>
                </a:lnTo>
                <a:lnTo>
                  <a:pt x="0" y="123693"/>
                </a:lnTo>
                <a:lnTo>
                  <a:pt x="0" y="133345"/>
                </a:lnTo>
                <a:lnTo>
                  <a:pt x="438309" y="133345"/>
                </a:lnTo>
                <a:lnTo>
                  <a:pt x="370331" y="172969"/>
                </a:lnTo>
                <a:lnTo>
                  <a:pt x="368808" y="173933"/>
                </a:lnTo>
                <a:close/>
              </a:path>
              <a:path w="576199" h="218189">
                <a:moveTo>
                  <a:pt x="471645" y="113914"/>
                </a:moveTo>
                <a:lnTo>
                  <a:pt x="454868" y="123693"/>
                </a:lnTo>
                <a:lnTo>
                  <a:pt x="515874" y="130043"/>
                </a:lnTo>
                <a:lnTo>
                  <a:pt x="528065" y="133345"/>
                </a:lnTo>
                <a:lnTo>
                  <a:pt x="576199" y="109088"/>
                </a:lnTo>
                <a:lnTo>
                  <a:pt x="528065" y="84831"/>
                </a:lnTo>
                <a:lnTo>
                  <a:pt x="0" y="84831"/>
                </a:lnTo>
                <a:lnTo>
                  <a:pt x="0" y="113914"/>
                </a:lnTo>
                <a:lnTo>
                  <a:pt x="471645" y="113914"/>
                </a:lnTo>
                <a:lnTo>
                  <a:pt x="504980" y="123693"/>
                </a:lnTo>
                <a:lnTo>
                  <a:pt x="528065" y="123693"/>
                </a:lnTo>
                <a:lnTo>
                  <a:pt x="515874" y="113914"/>
                </a:lnTo>
                <a:lnTo>
                  <a:pt x="488203" y="113914"/>
                </a:lnTo>
                <a:lnTo>
                  <a:pt x="479924" y="109088"/>
                </a:lnTo>
                <a:lnTo>
                  <a:pt x="515874" y="88133"/>
                </a:lnTo>
                <a:lnTo>
                  <a:pt x="528065" y="113914"/>
                </a:lnTo>
                <a:lnTo>
                  <a:pt x="528065" y="123693"/>
                </a:lnTo>
                <a:lnTo>
                  <a:pt x="504980" y="123693"/>
                </a:lnTo>
                <a:lnTo>
                  <a:pt x="471645" y="113914"/>
                </a:lnTo>
                <a:close/>
              </a:path>
            </a:pathLst>
          </a:custGeom>
          <a:solidFill>
            <a:srgbClr val="EFAC00"/>
          </a:solidFill>
        </p:spPr>
        <p:txBody>
          <a:bodyPr wrap="square" lIns="0" tIns="0" rIns="0" bIns="0" rtlCol="0">
            <a:noAutofit/>
          </a:bodyPr>
          <a:lstStyle/>
          <a:p>
            <a:endParaRPr/>
          </a:p>
        </p:txBody>
      </p:sp>
      <p:sp>
        <p:nvSpPr>
          <p:cNvPr id="7" name="object 7"/>
          <p:cNvSpPr/>
          <p:nvPr/>
        </p:nvSpPr>
        <p:spPr>
          <a:xfrm>
            <a:off x="4932045" y="3563302"/>
            <a:ext cx="528065" cy="0"/>
          </a:xfrm>
          <a:custGeom>
            <a:avLst/>
            <a:gdLst/>
            <a:ahLst/>
            <a:cxnLst/>
            <a:rect l="l" t="t" r="r" b="b"/>
            <a:pathLst>
              <a:path w="528065">
                <a:moveTo>
                  <a:pt x="0" y="0"/>
                </a:moveTo>
                <a:lnTo>
                  <a:pt x="528065" y="0"/>
                </a:lnTo>
              </a:path>
            </a:pathLst>
          </a:custGeom>
          <a:ln w="30353">
            <a:solidFill>
              <a:srgbClr val="EFAC00"/>
            </a:solidFill>
          </a:ln>
        </p:spPr>
        <p:txBody>
          <a:bodyPr wrap="square" lIns="0" tIns="0" rIns="0" bIns="0" rtlCol="0">
            <a:noAutofit/>
          </a:bodyPr>
          <a:lstStyle/>
          <a:p>
            <a:endParaRPr/>
          </a:p>
        </p:txBody>
      </p:sp>
      <p:sp>
        <p:nvSpPr>
          <p:cNvPr id="8" name="object 8"/>
          <p:cNvSpPr/>
          <p:nvPr/>
        </p:nvSpPr>
        <p:spPr>
          <a:xfrm>
            <a:off x="4932045" y="3592449"/>
            <a:ext cx="528065" cy="0"/>
          </a:xfrm>
          <a:custGeom>
            <a:avLst/>
            <a:gdLst/>
            <a:ahLst/>
            <a:cxnLst/>
            <a:rect l="l" t="t" r="r" b="b"/>
            <a:pathLst>
              <a:path w="528065">
                <a:moveTo>
                  <a:pt x="0" y="0"/>
                </a:moveTo>
                <a:lnTo>
                  <a:pt x="528065" y="0"/>
                </a:lnTo>
              </a:path>
            </a:pathLst>
          </a:custGeom>
          <a:ln w="10921">
            <a:solidFill>
              <a:srgbClr val="EFAC00"/>
            </a:solidFill>
          </a:ln>
        </p:spPr>
        <p:txBody>
          <a:bodyPr wrap="square" lIns="0" tIns="0" rIns="0" bIns="0" rtlCol="0">
            <a:noAutofit/>
          </a:bodyPr>
          <a:lstStyle/>
          <a:p>
            <a:endParaRPr/>
          </a:p>
        </p:txBody>
      </p:sp>
      <p:sp>
        <p:nvSpPr>
          <p:cNvPr id="9" name="object 9"/>
          <p:cNvSpPr/>
          <p:nvPr/>
        </p:nvSpPr>
        <p:spPr>
          <a:xfrm>
            <a:off x="5724144" y="2492882"/>
            <a:ext cx="4825" cy="2448306"/>
          </a:xfrm>
          <a:custGeom>
            <a:avLst/>
            <a:gdLst/>
            <a:ahLst/>
            <a:cxnLst/>
            <a:rect l="l" t="t" r="r" b="b"/>
            <a:pathLst>
              <a:path w="4825" h="2448306">
                <a:moveTo>
                  <a:pt x="0" y="2448306"/>
                </a:moveTo>
                <a:lnTo>
                  <a:pt x="4825" y="2448306"/>
                </a:lnTo>
                <a:lnTo>
                  <a:pt x="4825" y="0"/>
                </a:lnTo>
                <a:lnTo>
                  <a:pt x="0" y="0"/>
                </a:lnTo>
                <a:lnTo>
                  <a:pt x="0" y="2448306"/>
                </a:lnTo>
                <a:close/>
              </a:path>
            </a:pathLst>
          </a:custGeom>
          <a:solidFill>
            <a:srgbClr val="EFAC00"/>
          </a:solidFill>
        </p:spPr>
        <p:txBody>
          <a:bodyPr wrap="square" lIns="0" tIns="0" rIns="0" bIns="0" rtlCol="0">
            <a:noAutofit/>
          </a:bodyPr>
          <a:lstStyle/>
          <a:p>
            <a:endParaRPr/>
          </a:p>
        </p:txBody>
      </p:sp>
      <p:sp>
        <p:nvSpPr>
          <p:cNvPr id="10" name="object 10"/>
          <p:cNvSpPr/>
          <p:nvPr/>
        </p:nvSpPr>
        <p:spPr>
          <a:xfrm>
            <a:off x="8383651" y="2492882"/>
            <a:ext cx="4825" cy="2448306"/>
          </a:xfrm>
          <a:custGeom>
            <a:avLst/>
            <a:gdLst/>
            <a:ahLst/>
            <a:cxnLst/>
            <a:rect l="l" t="t" r="r" b="b"/>
            <a:pathLst>
              <a:path w="4825" h="2448306">
                <a:moveTo>
                  <a:pt x="0" y="2448306"/>
                </a:moveTo>
                <a:lnTo>
                  <a:pt x="4825" y="2448306"/>
                </a:lnTo>
                <a:lnTo>
                  <a:pt x="4825" y="0"/>
                </a:lnTo>
                <a:lnTo>
                  <a:pt x="0" y="0"/>
                </a:lnTo>
                <a:lnTo>
                  <a:pt x="0" y="2448306"/>
                </a:lnTo>
                <a:close/>
              </a:path>
            </a:pathLst>
          </a:custGeom>
          <a:solidFill>
            <a:srgbClr val="EFAC00"/>
          </a:solidFill>
        </p:spPr>
        <p:txBody>
          <a:bodyPr wrap="square" lIns="0" tIns="0" rIns="0" bIns="0" rtlCol="0">
            <a:noAutofit/>
          </a:bodyPr>
          <a:lstStyle/>
          <a:p>
            <a:endParaRPr/>
          </a:p>
        </p:txBody>
      </p:sp>
      <p:sp>
        <p:nvSpPr>
          <p:cNvPr id="11" name="object 11"/>
          <p:cNvSpPr/>
          <p:nvPr/>
        </p:nvSpPr>
        <p:spPr>
          <a:xfrm>
            <a:off x="5700141" y="2468879"/>
            <a:ext cx="2712339" cy="2496312"/>
          </a:xfrm>
          <a:custGeom>
            <a:avLst/>
            <a:gdLst/>
            <a:ahLst/>
            <a:cxnLst/>
            <a:rect l="l" t="t" r="r" b="b"/>
            <a:pathLst>
              <a:path w="2712339" h="2496312">
                <a:moveTo>
                  <a:pt x="48006" y="2448306"/>
                </a:moveTo>
                <a:lnTo>
                  <a:pt x="38354" y="2457831"/>
                </a:lnTo>
                <a:lnTo>
                  <a:pt x="2673858" y="2457831"/>
                </a:lnTo>
                <a:lnTo>
                  <a:pt x="48006" y="2448306"/>
                </a:lnTo>
                <a:close/>
              </a:path>
              <a:path w="2712339" h="2496312">
                <a:moveTo>
                  <a:pt x="1900" y="2481691"/>
                </a:moveTo>
                <a:lnTo>
                  <a:pt x="10574" y="2492217"/>
                </a:lnTo>
                <a:lnTo>
                  <a:pt x="24003" y="2496312"/>
                </a:lnTo>
                <a:lnTo>
                  <a:pt x="2688336" y="2496312"/>
                </a:lnTo>
                <a:lnTo>
                  <a:pt x="28829" y="2467483"/>
                </a:lnTo>
                <a:lnTo>
                  <a:pt x="28829" y="28829"/>
                </a:lnTo>
                <a:lnTo>
                  <a:pt x="2683510" y="28829"/>
                </a:lnTo>
                <a:lnTo>
                  <a:pt x="2688336" y="0"/>
                </a:lnTo>
                <a:lnTo>
                  <a:pt x="24003" y="0"/>
                </a:lnTo>
                <a:lnTo>
                  <a:pt x="14566" y="1918"/>
                </a:lnTo>
                <a:lnTo>
                  <a:pt x="4060" y="10630"/>
                </a:lnTo>
                <a:lnTo>
                  <a:pt x="0" y="24003"/>
                </a:lnTo>
                <a:lnTo>
                  <a:pt x="0" y="2472309"/>
                </a:lnTo>
                <a:lnTo>
                  <a:pt x="1900" y="2481691"/>
                </a:lnTo>
                <a:close/>
              </a:path>
              <a:path w="2712339" h="2496312">
                <a:moveTo>
                  <a:pt x="2683510" y="28829"/>
                </a:moveTo>
                <a:lnTo>
                  <a:pt x="2683510" y="2467483"/>
                </a:lnTo>
                <a:lnTo>
                  <a:pt x="28829" y="2467483"/>
                </a:lnTo>
                <a:lnTo>
                  <a:pt x="2688336" y="2496312"/>
                </a:lnTo>
                <a:lnTo>
                  <a:pt x="2697718" y="2494393"/>
                </a:lnTo>
                <a:lnTo>
                  <a:pt x="2708244" y="2485681"/>
                </a:lnTo>
                <a:lnTo>
                  <a:pt x="2712339" y="2472309"/>
                </a:lnTo>
                <a:lnTo>
                  <a:pt x="2712339" y="24003"/>
                </a:lnTo>
                <a:lnTo>
                  <a:pt x="2710420" y="14620"/>
                </a:lnTo>
                <a:lnTo>
                  <a:pt x="2701708" y="4094"/>
                </a:lnTo>
                <a:lnTo>
                  <a:pt x="2688336" y="0"/>
                </a:lnTo>
                <a:lnTo>
                  <a:pt x="2683510" y="28829"/>
                </a:lnTo>
                <a:close/>
              </a:path>
              <a:path w="2712339" h="2496312">
                <a:moveTo>
                  <a:pt x="38354" y="2457831"/>
                </a:moveTo>
                <a:lnTo>
                  <a:pt x="48006" y="2448306"/>
                </a:lnTo>
                <a:lnTo>
                  <a:pt x="48006" y="48006"/>
                </a:lnTo>
                <a:lnTo>
                  <a:pt x="2664333" y="48006"/>
                </a:lnTo>
                <a:lnTo>
                  <a:pt x="2664333" y="2448306"/>
                </a:lnTo>
                <a:lnTo>
                  <a:pt x="48006" y="2448306"/>
                </a:lnTo>
                <a:lnTo>
                  <a:pt x="2673858" y="2457831"/>
                </a:lnTo>
                <a:lnTo>
                  <a:pt x="2673858" y="38354"/>
                </a:lnTo>
                <a:lnTo>
                  <a:pt x="38354" y="38354"/>
                </a:lnTo>
                <a:lnTo>
                  <a:pt x="38354" y="2457831"/>
                </a:lnTo>
                <a:close/>
              </a:path>
            </a:pathLst>
          </a:custGeom>
          <a:solidFill>
            <a:srgbClr val="AF7D00"/>
          </a:solidFill>
        </p:spPr>
        <p:txBody>
          <a:bodyPr wrap="square" lIns="0" tIns="0" rIns="0" bIns="0" rtlCol="0">
            <a:noAutofit/>
          </a:bodyPr>
          <a:lstStyle/>
          <a:p>
            <a:endParaRPr/>
          </a:p>
        </p:txBody>
      </p:sp>
      <p:sp>
        <p:nvSpPr>
          <p:cNvPr id="12" name="object 12"/>
          <p:cNvSpPr/>
          <p:nvPr/>
        </p:nvSpPr>
        <p:spPr>
          <a:xfrm>
            <a:off x="8373999" y="2497709"/>
            <a:ext cx="9651" cy="2438654"/>
          </a:xfrm>
          <a:custGeom>
            <a:avLst/>
            <a:gdLst/>
            <a:ahLst/>
            <a:cxnLst/>
            <a:rect l="l" t="t" r="r" b="b"/>
            <a:pathLst>
              <a:path w="9651" h="2438654">
                <a:moveTo>
                  <a:pt x="0" y="2438654"/>
                </a:moveTo>
                <a:lnTo>
                  <a:pt x="9651" y="2438654"/>
                </a:lnTo>
                <a:lnTo>
                  <a:pt x="9651" y="0"/>
                </a:lnTo>
                <a:lnTo>
                  <a:pt x="0" y="0"/>
                </a:lnTo>
                <a:lnTo>
                  <a:pt x="0" y="2438654"/>
                </a:lnTo>
                <a:close/>
              </a:path>
            </a:pathLst>
          </a:custGeom>
          <a:solidFill>
            <a:srgbClr val="AF7D00"/>
          </a:solidFill>
        </p:spPr>
        <p:txBody>
          <a:bodyPr wrap="square" lIns="0" tIns="0" rIns="0" bIns="0" rtlCol="0">
            <a:noAutofit/>
          </a:bodyPr>
          <a:lstStyle/>
          <a:p>
            <a:endParaRPr/>
          </a:p>
        </p:txBody>
      </p:sp>
      <p:sp>
        <p:nvSpPr>
          <p:cNvPr id="13" name="object 13"/>
          <p:cNvSpPr/>
          <p:nvPr/>
        </p:nvSpPr>
        <p:spPr>
          <a:xfrm>
            <a:off x="5728970" y="2497709"/>
            <a:ext cx="9525" cy="2438654"/>
          </a:xfrm>
          <a:custGeom>
            <a:avLst/>
            <a:gdLst/>
            <a:ahLst/>
            <a:cxnLst/>
            <a:rect l="l" t="t" r="r" b="b"/>
            <a:pathLst>
              <a:path w="9525" h="2438654">
                <a:moveTo>
                  <a:pt x="0" y="2438654"/>
                </a:moveTo>
                <a:lnTo>
                  <a:pt x="9525" y="2438654"/>
                </a:lnTo>
                <a:lnTo>
                  <a:pt x="9525" y="0"/>
                </a:lnTo>
                <a:lnTo>
                  <a:pt x="0" y="0"/>
                </a:lnTo>
                <a:lnTo>
                  <a:pt x="0" y="2438654"/>
                </a:lnTo>
                <a:close/>
              </a:path>
            </a:pathLst>
          </a:custGeom>
          <a:solidFill>
            <a:srgbClr val="AF7D00"/>
          </a:solidFill>
        </p:spPr>
        <p:txBody>
          <a:bodyPr wrap="square" lIns="0" tIns="0" rIns="0" bIns="0" rtlCol="0">
            <a:noAutofit/>
          </a:bodyPr>
          <a:lstStyle/>
          <a:p>
            <a:endParaRPr/>
          </a:p>
        </p:txBody>
      </p:sp>
      <p:sp>
        <p:nvSpPr>
          <p:cNvPr id="14" name="object 14"/>
          <p:cNvSpPr/>
          <p:nvPr/>
        </p:nvSpPr>
        <p:spPr>
          <a:xfrm>
            <a:off x="8364474" y="2507234"/>
            <a:ext cx="9525" cy="2419477"/>
          </a:xfrm>
          <a:custGeom>
            <a:avLst/>
            <a:gdLst/>
            <a:ahLst/>
            <a:cxnLst/>
            <a:rect l="l" t="t" r="r" b="b"/>
            <a:pathLst>
              <a:path w="9525" h="2419477">
                <a:moveTo>
                  <a:pt x="0" y="2419477"/>
                </a:moveTo>
                <a:lnTo>
                  <a:pt x="9525" y="2419477"/>
                </a:lnTo>
                <a:lnTo>
                  <a:pt x="9525" y="0"/>
                </a:lnTo>
                <a:lnTo>
                  <a:pt x="0" y="0"/>
                </a:lnTo>
                <a:lnTo>
                  <a:pt x="0" y="2419477"/>
                </a:lnTo>
                <a:close/>
              </a:path>
            </a:pathLst>
          </a:custGeom>
          <a:solidFill>
            <a:srgbClr val="AF7D00"/>
          </a:solidFill>
        </p:spPr>
        <p:txBody>
          <a:bodyPr wrap="square" lIns="0" tIns="0" rIns="0" bIns="0" rtlCol="0">
            <a:noAutofit/>
          </a:bodyPr>
          <a:lstStyle/>
          <a:p>
            <a:endParaRPr/>
          </a:p>
        </p:txBody>
      </p:sp>
      <p:sp>
        <p:nvSpPr>
          <p:cNvPr id="15" name="object 15"/>
          <p:cNvSpPr/>
          <p:nvPr/>
        </p:nvSpPr>
        <p:spPr>
          <a:xfrm>
            <a:off x="5738495" y="2507234"/>
            <a:ext cx="9651" cy="2419477"/>
          </a:xfrm>
          <a:custGeom>
            <a:avLst/>
            <a:gdLst/>
            <a:ahLst/>
            <a:cxnLst/>
            <a:rect l="l" t="t" r="r" b="b"/>
            <a:pathLst>
              <a:path w="9651" h="2419477">
                <a:moveTo>
                  <a:pt x="0" y="2419477"/>
                </a:moveTo>
                <a:lnTo>
                  <a:pt x="9651" y="2419477"/>
                </a:lnTo>
                <a:lnTo>
                  <a:pt x="9651" y="0"/>
                </a:lnTo>
                <a:lnTo>
                  <a:pt x="0" y="0"/>
                </a:lnTo>
                <a:lnTo>
                  <a:pt x="0" y="2419477"/>
                </a:lnTo>
                <a:close/>
              </a:path>
            </a:pathLst>
          </a:custGeom>
          <a:solidFill>
            <a:srgbClr val="AF7D00"/>
          </a:solidFill>
        </p:spPr>
        <p:txBody>
          <a:bodyPr wrap="square" lIns="0" tIns="0" rIns="0" bIns="0" rtlCol="0">
            <a:noAutofit/>
          </a:bodyPr>
          <a:lstStyle/>
          <a:p>
            <a:endParaRPr/>
          </a:p>
        </p:txBody>
      </p:sp>
      <p:sp>
        <p:nvSpPr>
          <p:cNvPr id="16" name="object 16"/>
          <p:cNvSpPr/>
          <p:nvPr/>
        </p:nvSpPr>
        <p:spPr>
          <a:xfrm>
            <a:off x="5748147" y="2516886"/>
            <a:ext cx="2616327" cy="2400300"/>
          </a:xfrm>
          <a:custGeom>
            <a:avLst/>
            <a:gdLst/>
            <a:ahLst/>
            <a:cxnLst/>
            <a:rect l="l" t="t" r="r" b="b"/>
            <a:pathLst>
              <a:path w="2616327" h="2400300">
                <a:moveTo>
                  <a:pt x="0" y="2400300"/>
                </a:moveTo>
                <a:lnTo>
                  <a:pt x="2616327" y="2400300"/>
                </a:lnTo>
                <a:lnTo>
                  <a:pt x="2616327" y="0"/>
                </a:lnTo>
                <a:lnTo>
                  <a:pt x="0" y="0"/>
                </a:lnTo>
                <a:lnTo>
                  <a:pt x="0" y="2400300"/>
                </a:lnTo>
                <a:close/>
              </a:path>
            </a:pathLst>
          </a:custGeom>
          <a:solidFill>
            <a:srgbClr val="AF7D00"/>
          </a:solidFill>
        </p:spPr>
        <p:txBody>
          <a:bodyPr wrap="square" lIns="0" tIns="0" rIns="0" bIns="0" rtlCol="0">
            <a:noAutofit/>
          </a:bodyPr>
          <a:lstStyle/>
          <a:p>
            <a:endParaRPr/>
          </a:p>
        </p:txBody>
      </p:sp>
      <p:sp>
        <p:nvSpPr>
          <p:cNvPr id="4" name="object 4"/>
          <p:cNvSpPr txBox="1"/>
          <p:nvPr/>
        </p:nvSpPr>
        <p:spPr>
          <a:xfrm>
            <a:off x="515542" y="1771622"/>
            <a:ext cx="4350970" cy="3817618"/>
          </a:xfrm>
          <a:prstGeom prst="rect">
            <a:avLst/>
          </a:prstGeom>
          <a:solidFill>
            <a:schemeClr val="accent2">
              <a:lumMod val="20000"/>
              <a:lumOff val="80000"/>
            </a:schemeClr>
          </a:solidFill>
        </p:spPr>
        <p:txBody>
          <a:bodyPr wrap="square" lIns="0" tIns="12065" rIns="0" bIns="0" rtlCol="0">
            <a:noAutofit/>
          </a:bodyPr>
          <a:lstStyle/>
          <a:p>
            <a:pPr marL="12700">
              <a:lnSpc>
                <a:spcPts val="1900"/>
              </a:lnSpc>
            </a:pPr>
            <a:r>
              <a:rPr sz="1800" spc="-2" dirty="0" smtClean="0">
                <a:latin typeface="Corbel"/>
                <a:cs typeface="Corbel"/>
              </a:rPr>
              <a:t>En el Congreso, el Plan es discutido por</a:t>
            </a:r>
            <a:endParaRPr sz="1800" dirty="0">
              <a:latin typeface="Corbel"/>
              <a:cs typeface="Corbel"/>
            </a:endParaRPr>
          </a:p>
          <a:p>
            <a:pPr marL="12700" marR="15076">
              <a:lnSpc>
                <a:spcPct val="100022"/>
              </a:lnSpc>
            </a:pPr>
            <a:r>
              <a:rPr sz="1800" dirty="0" smtClean="0">
                <a:latin typeface="Corbel"/>
                <a:cs typeface="Corbel"/>
              </a:rPr>
              <a:t>el</a:t>
            </a:r>
            <a:r>
              <a:rPr sz="1800" spc="-79" dirty="0" smtClean="0">
                <a:latin typeface="Corbel"/>
                <a:cs typeface="Corbel"/>
              </a:rPr>
              <a:t> </a:t>
            </a:r>
            <a:r>
              <a:rPr sz="1800" spc="0" dirty="0" smtClean="0">
                <a:latin typeface="Corbel"/>
                <a:cs typeface="Corbel"/>
              </a:rPr>
              <a:t>Go</a:t>
            </a:r>
            <a:r>
              <a:rPr sz="1800" spc="-9" dirty="0" smtClean="0">
                <a:latin typeface="Corbel"/>
                <a:cs typeface="Corbel"/>
              </a:rPr>
              <a:t>b</a:t>
            </a:r>
            <a:r>
              <a:rPr sz="1800" spc="0" dirty="0" smtClean="0">
                <a:latin typeface="Corbel"/>
                <a:cs typeface="Corbel"/>
              </a:rPr>
              <a:t>ierno con l</a:t>
            </a:r>
            <a:r>
              <a:rPr sz="1800" spc="-9" dirty="0" smtClean="0">
                <a:latin typeface="Corbel"/>
                <a:cs typeface="Corbel"/>
              </a:rPr>
              <a:t>a</a:t>
            </a:r>
            <a:r>
              <a:rPr sz="1800" spc="0" dirty="0" smtClean="0">
                <a:latin typeface="Corbel"/>
                <a:cs typeface="Corbel"/>
              </a:rPr>
              <a:t>s b</a:t>
            </a:r>
            <a:r>
              <a:rPr sz="1800" spc="-9" dirty="0" smtClean="0">
                <a:latin typeface="Corbel"/>
                <a:cs typeface="Corbel"/>
              </a:rPr>
              <a:t>a</a:t>
            </a:r>
            <a:r>
              <a:rPr sz="1800" spc="0" dirty="0" smtClean="0">
                <a:latin typeface="Corbel"/>
                <a:cs typeface="Corbel"/>
              </a:rPr>
              <a:t>nc</a:t>
            </a:r>
            <a:r>
              <a:rPr sz="1800" spc="-9" dirty="0" smtClean="0">
                <a:latin typeface="Corbel"/>
                <a:cs typeface="Corbel"/>
              </a:rPr>
              <a:t>a</a:t>
            </a:r>
            <a:r>
              <a:rPr sz="1800" spc="-4" dirty="0" smtClean="0">
                <a:latin typeface="Corbel"/>
                <a:cs typeface="Corbel"/>
              </a:rPr>
              <a:t>da</a:t>
            </a:r>
            <a:r>
              <a:rPr sz="1800" spc="0" dirty="0" smtClean="0">
                <a:latin typeface="Corbel"/>
                <a:cs typeface="Corbel"/>
              </a:rPr>
              <a:t>s parl</a:t>
            </a:r>
            <a:r>
              <a:rPr sz="1800" spc="-4" dirty="0" smtClean="0">
                <a:latin typeface="Corbel"/>
                <a:cs typeface="Corbel"/>
              </a:rPr>
              <a:t>a</a:t>
            </a:r>
            <a:r>
              <a:rPr sz="1800" spc="0" dirty="0" smtClean="0">
                <a:latin typeface="Corbel"/>
                <a:cs typeface="Corbel"/>
              </a:rPr>
              <a:t>ment</a:t>
            </a:r>
            <a:r>
              <a:rPr sz="1800" spc="-4" dirty="0" smtClean="0">
                <a:latin typeface="Corbel"/>
                <a:cs typeface="Corbel"/>
              </a:rPr>
              <a:t>a</a:t>
            </a:r>
            <a:r>
              <a:rPr sz="1800" spc="0" dirty="0" smtClean="0">
                <a:latin typeface="Corbel"/>
                <a:cs typeface="Corbel"/>
              </a:rPr>
              <a:t>ri</a:t>
            </a:r>
            <a:r>
              <a:rPr sz="1800" spc="-4" dirty="0" smtClean="0">
                <a:latin typeface="Corbel"/>
                <a:cs typeface="Corbel"/>
              </a:rPr>
              <a:t>a</a:t>
            </a:r>
            <a:r>
              <a:rPr sz="1800" spc="0" dirty="0" smtClean="0">
                <a:latin typeface="Corbel"/>
                <a:cs typeface="Corbel"/>
              </a:rPr>
              <a:t>s</a:t>
            </a:r>
            <a:r>
              <a:rPr lang="es-ES" sz="1800" spc="0" dirty="0" smtClean="0">
                <a:latin typeface="Corbel"/>
                <a:cs typeface="Corbel"/>
              </a:rPr>
              <a:t> y cada comisión </a:t>
            </a:r>
            <a:endParaRPr lang="es-ES" spc="-34" dirty="0">
              <a:latin typeface="Corbel"/>
              <a:cs typeface="Corbel"/>
            </a:endParaRPr>
          </a:p>
        </p:txBody>
      </p:sp>
      <p:sp>
        <p:nvSpPr>
          <p:cNvPr id="3" name="object 3"/>
          <p:cNvSpPr txBox="1"/>
          <p:nvPr/>
        </p:nvSpPr>
        <p:spPr>
          <a:xfrm>
            <a:off x="467544" y="5084245"/>
            <a:ext cx="3649579" cy="254000"/>
          </a:xfrm>
          <a:prstGeom prst="rect">
            <a:avLst/>
          </a:prstGeom>
        </p:spPr>
        <p:txBody>
          <a:bodyPr wrap="square" lIns="0" tIns="12065" rIns="0" bIns="0" rtlCol="0">
            <a:noAutofit/>
          </a:bodyPr>
          <a:lstStyle/>
          <a:p>
            <a:pPr marL="12700">
              <a:lnSpc>
                <a:spcPts val="1900"/>
              </a:lnSpc>
            </a:pPr>
            <a:r>
              <a:rPr lang="es-ES" sz="1800" spc="0" dirty="0" smtClean="0">
                <a:latin typeface="Corbel"/>
                <a:cs typeface="Corbel"/>
              </a:rPr>
              <a:t>  </a:t>
            </a:r>
            <a:r>
              <a:rPr sz="1800" spc="0" dirty="0" smtClean="0">
                <a:latin typeface="Corbel"/>
                <a:cs typeface="Corbel"/>
              </a:rPr>
              <a:t>con los temas afines a su </a:t>
            </a:r>
            <a:r>
              <a:rPr lang="es-ES" sz="1800" spc="0" dirty="0" smtClean="0">
                <a:latin typeface="Corbel"/>
                <a:cs typeface="Corbel"/>
              </a:rPr>
              <a:t> </a:t>
            </a:r>
            <a:r>
              <a:rPr sz="1800" spc="0" dirty="0" smtClean="0">
                <a:latin typeface="Corbel"/>
                <a:cs typeface="Corbel"/>
              </a:rPr>
              <a:t>especialidad.</a:t>
            </a:r>
            <a:endParaRPr sz="1800" dirty="0">
              <a:latin typeface="Corbel"/>
              <a:cs typeface="Corbel"/>
            </a:endParaRPr>
          </a:p>
        </p:txBody>
      </p:sp>
      <p:sp>
        <p:nvSpPr>
          <p:cNvPr id="2" name="object 2"/>
          <p:cNvSpPr txBox="1"/>
          <p:nvPr/>
        </p:nvSpPr>
        <p:spPr>
          <a:xfrm>
            <a:off x="5748147" y="2516886"/>
            <a:ext cx="2616327" cy="2400300"/>
          </a:xfrm>
          <a:prstGeom prst="rect">
            <a:avLst/>
          </a:prstGeom>
          <a:solidFill>
            <a:schemeClr val="tx2">
              <a:lumMod val="40000"/>
              <a:lumOff val="60000"/>
            </a:schemeClr>
          </a:solidFill>
        </p:spPr>
        <p:txBody>
          <a:bodyPr wrap="square" lIns="0" tIns="2941" rIns="0" bIns="0" rtlCol="0">
            <a:noAutofit/>
          </a:bodyPr>
          <a:lstStyle/>
          <a:p>
            <a:pPr>
              <a:lnSpc>
                <a:spcPts val="850"/>
              </a:lnSpc>
            </a:pPr>
            <a:endParaRPr sz="850" dirty="0"/>
          </a:p>
          <a:p>
            <a:pPr marL="148207" marR="149516" indent="-271" algn="ctr">
              <a:lnSpc>
                <a:spcPct val="100022"/>
              </a:lnSpc>
              <a:spcBef>
                <a:spcPts val="1000"/>
              </a:spcBef>
            </a:pPr>
            <a:r>
              <a:rPr sz="1800" dirty="0" smtClean="0">
                <a:solidFill>
                  <a:srgbClr val="FFFFFF"/>
                </a:solidFill>
                <a:latin typeface="Corbel"/>
                <a:cs typeface="Corbel"/>
              </a:rPr>
              <a:t>Cumplidos</a:t>
            </a:r>
            <a:r>
              <a:rPr sz="1800" spc="-19" dirty="0" smtClean="0">
                <a:solidFill>
                  <a:srgbClr val="FFFFFF"/>
                </a:solidFill>
                <a:latin typeface="Corbel"/>
                <a:cs typeface="Corbel"/>
              </a:rPr>
              <a:t> </a:t>
            </a:r>
            <a:r>
              <a:rPr sz="1800" spc="0" dirty="0" smtClean="0">
                <a:solidFill>
                  <a:srgbClr val="FFFFFF"/>
                </a:solidFill>
                <a:latin typeface="Corbel"/>
                <a:cs typeface="Corbel"/>
              </a:rPr>
              <a:t>los</a:t>
            </a:r>
            <a:r>
              <a:rPr sz="1800" spc="-9" dirty="0" smtClean="0">
                <a:solidFill>
                  <a:srgbClr val="FFFFFF"/>
                </a:solidFill>
                <a:latin typeface="Corbel"/>
                <a:cs typeface="Corbel"/>
              </a:rPr>
              <a:t> </a:t>
            </a:r>
            <a:r>
              <a:rPr sz="1800" spc="0" dirty="0" smtClean="0">
                <a:solidFill>
                  <a:srgbClr val="FFFFFF"/>
                </a:solidFill>
                <a:latin typeface="Corbel"/>
                <a:cs typeface="Corbel"/>
              </a:rPr>
              <a:t>pasos </a:t>
            </a:r>
            <a:r>
              <a:rPr sz="1800" spc="-4" dirty="0" smtClean="0">
                <a:solidFill>
                  <a:srgbClr val="FFFFFF"/>
                </a:solidFill>
                <a:latin typeface="Corbel"/>
                <a:cs typeface="Corbel"/>
              </a:rPr>
              <a:t>a</a:t>
            </a:r>
            <a:r>
              <a:rPr sz="1800" spc="0" dirty="0" smtClean="0">
                <a:solidFill>
                  <a:srgbClr val="FFFFFF"/>
                </a:solidFill>
                <a:latin typeface="Corbel"/>
                <a:cs typeface="Corbel"/>
              </a:rPr>
              <a:t>nteriore</a:t>
            </a:r>
            <a:r>
              <a:rPr sz="1800" spc="4" dirty="0" smtClean="0">
                <a:solidFill>
                  <a:srgbClr val="FFFFFF"/>
                </a:solidFill>
                <a:latin typeface="Corbel"/>
                <a:cs typeface="Corbel"/>
              </a:rPr>
              <a:t>s</a:t>
            </a:r>
            <a:r>
              <a:rPr sz="1800" spc="0" dirty="0" smtClean="0">
                <a:solidFill>
                  <a:srgbClr val="FFFFFF"/>
                </a:solidFill>
                <a:latin typeface="Corbel"/>
                <a:cs typeface="Corbel"/>
              </a:rPr>
              <a:t>,</a:t>
            </a:r>
            <a:r>
              <a:rPr sz="1800" spc="-4" dirty="0" smtClean="0">
                <a:solidFill>
                  <a:srgbClr val="FFFFFF"/>
                </a:solidFill>
                <a:latin typeface="Corbel"/>
                <a:cs typeface="Corbel"/>
              </a:rPr>
              <a:t> </a:t>
            </a:r>
            <a:r>
              <a:rPr sz="1800" spc="0" dirty="0" smtClean="0">
                <a:solidFill>
                  <a:srgbClr val="FFFFFF"/>
                </a:solidFill>
                <a:latin typeface="Corbel"/>
                <a:cs typeface="Corbel"/>
              </a:rPr>
              <a:t>el</a:t>
            </a:r>
            <a:r>
              <a:rPr sz="1800" spc="4" dirty="0" smtClean="0">
                <a:solidFill>
                  <a:srgbClr val="FFFFFF"/>
                </a:solidFill>
                <a:latin typeface="Corbel"/>
                <a:cs typeface="Corbel"/>
              </a:rPr>
              <a:t> P</a:t>
            </a:r>
            <a:r>
              <a:rPr sz="1800" spc="0" dirty="0" smtClean="0">
                <a:solidFill>
                  <a:srgbClr val="FFFFFF"/>
                </a:solidFill>
                <a:latin typeface="Corbel"/>
                <a:cs typeface="Corbel"/>
              </a:rPr>
              <a:t>lan se de</a:t>
            </a:r>
            <a:r>
              <a:rPr sz="1800" spc="-4" dirty="0" smtClean="0">
                <a:solidFill>
                  <a:srgbClr val="FFFFFF"/>
                </a:solidFill>
                <a:latin typeface="Corbel"/>
                <a:cs typeface="Corbel"/>
              </a:rPr>
              <a:t>ba</a:t>
            </a:r>
            <a:r>
              <a:rPr sz="1800" spc="0" dirty="0" smtClean="0">
                <a:solidFill>
                  <a:srgbClr val="FFFFFF"/>
                </a:solidFill>
                <a:latin typeface="Corbel"/>
                <a:cs typeface="Corbel"/>
              </a:rPr>
              <a:t>te</a:t>
            </a:r>
            <a:r>
              <a:rPr sz="1800" spc="14" dirty="0" smtClean="0">
                <a:solidFill>
                  <a:srgbClr val="FFFFFF"/>
                </a:solidFill>
                <a:latin typeface="Corbel"/>
                <a:cs typeface="Corbel"/>
              </a:rPr>
              <a:t> </a:t>
            </a:r>
            <a:r>
              <a:rPr sz="1800" spc="0" dirty="0" smtClean="0">
                <a:solidFill>
                  <a:srgbClr val="FFFFFF"/>
                </a:solidFill>
                <a:latin typeface="Corbel"/>
                <a:cs typeface="Corbel"/>
              </a:rPr>
              <a:t>en </a:t>
            </a:r>
            <a:r>
              <a:rPr sz="1800" spc="4" dirty="0" smtClean="0">
                <a:solidFill>
                  <a:srgbClr val="FFFFFF"/>
                </a:solidFill>
                <a:latin typeface="Corbel"/>
                <a:cs typeface="Corbel"/>
              </a:rPr>
              <a:t>l</a:t>
            </a:r>
            <a:r>
              <a:rPr sz="1800" spc="-4" dirty="0" smtClean="0">
                <a:solidFill>
                  <a:srgbClr val="FFFFFF"/>
                </a:solidFill>
                <a:latin typeface="Corbel"/>
                <a:cs typeface="Corbel"/>
              </a:rPr>
              <a:t>a</a:t>
            </a:r>
            <a:r>
              <a:rPr sz="1800" spc="0" dirty="0" smtClean="0">
                <a:solidFill>
                  <a:srgbClr val="FFFFFF"/>
                </a:solidFill>
                <a:latin typeface="Corbel"/>
                <a:cs typeface="Corbel"/>
              </a:rPr>
              <a:t>s </a:t>
            </a:r>
            <a:r>
              <a:rPr sz="1800" spc="9" dirty="0" smtClean="0">
                <a:solidFill>
                  <a:srgbClr val="FFFFFF"/>
                </a:solidFill>
                <a:latin typeface="Corbel"/>
                <a:cs typeface="Corbel"/>
              </a:rPr>
              <a:t>p</a:t>
            </a:r>
            <a:r>
              <a:rPr sz="1800" spc="0" dirty="0" smtClean="0">
                <a:solidFill>
                  <a:srgbClr val="FFFFFF"/>
                </a:solidFill>
                <a:latin typeface="Corbel"/>
                <a:cs typeface="Corbel"/>
              </a:rPr>
              <a:t>l</a:t>
            </a:r>
            <a:r>
              <a:rPr sz="1800" spc="4" dirty="0" smtClean="0">
                <a:solidFill>
                  <a:srgbClr val="FFFFFF"/>
                </a:solidFill>
                <a:latin typeface="Corbel"/>
                <a:cs typeface="Corbel"/>
              </a:rPr>
              <a:t>e</a:t>
            </a:r>
            <a:r>
              <a:rPr sz="1800" spc="0" dirty="0" smtClean="0">
                <a:solidFill>
                  <a:srgbClr val="FFFFFF"/>
                </a:solidFill>
                <a:latin typeface="Corbel"/>
                <a:cs typeface="Corbel"/>
              </a:rPr>
              <a:t>n</a:t>
            </a:r>
            <a:r>
              <a:rPr sz="1800" spc="-4" dirty="0" smtClean="0">
                <a:solidFill>
                  <a:srgbClr val="FFFFFF"/>
                </a:solidFill>
                <a:latin typeface="Corbel"/>
                <a:cs typeface="Corbel"/>
              </a:rPr>
              <a:t>a</a:t>
            </a:r>
            <a:r>
              <a:rPr sz="1800" spc="0" dirty="0" smtClean="0">
                <a:solidFill>
                  <a:srgbClr val="FFFFFF"/>
                </a:solidFill>
                <a:latin typeface="Corbel"/>
                <a:cs typeface="Corbel"/>
              </a:rPr>
              <a:t>ri</a:t>
            </a:r>
            <a:r>
              <a:rPr sz="1800" spc="-4" dirty="0" smtClean="0">
                <a:solidFill>
                  <a:srgbClr val="FFFFFF"/>
                </a:solidFill>
                <a:latin typeface="Corbel"/>
                <a:cs typeface="Corbel"/>
              </a:rPr>
              <a:t>a</a:t>
            </a:r>
            <a:r>
              <a:rPr sz="1800" spc="0" dirty="0" smtClean="0">
                <a:solidFill>
                  <a:srgbClr val="FFFFFF"/>
                </a:solidFill>
                <a:latin typeface="Corbel"/>
                <a:cs typeface="Corbel"/>
              </a:rPr>
              <a:t>s para</a:t>
            </a:r>
            <a:r>
              <a:rPr sz="1800" spc="-9" dirty="0" smtClean="0">
                <a:solidFill>
                  <a:srgbClr val="FFFFFF"/>
                </a:solidFill>
                <a:latin typeface="Corbel"/>
                <a:cs typeface="Corbel"/>
              </a:rPr>
              <a:t> </a:t>
            </a:r>
            <a:r>
              <a:rPr sz="1800" spc="0" dirty="0" smtClean="0">
                <a:solidFill>
                  <a:srgbClr val="FFFFFF"/>
                </a:solidFill>
                <a:latin typeface="Corbel"/>
                <a:cs typeface="Corbel"/>
              </a:rPr>
              <a:t>su</a:t>
            </a:r>
            <a:r>
              <a:rPr sz="1800" spc="4" dirty="0" smtClean="0">
                <a:solidFill>
                  <a:srgbClr val="FFFFFF"/>
                </a:solidFill>
                <a:latin typeface="Corbel"/>
                <a:cs typeface="Corbel"/>
              </a:rPr>
              <a:t> </a:t>
            </a:r>
            <a:r>
              <a:rPr sz="1800" spc="-4" dirty="0" smtClean="0">
                <a:solidFill>
                  <a:srgbClr val="FFFFFF"/>
                </a:solidFill>
                <a:latin typeface="Corbel"/>
                <a:cs typeface="Corbel"/>
              </a:rPr>
              <a:t>a</a:t>
            </a:r>
            <a:r>
              <a:rPr sz="1800" spc="0" dirty="0" smtClean="0">
                <a:solidFill>
                  <a:srgbClr val="FFFFFF"/>
                </a:solidFill>
                <a:latin typeface="Corbel"/>
                <a:cs typeface="Corbel"/>
              </a:rPr>
              <a:t>prob</a:t>
            </a:r>
            <a:r>
              <a:rPr sz="1800" spc="-9" dirty="0" smtClean="0">
                <a:solidFill>
                  <a:srgbClr val="FFFFFF"/>
                </a:solidFill>
                <a:latin typeface="Corbel"/>
                <a:cs typeface="Corbel"/>
              </a:rPr>
              <a:t>a</a:t>
            </a:r>
            <a:r>
              <a:rPr sz="1800" spc="0" dirty="0" smtClean="0">
                <a:solidFill>
                  <a:srgbClr val="FFFFFF"/>
                </a:solidFill>
                <a:latin typeface="Corbel"/>
                <a:cs typeface="Corbel"/>
              </a:rPr>
              <a:t>c</a:t>
            </a:r>
            <a:r>
              <a:rPr sz="1800" spc="4" dirty="0" smtClean="0">
                <a:solidFill>
                  <a:srgbClr val="FFFFFF"/>
                </a:solidFill>
                <a:latin typeface="Corbel"/>
                <a:cs typeface="Corbel"/>
              </a:rPr>
              <a:t>i</a:t>
            </a:r>
            <a:r>
              <a:rPr sz="1800" spc="0" dirty="0" smtClean="0">
                <a:solidFill>
                  <a:srgbClr val="FFFFFF"/>
                </a:solidFill>
                <a:latin typeface="Corbel"/>
                <a:cs typeface="Corbel"/>
              </a:rPr>
              <a:t>ón.</a:t>
            </a:r>
            <a:r>
              <a:rPr sz="1800" spc="-29" dirty="0" smtClean="0">
                <a:solidFill>
                  <a:srgbClr val="FFFFFF"/>
                </a:solidFill>
                <a:latin typeface="Corbel"/>
                <a:cs typeface="Corbel"/>
              </a:rPr>
              <a:t> </a:t>
            </a:r>
            <a:r>
              <a:rPr sz="1800" spc="0" dirty="0" smtClean="0">
                <a:solidFill>
                  <a:srgbClr val="FFFFFF"/>
                </a:solidFill>
                <a:latin typeface="Corbel"/>
                <a:cs typeface="Corbel"/>
              </a:rPr>
              <a:t>Si</a:t>
            </a:r>
            <a:r>
              <a:rPr sz="1800" spc="-4" dirty="0" smtClean="0">
                <a:solidFill>
                  <a:srgbClr val="FFFFFF"/>
                </a:solidFill>
                <a:latin typeface="Corbel"/>
                <a:cs typeface="Corbel"/>
              </a:rPr>
              <a:t> </a:t>
            </a:r>
            <a:r>
              <a:rPr sz="1800" spc="0" dirty="0" smtClean="0">
                <a:solidFill>
                  <a:srgbClr val="FFFFFF"/>
                </a:solidFill>
                <a:latin typeface="Corbel"/>
                <a:cs typeface="Corbel"/>
              </a:rPr>
              <a:t>el P</a:t>
            </a:r>
            <a:r>
              <a:rPr sz="1800" spc="4" dirty="0" smtClean="0">
                <a:solidFill>
                  <a:srgbClr val="FFFFFF"/>
                </a:solidFill>
                <a:latin typeface="Corbel"/>
                <a:cs typeface="Corbel"/>
              </a:rPr>
              <a:t>l</a:t>
            </a:r>
            <a:r>
              <a:rPr sz="1800" spc="-4" dirty="0" smtClean="0">
                <a:solidFill>
                  <a:srgbClr val="FFFFFF"/>
                </a:solidFill>
                <a:latin typeface="Corbel"/>
                <a:cs typeface="Corbel"/>
              </a:rPr>
              <a:t>a</a:t>
            </a:r>
            <a:r>
              <a:rPr sz="1800" spc="0" dirty="0" smtClean="0">
                <a:solidFill>
                  <a:srgbClr val="FFFFFF"/>
                </a:solidFill>
                <a:latin typeface="Corbel"/>
                <a:cs typeface="Corbel"/>
              </a:rPr>
              <a:t>n</a:t>
            </a:r>
            <a:r>
              <a:rPr sz="1800" spc="-14" dirty="0" smtClean="0">
                <a:solidFill>
                  <a:srgbClr val="FFFFFF"/>
                </a:solidFill>
                <a:latin typeface="Corbel"/>
                <a:cs typeface="Corbel"/>
              </a:rPr>
              <a:t> </a:t>
            </a:r>
            <a:r>
              <a:rPr sz="1800" spc="0" dirty="0" smtClean="0">
                <a:solidFill>
                  <a:srgbClr val="FFFFFF"/>
                </a:solidFill>
                <a:latin typeface="Corbel"/>
                <a:cs typeface="Corbel"/>
              </a:rPr>
              <a:t>es</a:t>
            </a:r>
            <a:r>
              <a:rPr sz="1800" spc="4" dirty="0" smtClean="0">
                <a:solidFill>
                  <a:srgbClr val="FFFFFF"/>
                </a:solidFill>
                <a:latin typeface="Corbel"/>
                <a:cs typeface="Corbel"/>
              </a:rPr>
              <a:t> </a:t>
            </a:r>
            <a:r>
              <a:rPr sz="1800" spc="-4" dirty="0" smtClean="0">
                <a:solidFill>
                  <a:srgbClr val="FFFFFF"/>
                </a:solidFill>
                <a:latin typeface="Corbel"/>
                <a:cs typeface="Corbel"/>
              </a:rPr>
              <a:t>a</a:t>
            </a:r>
            <a:r>
              <a:rPr sz="1800" spc="0" dirty="0" smtClean="0">
                <a:solidFill>
                  <a:srgbClr val="FFFFFF"/>
                </a:solidFill>
                <a:latin typeface="Corbel"/>
                <a:cs typeface="Corbel"/>
              </a:rPr>
              <a:t>pro</a:t>
            </a:r>
            <a:r>
              <a:rPr sz="1800" spc="-4" dirty="0" smtClean="0">
                <a:solidFill>
                  <a:srgbClr val="FFFFFF"/>
                </a:solidFill>
                <a:latin typeface="Corbel"/>
                <a:cs typeface="Corbel"/>
              </a:rPr>
              <a:t>bad</a:t>
            </a:r>
            <a:r>
              <a:rPr sz="1800" spc="0" dirty="0" smtClean="0">
                <a:solidFill>
                  <a:srgbClr val="FFFFFF"/>
                </a:solidFill>
                <a:latin typeface="Corbel"/>
                <a:cs typeface="Corbel"/>
              </a:rPr>
              <a:t>o,</a:t>
            </a:r>
            <a:r>
              <a:rPr sz="1800" spc="14" dirty="0" smtClean="0">
                <a:solidFill>
                  <a:srgbClr val="FFFFFF"/>
                </a:solidFill>
                <a:latin typeface="Corbel"/>
                <a:cs typeface="Corbel"/>
              </a:rPr>
              <a:t> </a:t>
            </a:r>
            <a:r>
              <a:rPr sz="1800" spc="0" dirty="0" smtClean="0">
                <a:solidFill>
                  <a:srgbClr val="FFFFFF"/>
                </a:solidFill>
                <a:latin typeface="Corbel"/>
                <a:cs typeface="Corbel"/>
              </a:rPr>
              <a:t>va</a:t>
            </a:r>
            <a:r>
              <a:rPr sz="1800" spc="9" dirty="0" smtClean="0">
                <a:solidFill>
                  <a:srgbClr val="FFFFFF"/>
                </a:solidFill>
                <a:latin typeface="Corbel"/>
                <a:cs typeface="Corbel"/>
              </a:rPr>
              <a:t> </a:t>
            </a:r>
            <a:r>
              <a:rPr sz="1800" spc="0" dirty="0" smtClean="0">
                <a:solidFill>
                  <a:srgbClr val="FFFFFF"/>
                </a:solidFill>
                <a:latin typeface="Corbel"/>
                <a:cs typeface="Corbel"/>
              </a:rPr>
              <a:t>a sanción</a:t>
            </a:r>
            <a:r>
              <a:rPr sz="1800" spc="-9" dirty="0" smtClean="0">
                <a:solidFill>
                  <a:srgbClr val="FFFFFF"/>
                </a:solidFill>
                <a:latin typeface="Corbel"/>
                <a:cs typeface="Corbel"/>
              </a:rPr>
              <a:t> </a:t>
            </a:r>
            <a:r>
              <a:rPr sz="1800" spc="0" dirty="0" smtClean="0">
                <a:solidFill>
                  <a:srgbClr val="FFFFFF"/>
                </a:solidFill>
                <a:latin typeface="Corbel"/>
                <a:cs typeface="Corbel"/>
              </a:rPr>
              <a:t>pre</a:t>
            </a:r>
            <a:r>
              <a:rPr sz="1800" spc="9" dirty="0" smtClean="0">
                <a:solidFill>
                  <a:srgbClr val="FFFFFF"/>
                </a:solidFill>
                <a:latin typeface="Corbel"/>
                <a:cs typeface="Corbel"/>
              </a:rPr>
              <a:t>s</a:t>
            </a:r>
            <a:r>
              <a:rPr sz="1800" spc="0" dirty="0" smtClean="0">
                <a:solidFill>
                  <a:srgbClr val="FFFFFF"/>
                </a:solidFill>
                <a:latin typeface="Corbel"/>
                <a:cs typeface="Corbel"/>
              </a:rPr>
              <a:t>idenc</a:t>
            </a:r>
            <a:r>
              <a:rPr sz="1800" spc="4" dirty="0" smtClean="0">
                <a:solidFill>
                  <a:srgbClr val="FFFFFF"/>
                </a:solidFill>
                <a:latin typeface="Corbel"/>
                <a:cs typeface="Corbel"/>
              </a:rPr>
              <a:t>i</a:t>
            </a:r>
            <a:r>
              <a:rPr sz="1800" spc="-4" dirty="0" smtClean="0">
                <a:solidFill>
                  <a:srgbClr val="FFFFFF"/>
                </a:solidFill>
                <a:latin typeface="Corbel"/>
                <a:cs typeface="Corbel"/>
              </a:rPr>
              <a:t>a</a:t>
            </a:r>
            <a:r>
              <a:rPr sz="1800" spc="0" dirty="0" smtClean="0">
                <a:solidFill>
                  <a:srgbClr val="FFFFFF"/>
                </a:solidFill>
                <a:latin typeface="Corbel"/>
                <a:cs typeface="Corbel"/>
              </a:rPr>
              <a:t>l.</a:t>
            </a:r>
            <a:endParaRPr sz="1800" dirty="0">
              <a:latin typeface="Corbel"/>
              <a:cs typeface="Corbel"/>
            </a:endParaRPr>
          </a:p>
        </p:txBody>
      </p:sp>
      <p:sp>
        <p:nvSpPr>
          <p:cNvPr id="24" name="object 25"/>
          <p:cNvSpPr/>
          <p:nvPr/>
        </p:nvSpPr>
        <p:spPr>
          <a:xfrm>
            <a:off x="179512" y="181355"/>
            <a:ext cx="7416824" cy="985294"/>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600" b="1" dirty="0" smtClean="0"/>
              <a:t>ETAPAS DE APROBACION</a:t>
            </a:r>
            <a:endParaRPr sz="3600" b="1" dirty="0"/>
          </a:p>
        </p:txBody>
      </p:sp>
    </p:spTree>
    <p:extLst>
      <p:ext uri="{BB962C8B-B14F-4D97-AF65-F5344CB8AC3E}">
        <p14:creationId xmlns:p14="http://schemas.microsoft.com/office/powerpoint/2010/main" val="520101987"/>
      </p:ext>
    </p:extLst>
  </p:cSld>
  <p:clrMapOvr>
    <a:masterClrMapping/>
  </p:clrMapOvr>
  <p:transition spd="slow">
    <p:wheel spokes="3"/>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0" y="1412748"/>
            <a:ext cx="9144000" cy="112775"/>
          </a:xfrm>
          <a:prstGeom prst="rect">
            <a:avLst/>
          </a:prstGeom>
          <a:blipFill>
            <a:blip r:embed="rId2" cstate="print"/>
            <a:stretch>
              <a:fillRect/>
            </a:stretch>
          </a:blipFill>
        </p:spPr>
        <p:txBody>
          <a:bodyPr wrap="square" lIns="0" tIns="0" rIns="0" bIns="0" rtlCol="0">
            <a:noAutofit/>
          </a:bodyPr>
          <a:lstStyle/>
          <a:p>
            <a:endParaRPr/>
          </a:p>
        </p:txBody>
      </p:sp>
      <p:sp>
        <p:nvSpPr>
          <p:cNvPr id="28" name="object 28"/>
          <p:cNvSpPr/>
          <p:nvPr/>
        </p:nvSpPr>
        <p:spPr>
          <a:xfrm>
            <a:off x="4538472" y="1458468"/>
            <a:ext cx="67055" cy="67055"/>
          </a:xfrm>
          <a:prstGeom prst="rect">
            <a:avLst/>
          </a:prstGeom>
          <a:blipFill>
            <a:blip r:embed="rId2" cstate="print"/>
            <a:stretch>
              <a:fillRect/>
            </a:stretch>
          </a:blipFill>
        </p:spPr>
        <p:txBody>
          <a:bodyPr wrap="square" lIns="0" tIns="0" rIns="0" bIns="0" rtlCol="0">
            <a:noAutofit/>
          </a:bodyPr>
          <a:lstStyle/>
          <a:p>
            <a:endParaRPr/>
          </a:p>
        </p:txBody>
      </p:sp>
      <p:sp>
        <p:nvSpPr>
          <p:cNvPr id="29" name="object 29"/>
          <p:cNvSpPr/>
          <p:nvPr/>
        </p:nvSpPr>
        <p:spPr>
          <a:xfrm>
            <a:off x="0" y="1458722"/>
            <a:ext cx="9144000" cy="0"/>
          </a:xfrm>
          <a:custGeom>
            <a:avLst/>
            <a:gdLst/>
            <a:ahLst/>
            <a:cxnLst/>
            <a:rect l="l" t="t" r="r" b="b"/>
            <a:pathLst>
              <a:path w="9144000">
                <a:moveTo>
                  <a:pt x="0" y="0"/>
                </a:moveTo>
                <a:lnTo>
                  <a:pt x="9144000" y="0"/>
                </a:lnTo>
              </a:path>
            </a:pathLst>
          </a:custGeom>
          <a:ln w="46990">
            <a:solidFill>
              <a:srgbClr val="FFFFFF"/>
            </a:solidFill>
          </a:ln>
        </p:spPr>
        <p:txBody>
          <a:bodyPr wrap="square" lIns="0" tIns="0" rIns="0" bIns="0" rtlCol="0">
            <a:noAutofit/>
          </a:bodyPr>
          <a:lstStyle/>
          <a:p>
            <a:endParaRPr/>
          </a:p>
        </p:txBody>
      </p:sp>
      <p:sp>
        <p:nvSpPr>
          <p:cNvPr id="30" name="object 30"/>
          <p:cNvSpPr/>
          <p:nvPr/>
        </p:nvSpPr>
        <p:spPr>
          <a:xfrm>
            <a:off x="179512" y="260648"/>
            <a:ext cx="7478203" cy="936104"/>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ES" sz="3600" b="1" dirty="0" smtClean="0"/>
              <a:t>NORMATIVIDAD</a:t>
            </a:r>
            <a:endParaRPr lang="es-ES" sz="3600" b="1" dirty="0"/>
          </a:p>
        </p:txBody>
      </p:sp>
      <p:sp>
        <p:nvSpPr>
          <p:cNvPr id="25" name="object 25"/>
          <p:cNvSpPr/>
          <p:nvPr/>
        </p:nvSpPr>
        <p:spPr>
          <a:xfrm>
            <a:off x="4067937" y="4221099"/>
            <a:ext cx="1152143" cy="1296162"/>
          </a:xfrm>
          <a:custGeom>
            <a:avLst/>
            <a:gdLst/>
            <a:ahLst/>
            <a:cxnLst/>
            <a:rect l="l" t="t" r="r" b="b"/>
            <a:pathLst>
              <a:path w="1152143" h="1296162">
                <a:moveTo>
                  <a:pt x="576072" y="1296162"/>
                </a:moveTo>
                <a:lnTo>
                  <a:pt x="1152143" y="720089"/>
                </a:lnTo>
                <a:lnTo>
                  <a:pt x="864108" y="720089"/>
                </a:lnTo>
                <a:lnTo>
                  <a:pt x="864108" y="0"/>
                </a:lnTo>
                <a:lnTo>
                  <a:pt x="288036" y="0"/>
                </a:lnTo>
                <a:lnTo>
                  <a:pt x="288036" y="720089"/>
                </a:lnTo>
                <a:lnTo>
                  <a:pt x="0" y="720089"/>
                </a:lnTo>
                <a:lnTo>
                  <a:pt x="576072" y="1296162"/>
                </a:lnTo>
                <a:close/>
              </a:path>
            </a:pathLst>
          </a:custGeom>
          <a:solidFill>
            <a:srgbClr val="EFAC00"/>
          </a:solidFill>
        </p:spPr>
        <p:txBody>
          <a:bodyPr wrap="square" lIns="0" tIns="0" rIns="0" bIns="0" rtlCol="0">
            <a:noAutofit/>
          </a:bodyPr>
          <a:lstStyle/>
          <a:p>
            <a:endParaRPr/>
          </a:p>
        </p:txBody>
      </p:sp>
      <p:sp>
        <p:nvSpPr>
          <p:cNvPr id="26" name="object 26"/>
          <p:cNvSpPr/>
          <p:nvPr/>
        </p:nvSpPr>
        <p:spPr>
          <a:xfrm>
            <a:off x="4010025" y="4197096"/>
            <a:ext cx="1267967" cy="1354074"/>
          </a:xfrm>
          <a:custGeom>
            <a:avLst/>
            <a:gdLst/>
            <a:ahLst/>
            <a:cxnLst/>
            <a:rect l="l" t="t" r="r" b="b"/>
            <a:pathLst>
              <a:path w="1267967" h="1354074">
                <a:moveTo>
                  <a:pt x="0" y="720089"/>
                </a:moveTo>
                <a:lnTo>
                  <a:pt x="69469" y="748918"/>
                </a:lnTo>
                <a:lnTo>
                  <a:pt x="350774" y="748918"/>
                </a:lnTo>
                <a:lnTo>
                  <a:pt x="350774" y="28828"/>
                </a:lnTo>
                <a:lnTo>
                  <a:pt x="917194" y="28828"/>
                </a:lnTo>
                <a:lnTo>
                  <a:pt x="917194" y="748918"/>
                </a:lnTo>
                <a:lnTo>
                  <a:pt x="1198499" y="748918"/>
                </a:lnTo>
                <a:lnTo>
                  <a:pt x="946023" y="720089"/>
                </a:lnTo>
                <a:lnTo>
                  <a:pt x="946023" y="0"/>
                </a:lnTo>
                <a:lnTo>
                  <a:pt x="321945" y="0"/>
                </a:lnTo>
                <a:lnTo>
                  <a:pt x="321945" y="720089"/>
                </a:lnTo>
                <a:lnTo>
                  <a:pt x="0" y="720089"/>
                </a:lnTo>
                <a:close/>
              </a:path>
              <a:path w="1267967" h="1354074">
                <a:moveTo>
                  <a:pt x="946023" y="720089"/>
                </a:moveTo>
                <a:lnTo>
                  <a:pt x="1198499" y="748918"/>
                </a:lnTo>
                <a:lnTo>
                  <a:pt x="633984" y="1313306"/>
                </a:lnTo>
                <a:lnTo>
                  <a:pt x="69469" y="748918"/>
                </a:lnTo>
                <a:lnTo>
                  <a:pt x="0" y="720089"/>
                </a:lnTo>
                <a:lnTo>
                  <a:pt x="633984" y="1354073"/>
                </a:lnTo>
                <a:lnTo>
                  <a:pt x="1267967" y="720089"/>
                </a:lnTo>
                <a:lnTo>
                  <a:pt x="946023" y="720089"/>
                </a:lnTo>
                <a:close/>
              </a:path>
              <a:path w="1267967" h="1354074">
                <a:moveTo>
                  <a:pt x="92710" y="758443"/>
                </a:moveTo>
                <a:lnTo>
                  <a:pt x="115824" y="768095"/>
                </a:lnTo>
                <a:lnTo>
                  <a:pt x="369950" y="768095"/>
                </a:lnTo>
                <a:lnTo>
                  <a:pt x="369950" y="48005"/>
                </a:lnTo>
                <a:lnTo>
                  <a:pt x="898016" y="48005"/>
                </a:lnTo>
                <a:lnTo>
                  <a:pt x="898016" y="768095"/>
                </a:lnTo>
                <a:lnTo>
                  <a:pt x="1152144" y="768095"/>
                </a:lnTo>
                <a:lnTo>
                  <a:pt x="907669" y="758443"/>
                </a:lnTo>
                <a:lnTo>
                  <a:pt x="907669" y="38353"/>
                </a:lnTo>
                <a:lnTo>
                  <a:pt x="360299" y="38353"/>
                </a:lnTo>
                <a:lnTo>
                  <a:pt x="360299" y="758443"/>
                </a:lnTo>
                <a:lnTo>
                  <a:pt x="92710" y="758443"/>
                </a:lnTo>
                <a:close/>
              </a:path>
              <a:path w="1267967" h="1354074">
                <a:moveTo>
                  <a:pt x="907669" y="758443"/>
                </a:moveTo>
                <a:lnTo>
                  <a:pt x="1152144" y="768095"/>
                </a:lnTo>
                <a:lnTo>
                  <a:pt x="633984" y="1286255"/>
                </a:lnTo>
                <a:lnTo>
                  <a:pt x="115824" y="768095"/>
                </a:lnTo>
                <a:lnTo>
                  <a:pt x="92710" y="758443"/>
                </a:lnTo>
                <a:lnTo>
                  <a:pt x="633984" y="1299717"/>
                </a:lnTo>
                <a:lnTo>
                  <a:pt x="1175258" y="758443"/>
                </a:lnTo>
                <a:lnTo>
                  <a:pt x="907669" y="758443"/>
                </a:lnTo>
                <a:close/>
              </a:path>
            </a:pathLst>
          </a:custGeom>
          <a:solidFill>
            <a:srgbClr val="AF7D00"/>
          </a:solidFill>
        </p:spPr>
        <p:txBody>
          <a:bodyPr wrap="square" lIns="0" tIns="0" rIns="0" bIns="0" rtlCol="0">
            <a:noAutofit/>
          </a:bodyPr>
          <a:lstStyle/>
          <a:p>
            <a:endParaRPr/>
          </a:p>
        </p:txBody>
      </p:sp>
      <p:sp>
        <p:nvSpPr>
          <p:cNvPr id="24" name="object 24"/>
          <p:cNvSpPr txBox="1"/>
          <p:nvPr/>
        </p:nvSpPr>
        <p:spPr>
          <a:xfrm>
            <a:off x="618236" y="1932629"/>
            <a:ext cx="497227" cy="432612"/>
          </a:xfrm>
          <a:prstGeom prst="rect">
            <a:avLst/>
          </a:prstGeom>
        </p:spPr>
        <p:txBody>
          <a:bodyPr wrap="square" lIns="0" tIns="20986" rIns="0" bIns="0" rtlCol="0">
            <a:noAutofit/>
          </a:bodyPr>
          <a:lstStyle/>
          <a:p>
            <a:pPr marL="12700">
              <a:lnSpc>
                <a:spcPts val="3304"/>
              </a:lnSpc>
            </a:pPr>
            <a:r>
              <a:rPr sz="3200" spc="-4" dirty="0" smtClean="0">
                <a:latin typeface="Corbel"/>
                <a:cs typeface="Corbel"/>
              </a:rPr>
              <a:t>La</a:t>
            </a:r>
            <a:endParaRPr sz="3200">
              <a:latin typeface="Corbel"/>
              <a:cs typeface="Corbel"/>
            </a:endParaRPr>
          </a:p>
        </p:txBody>
      </p:sp>
      <p:sp>
        <p:nvSpPr>
          <p:cNvPr id="23" name="object 23"/>
          <p:cNvSpPr txBox="1"/>
          <p:nvPr/>
        </p:nvSpPr>
        <p:spPr>
          <a:xfrm>
            <a:off x="1366774" y="1932629"/>
            <a:ext cx="2213901" cy="432612"/>
          </a:xfrm>
          <a:prstGeom prst="rect">
            <a:avLst/>
          </a:prstGeom>
        </p:spPr>
        <p:txBody>
          <a:bodyPr wrap="square" lIns="0" tIns="20986" rIns="0" bIns="0" rtlCol="0">
            <a:noAutofit/>
          </a:bodyPr>
          <a:lstStyle/>
          <a:p>
            <a:pPr marL="12700">
              <a:lnSpc>
                <a:spcPts val="3304"/>
              </a:lnSpc>
            </a:pPr>
            <a:r>
              <a:rPr sz="3200" spc="-1" dirty="0" smtClean="0">
                <a:latin typeface="Corbel"/>
                <a:cs typeface="Corbel"/>
              </a:rPr>
              <a:t>Constitución</a:t>
            </a:r>
            <a:endParaRPr sz="3200">
              <a:latin typeface="Corbel"/>
              <a:cs typeface="Corbel"/>
            </a:endParaRPr>
          </a:p>
        </p:txBody>
      </p:sp>
      <p:sp>
        <p:nvSpPr>
          <p:cNvPr id="22" name="object 22"/>
          <p:cNvSpPr txBox="1"/>
          <p:nvPr/>
        </p:nvSpPr>
        <p:spPr>
          <a:xfrm>
            <a:off x="3829939" y="1932629"/>
            <a:ext cx="1317790" cy="432612"/>
          </a:xfrm>
          <a:prstGeom prst="rect">
            <a:avLst/>
          </a:prstGeom>
        </p:spPr>
        <p:txBody>
          <a:bodyPr wrap="square" lIns="0" tIns="20986" rIns="0" bIns="0" rtlCol="0">
            <a:noAutofit/>
          </a:bodyPr>
          <a:lstStyle/>
          <a:p>
            <a:pPr marL="12700">
              <a:lnSpc>
                <a:spcPts val="3304"/>
              </a:lnSpc>
            </a:pPr>
            <a:r>
              <a:rPr sz="3200" spc="-20" dirty="0" smtClean="0">
                <a:latin typeface="Corbel"/>
                <a:cs typeface="Corbel"/>
              </a:rPr>
              <a:t>Política</a:t>
            </a:r>
            <a:endParaRPr sz="3200">
              <a:latin typeface="Corbel"/>
              <a:cs typeface="Corbel"/>
            </a:endParaRPr>
          </a:p>
        </p:txBody>
      </p:sp>
      <p:sp>
        <p:nvSpPr>
          <p:cNvPr id="21" name="object 21"/>
          <p:cNvSpPr txBox="1"/>
          <p:nvPr/>
        </p:nvSpPr>
        <p:spPr>
          <a:xfrm>
            <a:off x="5398389" y="1932629"/>
            <a:ext cx="561406" cy="432612"/>
          </a:xfrm>
          <a:prstGeom prst="rect">
            <a:avLst/>
          </a:prstGeom>
        </p:spPr>
        <p:txBody>
          <a:bodyPr wrap="square" lIns="0" tIns="20986" rIns="0" bIns="0" rtlCol="0">
            <a:noAutofit/>
          </a:bodyPr>
          <a:lstStyle/>
          <a:p>
            <a:pPr marL="12700">
              <a:lnSpc>
                <a:spcPts val="3304"/>
              </a:lnSpc>
            </a:pPr>
            <a:r>
              <a:rPr sz="3200" spc="-4" dirty="0" smtClean="0">
                <a:latin typeface="Corbel"/>
                <a:cs typeface="Corbel"/>
              </a:rPr>
              <a:t>De</a:t>
            </a:r>
            <a:endParaRPr sz="3200">
              <a:latin typeface="Corbel"/>
              <a:cs typeface="Corbel"/>
            </a:endParaRPr>
          </a:p>
        </p:txBody>
      </p:sp>
      <p:sp>
        <p:nvSpPr>
          <p:cNvPr id="20" name="object 20"/>
          <p:cNvSpPr txBox="1"/>
          <p:nvPr/>
        </p:nvSpPr>
        <p:spPr>
          <a:xfrm>
            <a:off x="6210681" y="1932629"/>
            <a:ext cx="1702276" cy="432612"/>
          </a:xfrm>
          <a:prstGeom prst="rect">
            <a:avLst/>
          </a:prstGeom>
        </p:spPr>
        <p:txBody>
          <a:bodyPr wrap="square" lIns="0" tIns="20986" rIns="0" bIns="0" rtlCol="0">
            <a:noAutofit/>
          </a:bodyPr>
          <a:lstStyle/>
          <a:p>
            <a:pPr marL="12700">
              <a:lnSpc>
                <a:spcPts val="3304"/>
              </a:lnSpc>
            </a:pPr>
            <a:r>
              <a:rPr sz="3200" spc="-2" dirty="0" smtClean="0">
                <a:latin typeface="Corbel"/>
                <a:cs typeface="Corbel"/>
              </a:rPr>
              <a:t>Colombia</a:t>
            </a:r>
            <a:endParaRPr sz="3200">
              <a:latin typeface="Corbel"/>
              <a:cs typeface="Corbel"/>
            </a:endParaRPr>
          </a:p>
        </p:txBody>
      </p:sp>
      <p:sp>
        <p:nvSpPr>
          <p:cNvPr id="19" name="object 19"/>
          <p:cNvSpPr txBox="1"/>
          <p:nvPr/>
        </p:nvSpPr>
        <p:spPr>
          <a:xfrm>
            <a:off x="7866126" y="1932629"/>
            <a:ext cx="803727" cy="920214"/>
          </a:xfrm>
          <a:prstGeom prst="rect">
            <a:avLst/>
          </a:prstGeom>
        </p:spPr>
        <p:txBody>
          <a:bodyPr wrap="square" lIns="0" tIns="20986" rIns="0" bIns="0" rtlCol="0">
            <a:noAutofit/>
          </a:bodyPr>
          <a:lstStyle/>
          <a:p>
            <a:pPr marL="309879">
              <a:lnSpc>
                <a:spcPts val="3304"/>
              </a:lnSpc>
            </a:pPr>
            <a:r>
              <a:rPr sz="3200" spc="-4" dirty="0" smtClean="0">
                <a:latin typeface="Corbel"/>
                <a:cs typeface="Corbel"/>
              </a:rPr>
              <a:t>de</a:t>
            </a:r>
            <a:endParaRPr sz="3200">
              <a:latin typeface="Corbel"/>
              <a:cs typeface="Corbel"/>
            </a:endParaRPr>
          </a:p>
          <a:p>
            <a:pPr marL="12700" marR="36">
              <a:lnSpc>
                <a:spcPts val="3840"/>
              </a:lnSpc>
              <a:spcBef>
                <a:spcPts val="26"/>
              </a:spcBef>
            </a:pPr>
            <a:r>
              <a:rPr sz="3200" dirty="0" smtClean="0">
                <a:latin typeface="Corbel"/>
                <a:cs typeface="Corbel"/>
              </a:rPr>
              <a:t>"Del</a:t>
            </a:r>
            <a:endParaRPr sz="3200">
              <a:latin typeface="Corbel"/>
              <a:cs typeface="Corbel"/>
            </a:endParaRPr>
          </a:p>
        </p:txBody>
      </p:sp>
      <p:sp>
        <p:nvSpPr>
          <p:cNvPr id="18" name="object 18"/>
          <p:cNvSpPr txBox="1"/>
          <p:nvPr/>
        </p:nvSpPr>
        <p:spPr>
          <a:xfrm>
            <a:off x="618236" y="2420535"/>
            <a:ext cx="986460" cy="432308"/>
          </a:xfrm>
          <a:prstGeom prst="rect">
            <a:avLst/>
          </a:prstGeom>
        </p:spPr>
        <p:txBody>
          <a:bodyPr wrap="square" lIns="0" tIns="20986" rIns="0" bIns="0" rtlCol="0">
            <a:noAutofit/>
          </a:bodyPr>
          <a:lstStyle/>
          <a:p>
            <a:pPr marL="12700">
              <a:lnSpc>
                <a:spcPts val="3304"/>
              </a:lnSpc>
            </a:pPr>
            <a:r>
              <a:rPr sz="3200" spc="1" dirty="0" smtClean="0">
                <a:latin typeface="Corbel"/>
                <a:cs typeface="Corbel"/>
              </a:rPr>
              <a:t>1991,</a:t>
            </a:r>
            <a:endParaRPr sz="3200">
              <a:latin typeface="Corbel"/>
              <a:cs typeface="Corbel"/>
            </a:endParaRPr>
          </a:p>
        </p:txBody>
      </p:sp>
      <p:sp>
        <p:nvSpPr>
          <p:cNvPr id="17" name="object 17"/>
          <p:cNvSpPr txBox="1"/>
          <p:nvPr/>
        </p:nvSpPr>
        <p:spPr>
          <a:xfrm>
            <a:off x="1813306" y="2420535"/>
            <a:ext cx="500530" cy="432308"/>
          </a:xfrm>
          <a:prstGeom prst="rect">
            <a:avLst/>
          </a:prstGeom>
        </p:spPr>
        <p:txBody>
          <a:bodyPr wrap="square" lIns="0" tIns="20986" rIns="0" bIns="0" rtlCol="0">
            <a:noAutofit/>
          </a:bodyPr>
          <a:lstStyle/>
          <a:p>
            <a:pPr marL="12700">
              <a:lnSpc>
                <a:spcPts val="3304"/>
              </a:lnSpc>
            </a:pPr>
            <a:r>
              <a:rPr sz="3200" spc="-9" dirty="0" smtClean="0">
                <a:latin typeface="Corbel"/>
                <a:cs typeface="Corbel"/>
              </a:rPr>
              <a:t>en</a:t>
            </a:r>
            <a:endParaRPr sz="3200">
              <a:latin typeface="Corbel"/>
              <a:cs typeface="Corbel"/>
            </a:endParaRPr>
          </a:p>
        </p:txBody>
      </p:sp>
      <p:sp>
        <p:nvSpPr>
          <p:cNvPr id="16" name="object 16"/>
          <p:cNvSpPr txBox="1"/>
          <p:nvPr/>
        </p:nvSpPr>
        <p:spPr>
          <a:xfrm>
            <a:off x="2525014" y="2420535"/>
            <a:ext cx="461955"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su</a:t>
            </a:r>
            <a:endParaRPr sz="3200">
              <a:latin typeface="Corbel"/>
              <a:cs typeface="Corbel"/>
            </a:endParaRPr>
          </a:p>
        </p:txBody>
      </p:sp>
      <p:sp>
        <p:nvSpPr>
          <p:cNvPr id="15" name="object 15"/>
          <p:cNvSpPr txBox="1"/>
          <p:nvPr/>
        </p:nvSpPr>
        <p:spPr>
          <a:xfrm>
            <a:off x="3195955" y="2420535"/>
            <a:ext cx="1358023"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artículo</a:t>
            </a:r>
            <a:endParaRPr sz="3200">
              <a:latin typeface="Corbel"/>
              <a:cs typeface="Corbel"/>
            </a:endParaRPr>
          </a:p>
        </p:txBody>
      </p:sp>
      <p:sp>
        <p:nvSpPr>
          <p:cNvPr id="14" name="object 14"/>
          <p:cNvSpPr txBox="1"/>
          <p:nvPr/>
        </p:nvSpPr>
        <p:spPr>
          <a:xfrm>
            <a:off x="4762627" y="2420535"/>
            <a:ext cx="774624" cy="432308"/>
          </a:xfrm>
          <a:prstGeom prst="rect">
            <a:avLst/>
          </a:prstGeom>
        </p:spPr>
        <p:txBody>
          <a:bodyPr wrap="square" lIns="0" tIns="20986" rIns="0" bIns="0" rtlCol="0">
            <a:noAutofit/>
          </a:bodyPr>
          <a:lstStyle/>
          <a:p>
            <a:pPr marL="12700">
              <a:lnSpc>
                <a:spcPts val="3304"/>
              </a:lnSpc>
            </a:pPr>
            <a:r>
              <a:rPr sz="3200" spc="-2" dirty="0" smtClean="0">
                <a:latin typeface="Corbel"/>
                <a:cs typeface="Corbel"/>
              </a:rPr>
              <a:t>339,</a:t>
            </a:r>
            <a:endParaRPr sz="3200">
              <a:latin typeface="Corbel"/>
              <a:cs typeface="Corbel"/>
            </a:endParaRPr>
          </a:p>
        </p:txBody>
      </p:sp>
      <p:sp>
        <p:nvSpPr>
          <p:cNvPr id="13" name="object 13"/>
          <p:cNvSpPr txBox="1"/>
          <p:nvPr/>
        </p:nvSpPr>
        <p:spPr>
          <a:xfrm>
            <a:off x="5745861" y="2420535"/>
            <a:ext cx="1069929" cy="432308"/>
          </a:xfrm>
          <a:prstGeom prst="rect">
            <a:avLst/>
          </a:prstGeom>
        </p:spPr>
        <p:txBody>
          <a:bodyPr wrap="square" lIns="0" tIns="20986" rIns="0" bIns="0" rtlCol="0">
            <a:noAutofit/>
          </a:bodyPr>
          <a:lstStyle/>
          <a:p>
            <a:pPr marL="12700">
              <a:lnSpc>
                <a:spcPts val="3304"/>
              </a:lnSpc>
            </a:pPr>
            <a:r>
              <a:rPr sz="3200" dirty="0" smtClean="0">
                <a:latin typeface="Corbel"/>
                <a:cs typeface="Corbel"/>
              </a:rPr>
              <a:t>Título</a:t>
            </a:r>
            <a:endParaRPr sz="3200" dirty="0">
              <a:latin typeface="Corbel"/>
              <a:cs typeface="Corbel"/>
            </a:endParaRPr>
          </a:p>
        </p:txBody>
      </p:sp>
      <p:sp>
        <p:nvSpPr>
          <p:cNvPr id="12" name="object 12"/>
          <p:cNvSpPr txBox="1"/>
          <p:nvPr/>
        </p:nvSpPr>
        <p:spPr>
          <a:xfrm>
            <a:off x="7024497" y="2420535"/>
            <a:ext cx="633218" cy="432308"/>
          </a:xfrm>
          <a:prstGeom prst="rect">
            <a:avLst/>
          </a:prstGeom>
        </p:spPr>
        <p:txBody>
          <a:bodyPr wrap="square" lIns="0" tIns="20986" rIns="0" bIns="0" rtlCol="0">
            <a:noAutofit/>
          </a:bodyPr>
          <a:lstStyle/>
          <a:p>
            <a:pPr marL="12700">
              <a:lnSpc>
                <a:spcPts val="3304"/>
              </a:lnSpc>
            </a:pPr>
            <a:r>
              <a:rPr sz="3200" spc="3" dirty="0" smtClean="0">
                <a:latin typeface="Corbel"/>
                <a:cs typeface="Corbel"/>
              </a:rPr>
              <a:t>XII:</a:t>
            </a:r>
            <a:endParaRPr sz="3200">
              <a:latin typeface="Corbel"/>
              <a:cs typeface="Corbel"/>
            </a:endParaRPr>
          </a:p>
        </p:txBody>
      </p:sp>
      <p:sp>
        <p:nvSpPr>
          <p:cNvPr id="11" name="object 11"/>
          <p:cNvSpPr txBox="1"/>
          <p:nvPr/>
        </p:nvSpPr>
        <p:spPr>
          <a:xfrm>
            <a:off x="618236" y="2908215"/>
            <a:ext cx="8051867" cy="432308"/>
          </a:xfrm>
          <a:prstGeom prst="rect">
            <a:avLst/>
          </a:prstGeom>
        </p:spPr>
        <p:txBody>
          <a:bodyPr wrap="square" lIns="0" tIns="20986" rIns="0" bIns="0" rtlCol="0">
            <a:noAutofit/>
          </a:bodyPr>
          <a:lstStyle/>
          <a:p>
            <a:pPr marL="12700">
              <a:lnSpc>
                <a:spcPts val="3304"/>
              </a:lnSpc>
            </a:pPr>
            <a:r>
              <a:rPr sz="3200" spc="22" dirty="0" smtClean="0">
                <a:latin typeface="Corbel"/>
                <a:cs typeface="Corbel"/>
              </a:rPr>
              <a:t>Régimen Económico y de la Hacienda Pública",</a:t>
            </a:r>
            <a:endParaRPr sz="3200">
              <a:latin typeface="Corbel"/>
              <a:cs typeface="Corbel"/>
            </a:endParaRPr>
          </a:p>
        </p:txBody>
      </p:sp>
      <p:sp>
        <p:nvSpPr>
          <p:cNvPr id="10" name="object 10"/>
          <p:cNvSpPr txBox="1"/>
          <p:nvPr/>
        </p:nvSpPr>
        <p:spPr>
          <a:xfrm>
            <a:off x="618236" y="3395669"/>
            <a:ext cx="1498648" cy="432612"/>
          </a:xfrm>
          <a:prstGeom prst="rect">
            <a:avLst/>
          </a:prstGeom>
        </p:spPr>
        <p:txBody>
          <a:bodyPr wrap="square" lIns="0" tIns="20986" rIns="0" bIns="0" rtlCol="0">
            <a:noAutofit/>
          </a:bodyPr>
          <a:lstStyle/>
          <a:p>
            <a:pPr marL="12700">
              <a:lnSpc>
                <a:spcPts val="3304"/>
              </a:lnSpc>
            </a:pPr>
            <a:r>
              <a:rPr sz="3200" spc="-1" dirty="0" smtClean="0">
                <a:latin typeface="Corbel"/>
                <a:cs typeface="Corbel"/>
              </a:rPr>
              <a:t>Capítulo</a:t>
            </a:r>
            <a:endParaRPr sz="3200">
              <a:latin typeface="Corbel"/>
              <a:cs typeface="Corbel"/>
            </a:endParaRPr>
          </a:p>
        </p:txBody>
      </p:sp>
      <p:sp>
        <p:nvSpPr>
          <p:cNvPr id="9" name="object 9"/>
          <p:cNvSpPr txBox="1"/>
          <p:nvPr/>
        </p:nvSpPr>
        <p:spPr>
          <a:xfrm>
            <a:off x="2273554" y="3395669"/>
            <a:ext cx="287329" cy="432612"/>
          </a:xfrm>
          <a:prstGeom prst="rect">
            <a:avLst/>
          </a:prstGeom>
        </p:spPr>
        <p:txBody>
          <a:bodyPr wrap="square" lIns="0" tIns="20986" rIns="0" bIns="0" rtlCol="0">
            <a:noAutofit/>
          </a:bodyPr>
          <a:lstStyle/>
          <a:p>
            <a:pPr marL="12700">
              <a:lnSpc>
                <a:spcPts val="3304"/>
              </a:lnSpc>
            </a:pPr>
            <a:r>
              <a:rPr sz="3200" spc="4" dirty="0" smtClean="0">
                <a:latin typeface="Corbel"/>
                <a:cs typeface="Corbel"/>
              </a:rPr>
              <a:t>II</a:t>
            </a:r>
            <a:endParaRPr sz="3200">
              <a:latin typeface="Corbel"/>
              <a:cs typeface="Corbel"/>
            </a:endParaRPr>
          </a:p>
        </p:txBody>
      </p:sp>
      <p:sp>
        <p:nvSpPr>
          <p:cNvPr id="8" name="object 8"/>
          <p:cNvSpPr txBox="1"/>
          <p:nvPr/>
        </p:nvSpPr>
        <p:spPr>
          <a:xfrm>
            <a:off x="2718562" y="3395669"/>
            <a:ext cx="194051" cy="432612"/>
          </a:xfrm>
          <a:prstGeom prst="rect">
            <a:avLst/>
          </a:prstGeom>
        </p:spPr>
        <p:txBody>
          <a:bodyPr wrap="square" lIns="0" tIns="20986" rIns="0" bIns="0" rtlCol="0">
            <a:noAutofit/>
          </a:bodyPr>
          <a:lstStyle/>
          <a:p>
            <a:pPr marL="12700">
              <a:lnSpc>
                <a:spcPts val="3304"/>
              </a:lnSpc>
            </a:pPr>
            <a:r>
              <a:rPr sz="3200" dirty="0" smtClean="0">
                <a:latin typeface="Corbel"/>
                <a:cs typeface="Corbel"/>
              </a:rPr>
              <a:t>:</a:t>
            </a:r>
            <a:endParaRPr sz="3200">
              <a:latin typeface="Corbel"/>
              <a:cs typeface="Corbel"/>
            </a:endParaRPr>
          </a:p>
        </p:txBody>
      </p:sp>
      <p:sp>
        <p:nvSpPr>
          <p:cNvPr id="7" name="object 7"/>
          <p:cNvSpPr txBox="1"/>
          <p:nvPr/>
        </p:nvSpPr>
        <p:spPr>
          <a:xfrm>
            <a:off x="3069082" y="3395669"/>
            <a:ext cx="708116" cy="432612"/>
          </a:xfrm>
          <a:prstGeom prst="rect">
            <a:avLst/>
          </a:prstGeom>
        </p:spPr>
        <p:txBody>
          <a:bodyPr wrap="square" lIns="0" tIns="20986" rIns="0" bIns="0" rtlCol="0">
            <a:noAutofit/>
          </a:bodyPr>
          <a:lstStyle/>
          <a:p>
            <a:pPr marL="12700">
              <a:lnSpc>
                <a:spcPts val="3304"/>
              </a:lnSpc>
            </a:pPr>
            <a:r>
              <a:rPr sz="3200" spc="-4" dirty="0" smtClean="0">
                <a:latin typeface="Corbel"/>
                <a:cs typeface="Corbel"/>
              </a:rPr>
              <a:t>"De</a:t>
            </a:r>
            <a:endParaRPr sz="3200">
              <a:latin typeface="Corbel"/>
              <a:cs typeface="Corbel"/>
            </a:endParaRPr>
          </a:p>
        </p:txBody>
      </p:sp>
      <p:sp>
        <p:nvSpPr>
          <p:cNvPr id="6" name="object 6"/>
          <p:cNvSpPr txBox="1"/>
          <p:nvPr/>
        </p:nvSpPr>
        <p:spPr>
          <a:xfrm>
            <a:off x="3933571" y="3395669"/>
            <a:ext cx="562690" cy="432612"/>
          </a:xfrm>
          <a:prstGeom prst="rect">
            <a:avLst/>
          </a:prstGeom>
        </p:spPr>
        <p:txBody>
          <a:bodyPr wrap="square" lIns="0" tIns="20986" rIns="0" bIns="0" rtlCol="0">
            <a:noAutofit/>
          </a:bodyPr>
          <a:lstStyle/>
          <a:p>
            <a:pPr marL="12700">
              <a:lnSpc>
                <a:spcPts val="3304"/>
              </a:lnSpc>
            </a:pPr>
            <a:r>
              <a:rPr sz="3200" dirty="0" smtClean="0">
                <a:latin typeface="Corbel"/>
                <a:cs typeface="Corbel"/>
              </a:rPr>
              <a:t>los</a:t>
            </a:r>
            <a:endParaRPr sz="3200">
              <a:latin typeface="Corbel"/>
              <a:cs typeface="Corbel"/>
            </a:endParaRPr>
          </a:p>
        </p:txBody>
      </p:sp>
      <p:sp>
        <p:nvSpPr>
          <p:cNvPr id="5" name="object 5"/>
          <p:cNvSpPr txBox="1"/>
          <p:nvPr/>
        </p:nvSpPr>
        <p:spPr>
          <a:xfrm>
            <a:off x="4652899" y="3395669"/>
            <a:ext cx="1176304" cy="432612"/>
          </a:xfrm>
          <a:prstGeom prst="rect">
            <a:avLst/>
          </a:prstGeom>
        </p:spPr>
        <p:txBody>
          <a:bodyPr wrap="square" lIns="0" tIns="20986" rIns="0" bIns="0" rtlCol="0">
            <a:noAutofit/>
          </a:bodyPr>
          <a:lstStyle/>
          <a:p>
            <a:pPr marL="12700">
              <a:lnSpc>
                <a:spcPts val="3304"/>
              </a:lnSpc>
            </a:pPr>
            <a:r>
              <a:rPr sz="3200" spc="-3" dirty="0" smtClean="0">
                <a:latin typeface="Corbel"/>
                <a:cs typeface="Corbel"/>
              </a:rPr>
              <a:t>planes</a:t>
            </a:r>
            <a:endParaRPr sz="3200">
              <a:latin typeface="Corbel"/>
              <a:cs typeface="Corbel"/>
            </a:endParaRPr>
          </a:p>
        </p:txBody>
      </p:sp>
      <p:sp>
        <p:nvSpPr>
          <p:cNvPr id="4" name="object 4"/>
          <p:cNvSpPr txBox="1"/>
          <p:nvPr/>
        </p:nvSpPr>
        <p:spPr>
          <a:xfrm>
            <a:off x="5986653" y="3395669"/>
            <a:ext cx="503507" cy="432612"/>
          </a:xfrm>
          <a:prstGeom prst="rect">
            <a:avLst/>
          </a:prstGeom>
        </p:spPr>
        <p:txBody>
          <a:bodyPr wrap="square" lIns="0" tIns="20986" rIns="0" bIns="0" rtlCol="0">
            <a:noAutofit/>
          </a:bodyPr>
          <a:lstStyle/>
          <a:p>
            <a:pPr marL="12700">
              <a:lnSpc>
                <a:spcPts val="3304"/>
              </a:lnSpc>
            </a:pPr>
            <a:r>
              <a:rPr sz="3200" spc="-14" dirty="0" smtClean="0">
                <a:latin typeface="Corbel"/>
                <a:cs typeface="Corbel"/>
              </a:rPr>
              <a:t>de</a:t>
            </a:r>
            <a:endParaRPr sz="3200">
              <a:latin typeface="Corbel"/>
              <a:cs typeface="Corbel"/>
            </a:endParaRPr>
          </a:p>
        </p:txBody>
      </p:sp>
      <p:sp>
        <p:nvSpPr>
          <p:cNvPr id="3" name="object 3"/>
          <p:cNvSpPr txBox="1"/>
          <p:nvPr/>
        </p:nvSpPr>
        <p:spPr>
          <a:xfrm>
            <a:off x="6648069" y="3395669"/>
            <a:ext cx="2018808" cy="432612"/>
          </a:xfrm>
          <a:prstGeom prst="rect">
            <a:avLst/>
          </a:prstGeom>
        </p:spPr>
        <p:txBody>
          <a:bodyPr wrap="square" lIns="0" tIns="20986" rIns="0" bIns="0" rtlCol="0">
            <a:noAutofit/>
          </a:bodyPr>
          <a:lstStyle/>
          <a:p>
            <a:pPr marL="12700">
              <a:lnSpc>
                <a:spcPts val="3304"/>
              </a:lnSpc>
            </a:pPr>
            <a:r>
              <a:rPr sz="3200" spc="-2" dirty="0" smtClean="0">
                <a:latin typeface="Corbel"/>
                <a:cs typeface="Corbel"/>
              </a:rPr>
              <a:t>desarrollo",</a:t>
            </a:r>
            <a:endParaRPr sz="3200">
              <a:latin typeface="Corbel"/>
              <a:cs typeface="Corbel"/>
            </a:endParaRPr>
          </a:p>
        </p:txBody>
      </p:sp>
      <p:sp>
        <p:nvSpPr>
          <p:cNvPr id="2" name="object 2"/>
          <p:cNvSpPr txBox="1"/>
          <p:nvPr/>
        </p:nvSpPr>
        <p:spPr>
          <a:xfrm>
            <a:off x="618236" y="3883956"/>
            <a:ext cx="1971163" cy="432307"/>
          </a:xfrm>
          <a:prstGeom prst="rect">
            <a:avLst/>
          </a:prstGeom>
        </p:spPr>
        <p:txBody>
          <a:bodyPr wrap="square" lIns="0" tIns="20986" rIns="0" bIns="0" rtlCol="0">
            <a:noAutofit/>
          </a:bodyPr>
          <a:lstStyle/>
          <a:p>
            <a:pPr marL="12700">
              <a:lnSpc>
                <a:spcPts val="3304"/>
              </a:lnSpc>
            </a:pPr>
            <a:r>
              <a:rPr sz="3200" spc="-3" dirty="0" smtClean="0">
                <a:latin typeface="Corbel"/>
                <a:cs typeface="Corbel"/>
              </a:rPr>
              <a:t>señala que:</a:t>
            </a:r>
            <a:endParaRPr sz="3200">
              <a:latin typeface="Corbel"/>
              <a:cs typeface="Corbel"/>
            </a:endParaRPr>
          </a:p>
        </p:txBody>
      </p:sp>
    </p:spTree>
    <p:extLst>
      <p:ext uri="{BB962C8B-B14F-4D97-AF65-F5344CB8AC3E}">
        <p14:creationId xmlns:p14="http://schemas.microsoft.com/office/powerpoint/2010/main" val="1095652219"/>
      </p:ext>
    </p:extLst>
  </p:cSld>
  <p:clrMapOvr>
    <a:masterClrMapping/>
  </p:clrMapOvr>
  <p:transition spd="slow">
    <p:wheel spokes="3"/>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endParaRPr lang="es-CO" dirty="0"/>
          </a:p>
        </p:txBody>
      </p:sp>
      <p:sp>
        <p:nvSpPr>
          <p:cNvPr id="3" name="2 Marcador de contenido"/>
          <p:cNvSpPr>
            <a:spLocks noGrp="1"/>
          </p:cNvSpPr>
          <p:nvPr>
            <p:ph idx="1"/>
          </p:nvPr>
        </p:nvSpPr>
        <p:spPr/>
        <p:txBody>
          <a:bodyPr/>
          <a:lstStyle/>
          <a:p>
            <a:pPr lvl="0">
              <a:buNone/>
            </a:pPr>
            <a:r>
              <a:rPr lang="es-ES" dirty="0">
                <a:solidFill>
                  <a:prstClr val="black"/>
                </a:solidFill>
              </a:rPr>
              <a:t>El Plan de desarrollo nacional 2014-2018, se ha dicho que abarcará:</a:t>
            </a:r>
          </a:p>
          <a:p>
            <a:pPr lvl="0"/>
            <a:r>
              <a:rPr lang="es-ES" b="1" dirty="0">
                <a:solidFill>
                  <a:prstClr val="black"/>
                </a:solidFill>
              </a:rPr>
              <a:t>Un país sin miedo, sin guerra y en paz </a:t>
            </a:r>
          </a:p>
          <a:p>
            <a:pPr lvl="0">
              <a:buNone/>
            </a:pPr>
            <a:r>
              <a:rPr lang="es-ES" b="1" dirty="0">
                <a:solidFill>
                  <a:prstClr val="black"/>
                </a:solidFill>
              </a:rPr>
              <a:t>    </a:t>
            </a:r>
            <a:r>
              <a:rPr lang="es-ES" dirty="0">
                <a:solidFill>
                  <a:prstClr val="black"/>
                </a:solidFill>
              </a:rPr>
              <a:t>Transición hacia la paz.</a:t>
            </a:r>
          </a:p>
          <a:p>
            <a:pPr lvl="0"/>
            <a:r>
              <a:rPr lang="es-ES" b="1" dirty="0">
                <a:solidFill>
                  <a:prstClr val="black"/>
                </a:solidFill>
              </a:rPr>
              <a:t>Un país solidario, incluyente y de oportunidades </a:t>
            </a:r>
            <a:r>
              <a:rPr lang="es-ES" dirty="0">
                <a:solidFill>
                  <a:prstClr val="black"/>
                </a:solidFill>
              </a:rPr>
              <a:t>Transformación del campo y equidad social para cerrar las brechas de desigualdad.</a:t>
            </a:r>
          </a:p>
          <a:p>
            <a:pPr lvl="0"/>
            <a:r>
              <a:rPr lang="es-ES" b="1" dirty="0">
                <a:solidFill>
                  <a:prstClr val="black"/>
                </a:solidFill>
              </a:rPr>
              <a:t>Un país de emprendedores y con pleno empleo </a:t>
            </a:r>
            <a:r>
              <a:rPr lang="es-ES" dirty="0">
                <a:solidFill>
                  <a:prstClr val="black"/>
                </a:solidFill>
              </a:rPr>
              <a:t>Innovación e incremento en la productividad del país.</a:t>
            </a:r>
          </a:p>
          <a:p>
            <a:pPr lvl="0"/>
            <a:endParaRPr lang="es-ES" dirty="0">
              <a:solidFill>
                <a:prstClr val="black"/>
              </a:solidFill>
            </a:endParaRPr>
          </a:p>
          <a:p>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object 30"/>
          <p:cNvSpPr/>
          <p:nvPr/>
        </p:nvSpPr>
        <p:spPr>
          <a:xfrm>
            <a:off x="179512" y="260648"/>
            <a:ext cx="7478203" cy="936104"/>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CO" sz="2400" b="1" dirty="0">
                <a:ea typeface="Calibri"/>
                <a:cs typeface="Times New Roman"/>
              </a:rPr>
              <a:t>PLAN NACIONAL DE DESARROLLO 2014-2018 "TODOS POR UN NUEVO PAÍS"</a:t>
            </a:r>
            <a:r>
              <a:rPr lang="es-CO" sz="2400" dirty="0">
                <a:ea typeface="Calibri"/>
                <a:cs typeface="Times New Roman"/>
              </a:rPr>
              <a:t/>
            </a:r>
            <a:br>
              <a:rPr lang="es-CO" sz="2400" dirty="0">
                <a:ea typeface="Calibri"/>
                <a:cs typeface="Times New Roman"/>
              </a:rPr>
            </a:br>
            <a:endParaRPr lang="es-ES" sz="2400" b="1" dirty="0"/>
          </a:p>
        </p:txBody>
      </p:sp>
    </p:spTree>
    <p:extLst>
      <p:ext uri="{BB962C8B-B14F-4D97-AF65-F5344CB8AC3E}">
        <p14:creationId xmlns:p14="http://schemas.microsoft.com/office/powerpoint/2010/main" val="529276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0591"/>
            <a:ext cx="8579296" cy="1417638"/>
          </a:xfrm>
        </p:spPr>
        <p:txBody>
          <a:bodyPr/>
          <a:lstStyle/>
          <a:p>
            <a:pPr algn="l">
              <a:lnSpc>
                <a:spcPct val="115000"/>
              </a:lnSpc>
              <a:spcAft>
                <a:spcPts val="1000"/>
              </a:spcAft>
            </a:pPr>
            <a:r>
              <a:rPr lang="es-CO" sz="3600" b="1" dirty="0">
                <a:solidFill>
                  <a:srgbClr val="FF0000"/>
                </a:solidFill>
                <a:latin typeface="Calibri"/>
                <a:ea typeface="Calibri"/>
                <a:cs typeface="Times New Roman"/>
              </a:rPr>
              <a:t/>
            </a:r>
            <a:br>
              <a:rPr lang="es-CO" sz="3600" b="1" dirty="0">
                <a:solidFill>
                  <a:srgbClr val="FF0000"/>
                </a:solidFill>
                <a:latin typeface="Calibri"/>
                <a:ea typeface="Calibri"/>
                <a:cs typeface="Times New Roman"/>
              </a:rPr>
            </a:br>
            <a:endParaRPr lang="es-CO" dirty="0"/>
          </a:p>
        </p:txBody>
      </p:sp>
      <p:sp>
        <p:nvSpPr>
          <p:cNvPr id="3" name="2 Marcador de contenido"/>
          <p:cNvSpPr>
            <a:spLocks noGrp="1"/>
          </p:cNvSpPr>
          <p:nvPr>
            <p:ph idx="1"/>
          </p:nvPr>
        </p:nvSpPr>
        <p:spPr/>
        <p:txBody>
          <a:bodyPr/>
          <a:lstStyle/>
          <a:p>
            <a:pPr marL="0" indent="0">
              <a:buNone/>
            </a:pPr>
            <a:r>
              <a:rPr lang="es-CO" b="1" dirty="0" smtClean="0"/>
              <a:t>Objetivos </a:t>
            </a:r>
            <a:r>
              <a:rPr lang="es-CO" b="1" dirty="0"/>
              <a:t>del Plan Nacional de Desarrollo. </a:t>
            </a:r>
            <a:endParaRPr lang="es-CO" dirty="0"/>
          </a:p>
          <a:p>
            <a:pPr marL="0" indent="0" algn="just">
              <a:buNone/>
            </a:pPr>
            <a:r>
              <a:rPr lang="es-CO" dirty="0" smtClean="0"/>
              <a:t>Construir </a:t>
            </a:r>
            <a:r>
              <a:rPr lang="es-CO" dirty="0"/>
              <a:t>una Colombia en paz, equitativa y educada, en armonía con los propósitos del Gobierno Nacional, con las mejores prácticas y estándares internacionales, y con la visión de planificación de largo plazo prevista por los objetivos de desarrollo sostenible </a:t>
            </a:r>
            <a:endParaRPr lang="es-CO" dirty="0" smtClean="0"/>
          </a:p>
          <a:p>
            <a:pPr marL="0" indent="0" algn="just">
              <a:buNone/>
            </a:pPr>
            <a:endParaRPr lang="es-CO" b="1" dirty="0" smtClean="0">
              <a:latin typeface="Arial"/>
              <a:ea typeface="Calibri"/>
            </a:endParaRPr>
          </a:p>
          <a:p>
            <a:pPr marL="0" indent="0" algn="just">
              <a:buNone/>
            </a:pPr>
            <a:r>
              <a:rPr lang="es-CO" b="1" dirty="0" smtClean="0">
                <a:latin typeface="Arial"/>
                <a:ea typeface="Calibri"/>
              </a:rPr>
              <a:t>Pilares </a:t>
            </a:r>
            <a:r>
              <a:rPr lang="es-CO" b="1" dirty="0">
                <a:latin typeface="Arial"/>
                <a:ea typeface="Calibri"/>
              </a:rPr>
              <a:t>del Plan Nacional de Desarrollo. </a:t>
            </a:r>
            <a:r>
              <a:rPr lang="es-CO" dirty="0">
                <a:latin typeface="Arial"/>
                <a:ea typeface="Calibri"/>
              </a:rPr>
              <a:t>El Plan Nacional de Desarrollo se basa en los siguientes tres pilares: </a:t>
            </a:r>
            <a:endParaRPr lang="es-CO" sz="1800" dirty="0">
              <a:latin typeface="Arial"/>
              <a:ea typeface="Calibri"/>
            </a:endParaRPr>
          </a:p>
          <a:p>
            <a:pPr marL="0" indent="0" algn="just">
              <a:buNone/>
            </a:pPr>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6" name="object 30"/>
          <p:cNvSpPr/>
          <p:nvPr/>
        </p:nvSpPr>
        <p:spPr>
          <a:xfrm>
            <a:off x="179512" y="260648"/>
            <a:ext cx="7478203" cy="936104"/>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CO" sz="2400" b="1" dirty="0">
                <a:ea typeface="Calibri"/>
                <a:cs typeface="Times New Roman"/>
              </a:rPr>
              <a:t>PLAN NACIONAL DE DESARROLLO 2014-2018 "TODOS POR UN NUEVO PAÍS"</a:t>
            </a:r>
            <a:r>
              <a:rPr lang="es-CO" sz="2400" dirty="0">
                <a:ea typeface="Calibri"/>
                <a:cs typeface="Times New Roman"/>
              </a:rPr>
              <a:t/>
            </a:r>
            <a:br>
              <a:rPr lang="es-CO" sz="2400" dirty="0">
                <a:ea typeface="Calibri"/>
                <a:cs typeface="Times New Roman"/>
              </a:rPr>
            </a:br>
            <a:endParaRPr lang="es-ES" sz="2400" b="1" dirty="0"/>
          </a:p>
        </p:txBody>
      </p:sp>
    </p:spTree>
    <p:extLst>
      <p:ext uri="{BB962C8B-B14F-4D97-AF65-F5344CB8AC3E}">
        <p14:creationId xmlns:p14="http://schemas.microsoft.com/office/powerpoint/2010/main" val="6654073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340768"/>
            <a:ext cx="8686800" cy="4785395"/>
          </a:xfrm>
        </p:spPr>
        <p:txBody>
          <a:bodyPr/>
          <a:lstStyle/>
          <a:p>
            <a:pPr marL="0" lvl="0" indent="0" algn="just">
              <a:spcAft>
                <a:spcPts val="0"/>
              </a:spcAft>
              <a:buNone/>
            </a:pPr>
            <a:r>
              <a:rPr lang="es-CO" b="1" dirty="0">
                <a:solidFill>
                  <a:srgbClr val="000000"/>
                </a:solidFill>
                <a:latin typeface="Arial"/>
                <a:ea typeface="Calibri"/>
              </a:rPr>
              <a:t>Equidad. </a:t>
            </a:r>
            <a:r>
              <a:rPr lang="es-CO" dirty="0">
                <a:solidFill>
                  <a:srgbClr val="000000"/>
                </a:solidFill>
                <a:latin typeface="Arial"/>
                <a:ea typeface="Calibri"/>
              </a:rPr>
              <a:t>El Plan contempla una visión de desarrollo humano integral en una sociedad con oportunidades para todos. </a:t>
            </a:r>
          </a:p>
          <a:p>
            <a:pPr marL="0" lvl="0" indent="0" algn="just">
              <a:spcAft>
                <a:spcPts val="0"/>
              </a:spcAft>
              <a:buNone/>
            </a:pPr>
            <a:r>
              <a:rPr lang="es-CO" b="1" dirty="0">
                <a:solidFill>
                  <a:srgbClr val="000000"/>
                </a:solidFill>
                <a:latin typeface="Arial"/>
                <a:ea typeface="Calibri"/>
              </a:rPr>
              <a:t>Educación. </a:t>
            </a:r>
            <a:r>
              <a:rPr lang="es-CO" dirty="0">
                <a:solidFill>
                  <a:srgbClr val="000000"/>
                </a:solidFill>
                <a:latin typeface="Arial"/>
                <a:ea typeface="Calibri"/>
              </a:rPr>
              <a:t>El Plan asume la educación como el más poderoso instrumento de igualdad social y crecimiento económico en el largo plazo, con una visión orientada a cerrar brechas en acceso y calidad al sistema educativo, entre individuos, grupos poblacionales y entre regiones, acercando al país a altos estándares internacionales y logrando la igualdad de oportunidades para todos los ciudadanos. </a:t>
            </a:r>
          </a:p>
          <a:p>
            <a:pPr marL="0" lvl="0" indent="0" algn="just">
              <a:spcAft>
                <a:spcPts val="0"/>
              </a:spcAft>
              <a:buNone/>
            </a:pPr>
            <a:r>
              <a:rPr lang="es-CO" b="1" dirty="0">
                <a:solidFill>
                  <a:srgbClr val="000000"/>
                </a:solidFill>
                <a:latin typeface="Arial"/>
                <a:ea typeface="Calibri"/>
              </a:rPr>
              <a:t>Paz. </a:t>
            </a:r>
            <a:r>
              <a:rPr lang="es-CO" dirty="0">
                <a:solidFill>
                  <a:srgbClr val="000000"/>
                </a:solidFill>
                <a:latin typeface="Arial"/>
                <a:ea typeface="Calibri"/>
              </a:rPr>
              <a:t>El Plan refleja la voluntad política del Gobierno para construir una paz sostenible bajo un enfoque de goce efectivo de derechos.</a:t>
            </a:r>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object 30"/>
          <p:cNvSpPr>
            <a:spLocks noGrp="1"/>
          </p:cNvSpPr>
          <p:nvPr>
            <p:ph type="title"/>
          </p:nvPr>
        </p:nvSpPr>
        <p:spPr>
          <a:xfrm>
            <a:off x="323528" y="116632"/>
            <a:ext cx="7344816" cy="993949"/>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CO" sz="2400" b="1" dirty="0" smtClean="0">
                <a:ea typeface="Calibri"/>
                <a:cs typeface="Times New Roman"/>
              </a:rPr>
              <a:t/>
            </a:r>
            <a:br>
              <a:rPr lang="es-CO" sz="2400" b="1" dirty="0" smtClean="0">
                <a:ea typeface="Calibri"/>
                <a:cs typeface="Times New Roman"/>
              </a:rPr>
            </a:br>
            <a:r>
              <a:rPr lang="es-CO" sz="2400" b="1" dirty="0" smtClean="0">
                <a:ea typeface="Calibri"/>
                <a:cs typeface="Times New Roman"/>
              </a:rPr>
              <a:t>PLAN </a:t>
            </a:r>
            <a:r>
              <a:rPr lang="es-CO" sz="2400" b="1" dirty="0">
                <a:ea typeface="Calibri"/>
                <a:cs typeface="Times New Roman"/>
              </a:rPr>
              <a:t>NACIONAL DE DESARROLLO 2014-2018 "TODOS POR UN NUEVO PAÍS"</a:t>
            </a:r>
            <a:r>
              <a:rPr lang="es-CO" sz="2400" dirty="0">
                <a:ea typeface="Calibri"/>
                <a:cs typeface="Times New Roman"/>
              </a:rPr>
              <a:t/>
            </a:r>
            <a:br>
              <a:rPr lang="es-CO" sz="2400" dirty="0">
                <a:ea typeface="Calibri"/>
                <a:cs typeface="Times New Roman"/>
              </a:rPr>
            </a:br>
            <a:endParaRPr lang="es-ES" sz="2400" b="1" dirty="0"/>
          </a:p>
        </p:txBody>
      </p:sp>
    </p:spTree>
    <p:extLst>
      <p:ext uri="{BB962C8B-B14F-4D97-AF65-F5344CB8AC3E}">
        <p14:creationId xmlns:p14="http://schemas.microsoft.com/office/powerpoint/2010/main" val="1553443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Título"/>
          <p:cNvSpPr>
            <a:spLocks noGrp="1"/>
          </p:cNvSpPr>
          <p:nvPr>
            <p:ph type="title"/>
          </p:nvPr>
        </p:nvSpPr>
        <p:spPr>
          <a:xfrm>
            <a:off x="251520" y="274638"/>
            <a:ext cx="7488832" cy="914399"/>
          </a:xfrm>
          <a:solidFill>
            <a:schemeClr val="tx2">
              <a:lumMod val="40000"/>
              <a:lumOff val="60000"/>
            </a:schemeClr>
          </a:solidFill>
        </p:spPr>
        <p:txBody>
          <a:bodyPr/>
          <a:lstStyle/>
          <a:p>
            <a:pPr algn="ctr" eaLnBrk="1" hangingPunct="1"/>
            <a:r>
              <a:rPr lang="es-ES" altLang="es-ES_tradnl" b="1" dirty="0">
                <a:solidFill>
                  <a:schemeClr val="tx1"/>
                </a:solidFill>
                <a:latin typeface="Gill Sans MT" charset="0"/>
                <a:ea typeface="ＭＳ Ｐゴシック" charset="-128"/>
              </a:rPr>
              <a:t> </a:t>
            </a:r>
            <a:r>
              <a:rPr lang="es-ES" altLang="es-ES_tradnl" sz="3200" b="1" dirty="0">
                <a:solidFill>
                  <a:schemeClr val="tx1"/>
                </a:solidFill>
                <a:latin typeface="Gill Sans MT" charset="0"/>
                <a:ea typeface="ＭＳ Ｐゴシック" charset="-128"/>
              </a:rPr>
              <a:t>CARACTERISTICAS DEL ESTADO</a:t>
            </a:r>
            <a:endParaRPr lang="es-CO" altLang="es-ES_tradnl" sz="3200" b="1" dirty="0">
              <a:solidFill>
                <a:schemeClr val="tx1"/>
              </a:solidFill>
              <a:latin typeface="Gill Sans MT" charset="0"/>
              <a:ea typeface="ＭＳ Ｐゴシック" charset="-128"/>
            </a:endParaRPr>
          </a:p>
        </p:txBody>
      </p:sp>
      <p:sp>
        <p:nvSpPr>
          <p:cNvPr id="56322" name="2 Marcador de contenido"/>
          <p:cNvSpPr>
            <a:spLocks noGrp="1"/>
          </p:cNvSpPr>
          <p:nvPr>
            <p:ph idx="1"/>
          </p:nvPr>
        </p:nvSpPr>
        <p:spPr/>
        <p:txBody>
          <a:bodyPr/>
          <a:lstStyle/>
          <a:p>
            <a:pPr eaLnBrk="1" hangingPunct="1">
              <a:buFont typeface="Arial" charset="0"/>
              <a:buNone/>
            </a:pPr>
            <a:endParaRPr lang="es-CO" altLang="es-ES_tradnl" dirty="0">
              <a:latin typeface="Arial" charset="0"/>
              <a:ea typeface="ＭＳ Ｐゴシック" charset="-128"/>
              <a:cs typeface="Arial" charset="0"/>
            </a:endParaRPr>
          </a:p>
        </p:txBody>
      </p:sp>
      <p:sp>
        <p:nvSpPr>
          <p:cNvPr id="7" name="6 Rectángulo redondeado"/>
          <p:cNvSpPr/>
          <p:nvPr/>
        </p:nvSpPr>
        <p:spPr>
          <a:xfrm>
            <a:off x="5572125" y="1371600"/>
            <a:ext cx="3214688"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s-ES" altLang="es-ES_tradnl" b="1" dirty="0" smtClean="0">
                <a:latin typeface="Calibri" charset="0"/>
              </a:rPr>
              <a:t>1.- Estado Social de Derecho</a:t>
            </a:r>
          </a:p>
          <a:p>
            <a:pPr eaLnBrk="1" hangingPunct="1">
              <a:defRPr/>
            </a:pPr>
            <a:endParaRPr lang="es-ES" altLang="es-ES_tradnl" b="1" dirty="0" smtClean="0">
              <a:latin typeface="Calibri" charset="0"/>
            </a:endParaRPr>
          </a:p>
          <a:p>
            <a:pPr eaLnBrk="1" hangingPunct="1">
              <a:defRPr/>
            </a:pPr>
            <a:r>
              <a:rPr lang="es-ES" altLang="es-ES_tradnl" b="1" dirty="0" smtClean="0">
                <a:latin typeface="Calibri" charset="0"/>
              </a:rPr>
              <a:t>2.- República Unitaria</a:t>
            </a:r>
          </a:p>
          <a:p>
            <a:pPr eaLnBrk="1" hangingPunct="1">
              <a:defRPr/>
            </a:pPr>
            <a:endParaRPr lang="es-ES" altLang="es-ES_tradnl" b="1" dirty="0" smtClean="0">
              <a:latin typeface="Calibri" charset="0"/>
            </a:endParaRPr>
          </a:p>
          <a:p>
            <a:pPr eaLnBrk="1" hangingPunct="1">
              <a:defRPr/>
            </a:pPr>
            <a:r>
              <a:rPr lang="es-ES" altLang="es-ES_tradnl" b="1" dirty="0" smtClean="0">
                <a:latin typeface="Calibri" charset="0"/>
              </a:rPr>
              <a:t>3.- Descentralizada Administrativamente</a:t>
            </a:r>
          </a:p>
          <a:p>
            <a:pPr eaLnBrk="1" hangingPunct="1">
              <a:defRPr/>
            </a:pPr>
            <a:endParaRPr lang="es-ES" altLang="es-ES_tradnl" b="1" dirty="0" smtClean="0">
              <a:latin typeface="Calibri" charset="0"/>
            </a:endParaRPr>
          </a:p>
          <a:p>
            <a:pPr eaLnBrk="1" hangingPunct="1">
              <a:defRPr/>
            </a:pPr>
            <a:r>
              <a:rPr lang="es-ES" altLang="es-ES_tradnl" b="1" dirty="0" smtClean="0">
                <a:latin typeface="Calibri" charset="0"/>
              </a:rPr>
              <a:t>4.- Democrática, Participativa y Pluralista</a:t>
            </a:r>
          </a:p>
          <a:p>
            <a:pPr algn="ctr" eaLnBrk="1" hangingPunct="1">
              <a:defRPr/>
            </a:pPr>
            <a:endParaRPr lang="es-CO" altLang="es-ES_tradnl" dirty="0" smtClean="0">
              <a:solidFill>
                <a:srgbClr val="FFFFFF"/>
              </a:solidFill>
              <a:latin typeface="Calibri" charset="0"/>
            </a:endParaRPr>
          </a:p>
        </p:txBody>
      </p:sp>
      <p:sp>
        <p:nvSpPr>
          <p:cNvPr id="8" name="7 Llamada de flecha a la derecha"/>
          <p:cNvSpPr/>
          <p:nvPr/>
        </p:nvSpPr>
        <p:spPr>
          <a:xfrm>
            <a:off x="457200" y="1600200"/>
            <a:ext cx="5029200" cy="41148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r>
              <a:rPr lang="es-ES" altLang="es-ES_tradnl" b="1" smtClean="0">
                <a:latin typeface="Calibri" charset="0"/>
              </a:rPr>
              <a:t>Artículo  1</a:t>
            </a:r>
          </a:p>
          <a:p>
            <a:pPr algn="ctr" eaLnBrk="1" hangingPunct="1">
              <a:defRPr/>
            </a:pPr>
            <a:r>
              <a:rPr lang="es-ES" altLang="es-ES_tradnl" b="1" smtClean="0">
                <a:latin typeface="Calibri" charset="0"/>
              </a:rPr>
              <a:t>Forma del Estado Colombiano</a:t>
            </a:r>
          </a:p>
          <a:p>
            <a:pPr algn="ctr" eaLnBrk="1" hangingPunct="1">
              <a:defRPr/>
            </a:pPr>
            <a:endParaRPr lang="es-CO" altLang="es-ES_tradnl" smtClean="0">
              <a:solidFill>
                <a:srgbClr val="FFFFFF"/>
              </a:solidFill>
              <a:latin typeface="Calibri" charset="0"/>
            </a:endParaRPr>
          </a:p>
        </p:txBody>
      </p:sp>
    </p:spTree>
    <p:extLst>
      <p:ext uri="{BB962C8B-B14F-4D97-AF65-F5344CB8AC3E}">
        <p14:creationId xmlns:p14="http://schemas.microsoft.com/office/powerpoint/2010/main" val="749026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O" sz="2000" dirty="0">
              <a:solidFill>
                <a:srgbClr val="000000"/>
              </a:solidFill>
              <a:latin typeface="Arial"/>
            </a:endParaRPr>
          </a:p>
          <a:p>
            <a:pPr marL="0" indent="0" algn="just">
              <a:buNone/>
            </a:pPr>
            <a:r>
              <a:rPr lang="es-CO" dirty="0" smtClean="0">
                <a:latin typeface="Arial"/>
              </a:rPr>
              <a:t>El </a:t>
            </a:r>
            <a:r>
              <a:rPr lang="es-CO" dirty="0">
                <a:latin typeface="Arial"/>
              </a:rPr>
              <a:t>Plan Nacional de Desarrollo 2014-2018 se incorporarán las siguientes estrategias transversales: </a:t>
            </a:r>
          </a:p>
          <a:p>
            <a:r>
              <a:rPr lang="es-CO" dirty="0">
                <a:latin typeface="Arial"/>
              </a:rPr>
              <a:t>Competitividad e infraestructura estratégicas </a:t>
            </a:r>
          </a:p>
          <a:p>
            <a:r>
              <a:rPr lang="es-CO" dirty="0">
                <a:latin typeface="Arial"/>
              </a:rPr>
              <a:t>Movilidad social </a:t>
            </a:r>
          </a:p>
          <a:p>
            <a:r>
              <a:rPr lang="es-CO" dirty="0">
                <a:latin typeface="Arial"/>
              </a:rPr>
              <a:t>Transformación del campo </a:t>
            </a:r>
          </a:p>
          <a:p>
            <a:r>
              <a:rPr lang="es-CO" dirty="0">
                <a:latin typeface="Arial"/>
              </a:rPr>
              <a:t>Seguridad, justicia y democracia para la construcción de paz </a:t>
            </a:r>
          </a:p>
          <a:p>
            <a:r>
              <a:rPr lang="es-CO" dirty="0">
                <a:latin typeface="Arial"/>
              </a:rPr>
              <a:t>Buen gobierno </a:t>
            </a:r>
          </a:p>
          <a:p>
            <a:r>
              <a:rPr lang="es-CO" dirty="0">
                <a:latin typeface="Arial"/>
              </a:rPr>
              <a:t>Crecimiento verde </a:t>
            </a:r>
          </a:p>
          <a:p>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object 30"/>
          <p:cNvSpPr>
            <a:spLocks noGrp="1"/>
          </p:cNvSpPr>
          <p:nvPr>
            <p:ph type="title"/>
          </p:nvPr>
        </p:nvSpPr>
        <p:spPr>
          <a:xfrm>
            <a:off x="179512" y="274638"/>
            <a:ext cx="7488832" cy="850106"/>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r>
              <a:rPr lang="es-CO" sz="2400" b="1" dirty="0" smtClean="0">
                <a:ea typeface="Calibri"/>
                <a:cs typeface="Times New Roman"/>
              </a:rPr>
              <a:t/>
            </a:r>
            <a:br>
              <a:rPr lang="es-CO" sz="2400" b="1" dirty="0" smtClean="0">
                <a:ea typeface="Calibri"/>
                <a:cs typeface="Times New Roman"/>
              </a:rPr>
            </a:br>
            <a:r>
              <a:rPr lang="es-CO" sz="2400" b="1" dirty="0" smtClean="0">
                <a:ea typeface="Calibri"/>
                <a:cs typeface="Times New Roman"/>
              </a:rPr>
              <a:t>PLAN </a:t>
            </a:r>
            <a:r>
              <a:rPr lang="es-CO" sz="2400" b="1" dirty="0">
                <a:ea typeface="Calibri"/>
                <a:cs typeface="Times New Roman"/>
              </a:rPr>
              <a:t>NACIONAL DE DESARROLLO 2014-2018 "TODOS POR UN NUEVO PAÍS"</a:t>
            </a:r>
            <a:r>
              <a:rPr lang="es-CO" sz="2400" dirty="0">
                <a:ea typeface="Calibri"/>
                <a:cs typeface="Times New Roman"/>
              </a:rPr>
              <a:t/>
            </a:r>
            <a:br>
              <a:rPr lang="es-CO" sz="2400" dirty="0">
                <a:ea typeface="Calibri"/>
                <a:cs typeface="Times New Roman"/>
              </a:rPr>
            </a:br>
            <a:endParaRPr lang="es-ES" sz="2400" b="1" dirty="0"/>
          </a:p>
        </p:txBody>
      </p:sp>
    </p:spTree>
    <p:extLst>
      <p:ext uri="{BB962C8B-B14F-4D97-AF65-F5344CB8AC3E}">
        <p14:creationId xmlns:p14="http://schemas.microsoft.com/office/powerpoint/2010/main" val="17695189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defRPr/>
            </a:pPr>
            <a:r>
              <a:rPr lang="es-CO" sz="2800" b="1" dirty="0" smtClean="0">
                <a:solidFill>
                  <a:srgbClr val="FF0000"/>
                </a:solidFill>
                <a:latin typeface="+mj-lt"/>
              </a:rPr>
              <a:t>Política Nacional de Seguridad y convivencia ciudadana</a:t>
            </a:r>
            <a:r>
              <a:rPr lang="es-CO" sz="2800" b="1" dirty="0" smtClean="0">
                <a:solidFill>
                  <a:srgbClr val="FF0000"/>
                </a:solidFill>
              </a:rPr>
              <a:t/>
            </a:r>
            <a:br>
              <a:rPr lang="es-CO" sz="2800" b="1" dirty="0" smtClean="0">
                <a:solidFill>
                  <a:srgbClr val="FF0000"/>
                </a:solidFill>
              </a:rPr>
            </a:br>
            <a:endParaRPr lang="es-CO" sz="2800" dirty="0">
              <a:solidFill>
                <a:srgbClr val="FF0000"/>
              </a:solidFill>
            </a:endParaRPr>
          </a:p>
        </p:txBody>
      </p:sp>
      <p:sp>
        <p:nvSpPr>
          <p:cNvPr id="46083" name="2 Marcador de contenido"/>
          <p:cNvSpPr>
            <a:spLocks noGrp="1"/>
          </p:cNvSpPr>
          <p:nvPr>
            <p:ph idx="1"/>
          </p:nvPr>
        </p:nvSpPr>
        <p:spPr/>
        <p:txBody>
          <a:bodyPr/>
          <a:lstStyle/>
          <a:p>
            <a:pPr marL="0" indent="0" algn="just">
              <a:buFont typeface="Arial" pitchFamily="34" charset="0"/>
              <a:buNone/>
            </a:pPr>
            <a:r>
              <a:rPr lang="es-CO" dirty="0" smtClean="0"/>
              <a:t>La Política Nacional de Seguridad y Convivencia Ciudadana (PNSCC) es el resultado de un proceso interinstitucional, liderado por la Presidencia de la República, con participación del Ministerio de Defensa Nacional, el Ministerio de Interior, el ministro de Justicia y del Derecho, la Policía Nacional y el Departamento Nacional de Planeación; entidad que desarrolló la propuesta con el apoyo técnico de la Fundación Ideas para la Paz (FIP), en el marco de una cooperación técnica del Banco Interamericano de Desarrollo (BID).</a:t>
            </a:r>
          </a:p>
          <a:p>
            <a:pPr marL="0" indent="0" algn="just">
              <a:buNone/>
            </a:pPr>
            <a:endParaRPr lang="es-CO" dirty="0"/>
          </a:p>
        </p:txBody>
      </p:sp>
      <p:sp>
        <p:nvSpPr>
          <p:cNvPr id="46084" name="3 Marcador de pie de página"/>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a:defRPr sz="1200">
                <a:solidFill>
                  <a:srgbClr val="000000"/>
                </a:solidFill>
                <a:latin typeface="Helvetica" charset="0"/>
                <a:ea typeface="Helvetica" charset="0"/>
                <a:cs typeface="Helvetica" charset="0"/>
                <a:sym typeface="Helvetica" charset="0"/>
              </a:defRPr>
            </a:lvl1pPr>
            <a:lvl2pPr marL="742950" indent="-285750" eaLnBrk="0">
              <a:defRPr sz="1200">
                <a:solidFill>
                  <a:srgbClr val="000000"/>
                </a:solidFill>
                <a:latin typeface="Helvetica" charset="0"/>
                <a:ea typeface="Helvetica" charset="0"/>
                <a:cs typeface="Helvetica" charset="0"/>
                <a:sym typeface="Helvetica" charset="0"/>
              </a:defRPr>
            </a:lvl2pPr>
            <a:lvl3pPr marL="1143000" indent="-228600" eaLnBrk="0">
              <a:defRPr sz="1200">
                <a:solidFill>
                  <a:srgbClr val="000000"/>
                </a:solidFill>
                <a:latin typeface="Helvetica" charset="0"/>
                <a:ea typeface="Helvetica" charset="0"/>
                <a:cs typeface="Helvetica" charset="0"/>
                <a:sym typeface="Helvetica" charset="0"/>
              </a:defRPr>
            </a:lvl3pPr>
            <a:lvl4pPr marL="1600200" indent="-228600" eaLnBrk="0">
              <a:defRPr sz="1200">
                <a:solidFill>
                  <a:srgbClr val="000000"/>
                </a:solidFill>
                <a:latin typeface="Helvetica" charset="0"/>
                <a:ea typeface="Helvetica" charset="0"/>
                <a:cs typeface="Helvetica" charset="0"/>
                <a:sym typeface="Helvetica" charset="0"/>
              </a:defRPr>
            </a:lvl4pPr>
            <a:lvl5pPr marL="2057400" indent="-228600" eaLnBrk="0">
              <a:defRPr sz="1200">
                <a:solidFill>
                  <a:srgbClr val="000000"/>
                </a:solidFill>
                <a:latin typeface="Helvetica" charset="0"/>
                <a:ea typeface="Helvetica" charset="0"/>
                <a:cs typeface="Helvetica" charset="0"/>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Helvetica" charset="0"/>
                <a:cs typeface="Helvetica" charset="0"/>
                <a:sym typeface="Helvetica" charset="0"/>
              </a:defRPr>
            </a:lvl9pPr>
          </a:lstStyle>
          <a:p>
            <a:pPr eaLnBrk="1"/>
            <a:endParaRPr lang="es-ES" smtClean="0">
              <a:latin typeface="Arial" pitchFamily="34" charset="0"/>
              <a:cs typeface="Arial" pitchFamily="34" charset="0"/>
            </a:endParaRPr>
          </a:p>
        </p:txBody>
      </p:sp>
      <p:sp>
        <p:nvSpPr>
          <p:cNvPr id="5"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POLITICA NACIONAL DE SEGURIDAD Y CONVIVENCIA</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424102056"/>
      </p:ext>
    </p:extLst>
  </p:cSld>
  <p:clrMapOvr>
    <a:masterClrMapping/>
  </p:clrMapOvr>
  <p:transition spd="slow">
    <p:wheel spokes="3"/>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CO" sz="2800" b="1" dirty="0" smtClean="0">
                <a:solidFill>
                  <a:srgbClr val="FF0000"/>
                </a:solidFill>
                <a:latin typeface="Calibri"/>
              </a:rPr>
              <a:t>de </a:t>
            </a:r>
            <a:r>
              <a:rPr lang="es-CO" sz="2800" b="1" dirty="0">
                <a:solidFill>
                  <a:srgbClr val="FF0000"/>
                </a:solidFill>
                <a:latin typeface="Calibri"/>
              </a:rPr>
              <a:t>Seguridad y convivencia ciudadanaPolítica Nacional </a:t>
            </a:r>
            <a:r>
              <a:rPr lang="es-CO" sz="2800" b="1" dirty="0">
                <a:solidFill>
                  <a:srgbClr val="FF0000"/>
                </a:solidFill>
              </a:rPr>
              <a:t/>
            </a:r>
            <a:br>
              <a:rPr lang="es-CO" sz="2800" b="1" dirty="0">
                <a:solidFill>
                  <a:srgbClr val="FF0000"/>
                </a:solidFill>
              </a:rPr>
            </a:br>
            <a:endParaRPr lang="es-CO" dirty="0"/>
          </a:p>
        </p:txBody>
      </p:sp>
      <p:sp>
        <p:nvSpPr>
          <p:cNvPr id="3" name="2 Marcador de contenido"/>
          <p:cNvSpPr>
            <a:spLocks noGrp="1"/>
          </p:cNvSpPr>
          <p:nvPr>
            <p:ph idx="1"/>
          </p:nvPr>
        </p:nvSpPr>
        <p:spPr/>
        <p:txBody>
          <a:bodyPr/>
          <a:lstStyle/>
          <a:p>
            <a:pPr marL="0" indent="0">
              <a:buNone/>
            </a:pPr>
            <a:endParaRPr lang="es-CO" dirty="0"/>
          </a:p>
          <a:p>
            <a:pPr marL="0" indent="0" algn="just">
              <a:buNone/>
            </a:pPr>
            <a:r>
              <a:rPr lang="es-CO" sz="2800" dirty="0" smtClean="0"/>
              <a:t>El </a:t>
            </a:r>
            <a:r>
              <a:rPr lang="es-CO" sz="2800" dirty="0"/>
              <a:t>objetivo de la Política es proteger a los nacionales y extranjeros que se encuentren en Colombia en su vida, integridad, libertad y patrimonio económico; a través de la reducción y la sanción del delito, el temor a la violencia y la promoción de la convivencia. (Art. 2 de la Constitución. Fines del Estado)</a:t>
            </a:r>
          </a:p>
          <a:p>
            <a:endParaRPr lang="es-CO" sz="2800"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POLITICA NACIONAL DE SEGURIDAD Y CONVIVENCIA</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385030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3" name="object 3"/>
          <p:cNvSpPr/>
          <p:nvPr/>
        </p:nvSpPr>
        <p:spPr>
          <a:xfrm>
            <a:off x="2000237" y="1772805"/>
            <a:ext cx="5358130" cy="1000760"/>
          </a:xfrm>
          <a:custGeom>
            <a:avLst/>
            <a:gdLst/>
            <a:ahLst/>
            <a:cxnLst/>
            <a:rect l="l" t="t" r="r" b="b"/>
            <a:pathLst>
              <a:path w="5358130" h="1000760">
                <a:moveTo>
                  <a:pt x="5107813" y="0"/>
                </a:moveTo>
                <a:lnTo>
                  <a:pt x="250037" y="0"/>
                </a:lnTo>
                <a:lnTo>
                  <a:pt x="0" y="1000137"/>
                </a:lnTo>
                <a:lnTo>
                  <a:pt x="5357850" y="1000137"/>
                </a:lnTo>
                <a:lnTo>
                  <a:pt x="5107813" y="0"/>
                </a:lnTo>
                <a:close/>
              </a:path>
            </a:pathLst>
          </a:custGeom>
          <a:solidFill>
            <a:srgbClr val="0070C0"/>
          </a:solidFill>
        </p:spPr>
        <p:txBody>
          <a:bodyPr wrap="square" lIns="0" tIns="0" rIns="0" bIns="0" rtlCol="0"/>
          <a:lstStyle/>
          <a:p>
            <a:endParaRPr/>
          </a:p>
        </p:txBody>
      </p:sp>
      <p:sp>
        <p:nvSpPr>
          <p:cNvPr id="4" name="object 4"/>
          <p:cNvSpPr txBox="1"/>
          <p:nvPr/>
        </p:nvSpPr>
        <p:spPr>
          <a:xfrm>
            <a:off x="1928799" y="3201581"/>
            <a:ext cx="1572260" cy="2715260"/>
          </a:xfrm>
          <a:prstGeom prst="rect">
            <a:avLst/>
          </a:prstGeom>
          <a:solidFill>
            <a:schemeClr val="accent1">
              <a:lumMod val="75000"/>
            </a:schemeClr>
          </a:solidFill>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spcBef>
                <a:spcPts val="25"/>
              </a:spcBef>
            </a:pPr>
            <a:endParaRPr sz="3300" dirty="0">
              <a:latin typeface="Times New Roman"/>
              <a:cs typeface="Times New Roman"/>
            </a:endParaRPr>
          </a:p>
          <a:p>
            <a:pPr marL="153670" marR="503555">
              <a:lnSpc>
                <a:spcPct val="100000"/>
              </a:lnSpc>
            </a:pPr>
            <a:r>
              <a:rPr sz="2000" spc="-85" dirty="0">
                <a:solidFill>
                  <a:srgbClr val="FFFFFF"/>
                </a:solidFill>
                <a:latin typeface="Trebuchet MS"/>
                <a:cs typeface="Trebuchet MS"/>
              </a:rPr>
              <a:t>Defensa  </a:t>
            </a:r>
            <a:r>
              <a:rPr sz="2000" spc="275" dirty="0">
                <a:solidFill>
                  <a:srgbClr val="FFFFFF"/>
                </a:solidFill>
                <a:latin typeface="Trebuchet MS"/>
                <a:cs typeface="Trebuchet MS"/>
              </a:rPr>
              <a:t>N</a:t>
            </a:r>
            <a:r>
              <a:rPr sz="2000" spc="-160" dirty="0">
                <a:solidFill>
                  <a:srgbClr val="FFFFFF"/>
                </a:solidFill>
                <a:latin typeface="Trebuchet MS"/>
                <a:cs typeface="Trebuchet MS"/>
              </a:rPr>
              <a:t>ac</a:t>
            </a:r>
            <a:r>
              <a:rPr sz="2000" spc="-130" dirty="0">
                <a:solidFill>
                  <a:srgbClr val="FFFFFF"/>
                </a:solidFill>
                <a:latin typeface="Trebuchet MS"/>
                <a:cs typeface="Trebuchet MS"/>
              </a:rPr>
              <a:t>i</a:t>
            </a:r>
            <a:r>
              <a:rPr sz="2000" spc="25" dirty="0">
                <a:solidFill>
                  <a:srgbClr val="FFFFFF"/>
                </a:solidFill>
                <a:latin typeface="Trebuchet MS"/>
                <a:cs typeface="Trebuchet MS"/>
              </a:rPr>
              <a:t>o</a:t>
            </a:r>
            <a:r>
              <a:rPr sz="2000" spc="-90" dirty="0">
                <a:solidFill>
                  <a:srgbClr val="FFFFFF"/>
                </a:solidFill>
                <a:latin typeface="Trebuchet MS"/>
                <a:cs typeface="Trebuchet MS"/>
              </a:rPr>
              <a:t>n</a:t>
            </a:r>
            <a:r>
              <a:rPr sz="2000" spc="-180" dirty="0">
                <a:solidFill>
                  <a:srgbClr val="FFFFFF"/>
                </a:solidFill>
                <a:latin typeface="Trebuchet MS"/>
                <a:cs typeface="Trebuchet MS"/>
              </a:rPr>
              <a:t>al</a:t>
            </a:r>
            <a:endParaRPr sz="2000" dirty="0">
              <a:latin typeface="Trebuchet MS"/>
              <a:cs typeface="Trebuchet MS"/>
            </a:endParaRPr>
          </a:p>
        </p:txBody>
      </p:sp>
      <p:sp>
        <p:nvSpPr>
          <p:cNvPr id="5" name="object 5"/>
          <p:cNvSpPr txBox="1"/>
          <p:nvPr/>
        </p:nvSpPr>
        <p:spPr>
          <a:xfrm>
            <a:off x="3857625" y="3201581"/>
            <a:ext cx="1572260" cy="2715260"/>
          </a:xfrm>
          <a:prstGeom prst="rect">
            <a:avLst/>
          </a:prstGeom>
          <a:solidFill>
            <a:schemeClr val="accent1">
              <a:lumMod val="75000"/>
            </a:schemeClr>
          </a:solidFill>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marL="234315" marR="252729">
              <a:lnSpc>
                <a:spcPct val="100000"/>
              </a:lnSpc>
              <a:spcBef>
                <a:spcPts val="1385"/>
              </a:spcBef>
            </a:pPr>
            <a:r>
              <a:rPr sz="2000" spc="-105" dirty="0">
                <a:solidFill>
                  <a:srgbClr val="FFFFFF"/>
                </a:solidFill>
                <a:latin typeface="Trebuchet MS"/>
                <a:cs typeface="Trebuchet MS"/>
              </a:rPr>
              <a:t>Seguridad  </a:t>
            </a:r>
            <a:r>
              <a:rPr sz="2000" spc="55" dirty="0">
                <a:solidFill>
                  <a:srgbClr val="FFFFFF"/>
                </a:solidFill>
                <a:latin typeface="Trebuchet MS"/>
                <a:cs typeface="Trebuchet MS"/>
              </a:rPr>
              <a:t>C</a:t>
            </a:r>
            <a:r>
              <a:rPr sz="2000" spc="25" dirty="0">
                <a:solidFill>
                  <a:srgbClr val="FFFFFF"/>
                </a:solidFill>
                <a:latin typeface="Trebuchet MS"/>
                <a:cs typeface="Trebuchet MS"/>
              </a:rPr>
              <a:t>i</a:t>
            </a:r>
            <a:r>
              <a:rPr sz="2000" spc="-90" dirty="0">
                <a:solidFill>
                  <a:srgbClr val="FFFFFF"/>
                </a:solidFill>
                <a:latin typeface="Trebuchet MS"/>
                <a:cs typeface="Trebuchet MS"/>
              </a:rPr>
              <a:t>u</a:t>
            </a:r>
            <a:r>
              <a:rPr sz="2000" spc="-150" dirty="0">
                <a:solidFill>
                  <a:srgbClr val="FFFFFF"/>
                </a:solidFill>
                <a:latin typeface="Trebuchet MS"/>
                <a:cs typeface="Trebuchet MS"/>
              </a:rPr>
              <a:t>dada</a:t>
            </a:r>
            <a:r>
              <a:rPr sz="2000" spc="-90" dirty="0">
                <a:solidFill>
                  <a:srgbClr val="FFFFFF"/>
                </a:solidFill>
                <a:latin typeface="Trebuchet MS"/>
                <a:cs typeface="Trebuchet MS"/>
              </a:rPr>
              <a:t>n</a:t>
            </a:r>
            <a:r>
              <a:rPr sz="2000" spc="-200" dirty="0">
                <a:solidFill>
                  <a:srgbClr val="FFFFFF"/>
                </a:solidFill>
                <a:latin typeface="Trebuchet MS"/>
                <a:cs typeface="Trebuchet MS"/>
              </a:rPr>
              <a:t>a</a:t>
            </a:r>
            <a:endParaRPr sz="2000" dirty="0">
              <a:latin typeface="Trebuchet MS"/>
              <a:cs typeface="Trebuchet MS"/>
            </a:endParaRPr>
          </a:p>
        </p:txBody>
      </p:sp>
      <p:sp>
        <p:nvSpPr>
          <p:cNvPr id="6" name="object 6"/>
          <p:cNvSpPr txBox="1"/>
          <p:nvPr/>
        </p:nvSpPr>
        <p:spPr>
          <a:xfrm>
            <a:off x="5857887" y="3201581"/>
            <a:ext cx="1572260" cy="2715260"/>
          </a:xfrm>
          <a:prstGeom prst="rect">
            <a:avLst/>
          </a:prstGeom>
          <a:solidFill>
            <a:schemeClr val="accent1">
              <a:lumMod val="75000"/>
            </a:schemeClr>
          </a:solidFill>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marL="68580">
              <a:lnSpc>
                <a:spcPct val="100000"/>
              </a:lnSpc>
              <a:spcBef>
                <a:spcPts val="1739"/>
              </a:spcBef>
            </a:pPr>
            <a:r>
              <a:rPr sz="2000" spc="-60" dirty="0">
                <a:solidFill>
                  <a:srgbClr val="FFFFFF"/>
                </a:solidFill>
                <a:latin typeface="Trebuchet MS"/>
                <a:cs typeface="Trebuchet MS"/>
              </a:rPr>
              <a:t>Consolidación</a:t>
            </a:r>
            <a:endParaRPr sz="2000" dirty="0">
              <a:latin typeface="Trebuchet MS"/>
              <a:cs typeface="Trebuchet MS"/>
            </a:endParaRPr>
          </a:p>
        </p:txBody>
      </p:sp>
      <p:sp>
        <p:nvSpPr>
          <p:cNvPr id="7" name="object 7"/>
          <p:cNvSpPr txBox="1">
            <a:spLocks noGrp="1"/>
          </p:cNvSpPr>
          <p:nvPr>
            <p:ph type="title"/>
          </p:nvPr>
        </p:nvSpPr>
        <p:spPr>
          <a:xfrm>
            <a:off x="293022" y="121738"/>
            <a:ext cx="7231306" cy="873957"/>
          </a:xfrm>
          <a:prstGeom prst="rect">
            <a:avLst/>
          </a:prstGeom>
          <a:solidFill>
            <a:schemeClr val="tx2">
              <a:lumMod val="40000"/>
              <a:lumOff val="60000"/>
            </a:schemeClr>
          </a:solidFill>
        </p:spPr>
        <p:txBody>
          <a:bodyPr vert="horz" wrap="square" lIns="0" tIns="12065" rIns="0" bIns="0" rtlCol="0">
            <a:spAutoFit/>
          </a:bodyPr>
          <a:lstStyle/>
          <a:p>
            <a:pPr marL="12700">
              <a:lnSpc>
                <a:spcPct val="100000"/>
              </a:lnSpc>
              <a:spcBef>
                <a:spcPts val="95"/>
              </a:spcBef>
            </a:pPr>
            <a:r>
              <a:rPr lang="es-ES_tradnl" sz="2800" b="1" spc="-160" dirty="0" smtClean="0">
                <a:latin typeface="Trebuchet MS"/>
                <a:cs typeface="Trebuchet MS"/>
              </a:rPr>
              <a:t>PILARES </a:t>
            </a:r>
            <a:r>
              <a:rPr lang="es-ES_tradnl" sz="2800" b="1" spc="-165" dirty="0" smtClean="0">
                <a:latin typeface="Trebuchet MS"/>
                <a:cs typeface="Trebuchet MS"/>
              </a:rPr>
              <a:t>DE </a:t>
            </a:r>
            <a:r>
              <a:rPr lang="es-ES_tradnl" sz="2800" b="1" spc="-250" dirty="0" smtClean="0">
                <a:latin typeface="Trebuchet MS"/>
                <a:cs typeface="Trebuchet MS"/>
              </a:rPr>
              <a:t>LA </a:t>
            </a:r>
            <a:r>
              <a:rPr lang="es-ES_tradnl" sz="2800" b="1" spc="-150" dirty="0" smtClean="0">
                <a:latin typeface="Trebuchet MS"/>
                <a:cs typeface="Trebuchet MS"/>
              </a:rPr>
              <a:t>SEGURIDAD</a:t>
            </a:r>
            <a:r>
              <a:rPr lang="es-ES_tradnl" sz="2800" b="1" spc="-305" dirty="0" smtClean="0">
                <a:latin typeface="Trebuchet MS"/>
                <a:cs typeface="Trebuchet MS"/>
              </a:rPr>
              <a:t> </a:t>
            </a:r>
            <a:r>
              <a:rPr lang="es-ES_tradnl" sz="2800" b="1" spc="-105" dirty="0" smtClean="0">
                <a:latin typeface="Trebuchet MS"/>
                <a:cs typeface="Trebuchet MS"/>
              </a:rPr>
              <a:t>NACIONAL</a:t>
            </a:r>
            <a:br>
              <a:rPr lang="es-ES_tradnl" sz="2800" b="1" spc="-105" dirty="0" smtClean="0">
                <a:latin typeface="Trebuchet MS"/>
                <a:cs typeface="Trebuchet MS"/>
              </a:rPr>
            </a:br>
            <a:endParaRPr lang="es-ES_tradnl" sz="2800" b="1" dirty="0">
              <a:latin typeface="Trebuchet MS"/>
              <a:cs typeface="Trebuchet MS"/>
            </a:endParaRPr>
          </a:p>
        </p:txBody>
      </p:sp>
      <p:sp>
        <p:nvSpPr>
          <p:cNvPr id="8" name="object 8"/>
          <p:cNvSpPr txBox="1"/>
          <p:nvPr/>
        </p:nvSpPr>
        <p:spPr>
          <a:xfrm>
            <a:off x="2007527" y="2001863"/>
            <a:ext cx="5356225" cy="1150620"/>
          </a:xfrm>
          <a:prstGeom prst="rect">
            <a:avLst/>
          </a:prstGeom>
        </p:spPr>
        <p:txBody>
          <a:bodyPr vert="horz" wrap="square" lIns="0" tIns="12700" rIns="0" bIns="0" rtlCol="0">
            <a:spAutoFit/>
          </a:bodyPr>
          <a:lstStyle/>
          <a:p>
            <a:pPr marR="74295" algn="ctr">
              <a:lnSpc>
                <a:spcPct val="100000"/>
              </a:lnSpc>
              <a:spcBef>
                <a:spcPts val="100"/>
              </a:spcBef>
            </a:pPr>
            <a:r>
              <a:rPr sz="3600" spc="-190" dirty="0">
                <a:solidFill>
                  <a:srgbClr val="FFFFFF"/>
                </a:solidFill>
                <a:latin typeface="Trebuchet MS"/>
                <a:cs typeface="Trebuchet MS"/>
              </a:rPr>
              <a:t>Seguridad</a:t>
            </a:r>
            <a:r>
              <a:rPr sz="3600" spc="-114" dirty="0">
                <a:solidFill>
                  <a:srgbClr val="FFFFFF"/>
                </a:solidFill>
                <a:latin typeface="Trebuchet MS"/>
                <a:cs typeface="Trebuchet MS"/>
              </a:rPr>
              <a:t> </a:t>
            </a:r>
            <a:r>
              <a:rPr sz="3600" spc="-130" dirty="0">
                <a:solidFill>
                  <a:srgbClr val="FFFFFF"/>
                </a:solidFill>
                <a:latin typeface="Trebuchet MS"/>
                <a:cs typeface="Trebuchet MS"/>
              </a:rPr>
              <a:t>Nacional</a:t>
            </a:r>
            <a:endParaRPr sz="3600">
              <a:latin typeface="Trebuchet MS"/>
              <a:cs typeface="Trebuchet MS"/>
            </a:endParaRPr>
          </a:p>
          <a:p>
            <a:pPr algn="ctr">
              <a:lnSpc>
                <a:spcPct val="100000"/>
              </a:lnSpc>
              <a:spcBef>
                <a:spcPts val="2135"/>
              </a:spcBef>
            </a:pPr>
            <a:r>
              <a:rPr sz="2000" spc="-50" dirty="0">
                <a:solidFill>
                  <a:srgbClr val="3E3E3E"/>
                </a:solidFill>
                <a:latin typeface="Trebuchet MS"/>
                <a:cs typeface="Trebuchet MS"/>
              </a:rPr>
              <a:t>3 </a:t>
            </a:r>
            <a:r>
              <a:rPr sz="2000" spc="-114" dirty="0">
                <a:solidFill>
                  <a:srgbClr val="3E3E3E"/>
                </a:solidFill>
                <a:latin typeface="Trebuchet MS"/>
                <a:cs typeface="Trebuchet MS"/>
              </a:rPr>
              <a:t>Políticas </a:t>
            </a:r>
            <a:r>
              <a:rPr sz="2000" spc="-105" dirty="0">
                <a:solidFill>
                  <a:srgbClr val="3E3E3E"/>
                </a:solidFill>
                <a:latin typeface="Trebuchet MS"/>
                <a:cs typeface="Trebuchet MS"/>
              </a:rPr>
              <a:t>coordinadas, armonizadas </a:t>
            </a:r>
            <a:r>
              <a:rPr sz="2000" spc="-110" dirty="0">
                <a:solidFill>
                  <a:srgbClr val="3E3E3E"/>
                </a:solidFill>
                <a:latin typeface="Trebuchet MS"/>
                <a:cs typeface="Trebuchet MS"/>
              </a:rPr>
              <a:t>y</a:t>
            </a:r>
            <a:r>
              <a:rPr sz="2000" spc="-165" dirty="0">
                <a:solidFill>
                  <a:srgbClr val="3E3E3E"/>
                </a:solidFill>
                <a:latin typeface="Trebuchet MS"/>
                <a:cs typeface="Trebuchet MS"/>
              </a:rPr>
              <a:t> </a:t>
            </a:r>
            <a:r>
              <a:rPr sz="2000" spc="-100" dirty="0">
                <a:solidFill>
                  <a:srgbClr val="3E3E3E"/>
                </a:solidFill>
                <a:latin typeface="Trebuchet MS"/>
                <a:cs typeface="Trebuchet MS"/>
              </a:rPr>
              <a:t>sincronizadas</a:t>
            </a:r>
            <a:endParaRPr sz="2000">
              <a:latin typeface="Trebuchet MS"/>
              <a:cs typeface="Trebuchet MS"/>
            </a:endParaRPr>
          </a:p>
        </p:txBody>
      </p:sp>
    </p:spTree>
    <p:extLst>
      <p:ext uri="{BB962C8B-B14F-4D97-AF65-F5344CB8AC3E}">
        <p14:creationId xmlns:p14="http://schemas.microsoft.com/office/powerpoint/2010/main" val="15534634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3" name="object 3"/>
          <p:cNvSpPr txBox="1">
            <a:spLocks noGrp="1"/>
          </p:cNvSpPr>
          <p:nvPr>
            <p:ph type="title"/>
          </p:nvPr>
        </p:nvSpPr>
        <p:spPr>
          <a:xfrm>
            <a:off x="364459" y="368503"/>
            <a:ext cx="1835150" cy="574040"/>
          </a:xfrm>
          <a:prstGeom prst="rect">
            <a:avLst/>
          </a:prstGeom>
        </p:spPr>
        <p:txBody>
          <a:bodyPr vert="horz" wrap="square" lIns="0" tIns="12700" rIns="0" bIns="0" rtlCol="0">
            <a:spAutoFit/>
          </a:bodyPr>
          <a:lstStyle/>
          <a:p>
            <a:pPr marL="12700">
              <a:lnSpc>
                <a:spcPct val="100000"/>
              </a:lnSpc>
              <a:spcBef>
                <a:spcPts val="100"/>
              </a:spcBef>
            </a:pPr>
            <a:r>
              <a:rPr sz="3600" b="0" spc="-50" dirty="0">
                <a:latin typeface="Trebuchet MS"/>
                <a:cs typeface="Trebuchet MS"/>
              </a:rPr>
              <a:t>Contexto</a:t>
            </a:r>
            <a:endParaRPr sz="3600" dirty="0">
              <a:latin typeface="Trebuchet MS"/>
              <a:cs typeface="Trebuchet MS"/>
            </a:endParaRPr>
          </a:p>
        </p:txBody>
      </p:sp>
      <p:sp>
        <p:nvSpPr>
          <p:cNvPr id="4" name="object 4"/>
          <p:cNvSpPr txBox="1"/>
          <p:nvPr/>
        </p:nvSpPr>
        <p:spPr>
          <a:xfrm>
            <a:off x="383540" y="1573047"/>
            <a:ext cx="7786370" cy="4563110"/>
          </a:xfrm>
          <a:prstGeom prst="rect">
            <a:avLst/>
          </a:prstGeom>
        </p:spPr>
        <p:txBody>
          <a:bodyPr vert="horz" wrap="square" lIns="0" tIns="13335" rIns="0" bIns="0" rtlCol="0">
            <a:spAutoFit/>
          </a:bodyPr>
          <a:lstStyle/>
          <a:p>
            <a:pPr marL="12700">
              <a:lnSpc>
                <a:spcPct val="100000"/>
              </a:lnSpc>
              <a:spcBef>
                <a:spcPts val="105"/>
              </a:spcBef>
            </a:pPr>
            <a:r>
              <a:rPr sz="3200" spc="-95" dirty="0">
                <a:solidFill>
                  <a:srgbClr val="004A82"/>
                </a:solidFill>
                <a:latin typeface="Trebuchet MS"/>
                <a:cs typeface="Trebuchet MS"/>
              </a:rPr>
              <a:t>Desafíos </a:t>
            </a:r>
            <a:r>
              <a:rPr sz="3200" spc="-105" dirty="0">
                <a:solidFill>
                  <a:srgbClr val="004A82"/>
                </a:solidFill>
                <a:latin typeface="Trebuchet MS"/>
                <a:cs typeface="Trebuchet MS"/>
              </a:rPr>
              <a:t>prioritarios </a:t>
            </a:r>
            <a:r>
              <a:rPr sz="3200" spc="-185" dirty="0">
                <a:solidFill>
                  <a:srgbClr val="004A82"/>
                </a:solidFill>
                <a:latin typeface="Trebuchet MS"/>
                <a:cs typeface="Trebuchet MS"/>
              </a:rPr>
              <a:t>de </a:t>
            </a:r>
            <a:r>
              <a:rPr sz="3200" spc="-280" dirty="0">
                <a:solidFill>
                  <a:srgbClr val="004A82"/>
                </a:solidFill>
                <a:latin typeface="Trebuchet MS"/>
                <a:cs typeface="Trebuchet MS"/>
              </a:rPr>
              <a:t>la </a:t>
            </a:r>
            <a:r>
              <a:rPr sz="3200" spc="-165" dirty="0">
                <a:solidFill>
                  <a:srgbClr val="004A82"/>
                </a:solidFill>
                <a:latin typeface="Trebuchet MS"/>
                <a:cs typeface="Trebuchet MS"/>
              </a:rPr>
              <a:t>seguridad</a:t>
            </a:r>
            <a:r>
              <a:rPr sz="3200" spc="155" dirty="0">
                <a:solidFill>
                  <a:srgbClr val="004A82"/>
                </a:solidFill>
                <a:latin typeface="Trebuchet MS"/>
                <a:cs typeface="Trebuchet MS"/>
              </a:rPr>
              <a:t> </a:t>
            </a:r>
            <a:r>
              <a:rPr sz="3200" spc="-240" dirty="0">
                <a:solidFill>
                  <a:srgbClr val="004A82"/>
                </a:solidFill>
                <a:latin typeface="Trebuchet MS"/>
                <a:cs typeface="Trebuchet MS"/>
              </a:rPr>
              <a:t>ciudadana:</a:t>
            </a:r>
            <a:endParaRPr sz="3200">
              <a:latin typeface="Trebuchet MS"/>
              <a:cs typeface="Trebuchet MS"/>
            </a:endParaRPr>
          </a:p>
          <a:p>
            <a:pPr>
              <a:lnSpc>
                <a:spcPct val="100000"/>
              </a:lnSpc>
            </a:pPr>
            <a:endParaRPr sz="3700">
              <a:latin typeface="Times New Roman"/>
              <a:cs typeface="Times New Roman"/>
            </a:endParaRPr>
          </a:p>
          <a:p>
            <a:pPr>
              <a:lnSpc>
                <a:spcPct val="100000"/>
              </a:lnSpc>
              <a:spcBef>
                <a:spcPts val="20"/>
              </a:spcBef>
            </a:pPr>
            <a:endParaRPr sz="3550">
              <a:latin typeface="Times New Roman"/>
              <a:cs typeface="Times New Roman"/>
            </a:endParaRPr>
          </a:p>
          <a:p>
            <a:pPr marL="427355" indent="-362585">
              <a:lnSpc>
                <a:spcPct val="100000"/>
              </a:lnSpc>
              <a:buClr>
                <a:srgbClr val="002060"/>
              </a:buClr>
              <a:buFont typeface="Arial"/>
              <a:buChar char="•"/>
              <a:tabLst>
                <a:tab pos="427355" algn="l"/>
                <a:tab pos="427990" algn="l"/>
              </a:tabLst>
            </a:pPr>
            <a:r>
              <a:rPr sz="2800" spc="-135" dirty="0">
                <a:solidFill>
                  <a:srgbClr val="595958"/>
                </a:solidFill>
                <a:latin typeface="Trebuchet MS"/>
                <a:cs typeface="Trebuchet MS"/>
              </a:rPr>
              <a:t>Delincuencia</a:t>
            </a:r>
            <a:r>
              <a:rPr sz="2800" spc="-100" dirty="0">
                <a:solidFill>
                  <a:srgbClr val="595958"/>
                </a:solidFill>
                <a:latin typeface="Trebuchet MS"/>
                <a:cs typeface="Trebuchet MS"/>
              </a:rPr>
              <a:t> </a:t>
            </a:r>
            <a:r>
              <a:rPr sz="2800" spc="-165" dirty="0">
                <a:solidFill>
                  <a:srgbClr val="595958"/>
                </a:solidFill>
                <a:latin typeface="Trebuchet MS"/>
                <a:cs typeface="Trebuchet MS"/>
              </a:rPr>
              <a:t>organizada</a:t>
            </a:r>
            <a:endParaRPr sz="2800">
              <a:latin typeface="Trebuchet MS"/>
              <a:cs typeface="Trebuchet MS"/>
            </a:endParaRPr>
          </a:p>
          <a:p>
            <a:pPr marL="427355" indent="-362585">
              <a:lnSpc>
                <a:spcPct val="100000"/>
              </a:lnSpc>
              <a:spcBef>
                <a:spcPts val="1680"/>
              </a:spcBef>
              <a:buClr>
                <a:srgbClr val="002060"/>
              </a:buClr>
              <a:buFont typeface="Arial"/>
              <a:buChar char="•"/>
              <a:tabLst>
                <a:tab pos="427355" algn="l"/>
                <a:tab pos="427990" algn="l"/>
              </a:tabLst>
            </a:pPr>
            <a:r>
              <a:rPr sz="2800" spc="-135" dirty="0">
                <a:solidFill>
                  <a:srgbClr val="595958"/>
                </a:solidFill>
                <a:latin typeface="Trebuchet MS"/>
                <a:cs typeface="Trebuchet MS"/>
              </a:rPr>
              <a:t>Delincuencia</a:t>
            </a:r>
            <a:r>
              <a:rPr sz="2800" spc="-100" dirty="0">
                <a:solidFill>
                  <a:srgbClr val="595958"/>
                </a:solidFill>
                <a:latin typeface="Trebuchet MS"/>
                <a:cs typeface="Trebuchet MS"/>
              </a:rPr>
              <a:t> </a:t>
            </a:r>
            <a:r>
              <a:rPr sz="2800" spc="-15" dirty="0">
                <a:solidFill>
                  <a:srgbClr val="595958"/>
                </a:solidFill>
                <a:latin typeface="Trebuchet MS"/>
                <a:cs typeface="Trebuchet MS"/>
              </a:rPr>
              <a:t>Común</a:t>
            </a:r>
            <a:endParaRPr sz="2800">
              <a:latin typeface="Trebuchet MS"/>
              <a:cs typeface="Trebuchet MS"/>
            </a:endParaRPr>
          </a:p>
          <a:p>
            <a:pPr marL="427355" indent="-362585">
              <a:lnSpc>
                <a:spcPct val="100000"/>
              </a:lnSpc>
              <a:spcBef>
                <a:spcPts val="1685"/>
              </a:spcBef>
              <a:buClr>
                <a:srgbClr val="002060"/>
              </a:buClr>
              <a:buFont typeface="Arial"/>
              <a:buChar char="•"/>
              <a:tabLst>
                <a:tab pos="427355" algn="l"/>
                <a:tab pos="427990" algn="l"/>
              </a:tabLst>
            </a:pPr>
            <a:r>
              <a:rPr sz="2800" spc="-145" dirty="0">
                <a:solidFill>
                  <a:srgbClr val="595958"/>
                </a:solidFill>
                <a:latin typeface="Trebuchet MS"/>
                <a:cs typeface="Trebuchet MS"/>
              </a:rPr>
              <a:t>Violencia</a:t>
            </a:r>
            <a:r>
              <a:rPr sz="2800" spc="-90" dirty="0">
                <a:solidFill>
                  <a:srgbClr val="595958"/>
                </a:solidFill>
                <a:latin typeface="Trebuchet MS"/>
                <a:cs typeface="Trebuchet MS"/>
              </a:rPr>
              <a:t> </a:t>
            </a:r>
            <a:r>
              <a:rPr sz="2800" spc="-180" dirty="0">
                <a:solidFill>
                  <a:srgbClr val="595958"/>
                </a:solidFill>
                <a:latin typeface="Trebuchet MS"/>
                <a:cs typeface="Trebuchet MS"/>
              </a:rPr>
              <a:t>Intrafamiliar</a:t>
            </a:r>
            <a:endParaRPr sz="2800">
              <a:latin typeface="Trebuchet MS"/>
              <a:cs typeface="Trebuchet MS"/>
            </a:endParaRPr>
          </a:p>
          <a:p>
            <a:pPr marL="427355" indent="-362585">
              <a:lnSpc>
                <a:spcPct val="100000"/>
              </a:lnSpc>
              <a:spcBef>
                <a:spcPts val="1680"/>
              </a:spcBef>
              <a:buClr>
                <a:srgbClr val="002060"/>
              </a:buClr>
              <a:buFont typeface="Arial"/>
              <a:buChar char="•"/>
              <a:tabLst>
                <a:tab pos="427355" algn="l"/>
                <a:tab pos="427990" algn="l"/>
              </a:tabLst>
            </a:pPr>
            <a:r>
              <a:rPr sz="2800" spc="-20" dirty="0">
                <a:solidFill>
                  <a:srgbClr val="595958"/>
                </a:solidFill>
                <a:latin typeface="Trebuchet MS"/>
                <a:cs typeface="Trebuchet MS"/>
              </a:rPr>
              <a:t>Otras </a:t>
            </a:r>
            <a:r>
              <a:rPr sz="2800" spc="-140" dirty="0">
                <a:solidFill>
                  <a:srgbClr val="595958"/>
                </a:solidFill>
                <a:latin typeface="Trebuchet MS"/>
                <a:cs typeface="Trebuchet MS"/>
              </a:rPr>
              <a:t>formas </a:t>
            </a:r>
            <a:r>
              <a:rPr sz="2800" spc="-165" dirty="0">
                <a:solidFill>
                  <a:srgbClr val="595958"/>
                </a:solidFill>
                <a:latin typeface="Trebuchet MS"/>
                <a:cs typeface="Trebuchet MS"/>
              </a:rPr>
              <a:t>de violencia </a:t>
            </a:r>
            <a:r>
              <a:rPr sz="2800" spc="-175" dirty="0">
                <a:solidFill>
                  <a:srgbClr val="595958"/>
                </a:solidFill>
                <a:latin typeface="Trebuchet MS"/>
                <a:cs typeface="Trebuchet MS"/>
              </a:rPr>
              <a:t>(conflictividad</a:t>
            </a:r>
            <a:r>
              <a:rPr sz="2800" spc="225" dirty="0">
                <a:solidFill>
                  <a:srgbClr val="595958"/>
                </a:solidFill>
                <a:latin typeface="Trebuchet MS"/>
                <a:cs typeface="Trebuchet MS"/>
              </a:rPr>
              <a:t> </a:t>
            </a:r>
            <a:r>
              <a:rPr sz="2800" spc="-145" dirty="0">
                <a:solidFill>
                  <a:srgbClr val="595958"/>
                </a:solidFill>
                <a:latin typeface="Trebuchet MS"/>
                <a:cs typeface="Trebuchet MS"/>
              </a:rPr>
              <a:t>social)</a:t>
            </a:r>
            <a:endParaRPr sz="2800">
              <a:latin typeface="Trebuchet MS"/>
              <a:cs typeface="Trebuchet MS"/>
            </a:endParaRPr>
          </a:p>
          <a:p>
            <a:pPr marL="427355" indent="-362585">
              <a:lnSpc>
                <a:spcPct val="100000"/>
              </a:lnSpc>
              <a:spcBef>
                <a:spcPts val="1680"/>
              </a:spcBef>
              <a:buClr>
                <a:srgbClr val="002060"/>
              </a:buClr>
              <a:buFont typeface="Arial"/>
              <a:buChar char="•"/>
              <a:tabLst>
                <a:tab pos="427355" algn="l"/>
                <a:tab pos="427990" algn="l"/>
              </a:tabLst>
            </a:pPr>
            <a:r>
              <a:rPr sz="2800" spc="-105" dirty="0">
                <a:solidFill>
                  <a:srgbClr val="595958"/>
                </a:solidFill>
                <a:latin typeface="Trebuchet MS"/>
                <a:cs typeface="Trebuchet MS"/>
              </a:rPr>
              <a:t>Contravenciones</a:t>
            </a:r>
            <a:endParaRPr sz="2800">
              <a:latin typeface="Trebuchet MS"/>
              <a:cs typeface="Trebuchet MS"/>
            </a:endParaRPr>
          </a:p>
        </p:txBody>
      </p:sp>
      <p:sp>
        <p:nvSpPr>
          <p:cNvPr id="5" name="object 17"/>
          <p:cNvSpPr txBox="1">
            <a:spLocks/>
          </p:cNvSpPr>
          <p:nvPr/>
        </p:nvSpPr>
        <p:spPr bwMode="auto">
          <a:xfrm>
            <a:off x="179512" y="95113"/>
            <a:ext cx="7488831" cy="11208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12700">
              <a:spcBef>
                <a:spcPts val="100"/>
              </a:spcBef>
            </a:pPr>
            <a:r>
              <a:rPr lang="es-ES_tradnl" sz="3600" b="1" spc="-50" smtClean="0">
                <a:latin typeface="Trebuchet MS"/>
                <a:cs typeface="Trebuchet MS"/>
              </a:rPr>
              <a:t>CONTEXTO</a:t>
            </a:r>
            <a:br>
              <a:rPr lang="es-ES_tradnl" sz="3600" b="1" spc="-50" smtClean="0">
                <a:latin typeface="Trebuchet MS"/>
                <a:cs typeface="Trebuchet MS"/>
              </a:rPr>
            </a:br>
            <a:endParaRPr lang="es-ES_tradnl" sz="3600" b="1" dirty="0">
              <a:latin typeface="Trebuchet MS"/>
              <a:cs typeface="Trebuchet MS"/>
            </a:endParaRPr>
          </a:p>
        </p:txBody>
      </p:sp>
    </p:spTree>
    <p:extLst>
      <p:ext uri="{BB962C8B-B14F-4D97-AF65-F5344CB8AC3E}">
        <p14:creationId xmlns:p14="http://schemas.microsoft.com/office/powerpoint/2010/main" val="790984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3" name="object 3"/>
          <p:cNvSpPr/>
          <p:nvPr/>
        </p:nvSpPr>
        <p:spPr>
          <a:xfrm>
            <a:off x="0" y="1428737"/>
            <a:ext cx="9144000" cy="1000125"/>
          </a:xfrm>
          <a:custGeom>
            <a:avLst/>
            <a:gdLst/>
            <a:ahLst/>
            <a:cxnLst/>
            <a:rect l="l" t="t" r="r" b="b"/>
            <a:pathLst>
              <a:path w="9144000" h="1000125">
                <a:moveTo>
                  <a:pt x="0" y="1000125"/>
                </a:moveTo>
                <a:lnTo>
                  <a:pt x="9144000" y="1000125"/>
                </a:lnTo>
                <a:lnTo>
                  <a:pt x="9144000" y="0"/>
                </a:lnTo>
                <a:lnTo>
                  <a:pt x="0" y="0"/>
                </a:lnTo>
                <a:lnTo>
                  <a:pt x="0" y="1000125"/>
                </a:lnTo>
                <a:close/>
              </a:path>
            </a:pathLst>
          </a:custGeom>
          <a:solidFill>
            <a:srgbClr val="F2F2F2"/>
          </a:solidFill>
        </p:spPr>
        <p:txBody>
          <a:bodyPr wrap="square" lIns="0" tIns="0" rIns="0" bIns="0" rtlCol="0"/>
          <a:lstStyle/>
          <a:p>
            <a:endParaRPr/>
          </a:p>
        </p:txBody>
      </p:sp>
      <p:sp>
        <p:nvSpPr>
          <p:cNvPr id="4" name="object 4"/>
          <p:cNvSpPr txBox="1"/>
          <p:nvPr/>
        </p:nvSpPr>
        <p:spPr>
          <a:xfrm>
            <a:off x="509174" y="1538147"/>
            <a:ext cx="8126095" cy="756920"/>
          </a:xfrm>
          <a:prstGeom prst="rect">
            <a:avLst/>
          </a:prstGeom>
          <a:solidFill>
            <a:schemeClr val="accent2">
              <a:lumMod val="20000"/>
              <a:lumOff val="80000"/>
            </a:schemeClr>
          </a:solidFill>
        </p:spPr>
        <p:txBody>
          <a:bodyPr vert="horz" wrap="square" lIns="0" tIns="12700" rIns="0" bIns="0" rtlCol="0">
            <a:spAutoFit/>
          </a:bodyPr>
          <a:lstStyle/>
          <a:p>
            <a:pPr marL="1995170" marR="5080" indent="-1983105">
              <a:lnSpc>
                <a:spcPct val="100000"/>
              </a:lnSpc>
              <a:spcBef>
                <a:spcPts val="100"/>
              </a:spcBef>
            </a:pPr>
            <a:r>
              <a:rPr sz="2400" spc="-100" dirty="0">
                <a:solidFill>
                  <a:srgbClr val="595958"/>
                </a:solidFill>
                <a:latin typeface="Trebuchet MS"/>
                <a:cs typeface="Trebuchet MS"/>
              </a:rPr>
              <a:t>Interlocución </a:t>
            </a:r>
            <a:r>
              <a:rPr sz="2400" spc="-140" dirty="0">
                <a:solidFill>
                  <a:srgbClr val="595958"/>
                </a:solidFill>
                <a:latin typeface="Trebuchet MS"/>
                <a:cs typeface="Trebuchet MS"/>
              </a:rPr>
              <a:t>permanente </a:t>
            </a:r>
            <a:r>
              <a:rPr sz="2400" spc="-135" dirty="0">
                <a:solidFill>
                  <a:srgbClr val="595958"/>
                </a:solidFill>
                <a:latin typeface="Trebuchet MS"/>
                <a:cs typeface="Trebuchet MS"/>
              </a:rPr>
              <a:t>y </a:t>
            </a:r>
            <a:r>
              <a:rPr sz="2400" spc="-155" dirty="0">
                <a:solidFill>
                  <a:srgbClr val="595958"/>
                </a:solidFill>
                <a:latin typeface="Trebuchet MS"/>
                <a:cs typeface="Trebuchet MS"/>
              </a:rPr>
              <a:t>trabajo </a:t>
            </a:r>
            <a:r>
              <a:rPr sz="2400" spc="-80" dirty="0">
                <a:solidFill>
                  <a:srgbClr val="595958"/>
                </a:solidFill>
                <a:latin typeface="Trebuchet MS"/>
                <a:cs typeface="Trebuchet MS"/>
              </a:rPr>
              <a:t>coordinado </a:t>
            </a:r>
            <a:r>
              <a:rPr sz="2400" spc="-125" dirty="0">
                <a:solidFill>
                  <a:srgbClr val="595958"/>
                </a:solidFill>
                <a:latin typeface="Trebuchet MS"/>
                <a:cs typeface="Trebuchet MS"/>
              </a:rPr>
              <a:t>entre </a:t>
            </a:r>
            <a:r>
              <a:rPr sz="2400" spc="-175" dirty="0">
                <a:solidFill>
                  <a:srgbClr val="595958"/>
                </a:solidFill>
                <a:latin typeface="Trebuchet MS"/>
                <a:cs typeface="Trebuchet MS"/>
              </a:rPr>
              <a:t>el </a:t>
            </a:r>
            <a:r>
              <a:rPr sz="2400" spc="-90" dirty="0">
                <a:solidFill>
                  <a:srgbClr val="595958"/>
                </a:solidFill>
                <a:latin typeface="Trebuchet MS"/>
                <a:cs typeface="Trebuchet MS"/>
              </a:rPr>
              <a:t>gobierno  </a:t>
            </a:r>
            <a:r>
              <a:rPr sz="2400" spc="-170" dirty="0">
                <a:solidFill>
                  <a:srgbClr val="595958"/>
                </a:solidFill>
                <a:latin typeface="Trebuchet MS"/>
                <a:cs typeface="Trebuchet MS"/>
              </a:rPr>
              <a:t>nacional, </a:t>
            </a:r>
            <a:r>
              <a:rPr sz="2400" spc="-95" dirty="0">
                <a:solidFill>
                  <a:srgbClr val="595958"/>
                </a:solidFill>
                <a:latin typeface="Trebuchet MS"/>
                <a:cs typeface="Trebuchet MS"/>
              </a:rPr>
              <a:t>gobernadores </a:t>
            </a:r>
            <a:r>
              <a:rPr sz="2400" spc="-135" dirty="0">
                <a:solidFill>
                  <a:srgbClr val="595958"/>
                </a:solidFill>
                <a:latin typeface="Trebuchet MS"/>
                <a:cs typeface="Trebuchet MS"/>
              </a:rPr>
              <a:t>y</a:t>
            </a:r>
            <a:r>
              <a:rPr sz="2400" spc="-160" dirty="0">
                <a:solidFill>
                  <a:srgbClr val="595958"/>
                </a:solidFill>
                <a:latin typeface="Trebuchet MS"/>
                <a:cs typeface="Trebuchet MS"/>
              </a:rPr>
              <a:t> </a:t>
            </a:r>
            <a:r>
              <a:rPr sz="2400" spc="-185" dirty="0">
                <a:solidFill>
                  <a:srgbClr val="595958"/>
                </a:solidFill>
                <a:latin typeface="Trebuchet MS"/>
                <a:cs typeface="Trebuchet MS"/>
              </a:rPr>
              <a:t>alcaldes.</a:t>
            </a:r>
            <a:endParaRPr sz="2400" dirty="0">
              <a:latin typeface="Trebuchet MS"/>
              <a:cs typeface="Trebuchet MS"/>
            </a:endParaRPr>
          </a:p>
        </p:txBody>
      </p:sp>
      <p:sp>
        <p:nvSpPr>
          <p:cNvPr id="6" name="object 6"/>
          <p:cNvSpPr/>
          <p:nvPr/>
        </p:nvSpPr>
        <p:spPr>
          <a:xfrm>
            <a:off x="2598730" y="2582853"/>
            <a:ext cx="4041737" cy="4056075"/>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228274" y="2755188"/>
            <a:ext cx="781685" cy="1217930"/>
          </a:xfrm>
          <a:prstGeom prst="rect">
            <a:avLst/>
          </a:prstGeom>
        </p:spPr>
        <p:txBody>
          <a:bodyPr vert="horz" wrap="square" lIns="0" tIns="41275" rIns="0" bIns="0" rtlCol="0">
            <a:spAutoFit/>
          </a:bodyPr>
          <a:lstStyle/>
          <a:p>
            <a:pPr marL="12700" marR="5080" indent="8890" algn="just">
              <a:lnSpc>
                <a:spcPct val="86800"/>
              </a:lnSpc>
              <a:spcBef>
                <a:spcPts val="325"/>
              </a:spcBef>
            </a:pPr>
            <a:r>
              <a:rPr sz="1400" spc="-85" dirty="0">
                <a:solidFill>
                  <a:srgbClr val="FFFFFF"/>
                </a:solidFill>
                <a:latin typeface="Trebuchet MS"/>
                <a:cs typeface="Trebuchet MS"/>
              </a:rPr>
              <a:t>Política </a:t>
            </a:r>
            <a:r>
              <a:rPr sz="1400" spc="-80" dirty="0">
                <a:solidFill>
                  <a:srgbClr val="FFFFFF"/>
                </a:solidFill>
                <a:latin typeface="Trebuchet MS"/>
                <a:cs typeface="Trebuchet MS"/>
              </a:rPr>
              <a:t>de  </a:t>
            </a:r>
            <a:r>
              <a:rPr sz="1400" spc="-75" dirty="0">
                <a:solidFill>
                  <a:srgbClr val="FFFFFF"/>
                </a:solidFill>
                <a:latin typeface="Trebuchet MS"/>
                <a:cs typeface="Trebuchet MS"/>
              </a:rPr>
              <a:t>Seguridad  </a:t>
            </a:r>
            <a:r>
              <a:rPr sz="1400" spc="30" dirty="0">
                <a:solidFill>
                  <a:srgbClr val="FFFFFF"/>
                </a:solidFill>
                <a:latin typeface="Trebuchet MS"/>
                <a:cs typeface="Trebuchet MS"/>
              </a:rPr>
              <a:t>Ci</a:t>
            </a:r>
            <a:r>
              <a:rPr sz="1400" spc="-60" dirty="0">
                <a:solidFill>
                  <a:srgbClr val="FFFFFF"/>
                </a:solidFill>
                <a:latin typeface="Trebuchet MS"/>
                <a:cs typeface="Trebuchet MS"/>
              </a:rPr>
              <a:t>u</a:t>
            </a:r>
            <a:r>
              <a:rPr sz="1400" spc="-65" dirty="0">
                <a:solidFill>
                  <a:srgbClr val="FFFFFF"/>
                </a:solidFill>
                <a:latin typeface="Trebuchet MS"/>
                <a:cs typeface="Trebuchet MS"/>
              </a:rPr>
              <a:t>d</a:t>
            </a:r>
            <a:r>
              <a:rPr sz="1400" spc="-140" dirty="0">
                <a:solidFill>
                  <a:srgbClr val="FFFFFF"/>
                </a:solidFill>
                <a:latin typeface="Trebuchet MS"/>
                <a:cs typeface="Trebuchet MS"/>
              </a:rPr>
              <a:t>a</a:t>
            </a:r>
            <a:r>
              <a:rPr sz="1400" spc="-65" dirty="0">
                <a:solidFill>
                  <a:srgbClr val="FFFFFF"/>
                </a:solidFill>
                <a:latin typeface="Trebuchet MS"/>
                <a:cs typeface="Trebuchet MS"/>
              </a:rPr>
              <a:t>d</a:t>
            </a:r>
            <a:r>
              <a:rPr sz="1400" spc="-140" dirty="0">
                <a:solidFill>
                  <a:srgbClr val="FFFFFF"/>
                </a:solidFill>
                <a:latin typeface="Trebuchet MS"/>
                <a:cs typeface="Trebuchet MS"/>
              </a:rPr>
              <a:t>a</a:t>
            </a:r>
            <a:r>
              <a:rPr sz="1400" spc="-75" dirty="0">
                <a:solidFill>
                  <a:srgbClr val="FFFFFF"/>
                </a:solidFill>
                <a:latin typeface="Trebuchet MS"/>
                <a:cs typeface="Trebuchet MS"/>
              </a:rPr>
              <a:t>n</a:t>
            </a:r>
            <a:r>
              <a:rPr sz="1400" spc="-140" dirty="0">
                <a:solidFill>
                  <a:srgbClr val="FFFFFF"/>
                </a:solidFill>
                <a:latin typeface="Trebuchet MS"/>
                <a:cs typeface="Trebuchet MS"/>
              </a:rPr>
              <a:t>a</a:t>
            </a:r>
            <a:endParaRPr sz="1400">
              <a:latin typeface="Trebuchet MS"/>
              <a:cs typeface="Trebuchet MS"/>
            </a:endParaRPr>
          </a:p>
          <a:p>
            <a:pPr>
              <a:lnSpc>
                <a:spcPct val="100000"/>
              </a:lnSpc>
            </a:pPr>
            <a:endParaRPr sz="1600">
              <a:latin typeface="Times New Roman"/>
              <a:cs typeface="Times New Roman"/>
            </a:endParaRPr>
          </a:p>
          <a:p>
            <a:pPr marL="71755" algn="just">
              <a:lnSpc>
                <a:spcPct val="100000"/>
              </a:lnSpc>
              <a:spcBef>
                <a:spcPts val="1265"/>
              </a:spcBef>
            </a:pPr>
            <a:r>
              <a:rPr sz="1400" spc="-50" dirty="0">
                <a:solidFill>
                  <a:srgbClr val="FFFFFF"/>
                </a:solidFill>
                <a:latin typeface="Trebuchet MS"/>
                <a:cs typeface="Trebuchet MS"/>
              </a:rPr>
              <a:t>Nacional</a:t>
            </a:r>
            <a:endParaRPr sz="1400">
              <a:latin typeface="Trebuchet MS"/>
              <a:cs typeface="Trebuchet MS"/>
            </a:endParaRPr>
          </a:p>
        </p:txBody>
      </p:sp>
      <p:sp>
        <p:nvSpPr>
          <p:cNvPr id="8" name="object 8"/>
          <p:cNvSpPr txBox="1"/>
          <p:nvPr/>
        </p:nvSpPr>
        <p:spPr>
          <a:xfrm>
            <a:off x="4299724" y="4716716"/>
            <a:ext cx="639445" cy="239395"/>
          </a:xfrm>
          <a:prstGeom prst="rect">
            <a:avLst/>
          </a:prstGeom>
        </p:spPr>
        <p:txBody>
          <a:bodyPr vert="horz" wrap="square" lIns="0" tIns="12700" rIns="0" bIns="0" rtlCol="0">
            <a:spAutoFit/>
          </a:bodyPr>
          <a:lstStyle/>
          <a:p>
            <a:pPr marL="12700">
              <a:lnSpc>
                <a:spcPct val="100000"/>
              </a:lnSpc>
              <a:spcBef>
                <a:spcPts val="100"/>
              </a:spcBef>
            </a:pPr>
            <a:r>
              <a:rPr sz="1400" spc="-70" dirty="0">
                <a:solidFill>
                  <a:srgbClr val="FFFFFF"/>
                </a:solidFill>
                <a:latin typeface="Trebuchet MS"/>
                <a:cs typeface="Trebuchet MS"/>
              </a:rPr>
              <a:t>Regional</a:t>
            </a:r>
            <a:endParaRPr sz="1400">
              <a:latin typeface="Trebuchet MS"/>
              <a:cs typeface="Trebuchet MS"/>
            </a:endParaRPr>
          </a:p>
        </p:txBody>
      </p:sp>
      <p:sp>
        <p:nvSpPr>
          <p:cNvPr id="9" name="object 9"/>
          <p:cNvSpPr txBox="1"/>
          <p:nvPr/>
        </p:nvSpPr>
        <p:spPr>
          <a:xfrm>
            <a:off x="4416628" y="5888751"/>
            <a:ext cx="40449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Trebuchet MS"/>
                <a:cs typeface="Trebuchet MS"/>
              </a:rPr>
              <a:t>L</a:t>
            </a:r>
            <a:r>
              <a:rPr sz="1400" spc="5" dirty="0">
                <a:solidFill>
                  <a:srgbClr val="FFFFFF"/>
                </a:solidFill>
                <a:latin typeface="Trebuchet MS"/>
                <a:cs typeface="Trebuchet MS"/>
              </a:rPr>
              <a:t>o</a:t>
            </a:r>
            <a:r>
              <a:rPr sz="1400" spc="-85" dirty="0">
                <a:solidFill>
                  <a:srgbClr val="FFFFFF"/>
                </a:solidFill>
                <a:latin typeface="Trebuchet MS"/>
                <a:cs typeface="Trebuchet MS"/>
              </a:rPr>
              <a:t>c</a:t>
            </a:r>
            <a:r>
              <a:rPr sz="1400" spc="-140" dirty="0">
                <a:solidFill>
                  <a:srgbClr val="FFFFFF"/>
                </a:solidFill>
                <a:latin typeface="Trebuchet MS"/>
                <a:cs typeface="Trebuchet MS"/>
              </a:rPr>
              <a:t>a</a:t>
            </a:r>
            <a:r>
              <a:rPr sz="1400" spc="-110" dirty="0">
                <a:solidFill>
                  <a:srgbClr val="FFFFFF"/>
                </a:solidFill>
                <a:latin typeface="Trebuchet MS"/>
                <a:cs typeface="Trebuchet MS"/>
              </a:rPr>
              <a:t>l</a:t>
            </a:r>
            <a:endParaRPr sz="1400">
              <a:latin typeface="Trebuchet MS"/>
              <a:cs typeface="Trebuchet MS"/>
            </a:endParaRPr>
          </a:p>
        </p:txBody>
      </p:sp>
      <p:sp>
        <p:nvSpPr>
          <p:cNvPr id="10" name="object 17"/>
          <p:cNvSpPr txBox="1">
            <a:spLocks/>
          </p:cNvSpPr>
          <p:nvPr/>
        </p:nvSpPr>
        <p:spPr bwMode="auto">
          <a:xfrm>
            <a:off x="179512" y="156668"/>
            <a:ext cx="7488831" cy="997709"/>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12700">
              <a:spcBef>
                <a:spcPts val="100"/>
              </a:spcBef>
            </a:pPr>
            <a:r>
              <a:rPr lang="es-ES_tradnl" sz="3200" b="1" spc="-50" dirty="0" smtClean="0">
                <a:latin typeface="Trebuchet MS"/>
                <a:cs typeface="Trebuchet MS"/>
              </a:rPr>
              <a:t>ARTICULACION LOCAL REGIONAL Y NACIONAL</a:t>
            </a:r>
            <a:endParaRPr lang="es-ES_tradnl" sz="3200" b="1" dirty="0">
              <a:latin typeface="Trebuchet MS"/>
              <a:cs typeface="Trebuchet MS"/>
            </a:endParaRPr>
          </a:p>
        </p:txBody>
      </p:sp>
    </p:spTree>
    <p:extLst>
      <p:ext uri="{BB962C8B-B14F-4D97-AF65-F5344CB8AC3E}">
        <p14:creationId xmlns:p14="http://schemas.microsoft.com/office/powerpoint/2010/main" val="17830374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3" name="object 3"/>
          <p:cNvSpPr txBox="1"/>
          <p:nvPr/>
        </p:nvSpPr>
        <p:spPr>
          <a:xfrm>
            <a:off x="214287" y="2071674"/>
            <a:ext cx="1500505" cy="2786380"/>
          </a:xfrm>
          <a:prstGeom prst="rect">
            <a:avLst/>
          </a:prstGeom>
          <a:solidFill>
            <a:schemeClr val="tx2">
              <a:lumMod val="60000"/>
              <a:lumOff val="40000"/>
            </a:schemeClr>
          </a:solidFill>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233679">
              <a:lnSpc>
                <a:spcPct val="100000"/>
              </a:lnSpc>
              <a:spcBef>
                <a:spcPts val="1490"/>
              </a:spcBef>
            </a:pPr>
            <a:r>
              <a:rPr sz="1800" spc="-95" dirty="0">
                <a:solidFill>
                  <a:srgbClr val="FFFFFF"/>
                </a:solidFill>
                <a:latin typeface="Arial"/>
                <a:cs typeface="Arial"/>
              </a:rPr>
              <a:t>Prevención</a:t>
            </a:r>
            <a:endParaRPr sz="1800">
              <a:latin typeface="Arial"/>
              <a:cs typeface="Arial"/>
            </a:endParaRPr>
          </a:p>
        </p:txBody>
      </p:sp>
      <p:sp>
        <p:nvSpPr>
          <p:cNvPr id="4" name="object 4"/>
          <p:cNvSpPr txBox="1"/>
          <p:nvPr/>
        </p:nvSpPr>
        <p:spPr>
          <a:xfrm>
            <a:off x="2000237" y="2071674"/>
            <a:ext cx="1500505" cy="2786380"/>
          </a:xfrm>
          <a:prstGeom prst="rect">
            <a:avLst/>
          </a:prstGeom>
          <a:solidFill>
            <a:schemeClr val="tx2">
              <a:lumMod val="60000"/>
              <a:lumOff val="40000"/>
            </a:schemeClr>
          </a:solidFill>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5"/>
              </a:spcBef>
            </a:pPr>
            <a:endParaRPr sz="2150">
              <a:latin typeface="Times New Roman"/>
              <a:cs typeface="Times New Roman"/>
            </a:endParaRPr>
          </a:p>
          <a:p>
            <a:pPr marL="422275" marR="398780" indent="-15875">
              <a:lnSpc>
                <a:spcPct val="100000"/>
              </a:lnSpc>
            </a:pPr>
            <a:r>
              <a:rPr sz="1800" spc="-350" dirty="0">
                <a:solidFill>
                  <a:srgbClr val="FFFFFF"/>
                </a:solidFill>
                <a:latin typeface="Arial"/>
                <a:cs typeface="Arial"/>
              </a:rPr>
              <a:t>C</a:t>
            </a:r>
            <a:r>
              <a:rPr sz="1800" spc="-60" dirty="0">
                <a:solidFill>
                  <a:srgbClr val="FFFFFF"/>
                </a:solidFill>
                <a:latin typeface="Arial"/>
                <a:cs typeface="Arial"/>
              </a:rPr>
              <a:t>o</a:t>
            </a:r>
            <a:r>
              <a:rPr sz="1800" spc="-70" dirty="0">
                <a:solidFill>
                  <a:srgbClr val="FFFFFF"/>
                </a:solidFill>
                <a:latin typeface="Arial"/>
                <a:cs typeface="Arial"/>
              </a:rPr>
              <a:t>n</a:t>
            </a:r>
            <a:r>
              <a:rPr sz="1800" spc="95" dirty="0">
                <a:solidFill>
                  <a:srgbClr val="FFFFFF"/>
                </a:solidFill>
                <a:latin typeface="Arial"/>
                <a:cs typeface="Arial"/>
              </a:rPr>
              <a:t>t</a:t>
            </a:r>
            <a:r>
              <a:rPr sz="1800" spc="-5" dirty="0">
                <a:solidFill>
                  <a:srgbClr val="FFFFFF"/>
                </a:solidFill>
                <a:latin typeface="Arial"/>
                <a:cs typeface="Arial"/>
              </a:rPr>
              <a:t>r</a:t>
            </a:r>
            <a:r>
              <a:rPr sz="1800" spc="-60" dirty="0">
                <a:solidFill>
                  <a:srgbClr val="FFFFFF"/>
                </a:solidFill>
                <a:latin typeface="Arial"/>
                <a:cs typeface="Arial"/>
              </a:rPr>
              <a:t>o</a:t>
            </a:r>
            <a:r>
              <a:rPr sz="1800" spc="15" dirty="0">
                <a:solidFill>
                  <a:srgbClr val="FFFFFF"/>
                </a:solidFill>
                <a:latin typeface="Arial"/>
                <a:cs typeface="Arial"/>
              </a:rPr>
              <a:t>l  </a:t>
            </a:r>
            <a:r>
              <a:rPr sz="1800" spc="-50" dirty="0">
                <a:solidFill>
                  <a:srgbClr val="FFFFFF"/>
                </a:solidFill>
                <a:latin typeface="Arial"/>
                <a:cs typeface="Arial"/>
              </a:rPr>
              <a:t>policial</a:t>
            </a:r>
            <a:endParaRPr sz="1800">
              <a:latin typeface="Arial"/>
              <a:cs typeface="Arial"/>
            </a:endParaRPr>
          </a:p>
        </p:txBody>
      </p:sp>
      <p:sp>
        <p:nvSpPr>
          <p:cNvPr id="5" name="object 5"/>
          <p:cNvSpPr txBox="1"/>
          <p:nvPr/>
        </p:nvSpPr>
        <p:spPr>
          <a:xfrm>
            <a:off x="3786187" y="2071674"/>
            <a:ext cx="1500505" cy="2786380"/>
          </a:xfrm>
          <a:prstGeom prst="rect">
            <a:avLst/>
          </a:prstGeom>
          <a:solidFill>
            <a:schemeClr val="tx2">
              <a:lumMod val="60000"/>
              <a:lumOff val="40000"/>
            </a:schemeClr>
          </a:solidFill>
        </p:spPr>
        <p:txBody>
          <a:bodyPr vert="horz" wrap="square" lIns="0" tIns="0" rIns="0" bIns="0" rtlCol="0">
            <a:spAutoFit/>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5"/>
              </a:spcBef>
            </a:pPr>
            <a:endParaRPr sz="2150" dirty="0">
              <a:latin typeface="Times New Roman"/>
              <a:cs typeface="Times New Roman"/>
            </a:endParaRPr>
          </a:p>
          <a:p>
            <a:pPr marL="391795" marR="384175" indent="24130">
              <a:lnSpc>
                <a:spcPct val="100000"/>
              </a:lnSpc>
            </a:pPr>
            <a:r>
              <a:rPr sz="1800" spc="-100" dirty="0">
                <a:solidFill>
                  <a:srgbClr val="FFFFFF"/>
                </a:solidFill>
                <a:latin typeface="Arial"/>
                <a:cs typeface="Arial"/>
              </a:rPr>
              <a:t>Justicia  </a:t>
            </a:r>
            <a:r>
              <a:rPr sz="1800" spc="-390" dirty="0">
                <a:solidFill>
                  <a:srgbClr val="FFFFFF"/>
                </a:solidFill>
                <a:latin typeface="Arial"/>
                <a:cs typeface="Arial"/>
              </a:rPr>
              <a:t>E</a:t>
            </a:r>
            <a:r>
              <a:rPr sz="1800" spc="-5" dirty="0">
                <a:solidFill>
                  <a:srgbClr val="FFFFFF"/>
                </a:solidFill>
                <a:latin typeface="Arial"/>
                <a:cs typeface="Arial"/>
              </a:rPr>
              <a:t>f</a:t>
            </a:r>
            <a:r>
              <a:rPr sz="1800" spc="-110" dirty="0">
                <a:solidFill>
                  <a:srgbClr val="FFFFFF"/>
                </a:solidFill>
                <a:latin typeface="Arial"/>
                <a:cs typeface="Arial"/>
              </a:rPr>
              <a:t>e</a:t>
            </a:r>
            <a:r>
              <a:rPr sz="1800" spc="-35" dirty="0">
                <a:solidFill>
                  <a:srgbClr val="FFFFFF"/>
                </a:solidFill>
                <a:latin typeface="Arial"/>
                <a:cs typeface="Arial"/>
              </a:rPr>
              <a:t>c</a:t>
            </a:r>
            <a:r>
              <a:rPr sz="1800" spc="-20" dirty="0">
                <a:solidFill>
                  <a:srgbClr val="FFFFFF"/>
                </a:solidFill>
                <a:latin typeface="Arial"/>
                <a:cs typeface="Arial"/>
              </a:rPr>
              <a:t>t</a:t>
            </a:r>
            <a:r>
              <a:rPr sz="1800" spc="5" dirty="0">
                <a:solidFill>
                  <a:srgbClr val="FFFFFF"/>
                </a:solidFill>
                <a:latin typeface="Arial"/>
                <a:cs typeface="Arial"/>
              </a:rPr>
              <a:t>i</a:t>
            </a:r>
            <a:r>
              <a:rPr sz="1800" spc="-114" dirty="0">
                <a:solidFill>
                  <a:srgbClr val="FFFFFF"/>
                </a:solidFill>
                <a:latin typeface="Arial"/>
                <a:cs typeface="Arial"/>
              </a:rPr>
              <a:t>v</a:t>
            </a:r>
            <a:r>
              <a:rPr sz="1800" spc="-140" dirty="0">
                <a:solidFill>
                  <a:srgbClr val="FFFFFF"/>
                </a:solidFill>
                <a:latin typeface="Arial"/>
                <a:cs typeface="Arial"/>
              </a:rPr>
              <a:t>a</a:t>
            </a:r>
            <a:endParaRPr sz="1800" dirty="0">
              <a:latin typeface="Arial"/>
              <a:cs typeface="Arial"/>
            </a:endParaRPr>
          </a:p>
        </p:txBody>
      </p:sp>
      <p:sp>
        <p:nvSpPr>
          <p:cNvPr id="6" name="object 6"/>
          <p:cNvSpPr txBox="1"/>
          <p:nvPr/>
        </p:nvSpPr>
        <p:spPr>
          <a:xfrm>
            <a:off x="5572137" y="2071674"/>
            <a:ext cx="1500505" cy="2786380"/>
          </a:xfrm>
          <a:prstGeom prst="rect">
            <a:avLst/>
          </a:prstGeom>
          <a:solidFill>
            <a:schemeClr val="tx2">
              <a:lumMod val="60000"/>
              <a:lumOff val="40000"/>
            </a:schemeClr>
          </a:solidFill>
        </p:spPr>
        <p:txBody>
          <a:bodyPr vert="horz" wrap="square" lIns="0" tIns="0" rIns="0" bIns="0" rtlCol="0">
            <a:spAutoFit/>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5"/>
              </a:spcBef>
            </a:pPr>
            <a:endParaRPr sz="2150" dirty="0">
              <a:latin typeface="Times New Roman"/>
              <a:cs typeface="Times New Roman"/>
            </a:endParaRPr>
          </a:p>
          <a:p>
            <a:pPr marL="354965" marR="198755" indent="-149860">
              <a:lnSpc>
                <a:spcPct val="100000"/>
              </a:lnSpc>
            </a:pPr>
            <a:r>
              <a:rPr sz="1800" spc="-95" dirty="0">
                <a:solidFill>
                  <a:srgbClr val="FFFFFF"/>
                </a:solidFill>
                <a:latin typeface="Arial"/>
                <a:cs typeface="Arial"/>
              </a:rPr>
              <a:t>Asistencia</a:t>
            </a:r>
            <a:r>
              <a:rPr sz="1800" spc="-165" dirty="0">
                <a:solidFill>
                  <a:srgbClr val="FFFFFF"/>
                </a:solidFill>
                <a:latin typeface="Arial"/>
                <a:cs typeface="Arial"/>
              </a:rPr>
              <a:t> </a:t>
            </a:r>
            <a:r>
              <a:rPr sz="1800" spc="-140" dirty="0">
                <a:solidFill>
                  <a:srgbClr val="FFFFFF"/>
                </a:solidFill>
                <a:latin typeface="Arial"/>
                <a:cs typeface="Arial"/>
              </a:rPr>
              <a:t>a  </a:t>
            </a:r>
            <a:r>
              <a:rPr sz="1800" spc="-80" dirty="0">
                <a:solidFill>
                  <a:srgbClr val="FFFFFF"/>
                </a:solidFill>
                <a:latin typeface="Arial"/>
                <a:cs typeface="Arial"/>
              </a:rPr>
              <a:t>Victimas</a:t>
            </a:r>
            <a:endParaRPr sz="1800" dirty="0">
              <a:latin typeface="Arial"/>
              <a:cs typeface="Arial"/>
            </a:endParaRPr>
          </a:p>
        </p:txBody>
      </p:sp>
      <p:sp>
        <p:nvSpPr>
          <p:cNvPr id="7" name="object 7"/>
          <p:cNvSpPr txBox="1"/>
          <p:nvPr/>
        </p:nvSpPr>
        <p:spPr>
          <a:xfrm>
            <a:off x="214287" y="5000637"/>
            <a:ext cx="8644255" cy="786130"/>
          </a:xfrm>
          <a:prstGeom prst="rect">
            <a:avLst/>
          </a:prstGeom>
          <a:solidFill>
            <a:schemeClr val="accent2">
              <a:lumMod val="20000"/>
              <a:lumOff val="80000"/>
            </a:schemeClr>
          </a:solidFill>
        </p:spPr>
        <p:txBody>
          <a:bodyPr vert="horz" wrap="square" lIns="0" tIns="6350" rIns="0" bIns="0" rtlCol="0">
            <a:spAutoFit/>
          </a:bodyPr>
          <a:lstStyle/>
          <a:p>
            <a:pPr>
              <a:lnSpc>
                <a:spcPct val="100000"/>
              </a:lnSpc>
              <a:spcBef>
                <a:spcPts val="50"/>
              </a:spcBef>
            </a:pPr>
            <a:endParaRPr sz="1600">
              <a:latin typeface="Times New Roman"/>
              <a:cs typeface="Times New Roman"/>
            </a:endParaRPr>
          </a:p>
          <a:p>
            <a:pPr algn="ctr">
              <a:lnSpc>
                <a:spcPct val="100000"/>
              </a:lnSpc>
            </a:pPr>
            <a:r>
              <a:rPr sz="1800" spc="-75" dirty="0">
                <a:solidFill>
                  <a:srgbClr val="FFFFFF"/>
                </a:solidFill>
                <a:latin typeface="Arial"/>
                <a:cs typeface="Arial"/>
              </a:rPr>
              <a:t>Cultura</a:t>
            </a:r>
            <a:r>
              <a:rPr sz="1800" spc="-95" dirty="0">
                <a:solidFill>
                  <a:srgbClr val="FFFFFF"/>
                </a:solidFill>
                <a:latin typeface="Arial"/>
                <a:cs typeface="Arial"/>
              </a:rPr>
              <a:t> </a:t>
            </a:r>
            <a:r>
              <a:rPr sz="1800" spc="-90" dirty="0">
                <a:solidFill>
                  <a:srgbClr val="FFFFFF"/>
                </a:solidFill>
                <a:latin typeface="Arial"/>
                <a:cs typeface="Arial"/>
              </a:rPr>
              <a:t>ciudadana</a:t>
            </a:r>
            <a:endParaRPr sz="1800">
              <a:latin typeface="Arial"/>
              <a:cs typeface="Arial"/>
            </a:endParaRPr>
          </a:p>
        </p:txBody>
      </p:sp>
      <p:sp>
        <p:nvSpPr>
          <p:cNvPr id="8" name="object 8"/>
          <p:cNvSpPr txBox="1"/>
          <p:nvPr/>
        </p:nvSpPr>
        <p:spPr>
          <a:xfrm>
            <a:off x="7358088" y="2071674"/>
            <a:ext cx="1500505" cy="2786380"/>
          </a:xfrm>
          <a:prstGeom prst="rect">
            <a:avLst/>
          </a:prstGeom>
          <a:solidFill>
            <a:schemeClr val="tx2">
              <a:lumMod val="60000"/>
              <a:lumOff val="40000"/>
            </a:schemeClr>
          </a:solidFill>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94945">
              <a:lnSpc>
                <a:spcPct val="100000"/>
              </a:lnSpc>
              <a:spcBef>
                <a:spcPts val="1490"/>
              </a:spcBef>
            </a:pPr>
            <a:r>
              <a:rPr sz="1800" spc="-100" dirty="0">
                <a:solidFill>
                  <a:srgbClr val="FFFFFF"/>
                </a:solidFill>
                <a:latin typeface="Arial"/>
                <a:cs typeface="Arial"/>
              </a:rPr>
              <a:t>Convivencia</a:t>
            </a:r>
            <a:endParaRPr sz="1800">
              <a:latin typeface="Arial"/>
              <a:cs typeface="Arial"/>
            </a:endParaRPr>
          </a:p>
        </p:txBody>
      </p:sp>
      <p:sp>
        <p:nvSpPr>
          <p:cNvPr id="11" name="object 17"/>
          <p:cNvSpPr txBox="1">
            <a:spLocks/>
          </p:cNvSpPr>
          <p:nvPr/>
        </p:nvSpPr>
        <p:spPr bwMode="auto">
          <a:xfrm>
            <a:off x="179512" y="88701"/>
            <a:ext cx="7488831" cy="1133644"/>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12700">
              <a:spcBef>
                <a:spcPts val="100"/>
              </a:spcBef>
            </a:pPr>
            <a:r>
              <a:rPr lang="es-ES_tradnl" sz="3600" b="1" dirty="0" smtClean="0">
                <a:latin typeface="Trebuchet MS"/>
                <a:cs typeface="Trebuchet MS"/>
              </a:rPr>
              <a:t>EJES ESTRATEGICOS</a:t>
            </a:r>
          </a:p>
          <a:p>
            <a:pPr marL="12700">
              <a:spcBef>
                <a:spcPts val="100"/>
              </a:spcBef>
            </a:pPr>
            <a:endParaRPr lang="es-ES_tradnl" sz="3600" b="1" dirty="0">
              <a:latin typeface="Trebuchet MS"/>
              <a:cs typeface="Trebuchet MS"/>
            </a:endParaRPr>
          </a:p>
        </p:txBody>
      </p:sp>
    </p:spTree>
    <p:extLst>
      <p:ext uri="{BB962C8B-B14F-4D97-AF65-F5344CB8AC3E}">
        <p14:creationId xmlns:p14="http://schemas.microsoft.com/office/powerpoint/2010/main" val="8001200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4" name="object 4"/>
          <p:cNvSpPr/>
          <p:nvPr/>
        </p:nvSpPr>
        <p:spPr>
          <a:xfrm>
            <a:off x="214287" y="1340764"/>
            <a:ext cx="8644255" cy="5231765"/>
          </a:xfrm>
          <a:custGeom>
            <a:avLst/>
            <a:gdLst/>
            <a:ahLst/>
            <a:cxnLst/>
            <a:rect l="l" t="t" r="r" b="b"/>
            <a:pathLst>
              <a:path w="8644255" h="5231765">
                <a:moveTo>
                  <a:pt x="0" y="0"/>
                </a:moveTo>
                <a:lnTo>
                  <a:pt x="8644001" y="0"/>
                </a:lnTo>
                <a:lnTo>
                  <a:pt x="8644001" y="5231498"/>
                </a:lnTo>
                <a:lnTo>
                  <a:pt x="0" y="5231498"/>
                </a:lnTo>
                <a:lnTo>
                  <a:pt x="0" y="0"/>
                </a:lnTo>
                <a:close/>
              </a:path>
            </a:pathLst>
          </a:custGeom>
          <a:solidFill>
            <a:schemeClr val="bg1">
              <a:lumMod val="85000"/>
              <a:alpha val="47840"/>
            </a:schemeClr>
          </a:solidFill>
        </p:spPr>
        <p:txBody>
          <a:bodyPr wrap="square" lIns="0" tIns="0" rIns="0" bIns="0" rtlCol="0"/>
          <a:lstStyle/>
          <a:p>
            <a:endParaRPr/>
          </a:p>
        </p:txBody>
      </p:sp>
      <p:sp>
        <p:nvSpPr>
          <p:cNvPr id="6" name="object 6"/>
          <p:cNvSpPr txBox="1"/>
          <p:nvPr/>
        </p:nvSpPr>
        <p:spPr>
          <a:xfrm>
            <a:off x="364490" y="1504086"/>
            <a:ext cx="8494052" cy="4810932"/>
          </a:xfrm>
          <a:prstGeom prst="rect">
            <a:avLst/>
          </a:prstGeom>
          <a:solidFill>
            <a:schemeClr val="bg1">
              <a:lumMod val="95000"/>
            </a:schemeClr>
          </a:solidFill>
        </p:spPr>
        <p:txBody>
          <a:bodyPr vert="horz" wrap="square" lIns="0" tIns="12065" rIns="0" bIns="0" rtlCol="0">
            <a:spAutoFit/>
          </a:bodyPr>
          <a:lstStyle/>
          <a:p>
            <a:pPr marL="12700">
              <a:lnSpc>
                <a:spcPct val="100000"/>
              </a:lnSpc>
              <a:spcBef>
                <a:spcPts val="95"/>
              </a:spcBef>
            </a:pPr>
            <a:r>
              <a:rPr sz="2800" b="1" spc="-185" dirty="0">
                <a:latin typeface="Trebuchet MS"/>
                <a:cs typeface="Trebuchet MS"/>
              </a:rPr>
              <a:t>1</a:t>
            </a:r>
            <a:r>
              <a:rPr sz="2800" b="1" spc="-185" dirty="0" smtClean="0">
                <a:latin typeface="Trebuchet MS"/>
                <a:cs typeface="Trebuchet MS"/>
              </a:rPr>
              <a:t>.</a:t>
            </a:r>
            <a:r>
              <a:rPr sz="2800" b="1" spc="-415" dirty="0" smtClean="0">
                <a:latin typeface="Trebuchet MS"/>
                <a:cs typeface="Trebuchet MS"/>
              </a:rPr>
              <a:t> </a:t>
            </a:r>
            <a:r>
              <a:rPr sz="2800" b="1" spc="-25" dirty="0" smtClean="0">
                <a:latin typeface="Trebuchet MS"/>
                <a:cs typeface="Trebuchet MS"/>
              </a:rPr>
              <a:t>Prevención</a:t>
            </a:r>
            <a:endParaRPr lang="es-ES" sz="2800" b="1" spc="-25" dirty="0" smtClean="0">
              <a:latin typeface="Trebuchet MS"/>
              <a:cs typeface="Trebuchet MS"/>
            </a:endParaRPr>
          </a:p>
          <a:p>
            <a:pPr marL="12700">
              <a:lnSpc>
                <a:spcPct val="100000"/>
              </a:lnSpc>
              <a:spcBef>
                <a:spcPts val="95"/>
              </a:spcBef>
            </a:pPr>
            <a:endParaRPr lang="es-ES" sz="2800" b="1" spc="-25" dirty="0" smtClean="0">
              <a:latin typeface="Trebuchet MS"/>
              <a:cs typeface="Trebuchet MS"/>
            </a:endParaRPr>
          </a:p>
          <a:p>
            <a:pPr marL="375285" indent="-362585">
              <a:lnSpc>
                <a:spcPct val="100000"/>
              </a:lnSpc>
              <a:spcBef>
                <a:spcPts val="1180"/>
              </a:spcBef>
              <a:buClr>
                <a:srgbClr val="002060"/>
              </a:buClr>
              <a:buFont typeface="Arial"/>
              <a:buChar char="•"/>
              <a:tabLst>
                <a:tab pos="375285" algn="l"/>
                <a:tab pos="375920" algn="l"/>
              </a:tabLst>
            </a:pPr>
            <a:r>
              <a:rPr lang="es-ES" sz="1600" spc="-90" dirty="0">
                <a:latin typeface="Trebuchet MS"/>
                <a:cs typeface="Trebuchet MS"/>
              </a:rPr>
              <a:t>Prevención </a:t>
            </a:r>
            <a:r>
              <a:rPr lang="es-ES" sz="1600" spc="-105" dirty="0">
                <a:latin typeface="Trebuchet MS"/>
                <a:cs typeface="Trebuchet MS"/>
              </a:rPr>
              <a:t>de </a:t>
            </a:r>
            <a:r>
              <a:rPr lang="es-ES" sz="1600" spc="-100" dirty="0">
                <a:latin typeface="Trebuchet MS"/>
                <a:cs typeface="Trebuchet MS"/>
              </a:rPr>
              <a:t>y </a:t>
            </a:r>
            <a:r>
              <a:rPr lang="es-ES" sz="1600" spc="-85" dirty="0">
                <a:latin typeface="Trebuchet MS"/>
                <a:cs typeface="Trebuchet MS"/>
              </a:rPr>
              <a:t>gestión </a:t>
            </a:r>
            <a:r>
              <a:rPr lang="es-ES" sz="1600" spc="-105" dirty="0">
                <a:latin typeface="Trebuchet MS"/>
                <a:cs typeface="Trebuchet MS"/>
              </a:rPr>
              <a:t>de</a:t>
            </a:r>
            <a:r>
              <a:rPr lang="es-ES" sz="1600" spc="90" dirty="0">
                <a:latin typeface="Trebuchet MS"/>
                <a:cs typeface="Trebuchet MS"/>
              </a:rPr>
              <a:t> </a:t>
            </a:r>
            <a:r>
              <a:rPr lang="es-ES" sz="1600" spc="-90" dirty="0">
                <a:latin typeface="Trebuchet MS"/>
                <a:cs typeface="Trebuchet MS"/>
              </a:rPr>
              <a:t>conflictos</a:t>
            </a:r>
            <a:endParaRPr lang="es-ES" sz="1600" dirty="0">
              <a:latin typeface="Trebuchet MS"/>
              <a:cs typeface="Trebuchet MS"/>
            </a:endParaRPr>
          </a:p>
          <a:p>
            <a:pPr marL="375285" indent="-362585">
              <a:lnSpc>
                <a:spcPct val="100000"/>
              </a:lnSpc>
              <a:spcBef>
                <a:spcPts val="1080"/>
              </a:spcBef>
              <a:buClr>
                <a:srgbClr val="002060"/>
              </a:buClr>
              <a:buFont typeface="Arial"/>
              <a:buChar char="•"/>
              <a:tabLst>
                <a:tab pos="375285" algn="l"/>
                <a:tab pos="375920" algn="l"/>
              </a:tabLst>
            </a:pPr>
            <a:r>
              <a:rPr lang="es-ES" sz="1600" spc="-90" dirty="0">
                <a:latin typeface="Trebuchet MS"/>
                <a:cs typeface="Trebuchet MS"/>
              </a:rPr>
              <a:t>Prevención </a:t>
            </a:r>
            <a:r>
              <a:rPr lang="es-ES" sz="1600" spc="-105" dirty="0">
                <a:latin typeface="Trebuchet MS"/>
                <a:cs typeface="Trebuchet MS"/>
              </a:rPr>
              <a:t>de </a:t>
            </a:r>
            <a:r>
              <a:rPr lang="es-ES" sz="1600" spc="-160" dirty="0">
                <a:latin typeface="Trebuchet MS"/>
                <a:cs typeface="Trebuchet MS"/>
              </a:rPr>
              <a:t>la </a:t>
            </a:r>
            <a:r>
              <a:rPr lang="es-ES" sz="1600" spc="-105" dirty="0">
                <a:latin typeface="Trebuchet MS"/>
                <a:cs typeface="Trebuchet MS"/>
              </a:rPr>
              <a:t>violencia en</a:t>
            </a:r>
            <a:r>
              <a:rPr lang="es-ES" sz="1600" spc="165" dirty="0">
                <a:latin typeface="Trebuchet MS"/>
                <a:cs typeface="Trebuchet MS"/>
              </a:rPr>
              <a:t> </a:t>
            </a:r>
            <a:r>
              <a:rPr lang="es-ES" sz="1600" spc="-105" dirty="0">
                <a:latin typeface="Trebuchet MS"/>
                <a:cs typeface="Trebuchet MS"/>
              </a:rPr>
              <a:t>jóvenes</a:t>
            </a:r>
            <a:endParaRPr lang="es-ES" sz="1600" dirty="0">
              <a:latin typeface="Trebuchet MS"/>
              <a:cs typeface="Trebuchet MS"/>
            </a:endParaRPr>
          </a:p>
          <a:p>
            <a:pPr marL="375285" indent="-362585">
              <a:lnSpc>
                <a:spcPct val="100000"/>
              </a:lnSpc>
              <a:spcBef>
                <a:spcPts val="1080"/>
              </a:spcBef>
              <a:buClr>
                <a:srgbClr val="002060"/>
              </a:buClr>
              <a:buFont typeface="Arial"/>
              <a:buChar char="•"/>
              <a:tabLst>
                <a:tab pos="375285" algn="l"/>
                <a:tab pos="375920" algn="l"/>
              </a:tabLst>
            </a:pPr>
            <a:r>
              <a:rPr lang="es-ES" sz="1600" spc="-90" dirty="0">
                <a:latin typeface="Trebuchet MS"/>
                <a:cs typeface="Trebuchet MS"/>
              </a:rPr>
              <a:t>Prevención </a:t>
            </a:r>
            <a:r>
              <a:rPr lang="es-ES" sz="1600" spc="-105" dirty="0">
                <a:latin typeface="Trebuchet MS"/>
                <a:cs typeface="Trebuchet MS"/>
              </a:rPr>
              <a:t>de </a:t>
            </a:r>
            <a:r>
              <a:rPr lang="es-ES" sz="1600" spc="-160" dirty="0">
                <a:latin typeface="Trebuchet MS"/>
                <a:cs typeface="Trebuchet MS"/>
              </a:rPr>
              <a:t>la </a:t>
            </a:r>
            <a:r>
              <a:rPr lang="es-ES" sz="1600" spc="-105" dirty="0">
                <a:latin typeface="Trebuchet MS"/>
                <a:cs typeface="Trebuchet MS"/>
              </a:rPr>
              <a:t>violencia</a:t>
            </a:r>
            <a:r>
              <a:rPr lang="es-ES" sz="1600" spc="-250" dirty="0">
                <a:latin typeface="Trebuchet MS"/>
                <a:cs typeface="Trebuchet MS"/>
              </a:rPr>
              <a:t> </a:t>
            </a:r>
            <a:r>
              <a:rPr lang="es-ES" sz="1600" spc="-120" dirty="0">
                <a:latin typeface="Trebuchet MS"/>
                <a:cs typeface="Trebuchet MS"/>
              </a:rPr>
              <a:t>intrafamiliar</a:t>
            </a:r>
            <a:endParaRPr lang="es-ES" sz="1600" dirty="0">
              <a:latin typeface="Trebuchet MS"/>
              <a:cs typeface="Trebuchet MS"/>
            </a:endParaRPr>
          </a:p>
          <a:p>
            <a:pPr marL="375285" indent="-362585">
              <a:lnSpc>
                <a:spcPct val="100000"/>
              </a:lnSpc>
              <a:spcBef>
                <a:spcPts val="1080"/>
              </a:spcBef>
              <a:buClr>
                <a:srgbClr val="002060"/>
              </a:buClr>
              <a:buFont typeface="Arial"/>
              <a:buChar char="•"/>
              <a:tabLst>
                <a:tab pos="375285" algn="l"/>
                <a:tab pos="375920" algn="l"/>
              </a:tabLst>
            </a:pPr>
            <a:r>
              <a:rPr lang="es-ES" sz="1600" spc="-90" dirty="0">
                <a:latin typeface="Trebuchet MS"/>
                <a:cs typeface="Trebuchet MS"/>
              </a:rPr>
              <a:t>Prevención </a:t>
            </a:r>
            <a:r>
              <a:rPr lang="es-ES" sz="1600" spc="-105" dirty="0">
                <a:latin typeface="Trebuchet MS"/>
                <a:cs typeface="Trebuchet MS"/>
              </a:rPr>
              <a:t>de violencia</a:t>
            </a:r>
            <a:r>
              <a:rPr lang="es-ES" sz="1600" spc="20" dirty="0">
                <a:latin typeface="Trebuchet MS"/>
                <a:cs typeface="Trebuchet MS"/>
              </a:rPr>
              <a:t> </a:t>
            </a:r>
            <a:r>
              <a:rPr lang="es-ES" sz="1600" spc="-95" dirty="0">
                <a:latin typeface="Trebuchet MS"/>
                <a:cs typeface="Trebuchet MS"/>
              </a:rPr>
              <a:t>sexual</a:t>
            </a:r>
            <a:endParaRPr lang="es-ES" sz="1600" dirty="0">
              <a:latin typeface="Trebuchet MS"/>
              <a:cs typeface="Trebuchet MS"/>
            </a:endParaRPr>
          </a:p>
          <a:p>
            <a:pPr marL="375285" indent="-362585">
              <a:lnSpc>
                <a:spcPct val="100000"/>
              </a:lnSpc>
              <a:spcBef>
                <a:spcPts val="1080"/>
              </a:spcBef>
              <a:buClr>
                <a:srgbClr val="002060"/>
              </a:buClr>
              <a:buFont typeface="Arial"/>
              <a:buChar char="•"/>
              <a:tabLst>
                <a:tab pos="375285" algn="l"/>
                <a:tab pos="375920" algn="l"/>
              </a:tabLst>
            </a:pPr>
            <a:r>
              <a:rPr lang="es-ES" sz="1600" spc="-90" dirty="0">
                <a:latin typeface="Trebuchet MS"/>
                <a:cs typeface="Trebuchet MS"/>
              </a:rPr>
              <a:t>Prevención </a:t>
            </a:r>
            <a:r>
              <a:rPr lang="es-ES" sz="1600" spc="-105" dirty="0">
                <a:latin typeface="Trebuchet MS"/>
                <a:cs typeface="Trebuchet MS"/>
              </a:rPr>
              <a:t>en </a:t>
            </a:r>
            <a:r>
              <a:rPr lang="es-ES" sz="1600" spc="-130" dirty="0">
                <a:latin typeface="Trebuchet MS"/>
                <a:cs typeface="Trebuchet MS"/>
              </a:rPr>
              <a:t>el </a:t>
            </a:r>
            <a:r>
              <a:rPr lang="es-ES" sz="1600" spc="-90" dirty="0">
                <a:latin typeface="Trebuchet MS"/>
                <a:cs typeface="Trebuchet MS"/>
              </a:rPr>
              <a:t>espacio público </a:t>
            </a:r>
            <a:r>
              <a:rPr lang="es-ES" sz="1600" spc="-100" dirty="0">
                <a:latin typeface="Trebuchet MS"/>
                <a:cs typeface="Trebuchet MS"/>
              </a:rPr>
              <a:t>y </a:t>
            </a:r>
            <a:r>
              <a:rPr lang="es-ES" sz="1600" spc="-130" dirty="0">
                <a:latin typeface="Trebuchet MS"/>
                <a:cs typeface="Trebuchet MS"/>
              </a:rPr>
              <a:t>el</a:t>
            </a:r>
            <a:r>
              <a:rPr lang="es-ES" sz="1600" spc="-120" dirty="0">
                <a:latin typeface="Trebuchet MS"/>
                <a:cs typeface="Trebuchet MS"/>
              </a:rPr>
              <a:t> </a:t>
            </a:r>
            <a:r>
              <a:rPr lang="es-ES" sz="1600" spc="-130" dirty="0">
                <a:latin typeface="Trebuchet MS"/>
                <a:cs typeface="Trebuchet MS"/>
              </a:rPr>
              <a:t>hábitat</a:t>
            </a:r>
            <a:endParaRPr lang="es-ES" sz="1600" dirty="0">
              <a:latin typeface="Trebuchet MS"/>
              <a:cs typeface="Trebuchet MS"/>
            </a:endParaRPr>
          </a:p>
          <a:p>
            <a:pPr marL="375285" marR="5080" indent="-362585">
              <a:lnSpc>
                <a:spcPct val="150000"/>
              </a:lnSpc>
              <a:buClr>
                <a:srgbClr val="002060"/>
              </a:buClr>
              <a:buFont typeface="Arial"/>
              <a:buChar char="•"/>
              <a:tabLst>
                <a:tab pos="375285" algn="l"/>
                <a:tab pos="375920" algn="l"/>
              </a:tabLst>
            </a:pPr>
            <a:r>
              <a:rPr lang="es-ES" sz="1600" spc="-90" dirty="0">
                <a:latin typeface="Trebuchet MS"/>
                <a:cs typeface="Trebuchet MS"/>
              </a:rPr>
              <a:t>Prevención </a:t>
            </a:r>
            <a:r>
              <a:rPr lang="es-ES" sz="1600" spc="-105" dirty="0">
                <a:latin typeface="Trebuchet MS"/>
                <a:cs typeface="Trebuchet MS"/>
              </a:rPr>
              <a:t>de </a:t>
            </a:r>
            <a:r>
              <a:rPr lang="es-ES" sz="1600" spc="-90" dirty="0">
                <a:latin typeface="Trebuchet MS"/>
                <a:cs typeface="Trebuchet MS"/>
              </a:rPr>
              <a:t>conductas </a:t>
            </a:r>
            <a:r>
              <a:rPr lang="es-ES" sz="1600" spc="-105" dirty="0">
                <a:latin typeface="Trebuchet MS"/>
                <a:cs typeface="Trebuchet MS"/>
              </a:rPr>
              <a:t>de </a:t>
            </a:r>
            <a:r>
              <a:rPr lang="es-ES" sz="1600" spc="-70" dirty="0">
                <a:latin typeface="Trebuchet MS"/>
                <a:cs typeface="Trebuchet MS"/>
              </a:rPr>
              <a:t>riesgo </a:t>
            </a:r>
            <a:r>
              <a:rPr lang="es-ES" sz="1600" spc="-100" dirty="0">
                <a:latin typeface="Trebuchet MS"/>
                <a:cs typeface="Trebuchet MS"/>
              </a:rPr>
              <a:t>asociadas </a:t>
            </a:r>
            <a:r>
              <a:rPr lang="es-ES" sz="1600" spc="-160" dirty="0">
                <a:latin typeface="Trebuchet MS"/>
                <a:cs typeface="Trebuchet MS"/>
              </a:rPr>
              <a:t>al </a:t>
            </a:r>
            <a:r>
              <a:rPr lang="es-ES" sz="1600" spc="-55" dirty="0">
                <a:latin typeface="Trebuchet MS"/>
                <a:cs typeface="Trebuchet MS"/>
              </a:rPr>
              <a:t>consumo </a:t>
            </a:r>
            <a:r>
              <a:rPr lang="es-ES" sz="1600" spc="-105" dirty="0">
                <a:latin typeface="Trebuchet MS"/>
                <a:cs typeface="Trebuchet MS"/>
              </a:rPr>
              <a:t>de </a:t>
            </a:r>
            <a:r>
              <a:rPr lang="es-ES" sz="1600" spc="-110" dirty="0">
                <a:latin typeface="Trebuchet MS"/>
                <a:cs typeface="Trebuchet MS"/>
              </a:rPr>
              <a:t>alcohol, </a:t>
            </a:r>
            <a:r>
              <a:rPr lang="es-ES" sz="1600" spc="-80" dirty="0">
                <a:latin typeface="Trebuchet MS"/>
                <a:cs typeface="Trebuchet MS"/>
              </a:rPr>
              <a:t>drogas </a:t>
            </a:r>
            <a:r>
              <a:rPr lang="es-ES" sz="1600" spc="-100" dirty="0">
                <a:latin typeface="Trebuchet MS"/>
                <a:cs typeface="Trebuchet MS"/>
              </a:rPr>
              <a:t>y  </a:t>
            </a:r>
            <a:r>
              <a:rPr lang="es-ES" sz="1600" spc="-55" dirty="0">
                <a:latin typeface="Trebuchet MS"/>
                <a:cs typeface="Trebuchet MS"/>
              </a:rPr>
              <a:t>porte </a:t>
            </a:r>
            <a:r>
              <a:rPr lang="es-ES" sz="1600" spc="-105" dirty="0">
                <a:latin typeface="Trebuchet MS"/>
                <a:cs typeface="Trebuchet MS"/>
              </a:rPr>
              <a:t>de</a:t>
            </a:r>
            <a:r>
              <a:rPr lang="es-ES" sz="1600" spc="-50" dirty="0">
                <a:latin typeface="Trebuchet MS"/>
                <a:cs typeface="Trebuchet MS"/>
              </a:rPr>
              <a:t> </a:t>
            </a:r>
            <a:r>
              <a:rPr lang="es-ES" sz="1600" spc="-100" dirty="0">
                <a:latin typeface="Trebuchet MS"/>
                <a:cs typeface="Trebuchet MS"/>
              </a:rPr>
              <a:t>armas</a:t>
            </a:r>
            <a:endParaRPr lang="es-ES" sz="1600" dirty="0">
              <a:latin typeface="Trebuchet MS"/>
              <a:cs typeface="Trebuchet MS"/>
            </a:endParaRPr>
          </a:p>
          <a:p>
            <a:pPr marL="375285" indent="-362585">
              <a:lnSpc>
                <a:spcPct val="100000"/>
              </a:lnSpc>
              <a:spcBef>
                <a:spcPts val="1080"/>
              </a:spcBef>
              <a:buClr>
                <a:srgbClr val="002060"/>
              </a:buClr>
              <a:buFont typeface="Arial"/>
              <a:buChar char="•"/>
              <a:tabLst>
                <a:tab pos="375285" algn="l"/>
                <a:tab pos="375920" algn="l"/>
              </a:tabLst>
            </a:pPr>
            <a:r>
              <a:rPr lang="es-ES" sz="1600" spc="-90" dirty="0">
                <a:latin typeface="Trebuchet MS"/>
                <a:cs typeface="Trebuchet MS"/>
              </a:rPr>
              <a:t>Prevención </a:t>
            </a:r>
            <a:r>
              <a:rPr lang="es-ES" sz="1600" spc="-100" dirty="0">
                <a:latin typeface="Trebuchet MS"/>
                <a:cs typeface="Trebuchet MS"/>
              </a:rPr>
              <a:t>y </a:t>
            </a:r>
            <a:r>
              <a:rPr lang="es-ES" sz="1600" spc="-95" dirty="0">
                <a:latin typeface="Trebuchet MS"/>
                <a:cs typeface="Trebuchet MS"/>
              </a:rPr>
              <a:t>seguridad</a:t>
            </a:r>
            <a:r>
              <a:rPr lang="es-ES" sz="1600" spc="5" dirty="0">
                <a:latin typeface="Trebuchet MS"/>
                <a:cs typeface="Trebuchet MS"/>
              </a:rPr>
              <a:t> </a:t>
            </a:r>
            <a:r>
              <a:rPr lang="es-ES" sz="1600" spc="-135" dirty="0">
                <a:latin typeface="Trebuchet MS"/>
                <a:cs typeface="Trebuchet MS"/>
              </a:rPr>
              <a:t>vial</a:t>
            </a:r>
            <a:endParaRPr lang="es-ES" sz="1600" dirty="0">
              <a:latin typeface="Trebuchet MS"/>
              <a:cs typeface="Trebuchet MS"/>
            </a:endParaRPr>
          </a:p>
          <a:p>
            <a:pPr marL="375285" indent="-362585">
              <a:lnSpc>
                <a:spcPct val="100000"/>
              </a:lnSpc>
              <a:spcBef>
                <a:spcPts val="1080"/>
              </a:spcBef>
              <a:buClr>
                <a:srgbClr val="002060"/>
              </a:buClr>
              <a:buFont typeface="Arial"/>
              <a:buChar char="•"/>
              <a:tabLst>
                <a:tab pos="375285" algn="l"/>
                <a:tab pos="375920" algn="l"/>
              </a:tabLst>
            </a:pPr>
            <a:r>
              <a:rPr lang="es-ES" sz="1600" spc="-90" dirty="0">
                <a:latin typeface="Trebuchet MS"/>
                <a:cs typeface="Trebuchet MS"/>
              </a:rPr>
              <a:t>Prevención </a:t>
            </a:r>
            <a:r>
              <a:rPr lang="es-ES" sz="1600" spc="-105" dirty="0">
                <a:latin typeface="Trebuchet MS"/>
                <a:cs typeface="Trebuchet MS"/>
              </a:rPr>
              <a:t>de </a:t>
            </a:r>
            <a:r>
              <a:rPr lang="es-ES" sz="1600" spc="-90" dirty="0">
                <a:latin typeface="Trebuchet MS"/>
                <a:cs typeface="Trebuchet MS"/>
              </a:rPr>
              <a:t>enrolamiento </a:t>
            </a:r>
            <a:r>
              <a:rPr lang="es-ES" sz="1600" spc="-105" dirty="0">
                <a:latin typeface="Trebuchet MS"/>
                <a:cs typeface="Trebuchet MS"/>
              </a:rPr>
              <a:t>en </a:t>
            </a:r>
            <a:r>
              <a:rPr lang="es-ES" sz="1600" spc="-20" dirty="0">
                <a:latin typeface="Trebuchet MS"/>
                <a:cs typeface="Trebuchet MS"/>
              </a:rPr>
              <a:t>GAI, </a:t>
            </a:r>
            <a:r>
              <a:rPr lang="es-ES" sz="1600" spc="65" dirty="0">
                <a:latin typeface="Trebuchet MS"/>
                <a:cs typeface="Trebuchet MS"/>
              </a:rPr>
              <a:t>BACRIM </a:t>
            </a:r>
            <a:r>
              <a:rPr lang="es-ES" sz="1600" spc="-100" dirty="0">
                <a:latin typeface="Trebuchet MS"/>
                <a:cs typeface="Trebuchet MS"/>
              </a:rPr>
              <a:t>y </a:t>
            </a:r>
            <a:r>
              <a:rPr lang="es-ES" sz="1600" spc="-90" dirty="0">
                <a:latin typeface="Trebuchet MS"/>
                <a:cs typeface="Trebuchet MS"/>
              </a:rPr>
              <a:t>crimen</a:t>
            </a:r>
            <a:r>
              <a:rPr lang="es-ES" sz="1600" spc="-130" dirty="0">
                <a:latin typeface="Trebuchet MS"/>
                <a:cs typeface="Trebuchet MS"/>
              </a:rPr>
              <a:t> </a:t>
            </a:r>
            <a:r>
              <a:rPr lang="es-ES" sz="1600" spc="-85" dirty="0">
                <a:latin typeface="Trebuchet MS"/>
                <a:cs typeface="Trebuchet MS"/>
              </a:rPr>
              <a:t>organizado</a:t>
            </a:r>
            <a:endParaRPr lang="es-ES" sz="1600" dirty="0">
              <a:latin typeface="Trebuchet MS"/>
              <a:cs typeface="Trebuchet MS"/>
            </a:endParaRPr>
          </a:p>
          <a:p>
            <a:pPr marL="375285" indent="-362585">
              <a:lnSpc>
                <a:spcPct val="100000"/>
              </a:lnSpc>
              <a:spcBef>
                <a:spcPts val="1140"/>
              </a:spcBef>
              <a:buClr>
                <a:srgbClr val="002060"/>
              </a:buClr>
              <a:buFont typeface="Arial"/>
              <a:buChar char="•"/>
              <a:tabLst>
                <a:tab pos="375285" algn="l"/>
                <a:tab pos="375920" algn="l"/>
              </a:tabLst>
            </a:pPr>
            <a:r>
              <a:rPr lang="es-ES" sz="1600" spc="-80" dirty="0">
                <a:latin typeface="Trebuchet MS"/>
                <a:cs typeface="Trebuchet MS"/>
              </a:rPr>
              <a:t>Competencias </a:t>
            </a:r>
            <a:r>
              <a:rPr lang="es-ES" sz="1600" spc="-130" dirty="0">
                <a:latin typeface="Trebuchet MS"/>
                <a:cs typeface="Trebuchet MS"/>
              </a:rPr>
              <a:t>ciudadanas </a:t>
            </a:r>
            <a:r>
              <a:rPr lang="es-ES" sz="1600" spc="-125" dirty="0">
                <a:latin typeface="Trebuchet MS"/>
                <a:cs typeface="Trebuchet MS"/>
              </a:rPr>
              <a:t>para </a:t>
            </a:r>
            <a:r>
              <a:rPr lang="es-ES" sz="1600" spc="-175" dirty="0">
                <a:latin typeface="Trebuchet MS"/>
                <a:cs typeface="Trebuchet MS"/>
              </a:rPr>
              <a:t>la </a:t>
            </a:r>
            <a:r>
              <a:rPr lang="es-ES" sz="1600" spc="-100" dirty="0">
                <a:latin typeface="Trebuchet MS"/>
                <a:cs typeface="Trebuchet MS"/>
              </a:rPr>
              <a:t>prevención </a:t>
            </a:r>
            <a:r>
              <a:rPr lang="es-ES" sz="1600" spc="-130" dirty="0">
                <a:latin typeface="Trebuchet MS"/>
                <a:cs typeface="Trebuchet MS"/>
              </a:rPr>
              <a:t>del</a:t>
            </a:r>
            <a:r>
              <a:rPr lang="es-ES" sz="1600" spc="150" dirty="0">
                <a:latin typeface="Trebuchet MS"/>
                <a:cs typeface="Trebuchet MS"/>
              </a:rPr>
              <a:t> </a:t>
            </a:r>
            <a:r>
              <a:rPr lang="es-ES" sz="1600" spc="-100" dirty="0">
                <a:latin typeface="Trebuchet MS"/>
                <a:cs typeface="Trebuchet MS"/>
              </a:rPr>
              <a:t>delito</a:t>
            </a:r>
            <a:endParaRPr lang="es-ES" sz="1600" dirty="0">
              <a:latin typeface="Trebuchet MS"/>
              <a:cs typeface="Trebuchet MS"/>
            </a:endParaRPr>
          </a:p>
          <a:p>
            <a:pPr marL="12700">
              <a:lnSpc>
                <a:spcPct val="100000"/>
              </a:lnSpc>
              <a:spcBef>
                <a:spcPts val="95"/>
              </a:spcBef>
            </a:pPr>
            <a:endParaRPr sz="2800" dirty="0">
              <a:latin typeface="Trebuchet MS"/>
              <a:cs typeface="Trebuchet MS"/>
            </a:endParaRPr>
          </a:p>
        </p:txBody>
      </p:sp>
      <p:sp>
        <p:nvSpPr>
          <p:cNvPr id="8" name="object 17"/>
          <p:cNvSpPr txBox="1">
            <a:spLocks/>
          </p:cNvSpPr>
          <p:nvPr/>
        </p:nvSpPr>
        <p:spPr bwMode="auto">
          <a:xfrm>
            <a:off x="179512" y="88701"/>
            <a:ext cx="7488831" cy="1133644"/>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12700">
              <a:spcBef>
                <a:spcPts val="100"/>
              </a:spcBef>
            </a:pPr>
            <a:r>
              <a:rPr lang="es-ES_tradnl" sz="3600" b="1" dirty="0" smtClean="0">
                <a:latin typeface="Trebuchet MS"/>
                <a:cs typeface="Trebuchet MS"/>
              </a:rPr>
              <a:t>EJES ESTRATEGICOS</a:t>
            </a:r>
          </a:p>
          <a:p>
            <a:pPr marL="12700">
              <a:spcBef>
                <a:spcPts val="100"/>
              </a:spcBef>
            </a:pPr>
            <a:endParaRPr lang="es-ES_tradnl" sz="3600" b="1" dirty="0">
              <a:latin typeface="Trebuchet MS"/>
              <a:cs typeface="Trebuchet MS"/>
            </a:endParaRPr>
          </a:p>
        </p:txBody>
      </p:sp>
    </p:spTree>
    <p:extLst>
      <p:ext uri="{BB962C8B-B14F-4D97-AF65-F5344CB8AC3E}">
        <p14:creationId xmlns:p14="http://schemas.microsoft.com/office/powerpoint/2010/main" val="12841929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4" name="object 4"/>
          <p:cNvSpPr/>
          <p:nvPr/>
        </p:nvSpPr>
        <p:spPr>
          <a:xfrm>
            <a:off x="214287" y="1340764"/>
            <a:ext cx="8644255" cy="5231765"/>
          </a:xfrm>
          <a:custGeom>
            <a:avLst/>
            <a:gdLst/>
            <a:ahLst/>
            <a:cxnLst/>
            <a:rect l="l" t="t" r="r" b="b"/>
            <a:pathLst>
              <a:path w="8644255" h="5231765">
                <a:moveTo>
                  <a:pt x="0" y="0"/>
                </a:moveTo>
                <a:lnTo>
                  <a:pt x="8644001" y="0"/>
                </a:lnTo>
                <a:lnTo>
                  <a:pt x="8644001" y="5231498"/>
                </a:lnTo>
                <a:lnTo>
                  <a:pt x="0" y="5231498"/>
                </a:lnTo>
                <a:lnTo>
                  <a:pt x="0" y="0"/>
                </a:lnTo>
                <a:close/>
              </a:path>
            </a:pathLst>
          </a:custGeom>
          <a:solidFill>
            <a:schemeClr val="bg1">
              <a:lumMod val="85000"/>
              <a:alpha val="47840"/>
            </a:schemeClr>
          </a:solidFill>
        </p:spPr>
        <p:txBody>
          <a:bodyPr wrap="square" lIns="0" tIns="0" rIns="0" bIns="0" rtlCol="0"/>
          <a:lstStyle/>
          <a:p>
            <a:endParaRPr/>
          </a:p>
        </p:txBody>
      </p:sp>
      <p:sp>
        <p:nvSpPr>
          <p:cNvPr id="6" name="object 6"/>
          <p:cNvSpPr txBox="1"/>
          <p:nvPr/>
        </p:nvSpPr>
        <p:spPr>
          <a:xfrm>
            <a:off x="364490" y="1504086"/>
            <a:ext cx="8494052" cy="4869923"/>
          </a:xfrm>
          <a:prstGeom prst="rect">
            <a:avLst/>
          </a:prstGeom>
        </p:spPr>
        <p:txBody>
          <a:bodyPr vert="horz" wrap="square" lIns="0" tIns="12065" rIns="0" bIns="0" rtlCol="0">
            <a:spAutoFit/>
          </a:bodyPr>
          <a:lstStyle/>
          <a:p>
            <a:pPr marL="367665" indent="-354965">
              <a:lnSpc>
                <a:spcPct val="100000"/>
              </a:lnSpc>
              <a:spcBef>
                <a:spcPts val="95"/>
              </a:spcBef>
              <a:buAutoNum type="arabicPeriod" startAt="2"/>
              <a:tabLst>
                <a:tab pos="368300" algn="l"/>
              </a:tabLst>
            </a:pPr>
            <a:r>
              <a:rPr sz="2800" b="1" spc="-415" dirty="0" smtClean="0">
                <a:latin typeface="Trebuchet MS"/>
                <a:cs typeface="Trebuchet MS"/>
              </a:rPr>
              <a:t> </a:t>
            </a:r>
            <a:r>
              <a:rPr lang="es-ES_tradnl" sz="2800" b="1" spc="70" dirty="0">
                <a:latin typeface="Trebuchet MS"/>
                <a:cs typeface="Trebuchet MS"/>
              </a:rPr>
              <a:t>Control</a:t>
            </a:r>
            <a:r>
              <a:rPr lang="es-ES_tradnl" sz="2800" b="1" spc="-55" dirty="0">
                <a:latin typeface="Trebuchet MS"/>
                <a:cs typeface="Trebuchet MS"/>
              </a:rPr>
              <a:t> </a:t>
            </a:r>
            <a:r>
              <a:rPr lang="es-ES_tradnl" sz="2800" b="1" spc="-40" dirty="0" smtClean="0">
                <a:latin typeface="Trebuchet MS"/>
                <a:cs typeface="Trebuchet MS"/>
              </a:rPr>
              <a:t>Policial</a:t>
            </a:r>
          </a:p>
          <a:p>
            <a:pPr marL="12700">
              <a:lnSpc>
                <a:spcPct val="100000"/>
              </a:lnSpc>
              <a:spcBef>
                <a:spcPts val="95"/>
              </a:spcBef>
              <a:tabLst>
                <a:tab pos="368300" algn="l"/>
              </a:tabLst>
            </a:pPr>
            <a:endParaRPr lang="es-ES_tradnl" sz="2800" dirty="0">
              <a:latin typeface="Trebuchet MS"/>
              <a:cs typeface="Trebuchet MS"/>
            </a:endParaRPr>
          </a:p>
          <a:p>
            <a:pPr marL="518159" lvl="1" indent="-362585">
              <a:lnSpc>
                <a:spcPct val="100000"/>
              </a:lnSpc>
              <a:buClr>
                <a:srgbClr val="002060"/>
              </a:buClr>
              <a:buFont typeface="Arial"/>
              <a:buChar char="•"/>
              <a:tabLst>
                <a:tab pos="518159" algn="l"/>
                <a:tab pos="518795" algn="l"/>
              </a:tabLst>
            </a:pPr>
            <a:r>
              <a:rPr lang="es-ES" sz="2000" spc="-140" dirty="0" smtClean="0">
                <a:latin typeface="Trebuchet MS"/>
                <a:cs typeface="Trebuchet MS"/>
              </a:rPr>
              <a:t>Plan </a:t>
            </a:r>
            <a:r>
              <a:rPr lang="es-ES" sz="2000" spc="-75" dirty="0">
                <a:latin typeface="Trebuchet MS"/>
                <a:cs typeface="Trebuchet MS"/>
              </a:rPr>
              <a:t>Nacional </a:t>
            </a:r>
            <a:r>
              <a:rPr lang="es-ES" sz="2000" spc="-114" dirty="0">
                <a:latin typeface="Trebuchet MS"/>
                <a:cs typeface="Trebuchet MS"/>
              </a:rPr>
              <a:t>de </a:t>
            </a:r>
            <a:r>
              <a:rPr lang="es-ES" sz="2000" spc="-130" dirty="0">
                <a:latin typeface="Trebuchet MS"/>
                <a:cs typeface="Trebuchet MS"/>
              </a:rPr>
              <a:t>Vigilancia </a:t>
            </a:r>
            <a:r>
              <a:rPr lang="es-ES" sz="2000" spc="-80" dirty="0">
                <a:latin typeface="Trebuchet MS"/>
                <a:cs typeface="Trebuchet MS"/>
              </a:rPr>
              <a:t>Comunitaria </a:t>
            </a:r>
            <a:r>
              <a:rPr lang="es-ES" sz="2000" spc="-25" dirty="0">
                <a:latin typeface="Trebuchet MS"/>
                <a:cs typeface="Trebuchet MS"/>
              </a:rPr>
              <a:t>por</a:t>
            </a:r>
            <a:r>
              <a:rPr lang="es-ES" sz="2000" spc="-220" dirty="0">
                <a:latin typeface="Trebuchet MS"/>
                <a:cs typeface="Trebuchet MS"/>
              </a:rPr>
              <a:t> </a:t>
            </a:r>
            <a:r>
              <a:rPr lang="es-ES" sz="2000" spc="-75" dirty="0">
                <a:latin typeface="Trebuchet MS"/>
                <a:cs typeface="Trebuchet MS"/>
              </a:rPr>
              <a:t>Cuadrantes</a:t>
            </a:r>
            <a:endParaRPr lang="es-ES"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 sz="2000" spc="-80" dirty="0">
                <a:latin typeface="Trebuchet MS"/>
                <a:cs typeface="Trebuchet MS"/>
              </a:rPr>
              <a:t>Inversión </a:t>
            </a:r>
            <a:r>
              <a:rPr lang="es-ES" sz="2000" spc="-114" dirty="0">
                <a:latin typeface="Trebuchet MS"/>
                <a:cs typeface="Trebuchet MS"/>
              </a:rPr>
              <a:t>en </a:t>
            </a:r>
            <a:r>
              <a:rPr lang="es-ES" sz="2000" spc="-130" dirty="0">
                <a:latin typeface="Trebuchet MS"/>
                <a:cs typeface="Trebuchet MS"/>
              </a:rPr>
              <a:t>inteligencia </a:t>
            </a:r>
            <a:r>
              <a:rPr lang="es-ES" sz="2000" spc="-125" dirty="0">
                <a:latin typeface="Trebuchet MS"/>
                <a:cs typeface="Trebuchet MS"/>
              </a:rPr>
              <a:t>para </a:t>
            </a:r>
            <a:r>
              <a:rPr lang="es-ES" sz="2000" spc="-175" dirty="0">
                <a:latin typeface="Trebuchet MS"/>
                <a:cs typeface="Trebuchet MS"/>
              </a:rPr>
              <a:t>la </a:t>
            </a:r>
            <a:r>
              <a:rPr lang="es-ES" sz="2000" spc="-105" dirty="0">
                <a:latin typeface="Trebuchet MS"/>
                <a:cs typeface="Trebuchet MS"/>
              </a:rPr>
              <a:t>seguridad</a:t>
            </a:r>
            <a:r>
              <a:rPr lang="es-ES" sz="2000" spc="175" dirty="0">
                <a:latin typeface="Trebuchet MS"/>
                <a:cs typeface="Trebuchet MS"/>
              </a:rPr>
              <a:t> </a:t>
            </a:r>
            <a:r>
              <a:rPr lang="es-ES" sz="2000" spc="-135" dirty="0">
                <a:latin typeface="Trebuchet MS"/>
                <a:cs typeface="Trebuchet MS"/>
              </a:rPr>
              <a:t>ciudadana</a:t>
            </a:r>
            <a:endParaRPr lang="es-ES"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 sz="2000" spc="-100" dirty="0">
                <a:latin typeface="Trebuchet MS"/>
                <a:cs typeface="Trebuchet MS"/>
              </a:rPr>
              <a:t>Fortalecimiento </a:t>
            </a:r>
            <a:r>
              <a:rPr lang="es-ES" sz="2000" spc="-114" dirty="0">
                <a:latin typeface="Trebuchet MS"/>
                <a:cs typeface="Trebuchet MS"/>
              </a:rPr>
              <a:t>de </a:t>
            </a:r>
            <a:r>
              <a:rPr lang="es-ES" sz="2000" spc="-130" dirty="0">
                <a:latin typeface="Trebuchet MS"/>
                <a:cs typeface="Trebuchet MS"/>
              </a:rPr>
              <a:t>las </a:t>
            </a:r>
            <a:r>
              <a:rPr lang="es-ES" sz="2000" spc="-135" dirty="0">
                <a:latin typeface="Trebuchet MS"/>
                <a:cs typeface="Trebuchet MS"/>
              </a:rPr>
              <a:t>capacidades </a:t>
            </a:r>
            <a:r>
              <a:rPr lang="es-ES" sz="2000" spc="-114" dirty="0">
                <a:latin typeface="Trebuchet MS"/>
                <a:cs typeface="Trebuchet MS"/>
              </a:rPr>
              <a:t>de investigación</a:t>
            </a:r>
            <a:r>
              <a:rPr lang="es-ES" sz="2000" spc="165" dirty="0">
                <a:latin typeface="Trebuchet MS"/>
                <a:cs typeface="Trebuchet MS"/>
              </a:rPr>
              <a:t> </a:t>
            </a:r>
            <a:r>
              <a:rPr lang="es-ES" sz="2000" spc="-114" dirty="0">
                <a:latin typeface="Trebuchet MS"/>
                <a:cs typeface="Trebuchet MS"/>
              </a:rPr>
              <a:t>criminal</a:t>
            </a:r>
            <a:endParaRPr lang="es-ES"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 sz="2000" spc="-100" dirty="0">
                <a:latin typeface="Trebuchet MS"/>
                <a:cs typeface="Trebuchet MS"/>
              </a:rPr>
              <a:t>Fortalecimiento </a:t>
            </a:r>
            <a:r>
              <a:rPr lang="es-ES" sz="2000" spc="-114" dirty="0">
                <a:latin typeface="Trebuchet MS"/>
                <a:cs typeface="Trebuchet MS"/>
              </a:rPr>
              <a:t>de </a:t>
            </a:r>
            <a:r>
              <a:rPr lang="es-ES" sz="2000" spc="-55" dirty="0">
                <a:latin typeface="Trebuchet MS"/>
                <a:cs typeface="Trebuchet MS"/>
              </a:rPr>
              <a:t>los SIES </a:t>
            </a:r>
            <a:r>
              <a:rPr lang="es-ES" sz="2000" spc="-80" dirty="0">
                <a:latin typeface="Trebuchet MS"/>
                <a:cs typeface="Trebuchet MS"/>
              </a:rPr>
              <a:t>(Alarmas </a:t>
            </a:r>
            <a:r>
              <a:rPr lang="es-ES" sz="2000" spc="-120" dirty="0">
                <a:latin typeface="Trebuchet MS"/>
                <a:cs typeface="Trebuchet MS"/>
              </a:rPr>
              <a:t>comunitarias, </a:t>
            </a:r>
            <a:r>
              <a:rPr lang="es-ES" sz="2000" spc="20" dirty="0">
                <a:latin typeface="Trebuchet MS"/>
                <a:cs typeface="Trebuchet MS"/>
              </a:rPr>
              <a:t>NUSE123 </a:t>
            </a:r>
            <a:r>
              <a:rPr lang="es-ES" sz="2000" spc="-110" dirty="0">
                <a:latin typeface="Trebuchet MS"/>
                <a:cs typeface="Trebuchet MS"/>
              </a:rPr>
              <a:t>y</a:t>
            </a:r>
            <a:r>
              <a:rPr lang="es-ES" sz="2000" spc="-245" dirty="0">
                <a:latin typeface="Trebuchet MS"/>
                <a:cs typeface="Trebuchet MS"/>
              </a:rPr>
              <a:t> </a:t>
            </a:r>
            <a:r>
              <a:rPr lang="es-ES" sz="2000" spc="85" dirty="0">
                <a:latin typeface="Trebuchet MS"/>
                <a:cs typeface="Trebuchet MS"/>
              </a:rPr>
              <a:t>CCTV)</a:t>
            </a:r>
            <a:endParaRPr lang="es-ES"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 sz="2000" spc="-120" dirty="0">
                <a:latin typeface="Trebuchet MS"/>
                <a:cs typeface="Trebuchet MS"/>
              </a:rPr>
              <a:t>Estrategia </a:t>
            </a:r>
            <a:r>
              <a:rPr lang="es-ES" sz="2000" spc="-125" dirty="0">
                <a:latin typeface="Trebuchet MS"/>
                <a:cs typeface="Trebuchet MS"/>
              </a:rPr>
              <a:t>integral </a:t>
            </a:r>
            <a:r>
              <a:rPr lang="es-ES" sz="2000" spc="-85" dirty="0">
                <a:latin typeface="Trebuchet MS"/>
                <a:cs typeface="Trebuchet MS"/>
              </a:rPr>
              <a:t>contra </a:t>
            </a:r>
            <a:r>
              <a:rPr lang="es-ES" sz="2000" spc="-145" dirty="0">
                <a:latin typeface="Trebuchet MS"/>
                <a:cs typeface="Trebuchet MS"/>
              </a:rPr>
              <a:t>el</a:t>
            </a:r>
            <a:r>
              <a:rPr lang="es-ES" sz="2000" spc="10" dirty="0">
                <a:latin typeface="Trebuchet MS"/>
                <a:cs typeface="Trebuchet MS"/>
              </a:rPr>
              <a:t> </a:t>
            </a:r>
            <a:r>
              <a:rPr lang="es-ES" sz="2000" spc="-100" dirty="0" err="1">
                <a:latin typeface="Trebuchet MS"/>
                <a:cs typeface="Trebuchet MS"/>
              </a:rPr>
              <a:t>microtráfico</a:t>
            </a:r>
            <a:endParaRPr lang="es-ES" sz="2000" dirty="0">
              <a:latin typeface="Trebuchet MS"/>
              <a:cs typeface="Trebuchet MS"/>
            </a:endParaRPr>
          </a:p>
          <a:p>
            <a:pPr marL="517525" lvl="1" indent="-362585">
              <a:lnSpc>
                <a:spcPct val="100000"/>
              </a:lnSpc>
              <a:spcBef>
                <a:spcPts val="1200"/>
              </a:spcBef>
              <a:buClr>
                <a:srgbClr val="002060"/>
              </a:buClr>
              <a:buFont typeface="Arial"/>
              <a:buChar char="•"/>
              <a:tabLst>
                <a:tab pos="517525" algn="l"/>
                <a:tab pos="518159" algn="l"/>
              </a:tabLst>
            </a:pPr>
            <a:r>
              <a:rPr lang="es-ES" sz="2000" spc="-20" dirty="0">
                <a:latin typeface="Trebuchet MS"/>
                <a:cs typeface="Trebuchet MS"/>
              </a:rPr>
              <a:t>Control </a:t>
            </a:r>
            <a:r>
              <a:rPr lang="es-ES" sz="2000" spc="-135" dirty="0">
                <a:latin typeface="Trebuchet MS"/>
                <a:cs typeface="Trebuchet MS"/>
              </a:rPr>
              <a:t>e </a:t>
            </a:r>
            <a:r>
              <a:rPr lang="es-ES" sz="2000" spc="-100" dirty="0">
                <a:latin typeface="Trebuchet MS"/>
                <a:cs typeface="Trebuchet MS"/>
              </a:rPr>
              <a:t>interdicción </a:t>
            </a:r>
            <a:r>
              <a:rPr lang="es-ES" sz="2000" spc="-180" dirty="0">
                <a:latin typeface="Trebuchet MS"/>
                <a:cs typeface="Trebuchet MS"/>
              </a:rPr>
              <a:t>al </a:t>
            </a:r>
            <a:r>
              <a:rPr lang="es-ES" sz="2000" spc="-100" dirty="0">
                <a:latin typeface="Trebuchet MS"/>
                <a:cs typeface="Trebuchet MS"/>
              </a:rPr>
              <a:t>mercado </a:t>
            </a:r>
            <a:r>
              <a:rPr lang="es-ES" sz="2000" spc="-110" dirty="0">
                <a:latin typeface="Trebuchet MS"/>
                <a:cs typeface="Trebuchet MS"/>
              </a:rPr>
              <a:t>y tráfico </a:t>
            </a:r>
            <a:r>
              <a:rPr lang="es-ES" sz="2000" spc="-155" dirty="0">
                <a:latin typeface="Trebuchet MS"/>
                <a:cs typeface="Trebuchet MS"/>
              </a:rPr>
              <a:t>ilegal </a:t>
            </a:r>
            <a:r>
              <a:rPr lang="es-ES" sz="2000" spc="-114" dirty="0">
                <a:latin typeface="Trebuchet MS"/>
                <a:cs typeface="Trebuchet MS"/>
              </a:rPr>
              <a:t>de</a:t>
            </a:r>
            <a:r>
              <a:rPr lang="es-ES" sz="2000" spc="280" dirty="0">
                <a:latin typeface="Trebuchet MS"/>
                <a:cs typeface="Trebuchet MS"/>
              </a:rPr>
              <a:t> </a:t>
            </a:r>
            <a:r>
              <a:rPr lang="es-ES" sz="2000" spc="-110" dirty="0">
                <a:latin typeface="Trebuchet MS"/>
                <a:cs typeface="Trebuchet MS"/>
              </a:rPr>
              <a:t>armas</a:t>
            </a:r>
            <a:endParaRPr lang="es-ES" sz="2000" dirty="0">
              <a:latin typeface="Trebuchet MS"/>
              <a:cs typeface="Trebuchet MS"/>
            </a:endParaRPr>
          </a:p>
          <a:p>
            <a:pPr marL="517525" lvl="1" indent="-362585">
              <a:lnSpc>
                <a:spcPct val="100000"/>
              </a:lnSpc>
              <a:spcBef>
                <a:spcPts val="1195"/>
              </a:spcBef>
              <a:buClr>
                <a:srgbClr val="002060"/>
              </a:buClr>
              <a:buFont typeface="Arial"/>
              <a:buChar char="•"/>
              <a:tabLst>
                <a:tab pos="517525" algn="l"/>
                <a:tab pos="518159" algn="l"/>
              </a:tabLst>
            </a:pPr>
            <a:r>
              <a:rPr lang="es-ES" sz="2000" spc="-140" dirty="0">
                <a:latin typeface="Trebuchet MS"/>
                <a:cs typeface="Trebuchet MS"/>
              </a:rPr>
              <a:t>Plan </a:t>
            </a:r>
            <a:r>
              <a:rPr lang="es-ES" sz="2000" spc="-75" dirty="0">
                <a:latin typeface="Trebuchet MS"/>
                <a:cs typeface="Trebuchet MS"/>
              </a:rPr>
              <a:t>Nacional </a:t>
            </a:r>
            <a:r>
              <a:rPr lang="es-ES" sz="2000" spc="-85" dirty="0">
                <a:latin typeface="Trebuchet MS"/>
                <a:cs typeface="Trebuchet MS"/>
              </a:rPr>
              <a:t>contra </a:t>
            </a:r>
            <a:r>
              <a:rPr lang="es-ES" sz="2000" spc="-175" dirty="0">
                <a:latin typeface="Trebuchet MS"/>
                <a:cs typeface="Trebuchet MS"/>
              </a:rPr>
              <a:t>la</a:t>
            </a:r>
            <a:r>
              <a:rPr lang="es-ES" sz="2000" spc="-10" dirty="0">
                <a:latin typeface="Trebuchet MS"/>
                <a:cs typeface="Trebuchet MS"/>
              </a:rPr>
              <a:t> </a:t>
            </a:r>
            <a:r>
              <a:rPr lang="es-ES" sz="2000" spc="-45" dirty="0">
                <a:latin typeface="Trebuchet MS"/>
                <a:cs typeface="Trebuchet MS"/>
              </a:rPr>
              <a:t>Extorsión</a:t>
            </a:r>
            <a:endParaRPr lang="es-ES" sz="2000" dirty="0">
              <a:latin typeface="Trebuchet MS"/>
              <a:cs typeface="Trebuchet MS"/>
            </a:endParaRPr>
          </a:p>
          <a:p>
            <a:pPr marL="517525" lvl="1" indent="-362585">
              <a:lnSpc>
                <a:spcPct val="100000"/>
              </a:lnSpc>
              <a:spcBef>
                <a:spcPts val="1200"/>
              </a:spcBef>
              <a:buClr>
                <a:srgbClr val="002060"/>
              </a:buClr>
              <a:buFont typeface="Arial"/>
              <a:buChar char="•"/>
              <a:tabLst>
                <a:tab pos="517525" algn="l"/>
                <a:tab pos="518159" algn="l"/>
              </a:tabLst>
            </a:pPr>
            <a:r>
              <a:rPr lang="es-ES" sz="2000" spc="-105" dirty="0">
                <a:latin typeface="Trebuchet MS"/>
                <a:cs typeface="Trebuchet MS"/>
              </a:rPr>
              <a:t>Fortalecimiento </a:t>
            </a:r>
            <a:r>
              <a:rPr lang="es-ES" sz="2000" spc="-130" dirty="0">
                <a:latin typeface="Trebuchet MS"/>
                <a:cs typeface="Trebuchet MS"/>
              </a:rPr>
              <a:t>del </a:t>
            </a:r>
            <a:r>
              <a:rPr lang="es-ES" sz="2000" spc="-125" dirty="0">
                <a:latin typeface="Trebuchet MS"/>
                <a:cs typeface="Trebuchet MS"/>
              </a:rPr>
              <a:t>pie </a:t>
            </a:r>
            <a:r>
              <a:rPr lang="es-ES" sz="2000" spc="-114" dirty="0">
                <a:latin typeface="Trebuchet MS"/>
                <a:cs typeface="Trebuchet MS"/>
              </a:rPr>
              <a:t>de</a:t>
            </a:r>
            <a:r>
              <a:rPr lang="es-ES" sz="2000" spc="75" dirty="0">
                <a:latin typeface="Trebuchet MS"/>
                <a:cs typeface="Trebuchet MS"/>
              </a:rPr>
              <a:t> </a:t>
            </a:r>
            <a:r>
              <a:rPr lang="es-ES" sz="2000" spc="-130" dirty="0">
                <a:latin typeface="Trebuchet MS"/>
                <a:cs typeface="Trebuchet MS"/>
              </a:rPr>
              <a:t>fuerza</a:t>
            </a:r>
            <a:endParaRPr lang="es-ES" sz="2000" dirty="0">
              <a:latin typeface="Trebuchet MS"/>
              <a:cs typeface="Trebuchet MS"/>
            </a:endParaRPr>
          </a:p>
          <a:p>
            <a:pPr marL="12700">
              <a:lnSpc>
                <a:spcPct val="100000"/>
              </a:lnSpc>
              <a:spcBef>
                <a:spcPts val="95"/>
              </a:spcBef>
            </a:pPr>
            <a:endParaRPr sz="2800" dirty="0">
              <a:latin typeface="Trebuchet MS"/>
              <a:cs typeface="Trebuchet MS"/>
            </a:endParaRPr>
          </a:p>
        </p:txBody>
      </p:sp>
      <p:sp>
        <p:nvSpPr>
          <p:cNvPr id="8" name="object 17"/>
          <p:cNvSpPr txBox="1">
            <a:spLocks/>
          </p:cNvSpPr>
          <p:nvPr/>
        </p:nvSpPr>
        <p:spPr bwMode="auto">
          <a:xfrm>
            <a:off x="179512" y="88701"/>
            <a:ext cx="7488831" cy="1133644"/>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12700">
              <a:spcBef>
                <a:spcPts val="100"/>
              </a:spcBef>
            </a:pPr>
            <a:r>
              <a:rPr lang="es-ES_tradnl" sz="3600" b="1" dirty="0" smtClean="0">
                <a:latin typeface="Trebuchet MS"/>
                <a:cs typeface="Trebuchet MS"/>
              </a:rPr>
              <a:t>EJES ESTRATEGICOS</a:t>
            </a:r>
          </a:p>
          <a:p>
            <a:pPr marL="12700">
              <a:spcBef>
                <a:spcPts val="100"/>
              </a:spcBef>
            </a:pPr>
            <a:endParaRPr lang="es-ES_tradnl" sz="3600" b="1" dirty="0">
              <a:latin typeface="Trebuchet MS"/>
              <a:cs typeface="Trebuchet MS"/>
            </a:endParaRPr>
          </a:p>
        </p:txBody>
      </p:sp>
    </p:spTree>
    <p:extLst>
      <p:ext uri="{BB962C8B-B14F-4D97-AF65-F5344CB8AC3E}">
        <p14:creationId xmlns:p14="http://schemas.microsoft.com/office/powerpoint/2010/main" val="560836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4" name="object 4"/>
          <p:cNvSpPr/>
          <p:nvPr/>
        </p:nvSpPr>
        <p:spPr>
          <a:xfrm>
            <a:off x="214287" y="1340764"/>
            <a:ext cx="8644255" cy="5231765"/>
          </a:xfrm>
          <a:custGeom>
            <a:avLst/>
            <a:gdLst/>
            <a:ahLst/>
            <a:cxnLst/>
            <a:rect l="l" t="t" r="r" b="b"/>
            <a:pathLst>
              <a:path w="8644255" h="5231765">
                <a:moveTo>
                  <a:pt x="0" y="0"/>
                </a:moveTo>
                <a:lnTo>
                  <a:pt x="8644001" y="0"/>
                </a:lnTo>
                <a:lnTo>
                  <a:pt x="8644001" y="5231498"/>
                </a:lnTo>
                <a:lnTo>
                  <a:pt x="0" y="5231498"/>
                </a:lnTo>
                <a:lnTo>
                  <a:pt x="0" y="0"/>
                </a:lnTo>
                <a:close/>
              </a:path>
            </a:pathLst>
          </a:custGeom>
          <a:solidFill>
            <a:schemeClr val="bg1">
              <a:lumMod val="85000"/>
              <a:alpha val="47840"/>
            </a:schemeClr>
          </a:solidFill>
        </p:spPr>
        <p:txBody>
          <a:bodyPr wrap="square" lIns="0" tIns="0" rIns="0" bIns="0" rtlCol="0"/>
          <a:lstStyle/>
          <a:p>
            <a:endParaRPr/>
          </a:p>
        </p:txBody>
      </p:sp>
      <p:sp>
        <p:nvSpPr>
          <p:cNvPr id="6" name="object 6"/>
          <p:cNvSpPr txBox="1"/>
          <p:nvPr/>
        </p:nvSpPr>
        <p:spPr>
          <a:xfrm>
            <a:off x="364490" y="1504086"/>
            <a:ext cx="8494052" cy="3946593"/>
          </a:xfrm>
          <a:prstGeom prst="rect">
            <a:avLst/>
          </a:prstGeom>
        </p:spPr>
        <p:txBody>
          <a:bodyPr vert="horz" wrap="square" lIns="0" tIns="12065" rIns="0" bIns="0" rtlCol="0">
            <a:spAutoFit/>
          </a:bodyPr>
          <a:lstStyle/>
          <a:p>
            <a:pPr marL="367665" indent="-354965">
              <a:lnSpc>
                <a:spcPct val="100000"/>
              </a:lnSpc>
              <a:spcBef>
                <a:spcPts val="95"/>
              </a:spcBef>
              <a:buAutoNum type="arabicPeriod" startAt="3"/>
              <a:tabLst>
                <a:tab pos="368300" algn="l"/>
              </a:tabLst>
            </a:pPr>
            <a:r>
              <a:rPr sz="2800" b="1" spc="-415" dirty="0" smtClean="0">
                <a:latin typeface="Trebuchet MS"/>
                <a:cs typeface="Trebuchet MS"/>
              </a:rPr>
              <a:t> </a:t>
            </a:r>
            <a:r>
              <a:rPr lang="es-ES_tradnl" sz="2800" b="1" spc="-105" dirty="0">
                <a:latin typeface="Trebuchet MS"/>
                <a:cs typeface="Trebuchet MS"/>
              </a:rPr>
              <a:t>Justicia</a:t>
            </a:r>
            <a:r>
              <a:rPr lang="es-ES_tradnl" sz="2800" b="1" spc="-40" dirty="0">
                <a:latin typeface="Trebuchet MS"/>
                <a:cs typeface="Trebuchet MS"/>
              </a:rPr>
              <a:t> </a:t>
            </a:r>
            <a:r>
              <a:rPr lang="es-ES_tradnl" sz="2800" b="1" spc="-65" dirty="0">
                <a:latin typeface="Trebuchet MS"/>
                <a:cs typeface="Trebuchet MS"/>
              </a:rPr>
              <a:t>efectiva</a:t>
            </a:r>
            <a:endParaRPr lang="es-ES_tradnl" sz="2800" dirty="0">
              <a:latin typeface="Trebuchet MS"/>
              <a:cs typeface="Trebuchet MS"/>
            </a:endParaRPr>
          </a:p>
          <a:p>
            <a:pPr marL="12700">
              <a:lnSpc>
                <a:spcPct val="100000"/>
              </a:lnSpc>
              <a:spcBef>
                <a:spcPts val="95"/>
              </a:spcBef>
              <a:tabLst>
                <a:tab pos="368300" algn="l"/>
              </a:tabLst>
            </a:pPr>
            <a:endParaRPr lang="es-ES_tradnl" sz="2800" dirty="0">
              <a:latin typeface="Trebuchet MS"/>
              <a:cs typeface="Trebuchet MS"/>
            </a:endParaRPr>
          </a:p>
          <a:p>
            <a:pPr marL="518159" lvl="1" indent="-362585">
              <a:lnSpc>
                <a:spcPct val="100000"/>
              </a:lnSpc>
              <a:buClr>
                <a:srgbClr val="002060"/>
              </a:buClr>
              <a:buFont typeface="Arial"/>
              <a:buChar char="•"/>
              <a:tabLst>
                <a:tab pos="518159" algn="l"/>
                <a:tab pos="518795" algn="l"/>
              </a:tabLst>
            </a:pPr>
            <a:r>
              <a:rPr lang="es-ES_tradnl" sz="2000" spc="-90" dirty="0">
                <a:latin typeface="Trebuchet MS"/>
                <a:cs typeface="Trebuchet MS"/>
              </a:rPr>
              <a:t>Reforma </a:t>
            </a:r>
            <a:r>
              <a:rPr lang="es-ES_tradnl" sz="2000" spc="-155" dirty="0">
                <a:latin typeface="Trebuchet MS"/>
                <a:cs typeface="Trebuchet MS"/>
              </a:rPr>
              <a:t>judicial </a:t>
            </a:r>
            <a:r>
              <a:rPr lang="es-ES_tradnl" sz="2000" spc="-125" dirty="0">
                <a:latin typeface="Trebuchet MS"/>
                <a:cs typeface="Trebuchet MS"/>
              </a:rPr>
              <a:t>para </a:t>
            </a:r>
            <a:r>
              <a:rPr lang="es-ES_tradnl" sz="2000" spc="-175" dirty="0">
                <a:latin typeface="Trebuchet MS"/>
                <a:cs typeface="Trebuchet MS"/>
              </a:rPr>
              <a:t>la </a:t>
            </a:r>
            <a:r>
              <a:rPr lang="es-ES_tradnl" sz="2000" spc="-105" dirty="0">
                <a:latin typeface="Trebuchet MS"/>
                <a:cs typeface="Trebuchet MS"/>
              </a:rPr>
              <a:t>seguridad</a:t>
            </a:r>
            <a:r>
              <a:rPr lang="es-ES_tradnl" sz="2000" spc="165" dirty="0">
                <a:latin typeface="Trebuchet MS"/>
                <a:cs typeface="Trebuchet MS"/>
              </a:rPr>
              <a:t> </a:t>
            </a:r>
            <a:r>
              <a:rPr lang="es-ES_tradnl" sz="2000" spc="-135" dirty="0">
                <a:latin typeface="Trebuchet MS"/>
                <a:cs typeface="Trebuchet MS"/>
              </a:rPr>
              <a:t>ciudadana</a:t>
            </a:r>
            <a:endParaRPr lang="es-ES_tradnl"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spc="-105" dirty="0">
                <a:latin typeface="Trebuchet MS"/>
                <a:cs typeface="Trebuchet MS"/>
              </a:rPr>
              <a:t>Fortalecimiento </a:t>
            </a:r>
            <a:r>
              <a:rPr lang="es-ES_tradnl" sz="2000" spc="-130" dirty="0">
                <a:latin typeface="Trebuchet MS"/>
                <a:cs typeface="Trebuchet MS"/>
              </a:rPr>
              <a:t>del </a:t>
            </a:r>
            <a:r>
              <a:rPr lang="es-ES_tradnl" sz="2000" spc="-114" dirty="0">
                <a:latin typeface="Trebuchet MS"/>
                <a:cs typeface="Trebuchet MS"/>
              </a:rPr>
              <a:t>Sistema </a:t>
            </a:r>
            <a:r>
              <a:rPr lang="es-ES_tradnl" sz="2000" spc="-145" dirty="0">
                <a:latin typeface="Trebuchet MS"/>
                <a:cs typeface="Trebuchet MS"/>
              </a:rPr>
              <a:t>Penal</a:t>
            </a:r>
            <a:r>
              <a:rPr lang="es-ES_tradnl" sz="2000" spc="-140" dirty="0">
                <a:latin typeface="Trebuchet MS"/>
                <a:cs typeface="Trebuchet MS"/>
              </a:rPr>
              <a:t> </a:t>
            </a:r>
            <a:r>
              <a:rPr lang="es-ES_tradnl" sz="2000" spc="-50" dirty="0">
                <a:latin typeface="Trebuchet MS"/>
                <a:cs typeface="Trebuchet MS"/>
              </a:rPr>
              <a:t>Acusatorio</a:t>
            </a:r>
            <a:endParaRPr lang="es-ES_tradnl"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spc="-105" dirty="0">
                <a:latin typeface="Trebuchet MS"/>
                <a:cs typeface="Trebuchet MS"/>
              </a:rPr>
              <a:t>Fortalecimiento </a:t>
            </a:r>
            <a:r>
              <a:rPr lang="es-ES_tradnl" sz="2000" spc="-180" dirty="0">
                <a:latin typeface="Trebuchet MS"/>
                <a:cs typeface="Trebuchet MS"/>
              </a:rPr>
              <a:t>al </a:t>
            </a:r>
            <a:r>
              <a:rPr lang="es-ES_tradnl" sz="2000" spc="-114" dirty="0">
                <a:latin typeface="Trebuchet MS"/>
                <a:cs typeface="Trebuchet MS"/>
              </a:rPr>
              <a:t>Sistema de </a:t>
            </a:r>
            <a:r>
              <a:rPr lang="es-ES_tradnl" sz="2000" spc="-100" dirty="0">
                <a:latin typeface="Trebuchet MS"/>
                <a:cs typeface="Trebuchet MS"/>
              </a:rPr>
              <a:t>Responsabilidad </a:t>
            </a:r>
            <a:r>
              <a:rPr lang="es-ES_tradnl" sz="2000" spc="-145" dirty="0">
                <a:latin typeface="Trebuchet MS"/>
                <a:cs typeface="Trebuchet MS"/>
              </a:rPr>
              <a:t>Penal </a:t>
            </a:r>
            <a:r>
              <a:rPr lang="es-ES_tradnl" sz="2000" spc="-125" dirty="0">
                <a:latin typeface="Trebuchet MS"/>
                <a:cs typeface="Trebuchet MS"/>
              </a:rPr>
              <a:t>para</a:t>
            </a:r>
            <a:r>
              <a:rPr lang="es-ES_tradnl" sz="2000" spc="105" dirty="0">
                <a:latin typeface="Trebuchet MS"/>
                <a:cs typeface="Trebuchet MS"/>
              </a:rPr>
              <a:t> </a:t>
            </a:r>
            <a:r>
              <a:rPr lang="es-ES_tradnl" sz="2000" spc="-75" dirty="0">
                <a:latin typeface="Trebuchet MS"/>
                <a:cs typeface="Trebuchet MS"/>
              </a:rPr>
              <a:t>Adolescentes</a:t>
            </a:r>
            <a:endParaRPr lang="es-ES_tradnl"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spc="-100" dirty="0">
                <a:latin typeface="Trebuchet MS"/>
                <a:cs typeface="Trebuchet MS"/>
              </a:rPr>
              <a:t>Fortalecimiento </a:t>
            </a:r>
            <a:r>
              <a:rPr lang="es-ES_tradnl" sz="2000" spc="-114" dirty="0">
                <a:latin typeface="Trebuchet MS"/>
                <a:cs typeface="Trebuchet MS"/>
              </a:rPr>
              <a:t>de </a:t>
            </a:r>
            <a:r>
              <a:rPr lang="es-ES_tradnl" sz="2000" spc="-55" dirty="0">
                <a:latin typeface="Trebuchet MS"/>
                <a:cs typeface="Trebuchet MS"/>
              </a:rPr>
              <a:t>los </a:t>
            </a:r>
            <a:r>
              <a:rPr lang="es-ES_tradnl" sz="2000" spc="-95" dirty="0">
                <a:latin typeface="Trebuchet MS"/>
                <a:cs typeface="Trebuchet MS"/>
              </a:rPr>
              <a:t>mecanismos </a:t>
            </a:r>
            <a:r>
              <a:rPr lang="es-ES_tradnl" sz="2000" spc="-110" dirty="0">
                <a:latin typeface="Trebuchet MS"/>
                <a:cs typeface="Trebuchet MS"/>
              </a:rPr>
              <a:t>alternativos </a:t>
            </a:r>
            <a:r>
              <a:rPr lang="es-ES_tradnl" sz="2000" spc="-114" dirty="0">
                <a:latin typeface="Trebuchet MS"/>
                <a:cs typeface="Trebuchet MS"/>
              </a:rPr>
              <a:t>de </a:t>
            </a:r>
            <a:r>
              <a:rPr lang="es-ES_tradnl" sz="2000" spc="-70" dirty="0">
                <a:latin typeface="Trebuchet MS"/>
                <a:cs typeface="Trebuchet MS"/>
              </a:rPr>
              <a:t>solución </a:t>
            </a:r>
            <a:r>
              <a:rPr lang="es-ES_tradnl" sz="2000" spc="-114" dirty="0">
                <a:latin typeface="Trebuchet MS"/>
                <a:cs typeface="Trebuchet MS"/>
              </a:rPr>
              <a:t>de</a:t>
            </a:r>
            <a:r>
              <a:rPr lang="es-ES_tradnl" sz="2000" spc="40" dirty="0">
                <a:latin typeface="Trebuchet MS"/>
                <a:cs typeface="Trebuchet MS"/>
              </a:rPr>
              <a:t> </a:t>
            </a:r>
            <a:r>
              <a:rPr lang="es-ES_tradnl" sz="2000" spc="-95" dirty="0">
                <a:latin typeface="Trebuchet MS"/>
                <a:cs typeface="Trebuchet MS"/>
              </a:rPr>
              <a:t>conflictos</a:t>
            </a:r>
            <a:endParaRPr lang="es-ES_tradnl" sz="2000" dirty="0">
              <a:latin typeface="Trebuchet MS"/>
              <a:cs typeface="Trebuchet MS"/>
            </a:endParaRPr>
          </a:p>
          <a:p>
            <a:pPr marL="518159" lvl="1" indent="-362585">
              <a:lnSpc>
                <a:spcPct val="100000"/>
              </a:lnSpc>
              <a:spcBef>
                <a:spcPts val="1195"/>
              </a:spcBef>
              <a:buClr>
                <a:srgbClr val="002060"/>
              </a:buClr>
              <a:buFont typeface="Arial"/>
              <a:buChar char="•"/>
              <a:tabLst>
                <a:tab pos="518159" algn="l"/>
                <a:tab pos="518795" algn="l"/>
              </a:tabLst>
            </a:pPr>
            <a:r>
              <a:rPr lang="es-ES_tradnl" sz="2000" spc="-105" dirty="0">
                <a:latin typeface="Trebuchet MS"/>
                <a:cs typeface="Trebuchet MS"/>
              </a:rPr>
              <a:t>Fortalecimiento </a:t>
            </a:r>
            <a:r>
              <a:rPr lang="es-ES_tradnl" sz="2000" spc="-130" dirty="0">
                <a:latin typeface="Trebuchet MS"/>
                <a:cs typeface="Trebuchet MS"/>
              </a:rPr>
              <a:t>del </a:t>
            </a:r>
            <a:r>
              <a:rPr lang="es-ES_tradnl" sz="2000" spc="-110" dirty="0">
                <a:latin typeface="Trebuchet MS"/>
                <a:cs typeface="Trebuchet MS"/>
              </a:rPr>
              <a:t>régimen </a:t>
            </a:r>
            <a:r>
              <a:rPr lang="es-ES_tradnl" sz="2000" spc="-105" dirty="0">
                <a:latin typeface="Trebuchet MS"/>
                <a:cs typeface="Trebuchet MS"/>
              </a:rPr>
              <a:t>penitenciario </a:t>
            </a:r>
            <a:r>
              <a:rPr lang="es-ES_tradnl" sz="2000" spc="-114" dirty="0">
                <a:latin typeface="Trebuchet MS"/>
                <a:cs typeface="Trebuchet MS"/>
              </a:rPr>
              <a:t>(aislamiento </a:t>
            </a:r>
            <a:r>
              <a:rPr lang="es-ES_tradnl" sz="2000" spc="-110" dirty="0">
                <a:latin typeface="Trebuchet MS"/>
                <a:cs typeface="Trebuchet MS"/>
              </a:rPr>
              <a:t>y</a:t>
            </a:r>
            <a:r>
              <a:rPr lang="es-ES_tradnl" sz="2000" spc="110" dirty="0">
                <a:latin typeface="Trebuchet MS"/>
                <a:cs typeface="Trebuchet MS"/>
              </a:rPr>
              <a:t> </a:t>
            </a:r>
            <a:r>
              <a:rPr lang="es-ES_tradnl" sz="2000" spc="-100" dirty="0">
                <a:latin typeface="Trebuchet MS"/>
                <a:cs typeface="Trebuchet MS"/>
              </a:rPr>
              <a:t>resocialización)</a:t>
            </a:r>
            <a:endParaRPr lang="es-ES_tradnl" sz="2000" dirty="0">
              <a:latin typeface="Trebuchet MS"/>
              <a:cs typeface="Trebuchet MS"/>
            </a:endParaRPr>
          </a:p>
          <a:p>
            <a:pPr marL="518159" lvl="1" indent="-362585">
              <a:lnSpc>
                <a:spcPct val="100000"/>
              </a:lnSpc>
              <a:spcBef>
                <a:spcPts val="1205"/>
              </a:spcBef>
              <a:buClr>
                <a:srgbClr val="002060"/>
              </a:buClr>
              <a:buFont typeface="Arial"/>
              <a:buChar char="•"/>
              <a:tabLst>
                <a:tab pos="518159" algn="l"/>
                <a:tab pos="518795" algn="l"/>
                <a:tab pos="3961765" algn="l"/>
              </a:tabLst>
            </a:pPr>
            <a:r>
              <a:rPr lang="es-ES_tradnl" sz="2000" spc="-100" dirty="0">
                <a:latin typeface="Trebuchet MS"/>
                <a:cs typeface="Trebuchet MS"/>
              </a:rPr>
              <a:t>Fortalecimiento </a:t>
            </a:r>
            <a:r>
              <a:rPr lang="es-ES_tradnl" sz="2000" spc="-114" dirty="0">
                <a:latin typeface="Trebuchet MS"/>
                <a:cs typeface="Trebuchet MS"/>
              </a:rPr>
              <a:t>de</a:t>
            </a:r>
            <a:r>
              <a:rPr lang="es-ES_tradnl" sz="2000" spc="-45" dirty="0">
                <a:latin typeface="Trebuchet MS"/>
                <a:cs typeface="Trebuchet MS"/>
              </a:rPr>
              <a:t> </a:t>
            </a:r>
            <a:r>
              <a:rPr lang="es-ES_tradnl" sz="2000" spc="-55" dirty="0">
                <a:latin typeface="Trebuchet MS"/>
                <a:cs typeface="Trebuchet MS"/>
              </a:rPr>
              <a:t>los</a:t>
            </a:r>
            <a:r>
              <a:rPr lang="es-ES_tradnl" sz="2000" spc="-65" dirty="0">
                <a:latin typeface="Trebuchet MS"/>
                <a:cs typeface="Trebuchet MS"/>
              </a:rPr>
              <a:t> </a:t>
            </a:r>
            <a:r>
              <a:rPr lang="es-ES_tradnl" sz="2000" spc="-55" dirty="0">
                <a:latin typeface="Trebuchet MS"/>
                <a:cs typeface="Trebuchet MS"/>
              </a:rPr>
              <a:t>procesos	</a:t>
            </a:r>
            <a:r>
              <a:rPr lang="es-ES_tradnl" sz="2000" spc="-114" dirty="0">
                <a:latin typeface="Trebuchet MS"/>
                <a:cs typeface="Trebuchet MS"/>
              </a:rPr>
              <a:t>de</a:t>
            </a:r>
            <a:r>
              <a:rPr lang="es-ES_tradnl" sz="2000" spc="-40" dirty="0">
                <a:latin typeface="Trebuchet MS"/>
                <a:cs typeface="Trebuchet MS"/>
              </a:rPr>
              <a:t> </a:t>
            </a:r>
            <a:r>
              <a:rPr lang="es-ES_tradnl" sz="2000" spc="-95" dirty="0">
                <a:latin typeface="Trebuchet MS"/>
                <a:cs typeface="Trebuchet MS"/>
              </a:rPr>
              <a:t>Reintegración</a:t>
            </a:r>
            <a:endParaRPr lang="es-ES_tradnl" sz="2000" dirty="0">
              <a:latin typeface="Trebuchet MS"/>
              <a:cs typeface="Trebuchet MS"/>
            </a:endParaRPr>
          </a:p>
          <a:p>
            <a:pPr marL="12700">
              <a:lnSpc>
                <a:spcPct val="100000"/>
              </a:lnSpc>
              <a:spcBef>
                <a:spcPts val="95"/>
              </a:spcBef>
            </a:pPr>
            <a:endParaRPr sz="2800" dirty="0">
              <a:latin typeface="Trebuchet MS"/>
              <a:cs typeface="Trebuchet MS"/>
            </a:endParaRPr>
          </a:p>
        </p:txBody>
      </p:sp>
      <p:sp>
        <p:nvSpPr>
          <p:cNvPr id="8" name="object 17"/>
          <p:cNvSpPr txBox="1">
            <a:spLocks/>
          </p:cNvSpPr>
          <p:nvPr/>
        </p:nvSpPr>
        <p:spPr bwMode="auto">
          <a:xfrm>
            <a:off x="179512" y="88701"/>
            <a:ext cx="7488831" cy="1133644"/>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12700">
              <a:spcBef>
                <a:spcPts val="100"/>
              </a:spcBef>
            </a:pPr>
            <a:r>
              <a:rPr lang="es-ES_tradnl" sz="3600" b="1" dirty="0" smtClean="0">
                <a:latin typeface="Trebuchet MS"/>
                <a:cs typeface="Trebuchet MS"/>
              </a:rPr>
              <a:t>EJES ESTRATEGICOS</a:t>
            </a:r>
          </a:p>
          <a:p>
            <a:pPr marL="12700">
              <a:spcBef>
                <a:spcPts val="100"/>
              </a:spcBef>
            </a:pPr>
            <a:endParaRPr lang="es-ES_tradnl" sz="3600" b="1" dirty="0">
              <a:latin typeface="Trebuchet MS"/>
              <a:cs typeface="Trebuchet MS"/>
            </a:endParaRPr>
          </a:p>
        </p:txBody>
      </p:sp>
    </p:spTree>
    <p:extLst>
      <p:ext uri="{BB962C8B-B14F-4D97-AF65-F5344CB8AC3E}">
        <p14:creationId xmlns:p14="http://schemas.microsoft.com/office/powerpoint/2010/main" val="1171786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301625" y="274638"/>
            <a:ext cx="7438727" cy="778098"/>
          </a:xfrm>
          <a:solidFill>
            <a:schemeClr val="tx2">
              <a:lumMod val="40000"/>
              <a:lumOff val="60000"/>
            </a:schemeClr>
          </a:solidFill>
        </p:spPr>
        <p:txBody>
          <a:bodyPr/>
          <a:lstStyle/>
          <a:p>
            <a:pPr eaLnBrk="1" hangingPunct="1">
              <a:defRPr/>
            </a:pPr>
            <a:r>
              <a:rPr lang="es-ES_tradnl" sz="3200" b="1" dirty="0" smtClean="0">
                <a:solidFill>
                  <a:schemeClr val="tx1"/>
                </a:solidFill>
                <a:ea typeface="+mj-ea"/>
                <a:cs typeface="+mj-cs"/>
              </a:rPr>
              <a:t>FINES ESENCIALES DEL ESTADO</a:t>
            </a:r>
            <a:endParaRPr lang="es-ES" sz="3200" b="1" dirty="0" smtClean="0">
              <a:solidFill>
                <a:schemeClr val="tx1"/>
              </a:solidFill>
              <a:ea typeface="+mj-ea"/>
              <a:cs typeface="+mj-cs"/>
            </a:endParaRPr>
          </a:p>
        </p:txBody>
      </p:sp>
      <p:sp>
        <p:nvSpPr>
          <p:cNvPr id="33795" name="2 Marcador de contenido"/>
          <p:cNvSpPr>
            <a:spLocks noGrp="1"/>
          </p:cNvSpPr>
          <p:nvPr>
            <p:ph idx="1"/>
          </p:nvPr>
        </p:nvSpPr>
        <p:spPr>
          <a:xfrm>
            <a:off x="301625" y="1412875"/>
            <a:ext cx="8504238" cy="4752975"/>
          </a:xfrm>
          <a:solidFill>
            <a:schemeClr val="bg1">
              <a:lumMod val="95000"/>
            </a:schemeClr>
          </a:solidFill>
        </p:spPr>
        <p:txBody>
          <a:bodyPr/>
          <a:lstStyle/>
          <a:p>
            <a:pPr algn="just" eaLnBrk="1" hangingPunct="1">
              <a:defRPr/>
            </a:pPr>
            <a:r>
              <a:rPr lang="es-ES_tradnl" altLang="es-ES_tradnl" sz="2000" b="1" dirty="0">
                <a:latin typeface="Arial" charset="0"/>
                <a:ea typeface="ＭＳ Ｐゴシック" charset="-128"/>
              </a:rPr>
              <a:t>ART. 2° C.P</a:t>
            </a:r>
          </a:p>
          <a:p>
            <a:pPr algn="just" eaLnBrk="1" hangingPunct="1">
              <a:defRPr/>
            </a:pPr>
            <a:r>
              <a:rPr lang="es-ES_tradnl" altLang="es-ES_tradnl" sz="2000" dirty="0">
                <a:latin typeface="Arial" charset="0"/>
                <a:ea typeface="ＭＳ Ｐゴシック" charset="-128"/>
              </a:rPr>
              <a:t>Servir a la comunidad</a:t>
            </a:r>
          </a:p>
          <a:p>
            <a:pPr algn="just" eaLnBrk="1" hangingPunct="1">
              <a:defRPr/>
            </a:pPr>
            <a:r>
              <a:rPr lang="es-ES_tradnl" altLang="es-ES_tradnl" sz="2000" dirty="0">
                <a:latin typeface="Arial" charset="0"/>
                <a:ea typeface="ＭＳ Ｐゴシック" charset="-128"/>
              </a:rPr>
              <a:t> promover la prosperidad general y garantizar la efectividad de los principios, derechos y deberes consagrados en la Constitución</a:t>
            </a:r>
          </a:p>
          <a:p>
            <a:pPr algn="just" eaLnBrk="1" hangingPunct="1">
              <a:defRPr/>
            </a:pPr>
            <a:r>
              <a:rPr lang="es-ES_tradnl" altLang="es-ES_tradnl" sz="2000" dirty="0">
                <a:latin typeface="Arial" charset="0"/>
                <a:ea typeface="ＭＳ Ｐゴシック" charset="-128"/>
              </a:rPr>
              <a:t> facilitar la participación de todos en las decisiones que los afectan y en la vida económica, política, administrativa y cultural de la Nación</a:t>
            </a:r>
          </a:p>
          <a:p>
            <a:pPr algn="just" eaLnBrk="1" hangingPunct="1">
              <a:defRPr/>
            </a:pPr>
            <a:r>
              <a:rPr lang="es-ES_tradnl" altLang="es-ES_tradnl" sz="2000" dirty="0">
                <a:latin typeface="Arial" charset="0"/>
                <a:ea typeface="ＭＳ Ｐゴシック" charset="-128"/>
              </a:rPr>
              <a:t> defender la independencia nacional, mantener la integridad territorial y asegurar la convivencia pacífica y la vigencia de un orden justo.</a:t>
            </a:r>
            <a:endParaRPr lang="es-ES" altLang="es-ES_tradnl" sz="2000" b="1" dirty="0">
              <a:latin typeface="Arial" charset="0"/>
              <a:ea typeface="ＭＳ Ｐゴシック" charset="-128"/>
            </a:endParaRPr>
          </a:p>
          <a:p>
            <a:pPr algn="just" eaLnBrk="1" hangingPunct="1">
              <a:defRPr/>
            </a:pPr>
            <a:r>
              <a:rPr lang="es-ES_tradnl" altLang="es-ES_tradnl" sz="2000" dirty="0">
                <a:latin typeface="Arial" charset="0"/>
                <a:ea typeface="ＭＳ Ｐゴシック" charset="-128"/>
              </a:rPr>
              <a:t>Las autoridades de la República están instituidas para proteger a todas las personas residentes en Colombia, en su vida, honra, bienes, creencias y demás derechos y libertades, y para asegurar el cumplimiento de los deberes sociales del Estado y de los particulares.</a:t>
            </a:r>
            <a:endParaRPr lang="es-ES" altLang="es-ES_tradnl" sz="2000" dirty="0">
              <a:latin typeface="Arial" charset="0"/>
              <a:ea typeface="ＭＳ Ｐゴシック" charset="-128"/>
            </a:endParaRPr>
          </a:p>
          <a:p>
            <a:pPr algn="just" eaLnBrk="1" hangingPunct="1">
              <a:defRPr/>
            </a:pPr>
            <a:endParaRPr lang="es-ES" altLang="es-ES_tradnl" dirty="0">
              <a:latin typeface="Arial" charset="0"/>
              <a:ea typeface="ＭＳ Ｐゴシック" charset="-128"/>
            </a:endParaRPr>
          </a:p>
        </p:txBody>
      </p:sp>
    </p:spTree>
    <p:extLst>
      <p:ext uri="{BB962C8B-B14F-4D97-AF65-F5344CB8AC3E}">
        <p14:creationId xmlns:p14="http://schemas.microsoft.com/office/powerpoint/2010/main" val="14626013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4" name="object 4"/>
          <p:cNvSpPr/>
          <p:nvPr/>
        </p:nvSpPr>
        <p:spPr>
          <a:xfrm>
            <a:off x="214287" y="1340764"/>
            <a:ext cx="8644255" cy="5231765"/>
          </a:xfrm>
          <a:custGeom>
            <a:avLst/>
            <a:gdLst/>
            <a:ahLst/>
            <a:cxnLst/>
            <a:rect l="l" t="t" r="r" b="b"/>
            <a:pathLst>
              <a:path w="8644255" h="5231765">
                <a:moveTo>
                  <a:pt x="0" y="0"/>
                </a:moveTo>
                <a:lnTo>
                  <a:pt x="8644001" y="0"/>
                </a:lnTo>
                <a:lnTo>
                  <a:pt x="8644001" y="5231498"/>
                </a:lnTo>
                <a:lnTo>
                  <a:pt x="0" y="5231498"/>
                </a:lnTo>
                <a:lnTo>
                  <a:pt x="0" y="0"/>
                </a:lnTo>
                <a:close/>
              </a:path>
            </a:pathLst>
          </a:custGeom>
          <a:solidFill>
            <a:schemeClr val="bg1">
              <a:lumMod val="85000"/>
              <a:alpha val="47840"/>
            </a:schemeClr>
          </a:solidFill>
        </p:spPr>
        <p:txBody>
          <a:bodyPr wrap="square" lIns="0" tIns="0" rIns="0" bIns="0" rtlCol="0"/>
          <a:lstStyle/>
          <a:p>
            <a:endParaRPr/>
          </a:p>
        </p:txBody>
      </p:sp>
      <p:sp>
        <p:nvSpPr>
          <p:cNvPr id="6" name="object 6"/>
          <p:cNvSpPr txBox="1"/>
          <p:nvPr/>
        </p:nvSpPr>
        <p:spPr>
          <a:xfrm>
            <a:off x="364490" y="1504086"/>
            <a:ext cx="8494052" cy="4408258"/>
          </a:xfrm>
          <a:prstGeom prst="rect">
            <a:avLst/>
          </a:prstGeom>
        </p:spPr>
        <p:txBody>
          <a:bodyPr vert="horz" wrap="square" lIns="0" tIns="12065" rIns="0" bIns="0" rtlCol="0">
            <a:spAutoFit/>
          </a:bodyPr>
          <a:lstStyle/>
          <a:p>
            <a:pPr marL="431800" indent="-419100">
              <a:lnSpc>
                <a:spcPct val="100000"/>
              </a:lnSpc>
              <a:spcBef>
                <a:spcPts val="95"/>
              </a:spcBef>
              <a:buAutoNum type="arabicPeriod" startAt="4"/>
              <a:tabLst>
                <a:tab pos="432434" algn="l"/>
              </a:tabLst>
            </a:pPr>
            <a:r>
              <a:rPr sz="2800" b="1" spc="-415" dirty="0" smtClean="0">
                <a:latin typeface="Trebuchet MS"/>
                <a:cs typeface="Trebuchet MS"/>
              </a:rPr>
              <a:t> </a:t>
            </a:r>
            <a:r>
              <a:rPr lang="es-ES_tradnl" sz="2800" b="1" spc="10" dirty="0">
                <a:latin typeface="Trebuchet MS"/>
                <a:cs typeface="Trebuchet MS"/>
              </a:rPr>
              <a:t>Asistencia </a:t>
            </a:r>
            <a:r>
              <a:rPr lang="es-ES_tradnl" sz="2800" b="1" spc="-10" dirty="0">
                <a:latin typeface="Trebuchet MS"/>
                <a:cs typeface="Trebuchet MS"/>
              </a:rPr>
              <a:t>a</a:t>
            </a:r>
            <a:r>
              <a:rPr lang="es-ES_tradnl" sz="2800" b="1" spc="-114" dirty="0">
                <a:latin typeface="Trebuchet MS"/>
                <a:cs typeface="Trebuchet MS"/>
              </a:rPr>
              <a:t> </a:t>
            </a:r>
            <a:r>
              <a:rPr lang="es-ES_tradnl" sz="2800" b="1" dirty="0">
                <a:latin typeface="Trebuchet MS"/>
                <a:cs typeface="Trebuchet MS"/>
              </a:rPr>
              <a:t>víctimas</a:t>
            </a:r>
            <a:endParaRPr lang="es-ES_tradnl" sz="2800" dirty="0">
              <a:latin typeface="Trebuchet MS"/>
              <a:cs typeface="Trebuchet MS"/>
            </a:endParaRPr>
          </a:p>
          <a:p>
            <a:pPr marL="12700">
              <a:lnSpc>
                <a:spcPct val="100000"/>
              </a:lnSpc>
              <a:spcBef>
                <a:spcPts val="95"/>
              </a:spcBef>
              <a:tabLst>
                <a:tab pos="368300" algn="l"/>
              </a:tabLst>
            </a:pPr>
            <a:endParaRPr lang="es-ES_tradnl" sz="2800" dirty="0">
              <a:latin typeface="Trebuchet MS"/>
              <a:cs typeface="Trebuchet MS"/>
            </a:endParaRPr>
          </a:p>
          <a:p>
            <a:pPr marL="518159" lvl="1" indent="-362585">
              <a:lnSpc>
                <a:spcPct val="100000"/>
              </a:lnSpc>
              <a:buClr>
                <a:srgbClr val="002060"/>
              </a:buClr>
              <a:buFont typeface="Arial"/>
              <a:buChar char="•"/>
              <a:tabLst>
                <a:tab pos="518159" algn="l"/>
                <a:tab pos="518795" algn="l"/>
              </a:tabLst>
            </a:pPr>
            <a:r>
              <a:rPr lang="es-ES_tradnl" sz="2000" spc="-65" dirty="0">
                <a:latin typeface="Trebuchet MS"/>
                <a:cs typeface="Trebuchet MS"/>
              </a:rPr>
              <a:t>Atención </a:t>
            </a:r>
            <a:r>
              <a:rPr lang="es-ES_tradnl" sz="2000" spc="-200" dirty="0">
                <a:latin typeface="Trebuchet MS"/>
                <a:cs typeface="Trebuchet MS"/>
              </a:rPr>
              <a:t>a </a:t>
            </a:r>
            <a:r>
              <a:rPr lang="es-ES_tradnl" sz="2000" spc="-130" dirty="0">
                <a:latin typeface="Trebuchet MS"/>
                <a:cs typeface="Trebuchet MS"/>
              </a:rPr>
              <a:t>las </a:t>
            </a:r>
            <a:r>
              <a:rPr lang="es-ES_tradnl" sz="2000" spc="-120" dirty="0">
                <a:latin typeface="Trebuchet MS"/>
                <a:cs typeface="Trebuchet MS"/>
              </a:rPr>
              <a:t>víctimas </a:t>
            </a:r>
            <a:r>
              <a:rPr lang="es-ES_tradnl" sz="2000" spc="-114" dirty="0">
                <a:latin typeface="Trebuchet MS"/>
                <a:cs typeface="Trebuchet MS"/>
              </a:rPr>
              <a:t>de</a:t>
            </a:r>
            <a:r>
              <a:rPr lang="es-ES_tradnl" sz="2000" spc="-229" dirty="0">
                <a:latin typeface="Trebuchet MS"/>
                <a:cs typeface="Trebuchet MS"/>
              </a:rPr>
              <a:t> </a:t>
            </a:r>
            <a:r>
              <a:rPr lang="es-ES_tradnl" sz="2000" spc="-100" dirty="0">
                <a:latin typeface="Trebuchet MS"/>
                <a:cs typeface="Trebuchet MS"/>
              </a:rPr>
              <a:t>delito</a:t>
            </a:r>
            <a:endParaRPr lang="es-ES_tradnl"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spc="-100" dirty="0">
                <a:latin typeface="Trebuchet MS"/>
                <a:cs typeface="Trebuchet MS"/>
              </a:rPr>
              <a:t>Fortalecimiento </a:t>
            </a:r>
            <a:r>
              <a:rPr lang="es-ES_tradnl" sz="2000" spc="-114" dirty="0">
                <a:latin typeface="Trebuchet MS"/>
                <a:cs typeface="Trebuchet MS"/>
              </a:rPr>
              <a:t>de </a:t>
            </a:r>
            <a:r>
              <a:rPr lang="es-ES_tradnl" sz="2000" spc="-55" dirty="0">
                <a:latin typeface="Trebuchet MS"/>
                <a:cs typeface="Trebuchet MS"/>
              </a:rPr>
              <a:t>los </a:t>
            </a:r>
            <a:r>
              <a:rPr lang="es-ES_tradnl" sz="2000" spc="-25" dirty="0">
                <a:latin typeface="Trebuchet MS"/>
                <a:cs typeface="Trebuchet MS"/>
              </a:rPr>
              <a:t>Centros </a:t>
            </a:r>
            <a:r>
              <a:rPr lang="es-ES_tradnl" sz="2000" spc="-114" dirty="0">
                <a:latin typeface="Trebuchet MS"/>
                <a:cs typeface="Trebuchet MS"/>
              </a:rPr>
              <a:t>de </a:t>
            </a:r>
            <a:r>
              <a:rPr lang="es-ES_tradnl" sz="2000" spc="-65" dirty="0">
                <a:latin typeface="Trebuchet MS"/>
                <a:cs typeface="Trebuchet MS"/>
              </a:rPr>
              <a:t>Atención </a:t>
            </a:r>
            <a:r>
              <a:rPr lang="es-ES_tradnl" sz="2000" spc="-200" dirty="0">
                <a:latin typeface="Trebuchet MS"/>
                <a:cs typeface="Trebuchet MS"/>
              </a:rPr>
              <a:t>a </a:t>
            </a:r>
            <a:r>
              <a:rPr lang="es-ES_tradnl" sz="2000" spc="-130" dirty="0">
                <a:latin typeface="Trebuchet MS"/>
                <a:cs typeface="Trebuchet MS"/>
              </a:rPr>
              <a:t>las</a:t>
            </a:r>
            <a:r>
              <a:rPr lang="es-ES_tradnl" sz="2000" spc="-380" dirty="0">
                <a:latin typeface="Trebuchet MS"/>
                <a:cs typeface="Trebuchet MS"/>
              </a:rPr>
              <a:t> </a:t>
            </a:r>
            <a:r>
              <a:rPr lang="es-ES_tradnl" sz="2000" spc="-105" dirty="0">
                <a:latin typeface="Trebuchet MS"/>
                <a:cs typeface="Trebuchet MS"/>
              </a:rPr>
              <a:t>Víctimas</a:t>
            </a:r>
            <a:endParaRPr lang="es-ES_tradnl" sz="2000" dirty="0">
              <a:latin typeface="Trebuchet MS"/>
              <a:cs typeface="Trebuchet MS"/>
            </a:endParaRPr>
          </a:p>
          <a:p>
            <a:pPr marL="518159" marR="5080" lvl="1" indent="-362585">
              <a:lnSpc>
                <a:spcPct val="150000"/>
              </a:lnSpc>
              <a:buClr>
                <a:srgbClr val="002060"/>
              </a:buClr>
              <a:buFont typeface="Arial"/>
              <a:buChar char="•"/>
              <a:tabLst>
                <a:tab pos="518159" algn="l"/>
                <a:tab pos="518795" algn="l"/>
              </a:tabLst>
            </a:pPr>
            <a:r>
              <a:rPr lang="es-ES_tradnl" sz="2000" spc="-100" dirty="0">
                <a:latin typeface="Trebuchet MS"/>
                <a:cs typeface="Trebuchet MS"/>
              </a:rPr>
              <a:t>Fortalecimiento </a:t>
            </a:r>
            <a:r>
              <a:rPr lang="es-ES_tradnl" sz="2000" spc="-130" dirty="0">
                <a:latin typeface="Trebuchet MS"/>
                <a:cs typeface="Trebuchet MS"/>
              </a:rPr>
              <a:t>del </a:t>
            </a:r>
            <a:r>
              <a:rPr lang="es-ES_tradnl" sz="2000" spc="-114" dirty="0">
                <a:latin typeface="Trebuchet MS"/>
                <a:cs typeface="Trebuchet MS"/>
              </a:rPr>
              <a:t>sistema de salud </a:t>
            </a:r>
            <a:r>
              <a:rPr lang="es-ES_tradnl" sz="2000" spc="-125" dirty="0">
                <a:latin typeface="Trebuchet MS"/>
                <a:cs typeface="Trebuchet MS"/>
              </a:rPr>
              <a:t>para </a:t>
            </a:r>
            <a:r>
              <a:rPr lang="es-ES_tradnl" sz="2000" spc="-175" dirty="0">
                <a:latin typeface="Trebuchet MS"/>
                <a:cs typeface="Trebuchet MS"/>
              </a:rPr>
              <a:t>la </a:t>
            </a:r>
            <a:r>
              <a:rPr lang="es-ES_tradnl" sz="2000" spc="-110" dirty="0">
                <a:latin typeface="Trebuchet MS"/>
                <a:cs typeface="Trebuchet MS"/>
              </a:rPr>
              <a:t>atención </a:t>
            </a:r>
            <a:r>
              <a:rPr lang="es-ES_tradnl" sz="2000" spc="-114" dirty="0">
                <a:latin typeface="Trebuchet MS"/>
                <a:cs typeface="Trebuchet MS"/>
              </a:rPr>
              <a:t>de </a:t>
            </a:r>
            <a:r>
              <a:rPr lang="es-ES_tradnl" sz="2000" spc="-125" dirty="0">
                <a:latin typeface="Trebuchet MS"/>
                <a:cs typeface="Trebuchet MS"/>
              </a:rPr>
              <a:t>víctimas </a:t>
            </a:r>
            <a:r>
              <a:rPr lang="es-ES_tradnl" sz="2000" spc="-114" dirty="0">
                <a:latin typeface="Trebuchet MS"/>
                <a:cs typeface="Trebuchet MS"/>
              </a:rPr>
              <a:t>de </a:t>
            </a:r>
            <a:r>
              <a:rPr lang="es-ES_tradnl" sz="2000" spc="-85" dirty="0">
                <a:latin typeface="Trebuchet MS"/>
                <a:cs typeface="Trebuchet MS"/>
              </a:rPr>
              <a:t>abuso  </a:t>
            </a:r>
            <a:r>
              <a:rPr lang="es-ES_tradnl" sz="2000" spc="-130" dirty="0">
                <a:latin typeface="Trebuchet MS"/>
                <a:cs typeface="Trebuchet MS"/>
              </a:rPr>
              <a:t>sexual, </a:t>
            </a:r>
            <a:r>
              <a:rPr lang="es-ES_tradnl" sz="2000" spc="-114" dirty="0">
                <a:latin typeface="Trebuchet MS"/>
                <a:cs typeface="Trebuchet MS"/>
              </a:rPr>
              <a:t>violencia </a:t>
            </a:r>
            <a:r>
              <a:rPr lang="es-ES_tradnl" sz="2000" spc="-130" dirty="0">
                <a:latin typeface="Trebuchet MS"/>
                <a:cs typeface="Trebuchet MS"/>
              </a:rPr>
              <a:t>intrafamiliar </a:t>
            </a:r>
            <a:r>
              <a:rPr lang="es-ES_tradnl" sz="2000" spc="-110" dirty="0">
                <a:latin typeface="Trebuchet MS"/>
                <a:cs typeface="Trebuchet MS"/>
              </a:rPr>
              <a:t>y </a:t>
            </a:r>
            <a:r>
              <a:rPr lang="es-ES_tradnl" sz="2000" spc="-70" dirty="0">
                <a:latin typeface="Trebuchet MS"/>
                <a:cs typeface="Trebuchet MS"/>
              </a:rPr>
              <a:t>consumidores </a:t>
            </a:r>
            <a:r>
              <a:rPr lang="es-ES_tradnl" sz="2000" spc="-114" dirty="0">
                <a:latin typeface="Trebuchet MS"/>
                <a:cs typeface="Trebuchet MS"/>
              </a:rPr>
              <a:t>de </a:t>
            </a:r>
            <a:r>
              <a:rPr lang="es-ES_tradnl" sz="2000" spc="-110" dirty="0">
                <a:latin typeface="Trebuchet MS"/>
                <a:cs typeface="Trebuchet MS"/>
              </a:rPr>
              <a:t>sustancias</a:t>
            </a:r>
            <a:r>
              <a:rPr lang="es-ES_tradnl" sz="2000" spc="-70" dirty="0">
                <a:latin typeface="Trebuchet MS"/>
                <a:cs typeface="Trebuchet MS"/>
              </a:rPr>
              <a:t> </a:t>
            </a:r>
            <a:r>
              <a:rPr lang="es-ES_tradnl" sz="2000" spc="-110" dirty="0">
                <a:latin typeface="Trebuchet MS"/>
                <a:cs typeface="Trebuchet MS"/>
              </a:rPr>
              <a:t>psicoactivas</a:t>
            </a:r>
            <a:endParaRPr lang="es-ES_tradnl" sz="2000"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spc="-100" dirty="0">
                <a:latin typeface="Trebuchet MS"/>
                <a:cs typeface="Trebuchet MS"/>
              </a:rPr>
              <a:t>Prevención </a:t>
            </a:r>
            <a:r>
              <a:rPr lang="es-ES_tradnl" sz="2000" spc="-114" dirty="0">
                <a:latin typeface="Trebuchet MS"/>
                <a:cs typeface="Trebuchet MS"/>
              </a:rPr>
              <a:t>de </a:t>
            </a:r>
            <a:r>
              <a:rPr lang="es-ES_tradnl" sz="2000" spc="-175" dirty="0">
                <a:latin typeface="Trebuchet MS"/>
                <a:cs typeface="Trebuchet MS"/>
              </a:rPr>
              <a:t>la </a:t>
            </a:r>
            <a:r>
              <a:rPr lang="es-ES_tradnl" sz="2000" spc="-114" dirty="0">
                <a:latin typeface="Trebuchet MS"/>
                <a:cs typeface="Trebuchet MS"/>
              </a:rPr>
              <a:t>segunda</a:t>
            </a:r>
            <a:r>
              <a:rPr lang="es-ES_tradnl" sz="2000" spc="120" dirty="0">
                <a:latin typeface="Trebuchet MS"/>
                <a:cs typeface="Trebuchet MS"/>
              </a:rPr>
              <a:t> </a:t>
            </a:r>
            <a:r>
              <a:rPr lang="es-ES_tradnl" sz="2000" spc="-114" dirty="0">
                <a:latin typeface="Trebuchet MS"/>
                <a:cs typeface="Trebuchet MS"/>
              </a:rPr>
              <a:t>victimización</a:t>
            </a:r>
            <a:endParaRPr lang="es-ES_tradnl" sz="2000" dirty="0">
              <a:latin typeface="Trebuchet MS"/>
              <a:cs typeface="Trebuchet MS"/>
            </a:endParaRPr>
          </a:p>
          <a:p>
            <a:pPr marL="518159" marR="740410" lvl="1" indent="-362585">
              <a:lnSpc>
                <a:spcPct val="150000"/>
              </a:lnSpc>
              <a:spcBef>
                <a:spcPts val="5"/>
              </a:spcBef>
              <a:buClr>
                <a:srgbClr val="002060"/>
              </a:buClr>
              <a:buFont typeface="Arial"/>
              <a:buChar char="•"/>
              <a:tabLst>
                <a:tab pos="518159" algn="l"/>
                <a:tab pos="518795" algn="l"/>
              </a:tabLst>
            </a:pPr>
            <a:r>
              <a:rPr lang="es-ES_tradnl" sz="2000" spc="-140" dirty="0">
                <a:latin typeface="Trebuchet MS"/>
                <a:cs typeface="Trebuchet MS"/>
              </a:rPr>
              <a:t>Plan </a:t>
            </a:r>
            <a:r>
              <a:rPr lang="es-ES_tradnl" sz="2000" spc="-114" dirty="0">
                <a:latin typeface="Trebuchet MS"/>
                <a:cs typeface="Trebuchet MS"/>
              </a:rPr>
              <a:t>de </a:t>
            </a:r>
            <a:r>
              <a:rPr lang="es-ES_tradnl" sz="2000" spc="-105" dirty="0">
                <a:latin typeface="Trebuchet MS"/>
                <a:cs typeface="Trebuchet MS"/>
              </a:rPr>
              <a:t>mejoramiento </a:t>
            </a:r>
            <a:r>
              <a:rPr lang="es-ES_tradnl" sz="2000" spc="-180" dirty="0">
                <a:latin typeface="Trebuchet MS"/>
                <a:cs typeface="Trebuchet MS"/>
              </a:rPr>
              <a:t>al </a:t>
            </a:r>
            <a:r>
              <a:rPr lang="es-ES_tradnl" sz="2000" spc="-114" dirty="0">
                <a:latin typeface="Trebuchet MS"/>
                <a:cs typeface="Trebuchet MS"/>
              </a:rPr>
              <a:t>sistema de </a:t>
            </a:r>
            <a:r>
              <a:rPr lang="es-ES_tradnl" sz="2000" spc="-110" dirty="0">
                <a:latin typeface="Trebuchet MS"/>
                <a:cs typeface="Trebuchet MS"/>
              </a:rPr>
              <a:t>atención </a:t>
            </a:r>
            <a:r>
              <a:rPr lang="es-ES_tradnl" sz="2000" spc="-180" dirty="0">
                <a:latin typeface="Trebuchet MS"/>
                <a:cs typeface="Trebuchet MS"/>
              </a:rPr>
              <a:t>al </a:t>
            </a:r>
            <a:r>
              <a:rPr lang="es-ES_tradnl" sz="2000" spc="-110" dirty="0">
                <a:latin typeface="Trebuchet MS"/>
                <a:cs typeface="Trebuchet MS"/>
              </a:rPr>
              <a:t>ciudadano </a:t>
            </a:r>
            <a:r>
              <a:rPr lang="es-ES_tradnl" sz="2000" spc="-135" dirty="0">
                <a:latin typeface="Trebuchet MS"/>
                <a:cs typeface="Trebuchet MS"/>
              </a:rPr>
              <a:t>(quejas </a:t>
            </a:r>
            <a:r>
              <a:rPr lang="es-ES_tradnl" sz="2000" spc="-110" dirty="0">
                <a:latin typeface="Trebuchet MS"/>
                <a:cs typeface="Trebuchet MS"/>
              </a:rPr>
              <a:t>y  denuncias)</a:t>
            </a:r>
            <a:endParaRPr lang="es-ES_tradnl" sz="2000" dirty="0">
              <a:latin typeface="Trebuchet MS"/>
              <a:cs typeface="Trebuchet MS"/>
            </a:endParaRPr>
          </a:p>
          <a:p>
            <a:pPr marL="12700">
              <a:lnSpc>
                <a:spcPct val="100000"/>
              </a:lnSpc>
              <a:spcBef>
                <a:spcPts val="95"/>
              </a:spcBef>
            </a:pPr>
            <a:endParaRPr sz="2800" dirty="0">
              <a:latin typeface="Trebuchet MS"/>
              <a:cs typeface="Trebuchet MS"/>
            </a:endParaRPr>
          </a:p>
        </p:txBody>
      </p:sp>
      <p:sp>
        <p:nvSpPr>
          <p:cNvPr id="8" name="object 17"/>
          <p:cNvSpPr txBox="1">
            <a:spLocks/>
          </p:cNvSpPr>
          <p:nvPr/>
        </p:nvSpPr>
        <p:spPr bwMode="auto">
          <a:xfrm>
            <a:off x="179512" y="88701"/>
            <a:ext cx="7488831" cy="1133644"/>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12700">
              <a:spcBef>
                <a:spcPts val="100"/>
              </a:spcBef>
            </a:pPr>
            <a:r>
              <a:rPr lang="es-ES_tradnl" sz="3600" b="1" dirty="0" smtClean="0">
                <a:latin typeface="Trebuchet MS"/>
                <a:cs typeface="Trebuchet MS"/>
              </a:rPr>
              <a:t>EJES ESTRATEGICOS</a:t>
            </a:r>
          </a:p>
          <a:p>
            <a:pPr marL="12700">
              <a:spcBef>
                <a:spcPts val="100"/>
              </a:spcBef>
            </a:pPr>
            <a:endParaRPr lang="es-ES_tradnl" sz="3600" b="1" dirty="0">
              <a:latin typeface="Trebuchet MS"/>
              <a:cs typeface="Trebuchet MS"/>
            </a:endParaRPr>
          </a:p>
        </p:txBody>
      </p:sp>
    </p:spTree>
    <p:extLst>
      <p:ext uri="{BB962C8B-B14F-4D97-AF65-F5344CB8AC3E}">
        <p14:creationId xmlns:p14="http://schemas.microsoft.com/office/powerpoint/2010/main" val="1019359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65190" y="475691"/>
            <a:ext cx="2085975" cy="269240"/>
          </a:xfrm>
          <a:prstGeom prst="rect">
            <a:avLst/>
          </a:prstGeom>
        </p:spPr>
        <p:txBody>
          <a:bodyPr vert="horz" wrap="square" lIns="0" tIns="12065" rIns="0" bIns="0" rtlCol="0">
            <a:spAutoFit/>
          </a:bodyPr>
          <a:lstStyle/>
          <a:p>
            <a:pPr marL="12700">
              <a:lnSpc>
                <a:spcPct val="100000"/>
              </a:lnSpc>
              <a:spcBef>
                <a:spcPts val="95"/>
              </a:spcBef>
            </a:pPr>
            <a:r>
              <a:rPr sz="1600" spc="-140" dirty="0">
                <a:solidFill>
                  <a:srgbClr val="FFFFFF"/>
                </a:solidFill>
                <a:latin typeface="Arial"/>
                <a:cs typeface="Arial"/>
              </a:rPr>
              <a:t>Presidencia </a:t>
            </a:r>
            <a:r>
              <a:rPr sz="1600" spc="-165" dirty="0">
                <a:solidFill>
                  <a:srgbClr val="FFFFFF"/>
                </a:solidFill>
                <a:latin typeface="Arial"/>
                <a:cs typeface="Arial"/>
              </a:rPr>
              <a:t>de </a:t>
            </a:r>
            <a:r>
              <a:rPr sz="1600" spc="-120" dirty="0">
                <a:solidFill>
                  <a:srgbClr val="FFFFFF"/>
                </a:solidFill>
                <a:latin typeface="Arial"/>
                <a:cs typeface="Arial"/>
              </a:rPr>
              <a:t>la</a:t>
            </a:r>
            <a:r>
              <a:rPr sz="1600" spc="-30" dirty="0">
                <a:solidFill>
                  <a:srgbClr val="FFFFFF"/>
                </a:solidFill>
                <a:latin typeface="Arial"/>
                <a:cs typeface="Arial"/>
              </a:rPr>
              <a:t> </a:t>
            </a:r>
            <a:r>
              <a:rPr sz="1600" spc="-150" dirty="0">
                <a:solidFill>
                  <a:srgbClr val="FFFFFF"/>
                </a:solidFill>
                <a:latin typeface="Arial"/>
                <a:cs typeface="Arial"/>
              </a:rPr>
              <a:t>República</a:t>
            </a:r>
            <a:endParaRPr sz="1600">
              <a:latin typeface="Arial"/>
              <a:cs typeface="Arial"/>
            </a:endParaRPr>
          </a:p>
        </p:txBody>
      </p:sp>
      <p:sp>
        <p:nvSpPr>
          <p:cNvPr id="4" name="object 4"/>
          <p:cNvSpPr/>
          <p:nvPr/>
        </p:nvSpPr>
        <p:spPr>
          <a:xfrm>
            <a:off x="214287" y="1340764"/>
            <a:ext cx="8644255" cy="5231765"/>
          </a:xfrm>
          <a:custGeom>
            <a:avLst/>
            <a:gdLst/>
            <a:ahLst/>
            <a:cxnLst/>
            <a:rect l="l" t="t" r="r" b="b"/>
            <a:pathLst>
              <a:path w="8644255" h="5231765">
                <a:moveTo>
                  <a:pt x="0" y="0"/>
                </a:moveTo>
                <a:lnTo>
                  <a:pt x="8644001" y="0"/>
                </a:lnTo>
                <a:lnTo>
                  <a:pt x="8644001" y="5231498"/>
                </a:lnTo>
                <a:lnTo>
                  <a:pt x="0" y="5231498"/>
                </a:lnTo>
                <a:lnTo>
                  <a:pt x="0" y="0"/>
                </a:lnTo>
                <a:close/>
              </a:path>
            </a:pathLst>
          </a:custGeom>
          <a:solidFill>
            <a:schemeClr val="bg1">
              <a:lumMod val="85000"/>
              <a:alpha val="47840"/>
            </a:schemeClr>
          </a:solidFill>
        </p:spPr>
        <p:txBody>
          <a:bodyPr wrap="square" lIns="0" tIns="0" rIns="0" bIns="0" rtlCol="0"/>
          <a:lstStyle/>
          <a:p>
            <a:endParaRPr dirty="0"/>
          </a:p>
        </p:txBody>
      </p:sp>
      <p:sp>
        <p:nvSpPr>
          <p:cNvPr id="6" name="object 6"/>
          <p:cNvSpPr txBox="1"/>
          <p:nvPr/>
        </p:nvSpPr>
        <p:spPr>
          <a:xfrm>
            <a:off x="364490" y="1504086"/>
            <a:ext cx="8494052" cy="4869923"/>
          </a:xfrm>
          <a:prstGeom prst="rect">
            <a:avLst/>
          </a:prstGeom>
        </p:spPr>
        <p:txBody>
          <a:bodyPr vert="horz" wrap="square" lIns="0" tIns="12065" rIns="0" bIns="0" rtlCol="0">
            <a:spAutoFit/>
          </a:bodyPr>
          <a:lstStyle/>
          <a:p>
            <a:pPr marL="466725" indent="-454025">
              <a:lnSpc>
                <a:spcPct val="100000"/>
              </a:lnSpc>
              <a:spcBef>
                <a:spcPts val="95"/>
              </a:spcBef>
              <a:buAutoNum type="arabicPeriod" startAt="5"/>
              <a:tabLst>
                <a:tab pos="466725" algn="l"/>
                <a:tab pos="467359" algn="l"/>
              </a:tabLst>
            </a:pPr>
            <a:r>
              <a:rPr lang="es-ES_tradnl" sz="2800" b="1" spc="-5" dirty="0">
                <a:latin typeface="Trebuchet MS"/>
                <a:cs typeface="Trebuchet MS"/>
              </a:rPr>
              <a:t>Convivencia</a:t>
            </a:r>
            <a:endParaRPr lang="es-ES_tradnl" sz="2800" dirty="0">
              <a:latin typeface="Trebuchet MS"/>
              <a:cs typeface="Trebuchet MS"/>
            </a:endParaRPr>
          </a:p>
          <a:p>
            <a:pPr marL="12700">
              <a:lnSpc>
                <a:spcPct val="100000"/>
              </a:lnSpc>
              <a:spcBef>
                <a:spcPts val="95"/>
              </a:spcBef>
              <a:tabLst>
                <a:tab pos="368300" algn="l"/>
              </a:tabLst>
            </a:pPr>
            <a:endParaRPr lang="es-ES_tradnl" sz="2800" dirty="0">
              <a:latin typeface="Trebuchet MS"/>
              <a:cs typeface="Trebuchet MS"/>
            </a:endParaRPr>
          </a:p>
          <a:p>
            <a:pPr marL="518159" lvl="1" indent="-362585">
              <a:lnSpc>
                <a:spcPct val="100000"/>
              </a:lnSpc>
              <a:buClr>
                <a:srgbClr val="002060"/>
              </a:buClr>
              <a:buFont typeface="Arial"/>
              <a:buChar char="•"/>
              <a:tabLst>
                <a:tab pos="518159" algn="l"/>
                <a:tab pos="518795" algn="l"/>
              </a:tabLst>
            </a:pPr>
            <a:r>
              <a:rPr lang="es-ES_tradnl" sz="2000" b="1" spc="-95" dirty="0">
                <a:latin typeface="Trebuchet MS"/>
                <a:cs typeface="Trebuchet MS"/>
              </a:rPr>
              <a:t>Fortalecer </a:t>
            </a:r>
            <a:r>
              <a:rPr lang="es-ES_tradnl" sz="2000" b="1" spc="-110" dirty="0">
                <a:latin typeface="Trebuchet MS"/>
                <a:cs typeface="Trebuchet MS"/>
              </a:rPr>
              <a:t>y </a:t>
            </a:r>
            <a:r>
              <a:rPr lang="es-ES_tradnl" sz="2000" b="1" spc="-65" dirty="0">
                <a:latin typeface="Trebuchet MS"/>
                <a:cs typeface="Trebuchet MS"/>
              </a:rPr>
              <a:t>promover </a:t>
            </a:r>
            <a:r>
              <a:rPr lang="es-ES_tradnl" sz="2000" b="1" spc="-175" dirty="0">
                <a:latin typeface="Trebuchet MS"/>
                <a:cs typeface="Trebuchet MS"/>
              </a:rPr>
              <a:t>la </a:t>
            </a:r>
            <a:r>
              <a:rPr lang="es-ES_tradnl" sz="2000" b="1" spc="-110" dirty="0">
                <a:latin typeface="Trebuchet MS"/>
                <a:cs typeface="Trebuchet MS"/>
              </a:rPr>
              <a:t>cultura </a:t>
            </a:r>
            <a:r>
              <a:rPr lang="es-ES_tradnl" sz="2000" b="1" spc="-114" dirty="0">
                <a:latin typeface="Trebuchet MS"/>
                <a:cs typeface="Trebuchet MS"/>
              </a:rPr>
              <a:t>de </a:t>
            </a:r>
            <a:r>
              <a:rPr lang="es-ES_tradnl" sz="2000" b="1" spc="-175" dirty="0">
                <a:latin typeface="Trebuchet MS"/>
                <a:cs typeface="Trebuchet MS"/>
              </a:rPr>
              <a:t>la</a:t>
            </a:r>
            <a:r>
              <a:rPr lang="es-ES_tradnl" sz="2000" b="1" spc="155" dirty="0">
                <a:latin typeface="Trebuchet MS"/>
                <a:cs typeface="Trebuchet MS"/>
              </a:rPr>
              <a:t> </a:t>
            </a:r>
            <a:r>
              <a:rPr lang="es-ES_tradnl" sz="2000" b="1" spc="-145" dirty="0">
                <a:latin typeface="Trebuchet MS"/>
                <a:cs typeface="Trebuchet MS"/>
              </a:rPr>
              <a:t>legalidad</a:t>
            </a:r>
            <a:endParaRPr lang="es-ES_tradnl" sz="2000" b="1"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b="1" spc="-95" dirty="0">
                <a:latin typeface="Trebuchet MS"/>
                <a:cs typeface="Trebuchet MS"/>
              </a:rPr>
              <a:t>Fortalecer </a:t>
            </a:r>
            <a:r>
              <a:rPr lang="es-ES_tradnl" sz="2000" b="1" spc="-110" dirty="0">
                <a:latin typeface="Trebuchet MS"/>
                <a:cs typeface="Trebuchet MS"/>
              </a:rPr>
              <a:t>y </a:t>
            </a:r>
            <a:r>
              <a:rPr lang="es-ES_tradnl" sz="2000" b="1" spc="-65" dirty="0">
                <a:latin typeface="Trebuchet MS"/>
                <a:cs typeface="Trebuchet MS"/>
              </a:rPr>
              <a:t>promover </a:t>
            </a:r>
            <a:r>
              <a:rPr lang="es-ES_tradnl" sz="2000" b="1" spc="-175" dirty="0">
                <a:latin typeface="Trebuchet MS"/>
                <a:cs typeface="Trebuchet MS"/>
              </a:rPr>
              <a:t>la </a:t>
            </a:r>
            <a:r>
              <a:rPr lang="es-ES_tradnl" sz="2000" b="1" spc="-110" dirty="0">
                <a:latin typeface="Trebuchet MS"/>
                <a:cs typeface="Trebuchet MS"/>
              </a:rPr>
              <a:t>cultura</a:t>
            </a:r>
            <a:r>
              <a:rPr lang="es-ES_tradnl" sz="2000" b="1" spc="45" dirty="0">
                <a:latin typeface="Trebuchet MS"/>
                <a:cs typeface="Trebuchet MS"/>
              </a:rPr>
              <a:t> </a:t>
            </a:r>
            <a:r>
              <a:rPr lang="es-ES_tradnl" sz="2000" b="1" spc="-135" dirty="0">
                <a:latin typeface="Trebuchet MS"/>
                <a:cs typeface="Trebuchet MS"/>
              </a:rPr>
              <a:t>ciudadana</a:t>
            </a:r>
            <a:endParaRPr lang="es-ES_tradnl" sz="2000" b="1" dirty="0">
              <a:latin typeface="Trebuchet MS"/>
              <a:cs typeface="Trebuchet MS"/>
            </a:endParaRPr>
          </a:p>
          <a:p>
            <a:pPr marL="518159" lvl="1" indent="-362585">
              <a:lnSpc>
                <a:spcPct val="100000"/>
              </a:lnSpc>
              <a:spcBef>
                <a:spcPts val="1195"/>
              </a:spcBef>
              <a:buClr>
                <a:srgbClr val="002060"/>
              </a:buClr>
              <a:buFont typeface="Arial"/>
              <a:buChar char="•"/>
              <a:tabLst>
                <a:tab pos="518159" algn="l"/>
                <a:tab pos="518795" algn="l"/>
              </a:tabLst>
            </a:pPr>
            <a:r>
              <a:rPr lang="es-ES_tradnl" sz="2000" b="1" spc="-95" dirty="0">
                <a:latin typeface="Trebuchet MS"/>
                <a:cs typeface="Trebuchet MS"/>
              </a:rPr>
              <a:t>Fortalecer </a:t>
            </a:r>
            <a:r>
              <a:rPr lang="es-ES_tradnl" sz="2000" b="1" spc="-175" dirty="0">
                <a:latin typeface="Trebuchet MS"/>
                <a:cs typeface="Trebuchet MS"/>
              </a:rPr>
              <a:t>la </a:t>
            </a:r>
            <a:r>
              <a:rPr lang="es-ES_tradnl" sz="2000" b="1" spc="-110" dirty="0">
                <a:latin typeface="Trebuchet MS"/>
                <a:cs typeface="Trebuchet MS"/>
              </a:rPr>
              <a:t>participación y </a:t>
            </a:r>
            <a:r>
              <a:rPr lang="es-ES_tradnl" sz="2000" b="1" spc="-114" dirty="0">
                <a:latin typeface="Trebuchet MS"/>
                <a:cs typeface="Trebuchet MS"/>
              </a:rPr>
              <a:t>veeduría</a:t>
            </a:r>
            <a:r>
              <a:rPr lang="es-ES_tradnl" sz="2000" b="1" spc="100" dirty="0">
                <a:latin typeface="Trebuchet MS"/>
                <a:cs typeface="Trebuchet MS"/>
              </a:rPr>
              <a:t> </a:t>
            </a:r>
            <a:r>
              <a:rPr lang="es-ES_tradnl" sz="2000" b="1" spc="-135" dirty="0">
                <a:latin typeface="Trebuchet MS"/>
                <a:cs typeface="Trebuchet MS"/>
              </a:rPr>
              <a:t>ciudadana</a:t>
            </a:r>
            <a:endParaRPr lang="es-ES_tradnl" sz="2000" b="1"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b="1" spc="-95" dirty="0">
                <a:latin typeface="Trebuchet MS"/>
                <a:cs typeface="Trebuchet MS"/>
              </a:rPr>
              <a:t>Fortalecer </a:t>
            </a:r>
            <a:r>
              <a:rPr lang="es-ES_tradnl" sz="2000" b="1" spc="-130" dirty="0">
                <a:latin typeface="Trebuchet MS"/>
                <a:cs typeface="Trebuchet MS"/>
              </a:rPr>
              <a:t>las </a:t>
            </a:r>
            <a:r>
              <a:rPr lang="es-ES_tradnl" sz="2000" b="1" spc="-85" dirty="0">
                <a:latin typeface="Trebuchet MS"/>
                <a:cs typeface="Trebuchet MS"/>
              </a:rPr>
              <a:t>redes </a:t>
            </a:r>
            <a:r>
              <a:rPr lang="es-ES_tradnl" sz="2000" b="1" spc="-114" dirty="0">
                <a:latin typeface="Trebuchet MS"/>
                <a:cs typeface="Trebuchet MS"/>
              </a:rPr>
              <a:t>de </a:t>
            </a:r>
            <a:r>
              <a:rPr lang="es-ES_tradnl" sz="2000" b="1" spc="-95" dirty="0">
                <a:latin typeface="Trebuchet MS"/>
                <a:cs typeface="Trebuchet MS"/>
              </a:rPr>
              <a:t>apoyo </a:t>
            </a:r>
            <a:r>
              <a:rPr lang="es-ES_tradnl" sz="2000" b="1" spc="-110" dirty="0">
                <a:latin typeface="Trebuchet MS"/>
                <a:cs typeface="Trebuchet MS"/>
              </a:rPr>
              <a:t>y </a:t>
            </a:r>
            <a:r>
              <a:rPr lang="es-ES_tradnl" sz="2000" b="1" spc="-100" dirty="0">
                <a:latin typeface="Trebuchet MS"/>
                <a:cs typeface="Trebuchet MS"/>
              </a:rPr>
              <a:t>solidaridad</a:t>
            </a:r>
            <a:r>
              <a:rPr lang="es-ES_tradnl" sz="2000" b="1" spc="200" dirty="0">
                <a:latin typeface="Trebuchet MS"/>
                <a:cs typeface="Trebuchet MS"/>
              </a:rPr>
              <a:t> </a:t>
            </a:r>
            <a:r>
              <a:rPr lang="es-ES_tradnl" sz="2000" b="1" spc="-130" dirty="0">
                <a:latin typeface="Trebuchet MS"/>
                <a:cs typeface="Trebuchet MS"/>
              </a:rPr>
              <a:t>ciudadanas</a:t>
            </a:r>
            <a:endParaRPr lang="es-ES_tradnl" sz="2000" b="1"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b="1" spc="-60" dirty="0">
                <a:latin typeface="Trebuchet MS"/>
                <a:cs typeface="Trebuchet MS"/>
              </a:rPr>
              <a:t>Promover </a:t>
            </a:r>
            <a:r>
              <a:rPr lang="es-ES_tradnl" sz="2000" b="1" spc="-145" dirty="0">
                <a:latin typeface="Trebuchet MS"/>
                <a:cs typeface="Trebuchet MS"/>
              </a:rPr>
              <a:t>el </a:t>
            </a:r>
            <a:r>
              <a:rPr lang="es-ES_tradnl" sz="2000" b="1" spc="-75" dirty="0">
                <a:latin typeface="Trebuchet MS"/>
                <a:cs typeface="Trebuchet MS"/>
              </a:rPr>
              <a:t>deporte </a:t>
            </a:r>
            <a:r>
              <a:rPr lang="es-ES_tradnl" sz="2000" b="1" spc="-110" dirty="0">
                <a:latin typeface="Trebuchet MS"/>
                <a:cs typeface="Trebuchet MS"/>
              </a:rPr>
              <a:t>y </a:t>
            </a:r>
            <a:r>
              <a:rPr lang="es-ES_tradnl" sz="2000" b="1" spc="-145" dirty="0">
                <a:latin typeface="Trebuchet MS"/>
                <a:cs typeface="Trebuchet MS"/>
              </a:rPr>
              <a:t>el </a:t>
            </a:r>
            <a:r>
              <a:rPr lang="es-ES_tradnl" sz="2000" b="1" spc="-105" dirty="0">
                <a:latin typeface="Trebuchet MS"/>
                <a:cs typeface="Trebuchet MS"/>
              </a:rPr>
              <a:t>buen </a:t>
            </a:r>
            <a:r>
              <a:rPr lang="es-ES_tradnl" sz="2000" b="1" spc="-35" dirty="0">
                <a:latin typeface="Trebuchet MS"/>
                <a:cs typeface="Trebuchet MS"/>
              </a:rPr>
              <a:t>uso </a:t>
            </a:r>
            <a:r>
              <a:rPr lang="es-ES_tradnl" sz="2000" b="1" spc="-130" dirty="0">
                <a:latin typeface="Trebuchet MS"/>
                <a:cs typeface="Trebuchet MS"/>
              </a:rPr>
              <a:t>del </a:t>
            </a:r>
            <a:r>
              <a:rPr lang="es-ES_tradnl" sz="2000" b="1" spc="-100" dirty="0">
                <a:latin typeface="Trebuchet MS"/>
                <a:cs typeface="Trebuchet MS"/>
              </a:rPr>
              <a:t>tiempo</a:t>
            </a:r>
            <a:r>
              <a:rPr lang="es-ES_tradnl" sz="2000" b="1" spc="210" dirty="0">
                <a:latin typeface="Trebuchet MS"/>
                <a:cs typeface="Trebuchet MS"/>
              </a:rPr>
              <a:t> </a:t>
            </a:r>
            <a:r>
              <a:rPr lang="es-ES_tradnl" sz="2000" b="1" spc="-110" dirty="0">
                <a:latin typeface="Trebuchet MS"/>
                <a:cs typeface="Trebuchet MS"/>
              </a:rPr>
              <a:t>libre</a:t>
            </a:r>
            <a:endParaRPr lang="es-ES_tradnl" sz="2000" b="1"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b="1" spc="-60" dirty="0">
                <a:latin typeface="Trebuchet MS"/>
                <a:cs typeface="Trebuchet MS"/>
              </a:rPr>
              <a:t>Promover </a:t>
            </a:r>
            <a:r>
              <a:rPr lang="es-ES_tradnl" sz="2000" b="1" spc="-175" dirty="0">
                <a:latin typeface="Trebuchet MS"/>
                <a:cs typeface="Trebuchet MS"/>
              </a:rPr>
              <a:t>la </a:t>
            </a:r>
            <a:r>
              <a:rPr lang="es-ES_tradnl" sz="2000" b="1" spc="-114" dirty="0">
                <a:latin typeface="Trebuchet MS"/>
                <a:cs typeface="Trebuchet MS"/>
              </a:rPr>
              <a:t>convivencia</a:t>
            </a:r>
            <a:r>
              <a:rPr lang="es-ES_tradnl" sz="2000" b="1" spc="-30" dirty="0">
                <a:latin typeface="Trebuchet MS"/>
                <a:cs typeface="Trebuchet MS"/>
              </a:rPr>
              <a:t> </a:t>
            </a:r>
            <a:r>
              <a:rPr lang="es-ES_tradnl" sz="2000" b="1" spc="-85" dirty="0">
                <a:latin typeface="Trebuchet MS"/>
                <a:cs typeface="Trebuchet MS"/>
              </a:rPr>
              <a:t>escolar</a:t>
            </a:r>
            <a:endParaRPr lang="es-ES_tradnl" sz="2000" b="1" dirty="0">
              <a:latin typeface="Trebuchet MS"/>
              <a:cs typeface="Trebuchet MS"/>
            </a:endParaRPr>
          </a:p>
          <a:p>
            <a:pPr marL="518159" lvl="1" indent="-362585">
              <a:lnSpc>
                <a:spcPct val="100000"/>
              </a:lnSpc>
              <a:spcBef>
                <a:spcPts val="1200"/>
              </a:spcBef>
              <a:buClr>
                <a:srgbClr val="002060"/>
              </a:buClr>
              <a:buFont typeface="Arial"/>
              <a:buChar char="•"/>
              <a:tabLst>
                <a:tab pos="518159" algn="l"/>
                <a:tab pos="518795" algn="l"/>
              </a:tabLst>
            </a:pPr>
            <a:r>
              <a:rPr lang="es-ES_tradnl" sz="2000" b="1" spc="-140" dirty="0">
                <a:latin typeface="Trebuchet MS"/>
                <a:cs typeface="Trebuchet MS"/>
              </a:rPr>
              <a:t>Plan </a:t>
            </a:r>
            <a:r>
              <a:rPr lang="es-ES_tradnl" sz="2000" b="1" spc="-114" dirty="0">
                <a:latin typeface="Trebuchet MS"/>
                <a:cs typeface="Trebuchet MS"/>
              </a:rPr>
              <a:t>música </a:t>
            </a:r>
            <a:r>
              <a:rPr lang="es-ES_tradnl" sz="2000" b="1" spc="-125" dirty="0">
                <a:latin typeface="Trebuchet MS"/>
                <a:cs typeface="Trebuchet MS"/>
              </a:rPr>
              <a:t>para </a:t>
            </a:r>
            <a:r>
              <a:rPr lang="es-ES_tradnl" sz="2000" b="1" spc="-175" dirty="0">
                <a:latin typeface="Trebuchet MS"/>
                <a:cs typeface="Trebuchet MS"/>
              </a:rPr>
              <a:t>la</a:t>
            </a:r>
            <a:r>
              <a:rPr lang="es-ES_tradnl" sz="2000" b="1" spc="90" dirty="0">
                <a:latin typeface="Trebuchet MS"/>
                <a:cs typeface="Trebuchet MS"/>
              </a:rPr>
              <a:t> </a:t>
            </a:r>
            <a:r>
              <a:rPr lang="es-ES_tradnl" sz="2000" b="1" spc="-114" dirty="0">
                <a:latin typeface="Trebuchet MS"/>
                <a:cs typeface="Trebuchet MS"/>
              </a:rPr>
              <a:t>convivencia</a:t>
            </a:r>
            <a:endParaRPr lang="es-ES_tradnl" sz="2000" b="1" dirty="0">
              <a:latin typeface="Trebuchet MS"/>
              <a:cs typeface="Trebuchet MS"/>
            </a:endParaRPr>
          </a:p>
          <a:p>
            <a:pPr marL="518159" lvl="1" indent="-362585">
              <a:lnSpc>
                <a:spcPct val="100000"/>
              </a:lnSpc>
              <a:spcBef>
                <a:spcPts val="1205"/>
              </a:spcBef>
              <a:buClr>
                <a:srgbClr val="002060"/>
              </a:buClr>
              <a:buFont typeface="Arial"/>
              <a:buChar char="•"/>
              <a:tabLst>
                <a:tab pos="518159" algn="l"/>
                <a:tab pos="518795" algn="l"/>
              </a:tabLst>
            </a:pPr>
            <a:r>
              <a:rPr lang="es-ES_tradnl" sz="2000" b="1" spc="-140" dirty="0">
                <a:latin typeface="Trebuchet MS"/>
                <a:cs typeface="Trebuchet MS"/>
              </a:rPr>
              <a:t>Plan </a:t>
            </a:r>
            <a:r>
              <a:rPr lang="es-ES_tradnl" sz="2000" b="1" spc="-120" dirty="0">
                <a:latin typeface="Trebuchet MS"/>
                <a:cs typeface="Trebuchet MS"/>
              </a:rPr>
              <a:t>nacional </a:t>
            </a:r>
            <a:r>
              <a:rPr lang="es-ES_tradnl" sz="2000" b="1" spc="-114" dirty="0">
                <a:latin typeface="Trebuchet MS"/>
                <a:cs typeface="Trebuchet MS"/>
              </a:rPr>
              <a:t>de </a:t>
            </a:r>
            <a:r>
              <a:rPr lang="es-ES_tradnl" sz="2000" b="1" spc="-110" dirty="0">
                <a:latin typeface="Trebuchet MS"/>
                <a:cs typeface="Trebuchet MS"/>
              </a:rPr>
              <a:t>cultura </a:t>
            </a:r>
            <a:r>
              <a:rPr lang="es-ES_tradnl" sz="2000" b="1" spc="-125" dirty="0">
                <a:latin typeface="Trebuchet MS"/>
                <a:cs typeface="Trebuchet MS"/>
              </a:rPr>
              <a:t>para </a:t>
            </a:r>
            <a:r>
              <a:rPr lang="es-ES_tradnl" sz="2000" b="1" spc="-175" dirty="0">
                <a:latin typeface="Trebuchet MS"/>
                <a:cs typeface="Trebuchet MS"/>
              </a:rPr>
              <a:t>la</a:t>
            </a:r>
            <a:r>
              <a:rPr lang="es-ES_tradnl" sz="2000" b="1" spc="150" dirty="0">
                <a:latin typeface="Trebuchet MS"/>
                <a:cs typeface="Trebuchet MS"/>
              </a:rPr>
              <a:t> </a:t>
            </a:r>
            <a:r>
              <a:rPr lang="es-ES_tradnl" sz="2000" b="1" spc="-114" dirty="0">
                <a:latin typeface="Trebuchet MS"/>
                <a:cs typeface="Trebuchet MS"/>
              </a:rPr>
              <a:t>convivencia</a:t>
            </a:r>
            <a:endParaRPr lang="es-ES_tradnl" sz="2000" b="1" dirty="0">
              <a:latin typeface="Trebuchet MS"/>
              <a:cs typeface="Trebuchet MS"/>
            </a:endParaRPr>
          </a:p>
          <a:p>
            <a:pPr marL="12700">
              <a:lnSpc>
                <a:spcPct val="100000"/>
              </a:lnSpc>
              <a:spcBef>
                <a:spcPts val="95"/>
              </a:spcBef>
            </a:pPr>
            <a:endParaRPr sz="2800" dirty="0">
              <a:latin typeface="Trebuchet MS"/>
              <a:cs typeface="Trebuchet MS"/>
            </a:endParaRPr>
          </a:p>
        </p:txBody>
      </p:sp>
      <p:sp>
        <p:nvSpPr>
          <p:cNvPr id="8" name="object 17"/>
          <p:cNvSpPr txBox="1">
            <a:spLocks/>
          </p:cNvSpPr>
          <p:nvPr/>
        </p:nvSpPr>
        <p:spPr bwMode="auto">
          <a:xfrm>
            <a:off x="179512" y="88701"/>
            <a:ext cx="7488831" cy="1133644"/>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12700" rIns="0" bIns="0" numCol="1" rtlCol="0" anchor="ctr" anchorCtr="0" compatLnSpc="1">
            <a:prstTxWarp prst="textNoShape">
              <a:avLst/>
            </a:prstTxWarp>
            <a:spAutoFit/>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12700">
              <a:spcBef>
                <a:spcPts val="100"/>
              </a:spcBef>
            </a:pPr>
            <a:r>
              <a:rPr lang="es-ES_tradnl" sz="3600" b="1" dirty="0" smtClean="0">
                <a:latin typeface="Trebuchet MS"/>
                <a:cs typeface="Trebuchet MS"/>
              </a:rPr>
              <a:t>EJES ESTRATEGICOS</a:t>
            </a:r>
          </a:p>
          <a:p>
            <a:pPr marL="12700">
              <a:spcBef>
                <a:spcPts val="100"/>
              </a:spcBef>
            </a:pPr>
            <a:endParaRPr lang="es-ES_tradnl" sz="3600" b="1" dirty="0">
              <a:latin typeface="Trebuchet MS"/>
              <a:cs typeface="Trebuchet MS"/>
            </a:endParaRPr>
          </a:p>
        </p:txBody>
      </p:sp>
    </p:spTree>
    <p:extLst>
      <p:ext uri="{BB962C8B-B14F-4D97-AF65-F5344CB8AC3E}">
        <p14:creationId xmlns:p14="http://schemas.microsoft.com/office/powerpoint/2010/main" val="13919210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lgn="just">
              <a:buNone/>
            </a:pPr>
            <a:endParaRPr lang="es-CO" dirty="0" smtClean="0"/>
          </a:p>
          <a:p>
            <a:pPr marL="0" indent="0" algn="just">
              <a:buNone/>
            </a:pPr>
            <a:endParaRPr lang="es-CO" dirty="0"/>
          </a:p>
          <a:p>
            <a:pPr marL="0" indent="0" algn="just">
              <a:buNone/>
            </a:pPr>
            <a:r>
              <a:rPr lang="es-CO" dirty="0" smtClean="0"/>
              <a:t>El </a:t>
            </a:r>
            <a:r>
              <a:rPr lang="es-CO" dirty="0"/>
              <a:t>éxito de las políticas supone el esfuerzo coordinado de actores públicos y privados, nacionales y locales, para enfrentar los desafíos en la materia</a:t>
            </a:r>
            <a:r>
              <a:rPr lang="es-CO" dirty="0" smtClean="0"/>
              <a:t>.</a:t>
            </a:r>
          </a:p>
          <a:p>
            <a:pPr algn="just">
              <a:buNone/>
            </a:pPr>
            <a:endParaRPr lang="es-CO" dirty="0" smtClean="0"/>
          </a:p>
          <a:p>
            <a:pPr algn="just">
              <a:buNone/>
            </a:pPr>
            <a:r>
              <a:rPr lang="es-ES" dirty="0" smtClean="0"/>
              <a:t>    Los </a:t>
            </a:r>
            <a:r>
              <a:rPr lang="es-ES" dirty="0"/>
              <a:t>anuncios en el cambio estructural del Estado </a:t>
            </a:r>
            <a:r>
              <a:rPr lang="es-ES" dirty="0" smtClean="0"/>
              <a:t>del  reelecto </a:t>
            </a:r>
            <a:r>
              <a:rPr lang="es-ES" dirty="0"/>
              <a:t>presidente, involucra a nuevas instituciones en la proyección, elaboración, seguimiento y evaluación de las políticas públicas de participación y desarrollo de la seguridad. </a:t>
            </a:r>
          </a:p>
          <a:p>
            <a:pPr algn="just">
              <a:buNone/>
            </a:pPr>
            <a:endParaRPr lang="es-ES" dirty="0"/>
          </a:p>
          <a:p>
            <a:pPr marL="0" indent="0" algn="just">
              <a:buNone/>
            </a:pPr>
            <a:endParaRPr lang="es-CO" dirty="0" smtClean="0"/>
          </a:p>
          <a:p>
            <a:pPr marL="0" indent="0" algn="just">
              <a:buNone/>
            </a:pPr>
            <a:r>
              <a:rPr lang="es-CO" dirty="0" smtClean="0"/>
              <a:t> </a:t>
            </a:r>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1 Título"/>
          <p:cNvSpPr>
            <a:spLocks noGrp="1"/>
          </p:cNvSpPr>
          <p:nvPr>
            <p:ph type="title"/>
          </p:nvPr>
        </p:nvSpPr>
        <p:spPr>
          <a:xfrm>
            <a:off x="251520" y="116632"/>
            <a:ext cx="7416824" cy="1008112"/>
          </a:xfrm>
          <a:solidFill>
            <a:schemeClr val="tx2">
              <a:lumMod val="40000"/>
              <a:lumOff val="60000"/>
            </a:schemeClr>
          </a:solidFill>
        </p:spPr>
        <p:txBody>
          <a:bodyPr/>
          <a:lstStyle/>
          <a:p>
            <a:pPr algn="just" eaLnBrk="1" hangingPunct="1">
              <a:defRPr/>
            </a:pPr>
            <a:r>
              <a:rPr lang="es-CO" sz="2800" b="1" dirty="0">
                <a:solidFill>
                  <a:schemeClr val="tx1"/>
                </a:solidFill>
              </a:rPr>
              <a:t/>
            </a:r>
            <a:br>
              <a:rPr lang="es-CO" sz="2800" b="1" dirty="0">
                <a:solidFill>
                  <a:schemeClr val="tx1"/>
                </a:solidFill>
              </a:rPr>
            </a:br>
            <a:r>
              <a:rPr lang="es-CO" sz="2800" b="1" dirty="0" smtClean="0">
                <a:solidFill>
                  <a:schemeClr val="tx1"/>
                </a:solidFill>
              </a:rPr>
              <a:t>PREVENCION </a:t>
            </a:r>
            <a:r>
              <a:rPr lang="es-CO" sz="2800" b="1" dirty="0">
                <a:solidFill>
                  <a:schemeClr val="tx1"/>
                </a:solidFill>
              </a:rPr>
              <a:t>DE LA VIOLENCIA, </a:t>
            </a:r>
            <a:r>
              <a:rPr lang="es-CO" sz="2800" b="1" dirty="0" smtClean="0">
                <a:solidFill>
                  <a:schemeClr val="tx1"/>
                </a:solidFill>
              </a:rPr>
              <a:t>DELINCUENCIA E INSEGURIDAD</a:t>
            </a:r>
            <a:r>
              <a:rPr lang="es-CO" sz="2000" b="1" dirty="0" smtClean="0">
                <a:solidFill>
                  <a:schemeClr val="tx1"/>
                </a:solidFill>
                <a:latin typeface="+mj-lt"/>
              </a:rPr>
              <a:t>. </a:t>
            </a:r>
            <a:r>
              <a:rPr lang="es-CO" sz="2000" dirty="0">
                <a:solidFill>
                  <a:schemeClr val="tx1"/>
                </a:solidFill>
                <a:latin typeface="+mj-lt"/>
              </a:rPr>
              <a:t/>
            </a:r>
            <a:br>
              <a:rPr lang="es-CO" sz="2000" dirty="0">
                <a:solidFill>
                  <a:schemeClr val="tx1"/>
                </a:solidFill>
                <a:latin typeface="+mj-lt"/>
              </a:rPr>
            </a:br>
            <a:endParaRPr lang="es-CO" sz="2000" dirty="0">
              <a:solidFill>
                <a:schemeClr val="tx1"/>
              </a:solidFill>
              <a:latin typeface="+mj-lt"/>
            </a:endParaRPr>
          </a:p>
        </p:txBody>
      </p:sp>
    </p:spTree>
    <p:extLst>
      <p:ext uri="{BB962C8B-B14F-4D97-AF65-F5344CB8AC3E}">
        <p14:creationId xmlns:p14="http://schemas.microsoft.com/office/powerpoint/2010/main" val="42688044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14 Rectángulo"/>
          <p:cNvSpPr/>
          <p:nvPr/>
        </p:nvSpPr>
        <p:spPr>
          <a:xfrm>
            <a:off x="0" y="0"/>
            <a:ext cx="9144000" cy="6308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0" name="48 Rectángulo"/>
          <p:cNvSpPr/>
          <p:nvPr/>
        </p:nvSpPr>
        <p:spPr>
          <a:xfrm>
            <a:off x="2300288" y="142875"/>
            <a:ext cx="1223962" cy="1187450"/>
          </a:xfrm>
          <a:prstGeom prst="rect">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1" name="49 Rectángulo"/>
          <p:cNvSpPr/>
          <p:nvPr/>
        </p:nvSpPr>
        <p:spPr>
          <a:xfrm>
            <a:off x="2843213" y="1597025"/>
            <a:ext cx="1223962" cy="1187450"/>
          </a:xfrm>
          <a:prstGeom prst="rect">
            <a:avLst/>
          </a:prstGeom>
          <a:solidFill>
            <a:schemeClr val="accent3">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8" name="7 Rectángulo"/>
          <p:cNvSpPr/>
          <p:nvPr/>
        </p:nvSpPr>
        <p:spPr>
          <a:xfrm>
            <a:off x="6408738" y="3914775"/>
            <a:ext cx="2519362" cy="1512888"/>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2" name="8 Rectángulo"/>
          <p:cNvSpPr/>
          <p:nvPr/>
        </p:nvSpPr>
        <p:spPr>
          <a:xfrm>
            <a:off x="4284663" y="4833938"/>
            <a:ext cx="1223962" cy="1187450"/>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4" name="9 Rectángulo"/>
          <p:cNvSpPr/>
          <p:nvPr/>
        </p:nvSpPr>
        <p:spPr>
          <a:xfrm>
            <a:off x="4500563" y="1441450"/>
            <a:ext cx="933450" cy="2347913"/>
          </a:xfrm>
          <a:prstGeom prst="rect">
            <a:avLst/>
          </a:prstGeom>
          <a:solidFill>
            <a:schemeClr val="accent3">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5" name="3 Rectángulo"/>
          <p:cNvSpPr/>
          <p:nvPr/>
        </p:nvSpPr>
        <p:spPr>
          <a:xfrm>
            <a:off x="468313" y="1412875"/>
            <a:ext cx="1582737" cy="1511300"/>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6" name="4 Rectángulo"/>
          <p:cNvSpPr/>
          <p:nvPr/>
        </p:nvSpPr>
        <p:spPr>
          <a:xfrm>
            <a:off x="2484438" y="2852738"/>
            <a:ext cx="1582737" cy="1512887"/>
          </a:xfrm>
          <a:prstGeom prst="rect">
            <a:avLst/>
          </a:prstGeom>
          <a:solidFill>
            <a:schemeClr val="accent3">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0" name="12 Rectángulo"/>
          <p:cNvSpPr/>
          <p:nvPr/>
        </p:nvSpPr>
        <p:spPr>
          <a:xfrm>
            <a:off x="1403350" y="3373438"/>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4" name="10 Rectángulo"/>
          <p:cNvSpPr/>
          <p:nvPr/>
        </p:nvSpPr>
        <p:spPr>
          <a:xfrm>
            <a:off x="-323850" y="1844675"/>
            <a:ext cx="4608513" cy="2592388"/>
          </a:xfrm>
          <a:prstGeom prst="rect">
            <a:avLst/>
          </a:prstGeom>
          <a:solidFill>
            <a:schemeClr val="bg2">
              <a:lumMod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marL="357082" defTabSz="914217">
              <a:defRPr/>
            </a:pPr>
            <a:endParaRPr lang="es-CO" sz="2800" b="1" dirty="0">
              <a:solidFill>
                <a:srgbClr val="EEECE1">
                  <a:lumMod val="25000"/>
                </a:srgbClr>
              </a:solidFill>
            </a:endParaRPr>
          </a:p>
        </p:txBody>
      </p:sp>
      <p:sp>
        <p:nvSpPr>
          <p:cNvPr id="195" name="13 Rectángulo"/>
          <p:cNvSpPr/>
          <p:nvPr/>
        </p:nvSpPr>
        <p:spPr>
          <a:xfrm>
            <a:off x="5249863" y="2838450"/>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6" name="15 Elipse"/>
          <p:cNvSpPr/>
          <p:nvPr/>
        </p:nvSpPr>
        <p:spPr>
          <a:xfrm>
            <a:off x="3860800" y="630238"/>
            <a:ext cx="5292725" cy="529113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7" name="40 Elipse"/>
          <p:cNvSpPr/>
          <p:nvPr/>
        </p:nvSpPr>
        <p:spPr>
          <a:xfrm>
            <a:off x="4714875" y="1463675"/>
            <a:ext cx="3582988" cy="36242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MX">
              <a:solidFill>
                <a:prstClr val="white"/>
              </a:solidFill>
            </a:endParaRPr>
          </a:p>
        </p:txBody>
      </p:sp>
      <p:sp>
        <p:nvSpPr>
          <p:cNvPr id="198" name="5 Rectángulo"/>
          <p:cNvSpPr/>
          <p:nvPr/>
        </p:nvSpPr>
        <p:spPr>
          <a:xfrm>
            <a:off x="6084888" y="1844675"/>
            <a:ext cx="1582737" cy="1512888"/>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9" name="39 Anillo"/>
          <p:cNvSpPr/>
          <p:nvPr/>
        </p:nvSpPr>
        <p:spPr>
          <a:xfrm>
            <a:off x="4922838" y="1692275"/>
            <a:ext cx="3168650" cy="3167063"/>
          </a:xfrm>
          <a:prstGeom prst="donut">
            <a:avLst>
              <a:gd name="adj" fmla="val 9977"/>
            </a:avLst>
          </a:prstGeom>
          <a:gradFill>
            <a:gsLst>
              <a:gs pos="0">
                <a:schemeClr val="tx1">
                  <a:lumMod val="75000"/>
                  <a:lumOff val="25000"/>
                </a:schemeClr>
              </a:gs>
              <a:gs pos="50000">
                <a:schemeClr val="tx1">
                  <a:lumMod val="50000"/>
                  <a:lumOff val="50000"/>
                </a:schemeClr>
              </a:gs>
              <a:gs pos="100000">
                <a:schemeClr val="bg1">
                  <a:lumMod val="8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0" name="41 Anillo"/>
          <p:cNvSpPr/>
          <p:nvPr/>
        </p:nvSpPr>
        <p:spPr>
          <a:xfrm>
            <a:off x="4094163" y="863600"/>
            <a:ext cx="4824412" cy="4824413"/>
          </a:xfrm>
          <a:prstGeom prst="donut">
            <a:avLst>
              <a:gd name="adj" fmla="val 362"/>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4" name="42 Anillo"/>
          <p:cNvSpPr/>
          <p:nvPr/>
        </p:nvSpPr>
        <p:spPr>
          <a:xfrm>
            <a:off x="4337050" y="1106488"/>
            <a:ext cx="4338638" cy="4338637"/>
          </a:xfrm>
          <a:prstGeom prst="donut">
            <a:avLst>
              <a:gd name="adj" fmla="val 4858"/>
            </a:avLst>
          </a:prstGeom>
          <a:gradFill flip="none" rotWithShape="1">
            <a:gsLst>
              <a:gs pos="0">
                <a:schemeClr val="tx1">
                  <a:lumMod val="75000"/>
                  <a:lumOff val="25000"/>
                </a:schemeClr>
              </a:gs>
              <a:gs pos="50000">
                <a:schemeClr val="tx1">
                  <a:lumMod val="50000"/>
                  <a:lumOff val="50000"/>
                  <a:alpha val="22000"/>
                </a:schemeClr>
              </a:gs>
              <a:gs pos="100000">
                <a:schemeClr val="bg1">
                  <a:lumMod val="85000"/>
                  <a:alpha val="34000"/>
                </a:schemeClr>
              </a:gs>
            </a:gsLst>
            <a:lin ang="27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8" name="44 Anillo"/>
          <p:cNvSpPr/>
          <p:nvPr/>
        </p:nvSpPr>
        <p:spPr>
          <a:xfrm>
            <a:off x="4337050" y="1106488"/>
            <a:ext cx="4338638" cy="4338637"/>
          </a:xfrm>
          <a:prstGeom prst="donut">
            <a:avLst>
              <a:gd name="adj" fmla="val 4893"/>
            </a:avLst>
          </a:prstGeom>
          <a:gradFill>
            <a:gsLst>
              <a:gs pos="0">
                <a:schemeClr val="bg1">
                  <a:lumMod val="85000"/>
                  <a:alpha val="52000"/>
                </a:schemeClr>
              </a:gs>
              <a:gs pos="50000">
                <a:schemeClr val="tx1">
                  <a:lumMod val="50000"/>
                  <a:lumOff val="50000"/>
                </a:schemeClr>
              </a:gs>
              <a:gs pos="100000">
                <a:schemeClr val="tx1">
                  <a:lumMod val="65000"/>
                  <a:lumOff val="3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9" name="43 Anillo"/>
          <p:cNvSpPr/>
          <p:nvPr/>
        </p:nvSpPr>
        <p:spPr>
          <a:xfrm>
            <a:off x="4338638" y="1106488"/>
            <a:ext cx="4337050" cy="4338637"/>
          </a:xfrm>
          <a:prstGeom prst="donut">
            <a:avLst>
              <a:gd name="adj" fmla="val 4913"/>
            </a:avLst>
          </a:prstGeom>
          <a:solidFill>
            <a:schemeClr val="accent3">
              <a:lumMod val="40000"/>
              <a:lumOff val="6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10" name="11 Elipse"/>
          <p:cNvSpPr/>
          <p:nvPr/>
        </p:nvSpPr>
        <p:spPr>
          <a:xfrm>
            <a:off x="4572000" y="1330325"/>
            <a:ext cx="3887788" cy="388778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212" name="3 Título"/>
          <p:cNvSpPr txBox="1">
            <a:spLocks/>
          </p:cNvSpPr>
          <p:nvPr/>
        </p:nvSpPr>
        <p:spPr bwMode="auto">
          <a:xfrm>
            <a:off x="79375" y="5192415"/>
            <a:ext cx="542925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4" rIns="91404" bIns="45704" anchor="ctr"/>
          <a:lstStyle>
            <a:lvl1pPr defTabSz="912813">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defTabSz="912813">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defTabSz="912813">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defTabSz="912813">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defTabSz="912813">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spcBef>
                <a:spcPct val="0"/>
              </a:spcBef>
              <a:buFontTx/>
              <a:buNone/>
            </a:pPr>
            <a:r>
              <a:rPr lang="es-CO" altLang="es-CO" sz="1400" dirty="0" smtClean="0">
                <a:solidFill>
                  <a:srgbClr val="000000"/>
                </a:solidFill>
                <a:latin typeface="Candara" panose="020E0502030303020204" pitchFamily="34" charset="0"/>
              </a:rPr>
              <a:t>Liany Del Carmen Romero Pajaro</a:t>
            </a:r>
            <a:endParaRPr lang="es-CO" altLang="es-CO" sz="1400" dirty="0">
              <a:solidFill>
                <a:srgbClr val="000000"/>
              </a:solidFill>
              <a:latin typeface="Candara" panose="020E0502030303020204" pitchFamily="34" charset="0"/>
            </a:endParaRPr>
          </a:p>
        </p:txBody>
      </p:sp>
      <p:pic>
        <p:nvPicPr>
          <p:cNvPr id="7191" name="Imagen 2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608138"/>
            <a:ext cx="33131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2 CuadroTexto"/>
          <p:cNvSpPr txBox="1"/>
          <p:nvPr/>
        </p:nvSpPr>
        <p:spPr>
          <a:xfrm>
            <a:off x="185738" y="2349500"/>
            <a:ext cx="3675062" cy="1568450"/>
          </a:xfrm>
          <a:prstGeom prst="rect">
            <a:avLst/>
          </a:prstGeom>
          <a:noFill/>
        </p:spPr>
        <p:txBody>
          <a:bodyPr wrap="square">
            <a:spAutoFit/>
          </a:bodyPr>
          <a:lstStyle/>
          <a:p>
            <a:pPr marL="357082" defTabSz="914217">
              <a:defRPr/>
            </a:pPr>
            <a:r>
              <a:rPr lang="es-CO" sz="3200" b="1" dirty="0">
                <a:solidFill>
                  <a:schemeClr val="bg2">
                    <a:lumMod val="25000"/>
                  </a:schemeClr>
                </a:solidFill>
                <a:latin typeface="Candara" panose="020E0502030303020204" pitchFamily="34" charset="0"/>
              </a:rPr>
              <a:t>Departamentos y</a:t>
            </a:r>
          </a:p>
          <a:p>
            <a:pPr marL="357082" defTabSz="914217">
              <a:defRPr/>
            </a:pPr>
            <a:r>
              <a:rPr lang="es-CO" sz="3200" b="1" dirty="0">
                <a:solidFill>
                  <a:schemeClr val="bg2">
                    <a:lumMod val="25000"/>
                  </a:schemeClr>
                </a:solidFill>
                <a:latin typeface="Candara" panose="020E0502030303020204" pitchFamily="34" charset="0"/>
              </a:rPr>
              <a:t>Municipios </a:t>
            </a:r>
          </a:p>
          <a:p>
            <a:pPr marL="357082" defTabSz="914217">
              <a:defRPr/>
            </a:pPr>
            <a:r>
              <a:rPr lang="es-CO" sz="3200" b="1" dirty="0" smtClean="0">
                <a:solidFill>
                  <a:schemeClr val="bg2">
                    <a:lumMod val="25000"/>
                  </a:schemeClr>
                </a:solidFill>
                <a:latin typeface="Candara" panose="020E0502030303020204" pitchFamily="34" charset="0"/>
              </a:rPr>
              <a:t>Seguros -DMS</a:t>
            </a:r>
            <a:endParaRPr lang="es-CO" sz="3200" b="1" dirty="0">
              <a:solidFill>
                <a:schemeClr val="bg2">
                  <a:lumMod val="25000"/>
                </a:schemeClr>
              </a:solidFill>
              <a:latin typeface="Candara" panose="020E0502030303020204" pitchFamily="34" charset="0"/>
            </a:endParaRPr>
          </a:p>
        </p:txBody>
      </p:sp>
    </p:spTree>
    <p:extLst>
      <p:ext uri="{BB962C8B-B14F-4D97-AF65-F5344CB8AC3E}">
        <p14:creationId xmlns:p14="http://schemas.microsoft.com/office/powerpoint/2010/main" val="115405994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2750"/>
                                        <p:tgtEl>
                                          <p:spTgt spid="19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2750"/>
                                        <p:tgtEl>
                                          <p:spTgt spid="195"/>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 calcmode="lin" valueType="num">
                                      <p:cBhvr>
                                        <p:cTn id="13" dur="2750" fill="hold"/>
                                        <p:tgtEl>
                                          <p:spTgt spid="170"/>
                                        </p:tgtEl>
                                        <p:attrNameLst>
                                          <p:attrName>ppt_x</p:attrName>
                                        </p:attrNameLst>
                                      </p:cBhvr>
                                      <p:tavLst>
                                        <p:tav tm="0">
                                          <p:val>
                                            <p:strVal val="#ppt_x-.2"/>
                                          </p:val>
                                        </p:tav>
                                        <p:tav tm="100000">
                                          <p:val>
                                            <p:strVal val="#ppt_x"/>
                                          </p:val>
                                        </p:tav>
                                      </p:tavLst>
                                    </p:anim>
                                    <p:anim calcmode="lin" valueType="num">
                                      <p:cBhvr>
                                        <p:cTn id="14" dur="2750" fill="hold"/>
                                        <p:tgtEl>
                                          <p:spTgt spid="170"/>
                                        </p:tgtEl>
                                        <p:attrNameLst>
                                          <p:attrName>ppt_y</p:attrName>
                                        </p:attrNameLst>
                                      </p:cBhvr>
                                      <p:tavLst>
                                        <p:tav tm="0">
                                          <p:val>
                                            <p:strVal val="#ppt_y"/>
                                          </p:val>
                                        </p:tav>
                                        <p:tav tm="100000">
                                          <p:val>
                                            <p:strVal val="#ppt_y"/>
                                          </p:val>
                                        </p:tav>
                                      </p:tavLst>
                                    </p:anim>
                                    <p:animEffect transition="in" filter="wipe(right)" prLst="gradientSize: 0.1">
                                      <p:cBhvr>
                                        <p:cTn id="15" dur="2750"/>
                                        <p:tgtEl>
                                          <p:spTgt spid="170"/>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3000" fill="hold"/>
                                        <p:tgtEl>
                                          <p:spTgt spid="171"/>
                                        </p:tgtEl>
                                        <p:attrNameLst>
                                          <p:attrName>ppt_w</p:attrName>
                                        </p:attrNameLst>
                                      </p:cBhvr>
                                      <p:tavLst>
                                        <p:tav tm="0">
                                          <p:val>
                                            <p:strVal val="#ppt_w*0.70"/>
                                          </p:val>
                                        </p:tav>
                                        <p:tav tm="100000">
                                          <p:val>
                                            <p:strVal val="#ppt_w"/>
                                          </p:val>
                                        </p:tav>
                                      </p:tavLst>
                                    </p:anim>
                                    <p:anim calcmode="lin" valueType="num">
                                      <p:cBhvr>
                                        <p:cTn id="19" dur="3000" fill="hold"/>
                                        <p:tgtEl>
                                          <p:spTgt spid="171"/>
                                        </p:tgtEl>
                                        <p:attrNameLst>
                                          <p:attrName>ppt_h</p:attrName>
                                        </p:attrNameLst>
                                      </p:cBhvr>
                                      <p:tavLst>
                                        <p:tav tm="0">
                                          <p:val>
                                            <p:strVal val="#ppt_h"/>
                                          </p:val>
                                        </p:tav>
                                        <p:tav tm="100000">
                                          <p:val>
                                            <p:strVal val="#ppt_h"/>
                                          </p:val>
                                        </p:tav>
                                      </p:tavLst>
                                    </p:anim>
                                    <p:animEffect transition="in" filter="fade">
                                      <p:cBhvr>
                                        <p:cTn id="20" dur="3000"/>
                                        <p:tgtEl>
                                          <p:spTgt spid="17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78"/>
                                        </p:tgtEl>
                                        <p:attrNameLst>
                                          <p:attrName>style.visibility</p:attrName>
                                        </p:attrNameLst>
                                      </p:cBhvr>
                                      <p:to>
                                        <p:strVal val="visible"/>
                                      </p:to>
                                    </p:set>
                                    <p:anim calcmode="lin" valueType="num">
                                      <p:cBhvr>
                                        <p:cTn id="23" dur="2750" fill="hold"/>
                                        <p:tgtEl>
                                          <p:spTgt spid="178"/>
                                        </p:tgtEl>
                                        <p:attrNameLst>
                                          <p:attrName>ppt_w</p:attrName>
                                        </p:attrNameLst>
                                      </p:cBhvr>
                                      <p:tavLst>
                                        <p:tav tm="0">
                                          <p:val>
                                            <p:strVal val="#ppt_w*0.70"/>
                                          </p:val>
                                        </p:tav>
                                        <p:tav tm="100000">
                                          <p:val>
                                            <p:strVal val="#ppt_w"/>
                                          </p:val>
                                        </p:tav>
                                      </p:tavLst>
                                    </p:anim>
                                    <p:anim calcmode="lin" valueType="num">
                                      <p:cBhvr>
                                        <p:cTn id="24" dur="2750" fill="hold"/>
                                        <p:tgtEl>
                                          <p:spTgt spid="178"/>
                                        </p:tgtEl>
                                        <p:attrNameLst>
                                          <p:attrName>ppt_h</p:attrName>
                                        </p:attrNameLst>
                                      </p:cBhvr>
                                      <p:tavLst>
                                        <p:tav tm="0">
                                          <p:val>
                                            <p:strVal val="#ppt_h"/>
                                          </p:val>
                                        </p:tav>
                                        <p:tav tm="100000">
                                          <p:val>
                                            <p:strVal val="#ppt_h"/>
                                          </p:val>
                                        </p:tav>
                                      </p:tavLst>
                                    </p:anim>
                                    <p:animEffect transition="in" filter="fade">
                                      <p:cBhvr>
                                        <p:cTn id="25" dur="2750"/>
                                        <p:tgtEl>
                                          <p:spTgt spid="17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up)">
                                      <p:cBhvr>
                                        <p:cTn id="28" dur="2750"/>
                                        <p:tgtEl>
                                          <p:spTgt spid="184"/>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185"/>
                                        </p:tgtEl>
                                        <p:attrNameLst>
                                          <p:attrName>style.visibility</p:attrName>
                                        </p:attrNameLst>
                                      </p:cBhvr>
                                      <p:to>
                                        <p:strVal val="visible"/>
                                      </p:to>
                                    </p:set>
                                    <p:anim calcmode="lin" valueType="num">
                                      <p:cBhvr>
                                        <p:cTn id="31" dur="2750" fill="hold"/>
                                        <p:tgtEl>
                                          <p:spTgt spid="185"/>
                                        </p:tgtEl>
                                        <p:attrNameLst>
                                          <p:attrName>ppt_x</p:attrName>
                                        </p:attrNameLst>
                                      </p:cBhvr>
                                      <p:tavLst>
                                        <p:tav tm="0">
                                          <p:val>
                                            <p:strVal val="#ppt_x-.2"/>
                                          </p:val>
                                        </p:tav>
                                        <p:tav tm="100000">
                                          <p:val>
                                            <p:strVal val="#ppt_x"/>
                                          </p:val>
                                        </p:tav>
                                      </p:tavLst>
                                    </p:anim>
                                    <p:anim calcmode="lin" valueType="num">
                                      <p:cBhvr>
                                        <p:cTn id="32" dur="2750" fill="hold"/>
                                        <p:tgtEl>
                                          <p:spTgt spid="185"/>
                                        </p:tgtEl>
                                        <p:attrNameLst>
                                          <p:attrName>ppt_y</p:attrName>
                                        </p:attrNameLst>
                                      </p:cBhvr>
                                      <p:tavLst>
                                        <p:tav tm="0">
                                          <p:val>
                                            <p:strVal val="#ppt_y"/>
                                          </p:val>
                                        </p:tav>
                                        <p:tav tm="100000">
                                          <p:val>
                                            <p:strVal val="#ppt_y"/>
                                          </p:val>
                                        </p:tav>
                                      </p:tavLst>
                                    </p:anim>
                                    <p:animEffect transition="in" filter="wipe(right)" prLst="gradientSize: 0.1">
                                      <p:cBhvr>
                                        <p:cTn id="33" dur="2750"/>
                                        <p:tgtEl>
                                          <p:spTgt spid="185"/>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198"/>
                                        </p:tgtEl>
                                        <p:attrNameLst>
                                          <p:attrName>style.visibility</p:attrName>
                                        </p:attrNameLst>
                                      </p:cBhvr>
                                      <p:to>
                                        <p:strVal val="visible"/>
                                      </p:to>
                                    </p:set>
                                    <p:anim calcmode="lin" valueType="num">
                                      <p:cBhvr>
                                        <p:cTn id="36" dur="2750" fill="hold"/>
                                        <p:tgtEl>
                                          <p:spTgt spid="198"/>
                                        </p:tgtEl>
                                        <p:attrNameLst>
                                          <p:attrName>ppt_x</p:attrName>
                                        </p:attrNameLst>
                                      </p:cBhvr>
                                      <p:tavLst>
                                        <p:tav tm="0">
                                          <p:val>
                                            <p:strVal val="#ppt_x-.2"/>
                                          </p:val>
                                        </p:tav>
                                        <p:tav tm="100000">
                                          <p:val>
                                            <p:strVal val="#ppt_x"/>
                                          </p:val>
                                        </p:tav>
                                      </p:tavLst>
                                    </p:anim>
                                    <p:anim calcmode="lin" valueType="num">
                                      <p:cBhvr>
                                        <p:cTn id="37" dur="2750" fill="hold"/>
                                        <p:tgtEl>
                                          <p:spTgt spid="198"/>
                                        </p:tgtEl>
                                        <p:attrNameLst>
                                          <p:attrName>ppt_y</p:attrName>
                                        </p:attrNameLst>
                                      </p:cBhvr>
                                      <p:tavLst>
                                        <p:tav tm="0">
                                          <p:val>
                                            <p:strVal val="#ppt_y"/>
                                          </p:val>
                                        </p:tav>
                                        <p:tav tm="100000">
                                          <p:val>
                                            <p:strVal val="#ppt_y"/>
                                          </p:val>
                                        </p:tav>
                                      </p:tavLst>
                                    </p:anim>
                                    <p:animEffect transition="in" filter="wipe(right)" prLst="gradientSize: 0.1">
                                      <p:cBhvr>
                                        <p:cTn id="38" dur="2750"/>
                                        <p:tgtEl>
                                          <p:spTgt spid="198"/>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82"/>
                                        </p:tgtEl>
                                        <p:attrNameLst>
                                          <p:attrName>style.visibility</p:attrName>
                                        </p:attrNameLst>
                                      </p:cBhvr>
                                      <p:to>
                                        <p:strVal val="visible"/>
                                      </p:to>
                                    </p:set>
                                    <p:anim calcmode="lin" valueType="num">
                                      <p:cBhvr>
                                        <p:cTn id="41" dur="2750" fill="hold"/>
                                        <p:tgtEl>
                                          <p:spTgt spid="182"/>
                                        </p:tgtEl>
                                        <p:attrNameLst>
                                          <p:attrName>ppt_x</p:attrName>
                                        </p:attrNameLst>
                                      </p:cBhvr>
                                      <p:tavLst>
                                        <p:tav tm="0">
                                          <p:val>
                                            <p:strVal val="#ppt_x-.2"/>
                                          </p:val>
                                        </p:tav>
                                        <p:tav tm="100000">
                                          <p:val>
                                            <p:strVal val="#ppt_x"/>
                                          </p:val>
                                        </p:tav>
                                      </p:tavLst>
                                    </p:anim>
                                    <p:anim calcmode="lin" valueType="num">
                                      <p:cBhvr>
                                        <p:cTn id="42" dur="2750" fill="hold"/>
                                        <p:tgtEl>
                                          <p:spTgt spid="182"/>
                                        </p:tgtEl>
                                        <p:attrNameLst>
                                          <p:attrName>ppt_y</p:attrName>
                                        </p:attrNameLst>
                                      </p:cBhvr>
                                      <p:tavLst>
                                        <p:tav tm="0">
                                          <p:val>
                                            <p:strVal val="#ppt_y"/>
                                          </p:val>
                                        </p:tav>
                                        <p:tav tm="100000">
                                          <p:val>
                                            <p:strVal val="#ppt_y"/>
                                          </p:val>
                                        </p:tav>
                                      </p:tavLst>
                                    </p:anim>
                                    <p:animEffect transition="in" filter="wipe(right)" prLst="gradientSize: 0.1">
                                      <p:cBhvr>
                                        <p:cTn id="43" dur="2750"/>
                                        <p:tgtEl>
                                          <p:spTgt spid="18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fade">
                                      <p:cBhvr>
                                        <p:cTn id="46" dur="2750"/>
                                        <p:tgtEl>
                                          <p:spTgt spid="186"/>
                                        </p:tgtEl>
                                      </p:cBhvr>
                                    </p:animEffect>
                                    <p:anim calcmode="lin" valueType="num">
                                      <p:cBhvr>
                                        <p:cTn id="47" dur="2750" fill="hold"/>
                                        <p:tgtEl>
                                          <p:spTgt spid="186"/>
                                        </p:tgtEl>
                                        <p:attrNameLst>
                                          <p:attrName>ppt_x</p:attrName>
                                        </p:attrNameLst>
                                      </p:cBhvr>
                                      <p:tavLst>
                                        <p:tav tm="0">
                                          <p:val>
                                            <p:strVal val="#ppt_x"/>
                                          </p:val>
                                        </p:tav>
                                        <p:tav tm="100000">
                                          <p:val>
                                            <p:strVal val="#ppt_x"/>
                                          </p:val>
                                        </p:tav>
                                      </p:tavLst>
                                    </p:anim>
                                    <p:anim calcmode="lin" valueType="num">
                                      <p:cBhvr>
                                        <p:cTn id="48" dur="2750" fill="hold"/>
                                        <p:tgtEl>
                                          <p:spTgt spid="186"/>
                                        </p:tgtEl>
                                        <p:attrNameLst>
                                          <p:attrName>ppt_y</p:attrName>
                                        </p:attrNameLst>
                                      </p:cBhvr>
                                      <p:tavLst>
                                        <p:tav tm="0">
                                          <p:val>
                                            <p:strVal val="#ppt_y-.1"/>
                                          </p:val>
                                        </p:tav>
                                        <p:tav tm="100000">
                                          <p:val>
                                            <p:strVal val="#ppt_y"/>
                                          </p:val>
                                        </p:tav>
                                      </p:tavLst>
                                    </p:anim>
                                  </p:childTnLst>
                                </p:cTn>
                              </p:par>
                              <p:par>
                                <p:cTn id="49" presetID="21" presetClass="entr" presetSubtype="1" fill="hold" nodeType="withEffect">
                                  <p:stCondLst>
                                    <p:cond delay="0"/>
                                  </p:stCondLst>
                                  <p:childTnLst>
                                    <p:set>
                                      <p:cBhvr>
                                        <p:cTn id="50" dur="1" fill="hold">
                                          <p:stCondLst>
                                            <p:cond delay="0"/>
                                          </p:stCondLst>
                                        </p:cTn>
                                        <p:tgtEl>
                                          <p:spTgt spid="199"/>
                                        </p:tgtEl>
                                        <p:attrNameLst>
                                          <p:attrName>style.visibility</p:attrName>
                                        </p:attrNameLst>
                                      </p:cBhvr>
                                      <p:to>
                                        <p:strVal val="visible"/>
                                      </p:to>
                                    </p:set>
                                    <p:animEffect transition="in" filter="wheel(1)">
                                      <p:cBhvr>
                                        <p:cTn id="51" dur="4000"/>
                                        <p:tgtEl>
                                          <p:spTgt spid="199"/>
                                        </p:tgtEl>
                                      </p:cBhvr>
                                    </p:animEffect>
                                  </p:childTnLst>
                                </p:cTn>
                              </p:par>
                              <p:par>
                                <p:cTn id="52" presetID="8" presetClass="emph" presetSubtype="0" repeatCount="indefinite" fill="hold" nodeType="withEffect">
                                  <p:stCondLst>
                                    <p:cond delay="0"/>
                                  </p:stCondLst>
                                  <p:childTnLst>
                                    <p:animRot by="21600000">
                                      <p:cBhvr>
                                        <p:cTn id="53" dur="59000" fill="hold"/>
                                        <p:tgtEl>
                                          <p:spTgt spid="199"/>
                                        </p:tgtEl>
                                        <p:attrNameLst>
                                          <p:attrName>r</p:attrName>
                                        </p:attrNameLst>
                                      </p:cBhvr>
                                    </p:animRot>
                                  </p:childTnLst>
                                </p:cTn>
                              </p:par>
                              <p:par>
                                <p:cTn id="54" presetID="21" presetClass="entr" presetSubtype="3" fill="hold" grpId="0" nodeType="with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wheel(3)">
                                      <p:cBhvr>
                                        <p:cTn id="56" dur="4000"/>
                                        <p:tgtEl>
                                          <p:spTgt spid="196"/>
                                        </p:tgtEl>
                                      </p:cBhvr>
                                    </p:animEffect>
                                  </p:childTnLst>
                                </p:cTn>
                              </p:par>
                              <p:par>
                                <p:cTn id="57" presetID="8" presetClass="emph" presetSubtype="0" repeatCount="indefinite" fill="hold" grpId="1" nodeType="withEffect">
                                  <p:stCondLst>
                                    <p:cond delay="0"/>
                                  </p:stCondLst>
                                  <p:childTnLst>
                                    <p:animRot by="21600000">
                                      <p:cBhvr>
                                        <p:cTn id="58" dur="20500" fill="hold"/>
                                        <p:tgtEl>
                                          <p:spTgt spid="196"/>
                                        </p:tgtEl>
                                        <p:attrNameLst>
                                          <p:attrName>r</p:attrName>
                                        </p:attrNameLst>
                                      </p:cBhvr>
                                    </p:animRot>
                                  </p:childTnLst>
                                </p:cTn>
                              </p:par>
                              <p:par>
                                <p:cTn id="59" presetID="21" presetClass="entr" presetSubtype="1" fill="hold"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wheel(1)">
                                      <p:cBhvr>
                                        <p:cTn id="61" dur="4000"/>
                                        <p:tgtEl>
                                          <p:spTgt spid="200"/>
                                        </p:tgtEl>
                                      </p:cBhvr>
                                    </p:animEffect>
                                  </p:childTnLst>
                                </p:cTn>
                              </p:par>
                              <p:par>
                                <p:cTn id="62" presetID="8" presetClass="emph" presetSubtype="0" repeatCount="indefinite" fill="hold" nodeType="withEffect">
                                  <p:stCondLst>
                                    <p:cond delay="0"/>
                                  </p:stCondLst>
                                  <p:childTnLst>
                                    <p:animRot by="21600000">
                                      <p:cBhvr>
                                        <p:cTn id="63" dur="59000" fill="hold"/>
                                        <p:tgtEl>
                                          <p:spTgt spid="200"/>
                                        </p:tgtEl>
                                        <p:attrNameLst>
                                          <p:attrName>r</p:attrName>
                                        </p:attrNameLst>
                                      </p:cBhvr>
                                    </p:animRot>
                                  </p:childTnLst>
                                </p:cTn>
                              </p:par>
                              <p:par>
                                <p:cTn id="64" presetID="21" presetClass="entr" presetSubtype="1" fill="hold" nodeType="withEffect">
                                  <p:stCondLst>
                                    <p:cond delay="0"/>
                                  </p:stCondLst>
                                  <p:childTnLst>
                                    <p:set>
                                      <p:cBhvr>
                                        <p:cTn id="65" dur="1" fill="hold">
                                          <p:stCondLst>
                                            <p:cond delay="0"/>
                                          </p:stCondLst>
                                        </p:cTn>
                                        <p:tgtEl>
                                          <p:spTgt spid="204"/>
                                        </p:tgtEl>
                                        <p:attrNameLst>
                                          <p:attrName>style.visibility</p:attrName>
                                        </p:attrNameLst>
                                      </p:cBhvr>
                                      <p:to>
                                        <p:strVal val="visible"/>
                                      </p:to>
                                    </p:set>
                                    <p:animEffect transition="in" filter="wheel(1)">
                                      <p:cBhvr>
                                        <p:cTn id="66" dur="4000"/>
                                        <p:tgtEl>
                                          <p:spTgt spid="204"/>
                                        </p:tgtEl>
                                      </p:cBhvr>
                                    </p:animEffect>
                                  </p:childTnLst>
                                </p:cTn>
                              </p:par>
                              <p:par>
                                <p:cTn id="67" presetID="8" presetClass="emph" presetSubtype="0" repeatCount="indefinite" fill="hold" nodeType="withEffect">
                                  <p:stCondLst>
                                    <p:cond delay="0"/>
                                  </p:stCondLst>
                                  <p:childTnLst>
                                    <p:animRot by="21600000">
                                      <p:cBhvr>
                                        <p:cTn id="68" dur="59000" fill="hold"/>
                                        <p:tgtEl>
                                          <p:spTgt spid="204"/>
                                        </p:tgtEl>
                                        <p:attrNameLst>
                                          <p:attrName>r</p:attrName>
                                        </p:attrNameLst>
                                      </p:cBhvr>
                                    </p:animRot>
                                  </p:childTnLst>
                                </p:cTn>
                              </p:par>
                              <p:par>
                                <p:cTn id="69" presetID="21" presetClass="entr" presetSubtype="1" fill="hold" nodeType="withEffect">
                                  <p:stCondLst>
                                    <p:cond delay="0"/>
                                  </p:stCondLst>
                                  <p:childTnLst>
                                    <p:set>
                                      <p:cBhvr>
                                        <p:cTn id="70" dur="1" fill="hold">
                                          <p:stCondLst>
                                            <p:cond delay="0"/>
                                          </p:stCondLst>
                                        </p:cTn>
                                        <p:tgtEl>
                                          <p:spTgt spid="209"/>
                                        </p:tgtEl>
                                        <p:attrNameLst>
                                          <p:attrName>style.visibility</p:attrName>
                                        </p:attrNameLst>
                                      </p:cBhvr>
                                      <p:to>
                                        <p:strVal val="visible"/>
                                      </p:to>
                                    </p:set>
                                    <p:animEffect transition="in" filter="wheel(1)">
                                      <p:cBhvr>
                                        <p:cTn id="71" dur="4000"/>
                                        <p:tgtEl>
                                          <p:spTgt spid="209"/>
                                        </p:tgtEl>
                                      </p:cBhvr>
                                    </p:animEffect>
                                  </p:childTnLst>
                                </p:cTn>
                              </p:par>
                              <p:par>
                                <p:cTn id="72" presetID="8" presetClass="emph" presetSubtype="0" repeatCount="indefinite" fill="hold" nodeType="withEffect">
                                  <p:stCondLst>
                                    <p:cond delay="0"/>
                                  </p:stCondLst>
                                  <p:childTnLst>
                                    <p:animRot by="-21600000">
                                      <p:cBhvr>
                                        <p:cTn id="73" dur="59000" fill="hold"/>
                                        <p:tgtEl>
                                          <p:spTgt spid="209"/>
                                        </p:tgtEl>
                                        <p:attrNameLst>
                                          <p:attrName>r</p:attrName>
                                        </p:attrNameLst>
                                      </p:cBhvr>
                                    </p:animRot>
                                  </p:childTnLst>
                                </p:cTn>
                              </p:par>
                              <p:par>
                                <p:cTn id="74" presetID="21" presetClass="entr" presetSubtype="1" fill="hold" nodeType="withEffect">
                                  <p:stCondLst>
                                    <p:cond delay="0"/>
                                  </p:stCondLst>
                                  <p:childTnLst>
                                    <p:set>
                                      <p:cBhvr>
                                        <p:cTn id="75" dur="1" fill="hold">
                                          <p:stCondLst>
                                            <p:cond delay="0"/>
                                          </p:stCondLst>
                                        </p:cTn>
                                        <p:tgtEl>
                                          <p:spTgt spid="208"/>
                                        </p:tgtEl>
                                        <p:attrNameLst>
                                          <p:attrName>style.visibility</p:attrName>
                                        </p:attrNameLst>
                                      </p:cBhvr>
                                      <p:to>
                                        <p:strVal val="visible"/>
                                      </p:to>
                                    </p:set>
                                    <p:animEffect transition="in" filter="wheel(1)">
                                      <p:cBhvr>
                                        <p:cTn id="76" dur="4000"/>
                                        <p:tgtEl>
                                          <p:spTgt spid="208"/>
                                        </p:tgtEl>
                                      </p:cBhvr>
                                    </p:animEffect>
                                  </p:childTnLst>
                                </p:cTn>
                              </p:par>
                              <p:par>
                                <p:cTn id="77" presetID="8" presetClass="emph" presetSubtype="0" repeatCount="indefinite" fill="hold" nodeType="withEffect">
                                  <p:stCondLst>
                                    <p:cond delay="0"/>
                                  </p:stCondLst>
                                  <p:childTnLst>
                                    <p:animRot by="21600000">
                                      <p:cBhvr>
                                        <p:cTn id="78" dur="59000" fill="hold"/>
                                        <p:tgtEl>
                                          <p:spTgt spid="208"/>
                                        </p:tgtEl>
                                        <p:attrNameLst>
                                          <p:attrName>r</p:attrName>
                                        </p:attrNameLst>
                                      </p:cBhvr>
                                    </p:animRot>
                                  </p:childTnLst>
                                </p:cTn>
                              </p:par>
                              <p:par>
                                <p:cTn id="79" presetID="21" presetClass="entr" presetSubtype="1" fill="hold" grpId="0" nodeType="withEffect">
                                  <p:stCondLst>
                                    <p:cond delay="3000"/>
                                  </p:stCondLst>
                                  <p:childTnLst>
                                    <p:set>
                                      <p:cBhvr>
                                        <p:cTn id="80" dur="1" fill="hold">
                                          <p:stCondLst>
                                            <p:cond delay="0"/>
                                          </p:stCondLst>
                                        </p:cTn>
                                        <p:tgtEl>
                                          <p:spTgt spid="210"/>
                                        </p:tgtEl>
                                        <p:attrNameLst>
                                          <p:attrName>style.visibility</p:attrName>
                                        </p:attrNameLst>
                                      </p:cBhvr>
                                      <p:to>
                                        <p:strVal val="visible"/>
                                      </p:to>
                                    </p:set>
                                    <p:animEffect transition="in" filter="wheel(1)">
                                      <p:cBhvr>
                                        <p:cTn id="81" dur="3000"/>
                                        <p:tgtEl>
                                          <p:spTgt spid="210"/>
                                        </p:tgtEl>
                                      </p:cBhvr>
                                    </p:animEffect>
                                  </p:childTnLst>
                                </p:cTn>
                              </p:par>
                              <p:par>
                                <p:cTn id="82" presetID="22" presetClass="entr" presetSubtype="8" fill="hold" grpId="0" nodeType="withEffect">
                                  <p:stCondLst>
                                    <p:cond delay="3000"/>
                                  </p:stCondLst>
                                  <p:childTnLst>
                                    <p:set>
                                      <p:cBhvr>
                                        <p:cTn id="83" dur="1" fill="hold">
                                          <p:stCondLst>
                                            <p:cond delay="0"/>
                                          </p:stCondLst>
                                        </p:cTn>
                                        <p:tgtEl>
                                          <p:spTgt spid="194"/>
                                        </p:tgtEl>
                                        <p:attrNameLst>
                                          <p:attrName>style.visibility</p:attrName>
                                        </p:attrNameLst>
                                      </p:cBhvr>
                                      <p:to>
                                        <p:strVal val="visible"/>
                                      </p:to>
                                    </p:set>
                                    <p:animEffect transition="in" filter="wipe(left)">
                                      <p:cBhvr>
                                        <p:cTn id="84" dur="3000"/>
                                        <p:tgtEl>
                                          <p:spTgt spid="194"/>
                                        </p:tgtEl>
                                      </p:cBhvr>
                                    </p:animEffect>
                                  </p:childTnLst>
                                </p:cTn>
                              </p:par>
                              <p:par>
                                <p:cTn id="85" presetID="22" presetClass="entr" presetSubtype="8" fill="hold" grpId="0" nodeType="withEffect">
                                  <p:stCondLst>
                                    <p:cond delay="3000"/>
                                  </p:stCondLst>
                                  <p:childTnLst>
                                    <p:set>
                                      <p:cBhvr>
                                        <p:cTn id="86" dur="1" fill="hold">
                                          <p:stCondLst>
                                            <p:cond delay="0"/>
                                          </p:stCondLst>
                                        </p:cTn>
                                        <p:tgtEl>
                                          <p:spTgt spid="214"/>
                                        </p:tgtEl>
                                        <p:attrNameLst>
                                          <p:attrName>style.visibility</p:attrName>
                                        </p:attrNameLst>
                                      </p:cBhvr>
                                      <p:to>
                                        <p:strVal val="visible"/>
                                      </p:to>
                                    </p:set>
                                    <p:animEffect transition="in" filter="wipe(left)">
                                      <p:cBhvr>
                                        <p:cTn id="87" dur="3250"/>
                                        <p:tgtEl>
                                          <p:spTgt spid="214"/>
                                        </p:tgtEl>
                                      </p:cBhvr>
                                    </p:animEffect>
                                  </p:childTnLst>
                                </p:cTn>
                              </p:par>
                              <p:par>
                                <p:cTn id="88" presetID="6" presetClass="emph" presetSubtype="0" fill="hold" grpId="1" nodeType="withEffect">
                                  <p:stCondLst>
                                    <p:cond delay="3000"/>
                                  </p:stCondLst>
                                  <p:childTnLst>
                                    <p:animScale>
                                      <p:cBhvr>
                                        <p:cTn id="89" dur="3000" fill="hold"/>
                                        <p:tgtEl>
                                          <p:spTgt spid="185"/>
                                        </p:tgtEl>
                                      </p:cBhvr>
                                      <p:by x="100000" y="250000"/>
                                    </p:animScale>
                                  </p:childTnLst>
                                </p:cTn>
                              </p:par>
                              <p:par>
                                <p:cTn id="90" presetID="10" presetClass="entr" presetSubtype="0" fill="hold" grpId="0" nodeType="withEffect">
                                  <p:stCondLst>
                                    <p:cond delay="0"/>
                                  </p:stCondLst>
                                  <p:childTnLst>
                                    <p:set>
                                      <p:cBhvr>
                                        <p:cTn id="91" dur="1" fill="hold">
                                          <p:stCondLst>
                                            <p:cond delay="0"/>
                                          </p:stCondLst>
                                        </p:cTn>
                                        <p:tgtEl>
                                          <p:spTgt spid="212"/>
                                        </p:tgtEl>
                                        <p:attrNameLst>
                                          <p:attrName>style.visibility</p:attrName>
                                        </p:attrNameLst>
                                      </p:cBhvr>
                                      <p:to>
                                        <p:strVal val="visible"/>
                                      </p:to>
                                    </p:set>
                                    <p:animEffect transition="in" filter="fade">
                                      <p:cBhvr>
                                        <p:cTn id="92" dur="2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8" grpId="0" animBg="1"/>
      <p:bldP spid="182" grpId="0" animBg="1"/>
      <p:bldP spid="184" grpId="0" animBg="1"/>
      <p:bldP spid="185" grpId="0" animBg="1"/>
      <p:bldP spid="185" grpId="1" animBg="1"/>
      <p:bldP spid="186" grpId="0" animBg="1"/>
      <p:bldP spid="190" grpId="0" animBg="1"/>
      <p:bldP spid="194" grpId="0" animBg="1"/>
      <p:bldP spid="195" grpId="0" animBg="1"/>
      <p:bldP spid="196" grpId="0" animBg="1"/>
      <p:bldP spid="196" grpId="1" animBg="1"/>
      <p:bldP spid="198" grpId="0" animBg="1"/>
      <p:bldP spid="210" grpId="0" animBg="1"/>
      <p:bldP spid="212" grpId="0"/>
      <p:bldP spid="2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90800" y="1371600"/>
            <a:ext cx="5791200" cy="954088"/>
          </a:xfrm>
          <a:prstGeom prst="rect">
            <a:avLst/>
          </a:prstGeom>
          <a:solidFill>
            <a:schemeClr val="accent2">
              <a:lumMod val="20000"/>
              <a:lumOff val="80000"/>
            </a:schemeClr>
          </a:solidFill>
        </p:spPr>
        <p:txBody>
          <a:bodyPr>
            <a:spAutoFit/>
          </a:bodyPr>
          <a:lstStyle/>
          <a:p>
            <a:pPr algn="just">
              <a:defRPr/>
            </a:pPr>
            <a:r>
              <a:rPr lang="es-CO" sz="1400" dirty="0">
                <a:latin typeface="BlairMdITC TT-Medium"/>
                <a:ea typeface="Arial" charset="0"/>
                <a:cs typeface="BlairMdITC TT-Medium"/>
              </a:rPr>
              <a:t>Artículo 1. </a:t>
            </a:r>
          </a:p>
          <a:p>
            <a:pPr algn="just">
              <a:defRPr/>
            </a:pPr>
            <a:r>
              <a:rPr lang="es-CO" sz="1400" dirty="0">
                <a:latin typeface="Arial" charset="0"/>
                <a:ea typeface="Arial" charset="0"/>
                <a:cs typeface="Arial" charset="0"/>
              </a:rPr>
              <a:t>“Colombia </a:t>
            </a:r>
            <a:r>
              <a:rPr lang="es-CO" sz="1400" i="1" dirty="0">
                <a:latin typeface="Arial" charset="0"/>
                <a:ea typeface="Arial" charset="0"/>
                <a:cs typeface="Arial" charset="0"/>
              </a:rPr>
              <a:t>es un Estado social de derecho, organizado en forma de República unitaria, </a:t>
            </a:r>
            <a:r>
              <a:rPr lang="es-CO" sz="1400" b="1" i="1" dirty="0">
                <a:latin typeface="Arial" charset="0"/>
                <a:ea typeface="Arial" charset="0"/>
                <a:cs typeface="Arial" charset="0"/>
              </a:rPr>
              <a:t>descentralizad</a:t>
            </a:r>
            <a:r>
              <a:rPr lang="es-CO" sz="1400" i="1" dirty="0">
                <a:latin typeface="Arial" charset="0"/>
                <a:ea typeface="Arial" charset="0"/>
                <a:cs typeface="Arial" charset="0"/>
              </a:rPr>
              <a:t>a, con autonomía de sus entidades territoriales, </a:t>
            </a:r>
            <a:r>
              <a:rPr lang="es-CO" sz="1400" b="1" i="1" dirty="0">
                <a:latin typeface="Arial" charset="0"/>
                <a:ea typeface="Arial" charset="0"/>
                <a:cs typeface="Arial" charset="0"/>
              </a:rPr>
              <a:t>democrática</a:t>
            </a:r>
            <a:r>
              <a:rPr lang="es-CO" sz="1400" i="1" dirty="0">
                <a:latin typeface="Arial" charset="0"/>
                <a:ea typeface="Arial" charset="0"/>
                <a:cs typeface="Arial" charset="0"/>
              </a:rPr>
              <a:t>, participativa y pluralista…”</a:t>
            </a:r>
            <a:endParaRPr lang="es-CO" sz="1400" dirty="0">
              <a:latin typeface="Arial" charset="0"/>
              <a:ea typeface="Arial" charset="0"/>
              <a:cs typeface="Arial" charset="0"/>
            </a:endParaRPr>
          </a:p>
        </p:txBody>
      </p:sp>
      <p:grpSp>
        <p:nvGrpSpPr>
          <p:cNvPr id="8195" name="Group 19"/>
          <p:cNvGrpSpPr>
            <a:grpSpLocks/>
          </p:cNvGrpSpPr>
          <p:nvPr/>
        </p:nvGrpSpPr>
        <p:grpSpPr bwMode="auto">
          <a:xfrm>
            <a:off x="0" y="2840038"/>
            <a:ext cx="8458200" cy="3408362"/>
            <a:chOff x="0" y="3505200"/>
            <a:chExt cx="8458200" cy="3408065"/>
          </a:xfrm>
        </p:grpSpPr>
        <p:cxnSp>
          <p:nvCxnSpPr>
            <p:cNvPr id="8" name="34 Conector recto"/>
            <p:cNvCxnSpPr/>
            <p:nvPr/>
          </p:nvCxnSpPr>
          <p:spPr bwMode="auto">
            <a:xfrm>
              <a:off x="457200" y="3886167"/>
              <a:ext cx="8001000" cy="1587"/>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43 Conector recto"/>
            <p:cNvCxnSpPr/>
            <p:nvPr/>
          </p:nvCxnSpPr>
          <p:spPr bwMode="auto">
            <a:xfrm rot="5400000">
              <a:off x="2180447" y="3686953"/>
              <a:ext cx="365093" cy="1588"/>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 name="44 Conector recto"/>
            <p:cNvCxnSpPr/>
            <p:nvPr/>
          </p:nvCxnSpPr>
          <p:spPr bwMode="auto">
            <a:xfrm rot="5400000">
              <a:off x="4236260" y="3688540"/>
              <a:ext cx="365093" cy="1587"/>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 name="45 Conector recto"/>
            <p:cNvCxnSpPr/>
            <p:nvPr/>
          </p:nvCxnSpPr>
          <p:spPr bwMode="auto">
            <a:xfrm rot="5400000">
              <a:off x="6065060" y="3686953"/>
              <a:ext cx="365093" cy="1587"/>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 name="46 Conector recto"/>
            <p:cNvCxnSpPr/>
            <p:nvPr/>
          </p:nvCxnSpPr>
          <p:spPr bwMode="auto">
            <a:xfrm rot="5400000">
              <a:off x="7590647" y="3686953"/>
              <a:ext cx="365093" cy="1588"/>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47 Conector recto"/>
            <p:cNvCxnSpPr/>
            <p:nvPr/>
          </p:nvCxnSpPr>
          <p:spPr bwMode="auto">
            <a:xfrm rot="5400000">
              <a:off x="275447" y="3686953"/>
              <a:ext cx="365093"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8208" name="TextBox 13"/>
            <p:cNvSpPr txBox="1">
              <a:spLocks noChangeArrowheads="1"/>
            </p:cNvSpPr>
            <p:nvPr/>
          </p:nvSpPr>
          <p:spPr bwMode="auto">
            <a:xfrm>
              <a:off x="0" y="4114800"/>
              <a:ext cx="990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lgn="ctr" eaLnBrk="1" hangingPunct="1">
                <a:spcBef>
                  <a:spcPct val="0"/>
                </a:spcBef>
                <a:buFontTx/>
                <a:buNone/>
              </a:pPr>
              <a:r>
                <a:rPr lang="es-ES_tradnl" altLang="es-CO" sz="1200" b="1">
                  <a:latin typeface="Corbel" pitchFamily="34" charset="0"/>
                </a:rPr>
                <a:t>1988</a:t>
              </a:r>
              <a:r>
                <a:rPr lang="es-ES_tradnl" altLang="es-CO" sz="1200">
                  <a:latin typeface="Corbel" pitchFamily="34" charset="0"/>
                </a:rPr>
                <a:t> Elección popular de Alcaldes Municipales</a:t>
              </a:r>
            </a:p>
          </p:txBody>
        </p:sp>
        <p:sp>
          <p:nvSpPr>
            <p:cNvPr id="8209" name="TextBox 14"/>
            <p:cNvSpPr txBox="1">
              <a:spLocks noChangeArrowheads="1"/>
            </p:cNvSpPr>
            <p:nvPr/>
          </p:nvSpPr>
          <p:spPr bwMode="auto">
            <a:xfrm>
              <a:off x="1295400" y="6451600"/>
              <a:ext cx="198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lgn="ctr" eaLnBrk="1" hangingPunct="1">
                <a:spcBef>
                  <a:spcPct val="0"/>
                </a:spcBef>
                <a:buFontTx/>
                <a:buNone/>
              </a:pPr>
              <a:r>
                <a:rPr lang="es-ES_tradnl" altLang="es-CO" sz="1200">
                  <a:latin typeface="Corbel" pitchFamily="34" charset="0"/>
                </a:rPr>
                <a:t>Elección </a:t>
              </a:r>
            </a:p>
            <a:p>
              <a:pPr algn="ctr" eaLnBrk="1" hangingPunct="1">
                <a:spcBef>
                  <a:spcPct val="0"/>
                </a:spcBef>
                <a:buFontTx/>
                <a:buNone/>
              </a:pPr>
              <a:r>
                <a:rPr lang="es-ES_tradnl" altLang="es-CO" sz="1200">
                  <a:latin typeface="Corbel" pitchFamily="34" charset="0"/>
                </a:rPr>
                <a:t>popular de Gobernadores</a:t>
              </a:r>
            </a:p>
          </p:txBody>
        </p:sp>
        <p:sp>
          <p:nvSpPr>
            <p:cNvPr id="8210" name="TextBox 15"/>
            <p:cNvSpPr txBox="1">
              <a:spLocks noChangeArrowheads="1"/>
            </p:cNvSpPr>
            <p:nvPr/>
          </p:nvSpPr>
          <p:spPr bwMode="auto">
            <a:xfrm>
              <a:off x="3810000" y="4114800"/>
              <a:ext cx="1143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lgn="ctr" eaLnBrk="1" hangingPunct="1">
                <a:spcBef>
                  <a:spcPct val="0"/>
                </a:spcBef>
                <a:buFontTx/>
                <a:buNone/>
              </a:pPr>
              <a:r>
                <a:rPr lang="es-ES_tradnl" altLang="es-CO" sz="1200" b="1" dirty="0">
                  <a:latin typeface="Corbel" pitchFamily="34" charset="0"/>
                </a:rPr>
                <a:t>1993</a:t>
              </a:r>
            </a:p>
            <a:p>
              <a:pPr algn="ctr" eaLnBrk="1" hangingPunct="1">
                <a:spcBef>
                  <a:spcPct val="0"/>
                </a:spcBef>
                <a:buFontTx/>
                <a:buNone/>
              </a:pPr>
              <a:r>
                <a:rPr lang="es-ES_tradnl" altLang="es-CO" sz="1200" dirty="0">
                  <a:latin typeface="Corbel" pitchFamily="34" charset="0"/>
                </a:rPr>
                <a:t>Fue expedida la </a:t>
              </a:r>
              <a:r>
                <a:rPr lang="es-ES_tradnl" altLang="es-CO" sz="1200" dirty="0">
                  <a:latin typeface="Corbel" pitchFamily="34" charset="0"/>
                  <a:hlinkClick r:id="rId3" action="ppaction://hlinkfile"/>
                </a:rPr>
                <a:t>Ley 62 </a:t>
              </a:r>
              <a:r>
                <a:rPr lang="es-ES_tradnl" altLang="es-CO" sz="1200" dirty="0">
                  <a:latin typeface="Corbel" pitchFamily="34" charset="0"/>
                </a:rPr>
                <a:t>Orgánica de la Policía Nacional y otorga funciones a las autoridades</a:t>
              </a:r>
            </a:p>
          </p:txBody>
        </p:sp>
        <p:sp>
          <p:nvSpPr>
            <p:cNvPr id="8211" name="TextBox 16"/>
            <p:cNvSpPr txBox="1">
              <a:spLocks noChangeArrowheads="1"/>
            </p:cNvSpPr>
            <p:nvPr/>
          </p:nvSpPr>
          <p:spPr bwMode="auto">
            <a:xfrm>
              <a:off x="5638800" y="4102048"/>
              <a:ext cx="1143000" cy="120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lgn="ctr" eaLnBrk="1" hangingPunct="1">
                <a:spcBef>
                  <a:spcPct val="0"/>
                </a:spcBef>
                <a:buFontTx/>
                <a:buNone/>
                <a:defRPr/>
              </a:pPr>
              <a:r>
                <a:rPr lang="es-ES_tradnl" altLang="es-CO" sz="1200" b="1" dirty="0" smtClean="0">
                  <a:latin typeface="Corbel" pitchFamily="34" charset="0"/>
                </a:rPr>
                <a:t>1997</a:t>
              </a:r>
            </a:p>
            <a:p>
              <a:pPr algn="ctr">
                <a:spcBef>
                  <a:spcPct val="0"/>
                </a:spcBef>
                <a:buNone/>
                <a:defRPr/>
              </a:pPr>
              <a:r>
                <a:rPr lang="es-ES_tradnl" altLang="es-CO" sz="1200" dirty="0" smtClean="0">
                  <a:latin typeface="Corbel" pitchFamily="34" charset="0"/>
                </a:rPr>
                <a:t>Ley 418 que permite la creación del </a:t>
              </a:r>
              <a:r>
                <a:rPr lang="es-ES_tradnl" altLang="es-CO" sz="1200" b="1" dirty="0" smtClean="0">
                  <a:solidFill>
                    <a:schemeClr val="accent6">
                      <a:lumMod val="50000"/>
                    </a:schemeClr>
                  </a:solidFill>
                  <a:latin typeface="Corbel" pitchFamily="34" charset="0"/>
                </a:rPr>
                <a:t>FONSECON y FONSET y</a:t>
              </a:r>
            </a:p>
          </p:txBody>
        </p:sp>
        <p:sp>
          <p:nvSpPr>
            <p:cNvPr id="8212" name="TextBox 17"/>
            <p:cNvSpPr txBox="1">
              <a:spLocks noChangeArrowheads="1"/>
            </p:cNvSpPr>
            <p:nvPr/>
          </p:nvSpPr>
          <p:spPr bwMode="auto">
            <a:xfrm>
              <a:off x="1371600" y="4101405"/>
              <a:ext cx="1828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lgn="ctr" eaLnBrk="1" hangingPunct="1">
                <a:spcBef>
                  <a:spcPct val="0"/>
                </a:spcBef>
                <a:buFontTx/>
                <a:buNone/>
              </a:pPr>
              <a:r>
                <a:rPr lang="es-ES_tradnl" altLang="es-CO" sz="1200" b="1" dirty="0">
                  <a:latin typeface="Corbel" pitchFamily="34" charset="0"/>
                </a:rPr>
                <a:t>1991</a:t>
              </a:r>
            </a:p>
            <a:p>
              <a:pPr algn="ctr" eaLnBrk="1" hangingPunct="1">
                <a:spcBef>
                  <a:spcPct val="0"/>
                </a:spcBef>
                <a:buFontTx/>
                <a:buNone/>
              </a:pPr>
              <a:r>
                <a:rPr lang="es-ES_tradnl" altLang="es-CO" sz="1200" dirty="0">
                  <a:latin typeface="Corbel" pitchFamily="34" charset="0"/>
                </a:rPr>
                <a:t>Constitución Política determina la </a:t>
              </a:r>
              <a:r>
                <a:rPr lang="es-ES_tradnl" altLang="es-CO" sz="1200" dirty="0">
                  <a:latin typeface="Corbel" pitchFamily="34" charset="0"/>
                  <a:hlinkClick r:id="rId4" action="ppaction://hlinkfile"/>
                </a:rPr>
                <a:t>Jerarquía para el manejo del orden público </a:t>
              </a:r>
              <a:endParaRPr lang="es-ES_tradnl" altLang="es-CO" sz="1200" dirty="0">
                <a:latin typeface="Corbel" pitchFamily="34" charset="0"/>
              </a:endParaRPr>
            </a:p>
            <a:p>
              <a:pPr algn="ctr" eaLnBrk="1" hangingPunct="1">
                <a:spcBef>
                  <a:spcPct val="0"/>
                </a:spcBef>
                <a:buFontTx/>
                <a:buNone/>
              </a:pPr>
              <a:endParaRPr lang="es-ES_tradnl" altLang="es-CO" sz="1200" dirty="0">
                <a:latin typeface="Corbel" pitchFamily="34" charset="0"/>
              </a:endParaRPr>
            </a:p>
          </p:txBody>
        </p:sp>
        <p:sp>
          <p:nvSpPr>
            <p:cNvPr id="8213" name="TextBox 18"/>
            <p:cNvSpPr txBox="1">
              <a:spLocks noChangeArrowheads="1"/>
            </p:cNvSpPr>
            <p:nvPr/>
          </p:nvSpPr>
          <p:spPr bwMode="auto">
            <a:xfrm>
              <a:off x="7239000" y="4101405"/>
              <a:ext cx="1143000" cy="27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lgn="ctr" eaLnBrk="1" hangingPunct="1">
                <a:spcBef>
                  <a:spcPct val="0"/>
                </a:spcBef>
                <a:buFontTx/>
                <a:buNone/>
              </a:pPr>
              <a:endParaRPr lang="es-ES_tradnl" altLang="es-CO" sz="1200" dirty="0">
                <a:latin typeface="Corbel" pitchFamily="34" charset="0"/>
              </a:endParaRPr>
            </a:p>
          </p:txBody>
        </p:sp>
      </p:grpSp>
      <p:sp>
        <p:nvSpPr>
          <p:cNvPr id="8196" name="1 CuadroTexto"/>
          <p:cNvSpPr txBox="1">
            <a:spLocks noChangeArrowheads="1"/>
          </p:cNvSpPr>
          <p:nvPr/>
        </p:nvSpPr>
        <p:spPr bwMode="auto">
          <a:xfrm>
            <a:off x="1295400" y="4491038"/>
            <a:ext cx="222885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spcBef>
                <a:spcPct val="0"/>
              </a:spcBef>
              <a:buFontTx/>
              <a:buNone/>
            </a:pPr>
            <a:r>
              <a:rPr lang="es-CO" altLang="es-CO" sz="1200" b="1">
                <a:latin typeface="Corbel" pitchFamily="34" charset="0"/>
              </a:rPr>
              <a:t>Art 303. </a:t>
            </a:r>
            <a:r>
              <a:rPr lang="es-CO" altLang="es-CO" sz="1200">
                <a:latin typeface="Corbel" pitchFamily="34" charset="0"/>
              </a:rPr>
              <a:t>Gobernador agente del</a:t>
            </a:r>
          </a:p>
          <a:p>
            <a:pPr>
              <a:spcBef>
                <a:spcPct val="0"/>
              </a:spcBef>
              <a:buFontTx/>
              <a:buNone/>
            </a:pPr>
            <a:r>
              <a:rPr lang="es-CO" altLang="es-CO" sz="1200">
                <a:latin typeface="Corbel" pitchFamily="34" charset="0"/>
              </a:rPr>
              <a:t>Presidente</a:t>
            </a:r>
          </a:p>
          <a:p>
            <a:pPr>
              <a:spcBef>
                <a:spcPct val="0"/>
              </a:spcBef>
              <a:buFontTx/>
              <a:buNone/>
            </a:pPr>
            <a:r>
              <a:rPr lang="es-CO" altLang="es-CO" sz="1200" b="1">
                <a:latin typeface="Corbel" pitchFamily="34" charset="0"/>
              </a:rPr>
              <a:t>Art  315</a:t>
            </a:r>
            <a:r>
              <a:rPr lang="es-CO" altLang="es-CO" sz="1200">
                <a:latin typeface="Corbel" pitchFamily="34" charset="0"/>
              </a:rPr>
              <a:t>. El alcalde  es la primera</a:t>
            </a:r>
          </a:p>
          <a:p>
            <a:pPr>
              <a:spcBef>
                <a:spcPct val="0"/>
              </a:spcBef>
              <a:buFontTx/>
              <a:buNone/>
            </a:pPr>
            <a:r>
              <a:rPr lang="es-CO" altLang="es-CO" sz="1200">
                <a:latin typeface="Corbel" pitchFamily="34" charset="0"/>
              </a:rPr>
              <a:t>Autoridad del municipio </a:t>
            </a:r>
          </a:p>
          <a:p>
            <a:pPr>
              <a:spcBef>
                <a:spcPct val="0"/>
              </a:spcBef>
              <a:buFontTx/>
              <a:buNone/>
            </a:pPr>
            <a:r>
              <a:rPr lang="es-CO" altLang="es-CO" sz="1200">
                <a:latin typeface="Corbel" pitchFamily="34" charset="0"/>
              </a:rPr>
              <a:t>“</a:t>
            </a:r>
            <a:r>
              <a:rPr lang="es-CO" altLang="es-CO" sz="1200" b="1">
                <a:latin typeface="Corbel" pitchFamily="34" charset="0"/>
              </a:rPr>
              <a:t>conservar el orden publico</a:t>
            </a:r>
            <a:r>
              <a:rPr lang="es-CO" altLang="es-CO" sz="1200">
                <a:latin typeface="Corbel" pitchFamily="34" charset="0"/>
              </a:rPr>
              <a:t>”</a:t>
            </a:r>
          </a:p>
          <a:p>
            <a:pPr>
              <a:spcBef>
                <a:spcPct val="0"/>
              </a:spcBef>
              <a:buFontTx/>
              <a:buNone/>
            </a:pPr>
            <a:endParaRPr lang="es-ES" altLang="es-CO" sz="1200">
              <a:latin typeface="Corbel" pitchFamily="34" charset="0"/>
            </a:endParaRPr>
          </a:p>
        </p:txBody>
      </p:sp>
      <p:pic>
        <p:nvPicPr>
          <p:cNvPr id="8198" name="Imagen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40846" y="30163"/>
            <a:ext cx="1266630" cy="123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p:cNvPicPr>
            <a:picLocks noChangeAspect="1"/>
          </p:cNvPicPr>
          <p:nvPr/>
        </p:nvPicPr>
        <p:blipFill>
          <a:blip r:embed="rId5" cstate="print"/>
          <a:stretch>
            <a:fillRect/>
          </a:stretch>
        </p:blipFill>
        <p:spPr>
          <a:xfrm>
            <a:off x="76200" y="1066800"/>
            <a:ext cx="2406650" cy="1925320"/>
          </a:xfrm>
          <a:prstGeom prst="rect">
            <a:avLst/>
          </a:prstGeom>
          <a:ln>
            <a:noFill/>
          </a:ln>
          <a:effectLst>
            <a:softEdge rad="112500"/>
          </a:effectLst>
        </p:spPr>
      </p:pic>
      <p:sp>
        <p:nvSpPr>
          <p:cNvPr id="2" name="1 Rectángulo"/>
          <p:cNvSpPr/>
          <p:nvPr/>
        </p:nvSpPr>
        <p:spPr>
          <a:xfrm>
            <a:off x="1066800" y="4699000"/>
            <a:ext cx="152400" cy="5683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s-CO"/>
          </a:p>
        </p:txBody>
      </p:sp>
      <p:cxnSp>
        <p:nvCxnSpPr>
          <p:cNvPr id="4" name="3 Conector angular"/>
          <p:cNvCxnSpPr/>
          <p:nvPr/>
        </p:nvCxnSpPr>
        <p:spPr>
          <a:xfrm>
            <a:off x="1447800" y="5867400"/>
            <a:ext cx="1752600" cy="381000"/>
          </a:xfrm>
          <a:prstGeom prst="bentConnector3">
            <a:avLst>
              <a:gd name="adj1" fmla="val -725"/>
            </a:avLst>
          </a:prstGeom>
        </p:spPr>
        <p:style>
          <a:lnRef idx="1">
            <a:schemeClr val="accent1"/>
          </a:lnRef>
          <a:fillRef idx="0">
            <a:schemeClr val="accent1"/>
          </a:fillRef>
          <a:effectRef idx="0">
            <a:schemeClr val="accent1"/>
          </a:effectRef>
          <a:fontRef idx="minor">
            <a:schemeClr val="tx1"/>
          </a:fontRef>
        </p:style>
      </p:cxnSp>
      <p:sp>
        <p:nvSpPr>
          <p:cNvPr id="25" name="1 Título"/>
          <p:cNvSpPr txBox="1">
            <a:spLocks/>
          </p:cNvSpPr>
          <p:nvPr/>
        </p:nvSpPr>
        <p:spPr bwMode="auto">
          <a:xfrm>
            <a:off x="179513" y="116633"/>
            <a:ext cx="7416824" cy="950167"/>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DEMOCRACIA Y DESCENTRALIZACION</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213145490"/>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9"/>
          <p:cNvGrpSpPr>
            <a:grpSpLocks/>
          </p:cNvGrpSpPr>
          <p:nvPr/>
        </p:nvGrpSpPr>
        <p:grpSpPr bwMode="auto">
          <a:xfrm>
            <a:off x="0" y="2819400"/>
            <a:ext cx="8426450" cy="2936001"/>
            <a:chOff x="0" y="3505200"/>
            <a:chExt cx="8426017" cy="2935422"/>
          </a:xfrm>
        </p:grpSpPr>
        <p:cxnSp>
          <p:nvCxnSpPr>
            <p:cNvPr id="11" name="34 Conector recto"/>
            <p:cNvCxnSpPr/>
            <p:nvPr/>
          </p:nvCxnSpPr>
          <p:spPr bwMode="auto">
            <a:xfrm flipV="1">
              <a:off x="457177" y="3871841"/>
              <a:ext cx="7968840" cy="142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43 Conector recto"/>
            <p:cNvCxnSpPr/>
            <p:nvPr/>
          </p:nvCxnSpPr>
          <p:spPr bwMode="auto">
            <a:xfrm rot="5400000">
              <a:off x="1907310" y="3686933"/>
              <a:ext cx="36505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44 Conector recto"/>
            <p:cNvCxnSpPr/>
            <p:nvPr/>
          </p:nvCxnSpPr>
          <p:spPr bwMode="auto">
            <a:xfrm rot="5400000">
              <a:off x="3450280" y="3688521"/>
              <a:ext cx="36505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45 Conector recto"/>
            <p:cNvCxnSpPr/>
            <p:nvPr/>
          </p:nvCxnSpPr>
          <p:spPr bwMode="auto">
            <a:xfrm rot="5400000">
              <a:off x="5074210" y="3686933"/>
              <a:ext cx="365053" cy="1587"/>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46 Conector recto"/>
            <p:cNvCxnSpPr/>
            <p:nvPr/>
          </p:nvCxnSpPr>
          <p:spPr bwMode="auto">
            <a:xfrm rot="5400000">
              <a:off x="6550509" y="3686933"/>
              <a:ext cx="365053" cy="1587"/>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47 Conector recto"/>
            <p:cNvCxnSpPr/>
            <p:nvPr/>
          </p:nvCxnSpPr>
          <p:spPr bwMode="auto">
            <a:xfrm rot="5400000">
              <a:off x="8242697" y="3686933"/>
              <a:ext cx="365053" cy="1587"/>
            </a:xfrm>
            <a:prstGeom prst="line">
              <a:avLst/>
            </a:prstGeom>
          </p:spPr>
          <p:style>
            <a:lnRef idx="3">
              <a:schemeClr val="accent2"/>
            </a:lnRef>
            <a:fillRef idx="0">
              <a:schemeClr val="accent2"/>
            </a:fillRef>
            <a:effectRef idx="2">
              <a:schemeClr val="accent2"/>
            </a:effectRef>
            <a:fontRef idx="minor">
              <a:schemeClr val="tx1"/>
            </a:fontRef>
          </p:style>
        </p:cxnSp>
        <p:sp>
          <p:nvSpPr>
            <p:cNvPr id="16398" name="TextBox 23"/>
            <p:cNvSpPr txBox="1">
              <a:spLocks noChangeArrowheads="1"/>
            </p:cNvSpPr>
            <p:nvPr/>
          </p:nvSpPr>
          <p:spPr bwMode="auto">
            <a:xfrm>
              <a:off x="0" y="4114680"/>
              <a:ext cx="990549" cy="276944"/>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s-ES_tradnl" sz="1200" dirty="0">
                <a:latin typeface="Corbel" pitchFamily="34" charset="0"/>
              </a:endParaRPr>
            </a:p>
          </p:txBody>
        </p:sp>
        <p:sp>
          <p:nvSpPr>
            <p:cNvPr id="16399" name="TextBox 25"/>
            <p:cNvSpPr txBox="1">
              <a:spLocks noChangeArrowheads="1"/>
            </p:cNvSpPr>
            <p:nvPr/>
          </p:nvSpPr>
          <p:spPr bwMode="auto">
            <a:xfrm>
              <a:off x="3024033" y="4114680"/>
              <a:ext cx="1142941" cy="1569728"/>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s-ES_tradnl" sz="1200" b="1" dirty="0">
                  <a:latin typeface="Corbel" pitchFamily="34" charset="0"/>
                </a:rPr>
                <a:t>2006</a:t>
              </a:r>
            </a:p>
            <a:p>
              <a:pPr algn="ctr" eaLnBrk="1" hangingPunct="1">
                <a:defRPr/>
              </a:pPr>
              <a:r>
                <a:rPr lang="es-ES_tradnl" sz="1200" dirty="0">
                  <a:latin typeface="Corbel" pitchFamily="34" charset="0"/>
                </a:rPr>
                <a:t>Prórroga de las Leyes 418  de  1997 y  548 de 1999 </a:t>
              </a:r>
            </a:p>
            <a:p>
              <a:pPr algn="ctr" eaLnBrk="1" hangingPunct="1">
                <a:defRPr/>
              </a:pPr>
              <a:r>
                <a:rPr lang="es-ES_tradnl" sz="1200" dirty="0">
                  <a:latin typeface="Corbel" pitchFamily="34" charset="0"/>
                </a:rPr>
                <a:t>a través de la </a:t>
              </a:r>
              <a:r>
                <a:rPr lang="es-ES_tradnl" sz="1200" dirty="0" smtClean="0">
                  <a:latin typeface="Corbel" pitchFamily="34" charset="0"/>
                </a:rPr>
                <a:t>Ley1106/2006</a:t>
              </a:r>
              <a:endParaRPr lang="es-ES_tradnl" sz="1200" dirty="0">
                <a:latin typeface="Corbel" pitchFamily="34" charset="0"/>
              </a:endParaRPr>
            </a:p>
            <a:p>
              <a:pPr algn="ctr" eaLnBrk="1" hangingPunct="1">
                <a:defRPr/>
              </a:pPr>
              <a:endParaRPr lang="es-ES_tradnl" sz="1200" dirty="0">
                <a:latin typeface="Corbel" pitchFamily="34" charset="0"/>
              </a:endParaRPr>
            </a:p>
          </p:txBody>
        </p:sp>
        <p:sp>
          <p:nvSpPr>
            <p:cNvPr id="16400" name="TextBox 26"/>
            <p:cNvSpPr txBox="1">
              <a:spLocks noChangeArrowheads="1"/>
            </p:cNvSpPr>
            <p:nvPr/>
          </p:nvSpPr>
          <p:spPr bwMode="auto">
            <a:xfrm>
              <a:off x="4679710" y="4101982"/>
              <a:ext cx="1142941" cy="2338640"/>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s-ES_tradnl" sz="1200" b="1" dirty="0" smtClean="0">
                  <a:latin typeface="Corbel" pitchFamily="34" charset="0"/>
                </a:rPr>
                <a:t>2011</a:t>
              </a:r>
              <a:endParaRPr lang="es-ES_tradnl" sz="1200" b="1" dirty="0">
                <a:latin typeface="Corbel" pitchFamily="34" charset="0"/>
              </a:endParaRPr>
            </a:p>
            <a:p>
              <a:r>
                <a:rPr lang="es-ES_tradnl" sz="1200" dirty="0" smtClean="0">
                  <a:latin typeface="Arial" charset="0"/>
                  <a:ea typeface="Arial" charset="0"/>
                  <a:cs typeface="Arial" charset="0"/>
                </a:rPr>
                <a:t>Decreto 399 </a:t>
              </a:r>
              <a:r>
                <a:rPr lang="es-ES_tradnl" sz="1000" dirty="0" smtClean="0">
                  <a:latin typeface="Arial" charset="0"/>
                  <a:ea typeface="Arial" charset="0"/>
                  <a:cs typeface="Arial" charset="0"/>
                </a:rPr>
                <a:t>organización </a:t>
              </a:r>
              <a:r>
                <a:rPr lang="es-ES_tradnl" sz="1000" dirty="0">
                  <a:latin typeface="Arial" charset="0"/>
                  <a:ea typeface="Arial" charset="0"/>
                  <a:cs typeface="Arial" charset="0"/>
                </a:rPr>
                <a:t>y funcionamiento del Fondo Nacional de Seguridad y Convivencia Ciudadana y los Fondos de Seguridad de las Entidades Territoriales </a:t>
              </a:r>
            </a:p>
            <a:p>
              <a:pPr algn="ctr" eaLnBrk="1" hangingPunct="1">
                <a:defRPr/>
              </a:pPr>
              <a:endParaRPr lang="es-ES_tradnl" sz="1200" dirty="0">
                <a:latin typeface="Corbel" pitchFamily="34" charset="0"/>
              </a:endParaRPr>
            </a:p>
          </p:txBody>
        </p:sp>
        <p:sp>
          <p:nvSpPr>
            <p:cNvPr id="16401" name="TextBox 27"/>
            <p:cNvSpPr txBox="1">
              <a:spLocks noChangeArrowheads="1"/>
            </p:cNvSpPr>
            <p:nvPr/>
          </p:nvSpPr>
          <p:spPr bwMode="auto">
            <a:xfrm>
              <a:off x="1403278" y="4101982"/>
              <a:ext cx="1371530" cy="1015800"/>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s-ES_tradnl" sz="1200" b="1" dirty="0">
                  <a:latin typeface="Corbel" pitchFamily="34" charset="0"/>
                </a:rPr>
                <a:t>2004</a:t>
              </a:r>
            </a:p>
            <a:p>
              <a:pPr algn="ctr" eaLnBrk="1" hangingPunct="1">
                <a:defRPr/>
              </a:pPr>
              <a:r>
                <a:rPr lang="es-ES_tradnl" sz="1200" dirty="0">
                  <a:latin typeface="Corbel" pitchFamily="34" charset="0"/>
                </a:rPr>
                <a:t>Puesta en funcionamiento del </a:t>
              </a:r>
            </a:p>
            <a:p>
              <a:pPr algn="ctr" eaLnBrk="1" hangingPunct="1">
                <a:defRPr/>
              </a:pPr>
              <a:r>
                <a:rPr lang="es-ES_tradnl" sz="1200" b="1" dirty="0">
                  <a:solidFill>
                    <a:srgbClr val="FF0000"/>
                  </a:solidFill>
                  <a:latin typeface="Corbel" pitchFamily="34" charset="0"/>
                  <a:hlinkClick r:id="" action="ppaction://noaction"/>
                </a:rPr>
                <a:t>Programa DMS </a:t>
              </a:r>
              <a:endParaRPr lang="es-ES_tradnl" sz="1200" b="1" dirty="0">
                <a:solidFill>
                  <a:srgbClr val="FF0000"/>
                </a:solidFill>
                <a:latin typeface="Corbel" pitchFamily="34" charset="0"/>
              </a:endParaRPr>
            </a:p>
          </p:txBody>
        </p:sp>
        <p:sp>
          <p:nvSpPr>
            <p:cNvPr id="16402" name="TextBox 28"/>
            <p:cNvSpPr txBox="1">
              <a:spLocks noChangeArrowheads="1"/>
            </p:cNvSpPr>
            <p:nvPr/>
          </p:nvSpPr>
          <p:spPr bwMode="auto">
            <a:xfrm>
              <a:off x="6119499" y="4101982"/>
              <a:ext cx="1219137" cy="1937956"/>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s-ES_tradnl" sz="1200" b="1" dirty="0">
                  <a:latin typeface="Corbel" pitchFamily="34" charset="0"/>
                </a:rPr>
                <a:t>2012</a:t>
              </a:r>
            </a:p>
            <a:p>
              <a:pPr algn="ctr" eaLnBrk="1" hangingPunct="1">
                <a:defRPr/>
              </a:pPr>
              <a:r>
                <a:rPr lang="es-ES_tradnl" sz="1200" dirty="0">
                  <a:latin typeface="Corbel" pitchFamily="34" charset="0"/>
                </a:rPr>
                <a:t>Implementación de la </a:t>
              </a:r>
              <a:r>
                <a:rPr lang="es-ES_tradnl" sz="1200" b="1" i="1" dirty="0">
                  <a:latin typeface="Corbel" pitchFamily="34" charset="0"/>
                  <a:hlinkClick r:id="" action="ppaction://noaction"/>
                </a:rPr>
                <a:t>Política Nacional de Seguridad  y Convivencia </a:t>
              </a:r>
              <a:r>
                <a:rPr lang="es-ES_tradnl" sz="1200" b="1" i="1" dirty="0" smtClean="0">
                  <a:latin typeface="Corbel" pitchFamily="34" charset="0"/>
                  <a:hlinkClick r:id="" action="ppaction://noaction"/>
                </a:rPr>
                <a:t>Ciudadana</a:t>
              </a:r>
              <a:endParaRPr lang="es-ES_tradnl" sz="1200" b="1" i="1" dirty="0" smtClean="0">
                <a:latin typeface="Corbel" pitchFamily="34" charset="0"/>
              </a:endParaRPr>
            </a:p>
            <a:p>
              <a:pPr algn="ctr" eaLnBrk="1" hangingPunct="1">
                <a:defRPr/>
              </a:pPr>
              <a:endParaRPr lang="es-ES_tradnl" sz="1200" b="1" i="1" dirty="0">
                <a:latin typeface="Corbel" pitchFamily="34" charset="0"/>
              </a:endParaRPr>
            </a:p>
            <a:p>
              <a:pPr algn="ctr" eaLnBrk="1" hangingPunct="1">
                <a:defRPr/>
              </a:pPr>
              <a:r>
                <a:rPr lang="es-ES_tradnl" sz="1200" b="1" dirty="0" smtClean="0">
                  <a:latin typeface="Corbel" pitchFamily="34" charset="0"/>
                  <a:hlinkClick r:id="rId3" action="ppaction://hlinkfile"/>
                </a:rPr>
                <a:t>Ley 1551</a:t>
              </a:r>
              <a:endParaRPr lang="es-ES_tradnl" sz="1200" b="1" dirty="0">
                <a:latin typeface="Corbel" pitchFamily="34" charset="0"/>
              </a:endParaRPr>
            </a:p>
            <a:p>
              <a:pPr algn="ctr" eaLnBrk="1" hangingPunct="1">
                <a:defRPr/>
              </a:pPr>
              <a:endParaRPr lang="es-ES_tradnl" sz="1200" dirty="0">
                <a:latin typeface="Corbel" pitchFamily="34" charset="0"/>
              </a:endParaRPr>
            </a:p>
          </p:txBody>
        </p:sp>
      </p:grpSp>
      <p:sp>
        <p:nvSpPr>
          <p:cNvPr id="30" name="TextBox 29"/>
          <p:cNvSpPr txBox="1"/>
          <p:nvPr/>
        </p:nvSpPr>
        <p:spPr>
          <a:xfrm>
            <a:off x="762000" y="5449888"/>
            <a:ext cx="5334000" cy="646112"/>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s-ES_tradnl" sz="1200" dirty="0">
                <a:latin typeface="Corbel"/>
                <a:cs typeface="Corbel"/>
              </a:rPr>
              <a:t>Implementación de la</a:t>
            </a:r>
          </a:p>
          <a:p>
            <a:pPr algn="ctr">
              <a:defRPr/>
            </a:pPr>
            <a:r>
              <a:rPr lang="es-ES_tradnl" sz="1200" dirty="0">
                <a:latin typeface="Corbel"/>
                <a:cs typeface="Corbel"/>
              </a:rPr>
              <a:t> </a:t>
            </a:r>
            <a:r>
              <a:rPr lang="es-ES_tradnl" sz="1200" b="1" i="1" dirty="0">
                <a:latin typeface="Corbel"/>
                <a:cs typeface="Corbel"/>
              </a:rPr>
              <a:t>Política de Defensa y Seguridad Democrática </a:t>
            </a:r>
            <a:r>
              <a:rPr lang="es-ES_tradnl" sz="1200" dirty="0">
                <a:latin typeface="Corbel"/>
                <a:cs typeface="Corbel"/>
              </a:rPr>
              <a:t>y </a:t>
            </a:r>
          </a:p>
          <a:p>
            <a:pPr algn="ctr">
              <a:defRPr/>
            </a:pPr>
            <a:r>
              <a:rPr lang="es-ES_tradnl" sz="1200" b="1" i="1" dirty="0">
                <a:latin typeface="Corbel"/>
                <a:cs typeface="Corbel"/>
              </a:rPr>
              <a:t>Consolidación de la Seguridad Democrática</a:t>
            </a:r>
          </a:p>
        </p:txBody>
      </p:sp>
      <p:pic>
        <p:nvPicPr>
          <p:cNvPr id="9220" name="Picture 2" descr="C:\Users\ricardo.bustos.PONAL\Desktop\bustos 1a\publicaciones\logos DMS\Logo DMS 1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071563"/>
            <a:ext cx="1524000"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agen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30162"/>
            <a:ext cx="1339131" cy="130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8"/>
          <p:cNvSpPr txBox="1">
            <a:spLocks noChangeArrowheads="1"/>
          </p:cNvSpPr>
          <p:nvPr/>
        </p:nvSpPr>
        <p:spPr bwMode="auto">
          <a:xfrm>
            <a:off x="7812088" y="3429000"/>
            <a:ext cx="1219200" cy="1077218"/>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s-ES_tradnl" sz="1200" b="1" dirty="0" smtClean="0">
                <a:latin typeface="Corbel" pitchFamily="34" charset="0"/>
              </a:rPr>
              <a:t>2014</a:t>
            </a:r>
            <a:endParaRPr lang="es-ES_tradnl" sz="1200" b="1" dirty="0">
              <a:latin typeface="Corbel" pitchFamily="34" charset="0"/>
            </a:endParaRPr>
          </a:p>
          <a:p>
            <a:pPr algn="ctr" eaLnBrk="1" hangingPunct="1">
              <a:defRPr/>
            </a:pPr>
            <a:r>
              <a:rPr lang="es-ES_tradnl" sz="2000" u="sng" dirty="0" smtClean="0">
                <a:solidFill>
                  <a:srgbClr val="0070C0"/>
                </a:solidFill>
                <a:latin typeface="Corbel" pitchFamily="34" charset="0"/>
              </a:rPr>
              <a:t>ley </a:t>
            </a:r>
            <a:r>
              <a:rPr lang="es-ES_tradnl" sz="2000" u="sng" dirty="0">
                <a:solidFill>
                  <a:srgbClr val="0070C0"/>
                </a:solidFill>
                <a:latin typeface="Corbel" pitchFamily="34" charset="0"/>
              </a:rPr>
              <a:t>1738/14</a:t>
            </a:r>
          </a:p>
          <a:p>
            <a:pPr algn="ctr" eaLnBrk="1" hangingPunct="1">
              <a:defRPr/>
            </a:pPr>
            <a:endParaRPr lang="es-ES_tradnl" sz="1200" dirty="0">
              <a:latin typeface="Corbel" pitchFamily="34" charset="0"/>
            </a:endParaRPr>
          </a:p>
        </p:txBody>
      </p:sp>
      <p:sp>
        <p:nvSpPr>
          <p:cNvPr id="26"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MAYOR GOBERNABILIDAD</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659903168"/>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9" descr="C:\Users\AF.CONTRERAS001\Documents\Logo DMS 1A.png"/>
          <p:cNvPicPr>
            <a:picLocks noChangeAspect="1" noChangeArrowheads="1"/>
          </p:cNvPicPr>
          <p:nvPr/>
        </p:nvPicPr>
        <p:blipFill>
          <a:blip r:embed="rId3"/>
          <a:srcRect/>
          <a:stretch>
            <a:fillRect/>
          </a:stretch>
        </p:blipFill>
        <p:spPr bwMode="auto">
          <a:xfrm>
            <a:off x="179512" y="1916832"/>
            <a:ext cx="2807518" cy="302433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Rectángulo"/>
          <p:cNvSpPr/>
          <p:nvPr/>
        </p:nvSpPr>
        <p:spPr>
          <a:xfrm>
            <a:off x="2927513" y="2191504"/>
            <a:ext cx="5810877" cy="2677656"/>
          </a:xfrm>
          <a:prstGeom prst="rect">
            <a:avLst/>
          </a:prstGeom>
        </p:spPr>
        <p:txBody>
          <a:bodyPr wrap="square">
            <a:spAutoFit/>
          </a:bodyPr>
          <a:lstStyle/>
          <a:p>
            <a:pPr lvl="0" algn="just"/>
            <a:r>
              <a:rPr lang="es-CO" sz="2400" dirty="0">
                <a:latin typeface="Gill Sans MT"/>
              </a:rPr>
              <a:t>Fortalecer la gobernabilidad </a:t>
            </a:r>
            <a:r>
              <a:rPr lang="es-CO" sz="2400" b="0" dirty="0">
                <a:latin typeface="Gill Sans MT"/>
              </a:rPr>
              <a:t>local en materia de convivencia y seguridad ciudadana, </a:t>
            </a:r>
            <a:r>
              <a:rPr lang="es-CO" sz="2400" dirty="0">
                <a:latin typeface="Gill Sans MT"/>
              </a:rPr>
              <a:t>bajo el liderazgo de los Gobernadores y Alcaldes</a:t>
            </a:r>
            <a:r>
              <a:rPr lang="es-CO" sz="2400" b="0" dirty="0">
                <a:latin typeface="Gill Sans MT"/>
              </a:rPr>
              <a:t>, que con las demás autoridades locales de seguridad, policía y justicia, deben asumir de manera coordinada, integral y preventiva, la gestión territorial en la materia.</a:t>
            </a:r>
          </a:p>
        </p:txBody>
      </p:sp>
      <p:sp>
        <p:nvSpPr>
          <p:cNvPr id="7"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OBJETIVO GENERAL</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230614491"/>
      </p:ext>
    </p:extLst>
  </p:cSld>
  <p:clrMapOvr>
    <a:masterClrMapping/>
  </p:clrMapOvr>
  <p:transition spd="slow">
    <p:wheel spokes="3"/>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14 Diagrama"/>
          <p:cNvGraphicFramePr/>
          <p:nvPr>
            <p:extLst>
              <p:ext uri="{D42A27DB-BD31-4B8C-83A1-F6EECF244321}">
                <p14:modId xmlns:p14="http://schemas.microsoft.com/office/powerpoint/2010/main" val="1337703482"/>
              </p:ext>
            </p:extLst>
          </p:nvPr>
        </p:nvGraphicFramePr>
        <p:xfrm>
          <a:off x="107504" y="1412776"/>
          <a:ext cx="856895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OBEJETIVOS ESPECIFICOS</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128638819"/>
      </p:ext>
    </p:extLst>
  </p:cSld>
  <p:clrMapOvr>
    <a:masterClrMapping/>
  </p:clrMapOvr>
  <p:transition spd="slow">
    <p:wheel spokes="3"/>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916832"/>
            <a:ext cx="2724015" cy="1700807"/>
          </a:xfrm>
          <a:prstGeom prst="rect">
            <a:avLst/>
          </a:prstGeom>
          <a:ln>
            <a:noFill/>
          </a:ln>
          <a:effectLst>
            <a:outerShdw blurRad="292100" dist="139700" dir="2700000" algn="tl" rotWithShape="0">
              <a:srgbClr val="333333">
                <a:alpha val="65000"/>
              </a:srgbClr>
            </a:outerShdw>
          </a:effectLst>
        </p:spPr>
      </p:pic>
      <p:sp>
        <p:nvSpPr>
          <p:cNvPr id="17412"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a:lstStyle/>
          <a:p>
            <a:fld id="{6EACF287-020B-406D-A197-0E4BA88EC084}" type="slidenum">
              <a:rPr lang="es-ES" sz="1400" smtClean="0">
                <a:solidFill>
                  <a:schemeClr val="tx1"/>
                </a:solidFill>
                <a:latin typeface="Arial" pitchFamily="34" charset="0"/>
                <a:cs typeface="Arial" pitchFamily="34" charset="0"/>
              </a:rPr>
              <a:pPr/>
              <a:t>68</a:t>
            </a:fld>
            <a:endParaRPr lang="es-ES" sz="1400" smtClean="0">
              <a:solidFill>
                <a:schemeClr val="tx1"/>
              </a:solidFill>
              <a:latin typeface="Arial" pitchFamily="34" charset="0"/>
              <a:cs typeface="Arial" pitchFamily="34" charset="0"/>
            </a:endParaRPr>
          </a:p>
        </p:txBody>
      </p:sp>
      <p:graphicFrame>
        <p:nvGraphicFramePr>
          <p:cNvPr id="6" name="5 Diagrama"/>
          <p:cNvGraphicFramePr/>
          <p:nvPr>
            <p:extLst>
              <p:ext uri="{D42A27DB-BD31-4B8C-83A1-F6EECF244321}">
                <p14:modId xmlns:p14="http://schemas.microsoft.com/office/powerpoint/2010/main" val="1487200580"/>
              </p:ext>
            </p:extLst>
          </p:nvPr>
        </p:nvGraphicFramePr>
        <p:xfrm>
          <a:off x="2771800" y="1196752"/>
          <a:ext cx="5832648"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7" name="Picture 3"/>
          <p:cNvPicPr>
            <a:picLocks noChangeAspect="1" noChangeArrowheads="1"/>
          </p:cNvPicPr>
          <p:nvPr/>
        </p:nvPicPr>
        <p:blipFill>
          <a:blip r:embed="rId2" cstate="print"/>
          <a:srcRect/>
          <a:stretch>
            <a:fillRect/>
          </a:stretch>
        </p:blipFill>
        <p:spPr bwMode="auto">
          <a:xfrm>
            <a:off x="539552" y="3861048"/>
            <a:ext cx="2651448" cy="1988586"/>
          </a:xfrm>
          <a:prstGeom prst="rect">
            <a:avLst/>
          </a:prstGeom>
          <a:ln>
            <a:noFill/>
          </a:ln>
          <a:effectLst>
            <a:outerShdw blurRad="292100" dist="139700" dir="2700000" algn="tl" rotWithShape="0">
              <a:srgbClr val="333333">
                <a:alpha val="65000"/>
              </a:srgbClr>
            </a:outerShdw>
          </a:effectLst>
        </p:spPr>
      </p:pic>
      <p:sp>
        <p:nvSpPr>
          <p:cNvPr id="2" name="1 Rectángulo"/>
          <p:cNvSpPr/>
          <p:nvPr/>
        </p:nvSpPr>
        <p:spPr>
          <a:xfrm>
            <a:off x="5652120" y="1367580"/>
            <a:ext cx="3463322" cy="34163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wrap="square">
            <a:spAutoFit/>
          </a:bodyPr>
          <a:lstStyle/>
          <a:p>
            <a:pPr algn="r">
              <a:lnSpc>
                <a:spcPct val="90000"/>
              </a:lnSpc>
            </a:pPr>
            <a:r>
              <a:rPr lang="es-CO" b="0" dirty="0">
                <a:solidFill>
                  <a:schemeClr val="accent6">
                    <a:lumMod val="40000"/>
                    <a:lumOff val="60000"/>
                  </a:schemeClr>
                </a:solidFill>
              </a:rPr>
              <a:t>Instrumentos de Gestión Territorial</a:t>
            </a:r>
          </a:p>
        </p:txBody>
      </p:sp>
      <p:sp>
        <p:nvSpPr>
          <p:cNvPr id="10"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QUE ES UN CONSEJO DE SEGURIDAD</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854197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a:xfrm>
            <a:off x="251520" y="-1179512"/>
            <a:ext cx="6934200" cy="792162"/>
          </a:xfrm>
        </p:spPr>
        <p:txBody>
          <a:bodyPr/>
          <a:lstStyle/>
          <a:p>
            <a:endParaRPr lang="es-CO" sz="2800" dirty="0" smtClean="0">
              <a:solidFill>
                <a:schemeClr val="tx1"/>
              </a:solidFill>
              <a:latin typeface="Gill Sans MT"/>
              <a:cs typeface="Arial" pitchFamily="34" charset="0"/>
            </a:endParaRPr>
          </a:p>
        </p:txBody>
      </p:sp>
      <p:sp>
        <p:nvSpPr>
          <p:cNvPr id="41987"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35BD237C-7CE8-4ABA-8F2C-EB35D4006230}" type="slidenum">
              <a:rPr lang="es-ES" sz="1400" smtClean="0">
                <a:solidFill>
                  <a:schemeClr val="tx1"/>
                </a:solidFill>
                <a:latin typeface="Arial" pitchFamily="34" charset="0"/>
                <a:cs typeface="Arial" pitchFamily="34" charset="0"/>
              </a:rPr>
              <a:pPr fontAlgn="base">
                <a:spcBef>
                  <a:spcPct val="0"/>
                </a:spcBef>
                <a:spcAft>
                  <a:spcPct val="0"/>
                </a:spcAft>
              </a:pPr>
              <a:t>69</a:t>
            </a:fld>
            <a:endParaRPr lang="es-ES" sz="1400" smtClean="0">
              <a:solidFill>
                <a:schemeClr val="tx1"/>
              </a:solidFill>
              <a:latin typeface="Arial" pitchFamily="34" charset="0"/>
              <a:cs typeface="Arial" pitchFamily="34" charset="0"/>
            </a:endParaRPr>
          </a:p>
        </p:txBody>
      </p:sp>
      <p:graphicFrame>
        <p:nvGraphicFramePr>
          <p:cNvPr id="8" name="7 Diagrama"/>
          <p:cNvGraphicFramePr/>
          <p:nvPr>
            <p:extLst>
              <p:ext uri="{D42A27DB-BD31-4B8C-83A1-F6EECF244321}">
                <p14:modId xmlns:p14="http://schemas.microsoft.com/office/powerpoint/2010/main" val="1073175548"/>
              </p:ext>
            </p:extLst>
          </p:nvPr>
        </p:nvGraphicFramePr>
        <p:xfrm>
          <a:off x="327296" y="1556792"/>
          <a:ext cx="849694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8 Rectángulo"/>
          <p:cNvSpPr/>
          <p:nvPr/>
        </p:nvSpPr>
        <p:spPr>
          <a:xfrm>
            <a:off x="5652120" y="1412776"/>
            <a:ext cx="3463322" cy="34163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wrap="square">
            <a:spAutoFit/>
          </a:bodyPr>
          <a:lstStyle/>
          <a:p>
            <a:pPr algn="r">
              <a:lnSpc>
                <a:spcPct val="90000"/>
              </a:lnSpc>
            </a:pPr>
            <a:r>
              <a:rPr lang="es-CO" b="0" dirty="0">
                <a:solidFill>
                  <a:schemeClr val="accent6">
                    <a:lumMod val="40000"/>
                    <a:lumOff val="60000"/>
                  </a:schemeClr>
                </a:solidFill>
              </a:rPr>
              <a:t>Instrumentos de Gestión Territorial</a:t>
            </a:r>
          </a:p>
        </p:txBody>
      </p:sp>
      <p:sp>
        <p:nvSpPr>
          <p:cNvPr id="10"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QUIENES CONFORMAN UN CONSEJO DE SEGURIDAD</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561605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83370"/>
            <a:ext cx="8329612" cy="725487"/>
          </a:xfrm>
          <a:solidFill>
            <a:schemeClr val="tx2">
              <a:lumMod val="40000"/>
              <a:lumOff val="60000"/>
            </a:schemeClr>
          </a:solidFill>
        </p:spPr>
        <p:txBody>
          <a:bodyPr>
            <a:normAutofit/>
          </a:bodyPr>
          <a:lstStyle/>
          <a:p>
            <a:pPr eaLnBrk="1" hangingPunct="1">
              <a:defRPr/>
            </a:pPr>
            <a:r>
              <a:rPr lang="es-ES" altLang="es-ES_tradnl" sz="2800" b="1" dirty="0" smtClean="0">
                <a:solidFill>
                  <a:schemeClr val="tx1"/>
                </a:solidFill>
                <a:latin typeface="Gill Sans MT" charset="0"/>
                <a:ea typeface="ＭＳ Ｐゴシック" charset="-128"/>
              </a:rPr>
              <a:t>SUPREMACÍA CONSTITUCIONAL        L</a:t>
            </a:r>
            <a:endParaRPr lang="es-ES" altLang="es-ES_tradnl" sz="2800" dirty="0">
              <a:solidFill>
                <a:schemeClr val="tx1"/>
              </a:solidFill>
              <a:latin typeface="Gill Sans MT" charset="0"/>
              <a:ea typeface="ＭＳ Ｐゴシック" charset="-128"/>
            </a:endParaRPr>
          </a:p>
        </p:txBody>
      </p:sp>
      <p:sp>
        <p:nvSpPr>
          <p:cNvPr id="3" name="2 Marcador de contenido"/>
          <p:cNvSpPr>
            <a:spLocks noGrp="1"/>
          </p:cNvSpPr>
          <p:nvPr>
            <p:ph idx="1"/>
          </p:nvPr>
        </p:nvSpPr>
        <p:spPr>
          <a:solidFill>
            <a:schemeClr val="bg1">
              <a:lumMod val="95000"/>
            </a:schemeClr>
          </a:solidFill>
        </p:spPr>
        <p:txBody>
          <a:bodyPr>
            <a:normAutofit lnSpcReduction="10000"/>
          </a:bodyPr>
          <a:lstStyle/>
          <a:p>
            <a:pPr algn="just" eaLnBrk="1" hangingPunct="1">
              <a:lnSpc>
                <a:spcPct val="140000"/>
              </a:lnSpc>
              <a:spcBef>
                <a:spcPct val="0"/>
              </a:spcBef>
            </a:pPr>
            <a:r>
              <a:rPr lang="es-ES" altLang="es-ES_tradnl" dirty="0">
                <a:latin typeface="Arial" charset="0"/>
                <a:ea typeface="ＭＳ Ｐゴシック" charset="-128"/>
                <a:cs typeface="Arial" charset="0"/>
              </a:rPr>
              <a:t>NORMA DE NORMAS, no existe norma superior</a:t>
            </a:r>
            <a:r>
              <a:rPr lang="es-ES" altLang="es-ES_tradnl" dirty="0" smtClean="0">
                <a:latin typeface="Arial" charset="0"/>
                <a:ea typeface="ＭＳ Ｐゴシック" charset="-128"/>
                <a:cs typeface="Arial" charset="0"/>
              </a:rPr>
              <a:t>.</a:t>
            </a:r>
            <a:endParaRPr lang="es-ES" altLang="es-ES_tradnl" dirty="0">
              <a:latin typeface="Arial" charset="0"/>
              <a:ea typeface="ＭＳ Ｐゴシック" charset="-128"/>
              <a:cs typeface="Arial" charset="0"/>
            </a:endParaRPr>
          </a:p>
          <a:p>
            <a:pPr algn="just" eaLnBrk="1" hangingPunct="1">
              <a:lnSpc>
                <a:spcPct val="140000"/>
              </a:lnSpc>
              <a:spcBef>
                <a:spcPct val="0"/>
              </a:spcBef>
            </a:pPr>
            <a:r>
              <a:rPr lang="es-ES" altLang="es-ES_tradnl" dirty="0">
                <a:latin typeface="Arial" charset="0"/>
                <a:ea typeface="ＭＳ Ｐゴシック" charset="-128"/>
                <a:cs typeface="Arial" charset="0"/>
              </a:rPr>
              <a:t>La supremacía de la constitución consiste en que todo el orden jurídico aplicable al estado depende de esta.</a:t>
            </a:r>
          </a:p>
          <a:p>
            <a:pPr algn="just" eaLnBrk="1" hangingPunct="1">
              <a:lnSpc>
                <a:spcPct val="140000"/>
              </a:lnSpc>
              <a:spcBef>
                <a:spcPct val="0"/>
              </a:spcBef>
            </a:pPr>
            <a:r>
              <a:rPr lang="es-ES" altLang="es-ES_tradnl" dirty="0" smtClean="0">
                <a:latin typeface="Arial" charset="0"/>
                <a:ea typeface="ＭＳ Ｐゴシック" charset="-128"/>
                <a:cs typeface="Arial" charset="0"/>
              </a:rPr>
              <a:t>Esta </a:t>
            </a:r>
            <a:r>
              <a:rPr lang="es-ES" altLang="es-ES_tradnl" dirty="0">
                <a:latin typeface="Arial" charset="0"/>
                <a:ea typeface="ＭＳ Ｐゴシック" charset="-128"/>
                <a:cs typeface="Arial" charset="0"/>
              </a:rPr>
              <a:t>implica que las normas de la constitución son anteriores y superiores a las leyes y a cualquier otra norma jurídica expedida dentro del ordenamiento estatal es a raíz de esto que recibe distintos nombres como:</a:t>
            </a:r>
          </a:p>
          <a:p>
            <a:pPr algn="just" eaLnBrk="1" hangingPunct="1">
              <a:lnSpc>
                <a:spcPct val="140000"/>
              </a:lnSpc>
              <a:spcBef>
                <a:spcPct val="0"/>
              </a:spcBef>
            </a:pPr>
            <a:r>
              <a:rPr lang="es-ES" altLang="es-ES_tradnl" dirty="0" smtClean="0">
                <a:latin typeface="Arial" charset="0"/>
                <a:ea typeface="ＭＳ Ｐゴシック" charset="-128"/>
                <a:cs typeface="Arial" charset="0"/>
              </a:rPr>
              <a:t>Ley </a:t>
            </a:r>
            <a:r>
              <a:rPr lang="es-ES" altLang="es-ES_tradnl" dirty="0">
                <a:latin typeface="Arial" charset="0"/>
                <a:ea typeface="ＭＳ Ｐゴシック" charset="-128"/>
                <a:cs typeface="Arial" charset="0"/>
              </a:rPr>
              <a:t>de Leyes</a:t>
            </a:r>
          </a:p>
          <a:p>
            <a:pPr algn="just" eaLnBrk="1" hangingPunct="1">
              <a:lnSpc>
                <a:spcPct val="140000"/>
              </a:lnSpc>
              <a:spcBef>
                <a:spcPct val="0"/>
              </a:spcBef>
            </a:pPr>
            <a:r>
              <a:rPr lang="es-ES" altLang="es-ES_tradnl" dirty="0" smtClean="0">
                <a:latin typeface="Arial" charset="0"/>
                <a:ea typeface="ＭＳ Ｐゴシック" charset="-128"/>
                <a:cs typeface="Arial" charset="0"/>
              </a:rPr>
              <a:t>Norma </a:t>
            </a:r>
            <a:r>
              <a:rPr lang="es-ES" altLang="es-ES_tradnl" dirty="0">
                <a:latin typeface="Arial" charset="0"/>
                <a:ea typeface="ＭＳ Ｐゴシック" charset="-128"/>
                <a:cs typeface="Arial" charset="0"/>
              </a:rPr>
              <a:t>de normas</a:t>
            </a:r>
          </a:p>
        </p:txBody>
      </p:sp>
      <p:pic>
        <p:nvPicPr>
          <p:cNvPr id="59395" name="Picture 2" descr="policia_nacio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063" y="0"/>
            <a:ext cx="1428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9623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48BD0F8B-1866-8F4D-B581-3976065BADD5}" type="slidenum">
              <a:rPr lang="es-ES" sz="1400" smtClean="0">
                <a:solidFill>
                  <a:schemeClr val="tx1"/>
                </a:solidFill>
                <a:latin typeface="Arial" charset="0"/>
                <a:ea typeface="ＭＳ Ｐゴシック" charset="-128"/>
                <a:cs typeface="ＭＳ Ｐゴシック" charset="-128"/>
              </a:rPr>
              <a:pPr fontAlgn="base">
                <a:spcBef>
                  <a:spcPct val="0"/>
                </a:spcBef>
                <a:spcAft>
                  <a:spcPct val="0"/>
                </a:spcAft>
              </a:pPr>
              <a:t>70</a:t>
            </a:fld>
            <a:endParaRPr lang="es-ES" sz="1400" smtClean="0">
              <a:solidFill>
                <a:schemeClr val="tx1"/>
              </a:solidFill>
              <a:latin typeface="Arial" charset="0"/>
              <a:ea typeface="ＭＳ Ｐゴシック" charset="-128"/>
              <a:cs typeface="ＭＳ Ｐゴシック" charset="-128"/>
            </a:endParaRPr>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166275789"/>
              </p:ext>
            </p:extLst>
          </p:nvPr>
        </p:nvGraphicFramePr>
        <p:xfrm>
          <a:off x="251520" y="1412776"/>
          <a:ext cx="8640960" cy="471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Rectángulo"/>
          <p:cNvSpPr/>
          <p:nvPr/>
        </p:nvSpPr>
        <p:spPr>
          <a:xfrm>
            <a:off x="6058354" y="935142"/>
            <a:ext cx="1754006" cy="261610"/>
          </a:xfrm>
          <a:prstGeom prst="rect">
            <a:avLst/>
          </a:prstGeom>
        </p:spPr>
        <p:txBody>
          <a:bodyPr wrap="none">
            <a:spAutoFit/>
          </a:bodyPr>
          <a:lstStyle/>
          <a:p>
            <a:r>
              <a:rPr lang="es-CO" sz="11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Arial" charset="0"/>
                <a:ea typeface="Arial" charset="0"/>
                <a:cs typeface="Arial" charset="0"/>
              </a:rPr>
              <a:t>Consejos de Seguridad</a:t>
            </a:r>
            <a:endParaRPr lang="es-CO" sz="11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endParaRPr>
          </a:p>
        </p:txBody>
      </p:sp>
      <p:sp>
        <p:nvSpPr>
          <p:cNvPr id="10"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CARACTERISTICAS</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713699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A4A7F8EB-693E-404A-A888-FE2EDD63EFA8}" type="slidenum">
              <a:rPr lang="es-ES" sz="1400" smtClean="0">
                <a:solidFill>
                  <a:schemeClr val="tx1"/>
                </a:solidFill>
                <a:latin typeface="Arial" charset="0"/>
                <a:ea typeface="ＭＳ Ｐゴシック" charset="-128"/>
                <a:cs typeface="ＭＳ Ｐゴシック" charset="-128"/>
              </a:rPr>
              <a:pPr fontAlgn="base">
                <a:spcBef>
                  <a:spcPct val="0"/>
                </a:spcBef>
                <a:spcAft>
                  <a:spcPct val="0"/>
                </a:spcAft>
              </a:pPr>
              <a:t>71</a:t>
            </a:fld>
            <a:endParaRPr lang="es-ES" sz="1400" smtClean="0">
              <a:solidFill>
                <a:schemeClr val="tx1"/>
              </a:solidFill>
              <a:latin typeface="Arial" charset="0"/>
              <a:ea typeface="ＭＳ Ｐゴシック" charset="-128"/>
              <a:cs typeface="ＭＳ Ｐゴシック" charset="-128"/>
            </a:endParaRPr>
          </a:p>
        </p:txBody>
      </p:sp>
      <p:graphicFrame>
        <p:nvGraphicFramePr>
          <p:cNvPr id="6" name="5 Diagrama"/>
          <p:cNvGraphicFramePr/>
          <p:nvPr>
            <p:extLst>
              <p:ext uri="{D42A27DB-BD31-4B8C-83A1-F6EECF244321}">
                <p14:modId xmlns:p14="http://schemas.microsoft.com/office/powerpoint/2010/main" val="704615860"/>
              </p:ext>
            </p:extLst>
          </p:nvPr>
        </p:nvGraphicFramePr>
        <p:xfrm>
          <a:off x="251520" y="1268760"/>
          <a:ext cx="8640960"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Rectángulo"/>
          <p:cNvSpPr/>
          <p:nvPr/>
        </p:nvSpPr>
        <p:spPr>
          <a:xfrm>
            <a:off x="251520" y="5301208"/>
            <a:ext cx="5220072" cy="338554"/>
          </a:xfrm>
          <a:prstGeom prst="rect">
            <a:avLst/>
          </a:prstGeom>
          <a:solidFill>
            <a:schemeClr val="accent2">
              <a:lumMod val="20000"/>
              <a:lumOff val="80000"/>
            </a:schemeClr>
          </a:solidFill>
        </p:spPr>
        <p:style>
          <a:lnRef idx="0">
            <a:schemeClr val="accent3"/>
          </a:lnRef>
          <a:fillRef idx="3">
            <a:schemeClr val="accent3"/>
          </a:fillRef>
          <a:effectRef idx="3">
            <a:schemeClr val="accent3"/>
          </a:effectRef>
          <a:fontRef idx="minor">
            <a:schemeClr val="lt1"/>
          </a:fontRef>
        </p:style>
        <p:txBody>
          <a:bodyPr anchor="ctr">
            <a:spAutoFit/>
          </a:bodyPr>
          <a:lstStyle/>
          <a:p>
            <a:pPr algn="ctr">
              <a:defRPr/>
            </a:pPr>
            <a:r>
              <a:rPr lang="es-CO" dirty="0">
                <a:solidFill>
                  <a:schemeClr val="tx1"/>
                </a:solidFill>
              </a:rPr>
              <a:t>Decreto 2615 de 1991 Artículos. 1- 2- 3 – 4 y 5 </a:t>
            </a:r>
          </a:p>
        </p:txBody>
      </p:sp>
      <p:sp>
        <p:nvSpPr>
          <p:cNvPr id="11"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TIPOS DE CONSEJOS DE SEGURIDAD</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1443294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a:lstStyle/>
          <a:p>
            <a:fld id="{6EACF287-020B-406D-A197-0E4BA88EC084}" type="slidenum">
              <a:rPr lang="es-ES" sz="1400" smtClean="0">
                <a:solidFill>
                  <a:schemeClr val="tx1"/>
                </a:solidFill>
                <a:latin typeface="Arial" pitchFamily="34" charset="0"/>
                <a:cs typeface="Arial" pitchFamily="34" charset="0"/>
              </a:rPr>
              <a:pPr/>
              <a:t>72</a:t>
            </a:fld>
            <a:endParaRPr lang="es-ES" sz="1400" smtClean="0">
              <a:solidFill>
                <a:schemeClr val="tx1"/>
              </a:solidFill>
              <a:latin typeface="Arial" pitchFamily="34" charset="0"/>
              <a:cs typeface="Arial" pitchFamily="34" charset="0"/>
            </a:endParaRPr>
          </a:p>
        </p:txBody>
      </p:sp>
      <p:graphicFrame>
        <p:nvGraphicFramePr>
          <p:cNvPr id="6" name="5 Diagrama"/>
          <p:cNvGraphicFramePr/>
          <p:nvPr>
            <p:extLst>
              <p:ext uri="{D42A27DB-BD31-4B8C-83A1-F6EECF244321}">
                <p14:modId xmlns:p14="http://schemas.microsoft.com/office/powerpoint/2010/main" val="1781148695"/>
              </p:ext>
            </p:extLst>
          </p:nvPr>
        </p:nvGraphicFramePr>
        <p:xfrm>
          <a:off x="-36512" y="404664"/>
          <a:ext cx="8892480"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bwMode="auto">
          <a:xfrm>
            <a:off x="1403648" y="-1107504"/>
            <a:ext cx="5904656"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endParaRPr kumimoji="0" lang="es-CO" sz="2800" b="0" i="0" u="none" strike="noStrike" kern="1200" cap="none" spc="0" normalizeH="0" baseline="0" noProof="0" dirty="0" smtClean="0">
              <a:ln>
                <a:noFill/>
              </a:ln>
              <a:solidFill>
                <a:schemeClr val="tx1"/>
              </a:solidFill>
              <a:effectLst/>
              <a:uLnTx/>
              <a:uFillTx/>
              <a:latin typeface="+mn-lt"/>
              <a:ea typeface="Arial" charset="0"/>
              <a:cs typeface="Arial" charset="0"/>
            </a:endParaRPr>
          </a:p>
        </p:txBody>
      </p:sp>
      <p:sp>
        <p:nvSpPr>
          <p:cNvPr id="11"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FUNCIONES DEL  CONSEJO DE SEGURIDAD</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1618818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a:lstStyle/>
          <a:p>
            <a:fld id="{6EACF287-020B-406D-A197-0E4BA88EC084}" type="slidenum">
              <a:rPr lang="es-ES" sz="1400" smtClean="0">
                <a:solidFill>
                  <a:schemeClr val="tx1"/>
                </a:solidFill>
                <a:latin typeface="Arial" pitchFamily="34" charset="0"/>
                <a:cs typeface="Arial" pitchFamily="34" charset="0"/>
              </a:rPr>
              <a:pPr/>
              <a:t>73</a:t>
            </a:fld>
            <a:endParaRPr lang="es-ES" sz="1400" smtClean="0">
              <a:solidFill>
                <a:schemeClr val="tx1"/>
              </a:solidFill>
              <a:latin typeface="Arial" pitchFamily="34" charset="0"/>
              <a:cs typeface="Arial" pitchFamily="34" charset="0"/>
            </a:endParaRPr>
          </a:p>
        </p:txBody>
      </p:sp>
      <p:graphicFrame>
        <p:nvGraphicFramePr>
          <p:cNvPr id="6" name="5 Diagrama"/>
          <p:cNvGraphicFramePr/>
          <p:nvPr>
            <p:extLst>
              <p:ext uri="{D42A27DB-BD31-4B8C-83A1-F6EECF244321}">
                <p14:modId xmlns:p14="http://schemas.microsoft.com/office/powerpoint/2010/main" val="1491184782"/>
              </p:ext>
            </p:extLst>
          </p:nvPr>
        </p:nvGraphicFramePr>
        <p:xfrm>
          <a:off x="323528" y="1196752"/>
          <a:ext cx="828092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bwMode="auto">
          <a:xfrm>
            <a:off x="330816" y="-963488"/>
            <a:ext cx="6934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800" b="0" i="0" u="none" strike="noStrike" kern="1200" cap="none" spc="0" normalizeH="0" baseline="0" noProof="0" dirty="0" smtClean="0">
              <a:ln>
                <a:noFill/>
              </a:ln>
              <a:solidFill>
                <a:schemeClr val="tx1"/>
              </a:solidFill>
              <a:effectLst/>
              <a:uLnTx/>
              <a:uFillTx/>
              <a:latin typeface="Arial" charset="0"/>
              <a:ea typeface="Arial" charset="0"/>
              <a:cs typeface="Arial" charset="0"/>
            </a:endParaRPr>
          </a:p>
        </p:txBody>
      </p:sp>
      <p:sp>
        <p:nvSpPr>
          <p:cNvPr id="10" name="9 Rectángulo"/>
          <p:cNvSpPr/>
          <p:nvPr/>
        </p:nvSpPr>
        <p:spPr>
          <a:xfrm>
            <a:off x="5148064" y="1412776"/>
            <a:ext cx="3456384" cy="34163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wrap="square">
            <a:spAutoFit/>
          </a:bodyPr>
          <a:lstStyle/>
          <a:p>
            <a:pPr algn="r">
              <a:lnSpc>
                <a:spcPct val="90000"/>
              </a:lnSpc>
            </a:pPr>
            <a:r>
              <a:rPr lang="es-CO" b="0" dirty="0">
                <a:solidFill>
                  <a:schemeClr val="accent6">
                    <a:lumMod val="40000"/>
                    <a:lumOff val="60000"/>
                  </a:schemeClr>
                </a:solidFill>
              </a:rPr>
              <a:t>Instrumentos de Gestión Territorial</a:t>
            </a:r>
          </a:p>
        </p:txBody>
      </p:sp>
      <p:sp>
        <p:nvSpPr>
          <p:cNvPr id="11"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QUE ES UN COMITÉ TERRITORIAL DE ORDEN PUBLICO</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1006289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35BD237C-7CE8-4ABA-8F2C-EB35D4006230}" type="slidenum">
              <a:rPr lang="es-ES" sz="1400" smtClean="0">
                <a:solidFill>
                  <a:schemeClr val="tx1"/>
                </a:solidFill>
                <a:latin typeface="Arial" pitchFamily="34" charset="0"/>
                <a:cs typeface="Arial" pitchFamily="34" charset="0"/>
              </a:rPr>
              <a:pPr fontAlgn="base">
                <a:spcBef>
                  <a:spcPct val="0"/>
                </a:spcBef>
                <a:spcAft>
                  <a:spcPct val="0"/>
                </a:spcAft>
              </a:pPr>
              <a:t>74</a:t>
            </a:fld>
            <a:endParaRPr lang="es-ES" sz="1400" smtClean="0">
              <a:solidFill>
                <a:schemeClr val="tx1"/>
              </a:solidFill>
              <a:latin typeface="Arial" pitchFamily="34" charset="0"/>
              <a:cs typeface="Arial" pitchFamily="34" charset="0"/>
            </a:endParaRPr>
          </a:p>
        </p:txBody>
      </p:sp>
      <p:graphicFrame>
        <p:nvGraphicFramePr>
          <p:cNvPr id="8" name="7 Diagrama"/>
          <p:cNvGraphicFramePr/>
          <p:nvPr>
            <p:extLst>
              <p:ext uri="{D42A27DB-BD31-4B8C-83A1-F6EECF244321}">
                <p14:modId xmlns:p14="http://schemas.microsoft.com/office/powerpoint/2010/main" val="1933558143"/>
              </p:ext>
            </p:extLst>
          </p:nvPr>
        </p:nvGraphicFramePr>
        <p:xfrm>
          <a:off x="107504" y="1844824"/>
          <a:ext cx="8496944"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11 Grupo"/>
          <p:cNvGrpSpPr/>
          <p:nvPr/>
        </p:nvGrpSpPr>
        <p:grpSpPr>
          <a:xfrm>
            <a:off x="-161941" y="44624"/>
            <a:ext cx="7902293" cy="1008112"/>
            <a:chOff x="-233949" y="44624"/>
            <a:chExt cx="8301395" cy="821635"/>
          </a:xfrm>
        </p:grpSpPr>
        <p:sp>
          <p:nvSpPr>
            <p:cNvPr id="13" name="12 Rectángulo"/>
            <p:cNvSpPr/>
            <p:nvPr/>
          </p:nvSpPr>
          <p:spPr>
            <a:xfrm>
              <a:off x="-233949" y="145243"/>
              <a:ext cx="8301395" cy="721016"/>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defTabSz="914308"/>
              <a:endParaRPr lang="es-CO" sz="2800">
                <a:solidFill>
                  <a:prstClr val="white"/>
                </a:solidFill>
                <a:latin typeface="+mj-lt"/>
              </a:endParaRPr>
            </a:p>
          </p:txBody>
        </p:sp>
        <p:sp>
          <p:nvSpPr>
            <p:cNvPr id="14" name="13 CuadroTexto"/>
            <p:cNvSpPr txBox="1"/>
            <p:nvPr/>
          </p:nvSpPr>
          <p:spPr>
            <a:xfrm>
              <a:off x="-99880" y="44624"/>
              <a:ext cx="8167326" cy="492453"/>
            </a:xfrm>
            <a:prstGeom prst="rect">
              <a:avLst/>
            </a:prstGeom>
            <a:noFill/>
            <a:ln w="9525">
              <a:noFill/>
              <a:miter lim="800000"/>
              <a:headEnd/>
              <a:tailEnd/>
            </a:ln>
          </p:spPr>
          <p:txBody>
            <a:bodyPr vert="horz" wrap="square" lIns="91431" tIns="45717" rIns="91431" bIns="45717" numCol="1" anchor="ctr" anchorCtr="0" compatLnSpc="1">
              <a:prstTxWarp prst="textNoShape">
                <a:avLst/>
              </a:prstTxWarp>
            </a:bodyPr>
            <a:lstStyle>
              <a:defPPr>
                <a:defRPr lang="es-CO"/>
              </a:defPPr>
              <a:lvl1pPr eaLnBrk="0" hangingPunct="0">
                <a:defRPr sz="2600" b="1">
                  <a:solidFill>
                    <a:schemeClr val="bg1"/>
                  </a:solidFill>
                  <a:latin typeface="Calibri" pitchFamily="34" charset="0"/>
                </a:defRPr>
              </a:lvl1pPr>
              <a:lvl2pPr eaLnBrk="0" hangingPunct="0">
                <a:defRPr sz="2400">
                  <a:latin typeface="Gill Sans MT" pitchFamily="34" charset="0"/>
                  <a:cs typeface="MS PGothic" charset="0"/>
                </a:defRPr>
              </a:lvl2pPr>
              <a:lvl3pPr eaLnBrk="0" hangingPunct="0">
                <a:defRPr sz="2400">
                  <a:latin typeface="Gill Sans MT" pitchFamily="34" charset="0"/>
                  <a:cs typeface="MS PGothic" charset="0"/>
                </a:defRPr>
              </a:lvl3pPr>
              <a:lvl4pPr eaLnBrk="0" hangingPunct="0">
                <a:defRPr sz="2400">
                  <a:latin typeface="Gill Sans MT" pitchFamily="34" charset="0"/>
                  <a:cs typeface="MS PGothic" charset="0"/>
                </a:defRPr>
              </a:lvl4pPr>
              <a:lvl5pPr eaLnBrk="0" hangingPunct="0">
                <a:defRPr sz="2400">
                  <a:latin typeface="Gill Sans MT" pitchFamily="34" charset="0"/>
                  <a:cs typeface="MS PGothic"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lvl="0">
                <a:defRPr/>
              </a:pPr>
              <a:endParaRPr lang="es-CO" sz="2800" dirty="0" smtClean="0">
                <a:solidFill>
                  <a:prstClr val="white"/>
                </a:solidFill>
                <a:latin typeface="+mj-lt"/>
              </a:endParaRPr>
            </a:p>
            <a:p>
              <a:pPr lvl="0">
                <a:defRPr/>
              </a:pPr>
              <a:endParaRPr lang="es-CO" sz="2800" dirty="0">
                <a:solidFill>
                  <a:prstClr val="white"/>
                </a:solidFill>
                <a:latin typeface="+mj-lt"/>
              </a:endParaRPr>
            </a:p>
            <a:p>
              <a:pPr lvl="0">
                <a:defRPr/>
              </a:pPr>
              <a:r>
                <a:rPr lang="es-CO" sz="2800" dirty="0" smtClean="0">
                  <a:solidFill>
                    <a:prstClr val="white"/>
                  </a:solidFill>
                  <a:latin typeface="+mj-lt"/>
                </a:rPr>
                <a:t>Conformación del Comité Territorial </a:t>
              </a:r>
              <a:r>
                <a:rPr lang="es-CO" sz="2800" dirty="0">
                  <a:solidFill>
                    <a:prstClr val="white"/>
                  </a:solidFill>
                  <a:latin typeface="+mj-lt"/>
                </a:rPr>
                <a:t>de </a:t>
              </a:r>
              <a:r>
                <a:rPr lang="es-CO" sz="2800" dirty="0" smtClean="0">
                  <a:solidFill>
                    <a:prstClr val="white"/>
                  </a:solidFill>
                  <a:latin typeface="+mj-lt"/>
                </a:rPr>
                <a:t>Orden Público </a:t>
              </a:r>
              <a:endParaRPr lang="es-CO" sz="2800" dirty="0">
                <a:solidFill>
                  <a:prstClr val="white"/>
                </a:solidFill>
                <a:latin typeface="+mj-lt"/>
              </a:endParaRPr>
            </a:p>
            <a:p>
              <a:pPr lvl="0">
                <a:defRPr/>
              </a:pPr>
              <a:endParaRPr lang="es-CO" sz="2800" dirty="0">
                <a:solidFill>
                  <a:prstClr val="white"/>
                </a:solidFill>
                <a:latin typeface="+mj-lt"/>
              </a:endParaRPr>
            </a:p>
          </p:txBody>
        </p:sp>
      </p:grpSp>
      <p:sp>
        <p:nvSpPr>
          <p:cNvPr id="9" name="8 Rectángulo">
            <a:hlinkClick r:id="rId7" action="ppaction://hlinkfile"/>
          </p:cNvPr>
          <p:cNvSpPr/>
          <p:nvPr/>
        </p:nvSpPr>
        <p:spPr>
          <a:xfrm>
            <a:off x="6012160" y="1556791"/>
            <a:ext cx="2304256" cy="34163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wrap="square">
            <a:spAutoFit/>
          </a:bodyPr>
          <a:lstStyle/>
          <a:p>
            <a:pPr algn="r">
              <a:lnSpc>
                <a:spcPct val="90000"/>
              </a:lnSpc>
            </a:pPr>
            <a:r>
              <a:rPr lang="es-CO" b="0" dirty="0" smtClean="0">
                <a:solidFill>
                  <a:schemeClr val="accent6">
                    <a:lumMod val="40000"/>
                    <a:lumOff val="60000"/>
                  </a:schemeClr>
                </a:solidFill>
              </a:rPr>
              <a:t>Decreto 1066-2015</a:t>
            </a:r>
            <a:endParaRPr lang="es-CO" b="0" dirty="0">
              <a:solidFill>
                <a:schemeClr val="accent6">
                  <a:lumMod val="40000"/>
                  <a:lumOff val="60000"/>
                </a:schemeClr>
              </a:solidFill>
            </a:endParaRPr>
          </a:p>
        </p:txBody>
      </p:sp>
    </p:spTree>
    <p:extLst>
      <p:ext uri="{BB962C8B-B14F-4D97-AF65-F5344CB8AC3E}">
        <p14:creationId xmlns:p14="http://schemas.microsoft.com/office/powerpoint/2010/main" val="127546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B161469D-FE89-E144-B66B-B713E7D53001}" type="slidenum">
              <a:rPr lang="es-ES" sz="1400" smtClean="0">
                <a:solidFill>
                  <a:schemeClr val="tx1"/>
                </a:solidFill>
                <a:latin typeface="Arial" charset="0"/>
                <a:ea typeface="ＭＳ Ｐゴシック" charset="-128"/>
                <a:cs typeface="ＭＳ Ｐゴシック" charset="-128"/>
              </a:rPr>
              <a:pPr fontAlgn="base">
                <a:spcBef>
                  <a:spcPct val="0"/>
                </a:spcBef>
                <a:spcAft>
                  <a:spcPct val="0"/>
                </a:spcAft>
              </a:pPr>
              <a:t>75</a:t>
            </a:fld>
            <a:endParaRPr lang="es-ES" sz="1400" smtClean="0">
              <a:solidFill>
                <a:schemeClr val="tx1"/>
              </a:solidFill>
              <a:latin typeface="Arial" charset="0"/>
              <a:ea typeface="ＭＳ Ｐゴシック" charset="-128"/>
              <a:cs typeface="ＭＳ Ｐゴシック" charset="-128"/>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989815049"/>
              </p:ext>
            </p:extLst>
          </p:nvPr>
        </p:nvGraphicFramePr>
        <p:xfrm>
          <a:off x="251520" y="908720"/>
          <a:ext cx="8640960" cy="471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Rectángulo"/>
          <p:cNvSpPr/>
          <p:nvPr/>
        </p:nvSpPr>
        <p:spPr>
          <a:xfrm>
            <a:off x="5076056" y="908720"/>
            <a:ext cx="3024336" cy="261610"/>
          </a:xfrm>
          <a:prstGeom prst="rect">
            <a:avLst/>
          </a:prstGeom>
        </p:spPr>
        <p:txBody>
          <a:bodyPr wrap="square">
            <a:spAutoFit/>
          </a:bodyPr>
          <a:lstStyle/>
          <a:p>
            <a:r>
              <a:rPr lang="es-CO" sz="11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reflection blurRad="6350" stA="60000" endA="900" endPos="58000" dir="5400000" sy="-100000" algn="bl" rotWithShape="0"/>
                </a:effectLst>
                <a:latin typeface="Arial" charset="0"/>
                <a:ea typeface="Arial" charset="0"/>
                <a:cs typeface="Arial" charset="0"/>
              </a:rPr>
              <a:t>Comités Territoriales de Orden Público</a:t>
            </a:r>
          </a:p>
        </p:txBody>
      </p:sp>
      <p:sp>
        <p:nvSpPr>
          <p:cNvPr id="10"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CARACTERISTICAS GENERALES</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632878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3 Marcador de número de diapositiva"/>
          <p:cNvSpPr>
            <a:spLocks noGrp="1"/>
          </p:cNvSpPr>
          <p:nvPr>
            <p:ph type="sldNum" sz="quarter" idx="4294967295"/>
          </p:nvPr>
        </p:nvSpPr>
        <p:spPr bwMode="auto">
          <a:xfrm>
            <a:off x="6902450" y="6492875"/>
            <a:ext cx="2133600" cy="365125"/>
          </a:xfrm>
          <a:prstGeom prst="rect">
            <a:avLst/>
          </a:prstGeom>
          <a:noFill/>
          <a:ln>
            <a:miter lim="800000"/>
            <a:headEnd/>
            <a:tailEnd/>
          </a:ln>
        </p:spPr>
        <p:txBody>
          <a:bodyPr/>
          <a:lstStyle/>
          <a:p>
            <a:fld id="{6EACF287-020B-406D-A197-0E4BA88EC084}" type="slidenum">
              <a:rPr lang="es-ES" sz="1400" smtClean="0">
                <a:solidFill>
                  <a:schemeClr val="tx1"/>
                </a:solidFill>
                <a:latin typeface="Arial" pitchFamily="34" charset="0"/>
                <a:cs typeface="Arial" pitchFamily="34" charset="0"/>
              </a:rPr>
              <a:pPr/>
              <a:t>76</a:t>
            </a:fld>
            <a:endParaRPr lang="es-ES" sz="1400" smtClean="0">
              <a:solidFill>
                <a:schemeClr val="tx1"/>
              </a:solidFill>
              <a:latin typeface="Arial" pitchFamily="34" charset="0"/>
              <a:cs typeface="Arial" pitchFamily="34" charset="0"/>
            </a:endParaRPr>
          </a:p>
        </p:txBody>
      </p:sp>
      <p:graphicFrame>
        <p:nvGraphicFramePr>
          <p:cNvPr id="6" name="5 Diagrama"/>
          <p:cNvGraphicFramePr/>
          <p:nvPr>
            <p:extLst>
              <p:ext uri="{D42A27DB-BD31-4B8C-83A1-F6EECF244321}">
                <p14:modId xmlns:p14="http://schemas.microsoft.com/office/powerpoint/2010/main" val="1184521081"/>
              </p:ext>
            </p:extLst>
          </p:nvPr>
        </p:nvGraphicFramePr>
        <p:xfrm>
          <a:off x="-36512" y="404664"/>
          <a:ext cx="8892480"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bwMode="auto">
          <a:xfrm>
            <a:off x="-3924944" y="3501008"/>
            <a:ext cx="5616624"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endParaRPr kumimoji="0" lang="es-CO" sz="3000" b="0" i="0" u="none" strike="noStrike" kern="1200" cap="none" spc="0" normalizeH="0" baseline="0" noProof="0" dirty="0" smtClean="0">
              <a:ln>
                <a:noFill/>
              </a:ln>
              <a:solidFill>
                <a:schemeClr val="tx1"/>
              </a:solidFill>
              <a:effectLst/>
              <a:uLnTx/>
              <a:uFillTx/>
              <a:latin typeface="Gill Sans MT"/>
              <a:ea typeface="Arial" charset="0"/>
              <a:cs typeface="Arial" charset="0"/>
            </a:endParaRPr>
          </a:p>
        </p:txBody>
      </p:sp>
      <p:sp>
        <p:nvSpPr>
          <p:cNvPr id="10"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2800" b="1" dirty="0" smtClean="0">
                <a:solidFill>
                  <a:schemeClr val="tx1"/>
                </a:solidFill>
                <a:latin typeface="Gill Sans MT" charset="0"/>
                <a:ea typeface="ＭＳ Ｐゴシック" charset="-128"/>
              </a:rPr>
              <a:t>FUNCIONES DEL COMITÉ TERRITORIAL DE ORDEN PUBLICO</a:t>
            </a:r>
            <a:endParaRPr lang="es-CO" altLang="es-ES_tradnl" sz="28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301235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7653" y="-675456"/>
            <a:ext cx="5904780" cy="503237"/>
          </a:xfrm>
          <a:prstGeom prst="rect">
            <a:avLst/>
          </a:prstGeom>
          <a:noFill/>
          <a:ln>
            <a:miter lim="800000"/>
            <a:headEnd/>
            <a:tailEnd/>
          </a:ln>
        </p:spPr>
        <p:txBody>
          <a:bodyPr/>
          <a:lstStyle/>
          <a:p>
            <a:pPr eaLnBrk="0" hangingPunct="0">
              <a:defRPr/>
            </a:pPr>
            <a:endParaRPr lang="es-ES" sz="3200" b="0" kern="0" dirty="0">
              <a:latin typeface="+mj-lt"/>
              <a:ea typeface="+mj-ea"/>
              <a:cs typeface="+mj-cs"/>
            </a:endParaRPr>
          </a:p>
        </p:txBody>
      </p:sp>
      <p:grpSp>
        <p:nvGrpSpPr>
          <p:cNvPr id="6" name="5 Grupo"/>
          <p:cNvGrpSpPr/>
          <p:nvPr/>
        </p:nvGrpSpPr>
        <p:grpSpPr>
          <a:xfrm>
            <a:off x="556062" y="2486585"/>
            <a:ext cx="3712579" cy="2742615"/>
            <a:chOff x="556062" y="1655008"/>
            <a:chExt cx="3712579" cy="2742615"/>
          </a:xfrm>
        </p:grpSpPr>
        <p:sp>
          <p:nvSpPr>
            <p:cNvPr id="2" name="1 Rectángulo"/>
            <p:cNvSpPr/>
            <p:nvPr/>
          </p:nvSpPr>
          <p:spPr>
            <a:xfrm>
              <a:off x="570911" y="1655008"/>
              <a:ext cx="3697730" cy="743566"/>
            </a:xfrm>
            <a:prstGeom prst="rect">
              <a:avLst/>
            </a:prstGeom>
            <a:solidFill>
              <a:schemeClr val="tx2">
                <a:lumMod val="60000"/>
                <a:lumOff val="4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s-ES" sz="2400" dirty="0">
                  <a:solidFill>
                    <a:schemeClr val="bg1"/>
                  </a:solidFill>
                  <a:latin typeface="+mj-lt"/>
                </a:rPr>
                <a:t>Consejos de Seguridad</a:t>
              </a:r>
              <a:endParaRPr lang="es-ES_tradnl" sz="2400" dirty="0">
                <a:solidFill>
                  <a:schemeClr val="bg1"/>
                </a:solidFill>
                <a:latin typeface="+mj-lt"/>
              </a:endParaRPr>
            </a:p>
          </p:txBody>
        </p:sp>
        <p:sp>
          <p:nvSpPr>
            <p:cNvPr id="3" name="2 Rectángulo"/>
            <p:cNvSpPr/>
            <p:nvPr/>
          </p:nvSpPr>
          <p:spPr>
            <a:xfrm>
              <a:off x="556062" y="2458631"/>
              <a:ext cx="3712579" cy="1938992"/>
            </a:xfrm>
            <a:prstGeom prst="rect">
              <a:avLst/>
            </a:prstGeom>
            <a:solidFill>
              <a:schemeClr val="accent2">
                <a:lumMod val="20000"/>
                <a:lumOff val="80000"/>
              </a:schemeClr>
            </a:solidFill>
            <a:ln>
              <a:solidFill>
                <a:schemeClr val="tx1"/>
              </a:solidFill>
              <a:prstDash val="dash"/>
            </a:ln>
          </p:spPr>
          <p:txBody>
            <a:bodyPr wrap="square">
              <a:spAutoFit/>
            </a:bodyPr>
            <a:lstStyle/>
            <a:p>
              <a:pPr marL="285750" lvl="0" indent="-285750">
                <a:buFont typeface="Arial" panose="020B0604020202020204" pitchFamily="34" charset="0"/>
                <a:buChar char="•"/>
              </a:pPr>
              <a:endParaRPr lang="es-ES" sz="2000" b="0" dirty="0" smtClean="0">
                <a:latin typeface="+mn-lt"/>
              </a:endParaRPr>
            </a:p>
            <a:p>
              <a:pPr marL="285750" indent="-285750">
                <a:buFont typeface="Arial" panose="020B0604020202020204" pitchFamily="34" charset="0"/>
                <a:buChar char="•"/>
              </a:pPr>
              <a:r>
                <a:rPr lang="es-ES" sz="2000" b="0" dirty="0" smtClean="0">
                  <a:latin typeface="+mn-lt"/>
                </a:rPr>
                <a:t>Preventivo – Planeación</a:t>
              </a:r>
            </a:p>
            <a:p>
              <a:pPr marL="285750" indent="-285750">
                <a:buFont typeface="Arial" panose="020B0604020202020204" pitchFamily="34" charset="0"/>
                <a:buChar char="•"/>
              </a:pPr>
              <a:r>
                <a:rPr lang="es-ES" sz="2000" b="0" dirty="0" smtClean="0">
                  <a:latin typeface="+mn-lt"/>
                </a:rPr>
                <a:t>Seguimiento   indicadores y metas</a:t>
              </a:r>
            </a:p>
            <a:p>
              <a:pPr lvl="0"/>
              <a:endParaRPr lang="es-CO" sz="2000" b="0" dirty="0" smtClean="0">
                <a:latin typeface="+mn-lt"/>
              </a:endParaRPr>
            </a:p>
            <a:p>
              <a:pPr marL="285750" lvl="0" indent="-285750">
                <a:buFont typeface="Arial" panose="020B0604020202020204" pitchFamily="34" charset="0"/>
                <a:buChar char="•"/>
              </a:pPr>
              <a:endParaRPr lang="es-ES_tradnl" sz="2000" b="0" dirty="0">
                <a:latin typeface="+mn-lt"/>
              </a:endParaRPr>
            </a:p>
          </p:txBody>
        </p:sp>
      </p:grpSp>
      <p:grpSp>
        <p:nvGrpSpPr>
          <p:cNvPr id="9" name="8 Grupo"/>
          <p:cNvGrpSpPr/>
          <p:nvPr/>
        </p:nvGrpSpPr>
        <p:grpSpPr>
          <a:xfrm>
            <a:off x="5086993" y="2480433"/>
            <a:ext cx="3716028" cy="2718287"/>
            <a:chOff x="5086993" y="1648856"/>
            <a:chExt cx="3716028" cy="2718287"/>
          </a:xfrm>
        </p:grpSpPr>
        <p:sp>
          <p:nvSpPr>
            <p:cNvPr id="7" name="6 Rectángulo"/>
            <p:cNvSpPr/>
            <p:nvPr/>
          </p:nvSpPr>
          <p:spPr>
            <a:xfrm>
              <a:off x="5086993" y="1648856"/>
              <a:ext cx="3716027" cy="743566"/>
            </a:xfrm>
            <a:prstGeom prst="rect">
              <a:avLst/>
            </a:prstGeom>
            <a:solidFill>
              <a:schemeClr val="tx2">
                <a:lumMod val="60000"/>
                <a:lumOff val="4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s-ES" sz="2400" dirty="0">
                  <a:solidFill>
                    <a:schemeClr val="bg1"/>
                  </a:solidFill>
                  <a:latin typeface="+mj-lt"/>
                </a:rPr>
                <a:t>Comité territorial de Orden Público</a:t>
              </a:r>
              <a:endParaRPr lang="es-ES_tradnl" sz="2400" dirty="0">
                <a:solidFill>
                  <a:schemeClr val="bg1"/>
                </a:solidFill>
                <a:latin typeface="+mj-lt"/>
              </a:endParaRPr>
            </a:p>
          </p:txBody>
        </p:sp>
        <p:sp>
          <p:nvSpPr>
            <p:cNvPr id="8" name="7 Rectángulo"/>
            <p:cNvSpPr/>
            <p:nvPr/>
          </p:nvSpPr>
          <p:spPr>
            <a:xfrm>
              <a:off x="5090442" y="2428151"/>
              <a:ext cx="3712579" cy="1938992"/>
            </a:xfrm>
            <a:prstGeom prst="rect">
              <a:avLst/>
            </a:prstGeom>
            <a:solidFill>
              <a:schemeClr val="accent2">
                <a:lumMod val="20000"/>
                <a:lumOff val="80000"/>
              </a:schemeClr>
            </a:solidFill>
            <a:ln>
              <a:solidFill>
                <a:schemeClr val="tx1"/>
              </a:solidFill>
              <a:prstDash val="dash"/>
            </a:ln>
          </p:spPr>
          <p:txBody>
            <a:bodyPr wrap="square">
              <a:spAutoFit/>
            </a:bodyPr>
            <a:lstStyle/>
            <a:p>
              <a:pPr marL="285750" lvl="0" indent="-285750">
                <a:buFont typeface="Arial" panose="020B0604020202020204" pitchFamily="34" charset="0"/>
                <a:buChar char="•"/>
              </a:pPr>
              <a:endParaRPr lang="es-ES" sz="2000" b="0" dirty="0" smtClean="0">
                <a:latin typeface="+mn-lt"/>
              </a:endParaRPr>
            </a:p>
            <a:p>
              <a:pPr marL="285750" lvl="0" indent="-285750">
                <a:buFont typeface="Arial" panose="020B0604020202020204" pitchFamily="34" charset="0"/>
                <a:buChar char="•"/>
              </a:pPr>
              <a:r>
                <a:rPr lang="es-ES" sz="2000" b="0" dirty="0" smtClean="0">
                  <a:latin typeface="+mn-lt"/>
                </a:rPr>
                <a:t>Reactivos</a:t>
              </a:r>
            </a:p>
            <a:p>
              <a:pPr marL="285750" lvl="0" indent="-285750">
                <a:buFont typeface="Arial" panose="020B0604020202020204" pitchFamily="34" charset="0"/>
                <a:buChar char="•"/>
              </a:pPr>
              <a:r>
                <a:rPr lang="es-ES" sz="2000" b="0" dirty="0" smtClean="0">
                  <a:latin typeface="+mn-lt"/>
                </a:rPr>
                <a:t>Seguimiento </a:t>
              </a:r>
              <a:r>
                <a:rPr lang="es-ES" sz="2000" b="0" dirty="0">
                  <a:latin typeface="+mn-lt"/>
                </a:rPr>
                <a:t>a la ejecución </a:t>
              </a:r>
              <a:r>
                <a:rPr lang="es-ES" sz="2000" b="0" dirty="0" smtClean="0">
                  <a:latin typeface="+mn-lt"/>
                </a:rPr>
                <a:t>presupuestal</a:t>
              </a:r>
            </a:p>
            <a:p>
              <a:pPr lvl="0"/>
              <a:endParaRPr lang="es-CO" sz="2000" b="0" dirty="0">
                <a:latin typeface="+mn-lt"/>
              </a:endParaRPr>
            </a:p>
            <a:p>
              <a:pPr lvl="0"/>
              <a:endParaRPr lang="es-CO" sz="2000" b="0" dirty="0">
                <a:latin typeface="+mn-lt"/>
              </a:endParaRPr>
            </a:p>
          </p:txBody>
        </p:sp>
      </p:grpSp>
      <p:sp>
        <p:nvSpPr>
          <p:cNvPr id="10" name="9 Rectángulo"/>
          <p:cNvSpPr/>
          <p:nvPr/>
        </p:nvSpPr>
        <p:spPr>
          <a:xfrm>
            <a:off x="333031" y="2234737"/>
            <a:ext cx="354622" cy="28803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sp>
        <p:nvSpPr>
          <p:cNvPr id="11" name="10 Rectángulo"/>
          <p:cNvSpPr/>
          <p:nvPr/>
        </p:nvSpPr>
        <p:spPr>
          <a:xfrm>
            <a:off x="4833482" y="2312089"/>
            <a:ext cx="354622" cy="28803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CO"/>
          </a:p>
        </p:txBody>
      </p:sp>
      <p:sp>
        <p:nvSpPr>
          <p:cNvPr id="16" name="15 Rectángulo"/>
          <p:cNvSpPr/>
          <p:nvPr/>
        </p:nvSpPr>
        <p:spPr>
          <a:xfrm>
            <a:off x="5004048" y="1485604"/>
            <a:ext cx="3798972" cy="34163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wrap="square">
            <a:spAutoFit/>
          </a:bodyPr>
          <a:lstStyle/>
          <a:p>
            <a:pPr algn="r">
              <a:lnSpc>
                <a:spcPct val="90000"/>
              </a:lnSpc>
            </a:pPr>
            <a:r>
              <a:rPr lang="es-CO" b="0" dirty="0">
                <a:solidFill>
                  <a:schemeClr val="accent6">
                    <a:lumMod val="40000"/>
                    <a:lumOff val="60000"/>
                  </a:schemeClr>
                </a:solidFill>
              </a:rPr>
              <a:t>Instrumentos de Gestión Territorial</a:t>
            </a:r>
          </a:p>
        </p:txBody>
      </p:sp>
      <p:sp>
        <p:nvSpPr>
          <p:cNvPr id="15" name="1 Título"/>
          <p:cNvSpPr txBox="1">
            <a:spLocks/>
          </p:cNvSpPr>
          <p:nvPr/>
        </p:nvSpPr>
        <p:spPr bwMode="auto">
          <a:xfrm>
            <a:off x="179513" y="116633"/>
            <a:ext cx="7416824" cy="108012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400" kern="1200">
                <a:solidFill>
                  <a:schemeClr val="tx1">
                    <a:lumMod val="75000"/>
                    <a:lumOff val="25000"/>
                  </a:schemeClr>
                </a:solidFill>
                <a:latin typeface="Gill Sans MT"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es-CO" altLang="es-ES_tradnl" sz="3200" b="1" dirty="0" smtClean="0">
                <a:solidFill>
                  <a:schemeClr val="tx1"/>
                </a:solidFill>
                <a:latin typeface="Gill Sans MT" charset="0"/>
                <a:ea typeface="ＭＳ Ｐゴシック" charset="-128"/>
              </a:rPr>
              <a:t>SEGUIMIENTO Y EVALUACION</a:t>
            </a:r>
            <a:endParaRPr lang="es-CO" altLang="es-ES_tradnl" sz="3200" b="1" dirty="0">
              <a:solidFill>
                <a:schemeClr val="tx1"/>
              </a:solidFill>
              <a:latin typeface="Gill Sans MT" charset="0"/>
              <a:ea typeface="ＭＳ Ｐゴシック" charset="-128"/>
            </a:endParaRPr>
          </a:p>
        </p:txBody>
      </p:sp>
    </p:spTree>
    <p:extLst>
      <p:ext uri="{BB962C8B-B14F-4D97-AF65-F5344CB8AC3E}">
        <p14:creationId xmlns:p14="http://schemas.microsoft.com/office/powerpoint/2010/main" val="125121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p:cNvSpPr>
          <p:nvPr>
            <p:ph idx="1"/>
          </p:nvPr>
        </p:nvSpPr>
        <p:spPr>
          <a:xfrm>
            <a:off x="466725" y="1339850"/>
            <a:ext cx="8229600" cy="4968875"/>
          </a:xfrm>
        </p:spPr>
        <p:txBody>
          <a:bodyPr lIns="50800" tIns="50800" rIns="50800" bIns="50800" anchor="ctr"/>
          <a:lstStyle/>
          <a:p>
            <a:pPr marL="171450" indent="-171450" algn="just" eaLnBrk="1" hangingPunct="1">
              <a:spcBef>
                <a:spcPts val="500"/>
              </a:spcBef>
              <a:buFontTx/>
              <a:buChar char="•"/>
            </a:pPr>
            <a:r>
              <a:rPr lang="es-CO" smtClean="0">
                <a:latin typeface="Calibri" pitchFamily="34" charset="0"/>
                <a:ea typeface="Calibri" pitchFamily="34" charset="0"/>
                <a:cs typeface="Calibri" pitchFamily="34" charset="0"/>
                <a:sym typeface="Calibri" pitchFamily="34" charset="0"/>
              </a:rPr>
              <a:t>Convocar y presidir el </a:t>
            </a:r>
            <a:r>
              <a:rPr lang="es-CO" b="1" smtClean="0">
                <a:latin typeface="Calibri" pitchFamily="34" charset="0"/>
                <a:ea typeface="Calibri" pitchFamily="34" charset="0"/>
                <a:cs typeface="Calibri" pitchFamily="34" charset="0"/>
                <a:sym typeface="Calibri" pitchFamily="34" charset="0"/>
              </a:rPr>
              <a:t>Comité Territorial de Orden Público</a:t>
            </a:r>
            <a:r>
              <a:rPr lang="es-CO" smtClean="0">
                <a:latin typeface="Calibri" pitchFamily="34" charset="0"/>
                <a:ea typeface="Calibri" pitchFamily="34" charset="0"/>
                <a:cs typeface="Calibri" pitchFamily="34" charset="0"/>
                <a:sym typeface="Calibri" pitchFamily="34" charset="0"/>
              </a:rPr>
              <a:t>, todas las veces que sea necesario y de acuerdo con las funciones de este espacio de coordinación interinstitucional. (Art. 7° Decreto 2170 de 2004 y Art. 17 Decreto 399 de 2011) </a:t>
            </a:r>
          </a:p>
          <a:p>
            <a:pPr marL="171450" indent="-171450" algn="just" eaLnBrk="1" hangingPunct="1">
              <a:spcBef>
                <a:spcPts val="700"/>
              </a:spcBef>
            </a:pPr>
            <a:endParaRPr lang="es-CO" smtClean="0">
              <a:latin typeface="Calibri" pitchFamily="34" charset="0"/>
              <a:ea typeface="Calibri" pitchFamily="34" charset="0"/>
              <a:cs typeface="Calibri" pitchFamily="34" charset="0"/>
              <a:sym typeface="Calibri" pitchFamily="34" charset="0"/>
            </a:endParaRPr>
          </a:p>
          <a:p>
            <a:pPr marL="171450" indent="-171450" algn="just" eaLnBrk="1" hangingPunct="1">
              <a:spcBef>
                <a:spcPts val="500"/>
              </a:spcBef>
              <a:buFontTx/>
              <a:buChar char="•"/>
            </a:pPr>
            <a:r>
              <a:rPr lang="es-CO" smtClean="0">
                <a:latin typeface="Calibri" pitchFamily="34" charset="0"/>
                <a:ea typeface="Calibri" pitchFamily="34" charset="0"/>
                <a:cs typeface="Calibri" pitchFamily="34" charset="0"/>
                <a:sym typeface="Calibri" pitchFamily="34" charset="0"/>
              </a:rPr>
              <a:t>Convocar y presidir el </a:t>
            </a:r>
            <a:r>
              <a:rPr lang="es-CO" b="1" smtClean="0">
                <a:latin typeface="Calibri" pitchFamily="34" charset="0"/>
                <a:ea typeface="Calibri" pitchFamily="34" charset="0"/>
                <a:cs typeface="Calibri" pitchFamily="34" charset="0"/>
                <a:sym typeface="Calibri" pitchFamily="34" charset="0"/>
              </a:rPr>
              <a:t>Consejo de Seguridad </a:t>
            </a:r>
            <a:r>
              <a:rPr lang="es-CO" smtClean="0">
                <a:latin typeface="Calibri" pitchFamily="34" charset="0"/>
                <a:ea typeface="Calibri" pitchFamily="34" charset="0"/>
                <a:cs typeface="Calibri" pitchFamily="34" charset="0"/>
                <a:sym typeface="Calibri" pitchFamily="34" charset="0"/>
              </a:rPr>
              <a:t>todos los meses y en forma extraordinaria, cuando sea necesario. Como gobernador o alcalde, la asistencia a los Consejos de Seguridad es obligatoria e indelegable. (Art. 6° y 9° Decreto 2615 de 1991).</a:t>
            </a:r>
          </a:p>
        </p:txBody>
      </p:sp>
      <p:sp>
        <p:nvSpPr>
          <p:cNvPr id="47107" name="AutoShape 2"/>
          <p:cNvSpPr>
            <a:spLocks/>
          </p:cNvSpPr>
          <p:nvPr/>
        </p:nvSpPr>
        <p:spPr bwMode="auto">
          <a:xfrm>
            <a:off x="468313" y="128588"/>
            <a:ext cx="8459787"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endParaRPr lang="es-CO" sz="2400" dirty="0">
              <a:solidFill>
                <a:srgbClr val="FF0000"/>
              </a:solidFill>
              <a:latin typeface="Helvetica" charset="0"/>
              <a:cs typeface="Helvetica" charset="0"/>
              <a:sym typeface="Helvetica" charset="0"/>
            </a:endParaRPr>
          </a:p>
        </p:txBody>
      </p:sp>
      <p:sp>
        <p:nvSpPr>
          <p:cNvPr id="4" name="object 30"/>
          <p:cNvSpPr/>
          <p:nvPr/>
        </p:nvSpPr>
        <p:spPr>
          <a:xfrm>
            <a:off x="179512" y="260648"/>
            <a:ext cx="7478203" cy="936104"/>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endParaRPr lang="es-ES" sz="2400" b="1" dirty="0" smtClean="0"/>
          </a:p>
          <a:p>
            <a:pPr algn="ctr"/>
            <a:r>
              <a:rPr lang="es-ES" sz="2400" b="1" dirty="0" smtClean="0"/>
              <a:t>COMPROMISOS DE LOS MANDATARIOS LOCALES</a:t>
            </a:r>
            <a:endParaRPr lang="es-ES" sz="2400" b="1" dirty="0"/>
          </a:p>
        </p:txBody>
      </p:sp>
    </p:spTree>
    <p:extLst>
      <p:ext uri="{BB962C8B-B14F-4D97-AF65-F5344CB8AC3E}">
        <p14:creationId xmlns:p14="http://schemas.microsoft.com/office/powerpoint/2010/main" val="3507918948"/>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p:cNvSpPr>
          <p:nvPr>
            <p:ph idx="1"/>
          </p:nvPr>
        </p:nvSpPr>
        <p:spPr>
          <a:xfrm>
            <a:off x="322263" y="1600200"/>
            <a:ext cx="8362950" cy="4779963"/>
          </a:xfrm>
        </p:spPr>
        <p:txBody>
          <a:bodyPr lIns="50800" tIns="50800" rIns="50800" bIns="50800" anchor="ctr"/>
          <a:lstStyle/>
          <a:p>
            <a:pPr marL="338138" indent="-338138" defTabSz="904875" eaLnBrk="1" hangingPunct="1">
              <a:spcBef>
                <a:spcPts val="700"/>
              </a:spcBef>
              <a:buFontTx/>
              <a:buChar char="•"/>
            </a:pPr>
            <a:r>
              <a:rPr lang="es-CO" sz="3100" dirty="0" smtClean="0">
                <a:latin typeface="Calibri" pitchFamily="34" charset="0"/>
                <a:ea typeface="Calibri" pitchFamily="34" charset="0"/>
                <a:cs typeface="Calibri" pitchFamily="34" charset="0"/>
                <a:sym typeface="Calibri" pitchFamily="34" charset="0"/>
              </a:rPr>
              <a:t>Incorporar en el </a:t>
            </a:r>
            <a:r>
              <a:rPr lang="es-CO" sz="3100" b="1" dirty="0" smtClean="0">
                <a:latin typeface="Calibri" pitchFamily="34" charset="0"/>
                <a:ea typeface="Calibri" pitchFamily="34" charset="0"/>
                <a:cs typeface="Calibri" pitchFamily="34" charset="0"/>
                <a:sym typeface="Calibri" pitchFamily="34" charset="0"/>
              </a:rPr>
              <a:t>Plan de Desarrollo </a:t>
            </a:r>
            <a:r>
              <a:rPr lang="es-CO" sz="3100" dirty="0" smtClean="0">
                <a:latin typeface="Calibri" pitchFamily="34" charset="0"/>
                <a:ea typeface="Calibri" pitchFamily="34" charset="0"/>
                <a:cs typeface="Calibri" pitchFamily="34" charset="0"/>
                <a:sym typeface="Calibri" pitchFamily="34" charset="0"/>
              </a:rPr>
              <a:t>una Política Integral de Seguridad y Convivencia Ciudadana</a:t>
            </a:r>
          </a:p>
          <a:p>
            <a:pPr marL="338138" indent="-338138" defTabSz="904875" eaLnBrk="1" hangingPunct="1">
              <a:spcBef>
                <a:spcPts val="700"/>
              </a:spcBef>
              <a:buFontTx/>
              <a:buChar char="•"/>
            </a:pPr>
            <a:r>
              <a:rPr lang="es-CO" sz="3200" dirty="0">
                <a:latin typeface="Calibri" pitchFamily="34" charset="0"/>
                <a:ea typeface="Calibri" pitchFamily="34" charset="0"/>
                <a:cs typeface="Calibri" pitchFamily="34" charset="0"/>
                <a:sym typeface="Calibri" pitchFamily="34" charset="0"/>
              </a:rPr>
              <a:t>Formular, implementar, hacer seguimiento y evaluar el </a:t>
            </a:r>
            <a:r>
              <a:rPr lang="es-CO" sz="3200" b="1" dirty="0">
                <a:latin typeface="Calibri" pitchFamily="34" charset="0"/>
                <a:ea typeface="Calibri" pitchFamily="34" charset="0"/>
                <a:cs typeface="Calibri" pitchFamily="34" charset="0"/>
                <a:sym typeface="Calibri" pitchFamily="34" charset="0"/>
              </a:rPr>
              <a:t>Plan Integral de Seguridad </a:t>
            </a:r>
            <a:r>
              <a:rPr lang="es-CO" sz="3200" dirty="0">
                <a:latin typeface="Calibri" pitchFamily="34" charset="0"/>
                <a:ea typeface="Calibri" pitchFamily="34" charset="0"/>
                <a:cs typeface="Calibri" pitchFamily="34" charset="0"/>
                <a:sym typeface="Calibri" pitchFamily="34" charset="0"/>
              </a:rPr>
              <a:t>y Convivencia Ciudadana (PISCC</a:t>
            </a:r>
            <a:r>
              <a:rPr lang="es-CO" sz="3200" b="1" dirty="0">
                <a:latin typeface="Calibri" pitchFamily="34" charset="0"/>
                <a:ea typeface="Calibri" pitchFamily="34" charset="0"/>
                <a:cs typeface="Calibri" pitchFamily="34" charset="0"/>
                <a:sym typeface="Calibri" pitchFamily="34" charset="0"/>
              </a:rPr>
              <a:t>) </a:t>
            </a:r>
            <a:r>
              <a:rPr lang="es-CO" sz="3200" dirty="0">
                <a:latin typeface="Calibri" pitchFamily="34" charset="0"/>
                <a:ea typeface="Calibri" pitchFamily="34" charset="0"/>
                <a:cs typeface="Calibri" pitchFamily="34" charset="0"/>
                <a:sym typeface="Calibri" pitchFamily="34" charset="0"/>
              </a:rPr>
              <a:t>(Art. 12 Ley 62 de 1993</a:t>
            </a:r>
            <a:endParaRPr lang="es-CO" sz="3200" dirty="0"/>
          </a:p>
          <a:p>
            <a:pPr marL="338138" indent="-338138" defTabSz="904875" eaLnBrk="1" hangingPunct="1">
              <a:spcBef>
                <a:spcPts val="700"/>
              </a:spcBef>
              <a:buFontTx/>
              <a:buChar char="•"/>
            </a:pPr>
            <a:r>
              <a:rPr lang="es-CO" sz="3100" dirty="0" smtClean="0">
                <a:latin typeface="Calibri" pitchFamily="34" charset="0"/>
                <a:ea typeface="Calibri" pitchFamily="34" charset="0"/>
                <a:cs typeface="Calibri" pitchFamily="34" charset="0"/>
                <a:sym typeface="Calibri" pitchFamily="34" charset="0"/>
              </a:rPr>
              <a:t> </a:t>
            </a:r>
          </a:p>
          <a:p>
            <a:pPr marL="338138" indent="-338138" defTabSz="904875" eaLnBrk="1" hangingPunct="1">
              <a:spcBef>
                <a:spcPts val="700"/>
              </a:spcBef>
              <a:buFontTx/>
              <a:buChar char="•"/>
            </a:pPr>
            <a:endParaRPr lang="es-CO" sz="3100" dirty="0" smtClean="0">
              <a:latin typeface="Calibri" pitchFamily="34" charset="0"/>
              <a:ea typeface="Calibri" pitchFamily="34" charset="0"/>
              <a:cs typeface="Calibri" pitchFamily="34" charset="0"/>
              <a:sym typeface="Calibri" pitchFamily="34" charset="0"/>
            </a:endParaRPr>
          </a:p>
        </p:txBody>
      </p:sp>
      <p:sp>
        <p:nvSpPr>
          <p:cNvPr id="53251" name="AutoShape 2"/>
          <p:cNvSpPr>
            <a:spLocks/>
          </p:cNvSpPr>
          <p:nvPr/>
        </p:nvSpPr>
        <p:spPr bwMode="auto">
          <a:xfrm>
            <a:off x="684213" y="128588"/>
            <a:ext cx="8243887"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endParaRPr lang="es-CO" sz="2800" dirty="0">
              <a:solidFill>
                <a:srgbClr val="FF0000"/>
              </a:solidFill>
              <a:latin typeface="Helvetica" charset="0"/>
              <a:cs typeface="Helvetica" charset="0"/>
              <a:sym typeface="Helvetica" charset="0"/>
            </a:endParaRPr>
          </a:p>
        </p:txBody>
      </p:sp>
      <p:sp>
        <p:nvSpPr>
          <p:cNvPr id="4" name="object 30"/>
          <p:cNvSpPr/>
          <p:nvPr/>
        </p:nvSpPr>
        <p:spPr>
          <a:xfrm>
            <a:off x="179512" y="260648"/>
            <a:ext cx="7478203" cy="936104"/>
          </a:xfrm>
          <a:custGeom>
            <a:avLst/>
            <a:gdLst/>
            <a:ahLst/>
            <a:cxnLst/>
            <a:rect l="l" t="t" r="r" b="b"/>
            <a:pathLst>
              <a:path w="9144000" h="1433702">
                <a:moveTo>
                  <a:pt x="0" y="1433702"/>
                </a:moveTo>
                <a:lnTo>
                  <a:pt x="9144000" y="1433702"/>
                </a:lnTo>
                <a:lnTo>
                  <a:pt x="9144000" y="0"/>
                </a:lnTo>
                <a:lnTo>
                  <a:pt x="0" y="0"/>
                </a:lnTo>
                <a:lnTo>
                  <a:pt x="0" y="1433702"/>
                </a:lnTo>
                <a:close/>
              </a:path>
            </a:pathLst>
          </a:custGeom>
          <a:solidFill>
            <a:schemeClr val="tx2">
              <a:lumMod val="40000"/>
              <a:lumOff val="60000"/>
            </a:schemeClr>
          </a:solidFill>
        </p:spPr>
        <p:txBody>
          <a:bodyPr wrap="square" lIns="0" tIns="0" rIns="0" bIns="0" rtlCol="0">
            <a:noAutofit/>
          </a:bodyPr>
          <a:lstStyle/>
          <a:p>
            <a:pPr algn="ctr"/>
            <a:endParaRPr lang="es-ES" sz="2400" b="1" dirty="0" smtClean="0"/>
          </a:p>
          <a:p>
            <a:pPr algn="ctr"/>
            <a:r>
              <a:rPr lang="es-ES" sz="2400" b="1" smtClean="0"/>
              <a:t>COMPROMISOS DE LOS MANDATARIOS LOCALES</a:t>
            </a:r>
            <a:endParaRPr lang="es-ES" sz="2400" b="1" dirty="0"/>
          </a:p>
        </p:txBody>
      </p:sp>
    </p:spTree>
    <p:extLst>
      <p:ext uri="{BB962C8B-B14F-4D97-AF65-F5344CB8AC3E}">
        <p14:creationId xmlns:p14="http://schemas.microsoft.com/office/powerpoint/2010/main" val="106737289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88" y="274638"/>
            <a:ext cx="6807100" cy="725487"/>
          </a:xfrm>
          <a:solidFill>
            <a:schemeClr val="tx2">
              <a:lumMod val="40000"/>
              <a:lumOff val="60000"/>
            </a:schemeClr>
          </a:solidFill>
        </p:spPr>
        <p:txBody>
          <a:bodyPr>
            <a:normAutofit/>
          </a:bodyPr>
          <a:lstStyle/>
          <a:p>
            <a:pPr eaLnBrk="1" hangingPunct="1">
              <a:defRPr/>
            </a:pPr>
            <a:r>
              <a:rPr lang="es-ES" altLang="es-ES_tradnl" sz="2800" b="1" dirty="0" smtClean="0">
                <a:solidFill>
                  <a:schemeClr val="tx1"/>
                </a:solidFill>
                <a:latin typeface="Gill Sans MT" charset="0"/>
                <a:ea typeface="ＭＳ Ｐゴシック" charset="-128"/>
              </a:rPr>
              <a:t>SUPREMACÍA </a:t>
            </a:r>
            <a:r>
              <a:rPr lang="es-ES" altLang="es-ES_tradnl" sz="2800" b="1" dirty="0">
                <a:solidFill>
                  <a:schemeClr val="tx1"/>
                </a:solidFill>
                <a:latin typeface="Gill Sans MT" charset="0"/>
                <a:ea typeface="ＭＳ Ｐゴシック" charset="-128"/>
              </a:rPr>
              <a:t>CONSTITUCIONAL </a:t>
            </a:r>
            <a:endParaRPr lang="es-ES" altLang="es-ES_tradnl" sz="2800" dirty="0">
              <a:solidFill>
                <a:schemeClr val="tx1"/>
              </a:solidFill>
              <a:latin typeface="Gill Sans MT" charset="0"/>
              <a:ea typeface="ＭＳ Ｐゴシック" charset="-128"/>
            </a:endParaRPr>
          </a:p>
        </p:txBody>
      </p:sp>
      <p:sp>
        <p:nvSpPr>
          <p:cNvPr id="3" name="2 Marcador de contenido"/>
          <p:cNvSpPr>
            <a:spLocks noGrp="1"/>
          </p:cNvSpPr>
          <p:nvPr>
            <p:ph idx="1"/>
          </p:nvPr>
        </p:nvSpPr>
        <p:spPr>
          <a:solidFill>
            <a:schemeClr val="bg1">
              <a:lumMod val="95000"/>
            </a:schemeClr>
          </a:solidFill>
        </p:spPr>
        <p:txBody>
          <a:bodyPr>
            <a:normAutofit/>
          </a:bodyPr>
          <a:lstStyle/>
          <a:p>
            <a:pPr marL="273050" indent="-273050" algn="just" eaLnBrk="1" hangingPunct="1">
              <a:defRPr/>
            </a:pPr>
            <a:r>
              <a:rPr lang="es-ES" altLang="es-ES_tradnl" dirty="0">
                <a:latin typeface="Arial" charset="0"/>
                <a:ea typeface="Arial" charset="0"/>
                <a:cs typeface="Arial" charset="0"/>
              </a:rPr>
              <a:t>Supone la estructuración del ordenamiento jurídico en una pirámide jerárquica en la que la Constitución ocuparía la cúspide. Así, la supremacía supone el punto más alto en la escala jerárquica normativa, de manera que cualquier norma posterior y contraria que eventualmente entrase en colisión con la norma suprema provocaría la nulidad de la norma inferior. El mayor desarrollo de este concepto se debe a la Teoría pura del </a:t>
            </a:r>
            <a:r>
              <a:rPr lang="es-ES" altLang="es-ES_tradnl" dirty="0" smtClean="0">
                <a:latin typeface="Arial" charset="0"/>
                <a:ea typeface="Arial" charset="0"/>
                <a:cs typeface="Arial" charset="0"/>
              </a:rPr>
              <a:t>Derecho de </a:t>
            </a:r>
            <a:r>
              <a:rPr lang="es-ES" altLang="es-ES_tradnl" dirty="0">
                <a:latin typeface="Arial" charset="0"/>
                <a:ea typeface="Arial" charset="0"/>
                <a:cs typeface="Arial" charset="0"/>
              </a:rPr>
              <a:t>Hans Kelsen.</a:t>
            </a:r>
          </a:p>
          <a:p>
            <a:pPr marL="273050" indent="-273050" eaLnBrk="1" hangingPunct="1">
              <a:defRPr/>
            </a:pPr>
            <a:endParaRPr lang="es-ES" altLang="es-ES_tradnl" dirty="0">
              <a:latin typeface="Arial" charset="0"/>
              <a:ea typeface="Arial" charset="0"/>
              <a:cs typeface="Arial" charset="0"/>
            </a:endParaRPr>
          </a:p>
        </p:txBody>
      </p:sp>
      <p:pic>
        <p:nvPicPr>
          <p:cNvPr id="59395" name="Picture 2" descr="policia_nacio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063" y="0"/>
            <a:ext cx="1428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a:off x="8415338" y="1257300"/>
            <a:ext cx="184731" cy="369332"/>
          </a:xfrm>
          <a:prstGeom prst="rect">
            <a:avLst/>
          </a:prstGeom>
          <a:noFill/>
        </p:spPr>
        <p:txBody>
          <a:bodyPr wrap="none" rtlCol="0">
            <a:spAutoFit/>
          </a:bodyPr>
          <a:lstStyle/>
          <a:p>
            <a:endParaRPr lang="es-ES_tradnl" dirty="0"/>
          </a:p>
        </p:txBody>
      </p:sp>
    </p:spTree>
    <p:extLst>
      <p:ext uri="{BB962C8B-B14F-4D97-AF65-F5344CB8AC3E}">
        <p14:creationId xmlns:p14="http://schemas.microsoft.com/office/powerpoint/2010/main" val="10795919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14 Rectángulo"/>
          <p:cNvSpPr/>
          <p:nvPr/>
        </p:nvSpPr>
        <p:spPr>
          <a:xfrm>
            <a:off x="0" y="0"/>
            <a:ext cx="9144000" cy="6308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0" name="48 Rectángulo"/>
          <p:cNvSpPr/>
          <p:nvPr/>
        </p:nvSpPr>
        <p:spPr>
          <a:xfrm>
            <a:off x="2300288" y="142875"/>
            <a:ext cx="1223962" cy="1187450"/>
          </a:xfrm>
          <a:prstGeom prst="rect">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1" name="49 Rectángulo"/>
          <p:cNvSpPr/>
          <p:nvPr/>
        </p:nvSpPr>
        <p:spPr>
          <a:xfrm>
            <a:off x="2843213" y="1597025"/>
            <a:ext cx="1223962" cy="1187450"/>
          </a:xfrm>
          <a:prstGeom prst="rect">
            <a:avLst/>
          </a:prstGeom>
          <a:solidFill>
            <a:schemeClr val="accent3">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78" name="7 Rectángulo"/>
          <p:cNvSpPr/>
          <p:nvPr/>
        </p:nvSpPr>
        <p:spPr>
          <a:xfrm>
            <a:off x="6408738" y="3914775"/>
            <a:ext cx="2519362" cy="1512888"/>
          </a:xfrm>
          <a:prstGeom prst="rect">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2" name="8 Rectángulo"/>
          <p:cNvSpPr/>
          <p:nvPr/>
        </p:nvSpPr>
        <p:spPr>
          <a:xfrm>
            <a:off x="4284663" y="4833938"/>
            <a:ext cx="1223962" cy="1187450"/>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4" name="9 Rectángulo"/>
          <p:cNvSpPr/>
          <p:nvPr/>
        </p:nvSpPr>
        <p:spPr>
          <a:xfrm>
            <a:off x="4500563" y="1441450"/>
            <a:ext cx="933450" cy="2347913"/>
          </a:xfrm>
          <a:prstGeom prst="rect">
            <a:avLst/>
          </a:prstGeom>
          <a:solidFill>
            <a:schemeClr val="accent3">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5" name="3 Rectángulo"/>
          <p:cNvSpPr/>
          <p:nvPr/>
        </p:nvSpPr>
        <p:spPr>
          <a:xfrm>
            <a:off x="468313" y="1412875"/>
            <a:ext cx="1582737" cy="1511300"/>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86" name="4 Rectángulo"/>
          <p:cNvSpPr/>
          <p:nvPr/>
        </p:nvSpPr>
        <p:spPr>
          <a:xfrm>
            <a:off x="2484438" y="2852738"/>
            <a:ext cx="1582737" cy="1512887"/>
          </a:xfrm>
          <a:prstGeom prst="rect">
            <a:avLst/>
          </a:prstGeom>
          <a:solidFill>
            <a:schemeClr val="accent3">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0" name="12 Rectángulo"/>
          <p:cNvSpPr/>
          <p:nvPr/>
        </p:nvSpPr>
        <p:spPr>
          <a:xfrm>
            <a:off x="1403350" y="3373438"/>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4" name="10 Rectángulo"/>
          <p:cNvSpPr/>
          <p:nvPr/>
        </p:nvSpPr>
        <p:spPr>
          <a:xfrm>
            <a:off x="-323850" y="1844675"/>
            <a:ext cx="4608513" cy="2592388"/>
          </a:xfrm>
          <a:prstGeom prst="rect">
            <a:avLst/>
          </a:prstGeom>
          <a:solidFill>
            <a:schemeClr val="bg2">
              <a:lumMod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marL="357082" defTabSz="914217">
              <a:defRPr/>
            </a:pPr>
            <a:endParaRPr lang="es-CO" sz="2800" b="1" dirty="0">
              <a:solidFill>
                <a:srgbClr val="EEECE1">
                  <a:lumMod val="25000"/>
                </a:srgbClr>
              </a:solidFill>
            </a:endParaRPr>
          </a:p>
        </p:txBody>
      </p:sp>
      <p:sp>
        <p:nvSpPr>
          <p:cNvPr id="195" name="13 Rectángulo"/>
          <p:cNvSpPr/>
          <p:nvPr/>
        </p:nvSpPr>
        <p:spPr>
          <a:xfrm>
            <a:off x="5249863" y="2838450"/>
            <a:ext cx="1584325" cy="15113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6" name="15 Elipse"/>
          <p:cNvSpPr/>
          <p:nvPr/>
        </p:nvSpPr>
        <p:spPr>
          <a:xfrm>
            <a:off x="3860800" y="630238"/>
            <a:ext cx="5292725" cy="5291137"/>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7" name="40 Elipse"/>
          <p:cNvSpPr/>
          <p:nvPr/>
        </p:nvSpPr>
        <p:spPr>
          <a:xfrm>
            <a:off x="4714875" y="1463675"/>
            <a:ext cx="3582988" cy="36242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MX">
              <a:solidFill>
                <a:prstClr val="white"/>
              </a:solidFill>
            </a:endParaRPr>
          </a:p>
        </p:txBody>
      </p:sp>
      <p:sp>
        <p:nvSpPr>
          <p:cNvPr id="198" name="5 Rectángulo"/>
          <p:cNvSpPr/>
          <p:nvPr/>
        </p:nvSpPr>
        <p:spPr>
          <a:xfrm>
            <a:off x="6084888" y="1844675"/>
            <a:ext cx="1582737" cy="1512888"/>
          </a:xfrm>
          <a:prstGeom prst="rect">
            <a:avLst/>
          </a:prstGeom>
          <a:solidFill>
            <a:schemeClr val="bg2">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199" name="39 Anillo"/>
          <p:cNvSpPr/>
          <p:nvPr/>
        </p:nvSpPr>
        <p:spPr>
          <a:xfrm>
            <a:off x="4922838" y="1692275"/>
            <a:ext cx="3168650" cy="3167063"/>
          </a:xfrm>
          <a:prstGeom prst="donut">
            <a:avLst>
              <a:gd name="adj" fmla="val 9977"/>
            </a:avLst>
          </a:prstGeom>
          <a:gradFill>
            <a:gsLst>
              <a:gs pos="0">
                <a:schemeClr val="tx1">
                  <a:lumMod val="75000"/>
                  <a:lumOff val="25000"/>
                </a:schemeClr>
              </a:gs>
              <a:gs pos="50000">
                <a:schemeClr val="tx1">
                  <a:lumMod val="50000"/>
                  <a:lumOff val="50000"/>
                </a:schemeClr>
              </a:gs>
              <a:gs pos="100000">
                <a:schemeClr val="bg1">
                  <a:lumMod val="8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0" name="41 Anillo"/>
          <p:cNvSpPr/>
          <p:nvPr/>
        </p:nvSpPr>
        <p:spPr>
          <a:xfrm>
            <a:off x="4094163" y="863600"/>
            <a:ext cx="4824412" cy="4824413"/>
          </a:xfrm>
          <a:prstGeom prst="donut">
            <a:avLst>
              <a:gd name="adj" fmla="val 362"/>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4" name="42 Anillo"/>
          <p:cNvSpPr/>
          <p:nvPr/>
        </p:nvSpPr>
        <p:spPr>
          <a:xfrm>
            <a:off x="4337050" y="1106488"/>
            <a:ext cx="4338638" cy="4338637"/>
          </a:xfrm>
          <a:prstGeom prst="donut">
            <a:avLst>
              <a:gd name="adj" fmla="val 4858"/>
            </a:avLst>
          </a:prstGeom>
          <a:gradFill flip="none" rotWithShape="1">
            <a:gsLst>
              <a:gs pos="0">
                <a:schemeClr val="tx1">
                  <a:lumMod val="75000"/>
                  <a:lumOff val="25000"/>
                </a:schemeClr>
              </a:gs>
              <a:gs pos="50000">
                <a:schemeClr val="tx1">
                  <a:lumMod val="50000"/>
                  <a:lumOff val="50000"/>
                  <a:alpha val="22000"/>
                </a:schemeClr>
              </a:gs>
              <a:gs pos="100000">
                <a:schemeClr val="bg1">
                  <a:lumMod val="85000"/>
                  <a:alpha val="34000"/>
                </a:schemeClr>
              </a:gs>
            </a:gsLst>
            <a:lin ang="2700000" scaled="1"/>
            <a:tileRect/>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8" name="44 Anillo"/>
          <p:cNvSpPr/>
          <p:nvPr/>
        </p:nvSpPr>
        <p:spPr>
          <a:xfrm>
            <a:off x="4337050" y="1106488"/>
            <a:ext cx="4338638" cy="4338637"/>
          </a:xfrm>
          <a:prstGeom prst="donut">
            <a:avLst>
              <a:gd name="adj" fmla="val 4893"/>
            </a:avLst>
          </a:prstGeom>
          <a:gradFill>
            <a:gsLst>
              <a:gs pos="0">
                <a:schemeClr val="bg1">
                  <a:lumMod val="85000"/>
                  <a:alpha val="52000"/>
                </a:schemeClr>
              </a:gs>
              <a:gs pos="50000">
                <a:schemeClr val="tx1">
                  <a:lumMod val="50000"/>
                  <a:lumOff val="50000"/>
                </a:schemeClr>
              </a:gs>
              <a:gs pos="100000">
                <a:schemeClr val="tx1">
                  <a:lumMod val="65000"/>
                  <a:lumOff val="35000"/>
                </a:schemeClr>
              </a:gs>
            </a:gsLst>
            <a:lin ang="5400000" scaled="0"/>
          </a:gra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09" name="43 Anillo"/>
          <p:cNvSpPr/>
          <p:nvPr/>
        </p:nvSpPr>
        <p:spPr>
          <a:xfrm>
            <a:off x="4338638" y="1106488"/>
            <a:ext cx="4337050" cy="4338637"/>
          </a:xfrm>
          <a:prstGeom prst="donut">
            <a:avLst>
              <a:gd name="adj" fmla="val 4913"/>
            </a:avLst>
          </a:prstGeom>
          <a:solidFill>
            <a:schemeClr val="accent3">
              <a:lumMod val="40000"/>
              <a:lumOff val="6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black"/>
              </a:solidFill>
            </a:endParaRPr>
          </a:p>
        </p:txBody>
      </p:sp>
      <p:sp>
        <p:nvSpPr>
          <p:cNvPr id="210" name="11 Elipse"/>
          <p:cNvSpPr/>
          <p:nvPr/>
        </p:nvSpPr>
        <p:spPr>
          <a:xfrm>
            <a:off x="4572000" y="1330325"/>
            <a:ext cx="3887788" cy="388778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anchor="ctr"/>
          <a:lstStyle/>
          <a:p>
            <a:pPr algn="ctr" defTabSz="914217">
              <a:defRPr/>
            </a:pPr>
            <a:endParaRPr lang="es-CO">
              <a:solidFill>
                <a:prstClr val="white"/>
              </a:solidFill>
            </a:endParaRPr>
          </a:p>
        </p:txBody>
      </p:sp>
      <p:sp>
        <p:nvSpPr>
          <p:cNvPr id="212" name="3 Título"/>
          <p:cNvSpPr txBox="1">
            <a:spLocks/>
          </p:cNvSpPr>
          <p:nvPr/>
        </p:nvSpPr>
        <p:spPr bwMode="auto">
          <a:xfrm>
            <a:off x="79375" y="5192415"/>
            <a:ext cx="542925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4" tIns="45704" rIns="91404" bIns="45704" anchor="ctr"/>
          <a:lstStyle>
            <a:lvl1pPr defTabSz="912813">
              <a:spcBef>
                <a:spcPct val="20000"/>
              </a:spcBef>
              <a:buFont typeface="Arial" pitchFamily="34" charset="0"/>
              <a:buChar char="•"/>
              <a:defRPr sz="2400">
                <a:solidFill>
                  <a:schemeClr val="tx1"/>
                </a:solidFill>
                <a:latin typeface="Arial" pitchFamily="34" charset="0"/>
                <a:cs typeface="Arial" pitchFamily="34" charset="0"/>
              </a:defRPr>
            </a:lvl1pPr>
            <a:lvl2pPr marL="742950" indent="-285750" defTabSz="912813">
              <a:spcBef>
                <a:spcPct val="20000"/>
              </a:spcBef>
              <a:buClr>
                <a:srgbClr val="006600"/>
              </a:buClr>
              <a:buFont typeface="Wingdings" pitchFamily="2" charset="2"/>
              <a:buChar char="§"/>
              <a:defRPr sz="2000">
                <a:solidFill>
                  <a:schemeClr val="tx1"/>
                </a:solidFill>
                <a:latin typeface="Arial" pitchFamily="34" charset="0"/>
                <a:cs typeface="Arial" pitchFamily="34" charset="0"/>
              </a:defRPr>
            </a:lvl2pPr>
            <a:lvl3pPr marL="1143000" indent="-228600" defTabSz="912813">
              <a:spcBef>
                <a:spcPct val="20000"/>
              </a:spcBef>
              <a:buFont typeface="Arial" pitchFamily="34" charset="0"/>
              <a:buChar char="•"/>
              <a:defRPr sz="2400">
                <a:solidFill>
                  <a:schemeClr val="tx1"/>
                </a:solidFill>
                <a:latin typeface="Arial" pitchFamily="34" charset="0"/>
                <a:cs typeface="Arial" pitchFamily="34" charset="0"/>
              </a:defRPr>
            </a:lvl3pPr>
            <a:lvl4pPr marL="1600200" indent="-228600" defTabSz="912813">
              <a:spcBef>
                <a:spcPct val="20000"/>
              </a:spcBef>
              <a:buFont typeface="Arial" pitchFamily="34" charset="0"/>
              <a:buChar char="–"/>
              <a:defRPr sz="1600">
                <a:solidFill>
                  <a:schemeClr val="tx1"/>
                </a:solidFill>
                <a:latin typeface="Arial" pitchFamily="34" charset="0"/>
                <a:cs typeface="Arial" pitchFamily="34" charset="0"/>
              </a:defRPr>
            </a:lvl4pPr>
            <a:lvl5pPr marL="2057400" indent="-228600" defTabSz="912813">
              <a:spcBef>
                <a:spcPct val="20000"/>
              </a:spcBef>
              <a:buFont typeface="Arial" pitchFamily="34" charset="0"/>
              <a:buChar char="»"/>
              <a:defRPr sz="1600">
                <a:solidFill>
                  <a:schemeClr val="tx1"/>
                </a:solidFill>
                <a:latin typeface="Arial" pitchFamily="34" charset="0"/>
                <a:cs typeface="Arial" pitchFamily="34" charset="0"/>
              </a:defRPr>
            </a:lvl5pPr>
            <a:lvl6pPr marL="25146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6pPr>
            <a:lvl7pPr marL="29718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7pPr>
            <a:lvl8pPr marL="34290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8pPr>
            <a:lvl9pPr marL="3886200" indent="-228600" defTabSz="912813" eaLnBrk="0" fontAlgn="base" hangingPunct="0">
              <a:spcBef>
                <a:spcPct val="20000"/>
              </a:spcBef>
              <a:spcAft>
                <a:spcPct val="0"/>
              </a:spcAft>
              <a:buFont typeface="Arial" pitchFamily="34" charset="0"/>
              <a:buChar char="»"/>
              <a:defRPr sz="1600">
                <a:solidFill>
                  <a:schemeClr val="tx1"/>
                </a:solidFill>
                <a:latin typeface="Arial" pitchFamily="34" charset="0"/>
                <a:cs typeface="Arial" pitchFamily="34" charset="0"/>
              </a:defRPr>
            </a:lvl9pPr>
          </a:lstStyle>
          <a:p>
            <a:pPr>
              <a:spcBef>
                <a:spcPct val="0"/>
              </a:spcBef>
              <a:buFontTx/>
              <a:buNone/>
            </a:pPr>
            <a:r>
              <a:rPr lang="es-CO" altLang="es-CO" sz="1400" dirty="0" smtClean="0">
                <a:solidFill>
                  <a:srgbClr val="000000"/>
                </a:solidFill>
                <a:latin typeface="Candara" panose="020E0502030303020204" pitchFamily="34" charset="0"/>
              </a:rPr>
              <a:t>Liany Del Carmen Romero Pajaro</a:t>
            </a:r>
            <a:endParaRPr lang="es-CO" altLang="es-CO" sz="1400" dirty="0">
              <a:solidFill>
                <a:srgbClr val="000000"/>
              </a:solidFill>
              <a:latin typeface="Candara" panose="020E0502030303020204" pitchFamily="34" charset="0"/>
            </a:endParaRPr>
          </a:p>
        </p:txBody>
      </p:sp>
      <p:pic>
        <p:nvPicPr>
          <p:cNvPr id="7191" name="Imagen 2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608138"/>
            <a:ext cx="33131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2 CuadroTexto"/>
          <p:cNvSpPr txBox="1"/>
          <p:nvPr/>
        </p:nvSpPr>
        <p:spPr>
          <a:xfrm>
            <a:off x="185738" y="2349500"/>
            <a:ext cx="3675062" cy="1323439"/>
          </a:xfrm>
          <a:prstGeom prst="rect">
            <a:avLst/>
          </a:prstGeom>
          <a:noFill/>
        </p:spPr>
        <p:txBody>
          <a:bodyPr wrap="square">
            <a:spAutoFit/>
          </a:bodyPr>
          <a:lstStyle/>
          <a:p>
            <a:pPr algn="ctr">
              <a:defRPr/>
            </a:pPr>
            <a:r>
              <a:rPr lang="es-CO" sz="3200" b="1" dirty="0"/>
              <a:t>UNIDAD </a:t>
            </a:r>
            <a:r>
              <a:rPr lang="es-CO" sz="3200" b="1" dirty="0" smtClean="0"/>
              <a:t>III</a:t>
            </a:r>
          </a:p>
          <a:p>
            <a:pPr algn="ctr">
              <a:defRPr/>
            </a:pPr>
            <a:r>
              <a:rPr lang="es-CO" sz="2400" b="1" dirty="0" smtClean="0">
                <a:cs typeface="Calibri" pitchFamily="34" charset="0"/>
                <a:sym typeface="Calibri" pitchFamily="34" charset="0"/>
              </a:rPr>
              <a:t>FORMULACIÓN DEL PISCC</a:t>
            </a:r>
            <a:endParaRPr lang="es-CO" sz="3200" dirty="0" smtClean="0">
              <a:solidFill>
                <a:srgbClr val="FFFFFF"/>
              </a:solidFill>
              <a:cs typeface="Calibri" pitchFamily="34" charset="0"/>
              <a:sym typeface="Calibri" pitchFamily="34" charset="0"/>
            </a:endParaRPr>
          </a:p>
          <a:p>
            <a:pPr algn="ctr">
              <a:defRPr/>
            </a:pPr>
            <a:r>
              <a:rPr lang="es-CO" sz="2400" b="1" dirty="0" smtClean="0">
                <a:cs typeface="Calibri" pitchFamily="34" charset="0"/>
                <a:sym typeface="Calibri" pitchFamily="34" charset="0"/>
              </a:rPr>
              <a:t>ESTRATEGIAS Y PROYECTOS</a:t>
            </a:r>
            <a:endParaRPr lang="es-CO" sz="2400" dirty="0"/>
          </a:p>
        </p:txBody>
      </p:sp>
    </p:spTree>
    <p:extLst>
      <p:ext uri="{BB962C8B-B14F-4D97-AF65-F5344CB8AC3E}">
        <p14:creationId xmlns:p14="http://schemas.microsoft.com/office/powerpoint/2010/main" val="205982352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2750"/>
                                        <p:tgtEl>
                                          <p:spTgt spid="19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2750"/>
                                        <p:tgtEl>
                                          <p:spTgt spid="195"/>
                                        </p:tgtEl>
                                      </p:cBhvr>
                                    </p:animEffect>
                                  </p:childTnLst>
                                </p:cTn>
                              </p:par>
                              <p:par>
                                <p:cTn id="11" presetID="29" presetClass="entr" presetSubtype="0"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 calcmode="lin" valueType="num">
                                      <p:cBhvr>
                                        <p:cTn id="13" dur="2750" fill="hold"/>
                                        <p:tgtEl>
                                          <p:spTgt spid="170"/>
                                        </p:tgtEl>
                                        <p:attrNameLst>
                                          <p:attrName>ppt_x</p:attrName>
                                        </p:attrNameLst>
                                      </p:cBhvr>
                                      <p:tavLst>
                                        <p:tav tm="0">
                                          <p:val>
                                            <p:strVal val="#ppt_x-.2"/>
                                          </p:val>
                                        </p:tav>
                                        <p:tav tm="100000">
                                          <p:val>
                                            <p:strVal val="#ppt_x"/>
                                          </p:val>
                                        </p:tav>
                                      </p:tavLst>
                                    </p:anim>
                                    <p:anim calcmode="lin" valueType="num">
                                      <p:cBhvr>
                                        <p:cTn id="14" dur="2750" fill="hold"/>
                                        <p:tgtEl>
                                          <p:spTgt spid="170"/>
                                        </p:tgtEl>
                                        <p:attrNameLst>
                                          <p:attrName>ppt_y</p:attrName>
                                        </p:attrNameLst>
                                      </p:cBhvr>
                                      <p:tavLst>
                                        <p:tav tm="0">
                                          <p:val>
                                            <p:strVal val="#ppt_y"/>
                                          </p:val>
                                        </p:tav>
                                        <p:tav tm="100000">
                                          <p:val>
                                            <p:strVal val="#ppt_y"/>
                                          </p:val>
                                        </p:tav>
                                      </p:tavLst>
                                    </p:anim>
                                    <p:animEffect transition="in" filter="wipe(right)" prLst="gradientSize: 0.1">
                                      <p:cBhvr>
                                        <p:cTn id="15" dur="2750"/>
                                        <p:tgtEl>
                                          <p:spTgt spid="170"/>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71"/>
                                        </p:tgtEl>
                                        <p:attrNameLst>
                                          <p:attrName>style.visibility</p:attrName>
                                        </p:attrNameLst>
                                      </p:cBhvr>
                                      <p:to>
                                        <p:strVal val="visible"/>
                                      </p:to>
                                    </p:set>
                                    <p:anim calcmode="lin" valueType="num">
                                      <p:cBhvr>
                                        <p:cTn id="18" dur="3000" fill="hold"/>
                                        <p:tgtEl>
                                          <p:spTgt spid="171"/>
                                        </p:tgtEl>
                                        <p:attrNameLst>
                                          <p:attrName>ppt_w</p:attrName>
                                        </p:attrNameLst>
                                      </p:cBhvr>
                                      <p:tavLst>
                                        <p:tav tm="0">
                                          <p:val>
                                            <p:strVal val="#ppt_w*0.70"/>
                                          </p:val>
                                        </p:tav>
                                        <p:tav tm="100000">
                                          <p:val>
                                            <p:strVal val="#ppt_w"/>
                                          </p:val>
                                        </p:tav>
                                      </p:tavLst>
                                    </p:anim>
                                    <p:anim calcmode="lin" valueType="num">
                                      <p:cBhvr>
                                        <p:cTn id="19" dur="3000" fill="hold"/>
                                        <p:tgtEl>
                                          <p:spTgt spid="171"/>
                                        </p:tgtEl>
                                        <p:attrNameLst>
                                          <p:attrName>ppt_h</p:attrName>
                                        </p:attrNameLst>
                                      </p:cBhvr>
                                      <p:tavLst>
                                        <p:tav tm="0">
                                          <p:val>
                                            <p:strVal val="#ppt_h"/>
                                          </p:val>
                                        </p:tav>
                                        <p:tav tm="100000">
                                          <p:val>
                                            <p:strVal val="#ppt_h"/>
                                          </p:val>
                                        </p:tav>
                                      </p:tavLst>
                                    </p:anim>
                                    <p:animEffect transition="in" filter="fade">
                                      <p:cBhvr>
                                        <p:cTn id="20" dur="3000"/>
                                        <p:tgtEl>
                                          <p:spTgt spid="17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78"/>
                                        </p:tgtEl>
                                        <p:attrNameLst>
                                          <p:attrName>style.visibility</p:attrName>
                                        </p:attrNameLst>
                                      </p:cBhvr>
                                      <p:to>
                                        <p:strVal val="visible"/>
                                      </p:to>
                                    </p:set>
                                    <p:anim calcmode="lin" valueType="num">
                                      <p:cBhvr>
                                        <p:cTn id="23" dur="2750" fill="hold"/>
                                        <p:tgtEl>
                                          <p:spTgt spid="178"/>
                                        </p:tgtEl>
                                        <p:attrNameLst>
                                          <p:attrName>ppt_w</p:attrName>
                                        </p:attrNameLst>
                                      </p:cBhvr>
                                      <p:tavLst>
                                        <p:tav tm="0">
                                          <p:val>
                                            <p:strVal val="#ppt_w*0.70"/>
                                          </p:val>
                                        </p:tav>
                                        <p:tav tm="100000">
                                          <p:val>
                                            <p:strVal val="#ppt_w"/>
                                          </p:val>
                                        </p:tav>
                                      </p:tavLst>
                                    </p:anim>
                                    <p:anim calcmode="lin" valueType="num">
                                      <p:cBhvr>
                                        <p:cTn id="24" dur="2750" fill="hold"/>
                                        <p:tgtEl>
                                          <p:spTgt spid="178"/>
                                        </p:tgtEl>
                                        <p:attrNameLst>
                                          <p:attrName>ppt_h</p:attrName>
                                        </p:attrNameLst>
                                      </p:cBhvr>
                                      <p:tavLst>
                                        <p:tav tm="0">
                                          <p:val>
                                            <p:strVal val="#ppt_h"/>
                                          </p:val>
                                        </p:tav>
                                        <p:tav tm="100000">
                                          <p:val>
                                            <p:strVal val="#ppt_h"/>
                                          </p:val>
                                        </p:tav>
                                      </p:tavLst>
                                    </p:anim>
                                    <p:animEffect transition="in" filter="fade">
                                      <p:cBhvr>
                                        <p:cTn id="25" dur="2750"/>
                                        <p:tgtEl>
                                          <p:spTgt spid="17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up)">
                                      <p:cBhvr>
                                        <p:cTn id="28" dur="2750"/>
                                        <p:tgtEl>
                                          <p:spTgt spid="184"/>
                                        </p:tgtEl>
                                      </p:cBhvr>
                                    </p:animEffect>
                                  </p:childTnLst>
                                </p:cTn>
                              </p:par>
                              <p:par>
                                <p:cTn id="29" presetID="29" presetClass="entr" presetSubtype="0" fill="hold" grpId="0" nodeType="withEffect">
                                  <p:stCondLst>
                                    <p:cond delay="0"/>
                                  </p:stCondLst>
                                  <p:childTnLst>
                                    <p:set>
                                      <p:cBhvr>
                                        <p:cTn id="30" dur="1" fill="hold">
                                          <p:stCondLst>
                                            <p:cond delay="0"/>
                                          </p:stCondLst>
                                        </p:cTn>
                                        <p:tgtEl>
                                          <p:spTgt spid="185"/>
                                        </p:tgtEl>
                                        <p:attrNameLst>
                                          <p:attrName>style.visibility</p:attrName>
                                        </p:attrNameLst>
                                      </p:cBhvr>
                                      <p:to>
                                        <p:strVal val="visible"/>
                                      </p:to>
                                    </p:set>
                                    <p:anim calcmode="lin" valueType="num">
                                      <p:cBhvr>
                                        <p:cTn id="31" dur="2750" fill="hold"/>
                                        <p:tgtEl>
                                          <p:spTgt spid="185"/>
                                        </p:tgtEl>
                                        <p:attrNameLst>
                                          <p:attrName>ppt_x</p:attrName>
                                        </p:attrNameLst>
                                      </p:cBhvr>
                                      <p:tavLst>
                                        <p:tav tm="0">
                                          <p:val>
                                            <p:strVal val="#ppt_x-.2"/>
                                          </p:val>
                                        </p:tav>
                                        <p:tav tm="100000">
                                          <p:val>
                                            <p:strVal val="#ppt_x"/>
                                          </p:val>
                                        </p:tav>
                                      </p:tavLst>
                                    </p:anim>
                                    <p:anim calcmode="lin" valueType="num">
                                      <p:cBhvr>
                                        <p:cTn id="32" dur="2750" fill="hold"/>
                                        <p:tgtEl>
                                          <p:spTgt spid="185"/>
                                        </p:tgtEl>
                                        <p:attrNameLst>
                                          <p:attrName>ppt_y</p:attrName>
                                        </p:attrNameLst>
                                      </p:cBhvr>
                                      <p:tavLst>
                                        <p:tav tm="0">
                                          <p:val>
                                            <p:strVal val="#ppt_y"/>
                                          </p:val>
                                        </p:tav>
                                        <p:tav tm="100000">
                                          <p:val>
                                            <p:strVal val="#ppt_y"/>
                                          </p:val>
                                        </p:tav>
                                      </p:tavLst>
                                    </p:anim>
                                    <p:animEffect transition="in" filter="wipe(right)" prLst="gradientSize: 0.1">
                                      <p:cBhvr>
                                        <p:cTn id="33" dur="2750"/>
                                        <p:tgtEl>
                                          <p:spTgt spid="185"/>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198"/>
                                        </p:tgtEl>
                                        <p:attrNameLst>
                                          <p:attrName>style.visibility</p:attrName>
                                        </p:attrNameLst>
                                      </p:cBhvr>
                                      <p:to>
                                        <p:strVal val="visible"/>
                                      </p:to>
                                    </p:set>
                                    <p:anim calcmode="lin" valueType="num">
                                      <p:cBhvr>
                                        <p:cTn id="36" dur="2750" fill="hold"/>
                                        <p:tgtEl>
                                          <p:spTgt spid="198"/>
                                        </p:tgtEl>
                                        <p:attrNameLst>
                                          <p:attrName>ppt_x</p:attrName>
                                        </p:attrNameLst>
                                      </p:cBhvr>
                                      <p:tavLst>
                                        <p:tav tm="0">
                                          <p:val>
                                            <p:strVal val="#ppt_x-.2"/>
                                          </p:val>
                                        </p:tav>
                                        <p:tav tm="100000">
                                          <p:val>
                                            <p:strVal val="#ppt_x"/>
                                          </p:val>
                                        </p:tav>
                                      </p:tavLst>
                                    </p:anim>
                                    <p:anim calcmode="lin" valueType="num">
                                      <p:cBhvr>
                                        <p:cTn id="37" dur="2750" fill="hold"/>
                                        <p:tgtEl>
                                          <p:spTgt spid="198"/>
                                        </p:tgtEl>
                                        <p:attrNameLst>
                                          <p:attrName>ppt_y</p:attrName>
                                        </p:attrNameLst>
                                      </p:cBhvr>
                                      <p:tavLst>
                                        <p:tav tm="0">
                                          <p:val>
                                            <p:strVal val="#ppt_y"/>
                                          </p:val>
                                        </p:tav>
                                        <p:tav tm="100000">
                                          <p:val>
                                            <p:strVal val="#ppt_y"/>
                                          </p:val>
                                        </p:tav>
                                      </p:tavLst>
                                    </p:anim>
                                    <p:animEffect transition="in" filter="wipe(right)" prLst="gradientSize: 0.1">
                                      <p:cBhvr>
                                        <p:cTn id="38" dur="2750"/>
                                        <p:tgtEl>
                                          <p:spTgt spid="198"/>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82"/>
                                        </p:tgtEl>
                                        <p:attrNameLst>
                                          <p:attrName>style.visibility</p:attrName>
                                        </p:attrNameLst>
                                      </p:cBhvr>
                                      <p:to>
                                        <p:strVal val="visible"/>
                                      </p:to>
                                    </p:set>
                                    <p:anim calcmode="lin" valueType="num">
                                      <p:cBhvr>
                                        <p:cTn id="41" dur="2750" fill="hold"/>
                                        <p:tgtEl>
                                          <p:spTgt spid="182"/>
                                        </p:tgtEl>
                                        <p:attrNameLst>
                                          <p:attrName>ppt_x</p:attrName>
                                        </p:attrNameLst>
                                      </p:cBhvr>
                                      <p:tavLst>
                                        <p:tav tm="0">
                                          <p:val>
                                            <p:strVal val="#ppt_x-.2"/>
                                          </p:val>
                                        </p:tav>
                                        <p:tav tm="100000">
                                          <p:val>
                                            <p:strVal val="#ppt_x"/>
                                          </p:val>
                                        </p:tav>
                                      </p:tavLst>
                                    </p:anim>
                                    <p:anim calcmode="lin" valueType="num">
                                      <p:cBhvr>
                                        <p:cTn id="42" dur="2750" fill="hold"/>
                                        <p:tgtEl>
                                          <p:spTgt spid="182"/>
                                        </p:tgtEl>
                                        <p:attrNameLst>
                                          <p:attrName>ppt_y</p:attrName>
                                        </p:attrNameLst>
                                      </p:cBhvr>
                                      <p:tavLst>
                                        <p:tav tm="0">
                                          <p:val>
                                            <p:strVal val="#ppt_y"/>
                                          </p:val>
                                        </p:tav>
                                        <p:tav tm="100000">
                                          <p:val>
                                            <p:strVal val="#ppt_y"/>
                                          </p:val>
                                        </p:tav>
                                      </p:tavLst>
                                    </p:anim>
                                    <p:animEffect transition="in" filter="wipe(right)" prLst="gradientSize: 0.1">
                                      <p:cBhvr>
                                        <p:cTn id="43" dur="2750"/>
                                        <p:tgtEl>
                                          <p:spTgt spid="18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fade">
                                      <p:cBhvr>
                                        <p:cTn id="46" dur="2750"/>
                                        <p:tgtEl>
                                          <p:spTgt spid="186"/>
                                        </p:tgtEl>
                                      </p:cBhvr>
                                    </p:animEffect>
                                    <p:anim calcmode="lin" valueType="num">
                                      <p:cBhvr>
                                        <p:cTn id="47" dur="2750" fill="hold"/>
                                        <p:tgtEl>
                                          <p:spTgt spid="186"/>
                                        </p:tgtEl>
                                        <p:attrNameLst>
                                          <p:attrName>ppt_x</p:attrName>
                                        </p:attrNameLst>
                                      </p:cBhvr>
                                      <p:tavLst>
                                        <p:tav tm="0">
                                          <p:val>
                                            <p:strVal val="#ppt_x"/>
                                          </p:val>
                                        </p:tav>
                                        <p:tav tm="100000">
                                          <p:val>
                                            <p:strVal val="#ppt_x"/>
                                          </p:val>
                                        </p:tav>
                                      </p:tavLst>
                                    </p:anim>
                                    <p:anim calcmode="lin" valueType="num">
                                      <p:cBhvr>
                                        <p:cTn id="48" dur="2750" fill="hold"/>
                                        <p:tgtEl>
                                          <p:spTgt spid="186"/>
                                        </p:tgtEl>
                                        <p:attrNameLst>
                                          <p:attrName>ppt_y</p:attrName>
                                        </p:attrNameLst>
                                      </p:cBhvr>
                                      <p:tavLst>
                                        <p:tav tm="0">
                                          <p:val>
                                            <p:strVal val="#ppt_y-.1"/>
                                          </p:val>
                                        </p:tav>
                                        <p:tav tm="100000">
                                          <p:val>
                                            <p:strVal val="#ppt_y"/>
                                          </p:val>
                                        </p:tav>
                                      </p:tavLst>
                                    </p:anim>
                                  </p:childTnLst>
                                </p:cTn>
                              </p:par>
                              <p:par>
                                <p:cTn id="49" presetID="21" presetClass="entr" presetSubtype="1" fill="hold" nodeType="withEffect">
                                  <p:stCondLst>
                                    <p:cond delay="0"/>
                                  </p:stCondLst>
                                  <p:childTnLst>
                                    <p:set>
                                      <p:cBhvr>
                                        <p:cTn id="50" dur="1" fill="hold">
                                          <p:stCondLst>
                                            <p:cond delay="0"/>
                                          </p:stCondLst>
                                        </p:cTn>
                                        <p:tgtEl>
                                          <p:spTgt spid="199"/>
                                        </p:tgtEl>
                                        <p:attrNameLst>
                                          <p:attrName>style.visibility</p:attrName>
                                        </p:attrNameLst>
                                      </p:cBhvr>
                                      <p:to>
                                        <p:strVal val="visible"/>
                                      </p:to>
                                    </p:set>
                                    <p:animEffect transition="in" filter="wheel(1)">
                                      <p:cBhvr>
                                        <p:cTn id="51" dur="4000"/>
                                        <p:tgtEl>
                                          <p:spTgt spid="199"/>
                                        </p:tgtEl>
                                      </p:cBhvr>
                                    </p:animEffect>
                                  </p:childTnLst>
                                </p:cTn>
                              </p:par>
                              <p:par>
                                <p:cTn id="52" presetID="8" presetClass="emph" presetSubtype="0" repeatCount="indefinite" fill="hold" nodeType="withEffect">
                                  <p:stCondLst>
                                    <p:cond delay="0"/>
                                  </p:stCondLst>
                                  <p:childTnLst>
                                    <p:animRot by="21600000">
                                      <p:cBhvr>
                                        <p:cTn id="53" dur="59000" fill="hold"/>
                                        <p:tgtEl>
                                          <p:spTgt spid="199"/>
                                        </p:tgtEl>
                                        <p:attrNameLst>
                                          <p:attrName>r</p:attrName>
                                        </p:attrNameLst>
                                      </p:cBhvr>
                                    </p:animRot>
                                  </p:childTnLst>
                                </p:cTn>
                              </p:par>
                              <p:par>
                                <p:cTn id="54" presetID="21" presetClass="entr" presetSubtype="3" fill="hold" grpId="0" nodeType="with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wheel(3)">
                                      <p:cBhvr>
                                        <p:cTn id="56" dur="4000"/>
                                        <p:tgtEl>
                                          <p:spTgt spid="196"/>
                                        </p:tgtEl>
                                      </p:cBhvr>
                                    </p:animEffect>
                                  </p:childTnLst>
                                </p:cTn>
                              </p:par>
                              <p:par>
                                <p:cTn id="57" presetID="8" presetClass="emph" presetSubtype="0" repeatCount="indefinite" fill="hold" grpId="1" nodeType="withEffect">
                                  <p:stCondLst>
                                    <p:cond delay="0"/>
                                  </p:stCondLst>
                                  <p:childTnLst>
                                    <p:animRot by="21600000">
                                      <p:cBhvr>
                                        <p:cTn id="58" dur="20500" fill="hold"/>
                                        <p:tgtEl>
                                          <p:spTgt spid="196"/>
                                        </p:tgtEl>
                                        <p:attrNameLst>
                                          <p:attrName>r</p:attrName>
                                        </p:attrNameLst>
                                      </p:cBhvr>
                                    </p:animRot>
                                  </p:childTnLst>
                                </p:cTn>
                              </p:par>
                              <p:par>
                                <p:cTn id="59" presetID="21" presetClass="entr" presetSubtype="1" fill="hold" nodeType="with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wheel(1)">
                                      <p:cBhvr>
                                        <p:cTn id="61" dur="4000"/>
                                        <p:tgtEl>
                                          <p:spTgt spid="200"/>
                                        </p:tgtEl>
                                      </p:cBhvr>
                                    </p:animEffect>
                                  </p:childTnLst>
                                </p:cTn>
                              </p:par>
                              <p:par>
                                <p:cTn id="62" presetID="8" presetClass="emph" presetSubtype="0" repeatCount="indefinite" fill="hold" nodeType="withEffect">
                                  <p:stCondLst>
                                    <p:cond delay="0"/>
                                  </p:stCondLst>
                                  <p:childTnLst>
                                    <p:animRot by="21600000">
                                      <p:cBhvr>
                                        <p:cTn id="63" dur="59000" fill="hold"/>
                                        <p:tgtEl>
                                          <p:spTgt spid="200"/>
                                        </p:tgtEl>
                                        <p:attrNameLst>
                                          <p:attrName>r</p:attrName>
                                        </p:attrNameLst>
                                      </p:cBhvr>
                                    </p:animRot>
                                  </p:childTnLst>
                                </p:cTn>
                              </p:par>
                              <p:par>
                                <p:cTn id="64" presetID="21" presetClass="entr" presetSubtype="1" fill="hold" nodeType="withEffect">
                                  <p:stCondLst>
                                    <p:cond delay="0"/>
                                  </p:stCondLst>
                                  <p:childTnLst>
                                    <p:set>
                                      <p:cBhvr>
                                        <p:cTn id="65" dur="1" fill="hold">
                                          <p:stCondLst>
                                            <p:cond delay="0"/>
                                          </p:stCondLst>
                                        </p:cTn>
                                        <p:tgtEl>
                                          <p:spTgt spid="204"/>
                                        </p:tgtEl>
                                        <p:attrNameLst>
                                          <p:attrName>style.visibility</p:attrName>
                                        </p:attrNameLst>
                                      </p:cBhvr>
                                      <p:to>
                                        <p:strVal val="visible"/>
                                      </p:to>
                                    </p:set>
                                    <p:animEffect transition="in" filter="wheel(1)">
                                      <p:cBhvr>
                                        <p:cTn id="66" dur="4000"/>
                                        <p:tgtEl>
                                          <p:spTgt spid="204"/>
                                        </p:tgtEl>
                                      </p:cBhvr>
                                    </p:animEffect>
                                  </p:childTnLst>
                                </p:cTn>
                              </p:par>
                              <p:par>
                                <p:cTn id="67" presetID="8" presetClass="emph" presetSubtype="0" repeatCount="indefinite" fill="hold" nodeType="withEffect">
                                  <p:stCondLst>
                                    <p:cond delay="0"/>
                                  </p:stCondLst>
                                  <p:childTnLst>
                                    <p:animRot by="21600000">
                                      <p:cBhvr>
                                        <p:cTn id="68" dur="59000" fill="hold"/>
                                        <p:tgtEl>
                                          <p:spTgt spid="204"/>
                                        </p:tgtEl>
                                        <p:attrNameLst>
                                          <p:attrName>r</p:attrName>
                                        </p:attrNameLst>
                                      </p:cBhvr>
                                    </p:animRot>
                                  </p:childTnLst>
                                </p:cTn>
                              </p:par>
                              <p:par>
                                <p:cTn id="69" presetID="21" presetClass="entr" presetSubtype="1" fill="hold" nodeType="withEffect">
                                  <p:stCondLst>
                                    <p:cond delay="0"/>
                                  </p:stCondLst>
                                  <p:childTnLst>
                                    <p:set>
                                      <p:cBhvr>
                                        <p:cTn id="70" dur="1" fill="hold">
                                          <p:stCondLst>
                                            <p:cond delay="0"/>
                                          </p:stCondLst>
                                        </p:cTn>
                                        <p:tgtEl>
                                          <p:spTgt spid="209"/>
                                        </p:tgtEl>
                                        <p:attrNameLst>
                                          <p:attrName>style.visibility</p:attrName>
                                        </p:attrNameLst>
                                      </p:cBhvr>
                                      <p:to>
                                        <p:strVal val="visible"/>
                                      </p:to>
                                    </p:set>
                                    <p:animEffect transition="in" filter="wheel(1)">
                                      <p:cBhvr>
                                        <p:cTn id="71" dur="4000"/>
                                        <p:tgtEl>
                                          <p:spTgt spid="209"/>
                                        </p:tgtEl>
                                      </p:cBhvr>
                                    </p:animEffect>
                                  </p:childTnLst>
                                </p:cTn>
                              </p:par>
                              <p:par>
                                <p:cTn id="72" presetID="8" presetClass="emph" presetSubtype="0" repeatCount="indefinite" fill="hold" nodeType="withEffect">
                                  <p:stCondLst>
                                    <p:cond delay="0"/>
                                  </p:stCondLst>
                                  <p:childTnLst>
                                    <p:animRot by="-21600000">
                                      <p:cBhvr>
                                        <p:cTn id="73" dur="59000" fill="hold"/>
                                        <p:tgtEl>
                                          <p:spTgt spid="209"/>
                                        </p:tgtEl>
                                        <p:attrNameLst>
                                          <p:attrName>r</p:attrName>
                                        </p:attrNameLst>
                                      </p:cBhvr>
                                    </p:animRot>
                                  </p:childTnLst>
                                </p:cTn>
                              </p:par>
                              <p:par>
                                <p:cTn id="74" presetID="21" presetClass="entr" presetSubtype="1" fill="hold" nodeType="withEffect">
                                  <p:stCondLst>
                                    <p:cond delay="0"/>
                                  </p:stCondLst>
                                  <p:childTnLst>
                                    <p:set>
                                      <p:cBhvr>
                                        <p:cTn id="75" dur="1" fill="hold">
                                          <p:stCondLst>
                                            <p:cond delay="0"/>
                                          </p:stCondLst>
                                        </p:cTn>
                                        <p:tgtEl>
                                          <p:spTgt spid="208"/>
                                        </p:tgtEl>
                                        <p:attrNameLst>
                                          <p:attrName>style.visibility</p:attrName>
                                        </p:attrNameLst>
                                      </p:cBhvr>
                                      <p:to>
                                        <p:strVal val="visible"/>
                                      </p:to>
                                    </p:set>
                                    <p:animEffect transition="in" filter="wheel(1)">
                                      <p:cBhvr>
                                        <p:cTn id="76" dur="4000"/>
                                        <p:tgtEl>
                                          <p:spTgt spid="208"/>
                                        </p:tgtEl>
                                      </p:cBhvr>
                                    </p:animEffect>
                                  </p:childTnLst>
                                </p:cTn>
                              </p:par>
                              <p:par>
                                <p:cTn id="77" presetID="8" presetClass="emph" presetSubtype="0" repeatCount="indefinite" fill="hold" nodeType="withEffect">
                                  <p:stCondLst>
                                    <p:cond delay="0"/>
                                  </p:stCondLst>
                                  <p:childTnLst>
                                    <p:animRot by="21600000">
                                      <p:cBhvr>
                                        <p:cTn id="78" dur="59000" fill="hold"/>
                                        <p:tgtEl>
                                          <p:spTgt spid="208"/>
                                        </p:tgtEl>
                                        <p:attrNameLst>
                                          <p:attrName>r</p:attrName>
                                        </p:attrNameLst>
                                      </p:cBhvr>
                                    </p:animRot>
                                  </p:childTnLst>
                                </p:cTn>
                              </p:par>
                              <p:par>
                                <p:cTn id="79" presetID="21" presetClass="entr" presetSubtype="1" fill="hold" grpId="0" nodeType="withEffect">
                                  <p:stCondLst>
                                    <p:cond delay="3000"/>
                                  </p:stCondLst>
                                  <p:childTnLst>
                                    <p:set>
                                      <p:cBhvr>
                                        <p:cTn id="80" dur="1" fill="hold">
                                          <p:stCondLst>
                                            <p:cond delay="0"/>
                                          </p:stCondLst>
                                        </p:cTn>
                                        <p:tgtEl>
                                          <p:spTgt spid="210"/>
                                        </p:tgtEl>
                                        <p:attrNameLst>
                                          <p:attrName>style.visibility</p:attrName>
                                        </p:attrNameLst>
                                      </p:cBhvr>
                                      <p:to>
                                        <p:strVal val="visible"/>
                                      </p:to>
                                    </p:set>
                                    <p:animEffect transition="in" filter="wheel(1)">
                                      <p:cBhvr>
                                        <p:cTn id="81" dur="3000"/>
                                        <p:tgtEl>
                                          <p:spTgt spid="210"/>
                                        </p:tgtEl>
                                      </p:cBhvr>
                                    </p:animEffect>
                                  </p:childTnLst>
                                </p:cTn>
                              </p:par>
                              <p:par>
                                <p:cTn id="82" presetID="22" presetClass="entr" presetSubtype="8" fill="hold" grpId="0" nodeType="withEffect">
                                  <p:stCondLst>
                                    <p:cond delay="3000"/>
                                  </p:stCondLst>
                                  <p:childTnLst>
                                    <p:set>
                                      <p:cBhvr>
                                        <p:cTn id="83" dur="1" fill="hold">
                                          <p:stCondLst>
                                            <p:cond delay="0"/>
                                          </p:stCondLst>
                                        </p:cTn>
                                        <p:tgtEl>
                                          <p:spTgt spid="194"/>
                                        </p:tgtEl>
                                        <p:attrNameLst>
                                          <p:attrName>style.visibility</p:attrName>
                                        </p:attrNameLst>
                                      </p:cBhvr>
                                      <p:to>
                                        <p:strVal val="visible"/>
                                      </p:to>
                                    </p:set>
                                    <p:animEffect transition="in" filter="wipe(left)">
                                      <p:cBhvr>
                                        <p:cTn id="84" dur="3000"/>
                                        <p:tgtEl>
                                          <p:spTgt spid="194"/>
                                        </p:tgtEl>
                                      </p:cBhvr>
                                    </p:animEffect>
                                  </p:childTnLst>
                                </p:cTn>
                              </p:par>
                              <p:par>
                                <p:cTn id="85" presetID="22" presetClass="entr" presetSubtype="8" fill="hold" grpId="0" nodeType="withEffect">
                                  <p:stCondLst>
                                    <p:cond delay="3000"/>
                                  </p:stCondLst>
                                  <p:childTnLst>
                                    <p:set>
                                      <p:cBhvr>
                                        <p:cTn id="86" dur="1" fill="hold">
                                          <p:stCondLst>
                                            <p:cond delay="0"/>
                                          </p:stCondLst>
                                        </p:cTn>
                                        <p:tgtEl>
                                          <p:spTgt spid="214"/>
                                        </p:tgtEl>
                                        <p:attrNameLst>
                                          <p:attrName>style.visibility</p:attrName>
                                        </p:attrNameLst>
                                      </p:cBhvr>
                                      <p:to>
                                        <p:strVal val="visible"/>
                                      </p:to>
                                    </p:set>
                                    <p:animEffect transition="in" filter="wipe(left)">
                                      <p:cBhvr>
                                        <p:cTn id="87" dur="3250"/>
                                        <p:tgtEl>
                                          <p:spTgt spid="214"/>
                                        </p:tgtEl>
                                      </p:cBhvr>
                                    </p:animEffect>
                                  </p:childTnLst>
                                </p:cTn>
                              </p:par>
                              <p:par>
                                <p:cTn id="88" presetID="6" presetClass="emph" presetSubtype="0" fill="hold" grpId="1" nodeType="withEffect">
                                  <p:stCondLst>
                                    <p:cond delay="3000"/>
                                  </p:stCondLst>
                                  <p:childTnLst>
                                    <p:animScale>
                                      <p:cBhvr>
                                        <p:cTn id="89" dur="3000" fill="hold"/>
                                        <p:tgtEl>
                                          <p:spTgt spid="185"/>
                                        </p:tgtEl>
                                      </p:cBhvr>
                                      <p:by x="100000" y="250000"/>
                                    </p:animScale>
                                  </p:childTnLst>
                                </p:cTn>
                              </p:par>
                              <p:par>
                                <p:cTn id="90" presetID="10" presetClass="entr" presetSubtype="0" fill="hold" grpId="0" nodeType="withEffect">
                                  <p:stCondLst>
                                    <p:cond delay="0"/>
                                  </p:stCondLst>
                                  <p:childTnLst>
                                    <p:set>
                                      <p:cBhvr>
                                        <p:cTn id="91" dur="1" fill="hold">
                                          <p:stCondLst>
                                            <p:cond delay="0"/>
                                          </p:stCondLst>
                                        </p:cTn>
                                        <p:tgtEl>
                                          <p:spTgt spid="212"/>
                                        </p:tgtEl>
                                        <p:attrNameLst>
                                          <p:attrName>style.visibility</p:attrName>
                                        </p:attrNameLst>
                                      </p:cBhvr>
                                      <p:to>
                                        <p:strVal val="visible"/>
                                      </p:to>
                                    </p:set>
                                    <p:animEffect transition="in" filter="fade">
                                      <p:cBhvr>
                                        <p:cTn id="92" dur="2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8" grpId="0" animBg="1"/>
      <p:bldP spid="182" grpId="0" animBg="1"/>
      <p:bldP spid="184" grpId="0" animBg="1"/>
      <p:bldP spid="185" grpId="0" animBg="1"/>
      <p:bldP spid="185" grpId="1" animBg="1"/>
      <p:bldP spid="186" grpId="0" animBg="1"/>
      <p:bldP spid="190" grpId="0" animBg="1"/>
      <p:bldP spid="194" grpId="0" animBg="1"/>
      <p:bldP spid="195" grpId="0" animBg="1"/>
      <p:bldP spid="196" grpId="0" animBg="1"/>
      <p:bldP spid="196" grpId="1" animBg="1"/>
      <p:bldP spid="198" grpId="0" animBg="1"/>
      <p:bldP spid="210" grpId="0" animBg="1"/>
      <p:bldP spid="212" grpId="0"/>
      <p:bldP spid="2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AutoShape 2"/>
          <p:cNvSpPr>
            <a:spLocks/>
          </p:cNvSpPr>
          <p:nvPr/>
        </p:nvSpPr>
        <p:spPr bwMode="auto">
          <a:xfrm>
            <a:off x="3635896" y="1340768"/>
            <a:ext cx="5003279" cy="468052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algn="just" fontAlgn="base" hangingPunct="0">
              <a:spcBef>
                <a:spcPct val="0"/>
              </a:spcBef>
              <a:spcAft>
                <a:spcPct val="0"/>
              </a:spcAft>
              <a:buSzPct val="100000"/>
              <a:buFont typeface="Arial" pitchFamily="34" charset="0"/>
              <a:buChar char="•"/>
            </a:pPr>
            <a:r>
              <a:rPr lang="es-CO" sz="2200" dirty="0">
                <a:solidFill>
                  <a:srgbClr val="000000"/>
                </a:solidFill>
                <a:ea typeface="Calibri" pitchFamily="34" charset="0"/>
                <a:cs typeface="Calibri" pitchFamily="34" charset="0"/>
                <a:sym typeface="Calibri" pitchFamily="34" charset="0"/>
              </a:rPr>
              <a:t>Un Plan Integral de Seguridad y Convivencia Ciudadana es un documento de planeación estratégica que debe ser formulado e implementado en todos los departamentos, distritos especiales y municipios del país. </a:t>
            </a:r>
            <a:endParaRPr lang="es-CO" sz="2200" dirty="0">
              <a:solidFill>
                <a:srgbClr val="000000"/>
              </a:solidFill>
              <a:latin typeface="Arial" pitchFamily="34" charset="0"/>
              <a:cs typeface="Arial" pitchFamily="34" charset="0"/>
              <a:sym typeface="Arial" pitchFamily="34" charset="0"/>
            </a:endParaRPr>
          </a:p>
          <a:p>
            <a:pPr algn="just" fontAlgn="base" hangingPunct="0">
              <a:spcBef>
                <a:spcPct val="0"/>
              </a:spcBef>
              <a:spcAft>
                <a:spcPct val="0"/>
              </a:spcAft>
            </a:pPr>
            <a:endParaRPr lang="es-CO" sz="2200" dirty="0">
              <a:solidFill>
                <a:srgbClr val="000000"/>
              </a:solidFill>
              <a:ea typeface="Calibri" pitchFamily="34" charset="0"/>
              <a:cs typeface="Calibri" pitchFamily="34" charset="0"/>
              <a:sym typeface="Calibri" pitchFamily="34" charset="0"/>
            </a:endParaRPr>
          </a:p>
          <a:p>
            <a:pPr algn="just" fontAlgn="base" hangingPunct="0">
              <a:spcBef>
                <a:spcPct val="0"/>
              </a:spcBef>
              <a:spcAft>
                <a:spcPct val="0"/>
              </a:spcAft>
              <a:buSzPct val="100000"/>
              <a:buFont typeface="Arial" pitchFamily="34" charset="0"/>
              <a:buChar char="•"/>
            </a:pPr>
            <a:r>
              <a:rPr lang="es-CO" sz="2200" dirty="0">
                <a:solidFill>
                  <a:srgbClr val="000000"/>
                </a:solidFill>
                <a:ea typeface="Calibri" pitchFamily="34" charset="0"/>
                <a:cs typeface="Calibri" pitchFamily="34" charset="0"/>
                <a:sym typeface="Calibri" pitchFamily="34" charset="0"/>
              </a:rPr>
              <a:t>Debe contener estrategias, líneas de acción, programas y proyectos que tengan como finalidad dar solución a las problemáticas de violencia, delincuencia, crimen, inseguridad y convivencia que afectan a los ciudadanos. </a:t>
            </a:r>
            <a:endParaRPr lang="es-CO" sz="2200" dirty="0">
              <a:solidFill>
                <a:srgbClr val="000000"/>
              </a:solidFill>
              <a:latin typeface="Helvetica" charset="0"/>
              <a:cs typeface="Helvetica" charset="0"/>
              <a:sym typeface="Helvetica" charset="0"/>
            </a:endParaRPr>
          </a:p>
        </p:txBody>
      </p:sp>
      <p:pic>
        <p:nvPicPr>
          <p:cNvPr id="56324" name="Picture 3" descr="image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288032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6325" name="AutoShape 4"/>
          <p:cNvSpPr>
            <a:spLocks/>
          </p:cNvSpPr>
          <p:nvPr/>
        </p:nvSpPr>
        <p:spPr bwMode="auto">
          <a:xfrm>
            <a:off x="322263" y="187325"/>
            <a:ext cx="7346081"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chemeClr val="tx2">
              <a:lumMod val="40000"/>
              <a:lumOff val="60000"/>
            </a:schemeClr>
          </a:solidFill>
          <a:ln>
            <a:noFill/>
          </a:ln>
          <a:extLst/>
        </p:spPr>
        <p:txBody>
          <a:bodyPr lIns="50800" tIns="50800" rIns="50800" bIns="50800"/>
          <a:lstStyle/>
          <a:p>
            <a:pPr algn="ctr" fontAlgn="base" hangingPunct="0">
              <a:spcBef>
                <a:spcPct val="0"/>
              </a:spcBef>
              <a:spcAft>
                <a:spcPct val="0"/>
              </a:spcAft>
            </a:pPr>
            <a:r>
              <a:rPr lang="es-CO" sz="2800" b="1" dirty="0" smtClean="0">
                <a:latin typeface="Helvetica" charset="0"/>
                <a:cs typeface="Helvetica" charset="0"/>
                <a:sym typeface="Helvetica" charset="0"/>
              </a:rPr>
              <a:t>QUE ES UN PISCC</a:t>
            </a:r>
            <a:endParaRPr lang="es-CO" sz="2800" b="1" dirty="0">
              <a:latin typeface="Helvetica" charset="0"/>
              <a:cs typeface="Helvetica" charset="0"/>
              <a:sym typeface="Helvetica" charset="0"/>
            </a:endParaRPr>
          </a:p>
        </p:txBody>
      </p:sp>
      <p:sp>
        <p:nvSpPr>
          <p:cNvPr id="56326" name="AutoShape 5"/>
          <p:cNvSpPr>
            <a:spLocks/>
          </p:cNvSpPr>
          <p:nvPr/>
        </p:nvSpPr>
        <p:spPr bwMode="auto">
          <a:xfrm>
            <a:off x="322263" y="3571875"/>
            <a:ext cx="6553200" cy="32940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endParaRPr lang="es-CO" sz="1200" dirty="0">
              <a:solidFill>
                <a:srgbClr val="000000"/>
              </a:solidFill>
              <a:latin typeface="Helvetica" charset="0"/>
              <a:cs typeface="Helvetica" charset="0"/>
              <a:sym typeface="Helvetica" charset="0"/>
            </a:endParaRPr>
          </a:p>
        </p:txBody>
      </p:sp>
    </p:spTree>
    <p:extLst>
      <p:ext uri="{BB962C8B-B14F-4D97-AF65-F5344CB8AC3E}">
        <p14:creationId xmlns:p14="http://schemas.microsoft.com/office/powerpoint/2010/main" val="1127240067"/>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412776"/>
            <a:ext cx="8229600" cy="4525963"/>
          </a:xfrm>
        </p:spPr>
        <p:txBody>
          <a:bodyPr/>
          <a:lstStyle/>
          <a:p>
            <a:pPr marL="0" indent="0" algn="just">
              <a:lnSpc>
                <a:spcPct val="115000"/>
              </a:lnSpc>
              <a:spcAft>
                <a:spcPts val="1000"/>
              </a:spcAft>
              <a:buNone/>
            </a:pPr>
            <a:r>
              <a:rPr lang="es-CO" dirty="0">
                <a:latin typeface="Calibri"/>
                <a:ea typeface="Calibri"/>
                <a:cs typeface="Times New Roman"/>
              </a:rPr>
              <a:t>Un Plan Integral de Convivencia y Seguridad ciudadana es un documento elaborado de manera conjunta por las autoridades político-administrativas, las autoridades de justicia, así como los representantes en la jurisdicción (municipio y/o departamento) de la Fuerza Pública (Fuerzas Militares y Policía), en el que se definen de manera clara una serie de estrategias, acciones y programas específicos para atender de manera integral las problemáticas y los hechos que generan violencia, inseguridad y que afectan la convivencia; coadyuvando a afianzar relaciones sociales de respeto a la vida y de protección a los derechos humanos individuales y colectivos de la sociedad.</a:t>
            </a:r>
            <a:endParaRPr lang="es-CO" sz="1400" dirty="0">
              <a:latin typeface="Calibri"/>
              <a:ea typeface="Calibri"/>
              <a:cs typeface="Times New Roman"/>
            </a:endParaRPr>
          </a:p>
          <a:p>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5" name="AutoShape 4"/>
          <p:cNvSpPr>
            <a:spLocks/>
          </p:cNvSpPr>
          <p:nvPr/>
        </p:nvSpPr>
        <p:spPr bwMode="auto">
          <a:xfrm>
            <a:off x="322263" y="187325"/>
            <a:ext cx="7346081" cy="711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chemeClr val="tx2">
              <a:lumMod val="40000"/>
              <a:lumOff val="60000"/>
            </a:schemeClr>
          </a:solidFill>
          <a:ln>
            <a:noFill/>
          </a:ln>
          <a:extLst/>
        </p:spPr>
        <p:txBody>
          <a:bodyPr lIns="50800" tIns="50800" rIns="50800" bIns="50800"/>
          <a:lstStyle/>
          <a:p>
            <a:pPr algn="ctr" fontAlgn="base" hangingPunct="0">
              <a:spcBef>
                <a:spcPct val="0"/>
              </a:spcBef>
              <a:spcAft>
                <a:spcPct val="0"/>
              </a:spcAft>
            </a:pPr>
            <a:r>
              <a:rPr lang="es-CO" sz="2800" b="1" dirty="0" smtClean="0">
                <a:latin typeface="Helvetica" charset="0"/>
                <a:cs typeface="Helvetica" charset="0"/>
                <a:sym typeface="Helvetica" charset="0"/>
              </a:rPr>
              <a:t>QUE ES UN PISCC</a:t>
            </a:r>
            <a:endParaRPr lang="es-CO" sz="2800" b="1" dirty="0">
              <a:latin typeface="Helvetica" charset="0"/>
              <a:cs typeface="Helvetica" charset="0"/>
              <a:sym typeface="Helvetica" charset="0"/>
            </a:endParaRPr>
          </a:p>
        </p:txBody>
      </p:sp>
    </p:spTree>
    <p:extLst>
      <p:ext uri="{BB962C8B-B14F-4D97-AF65-F5344CB8AC3E}">
        <p14:creationId xmlns:p14="http://schemas.microsoft.com/office/powerpoint/2010/main" val="4230722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484784"/>
            <a:ext cx="8712968" cy="4896544"/>
          </a:xfrm>
        </p:spPr>
        <p:txBody>
          <a:bodyPr/>
          <a:lstStyle/>
          <a:p>
            <a:pPr marL="457200" indent="-457200" algn="just" eaLnBrk="1">
              <a:spcBef>
                <a:spcPct val="0"/>
              </a:spcBef>
              <a:buSzPct val="100000"/>
              <a:buFont typeface="+mj-lt"/>
              <a:buAutoNum type="arabicPeriod"/>
            </a:pPr>
            <a:r>
              <a:rPr lang="es-CO" dirty="0" smtClean="0">
                <a:solidFill>
                  <a:srgbClr val="000000"/>
                </a:solidFill>
                <a:latin typeface="Calibri"/>
                <a:ea typeface="Calibri" pitchFamily="34" charset="0"/>
                <a:cs typeface="Calibri" pitchFamily="34" charset="0"/>
                <a:sym typeface="Calibri" pitchFamily="34" charset="0"/>
              </a:rPr>
              <a:t>Constitución </a:t>
            </a:r>
            <a:r>
              <a:rPr lang="es-CO" dirty="0">
                <a:solidFill>
                  <a:srgbClr val="000000"/>
                </a:solidFill>
                <a:latin typeface="Calibri"/>
                <a:ea typeface="Calibri" pitchFamily="34" charset="0"/>
                <a:cs typeface="Calibri" pitchFamily="34" charset="0"/>
                <a:sym typeface="Calibri" pitchFamily="34" charset="0"/>
              </a:rPr>
              <a:t>Política 1991 </a:t>
            </a:r>
            <a:endParaRPr lang="es-CO" dirty="0" smtClean="0">
              <a:solidFill>
                <a:srgbClr val="000000"/>
              </a:solidFill>
              <a:sym typeface="Arial" pitchFamily="34" charset="0"/>
            </a:endParaRPr>
          </a:p>
          <a:p>
            <a:pPr marL="457200" indent="-457200" algn="just" eaLnBrk="1">
              <a:spcBef>
                <a:spcPct val="0"/>
              </a:spcBef>
              <a:buSzPct val="100000"/>
              <a:buFont typeface="+mj-lt"/>
              <a:buAutoNum type="arabicPeriod"/>
            </a:pPr>
            <a:r>
              <a:rPr lang="es-CO" dirty="0" smtClean="0">
                <a:solidFill>
                  <a:srgbClr val="000000"/>
                </a:solidFill>
                <a:latin typeface="Calibri"/>
                <a:ea typeface="Calibri" pitchFamily="34" charset="0"/>
                <a:cs typeface="Calibri" pitchFamily="34" charset="0"/>
                <a:sym typeface="Calibri" pitchFamily="34" charset="0"/>
              </a:rPr>
              <a:t>Decreto </a:t>
            </a:r>
            <a:r>
              <a:rPr lang="es-CO" dirty="0">
                <a:solidFill>
                  <a:srgbClr val="000000"/>
                </a:solidFill>
                <a:latin typeface="Calibri"/>
                <a:ea typeface="Calibri" pitchFamily="34" charset="0"/>
                <a:cs typeface="Calibri" pitchFamily="34" charset="0"/>
                <a:sym typeface="Calibri" pitchFamily="34" charset="0"/>
              </a:rPr>
              <a:t>2615 de 1991 - Consejos de Seguridad y Comités </a:t>
            </a:r>
            <a:r>
              <a:rPr lang="es-CO" dirty="0" smtClean="0">
                <a:solidFill>
                  <a:srgbClr val="000000"/>
                </a:solidFill>
                <a:latin typeface="Calibri"/>
                <a:ea typeface="Calibri" pitchFamily="34" charset="0"/>
                <a:cs typeface="Calibri" pitchFamily="34" charset="0"/>
                <a:sym typeface="Calibri" pitchFamily="34" charset="0"/>
              </a:rPr>
              <a:t>de orden </a:t>
            </a:r>
            <a:r>
              <a:rPr lang="es-CO" dirty="0">
                <a:solidFill>
                  <a:srgbClr val="000000"/>
                </a:solidFill>
                <a:latin typeface="Calibri"/>
                <a:ea typeface="Calibri" pitchFamily="34" charset="0"/>
                <a:cs typeface="Calibri" pitchFamily="34" charset="0"/>
                <a:sym typeface="Calibri" pitchFamily="34" charset="0"/>
              </a:rPr>
              <a:t>público</a:t>
            </a:r>
            <a:endParaRPr lang="es-CO" dirty="0">
              <a:solidFill>
                <a:srgbClr val="000000"/>
              </a:solidFill>
              <a:sym typeface="Arial" pitchFamily="34" charset="0"/>
            </a:endParaRPr>
          </a:p>
          <a:p>
            <a:pPr marL="457200" lvl="0" indent="-457200" algn="just" eaLnBrk="1">
              <a:spcBef>
                <a:spcPct val="0"/>
              </a:spcBef>
              <a:buSzPct val="100000"/>
              <a:buFont typeface="+mj-lt"/>
              <a:buAutoNum type="arabicPeriod"/>
            </a:pPr>
            <a:r>
              <a:rPr lang="es-CO" dirty="0" smtClean="0">
                <a:solidFill>
                  <a:srgbClr val="000000"/>
                </a:solidFill>
                <a:latin typeface="Calibri"/>
                <a:ea typeface="Calibri" pitchFamily="34" charset="0"/>
                <a:cs typeface="Calibri" pitchFamily="34" charset="0"/>
                <a:sym typeface="Calibri" pitchFamily="34" charset="0"/>
              </a:rPr>
              <a:t> Ley </a:t>
            </a:r>
            <a:r>
              <a:rPr lang="es-CO" dirty="0">
                <a:solidFill>
                  <a:srgbClr val="000000"/>
                </a:solidFill>
                <a:latin typeface="Calibri"/>
                <a:ea typeface="Calibri" pitchFamily="34" charset="0"/>
                <a:cs typeface="Calibri" pitchFamily="34" charset="0"/>
                <a:sym typeface="Calibri" pitchFamily="34" charset="0"/>
              </a:rPr>
              <a:t>62 de 1993 - Artículo 12 “De las autoridades Políticas”  </a:t>
            </a:r>
            <a:endParaRPr lang="es-CO" dirty="0">
              <a:solidFill>
                <a:srgbClr val="000000"/>
              </a:solidFill>
              <a:sym typeface="Arial" pitchFamily="34" charset="0"/>
            </a:endParaRPr>
          </a:p>
          <a:p>
            <a:pPr marL="457200" lvl="0" indent="-457200" algn="just" eaLnBrk="1">
              <a:spcBef>
                <a:spcPct val="0"/>
              </a:spcBef>
              <a:buSzPct val="100000"/>
              <a:buFont typeface="+mj-lt"/>
              <a:buAutoNum type="arabicPeriod"/>
            </a:pPr>
            <a:r>
              <a:rPr lang="es-CO" dirty="0">
                <a:solidFill>
                  <a:srgbClr val="000000"/>
                </a:solidFill>
                <a:latin typeface="Calibri"/>
                <a:ea typeface="Calibri" pitchFamily="34" charset="0"/>
                <a:cs typeface="Calibri" pitchFamily="34" charset="0"/>
                <a:sym typeface="Calibri" pitchFamily="34" charset="0"/>
              </a:rPr>
              <a:t> </a:t>
            </a:r>
            <a:r>
              <a:rPr lang="es-CO" dirty="0" smtClean="0">
                <a:solidFill>
                  <a:srgbClr val="000000"/>
                </a:solidFill>
                <a:latin typeface="Calibri"/>
                <a:ea typeface="Calibri" pitchFamily="34" charset="0"/>
                <a:cs typeface="Calibri" pitchFamily="34" charset="0"/>
                <a:sym typeface="Calibri" pitchFamily="34" charset="0"/>
              </a:rPr>
              <a:t>Ley </a:t>
            </a:r>
            <a:r>
              <a:rPr lang="es-CO" dirty="0">
                <a:solidFill>
                  <a:srgbClr val="000000"/>
                </a:solidFill>
                <a:latin typeface="Calibri"/>
                <a:ea typeface="Calibri" pitchFamily="34" charset="0"/>
                <a:cs typeface="Calibri" pitchFamily="34" charset="0"/>
                <a:sym typeface="Calibri" pitchFamily="34" charset="0"/>
              </a:rPr>
              <a:t>418 de 1997 – Crea el FONSECON y los FONSET</a:t>
            </a:r>
            <a:endParaRPr lang="es-CO" dirty="0">
              <a:solidFill>
                <a:srgbClr val="000000"/>
              </a:solidFill>
              <a:sym typeface="Arial" pitchFamily="34" charset="0"/>
            </a:endParaRPr>
          </a:p>
          <a:p>
            <a:pPr marL="457200" lvl="0" indent="-457200" algn="just" eaLnBrk="1">
              <a:spcBef>
                <a:spcPct val="0"/>
              </a:spcBef>
              <a:buSzPct val="100000"/>
              <a:buFont typeface="+mj-lt"/>
              <a:buAutoNum type="arabicPeriod"/>
            </a:pPr>
            <a:r>
              <a:rPr lang="es-CO" dirty="0" smtClean="0">
                <a:solidFill>
                  <a:srgbClr val="000000"/>
                </a:solidFill>
                <a:latin typeface="Calibri"/>
                <a:ea typeface="Calibri" pitchFamily="34" charset="0"/>
                <a:cs typeface="Calibri" pitchFamily="34" charset="0"/>
                <a:sym typeface="Calibri" pitchFamily="34" charset="0"/>
              </a:rPr>
              <a:t> Ley </a:t>
            </a:r>
            <a:r>
              <a:rPr lang="es-CO" dirty="0">
                <a:solidFill>
                  <a:srgbClr val="000000"/>
                </a:solidFill>
                <a:latin typeface="Calibri"/>
                <a:ea typeface="Calibri" pitchFamily="34" charset="0"/>
                <a:cs typeface="Calibri" pitchFamily="34" charset="0"/>
                <a:sym typeface="Calibri" pitchFamily="34" charset="0"/>
              </a:rPr>
              <a:t>1386 de 2010 Prohibición de ceder recaudo de rentas</a:t>
            </a:r>
            <a:endParaRPr lang="es-CO" dirty="0">
              <a:solidFill>
                <a:srgbClr val="000000"/>
              </a:solidFill>
              <a:sym typeface="Arial" pitchFamily="34" charset="0"/>
            </a:endParaRPr>
          </a:p>
          <a:p>
            <a:pPr marL="457200" lvl="0" indent="-457200" algn="just" eaLnBrk="1">
              <a:spcBef>
                <a:spcPct val="0"/>
              </a:spcBef>
              <a:buSzPct val="100000"/>
              <a:buFont typeface="+mj-lt"/>
              <a:buAutoNum type="arabicPeriod"/>
            </a:pPr>
            <a:r>
              <a:rPr lang="es-CO" dirty="0" smtClean="0">
                <a:solidFill>
                  <a:srgbClr val="000000"/>
                </a:solidFill>
                <a:latin typeface="Calibri"/>
                <a:ea typeface="Calibri" pitchFamily="34" charset="0"/>
                <a:cs typeface="Calibri" pitchFamily="34" charset="0"/>
                <a:sym typeface="Calibri" pitchFamily="34" charset="0"/>
              </a:rPr>
              <a:t> Ley </a:t>
            </a:r>
            <a:r>
              <a:rPr lang="es-CO" dirty="0">
                <a:solidFill>
                  <a:srgbClr val="000000"/>
                </a:solidFill>
                <a:latin typeface="Calibri"/>
                <a:ea typeface="Calibri" pitchFamily="34" charset="0"/>
                <a:cs typeface="Calibri" pitchFamily="34" charset="0"/>
                <a:sym typeface="Calibri" pitchFamily="34" charset="0"/>
              </a:rPr>
              <a:t>1421 de 2010 – Modifica la Ley </a:t>
            </a:r>
            <a:r>
              <a:rPr lang="es-CO" dirty="0" smtClean="0">
                <a:solidFill>
                  <a:srgbClr val="000000"/>
                </a:solidFill>
                <a:latin typeface="Calibri"/>
                <a:ea typeface="Calibri" pitchFamily="34" charset="0"/>
                <a:cs typeface="Calibri" pitchFamily="34" charset="0"/>
                <a:sym typeface="Calibri" pitchFamily="34" charset="0"/>
              </a:rPr>
              <a:t>418 DE 1997</a:t>
            </a:r>
            <a:endParaRPr lang="es-CO" dirty="0">
              <a:solidFill>
                <a:srgbClr val="000000"/>
              </a:solidFill>
              <a:sym typeface="Arial" pitchFamily="34" charset="0"/>
            </a:endParaRPr>
          </a:p>
          <a:p>
            <a:pPr marL="457200" lvl="0" indent="-457200" algn="just" eaLnBrk="1">
              <a:spcBef>
                <a:spcPct val="0"/>
              </a:spcBef>
              <a:buSzPct val="100000"/>
              <a:buFont typeface="+mj-lt"/>
              <a:buAutoNum type="arabicPeriod"/>
            </a:pPr>
            <a:r>
              <a:rPr lang="es-CO" dirty="0">
                <a:solidFill>
                  <a:srgbClr val="000000"/>
                </a:solidFill>
                <a:latin typeface="Calibri"/>
                <a:ea typeface="Calibri" pitchFamily="34" charset="0"/>
                <a:cs typeface="Calibri" pitchFamily="34" charset="0"/>
                <a:sym typeface="Calibri" pitchFamily="34" charset="0"/>
              </a:rPr>
              <a:t>Decreto 399  de 2011 – Reglamentación de los Fondos de Seguridad </a:t>
            </a:r>
            <a:endParaRPr lang="es-CO" dirty="0">
              <a:solidFill>
                <a:srgbClr val="000000"/>
              </a:solidFill>
              <a:sym typeface="Arial" pitchFamily="34" charset="0"/>
            </a:endParaRPr>
          </a:p>
          <a:p>
            <a:pPr marL="457200" indent="-457200" algn="just" eaLnBrk="1">
              <a:spcBef>
                <a:spcPct val="0"/>
              </a:spcBef>
              <a:buSzPct val="100000"/>
              <a:buFont typeface="+mj-lt"/>
              <a:buAutoNum type="arabicPeriod"/>
            </a:pPr>
            <a:r>
              <a:rPr lang="es-CO" dirty="0" smtClean="0">
                <a:solidFill>
                  <a:srgbClr val="000000"/>
                </a:solidFill>
                <a:latin typeface="Calibri"/>
                <a:ea typeface="Calibri" pitchFamily="34" charset="0"/>
                <a:cs typeface="Calibri" pitchFamily="34" charset="0"/>
                <a:sym typeface="Calibri" pitchFamily="34" charset="0"/>
              </a:rPr>
              <a:t>Ley </a:t>
            </a:r>
            <a:r>
              <a:rPr lang="es-CO" dirty="0">
                <a:solidFill>
                  <a:srgbClr val="000000"/>
                </a:solidFill>
                <a:latin typeface="Calibri"/>
                <a:ea typeface="Calibri" pitchFamily="34" charset="0"/>
                <a:cs typeface="Calibri" pitchFamily="34" charset="0"/>
                <a:sym typeface="Calibri" pitchFamily="34" charset="0"/>
              </a:rPr>
              <a:t>1753 de 2015- (2014-2018</a:t>
            </a:r>
            <a:r>
              <a:rPr lang="es-CO" b="1" dirty="0">
                <a:solidFill>
                  <a:srgbClr val="000000"/>
                </a:solidFill>
                <a:latin typeface="Calibri"/>
                <a:ea typeface="Calibri" pitchFamily="34" charset="0"/>
                <a:cs typeface="Calibri" pitchFamily="34" charset="0"/>
                <a:sym typeface="Calibri" pitchFamily="34" charset="0"/>
              </a:rPr>
              <a:t>)- Todo Por un Nuevo País </a:t>
            </a:r>
          </a:p>
          <a:p>
            <a:pPr marL="457200" lvl="0" indent="-457200" algn="just" eaLnBrk="1">
              <a:spcBef>
                <a:spcPct val="0"/>
              </a:spcBef>
              <a:buSzPct val="100000"/>
              <a:buFont typeface="+mj-lt"/>
              <a:buAutoNum type="arabicPeriod"/>
            </a:pPr>
            <a:endParaRPr lang="es-CO" dirty="0">
              <a:solidFill>
                <a:srgbClr val="000000"/>
              </a:solidFill>
              <a:latin typeface="Helvetica" charset="0"/>
              <a:cs typeface="Helvetica" charset="0"/>
              <a:sym typeface="Helvetica" charset="0"/>
            </a:endParaRPr>
          </a:p>
          <a:p>
            <a:pPr marL="457200" indent="-457200">
              <a:buFont typeface="+mj-lt"/>
              <a:buAutoNum type="arabicPeriod"/>
            </a:pPr>
            <a:endParaRPr lang="es-CO" dirty="0"/>
          </a:p>
        </p:txBody>
      </p:sp>
      <p:sp>
        <p:nvSpPr>
          <p:cNvPr id="4" name="3 Marcador de pie de página"/>
          <p:cNvSpPr>
            <a:spLocks noGrp="1"/>
          </p:cNvSpPr>
          <p:nvPr>
            <p:ph type="ftr" sz="quarter" idx="10"/>
          </p:nvPr>
        </p:nvSpPr>
        <p:spPr/>
        <p:txBody>
          <a:bodyPr/>
          <a:lstStyle/>
          <a:p>
            <a:pPr defTabSz="457200" fontAlgn="base" hangingPunct="0">
              <a:spcBef>
                <a:spcPct val="0"/>
              </a:spcBef>
              <a:spcAft>
                <a:spcPct val="0"/>
              </a:spcAft>
              <a:defRPr/>
            </a:pPr>
            <a:endParaRPr lang="es-ES" sz="1200">
              <a:sym typeface="Helvetica" charset="0"/>
            </a:endParaRPr>
          </a:p>
        </p:txBody>
      </p:sp>
      <p:sp>
        <p:nvSpPr>
          <p:cNvPr id="6" name="AutoShape 4"/>
          <p:cNvSpPr>
            <a:spLocks noGrp="1"/>
          </p:cNvSpPr>
          <p:nvPr>
            <p:ph type="title"/>
          </p:nvPr>
        </p:nvSpPr>
        <p:spPr bwMode="auto">
          <a:xfrm>
            <a:off x="457200" y="274638"/>
            <a:ext cx="7067550" cy="70643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chemeClr val="tx2">
              <a:lumMod val="40000"/>
              <a:lumOff val="60000"/>
            </a:schemeClr>
          </a:solidFill>
          <a:ln>
            <a:noFill/>
          </a:ln>
          <a:extLst/>
        </p:spPr>
        <p:txBody>
          <a:bodyPr lIns="50800" tIns="50800" rIns="50800" bIns="50800"/>
          <a:lstStyle/>
          <a:p>
            <a:pPr algn="ctr" fontAlgn="base" hangingPunct="0">
              <a:spcBef>
                <a:spcPct val="0"/>
              </a:spcBef>
              <a:spcAft>
                <a:spcPct val="0"/>
              </a:spcAft>
            </a:pPr>
            <a:r>
              <a:rPr lang="es-CO" sz="2800" b="1" dirty="0" smtClean="0">
                <a:latin typeface="Helvetica" charset="0"/>
                <a:cs typeface="Helvetica" charset="0"/>
                <a:sym typeface="Helvetica" charset="0"/>
              </a:rPr>
              <a:t>NORMATIVIDAD DE LAS PISCC</a:t>
            </a:r>
            <a:endParaRPr lang="es-CO" sz="2800" b="1" dirty="0">
              <a:latin typeface="Helvetica" charset="0"/>
              <a:cs typeface="Helvetica" charset="0"/>
              <a:sym typeface="Helvetica" charset="0"/>
            </a:endParaRPr>
          </a:p>
        </p:txBody>
      </p:sp>
    </p:spTree>
    <p:extLst>
      <p:ext uri="{BB962C8B-B14F-4D97-AF65-F5344CB8AC3E}">
        <p14:creationId xmlns:p14="http://schemas.microsoft.com/office/powerpoint/2010/main" val="25669842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Rectángulo"/>
          <p:cNvSpPr/>
          <p:nvPr/>
        </p:nvSpPr>
        <p:spPr>
          <a:xfrm>
            <a:off x="285750" y="1550194"/>
            <a:ext cx="2071688" cy="43791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64" name="63 Rectángulo"/>
          <p:cNvSpPr/>
          <p:nvPr/>
        </p:nvSpPr>
        <p:spPr>
          <a:xfrm>
            <a:off x="2454370"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71" name="70 Rectángulo"/>
          <p:cNvSpPr/>
          <p:nvPr/>
        </p:nvSpPr>
        <p:spPr>
          <a:xfrm>
            <a:off x="4622989" y="1550194"/>
            <a:ext cx="2071688" cy="437911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72" name="71 Rectángulo"/>
          <p:cNvSpPr/>
          <p:nvPr/>
        </p:nvSpPr>
        <p:spPr>
          <a:xfrm>
            <a:off x="6791608" y="1550194"/>
            <a:ext cx="2071688" cy="437911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solidFill>
              <a:schemeClr val="tx2">
                <a:lumMod val="60000"/>
                <a:lumOff val="40000"/>
              </a:schemeClr>
            </a:solidFill>
            <a:ln>
              <a:solidFill>
                <a:schemeClr val="tx2">
                  <a:lumMod val="40000"/>
                  <a:lumOff val="60000"/>
                </a:schemeClr>
              </a:solid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solidFill>
              <a:schemeClr val="tx2">
                <a:lumMod val="60000"/>
                <a:lumOff val="40000"/>
              </a:schemeClr>
            </a:solidFill>
            <a:ln>
              <a:solidFill>
                <a:schemeClr val="tx2">
                  <a:lumMod val="40000"/>
                  <a:lumOff val="60000"/>
                </a:schemeClr>
              </a:solidFill>
            </a:ln>
          </p:spPr>
          <p:txBody>
            <a:bodyPr wrap="square" rtlCol="0">
              <a:spAutoFit/>
            </a:bodyPr>
            <a:lstStyle/>
            <a:p>
              <a:r>
                <a:rPr lang="es-CO" b="1" dirty="0">
                  <a:solidFill>
                    <a:schemeClr val="bg1"/>
                  </a:solidFill>
                  <a:latin typeface="Candara" charset="0"/>
                  <a:ea typeface="Candara" charset="0"/>
                  <a:cs typeface="Candara" charset="0"/>
                </a:rPr>
                <a:t>Instrumentos de Gestión  Pública Territorial</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 name="8 Rectángulo"/>
          <p:cNvSpPr/>
          <p:nvPr/>
        </p:nvSpPr>
        <p:spPr>
          <a:xfrm>
            <a:off x="501040" y="1576644"/>
            <a:ext cx="1720343" cy="415498"/>
          </a:xfrm>
          <a:prstGeom prst="rect">
            <a:avLst/>
          </a:prstGeom>
        </p:spPr>
        <p:txBody>
          <a:bodyPr wrap="none">
            <a:spAutoFit/>
          </a:bodyPr>
          <a:lstStyle/>
          <a:p>
            <a:pPr lvl="0"/>
            <a:r>
              <a:rPr lang="es-CO" sz="2100" b="1" dirty="0">
                <a:solidFill>
                  <a:schemeClr val="accent4">
                    <a:lumMod val="50000"/>
                  </a:schemeClr>
                </a:solidFill>
                <a:latin typeface="Candara" panose="020E0502030303020204" pitchFamily="34" charset="0"/>
                <a:cs typeface="Arial" pitchFamily="34" charset="0"/>
              </a:rPr>
              <a:t>Coordinación</a:t>
            </a:r>
          </a:p>
        </p:txBody>
      </p:sp>
      <p:sp>
        <p:nvSpPr>
          <p:cNvPr id="11" name="10 Rectángulo"/>
          <p:cNvSpPr/>
          <p:nvPr/>
        </p:nvSpPr>
        <p:spPr>
          <a:xfrm>
            <a:off x="2789760" y="1573849"/>
            <a:ext cx="1439818" cy="415498"/>
          </a:xfrm>
          <a:prstGeom prst="rect">
            <a:avLst/>
          </a:prstGeom>
        </p:spPr>
        <p:txBody>
          <a:bodyPr wrap="none">
            <a:spAutoFit/>
          </a:bodyPr>
          <a:lstStyle/>
          <a:p>
            <a:r>
              <a:rPr lang="es-CO" sz="2100" b="1" dirty="0">
                <a:solidFill>
                  <a:schemeClr val="accent4">
                    <a:lumMod val="50000"/>
                  </a:schemeClr>
                </a:solidFill>
                <a:latin typeface="Candara" panose="020E0502030303020204" pitchFamily="34" charset="0"/>
                <a:cs typeface="Arial" pitchFamily="34" charset="0"/>
              </a:rPr>
              <a:t>Planeación</a:t>
            </a:r>
          </a:p>
        </p:txBody>
      </p:sp>
      <p:grpSp>
        <p:nvGrpSpPr>
          <p:cNvPr id="14" name="13 Grupo"/>
          <p:cNvGrpSpPr/>
          <p:nvPr/>
        </p:nvGrpSpPr>
        <p:grpSpPr>
          <a:xfrm>
            <a:off x="5218554" y="1993107"/>
            <a:ext cx="939329" cy="942974"/>
            <a:chOff x="6731254" y="1665023"/>
            <a:chExt cx="1252438" cy="1257299"/>
          </a:xfrm>
        </p:grpSpPr>
        <p:sp>
          <p:nvSpPr>
            <p:cNvPr id="52" name="51 Elipse"/>
            <p:cNvSpPr/>
            <p:nvPr/>
          </p:nvSpPr>
          <p:spPr>
            <a:xfrm>
              <a:off x="6731254" y="1665023"/>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3080" name="Picture 8" descr="http://i.istockimg.com/file_thumbview_approve/35002026/6/stock-illustration-35002026-silhouette-computer-equipment-and-periphery-icons.jpg"/>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r="82827" b="82114"/>
            <a:stretch/>
          </p:blipFill>
          <p:spPr bwMode="auto">
            <a:xfrm>
              <a:off x="7008563" y="1931121"/>
              <a:ext cx="697819" cy="71634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11 Rectángulo"/>
          <p:cNvSpPr/>
          <p:nvPr/>
        </p:nvSpPr>
        <p:spPr>
          <a:xfrm>
            <a:off x="4887107" y="1547971"/>
            <a:ext cx="1603324" cy="415498"/>
          </a:xfrm>
          <a:prstGeom prst="rect">
            <a:avLst/>
          </a:prstGeom>
        </p:spPr>
        <p:txBody>
          <a:bodyPr wrap="none">
            <a:spAutoFit/>
          </a:bodyPr>
          <a:lstStyle/>
          <a:p>
            <a:r>
              <a:rPr lang="es-CO" sz="2100" b="1" dirty="0">
                <a:solidFill>
                  <a:schemeClr val="accent4">
                    <a:lumMod val="50000"/>
                  </a:schemeClr>
                </a:solidFill>
                <a:latin typeface="Candara" panose="020E0502030303020204" pitchFamily="34" charset="0"/>
                <a:cs typeface="Arial" pitchFamily="34" charset="0"/>
              </a:rPr>
              <a:t>Información</a:t>
            </a:r>
          </a:p>
        </p:txBody>
      </p:sp>
      <p:grpSp>
        <p:nvGrpSpPr>
          <p:cNvPr id="15" name="14 Grupo"/>
          <p:cNvGrpSpPr/>
          <p:nvPr/>
        </p:nvGrpSpPr>
        <p:grpSpPr>
          <a:xfrm>
            <a:off x="7317371" y="1993107"/>
            <a:ext cx="939329" cy="942974"/>
            <a:chOff x="9423120" y="1581150"/>
            <a:chExt cx="1252438" cy="1257299"/>
          </a:xfrm>
          <a:solidFill>
            <a:schemeClr val="bg1"/>
          </a:solidFill>
        </p:grpSpPr>
        <p:sp>
          <p:nvSpPr>
            <p:cNvPr id="53" name="52 Elipse"/>
            <p:cNvSpPr/>
            <p:nvPr/>
          </p:nvSpPr>
          <p:spPr>
            <a:xfrm>
              <a:off x="9423120" y="1581150"/>
              <a:ext cx="1252438" cy="1257299"/>
            </a:xfrm>
            <a:prstGeom prst="ellipse">
              <a:avLst/>
            </a:prstGeom>
            <a:grp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3082" name="Picture 10" descr="http://cache3.asset-cache.net/xc/459086307.jpg?v=2&amp;c=IWSAsset&amp;k=2&amp;d=S0QEWUqezkTjeyo97U-m27KDPngKbw2akulmOWrCgWPYp8jEFyu_navDRO6L-R390"/>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3158" t="2853" r="29692" b="73959"/>
            <a:stretch/>
          </p:blipFill>
          <p:spPr bwMode="auto">
            <a:xfrm>
              <a:off x="9722653" y="1761212"/>
              <a:ext cx="647628" cy="875665"/>
            </a:xfrm>
            <a:prstGeom prst="rect">
              <a:avLst/>
            </a:prstGeom>
            <a:grpFill/>
            <a:extLst/>
          </p:spPr>
        </p:pic>
      </p:grpSp>
      <p:sp>
        <p:nvSpPr>
          <p:cNvPr id="13" name="12 Rectángulo"/>
          <p:cNvSpPr/>
          <p:nvPr/>
        </p:nvSpPr>
        <p:spPr>
          <a:xfrm>
            <a:off x="6818498" y="1567380"/>
            <a:ext cx="2119491" cy="323165"/>
          </a:xfrm>
          <a:prstGeom prst="rect">
            <a:avLst/>
          </a:prstGeom>
        </p:spPr>
        <p:txBody>
          <a:bodyPr wrap="none">
            <a:spAutoFit/>
          </a:bodyPr>
          <a:lstStyle/>
          <a:p>
            <a:r>
              <a:rPr lang="es-CO" sz="1500" b="1" dirty="0">
                <a:solidFill>
                  <a:schemeClr val="accent4">
                    <a:lumMod val="50000"/>
                  </a:schemeClr>
                </a:solidFill>
                <a:latin typeface="Candara" panose="020E0502030303020204" pitchFamily="34" charset="0"/>
                <a:cs typeface="Arial" pitchFamily="34" charset="0"/>
              </a:rPr>
              <a:t>Fuentes de financiación</a:t>
            </a:r>
          </a:p>
        </p:txBody>
      </p:sp>
      <p:cxnSp>
        <p:nvCxnSpPr>
          <p:cNvPr id="79" name="78 Conector recto"/>
          <p:cNvCxnSpPr/>
          <p:nvPr/>
        </p:nvCxnSpPr>
        <p:spPr>
          <a:xfrm>
            <a:off x="3470522" y="2883227"/>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8" name="27 Grupo"/>
          <p:cNvGrpSpPr/>
          <p:nvPr/>
        </p:nvGrpSpPr>
        <p:grpSpPr>
          <a:xfrm>
            <a:off x="3012580" y="1993107"/>
            <a:ext cx="939329" cy="942974"/>
            <a:chOff x="4016774" y="1514475"/>
            <a:chExt cx="1252438" cy="1257299"/>
          </a:xfrm>
        </p:grpSpPr>
        <p:sp>
          <p:nvSpPr>
            <p:cNvPr id="48" name="47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75" name="Picture 4" descr="https://i-msdn.sec.s-msft.com/dynimg/IC7597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0" name="79 Conector recto"/>
          <p:cNvCxnSpPr/>
          <p:nvPr/>
        </p:nvCxnSpPr>
        <p:spPr>
          <a:xfrm>
            <a:off x="1332080" y="2816087"/>
            <a:ext cx="10944" cy="2107631"/>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4 Grupo"/>
          <p:cNvGrpSpPr/>
          <p:nvPr/>
        </p:nvGrpSpPr>
        <p:grpSpPr>
          <a:xfrm>
            <a:off x="863757" y="1993107"/>
            <a:ext cx="939329" cy="942974"/>
            <a:chOff x="1033562" y="1447801"/>
            <a:chExt cx="1584000" cy="1584000"/>
          </a:xfrm>
          <a:solidFill>
            <a:schemeClr val="bg1"/>
          </a:solidFill>
        </p:grpSpPr>
        <p:sp>
          <p:nvSpPr>
            <p:cNvPr id="4" name="3 Elipse"/>
            <p:cNvSpPr/>
            <p:nvPr/>
          </p:nvSpPr>
          <p:spPr>
            <a:xfrm>
              <a:off x="1033562" y="1447801"/>
              <a:ext cx="1584000" cy="1584000"/>
            </a:xfrm>
            <a:prstGeom prst="ellipse">
              <a:avLst/>
            </a:prstGeom>
            <a:grp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3074" name="Picture 2" descr="http://cache2.asset-cache.net/gc/166079914-meetings-gettyimages.jpg?v=1&amp;c=IWSAsset&amp;k=2&amp;d=JUfPBKMzJ9Da6Dbc%2FUQn%2Fm%2BJvsy%2FtKDapZrZujvxejaRSMjHGDyhRc1bq1Dc6d1q"/>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b="57547"/>
            <a:stretch/>
          </p:blipFill>
          <p:spPr bwMode="auto">
            <a:xfrm>
              <a:off x="1281323" y="1976437"/>
              <a:ext cx="1177596" cy="590550"/>
            </a:xfrm>
            <a:prstGeom prst="rect">
              <a:avLst/>
            </a:prstGeom>
            <a:grpFill/>
            <a:extLst/>
          </p:spPr>
        </p:pic>
      </p:grpSp>
      <p:cxnSp>
        <p:nvCxnSpPr>
          <p:cNvPr id="85" name="84 Conector recto"/>
          <p:cNvCxnSpPr/>
          <p:nvPr/>
        </p:nvCxnSpPr>
        <p:spPr>
          <a:xfrm>
            <a:off x="7784882" y="2936081"/>
            <a:ext cx="0" cy="2536032"/>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6807575" y="3474791"/>
            <a:ext cx="184731" cy="415498"/>
          </a:xfrm>
          <a:prstGeom prst="rect">
            <a:avLst/>
          </a:prstGeom>
          <a:solidFill>
            <a:schemeClr val="accent6">
              <a:lumMod val="20000"/>
              <a:lumOff val="80000"/>
            </a:schemeClr>
          </a:solidFill>
        </p:spPr>
        <p:txBody>
          <a:bodyPr wrap="none">
            <a:spAutoFit/>
          </a:bodyPr>
          <a:lstStyle/>
          <a:p>
            <a:pPr lvl="0"/>
            <a:endParaRPr lang="es-CO" sz="2100" b="1" dirty="0">
              <a:latin typeface="Candara" panose="020E0502030303020204" pitchFamily="34" charset="0"/>
              <a:cs typeface="Arial" pitchFamily="34" charset="0"/>
            </a:endParaRPr>
          </a:p>
        </p:txBody>
      </p:sp>
      <p:sp>
        <p:nvSpPr>
          <p:cNvPr id="34" name="33 Rectángulo"/>
          <p:cNvSpPr/>
          <p:nvPr/>
        </p:nvSpPr>
        <p:spPr>
          <a:xfrm>
            <a:off x="7255374" y="3034530"/>
            <a:ext cx="1107996" cy="415498"/>
          </a:xfrm>
          <a:prstGeom prst="rect">
            <a:avLst/>
          </a:prstGeom>
          <a:solidFill>
            <a:schemeClr val="accent6">
              <a:lumMod val="20000"/>
              <a:lumOff val="80000"/>
            </a:schemeClr>
          </a:solidFill>
        </p:spPr>
        <p:txBody>
          <a:bodyPr wrap="none">
            <a:spAutoFit/>
          </a:bodyPr>
          <a:lstStyle/>
          <a:p>
            <a:pPr lvl="0"/>
            <a:r>
              <a:rPr lang="es-CO" sz="2100" b="1" dirty="0">
                <a:latin typeface="Candara" panose="020E0502030303020204" pitchFamily="34" charset="0"/>
                <a:cs typeface="Arial" pitchFamily="34" charset="0"/>
              </a:rPr>
              <a:t>FONSET</a:t>
            </a:r>
          </a:p>
        </p:txBody>
      </p:sp>
      <p:sp>
        <p:nvSpPr>
          <p:cNvPr id="35" name="34 Rectángulo"/>
          <p:cNvSpPr/>
          <p:nvPr/>
        </p:nvSpPr>
        <p:spPr>
          <a:xfrm>
            <a:off x="6932289" y="4454912"/>
            <a:ext cx="1773242" cy="738664"/>
          </a:xfrm>
          <a:prstGeom prst="rect">
            <a:avLst/>
          </a:prstGeom>
          <a:solidFill>
            <a:schemeClr val="accent6">
              <a:lumMod val="20000"/>
              <a:lumOff val="80000"/>
            </a:schemeClr>
          </a:solidFill>
        </p:spPr>
        <p:txBody>
          <a:bodyPr wrap="none">
            <a:spAutoFit/>
          </a:bodyPr>
          <a:lstStyle/>
          <a:p>
            <a:pPr lvl="0" algn="ctr"/>
            <a:r>
              <a:rPr lang="es-CO" sz="2100" b="1" dirty="0">
                <a:latin typeface="Candara" panose="020E0502030303020204" pitchFamily="34" charset="0"/>
                <a:cs typeface="Arial" pitchFamily="34" charset="0"/>
              </a:rPr>
              <a:t>Recursos </a:t>
            </a:r>
          </a:p>
          <a:p>
            <a:pPr lvl="0" algn="ctr"/>
            <a:r>
              <a:rPr lang="es-CO" sz="2100" b="1" dirty="0">
                <a:latin typeface="Candara" panose="020E0502030303020204" pitchFamily="34" charset="0"/>
                <a:cs typeface="Arial" pitchFamily="34" charset="0"/>
              </a:rPr>
              <a:t>Propios (SGP)</a:t>
            </a:r>
          </a:p>
        </p:txBody>
      </p:sp>
      <p:sp>
        <p:nvSpPr>
          <p:cNvPr id="36" name="35 Rectángulo"/>
          <p:cNvSpPr/>
          <p:nvPr/>
        </p:nvSpPr>
        <p:spPr>
          <a:xfrm>
            <a:off x="7481794" y="5412293"/>
            <a:ext cx="652743" cy="415498"/>
          </a:xfrm>
          <a:prstGeom prst="rect">
            <a:avLst/>
          </a:prstGeom>
          <a:solidFill>
            <a:schemeClr val="accent6">
              <a:lumMod val="20000"/>
              <a:lumOff val="80000"/>
            </a:schemeClr>
          </a:solidFill>
        </p:spPr>
        <p:txBody>
          <a:bodyPr wrap="none">
            <a:spAutoFit/>
          </a:bodyPr>
          <a:lstStyle/>
          <a:p>
            <a:pPr lvl="0"/>
            <a:r>
              <a:rPr lang="es-CO" sz="2100" b="1" dirty="0">
                <a:latin typeface="Candara" panose="020E0502030303020204" pitchFamily="34" charset="0"/>
                <a:cs typeface="Arial" pitchFamily="34" charset="0"/>
              </a:rPr>
              <a:t>SGR</a:t>
            </a:r>
          </a:p>
        </p:txBody>
      </p:sp>
      <p:sp>
        <p:nvSpPr>
          <p:cNvPr id="19" name="18 Rectángulo"/>
          <p:cNvSpPr/>
          <p:nvPr/>
        </p:nvSpPr>
        <p:spPr>
          <a:xfrm>
            <a:off x="285748" y="4120516"/>
            <a:ext cx="2079907" cy="646331"/>
          </a:xfrm>
          <a:prstGeom prst="rect">
            <a:avLst/>
          </a:prstGeom>
          <a:solidFill>
            <a:schemeClr val="accent1">
              <a:lumMod val="20000"/>
              <a:lumOff val="80000"/>
            </a:schemeClr>
          </a:solidFill>
        </p:spPr>
        <p:txBody>
          <a:bodyPr wrap="square">
            <a:spAutoFit/>
          </a:bodyPr>
          <a:lstStyle/>
          <a:p>
            <a:pPr lvl="0" algn="ctr"/>
            <a:r>
              <a:rPr lang="es-CO" b="1" dirty="0">
                <a:latin typeface="Candara" panose="020E0502030303020204" pitchFamily="34" charset="0"/>
                <a:cs typeface="Arial" pitchFamily="34" charset="0"/>
              </a:rPr>
              <a:t>Comité Civil de Convivencia</a:t>
            </a:r>
          </a:p>
        </p:txBody>
      </p:sp>
      <p:cxnSp>
        <p:nvCxnSpPr>
          <p:cNvPr id="88" name="87 Conector recto"/>
          <p:cNvCxnSpPr/>
          <p:nvPr/>
        </p:nvCxnSpPr>
        <p:spPr>
          <a:xfrm>
            <a:off x="5682746" y="2954587"/>
            <a:ext cx="10944" cy="2107631"/>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31 Rectángulo"/>
          <p:cNvSpPr/>
          <p:nvPr/>
        </p:nvSpPr>
        <p:spPr>
          <a:xfrm>
            <a:off x="4802144" y="4785218"/>
            <a:ext cx="1822935" cy="415498"/>
          </a:xfrm>
          <a:prstGeom prst="rect">
            <a:avLst/>
          </a:prstGeom>
          <a:solidFill>
            <a:schemeClr val="accent4">
              <a:lumMod val="20000"/>
              <a:lumOff val="80000"/>
            </a:schemeClr>
          </a:solidFill>
        </p:spPr>
        <p:txBody>
          <a:bodyPr wrap="none">
            <a:spAutoFit/>
          </a:bodyPr>
          <a:lstStyle/>
          <a:p>
            <a:pPr lvl="0"/>
            <a:r>
              <a:rPr lang="es-CO" sz="2100" b="1" dirty="0">
                <a:latin typeface="Candara" panose="020E0502030303020204" pitchFamily="34" charset="0"/>
                <a:cs typeface="Arial" pitchFamily="34" charset="0"/>
              </a:rPr>
              <a:t>Observatorios</a:t>
            </a:r>
            <a:endParaRPr lang="es-CO" sz="2100" dirty="0"/>
          </a:p>
        </p:txBody>
      </p:sp>
      <p:sp>
        <p:nvSpPr>
          <p:cNvPr id="45" name="44 Rectángulo"/>
          <p:cNvSpPr/>
          <p:nvPr/>
        </p:nvSpPr>
        <p:spPr>
          <a:xfrm>
            <a:off x="2474315" y="3556600"/>
            <a:ext cx="2000869" cy="1246495"/>
          </a:xfrm>
          <a:prstGeom prst="rect">
            <a:avLst/>
          </a:prstGeom>
          <a:solidFill>
            <a:schemeClr val="accent2">
              <a:lumMod val="20000"/>
              <a:lumOff val="80000"/>
            </a:schemeClr>
          </a:solidFill>
        </p:spPr>
        <p:txBody>
          <a:bodyPr wrap="none">
            <a:spAutoFit/>
          </a:bodyPr>
          <a:lstStyle/>
          <a:p>
            <a:pPr lvl="0" algn="ctr"/>
            <a:r>
              <a:rPr lang="es-CO" sz="1875" b="1" dirty="0">
                <a:latin typeface="Candara" panose="020E0502030303020204" pitchFamily="34" charset="0"/>
                <a:cs typeface="Arial" pitchFamily="34" charset="0"/>
              </a:rPr>
              <a:t>Planes Integrales </a:t>
            </a:r>
          </a:p>
          <a:p>
            <a:pPr lvl="0" algn="ctr"/>
            <a:r>
              <a:rPr lang="es-CO" sz="1875" b="1" dirty="0">
                <a:latin typeface="Candara" panose="020E0502030303020204" pitchFamily="34" charset="0"/>
                <a:cs typeface="Arial" pitchFamily="34" charset="0"/>
              </a:rPr>
              <a:t>de Seguridad y </a:t>
            </a:r>
          </a:p>
          <a:p>
            <a:pPr lvl="0" algn="ctr"/>
            <a:r>
              <a:rPr lang="es-CO" sz="1875" b="1" dirty="0">
                <a:latin typeface="Candara" panose="020E0502030303020204" pitchFamily="34" charset="0"/>
                <a:cs typeface="Arial" pitchFamily="34" charset="0"/>
              </a:rPr>
              <a:t>Convivencia </a:t>
            </a:r>
          </a:p>
          <a:p>
            <a:pPr lvl="0" algn="ctr"/>
            <a:r>
              <a:rPr lang="es-CO" sz="1875" b="1" dirty="0">
                <a:latin typeface="Candara" panose="020E0502030303020204" pitchFamily="34" charset="0"/>
                <a:cs typeface="Arial" pitchFamily="34" charset="0"/>
              </a:rPr>
              <a:t>Ciudadana </a:t>
            </a:r>
          </a:p>
        </p:txBody>
      </p:sp>
      <p:sp>
        <p:nvSpPr>
          <p:cNvPr id="49" name="48 Rectángulo"/>
          <p:cNvSpPr/>
          <p:nvPr/>
        </p:nvSpPr>
        <p:spPr>
          <a:xfrm>
            <a:off x="285751" y="2780928"/>
            <a:ext cx="2071688" cy="646331"/>
          </a:xfrm>
          <a:prstGeom prst="rect">
            <a:avLst/>
          </a:prstGeom>
          <a:solidFill>
            <a:schemeClr val="accent1">
              <a:lumMod val="20000"/>
              <a:lumOff val="80000"/>
            </a:schemeClr>
          </a:solidFill>
        </p:spPr>
        <p:txBody>
          <a:bodyPr wrap="square">
            <a:spAutoFit/>
          </a:bodyPr>
          <a:lstStyle/>
          <a:p>
            <a:pPr lvl="0"/>
            <a:r>
              <a:rPr lang="es-CO" b="1" dirty="0">
                <a:latin typeface="Candara" panose="020E0502030303020204" pitchFamily="34" charset="0"/>
                <a:cs typeface="Arial" pitchFamily="34" charset="0"/>
              </a:rPr>
              <a:t>Consejos de Seguridad</a:t>
            </a:r>
          </a:p>
        </p:txBody>
      </p:sp>
      <p:sp>
        <p:nvSpPr>
          <p:cNvPr id="50" name="49 Rectángulo"/>
          <p:cNvSpPr/>
          <p:nvPr/>
        </p:nvSpPr>
        <p:spPr>
          <a:xfrm>
            <a:off x="285749" y="3481774"/>
            <a:ext cx="2032565" cy="646331"/>
          </a:xfrm>
          <a:prstGeom prst="rect">
            <a:avLst/>
          </a:prstGeom>
          <a:solidFill>
            <a:schemeClr val="accent1">
              <a:lumMod val="20000"/>
              <a:lumOff val="80000"/>
            </a:schemeClr>
          </a:solidFill>
        </p:spPr>
        <p:txBody>
          <a:bodyPr wrap="square">
            <a:spAutoFit/>
          </a:bodyPr>
          <a:lstStyle/>
          <a:p>
            <a:pPr lvl="0"/>
            <a:r>
              <a:rPr lang="es-CO" b="1" dirty="0">
                <a:latin typeface="Candara" panose="020E0502030303020204" pitchFamily="34" charset="0"/>
                <a:cs typeface="Arial" pitchFamily="34" charset="0"/>
              </a:rPr>
              <a:t>Comité Territorial</a:t>
            </a:r>
          </a:p>
          <a:p>
            <a:pPr lvl="0"/>
            <a:r>
              <a:rPr lang="es-CO" b="1" dirty="0">
                <a:latin typeface="Candara" panose="020E0502030303020204" pitchFamily="34" charset="0"/>
                <a:cs typeface="Arial" pitchFamily="34" charset="0"/>
              </a:rPr>
              <a:t> de Orden Público</a:t>
            </a:r>
          </a:p>
        </p:txBody>
      </p:sp>
      <p:sp>
        <p:nvSpPr>
          <p:cNvPr id="51" name="50 Rectángulo"/>
          <p:cNvSpPr/>
          <p:nvPr/>
        </p:nvSpPr>
        <p:spPr>
          <a:xfrm>
            <a:off x="4900191" y="3613268"/>
            <a:ext cx="1603324" cy="738664"/>
          </a:xfrm>
          <a:prstGeom prst="rect">
            <a:avLst/>
          </a:prstGeom>
          <a:solidFill>
            <a:schemeClr val="accent4">
              <a:lumMod val="20000"/>
              <a:lumOff val="80000"/>
            </a:schemeClr>
          </a:solidFill>
        </p:spPr>
        <p:txBody>
          <a:bodyPr wrap="none">
            <a:spAutoFit/>
          </a:bodyPr>
          <a:lstStyle/>
          <a:p>
            <a:pPr lvl="0"/>
            <a:r>
              <a:rPr lang="es-CO" sz="2100" b="1" dirty="0">
                <a:latin typeface="Candara" panose="020E0502030303020204" pitchFamily="34" charset="0"/>
                <a:cs typeface="Arial" pitchFamily="34" charset="0"/>
              </a:rPr>
              <a:t>Sistema de </a:t>
            </a:r>
          </a:p>
          <a:p>
            <a:pPr lvl="0"/>
            <a:r>
              <a:rPr lang="es-CO" sz="2100" b="1" dirty="0">
                <a:latin typeface="Candara" panose="020E0502030303020204" pitchFamily="34" charset="0"/>
                <a:cs typeface="Arial" pitchFamily="34" charset="0"/>
              </a:rPr>
              <a:t>Información</a:t>
            </a:r>
          </a:p>
        </p:txBody>
      </p:sp>
      <p:sp>
        <p:nvSpPr>
          <p:cNvPr id="54" name="53 Rectángulo"/>
          <p:cNvSpPr/>
          <p:nvPr/>
        </p:nvSpPr>
        <p:spPr>
          <a:xfrm>
            <a:off x="7083901" y="3952402"/>
            <a:ext cx="1483098" cy="415498"/>
          </a:xfrm>
          <a:prstGeom prst="rect">
            <a:avLst/>
          </a:prstGeom>
          <a:solidFill>
            <a:schemeClr val="accent6">
              <a:lumMod val="20000"/>
              <a:lumOff val="80000"/>
            </a:schemeClr>
          </a:solidFill>
        </p:spPr>
        <p:txBody>
          <a:bodyPr wrap="none">
            <a:spAutoFit/>
          </a:bodyPr>
          <a:lstStyle/>
          <a:p>
            <a:pPr lvl="0"/>
            <a:r>
              <a:rPr lang="es-CO" sz="2100" b="1" dirty="0">
                <a:latin typeface="Candara" panose="020E0502030303020204" pitchFamily="34" charset="0"/>
                <a:cs typeface="Arial" pitchFamily="34" charset="0"/>
              </a:rPr>
              <a:t>FONSECON</a:t>
            </a:r>
          </a:p>
        </p:txBody>
      </p:sp>
      <p:sp>
        <p:nvSpPr>
          <p:cNvPr id="55" name="54 Rectángulo"/>
          <p:cNvSpPr/>
          <p:nvPr/>
        </p:nvSpPr>
        <p:spPr>
          <a:xfrm>
            <a:off x="285748" y="4800182"/>
            <a:ext cx="2079907" cy="1200329"/>
          </a:xfrm>
          <a:prstGeom prst="rect">
            <a:avLst/>
          </a:prstGeom>
          <a:solidFill>
            <a:schemeClr val="accent1">
              <a:lumMod val="20000"/>
              <a:lumOff val="80000"/>
            </a:schemeClr>
          </a:solidFill>
        </p:spPr>
        <p:txBody>
          <a:bodyPr wrap="square">
            <a:spAutoFit/>
          </a:bodyPr>
          <a:lstStyle/>
          <a:p>
            <a:pPr lvl="0" algn="ctr"/>
            <a:r>
              <a:rPr lang="es-CO" b="1" dirty="0">
                <a:latin typeface="Candara" panose="020E0502030303020204" pitchFamily="34" charset="0"/>
                <a:cs typeface="Arial" pitchFamily="34" charset="0"/>
              </a:rPr>
              <a:t>Consejo de Seguridad y Convivencia Ciudadana</a:t>
            </a:r>
          </a:p>
        </p:txBody>
      </p:sp>
    </p:spTree>
    <p:extLst>
      <p:ext uri="{BB962C8B-B14F-4D97-AF65-F5344CB8AC3E}">
        <p14:creationId xmlns:p14="http://schemas.microsoft.com/office/powerpoint/2010/main" val="174037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PISCC</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10 Rectángulo"/>
          <p:cNvSpPr/>
          <p:nvPr/>
        </p:nvSpPr>
        <p:spPr>
          <a:xfrm>
            <a:off x="552049" y="1612666"/>
            <a:ext cx="1439818" cy="415498"/>
          </a:xfrm>
          <a:prstGeom prst="rect">
            <a:avLst/>
          </a:prstGeom>
        </p:spPr>
        <p:txBody>
          <a:bodyPr wrap="none">
            <a:spAutoFit/>
          </a:bodyPr>
          <a:lstStyle/>
          <a:p>
            <a:r>
              <a:rPr lang="es-CO" sz="2100" b="1" dirty="0">
                <a:solidFill>
                  <a:schemeClr val="accent4">
                    <a:lumMod val="50000"/>
                  </a:schemeClr>
                </a:solidFill>
                <a:latin typeface="Candara" panose="020E0502030303020204" pitchFamily="34" charset="0"/>
                <a:cs typeface="Arial" pitchFamily="34" charset="0"/>
              </a:rPr>
              <a:t>Planeación</a:t>
            </a:r>
          </a:p>
        </p:txBody>
      </p:sp>
      <p:cxnSp>
        <p:nvCxnSpPr>
          <p:cNvPr id="79" name="78 Conector recto"/>
          <p:cNvCxnSpPr/>
          <p:nvPr/>
        </p:nvCxnSpPr>
        <p:spPr>
          <a:xfrm>
            <a:off x="1245750" y="2883227"/>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8" name="27 Grupo"/>
          <p:cNvGrpSpPr/>
          <p:nvPr/>
        </p:nvGrpSpPr>
        <p:grpSpPr>
          <a:xfrm>
            <a:off x="787809" y="1993107"/>
            <a:ext cx="939329" cy="942974"/>
            <a:chOff x="4016774" y="1514475"/>
            <a:chExt cx="1252438" cy="1257299"/>
          </a:xfrm>
        </p:grpSpPr>
        <p:sp>
          <p:nvSpPr>
            <p:cNvPr id="48" name="47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75" name="Picture 4" descr="https://i-msdn.sec.s-msft.com/dynimg/IC7597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7 Rectángulo"/>
          <p:cNvSpPr/>
          <p:nvPr/>
        </p:nvSpPr>
        <p:spPr>
          <a:xfrm>
            <a:off x="3138447" y="4577206"/>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pic>
        <p:nvPicPr>
          <p:cNvPr id="5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826" t="4074" b="4367"/>
          <a:stretch/>
        </p:blipFill>
        <p:spPr bwMode="auto">
          <a:xfrm>
            <a:off x="77938" y="3620812"/>
            <a:ext cx="2544245" cy="18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138447" y="2462413"/>
            <a:ext cx="5621111" cy="1962076"/>
          </a:xfrm>
          <a:prstGeom prst="rect">
            <a:avLst/>
          </a:prstGeom>
        </p:spPr>
        <p:txBody>
          <a:bodyPr wrap="square">
            <a:spAutoFit/>
          </a:bodyPr>
          <a:lstStyle/>
          <a:p>
            <a:pPr lvl="0"/>
            <a:r>
              <a:rPr lang="es-CO" sz="4050" b="1" dirty="0">
                <a:solidFill>
                  <a:prstClr val="black"/>
                </a:solidFill>
                <a:latin typeface="Candara" panose="020E0502030303020204" pitchFamily="34" charset="0"/>
                <a:cs typeface="Arial" pitchFamily="34" charset="0"/>
              </a:rPr>
              <a:t>Planes Integrales de </a:t>
            </a:r>
          </a:p>
          <a:p>
            <a:pPr lvl="0"/>
            <a:r>
              <a:rPr lang="es-CO" sz="4050" b="1" dirty="0">
                <a:solidFill>
                  <a:prstClr val="black"/>
                </a:solidFill>
                <a:latin typeface="Candara" panose="020E0502030303020204" pitchFamily="34" charset="0"/>
                <a:cs typeface="Arial" pitchFamily="34" charset="0"/>
              </a:rPr>
              <a:t>Seguridad y Convivencia </a:t>
            </a:r>
          </a:p>
          <a:p>
            <a:pPr lvl="0"/>
            <a:r>
              <a:rPr lang="es-CO" sz="4050" b="1" dirty="0">
                <a:solidFill>
                  <a:prstClr val="black"/>
                </a:solidFill>
                <a:latin typeface="Candara" panose="020E0502030303020204" pitchFamily="34" charset="0"/>
                <a:cs typeface="Arial" pitchFamily="34" charset="0"/>
              </a:rPr>
              <a:t>Ciudadana </a:t>
            </a:r>
          </a:p>
        </p:txBody>
      </p:sp>
    </p:spTree>
    <p:extLst>
      <p:ext uri="{BB962C8B-B14F-4D97-AF65-F5344CB8AC3E}">
        <p14:creationId xmlns:p14="http://schemas.microsoft.com/office/powerpoint/2010/main" val="32428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Señal de prohibido"/>
          <p:cNvSpPr/>
          <p:nvPr/>
        </p:nvSpPr>
        <p:spPr>
          <a:xfrm rot="4812765">
            <a:off x="6922800" y="3906753"/>
            <a:ext cx="1323000" cy="1321594"/>
          </a:xfrm>
          <a:prstGeom prst="noSmoking">
            <a:avLst>
              <a:gd name="adj" fmla="val 14228"/>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solidFill>
                <a:schemeClr val="tx1"/>
              </a:solidFill>
            </a:endParaRPr>
          </a:p>
        </p:txBody>
      </p:sp>
      <p:sp>
        <p:nvSpPr>
          <p:cNvPr id="45" name="Rectángulo 27"/>
          <p:cNvSpPr/>
          <p:nvPr/>
        </p:nvSpPr>
        <p:spPr>
          <a:xfrm>
            <a:off x="2337796" y="1344467"/>
            <a:ext cx="3805829" cy="4584845"/>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9" name="Rectángulo redondeado 31"/>
          <p:cNvSpPr/>
          <p:nvPr/>
        </p:nvSpPr>
        <p:spPr>
          <a:xfrm>
            <a:off x="2860943" y="1810923"/>
            <a:ext cx="2406152" cy="376707"/>
          </a:xfrm>
          <a:prstGeom prst="roundRect">
            <a:avLst/>
          </a:prstGeom>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CO" sz="2100" b="1" dirty="0">
                <a:solidFill>
                  <a:schemeClr val="bg1"/>
                </a:solidFill>
                <a:latin typeface="Candara" panose="020E0502030303020204" pitchFamily="34" charset="0"/>
              </a:rPr>
              <a:t>¿Qué es un PISCC?</a:t>
            </a:r>
          </a:p>
        </p:txBody>
      </p:sp>
      <p:sp>
        <p:nvSpPr>
          <p:cNvPr id="50" name="CuadroTexto 34"/>
          <p:cNvSpPr txBox="1"/>
          <p:nvPr/>
        </p:nvSpPr>
        <p:spPr>
          <a:xfrm>
            <a:off x="2477515" y="5391078"/>
            <a:ext cx="3573242" cy="461665"/>
          </a:xfrm>
          <a:prstGeom prst="rect">
            <a:avLst/>
          </a:prstGeom>
          <a:noFill/>
        </p:spPr>
        <p:txBody>
          <a:bodyPr wrap="square" rtlCol="0">
            <a:spAutoFit/>
          </a:bodyPr>
          <a:lstStyle/>
          <a:p>
            <a:pPr algn="just"/>
            <a:r>
              <a:rPr lang="es-CO" sz="1200" b="1" dirty="0">
                <a:latin typeface="Candara" panose="020E0502030303020204" pitchFamily="34" charset="0"/>
              </a:rPr>
              <a:t>Política Pública en materia de Seguridad y Convivencia Ciudadana.</a:t>
            </a:r>
          </a:p>
        </p:txBody>
      </p:sp>
      <p:sp>
        <p:nvSpPr>
          <p:cNvPr id="2" name="1 Rectángulo"/>
          <p:cNvSpPr/>
          <p:nvPr/>
        </p:nvSpPr>
        <p:spPr>
          <a:xfrm>
            <a:off x="2446606" y="2318441"/>
            <a:ext cx="3604151" cy="461665"/>
          </a:xfrm>
          <a:prstGeom prst="rect">
            <a:avLst/>
          </a:prstGeom>
        </p:spPr>
        <p:txBody>
          <a:bodyPr wrap="square">
            <a:spAutoFit/>
          </a:bodyPr>
          <a:lstStyle/>
          <a:p>
            <a:pPr algn="just"/>
            <a:r>
              <a:rPr lang="es-CO" sz="1200" b="1" dirty="0">
                <a:latin typeface="Candara" panose="020E0502030303020204" pitchFamily="34" charset="0"/>
              </a:rPr>
              <a:t>Documento de planeación estratégica que debe ser implementado por Gobernadores y Alcaldes.</a:t>
            </a:r>
          </a:p>
        </p:txBody>
      </p:sp>
      <p:sp>
        <p:nvSpPr>
          <p:cNvPr id="3" name="2 Rectángulo"/>
          <p:cNvSpPr/>
          <p:nvPr/>
        </p:nvSpPr>
        <p:spPr>
          <a:xfrm>
            <a:off x="2446606" y="3040434"/>
            <a:ext cx="3604151" cy="646331"/>
          </a:xfrm>
          <a:prstGeom prst="rect">
            <a:avLst/>
          </a:prstGeom>
        </p:spPr>
        <p:txBody>
          <a:bodyPr wrap="square">
            <a:spAutoFit/>
          </a:bodyPr>
          <a:lstStyle/>
          <a:p>
            <a:pPr algn="just"/>
            <a:r>
              <a:rPr lang="es-CO" sz="1200" b="1" dirty="0">
                <a:latin typeface="Candara" panose="020E0502030303020204" pitchFamily="34" charset="0"/>
              </a:rPr>
              <a:t>Define estrategias, líneas de acción, programas y proyectos que permitan solucionar las problemáticas identificadas.</a:t>
            </a:r>
          </a:p>
        </p:txBody>
      </p:sp>
      <p:sp>
        <p:nvSpPr>
          <p:cNvPr id="6" name="5 Rectángulo"/>
          <p:cNvSpPr/>
          <p:nvPr/>
        </p:nvSpPr>
        <p:spPr>
          <a:xfrm>
            <a:off x="2446606" y="3947093"/>
            <a:ext cx="3604151" cy="646331"/>
          </a:xfrm>
          <a:prstGeom prst="rect">
            <a:avLst/>
          </a:prstGeom>
        </p:spPr>
        <p:txBody>
          <a:bodyPr wrap="square">
            <a:spAutoFit/>
          </a:bodyPr>
          <a:lstStyle/>
          <a:p>
            <a:pPr algn="just"/>
            <a:r>
              <a:rPr lang="es-CO" sz="1200" b="1" dirty="0">
                <a:latin typeface="Candara" panose="020E0502030303020204" pitchFamily="34" charset="0"/>
              </a:rPr>
              <a:t>Determina el trabajo articulado entre las autoridades político administrativas, las instituciones de seguridad, justicia y la comunidad.</a:t>
            </a:r>
          </a:p>
        </p:txBody>
      </p:sp>
      <p:sp>
        <p:nvSpPr>
          <p:cNvPr id="7" name="6 Rectángulo"/>
          <p:cNvSpPr/>
          <p:nvPr/>
        </p:nvSpPr>
        <p:spPr>
          <a:xfrm>
            <a:off x="2477515" y="4853752"/>
            <a:ext cx="3573242" cy="276999"/>
          </a:xfrm>
          <a:prstGeom prst="rect">
            <a:avLst/>
          </a:prstGeom>
        </p:spPr>
        <p:txBody>
          <a:bodyPr wrap="square">
            <a:spAutoFit/>
          </a:bodyPr>
          <a:lstStyle/>
          <a:p>
            <a:pPr algn="just"/>
            <a:r>
              <a:rPr lang="es-CO" sz="1200" b="1" dirty="0">
                <a:latin typeface="Candara" panose="020E0502030303020204" pitchFamily="34" charset="0"/>
              </a:rPr>
              <a:t>Determina la inversión de los recursos del FONSET.</a:t>
            </a:r>
          </a:p>
        </p:txBody>
      </p:sp>
      <p:sp>
        <p:nvSpPr>
          <p:cNvPr id="51" name="Rectángulo redondeado 2"/>
          <p:cNvSpPr/>
          <p:nvPr/>
        </p:nvSpPr>
        <p:spPr>
          <a:xfrm>
            <a:off x="6587110" y="1772816"/>
            <a:ext cx="2180122" cy="376707"/>
          </a:xfrm>
          <a:prstGeom prst="roundRect">
            <a:avLst/>
          </a:prstGeom>
          <a:solidFill>
            <a:schemeClr val="bg1">
              <a:lumMod val="5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s-CO" sz="1200" b="1" dirty="0">
                <a:solidFill>
                  <a:schemeClr val="bg1"/>
                </a:solidFill>
                <a:latin typeface=" candara"/>
              </a:rPr>
              <a:t>¿Qué no es un PISCC?</a:t>
            </a:r>
          </a:p>
        </p:txBody>
      </p:sp>
      <p:sp>
        <p:nvSpPr>
          <p:cNvPr id="54" name="CuadroTexto 3"/>
          <p:cNvSpPr txBox="1"/>
          <p:nvPr/>
        </p:nvSpPr>
        <p:spPr>
          <a:xfrm>
            <a:off x="6427290" y="2492896"/>
            <a:ext cx="2499761" cy="3462486"/>
          </a:xfrm>
          <a:prstGeom prst="rect">
            <a:avLst/>
          </a:prstGeom>
          <a:noFill/>
        </p:spPr>
        <p:txBody>
          <a:bodyPr wrap="square" rtlCol="0">
            <a:spAutoFit/>
          </a:bodyPr>
          <a:lstStyle/>
          <a:p>
            <a:pPr algn="just"/>
            <a:r>
              <a:rPr lang="es-CO" sz="1400" dirty="0">
                <a:latin typeface="Candara" charset="0"/>
                <a:ea typeface="Candara" charset="0"/>
                <a:cs typeface="Candara" charset="0"/>
              </a:rPr>
              <a:t>Lista de Necesidades de las </a:t>
            </a:r>
            <a:r>
              <a:rPr lang="es-CO" sz="1400" dirty="0" smtClean="0">
                <a:latin typeface="Candara" charset="0"/>
                <a:ea typeface="Candara" charset="0"/>
                <a:cs typeface="Candara" charset="0"/>
              </a:rPr>
              <a:t> </a:t>
            </a:r>
            <a:r>
              <a:rPr lang="es-CO" sz="1400" dirty="0">
                <a:latin typeface="Candara" charset="0"/>
                <a:ea typeface="Candara" charset="0"/>
                <a:cs typeface="Candara" charset="0"/>
              </a:rPr>
              <a:t>instituciones de seguridad.</a:t>
            </a:r>
          </a:p>
          <a:p>
            <a:pPr algn="just"/>
            <a:endParaRPr lang="es-CO" sz="1400" dirty="0">
              <a:latin typeface="Candara" charset="0"/>
              <a:ea typeface="Candara" charset="0"/>
              <a:cs typeface="Candara" charset="0"/>
            </a:endParaRPr>
          </a:p>
          <a:p>
            <a:pPr algn="just"/>
            <a:r>
              <a:rPr lang="es-CO" sz="1400" dirty="0">
                <a:latin typeface="Candara" charset="0"/>
                <a:ea typeface="Candara" charset="0"/>
                <a:cs typeface="Candara" charset="0"/>
              </a:rPr>
              <a:t>Un plan de acción para atender una problemática en particular.</a:t>
            </a:r>
          </a:p>
          <a:p>
            <a:pPr algn="just"/>
            <a:endParaRPr lang="es-CO" sz="1400" dirty="0">
              <a:latin typeface="Candara" charset="0"/>
              <a:ea typeface="Candara" charset="0"/>
              <a:cs typeface="Candara" charset="0"/>
            </a:endParaRPr>
          </a:p>
          <a:p>
            <a:pPr algn="just"/>
            <a:r>
              <a:rPr lang="es-CO" sz="1400" dirty="0">
                <a:latin typeface="Candara" charset="0"/>
                <a:ea typeface="Candara" charset="0"/>
                <a:cs typeface="Candara" charset="0"/>
              </a:rPr>
              <a:t>Un plan de vigilancia.</a:t>
            </a:r>
          </a:p>
          <a:p>
            <a:pPr algn="just"/>
            <a:endParaRPr lang="es-CO" sz="1400" dirty="0">
              <a:latin typeface="Candara" charset="0"/>
              <a:ea typeface="Candara" charset="0"/>
              <a:cs typeface="Candara" charset="0"/>
            </a:endParaRPr>
          </a:p>
          <a:p>
            <a:pPr algn="just"/>
            <a:r>
              <a:rPr lang="es-CO" sz="1400" dirty="0">
                <a:latin typeface="Candara" charset="0"/>
                <a:ea typeface="Candara" charset="0"/>
                <a:cs typeface="Candara" charset="0"/>
              </a:rPr>
              <a:t>Acciones aisladas </a:t>
            </a:r>
            <a:r>
              <a:rPr lang="es-CO" sz="1400" dirty="0" smtClean="0">
                <a:latin typeface="Candara" charset="0"/>
                <a:ea typeface="Candara" charset="0"/>
                <a:cs typeface="Candara" charset="0"/>
              </a:rPr>
              <a:t>para trabajar </a:t>
            </a:r>
            <a:r>
              <a:rPr lang="es-CO" sz="1400" dirty="0">
                <a:latin typeface="Candara" charset="0"/>
                <a:ea typeface="Candara" charset="0"/>
                <a:cs typeface="Candara" charset="0"/>
              </a:rPr>
              <a:t>diferentes problemáticas.</a:t>
            </a:r>
          </a:p>
          <a:p>
            <a:pPr algn="just"/>
            <a:endParaRPr lang="es-CO" sz="1400" dirty="0">
              <a:latin typeface="Candara" charset="0"/>
              <a:ea typeface="Candara" charset="0"/>
              <a:cs typeface="Candara" charset="0"/>
            </a:endParaRPr>
          </a:p>
          <a:p>
            <a:pPr algn="just"/>
            <a:r>
              <a:rPr lang="es-CO" sz="1400" dirty="0">
                <a:latin typeface="Candara" charset="0"/>
                <a:ea typeface="Candara" charset="0"/>
                <a:cs typeface="Candara" charset="0"/>
              </a:rPr>
              <a:t>La oportunidad de entregar por porcentaje los recursos del FONSET.</a:t>
            </a:r>
          </a:p>
          <a:p>
            <a:pPr marL="214313" indent="-214313" algn="just">
              <a:buFont typeface="Arial" panose="020B0604020202020204" pitchFamily="34" charset="0"/>
              <a:buChar char="•"/>
            </a:pPr>
            <a:endParaRPr lang="es-CO" sz="900" dirty="0">
              <a:latin typeface="Candara" charset="0"/>
              <a:ea typeface="Candara" charset="0"/>
              <a:cs typeface="Candara" charset="0"/>
            </a:endParaRPr>
          </a:p>
        </p:txBody>
      </p:sp>
      <p:sp>
        <p:nvSpPr>
          <p:cNvPr id="27" name="26 Rectángulo"/>
          <p:cNvSpPr/>
          <p:nvPr/>
        </p:nvSpPr>
        <p:spPr>
          <a:xfrm>
            <a:off x="144758"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29" name="28 Rectángulo"/>
          <p:cNvSpPr/>
          <p:nvPr/>
        </p:nvSpPr>
        <p:spPr>
          <a:xfrm>
            <a:off x="480148" y="1573849"/>
            <a:ext cx="1439818" cy="415498"/>
          </a:xfrm>
          <a:prstGeom prst="rect">
            <a:avLst/>
          </a:prstGeom>
        </p:spPr>
        <p:txBody>
          <a:bodyPr wrap="none">
            <a:spAutoFit/>
          </a:bodyPr>
          <a:lstStyle/>
          <a:p>
            <a:r>
              <a:rPr lang="es-CO" sz="2100" b="1" dirty="0">
                <a:solidFill>
                  <a:schemeClr val="accent4">
                    <a:lumMod val="50000"/>
                  </a:schemeClr>
                </a:solidFill>
                <a:latin typeface="Candara" panose="020E0502030303020204" pitchFamily="34" charset="0"/>
                <a:cs typeface="Arial" pitchFamily="34" charset="0"/>
              </a:rPr>
              <a:t>Planeación</a:t>
            </a:r>
          </a:p>
        </p:txBody>
      </p:sp>
      <p:cxnSp>
        <p:nvCxnSpPr>
          <p:cNvPr id="34" name="33 Conector recto"/>
          <p:cNvCxnSpPr/>
          <p:nvPr/>
        </p:nvCxnSpPr>
        <p:spPr>
          <a:xfrm>
            <a:off x="1120228" y="2954392"/>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0" name="29 Grupo"/>
          <p:cNvGrpSpPr/>
          <p:nvPr/>
        </p:nvGrpSpPr>
        <p:grpSpPr>
          <a:xfrm>
            <a:off x="651213" y="2064271"/>
            <a:ext cx="939329" cy="942974"/>
            <a:chOff x="4016774" y="1514475"/>
            <a:chExt cx="1252438" cy="1257299"/>
          </a:xfrm>
        </p:grpSpPr>
        <p:sp>
          <p:nvSpPr>
            <p:cNvPr id="31" name="30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32" name="Picture 4" descr="https://i-msdn.sec.s-msft.com/dynimg/IC7597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32 Rectángulo"/>
          <p:cNvSpPr/>
          <p:nvPr/>
        </p:nvSpPr>
        <p:spPr>
          <a:xfrm>
            <a:off x="164703" y="3627764"/>
            <a:ext cx="2000869" cy="1246495"/>
          </a:xfrm>
          <a:prstGeom prst="rect">
            <a:avLst/>
          </a:prstGeom>
          <a:solidFill>
            <a:schemeClr val="accent2">
              <a:lumMod val="20000"/>
              <a:lumOff val="80000"/>
            </a:schemeClr>
          </a:solidFill>
        </p:spPr>
        <p:txBody>
          <a:bodyPr wrap="none">
            <a:spAutoFit/>
          </a:bodyPr>
          <a:lstStyle/>
          <a:p>
            <a:pPr lvl="0" algn="ctr"/>
            <a:r>
              <a:rPr lang="es-CO" sz="1875" b="1" dirty="0">
                <a:latin typeface="Candara" panose="020E0502030303020204" pitchFamily="34" charset="0"/>
                <a:cs typeface="Arial" pitchFamily="34" charset="0"/>
              </a:rPr>
              <a:t>Planes Integrales </a:t>
            </a:r>
          </a:p>
          <a:p>
            <a:pPr lvl="0" algn="ctr"/>
            <a:r>
              <a:rPr lang="es-CO" sz="1875" b="1" dirty="0">
                <a:latin typeface="Candara" panose="020E0502030303020204" pitchFamily="34" charset="0"/>
                <a:cs typeface="Arial" pitchFamily="34" charset="0"/>
              </a:rPr>
              <a:t>de Seguridad y </a:t>
            </a:r>
          </a:p>
          <a:p>
            <a:pPr lvl="0" algn="ctr"/>
            <a:r>
              <a:rPr lang="es-CO" sz="1875" b="1" dirty="0">
                <a:latin typeface="Candara" panose="020E0502030303020204" pitchFamily="34" charset="0"/>
                <a:cs typeface="Arial" pitchFamily="34" charset="0"/>
              </a:rPr>
              <a:t>Convivencia </a:t>
            </a:r>
          </a:p>
          <a:p>
            <a:pPr lvl="0" algn="ctr"/>
            <a:r>
              <a:rPr lang="es-CO" sz="1875" b="1" dirty="0">
                <a:latin typeface="Candara" panose="020E0502030303020204" pitchFamily="34" charset="0"/>
                <a:cs typeface="Arial" pitchFamily="34" charset="0"/>
              </a:rPr>
              <a:t>Ciudadana </a:t>
            </a:r>
          </a:p>
        </p:txBody>
      </p:sp>
    </p:spTree>
    <p:extLst>
      <p:ext uri="{BB962C8B-B14F-4D97-AF65-F5344CB8AC3E}">
        <p14:creationId xmlns:p14="http://schemas.microsoft.com/office/powerpoint/2010/main" val="205161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1 Rectángulo"/>
          <p:cNvSpPr/>
          <p:nvPr/>
        </p:nvSpPr>
        <p:spPr>
          <a:xfrm>
            <a:off x="2422782" y="1758364"/>
            <a:ext cx="1157689" cy="369332"/>
          </a:xfrm>
          <a:prstGeom prst="rect">
            <a:avLst/>
          </a:prstGeom>
        </p:spPr>
        <p:txBody>
          <a:bodyPr wrap="none">
            <a:spAutoFit/>
          </a:bodyPr>
          <a:lstStyle/>
          <a:p>
            <a:pPr algn="ctr">
              <a:spcBef>
                <a:spcPct val="0"/>
              </a:spcBef>
            </a:pPr>
            <a:r>
              <a:rPr lang="es-CO" altLang="es-CO" b="1" dirty="0">
                <a:solidFill>
                  <a:schemeClr val="accent2">
                    <a:lumMod val="75000"/>
                  </a:schemeClr>
                </a:solidFill>
                <a:latin typeface="Candara" panose="020E0502030303020204" pitchFamily="34" charset="0"/>
              </a:rPr>
              <a:t>Liderazgo</a:t>
            </a:r>
          </a:p>
        </p:txBody>
      </p:sp>
      <p:sp>
        <p:nvSpPr>
          <p:cNvPr id="3" name="2 Rectángulo"/>
          <p:cNvSpPr/>
          <p:nvPr/>
        </p:nvSpPr>
        <p:spPr>
          <a:xfrm>
            <a:off x="2375092" y="2662448"/>
            <a:ext cx="1539204" cy="369332"/>
          </a:xfrm>
          <a:prstGeom prst="rect">
            <a:avLst/>
          </a:prstGeom>
        </p:spPr>
        <p:txBody>
          <a:bodyPr wrap="none">
            <a:spAutoFit/>
          </a:bodyPr>
          <a:lstStyle/>
          <a:p>
            <a:pPr algn="ctr">
              <a:spcBef>
                <a:spcPct val="0"/>
              </a:spcBef>
            </a:pPr>
            <a:r>
              <a:rPr lang="es-CO" altLang="es-CO" b="1" dirty="0">
                <a:solidFill>
                  <a:schemeClr val="accent2">
                    <a:lumMod val="75000"/>
                  </a:schemeClr>
                </a:solidFill>
                <a:latin typeface="Candara" panose="020E0502030303020204" pitchFamily="34" charset="0"/>
              </a:rPr>
              <a:t>Normatividad</a:t>
            </a:r>
          </a:p>
        </p:txBody>
      </p:sp>
      <p:sp>
        <p:nvSpPr>
          <p:cNvPr id="4" name="3 Rectángulo"/>
          <p:cNvSpPr/>
          <p:nvPr/>
        </p:nvSpPr>
        <p:spPr>
          <a:xfrm>
            <a:off x="2439814" y="3566533"/>
            <a:ext cx="1021434" cy="369332"/>
          </a:xfrm>
          <a:prstGeom prst="rect">
            <a:avLst/>
          </a:prstGeom>
        </p:spPr>
        <p:txBody>
          <a:bodyPr wrap="none">
            <a:spAutoFit/>
          </a:bodyPr>
          <a:lstStyle/>
          <a:p>
            <a:pPr algn="ctr">
              <a:spcBef>
                <a:spcPct val="0"/>
              </a:spcBef>
            </a:pPr>
            <a:r>
              <a:rPr lang="es-CO" altLang="es-CO" b="1" dirty="0">
                <a:solidFill>
                  <a:schemeClr val="accent2">
                    <a:lumMod val="75000"/>
                  </a:schemeClr>
                </a:solidFill>
                <a:latin typeface="Candara" panose="020E0502030303020204" pitchFamily="34" charset="0"/>
              </a:rPr>
              <a:t>Vigencia</a:t>
            </a:r>
          </a:p>
        </p:txBody>
      </p:sp>
      <p:sp>
        <p:nvSpPr>
          <p:cNvPr id="5" name="4 Rectángulo"/>
          <p:cNvSpPr/>
          <p:nvPr/>
        </p:nvSpPr>
        <p:spPr>
          <a:xfrm>
            <a:off x="2301755" y="4799231"/>
            <a:ext cx="2125903" cy="369332"/>
          </a:xfrm>
          <a:prstGeom prst="rect">
            <a:avLst/>
          </a:prstGeom>
        </p:spPr>
        <p:txBody>
          <a:bodyPr wrap="none">
            <a:spAutoFit/>
          </a:bodyPr>
          <a:lstStyle/>
          <a:p>
            <a:pPr algn="ctr">
              <a:spcBef>
                <a:spcPct val="0"/>
              </a:spcBef>
            </a:pPr>
            <a:r>
              <a:rPr lang="es-CO" altLang="es-CO" b="1" dirty="0">
                <a:solidFill>
                  <a:schemeClr val="accent2">
                    <a:lumMod val="75000"/>
                  </a:schemeClr>
                </a:solidFill>
                <a:latin typeface="Candara" panose="020E0502030303020204" pitchFamily="34" charset="0"/>
              </a:rPr>
              <a:t>Aspectos de Interés</a:t>
            </a:r>
          </a:p>
        </p:txBody>
      </p:sp>
      <p:cxnSp>
        <p:nvCxnSpPr>
          <p:cNvPr id="59" name="58 Conector recto"/>
          <p:cNvCxnSpPr/>
          <p:nvPr/>
        </p:nvCxnSpPr>
        <p:spPr>
          <a:xfrm>
            <a:off x="2414743" y="4243388"/>
            <a:ext cx="6569516" cy="0"/>
          </a:xfrm>
          <a:prstGeom prst="line">
            <a:avLst/>
          </a:prstGeom>
          <a:ln w="190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2396773" y="2307431"/>
            <a:ext cx="6569516" cy="0"/>
          </a:xfrm>
          <a:prstGeom prst="line">
            <a:avLst/>
          </a:prstGeom>
          <a:ln w="190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2400455" y="3371850"/>
            <a:ext cx="6569516" cy="0"/>
          </a:xfrm>
          <a:prstGeom prst="line">
            <a:avLst/>
          </a:prstGeom>
          <a:ln w="190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5514975" y="1736933"/>
            <a:ext cx="3265577" cy="369332"/>
          </a:xfrm>
          <a:prstGeom prst="rect">
            <a:avLst/>
          </a:prstGeom>
        </p:spPr>
        <p:txBody>
          <a:bodyPr wrap="square">
            <a:spAutoFit/>
          </a:bodyPr>
          <a:lstStyle/>
          <a:p>
            <a:pPr algn="ctr">
              <a:spcBef>
                <a:spcPct val="0"/>
              </a:spcBef>
            </a:pPr>
            <a:r>
              <a:rPr lang="es-CO" altLang="es-CO" b="1" dirty="0">
                <a:solidFill>
                  <a:schemeClr val="accent5">
                    <a:lumMod val="50000"/>
                  </a:schemeClr>
                </a:solidFill>
                <a:latin typeface="Candara" panose="020E0502030303020204" pitchFamily="34" charset="0"/>
              </a:rPr>
              <a:t>Gobernadores - Alcaldes</a:t>
            </a:r>
          </a:p>
        </p:txBody>
      </p:sp>
      <p:sp>
        <p:nvSpPr>
          <p:cNvPr id="12" name="11 Rectángulo"/>
          <p:cNvSpPr/>
          <p:nvPr/>
        </p:nvSpPr>
        <p:spPr>
          <a:xfrm>
            <a:off x="5372100" y="2497057"/>
            <a:ext cx="3514725" cy="923330"/>
          </a:xfrm>
          <a:prstGeom prst="rect">
            <a:avLst/>
          </a:prstGeom>
        </p:spPr>
        <p:txBody>
          <a:bodyPr wrap="square">
            <a:spAutoFit/>
          </a:bodyPr>
          <a:lstStyle/>
          <a:p>
            <a:pPr algn="ctr">
              <a:spcBef>
                <a:spcPct val="0"/>
              </a:spcBef>
            </a:pPr>
            <a:r>
              <a:rPr lang="es-CO" altLang="es-CO" b="1" dirty="0">
                <a:solidFill>
                  <a:schemeClr val="accent5">
                    <a:lumMod val="50000"/>
                  </a:schemeClr>
                </a:solidFill>
                <a:latin typeface="Candara" panose="020E0502030303020204" pitchFamily="34" charset="0"/>
              </a:rPr>
              <a:t>Ley 62 de 1993 Artículo 12</a:t>
            </a:r>
          </a:p>
          <a:p>
            <a:pPr algn="ctr">
              <a:spcBef>
                <a:spcPct val="0"/>
              </a:spcBef>
            </a:pPr>
            <a:r>
              <a:rPr lang="es-CO" altLang="es-CO" b="1" dirty="0">
                <a:solidFill>
                  <a:schemeClr val="accent5">
                    <a:lumMod val="50000"/>
                  </a:schemeClr>
                </a:solidFill>
                <a:latin typeface="Candara" panose="020E0502030303020204" pitchFamily="34" charset="0"/>
              </a:rPr>
              <a:t>Ley 1551 de 2012 artículos 6 y 29</a:t>
            </a:r>
          </a:p>
          <a:p>
            <a:pPr algn="ctr">
              <a:spcBef>
                <a:spcPct val="0"/>
              </a:spcBef>
            </a:pPr>
            <a:r>
              <a:rPr lang="es-CO" altLang="es-CO" b="1" dirty="0">
                <a:solidFill>
                  <a:schemeClr val="accent5">
                    <a:lumMod val="50000"/>
                  </a:schemeClr>
                </a:solidFill>
                <a:latin typeface="Candara" panose="020E0502030303020204" pitchFamily="34" charset="0"/>
              </a:rPr>
              <a:t>Ley 1801 de 2016 articulo 201 y 205</a:t>
            </a:r>
          </a:p>
        </p:txBody>
      </p:sp>
      <p:sp>
        <p:nvSpPr>
          <p:cNvPr id="13" name="12 Rectángulo"/>
          <p:cNvSpPr/>
          <p:nvPr/>
        </p:nvSpPr>
        <p:spPr>
          <a:xfrm>
            <a:off x="6294807" y="3504427"/>
            <a:ext cx="1705916" cy="507831"/>
          </a:xfrm>
          <a:prstGeom prst="rect">
            <a:avLst/>
          </a:prstGeom>
        </p:spPr>
        <p:txBody>
          <a:bodyPr wrap="none">
            <a:spAutoFit/>
          </a:bodyPr>
          <a:lstStyle/>
          <a:p>
            <a:pPr algn="ctr">
              <a:spcBef>
                <a:spcPct val="0"/>
              </a:spcBef>
            </a:pPr>
            <a:r>
              <a:rPr lang="es-CO" altLang="es-CO" sz="2700" b="1" dirty="0">
                <a:solidFill>
                  <a:schemeClr val="accent5">
                    <a:lumMod val="50000"/>
                  </a:schemeClr>
                </a:solidFill>
                <a:latin typeface="Candara" panose="020E0502030303020204" pitchFamily="34" charset="0"/>
              </a:rPr>
              <a:t>Cuatrienal</a:t>
            </a:r>
          </a:p>
        </p:txBody>
      </p:sp>
      <p:sp>
        <p:nvSpPr>
          <p:cNvPr id="62" name="61 Rectángulo"/>
          <p:cNvSpPr/>
          <p:nvPr/>
        </p:nvSpPr>
        <p:spPr>
          <a:xfrm>
            <a:off x="6036709" y="4337900"/>
            <a:ext cx="2850116" cy="276999"/>
          </a:xfrm>
          <a:prstGeom prst="rect">
            <a:avLst/>
          </a:prstGeom>
        </p:spPr>
        <p:txBody>
          <a:bodyPr wrap="square">
            <a:spAutoFit/>
          </a:bodyPr>
          <a:lstStyle/>
          <a:p>
            <a:pPr>
              <a:spcBef>
                <a:spcPct val="0"/>
              </a:spcBef>
            </a:pPr>
            <a:r>
              <a:rPr lang="es-CO" altLang="es-CO" sz="1200" dirty="0">
                <a:solidFill>
                  <a:schemeClr val="accent5">
                    <a:lumMod val="50000"/>
                  </a:schemeClr>
                </a:solidFill>
                <a:latin typeface="Candara" panose="020E0502030303020204" pitchFamily="34" charset="0"/>
              </a:rPr>
              <a:t>Actualización anual</a:t>
            </a:r>
          </a:p>
        </p:txBody>
      </p:sp>
      <p:sp>
        <p:nvSpPr>
          <p:cNvPr id="63" name="62 Rectángulo"/>
          <p:cNvSpPr/>
          <p:nvPr/>
        </p:nvSpPr>
        <p:spPr>
          <a:xfrm>
            <a:off x="6036709" y="4672274"/>
            <a:ext cx="1606530" cy="276999"/>
          </a:xfrm>
          <a:prstGeom prst="rect">
            <a:avLst/>
          </a:prstGeom>
        </p:spPr>
        <p:txBody>
          <a:bodyPr wrap="none">
            <a:spAutoFit/>
          </a:bodyPr>
          <a:lstStyle/>
          <a:p>
            <a:r>
              <a:rPr lang="es-CO" sz="1200" dirty="0">
                <a:solidFill>
                  <a:schemeClr val="accent5">
                    <a:lumMod val="50000"/>
                  </a:schemeClr>
                </a:solidFill>
                <a:latin typeface="Candara" panose="020E0502030303020204" pitchFamily="34" charset="0"/>
              </a:rPr>
              <a:t>Ámbito urbano y rural</a:t>
            </a:r>
          </a:p>
        </p:txBody>
      </p:sp>
      <p:sp>
        <p:nvSpPr>
          <p:cNvPr id="65" name="64 Rectángulo"/>
          <p:cNvSpPr/>
          <p:nvPr/>
        </p:nvSpPr>
        <p:spPr>
          <a:xfrm>
            <a:off x="6036710" y="5006648"/>
            <a:ext cx="2618024" cy="276999"/>
          </a:xfrm>
          <a:prstGeom prst="rect">
            <a:avLst/>
          </a:prstGeom>
        </p:spPr>
        <p:txBody>
          <a:bodyPr wrap="none">
            <a:spAutoFit/>
          </a:bodyPr>
          <a:lstStyle/>
          <a:p>
            <a:r>
              <a:rPr lang="es-CO" sz="1200" dirty="0">
                <a:solidFill>
                  <a:schemeClr val="accent5">
                    <a:lumMod val="50000"/>
                  </a:schemeClr>
                </a:solidFill>
                <a:latin typeface="Candara" panose="020E0502030303020204" pitchFamily="34" charset="0"/>
              </a:rPr>
              <a:t>Articula esfuerzos interinstitucionales</a:t>
            </a:r>
          </a:p>
        </p:txBody>
      </p:sp>
      <p:sp>
        <p:nvSpPr>
          <p:cNvPr id="66" name="65 Rectángulo"/>
          <p:cNvSpPr/>
          <p:nvPr/>
        </p:nvSpPr>
        <p:spPr>
          <a:xfrm>
            <a:off x="6036709" y="5341022"/>
            <a:ext cx="2428870" cy="276999"/>
          </a:xfrm>
          <a:prstGeom prst="rect">
            <a:avLst/>
          </a:prstGeom>
        </p:spPr>
        <p:txBody>
          <a:bodyPr wrap="none">
            <a:spAutoFit/>
          </a:bodyPr>
          <a:lstStyle/>
          <a:p>
            <a:r>
              <a:rPr lang="es-CO" sz="1200" dirty="0">
                <a:solidFill>
                  <a:schemeClr val="accent5">
                    <a:lumMod val="50000"/>
                  </a:schemeClr>
                </a:solidFill>
                <a:latin typeface="Candara" panose="020E0502030303020204" pitchFamily="34" charset="0"/>
              </a:rPr>
              <a:t>Determina la inversión del FONSET</a:t>
            </a:r>
          </a:p>
        </p:txBody>
      </p:sp>
      <p:sp>
        <p:nvSpPr>
          <p:cNvPr id="67" name="66 Rectángulo"/>
          <p:cNvSpPr/>
          <p:nvPr/>
        </p:nvSpPr>
        <p:spPr>
          <a:xfrm>
            <a:off x="6036710" y="5675397"/>
            <a:ext cx="2908168" cy="276999"/>
          </a:xfrm>
          <a:prstGeom prst="rect">
            <a:avLst/>
          </a:prstGeom>
        </p:spPr>
        <p:txBody>
          <a:bodyPr wrap="none">
            <a:spAutoFit/>
          </a:bodyPr>
          <a:lstStyle/>
          <a:p>
            <a:r>
              <a:rPr lang="es-CO" sz="1200" dirty="0">
                <a:solidFill>
                  <a:schemeClr val="accent5">
                    <a:lumMod val="50000"/>
                  </a:schemeClr>
                </a:solidFill>
                <a:latin typeface="Candara" panose="020E0502030303020204" pitchFamily="34" charset="0"/>
              </a:rPr>
              <a:t>Alineación nacional, departamental y local</a:t>
            </a:r>
          </a:p>
        </p:txBody>
      </p:sp>
      <p:sp>
        <p:nvSpPr>
          <p:cNvPr id="32" name="31 Rectángulo"/>
          <p:cNvSpPr/>
          <p:nvPr/>
        </p:nvSpPr>
        <p:spPr>
          <a:xfrm>
            <a:off x="144758"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33" name="32 Rectángulo"/>
          <p:cNvSpPr/>
          <p:nvPr/>
        </p:nvSpPr>
        <p:spPr>
          <a:xfrm>
            <a:off x="480148" y="1573849"/>
            <a:ext cx="1439818" cy="415498"/>
          </a:xfrm>
          <a:prstGeom prst="rect">
            <a:avLst/>
          </a:prstGeom>
        </p:spPr>
        <p:txBody>
          <a:bodyPr wrap="none">
            <a:spAutoFit/>
          </a:bodyPr>
          <a:lstStyle/>
          <a:p>
            <a:r>
              <a:rPr lang="es-CO" sz="2100" b="1" dirty="0">
                <a:solidFill>
                  <a:schemeClr val="accent4">
                    <a:lumMod val="50000"/>
                  </a:schemeClr>
                </a:solidFill>
                <a:latin typeface="Candara" panose="020E0502030303020204" pitchFamily="34" charset="0"/>
                <a:cs typeface="Arial" pitchFamily="34" charset="0"/>
              </a:rPr>
              <a:t>Planeación</a:t>
            </a:r>
          </a:p>
        </p:txBody>
      </p:sp>
      <p:cxnSp>
        <p:nvCxnSpPr>
          <p:cNvPr id="34" name="33 Conector recto"/>
          <p:cNvCxnSpPr/>
          <p:nvPr/>
        </p:nvCxnSpPr>
        <p:spPr>
          <a:xfrm>
            <a:off x="1120228" y="2954392"/>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5" name="34 Grupo"/>
          <p:cNvGrpSpPr/>
          <p:nvPr/>
        </p:nvGrpSpPr>
        <p:grpSpPr>
          <a:xfrm>
            <a:off x="651213" y="2064271"/>
            <a:ext cx="939329" cy="942974"/>
            <a:chOff x="4016774" y="1514475"/>
            <a:chExt cx="1252438" cy="1257299"/>
          </a:xfrm>
        </p:grpSpPr>
        <p:sp>
          <p:nvSpPr>
            <p:cNvPr id="36" name="35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37" name="Picture 4" descr="https://i-msdn.sec.s-msft.com/dynimg/IC7597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37 Rectángulo"/>
          <p:cNvSpPr/>
          <p:nvPr/>
        </p:nvSpPr>
        <p:spPr>
          <a:xfrm>
            <a:off x="164703" y="3627764"/>
            <a:ext cx="2000869" cy="1246495"/>
          </a:xfrm>
          <a:prstGeom prst="rect">
            <a:avLst/>
          </a:prstGeom>
          <a:solidFill>
            <a:schemeClr val="accent2">
              <a:lumMod val="20000"/>
              <a:lumOff val="80000"/>
            </a:schemeClr>
          </a:solidFill>
        </p:spPr>
        <p:txBody>
          <a:bodyPr wrap="none">
            <a:spAutoFit/>
          </a:bodyPr>
          <a:lstStyle/>
          <a:p>
            <a:pPr lvl="0" algn="ctr"/>
            <a:r>
              <a:rPr lang="es-CO" sz="1875" b="1" dirty="0">
                <a:latin typeface="Candara" panose="020E0502030303020204" pitchFamily="34" charset="0"/>
                <a:cs typeface="Arial" pitchFamily="34" charset="0"/>
              </a:rPr>
              <a:t>Planes Integrales </a:t>
            </a:r>
          </a:p>
          <a:p>
            <a:pPr lvl="0" algn="ctr"/>
            <a:r>
              <a:rPr lang="es-CO" sz="1875" b="1" dirty="0">
                <a:latin typeface="Candara" panose="020E0502030303020204" pitchFamily="34" charset="0"/>
                <a:cs typeface="Arial" pitchFamily="34" charset="0"/>
              </a:rPr>
              <a:t>de Seguridad y </a:t>
            </a:r>
          </a:p>
          <a:p>
            <a:pPr lvl="0" algn="ctr"/>
            <a:r>
              <a:rPr lang="es-CO" sz="1875" b="1" dirty="0">
                <a:latin typeface="Candara" panose="020E0502030303020204" pitchFamily="34" charset="0"/>
                <a:cs typeface="Arial" pitchFamily="34" charset="0"/>
              </a:rPr>
              <a:t>Convivencia </a:t>
            </a:r>
          </a:p>
          <a:p>
            <a:pPr lvl="0" algn="ctr"/>
            <a:r>
              <a:rPr lang="es-CO" sz="1875" b="1" dirty="0">
                <a:latin typeface="Candara" panose="020E0502030303020204" pitchFamily="34" charset="0"/>
                <a:cs typeface="Arial" pitchFamily="34" charset="0"/>
              </a:rPr>
              <a:t>Ciudadana </a:t>
            </a:r>
          </a:p>
        </p:txBody>
      </p:sp>
      <p:sp>
        <p:nvSpPr>
          <p:cNvPr id="8" name="7 Rectángulo"/>
          <p:cNvSpPr/>
          <p:nvPr/>
        </p:nvSpPr>
        <p:spPr>
          <a:xfrm>
            <a:off x="229203" y="4977568"/>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spTree>
    <p:extLst>
      <p:ext uri="{BB962C8B-B14F-4D97-AF65-F5344CB8AC3E}">
        <p14:creationId xmlns:p14="http://schemas.microsoft.com/office/powerpoint/2010/main" val="144791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27" name="Imagen 1"/>
          <p:cNvPicPr>
            <a:picLocks noChangeAspect="1"/>
          </p:cNvPicPr>
          <p:nvPr/>
        </p:nvPicPr>
        <p:blipFill rotWithShape="1">
          <a:blip r:embed="rId2" cstate="print">
            <a:extLst>
              <a:ext uri="{28A0092B-C50C-407E-A947-70E740481C1C}">
                <a14:useLocalDpi xmlns:a14="http://schemas.microsoft.com/office/drawing/2010/main" val="0"/>
              </a:ext>
            </a:extLst>
          </a:blip>
          <a:srcRect l="64475"/>
          <a:stretch/>
        </p:blipFill>
        <p:spPr>
          <a:xfrm>
            <a:off x="8143875" y="5628933"/>
            <a:ext cx="932568" cy="298601"/>
          </a:xfrm>
          <a:prstGeom prst="rect">
            <a:avLst/>
          </a:prstGeom>
        </p:spPr>
      </p:pic>
      <p:pic>
        <p:nvPicPr>
          <p:cNvPr id="29"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46179" t="55545" r="40277" b="4576"/>
          <a:stretch/>
        </p:blipFill>
        <p:spPr bwMode="auto">
          <a:xfrm>
            <a:off x="4761186" y="1640514"/>
            <a:ext cx="540000" cy="540000"/>
          </a:xfrm>
          <a:prstGeom prst="ellipse">
            <a:avLst/>
          </a:prstGeom>
          <a:noFill/>
          <a:extLst>
            <a:ext uri="{909E8E84-426E-40DD-AFC4-6F175D3DCCD1}">
              <a14:hiddenFill xmlns:a14="http://schemas.microsoft.com/office/drawing/2010/main">
                <a:solidFill>
                  <a:srgbClr val="FFFFFF"/>
                </a:solidFill>
              </a14:hiddenFill>
            </a:ext>
          </a:extLst>
        </p:spPr>
      </p:pic>
      <p:pic>
        <p:nvPicPr>
          <p:cNvPr id="30"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68153" t="7911" r="18181" b="52696"/>
          <a:stretch/>
        </p:blipFill>
        <p:spPr bwMode="auto">
          <a:xfrm>
            <a:off x="4761186" y="2354651"/>
            <a:ext cx="540000" cy="540000"/>
          </a:xfrm>
          <a:prstGeom prst="ellipse">
            <a:avLst/>
          </a:prstGeom>
          <a:noFill/>
          <a:extLst>
            <a:ext uri="{909E8E84-426E-40DD-AFC4-6F175D3DCCD1}">
              <a14:hiddenFill xmlns:a14="http://schemas.microsoft.com/office/drawing/2010/main">
                <a:solidFill>
                  <a:srgbClr val="FFFFFF"/>
                </a:solidFill>
              </a14:hiddenFill>
            </a:ext>
          </a:extLst>
        </p:spPr>
      </p:pic>
      <p:pic>
        <p:nvPicPr>
          <p:cNvPr id="31"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t="5406" r="86703" b="55760"/>
          <a:stretch/>
        </p:blipFill>
        <p:spPr bwMode="auto">
          <a:xfrm>
            <a:off x="4761186" y="3068787"/>
            <a:ext cx="540000" cy="540000"/>
          </a:xfrm>
          <a:prstGeom prst="ellipse">
            <a:avLst/>
          </a:prstGeom>
          <a:noFill/>
          <a:extLst>
            <a:ext uri="{909E8E84-426E-40DD-AFC4-6F175D3DCCD1}">
              <a14:hiddenFill xmlns:a14="http://schemas.microsoft.com/office/drawing/2010/main">
                <a:solidFill>
                  <a:srgbClr val="FFFFFF"/>
                </a:solidFill>
              </a14:hiddenFill>
            </a:ext>
          </a:extLst>
        </p:spPr>
      </p:pic>
      <p:pic>
        <p:nvPicPr>
          <p:cNvPr id="32"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12425" t="52164" r="73975" b="8227"/>
          <a:stretch/>
        </p:blipFill>
        <p:spPr bwMode="auto">
          <a:xfrm>
            <a:off x="4761185" y="3782924"/>
            <a:ext cx="540000" cy="540000"/>
          </a:xfrm>
          <a:prstGeom prst="ellipse">
            <a:avLst/>
          </a:prstGeom>
          <a:noFill/>
          <a:extLst>
            <a:ext uri="{909E8E84-426E-40DD-AFC4-6F175D3DCCD1}">
              <a14:hiddenFill xmlns:a14="http://schemas.microsoft.com/office/drawing/2010/main">
                <a:solidFill>
                  <a:srgbClr val="FFFFFF"/>
                </a:solidFill>
              </a14:hiddenFill>
            </a:ext>
          </a:extLst>
        </p:spPr>
      </p:pic>
      <p:pic>
        <p:nvPicPr>
          <p:cNvPr id="33"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78116" t="55922" r="8656" b="4879"/>
          <a:stretch/>
        </p:blipFill>
        <p:spPr bwMode="auto">
          <a:xfrm>
            <a:off x="4761185" y="4497060"/>
            <a:ext cx="540000" cy="540000"/>
          </a:xfrm>
          <a:prstGeom prst="ellipse">
            <a:avLst/>
          </a:prstGeom>
          <a:noFill/>
          <a:extLst>
            <a:ext uri="{909E8E84-426E-40DD-AFC4-6F175D3DCCD1}">
              <a14:hiddenFill xmlns:a14="http://schemas.microsoft.com/office/drawing/2010/main">
                <a:solidFill>
                  <a:srgbClr val="FFFFFF"/>
                </a:solidFill>
              </a14:hiddenFill>
            </a:ext>
          </a:extLst>
        </p:spPr>
      </p:pic>
      <p:pic>
        <p:nvPicPr>
          <p:cNvPr id="34"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36263" t="8272" r="50421" b="52222"/>
          <a:stretch/>
        </p:blipFill>
        <p:spPr bwMode="auto">
          <a:xfrm>
            <a:off x="4761185" y="5211198"/>
            <a:ext cx="540000" cy="540000"/>
          </a:xfrm>
          <a:prstGeom prst="ellipse">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5341099" y="2432317"/>
            <a:ext cx="1808508" cy="415498"/>
          </a:xfrm>
          <a:prstGeom prst="rect">
            <a:avLst/>
          </a:prstGeom>
          <a:noFill/>
        </p:spPr>
        <p:txBody>
          <a:bodyPr wrap="none" rtlCol="0">
            <a:spAutoFit/>
          </a:bodyPr>
          <a:lstStyle/>
          <a:p>
            <a:r>
              <a:rPr lang="es-CO" sz="2100" b="1" dirty="0">
                <a:latin typeface="Candara" panose="020E0502030303020204" pitchFamily="34" charset="0"/>
              </a:rPr>
              <a:t>2. Diagnóstico</a:t>
            </a:r>
          </a:p>
        </p:txBody>
      </p:sp>
      <p:sp>
        <p:nvSpPr>
          <p:cNvPr id="37" name="CuadroTexto 36"/>
          <p:cNvSpPr txBox="1"/>
          <p:nvPr/>
        </p:nvSpPr>
        <p:spPr>
          <a:xfrm>
            <a:off x="5341099" y="3125603"/>
            <a:ext cx="3233578" cy="415498"/>
          </a:xfrm>
          <a:prstGeom prst="rect">
            <a:avLst/>
          </a:prstGeom>
          <a:noFill/>
        </p:spPr>
        <p:txBody>
          <a:bodyPr wrap="none" rtlCol="0">
            <a:spAutoFit/>
          </a:bodyPr>
          <a:lstStyle/>
          <a:p>
            <a:r>
              <a:rPr lang="es-CO" sz="2100" b="1" dirty="0">
                <a:latin typeface="Candara" panose="020E0502030303020204" pitchFamily="34" charset="0"/>
              </a:rPr>
              <a:t>3. Formulación Estratégica</a:t>
            </a:r>
          </a:p>
        </p:txBody>
      </p:sp>
      <p:sp>
        <p:nvSpPr>
          <p:cNvPr id="38" name="CuadroTexto 37"/>
          <p:cNvSpPr txBox="1"/>
          <p:nvPr/>
        </p:nvSpPr>
        <p:spPr>
          <a:xfrm>
            <a:off x="5341099" y="3846996"/>
            <a:ext cx="2956259" cy="415498"/>
          </a:xfrm>
          <a:prstGeom prst="rect">
            <a:avLst/>
          </a:prstGeom>
          <a:noFill/>
        </p:spPr>
        <p:txBody>
          <a:bodyPr wrap="none" rtlCol="0">
            <a:spAutoFit/>
          </a:bodyPr>
          <a:lstStyle/>
          <a:p>
            <a:r>
              <a:rPr lang="es-CO" sz="2100" b="1" dirty="0">
                <a:latin typeface="Candara" panose="020E0502030303020204" pitchFamily="34" charset="0"/>
              </a:rPr>
              <a:t>4. Planeación Financiera</a:t>
            </a:r>
          </a:p>
        </p:txBody>
      </p:sp>
      <p:sp>
        <p:nvSpPr>
          <p:cNvPr id="39" name="CuadroTexto 38"/>
          <p:cNvSpPr txBox="1"/>
          <p:nvPr/>
        </p:nvSpPr>
        <p:spPr>
          <a:xfrm>
            <a:off x="5341099" y="4504095"/>
            <a:ext cx="3788615" cy="738664"/>
          </a:xfrm>
          <a:prstGeom prst="rect">
            <a:avLst/>
          </a:prstGeom>
          <a:noFill/>
        </p:spPr>
        <p:txBody>
          <a:bodyPr wrap="square" rtlCol="0">
            <a:spAutoFit/>
          </a:bodyPr>
          <a:lstStyle/>
          <a:p>
            <a:r>
              <a:rPr lang="es-CO" sz="2100" b="1" dirty="0">
                <a:latin typeface="Candara" panose="020E0502030303020204" pitchFamily="34" charset="0"/>
              </a:rPr>
              <a:t>5. Seguimiento Implementación </a:t>
            </a:r>
          </a:p>
        </p:txBody>
      </p:sp>
      <p:sp>
        <p:nvSpPr>
          <p:cNvPr id="52" name="CuadroTexto 39"/>
          <p:cNvSpPr txBox="1"/>
          <p:nvPr/>
        </p:nvSpPr>
        <p:spPr>
          <a:xfrm>
            <a:off x="5341099" y="5289780"/>
            <a:ext cx="1693092" cy="415498"/>
          </a:xfrm>
          <a:prstGeom prst="rect">
            <a:avLst/>
          </a:prstGeom>
          <a:noFill/>
        </p:spPr>
        <p:txBody>
          <a:bodyPr wrap="none" rtlCol="0">
            <a:spAutoFit/>
          </a:bodyPr>
          <a:lstStyle/>
          <a:p>
            <a:r>
              <a:rPr lang="es-CO" sz="2100" b="1" dirty="0">
                <a:latin typeface="Candara" panose="020E0502030303020204" pitchFamily="34" charset="0"/>
              </a:rPr>
              <a:t>6. Evaluación</a:t>
            </a:r>
          </a:p>
        </p:txBody>
      </p:sp>
      <p:sp>
        <p:nvSpPr>
          <p:cNvPr id="53" name="CuadroTexto 11"/>
          <p:cNvSpPr txBox="1"/>
          <p:nvPr/>
        </p:nvSpPr>
        <p:spPr>
          <a:xfrm>
            <a:off x="5341099" y="1682818"/>
            <a:ext cx="3307316" cy="415498"/>
          </a:xfrm>
          <a:prstGeom prst="rect">
            <a:avLst/>
          </a:prstGeom>
          <a:noFill/>
        </p:spPr>
        <p:txBody>
          <a:bodyPr wrap="none" rtlCol="0">
            <a:spAutoFit/>
          </a:bodyPr>
          <a:lstStyle/>
          <a:p>
            <a:r>
              <a:rPr lang="es-CO" sz="2100" b="1" dirty="0">
                <a:latin typeface="Candara" panose="020E0502030303020204" pitchFamily="34" charset="0"/>
              </a:rPr>
              <a:t>1. Conocimiento Normativo</a:t>
            </a:r>
          </a:p>
        </p:txBody>
      </p:sp>
      <p:pic>
        <p:nvPicPr>
          <p:cNvPr id="5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826" t="4074" b="4367"/>
          <a:stretch/>
        </p:blipFill>
        <p:spPr bwMode="auto">
          <a:xfrm>
            <a:off x="2264456" y="2767903"/>
            <a:ext cx="2416491" cy="176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34 Rectángulo"/>
          <p:cNvSpPr/>
          <p:nvPr/>
        </p:nvSpPr>
        <p:spPr>
          <a:xfrm>
            <a:off x="144758"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45" name="44 Rectángulo"/>
          <p:cNvSpPr/>
          <p:nvPr/>
        </p:nvSpPr>
        <p:spPr>
          <a:xfrm>
            <a:off x="480148" y="1573849"/>
            <a:ext cx="1439818" cy="415498"/>
          </a:xfrm>
          <a:prstGeom prst="rect">
            <a:avLst/>
          </a:prstGeom>
        </p:spPr>
        <p:txBody>
          <a:bodyPr wrap="none">
            <a:spAutoFit/>
          </a:bodyPr>
          <a:lstStyle/>
          <a:p>
            <a:r>
              <a:rPr lang="es-CO" sz="2100" b="1" dirty="0">
                <a:solidFill>
                  <a:schemeClr val="accent4">
                    <a:lumMod val="50000"/>
                  </a:schemeClr>
                </a:solidFill>
                <a:latin typeface="Candara" panose="020E0502030303020204" pitchFamily="34" charset="0"/>
                <a:cs typeface="Arial" pitchFamily="34" charset="0"/>
              </a:rPr>
              <a:t>Planeación</a:t>
            </a:r>
          </a:p>
        </p:txBody>
      </p:sp>
      <p:cxnSp>
        <p:nvCxnSpPr>
          <p:cNvPr id="49" name="48 Conector recto"/>
          <p:cNvCxnSpPr/>
          <p:nvPr/>
        </p:nvCxnSpPr>
        <p:spPr>
          <a:xfrm>
            <a:off x="1120228" y="2954392"/>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0" name="49 Grupo"/>
          <p:cNvGrpSpPr/>
          <p:nvPr/>
        </p:nvGrpSpPr>
        <p:grpSpPr>
          <a:xfrm>
            <a:off x="651213" y="2064271"/>
            <a:ext cx="939329" cy="942974"/>
            <a:chOff x="4016774" y="1514475"/>
            <a:chExt cx="1252438" cy="1257299"/>
          </a:xfrm>
        </p:grpSpPr>
        <p:sp>
          <p:nvSpPr>
            <p:cNvPr id="51" name="50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54" name="Picture 4" descr="https://i-msdn.sec.s-msft.com/dynimg/IC7597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55 Rectángulo"/>
          <p:cNvSpPr/>
          <p:nvPr/>
        </p:nvSpPr>
        <p:spPr>
          <a:xfrm>
            <a:off x="164703" y="3627764"/>
            <a:ext cx="2000869" cy="1246495"/>
          </a:xfrm>
          <a:prstGeom prst="rect">
            <a:avLst/>
          </a:prstGeom>
          <a:solidFill>
            <a:schemeClr val="accent2">
              <a:lumMod val="20000"/>
              <a:lumOff val="80000"/>
            </a:schemeClr>
          </a:solidFill>
        </p:spPr>
        <p:txBody>
          <a:bodyPr wrap="none">
            <a:spAutoFit/>
          </a:bodyPr>
          <a:lstStyle/>
          <a:p>
            <a:pPr lvl="0" algn="ctr"/>
            <a:r>
              <a:rPr lang="es-CO" sz="1875" b="1" dirty="0">
                <a:latin typeface="Candara" panose="020E0502030303020204" pitchFamily="34" charset="0"/>
                <a:cs typeface="Arial" pitchFamily="34" charset="0"/>
              </a:rPr>
              <a:t>Planes Integrales </a:t>
            </a:r>
          </a:p>
          <a:p>
            <a:pPr lvl="0" algn="ctr"/>
            <a:r>
              <a:rPr lang="es-CO" sz="1875" b="1" dirty="0">
                <a:latin typeface="Candara" panose="020E0502030303020204" pitchFamily="34" charset="0"/>
                <a:cs typeface="Arial" pitchFamily="34" charset="0"/>
              </a:rPr>
              <a:t>de Seguridad y </a:t>
            </a:r>
          </a:p>
          <a:p>
            <a:pPr lvl="0" algn="ctr"/>
            <a:r>
              <a:rPr lang="es-CO" sz="1875" b="1" dirty="0">
                <a:latin typeface="Candara" panose="020E0502030303020204" pitchFamily="34" charset="0"/>
                <a:cs typeface="Arial" pitchFamily="34" charset="0"/>
              </a:rPr>
              <a:t>Convivencia </a:t>
            </a:r>
          </a:p>
          <a:p>
            <a:pPr lvl="0" algn="ctr"/>
            <a:r>
              <a:rPr lang="es-CO" sz="1875" b="1" dirty="0">
                <a:latin typeface="Candara" panose="020E0502030303020204" pitchFamily="34" charset="0"/>
                <a:cs typeface="Arial" pitchFamily="34" charset="0"/>
              </a:rPr>
              <a:t>Ciudadana </a:t>
            </a:r>
          </a:p>
        </p:txBody>
      </p:sp>
      <p:sp>
        <p:nvSpPr>
          <p:cNvPr id="57" name="56 Rectángulo"/>
          <p:cNvSpPr/>
          <p:nvPr/>
        </p:nvSpPr>
        <p:spPr>
          <a:xfrm>
            <a:off x="229203" y="4977568"/>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spTree>
    <p:extLst>
      <p:ext uri="{BB962C8B-B14F-4D97-AF65-F5344CB8AC3E}">
        <p14:creationId xmlns:p14="http://schemas.microsoft.com/office/powerpoint/2010/main" val="202729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27" name="Imagen 1"/>
          <p:cNvPicPr>
            <a:picLocks noChangeAspect="1"/>
          </p:cNvPicPr>
          <p:nvPr/>
        </p:nvPicPr>
        <p:blipFill rotWithShape="1">
          <a:blip r:embed="rId2" cstate="print">
            <a:extLst>
              <a:ext uri="{28A0092B-C50C-407E-A947-70E740481C1C}">
                <a14:useLocalDpi xmlns:a14="http://schemas.microsoft.com/office/drawing/2010/main" val="0"/>
              </a:ext>
            </a:extLst>
          </a:blip>
          <a:srcRect l="64475"/>
          <a:stretch/>
        </p:blipFill>
        <p:spPr>
          <a:xfrm>
            <a:off x="8143875" y="5628933"/>
            <a:ext cx="932568" cy="298601"/>
          </a:xfrm>
          <a:prstGeom prst="rect">
            <a:avLst/>
          </a:prstGeom>
        </p:spPr>
      </p:pic>
      <p:pic>
        <p:nvPicPr>
          <p:cNvPr id="29"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46179" t="55545" r="40277" b="4576"/>
          <a:stretch/>
        </p:blipFill>
        <p:spPr bwMode="auto">
          <a:xfrm>
            <a:off x="2324232" y="1616022"/>
            <a:ext cx="540000" cy="540000"/>
          </a:xfrm>
          <a:prstGeom prst="ellipse">
            <a:avLst/>
          </a:prstGeom>
          <a:noFill/>
          <a:extLst>
            <a:ext uri="{909E8E84-426E-40DD-AFC4-6F175D3DCCD1}">
              <a14:hiddenFill xmlns:a14="http://schemas.microsoft.com/office/drawing/2010/main">
                <a:solidFill>
                  <a:srgbClr val="FFFFFF"/>
                </a:solidFill>
              </a14:hiddenFill>
            </a:ext>
          </a:extLst>
        </p:spPr>
      </p:pic>
      <p:sp>
        <p:nvSpPr>
          <p:cNvPr id="53" name="CuadroTexto 11"/>
          <p:cNvSpPr txBox="1"/>
          <p:nvPr/>
        </p:nvSpPr>
        <p:spPr>
          <a:xfrm>
            <a:off x="2904145" y="1658326"/>
            <a:ext cx="3307316" cy="415498"/>
          </a:xfrm>
          <a:prstGeom prst="rect">
            <a:avLst/>
          </a:prstGeom>
          <a:noFill/>
        </p:spPr>
        <p:txBody>
          <a:bodyPr wrap="none" rtlCol="0">
            <a:spAutoFit/>
          </a:bodyPr>
          <a:lstStyle/>
          <a:p>
            <a:r>
              <a:rPr lang="es-CO" sz="2100" b="1" dirty="0">
                <a:latin typeface="Candara" panose="020E0502030303020204" pitchFamily="34" charset="0"/>
              </a:rPr>
              <a:t>1. Conocimiento Normativo</a:t>
            </a:r>
          </a:p>
        </p:txBody>
      </p:sp>
      <p:sp>
        <p:nvSpPr>
          <p:cNvPr id="2" name="1 Rectángulo"/>
          <p:cNvSpPr/>
          <p:nvPr/>
        </p:nvSpPr>
        <p:spPr>
          <a:xfrm>
            <a:off x="2292123" y="2060848"/>
            <a:ext cx="6784321" cy="830997"/>
          </a:xfrm>
          <a:prstGeom prst="rect">
            <a:avLst/>
          </a:prstGeom>
        </p:spPr>
        <p:txBody>
          <a:bodyPr wrap="square">
            <a:spAutoFit/>
          </a:bodyPr>
          <a:lstStyle/>
          <a:p>
            <a:pPr algn="just"/>
            <a:r>
              <a:rPr lang="es-CO" sz="1600" b="1" dirty="0">
                <a:latin typeface="Candara" charset="0"/>
                <a:ea typeface="Candara" charset="0"/>
                <a:cs typeface="Candara" charset="0"/>
              </a:rPr>
              <a:t>Conocer los lineamientos de política pública y el marco normativo</a:t>
            </a:r>
            <a:r>
              <a:rPr lang="es-CO" sz="1600" dirty="0">
                <a:latin typeface="Candara" charset="0"/>
                <a:ea typeface="Candara" charset="0"/>
                <a:cs typeface="Candara" charset="0"/>
              </a:rPr>
              <a:t> en materia de seguridad y convivencia ciudadana, con el fin de incorporarlos a la planeación estratégica de la entidad territorial.</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0125"/>
          <a:stretch/>
        </p:blipFill>
        <p:spPr bwMode="auto">
          <a:xfrm>
            <a:off x="2350670" y="2955741"/>
            <a:ext cx="4731756" cy="2634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3 Conector recto"/>
          <p:cNvCxnSpPr/>
          <p:nvPr/>
        </p:nvCxnSpPr>
        <p:spPr>
          <a:xfrm flipH="1">
            <a:off x="7280495" y="3042009"/>
            <a:ext cx="6123" cy="245183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4 Rectángulo"/>
          <p:cNvSpPr/>
          <p:nvPr/>
        </p:nvSpPr>
        <p:spPr>
          <a:xfrm>
            <a:off x="7481493" y="3021738"/>
            <a:ext cx="1199367" cy="230832"/>
          </a:xfrm>
          <a:prstGeom prst="rect">
            <a:avLst/>
          </a:prstGeom>
        </p:spPr>
        <p:txBody>
          <a:bodyPr wrap="none">
            <a:spAutoFit/>
          </a:bodyPr>
          <a:lstStyle/>
          <a:p>
            <a:r>
              <a:rPr lang="es-CO" sz="900" b="1" dirty="0">
                <a:latin typeface="Candara" panose="020E0502030303020204" pitchFamily="34" charset="0"/>
              </a:rPr>
              <a:t>Constitución Política</a:t>
            </a:r>
            <a:endParaRPr lang="es-CO" sz="900" b="1" dirty="0"/>
          </a:p>
        </p:txBody>
      </p:sp>
      <p:sp>
        <p:nvSpPr>
          <p:cNvPr id="45" name="44 Rectángulo"/>
          <p:cNvSpPr/>
          <p:nvPr/>
        </p:nvSpPr>
        <p:spPr>
          <a:xfrm>
            <a:off x="7481492" y="3444776"/>
            <a:ext cx="1103198" cy="369332"/>
          </a:xfrm>
          <a:prstGeom prst="rect">
            <a:avLst/>
          </a:prstGeom>
        </p:spPr>
        <p:txBody>
          <a:bodyPr wrap="square">
            <a:spAutoFit/>
          </a:bodyPr>
          <a:lstStyle/>
          <a:p>
            <a:r>
              <a:rPr lang="es-CO" sz="900" b="1" dirty="0">
                <a:latin typeface="Candara" panose="020E0502030303020204" pitchFamily="34" charset="0"/>
              </a:rPr>
              <a:t>Ley 62 de 1993</a:t>
            </a:r>
          </a:p>
          <a:p>
            <a:r>
              <a:rPr lang="es-CO" sz="900" b="1" dirty="0">
                <a:latin typeface="Candara" panose="020E0502030303020204" pitchFamily="34" charset="0"/>
              </a:rPr>
              <a:t>Ley 1801 de 2016 </a:t>
            </a:r>
            <a:endParaRPr lang="es-CO" sz="900" b="1" dirty="0"/>
          </a:p>
        </p:txBody>
      </p:sp>
      <p:sp>
        <p:nvSpPr>
          <p:cNvPr id="49" name="48 Rectángulo"/>
          <p:cNvSpPr/>
          <p:nvPr/>
        </p:nvSpPr>
        <p:spPr>
          <a:xfrm>
            <a:off x="7481492" y="4649401"/>
            <a:ext cx="1188146" cy="230832"/>
          </a:xfrm>
          <a:prstGeom prst="rect">
            <a:avLst/>
          </a:prstGeom>
        </p:spPr>
        <p:txBody>
          <a:bodyPr wrap="none">
            <a:spAutoFit/>
          </a:bodyPr>
          <a:lstStyle/>
          <a:p>
            <a:r>
              <a:rPr lang="es-CO" sz="900" b="1" dirty="0">
                <a:latin typeface="Candara" panose="020E0502030303020204" pitchFamily="34" charset="0"/>
              </a:rPr>
              <a:t>Decreto 2615 de 1991</a:t>
            </a:r>
            <a:endParaRPr lang="es-CO" sz="900" b="1" dirty="0"/>
          </a:p>
        </p:txBody>
      </p:sp>
      <p:sp>
        <p:nvSpPr>
          <p:cNvPr id="51" name="50 Rectángulo"/>
          <p:cNvSpPr/>
          <p:nvPr/>
        </p:nvSpPr>
        <p:spPr>
          <a:xfrm>
            <a:off x="7481493" y="3867813"/>
            <a:ext cx="960519" cy="369332"/>
          </a:xfrm>
          <a:prstGeom prst="rect">
            <a:avLst/>
          </a:prstGeom>
        </p:spPr>
        <p:txBody>
          <a:bodyPr wrap="none">
            <a:spAutoFit/>
          </a:bodyPr>
          <a:lstStyle/>
          <a:p>
            <a:r>
              <a:rPr lang="es-CO" sz="900" b="1" dirty="0">
                <a:latin typeface="Candara" panose="020E0502030303020204" pitchFamily="34" charset="0"/>
              </a:rPr>
              <a:t>Ley 418 de 1993 </a:t>
            </a:r>
          </a:p>
          <a:p>
            <a:r>
              <a:rPr lang="es-CO" sz="900" b="1" dirty="0">
                <a:latin typeface="Candara" panose="020E0502030303020204" pitchFamily="34" charset="0"/>
              </a:rPr>
              <a:t>ley 1738 de 2014</a:t>
            </a:r>
            <a:endParaRPr lang="es-CO" sz="900" b="1" dirty="0"/>
          </a:p>
        </p:txBody>
      </p:sp>
      <p:sp>
        <p:nvSpPr>
          <p:cNvPr id="54" name="53 Rectángulo"/>
          <p:cNvSpPr/>
          <p:nvPr/>
        </p:nvSpPr>
        <p:spPr>
          <a:xfrm>
            <a:off x="7485100" y="4297590"/>
            <a:ext cx="954107" cy="230832"/>
          </a:xfrm>
          <a:prstGeom prst="rect">
            <a:avLst/>
          </a:prstGeom>
        </p:spPr>
        <p:txBody>
          <a:bodyPr wrap="none">
            <a:spAutoFit/>
          </a:bodyPr>
          <a:lstStyle/>
          <a:p>
            <a:r>
              <a:rPr lang="es-CO" sz="900" b="1" dirty="0">
                <a:latin typeface="Candara" panose="020E0502030303020204" pitchFamily="34" charset="0"/>
              </a:rPr>
              <a:t>Ley 1551 de 2012</a:t>
            </a:r>
            <a:endParaRPr lang="es-CO" sz="900" b="1" dirty="0"/>
          </a:p>
        </p:txBody>
      </p:sp>
      <p:sp>
        <p:nvSpPr>
          <p:cNvPr id="56" name="55 Rectángulo"/>
          <p:cNvSpPr/>
          <p:nvPr/>
        </p:nvSpPr>
        <p:spPr>
          <a:xfrm>
            <a:off x="7481492" y="4930319"/>
            <a:ext cx="1149674" cy="230832"/>
          </a:xfrm>
          <a:prstGeom prst="rect">
            <a:avLst/>
          </a:prstGeom>
        </p:spPr>
        <p:txBody>
          <a:bodyPr wrap="none">
            <a:spAutoFit/>
          </a:bodyPr>
          <a:lstStyle/>
          <a:p>
            <a:r>
              <a:rPr lang="es-CO" sz="900" b="1" dirty="0">
                <a:latin typeface="Candara" panose="020E0502030303020204" pitchFamily="34" charset="0"/>
              </a:rPr>
              <a:t>Decreto 399 de 2011</a:t>
            </a:r>
            <a:endParaRPr lang="es-CO" sz="900" b="1" dirty="0"/>
          </a:p>
        </p:txBody>
      </p:sp>
      <p:sp>
        <p:nvSpPr>
          <p:cNvPr id="6" name="5 Elipse"/>
          <p:cNvSpPr/>
          <p:nvPr/>
        </p:nvSpPr>
        <p:spPr>
          <a:xfrm>
            <a:off x="7384597" y="3072077"/>
            <a:ext cx="135000" cy="135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57" name="56 Elipse"/>
          <p:cNvSpPr/>
          <p:nvPr/>
        </p:nvSpPr>
        <p:spPr>
          <a:xfrm>
            <a:off x="7384597" y="3520022"/>
            <a:ext cx="135000" cy="135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58" name="57 Elipse"/>
          <p:cNvSpPr/>
          <p:nvPr/>
        </p:nvSpPr>
        <p:spPr>
          <a:xfrm>
            <a:off x="7384597" y="3967966"/>
            <a:ext cx="135000" cy="135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59" name="58 Elipse"/>
          <p:cNvSpPr/>
          <p:nvPr/>
        </p:nvSpPr>
        <p:spPr>
          <a:xfrm>
            <a:off x="7384597" y="4342070"/>
            <a:ext cx="135000" cy="135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60" name="59 Elipse"/>
          <p:cNvSpPr/>
          <p:nvPr/>
        </p:nvSpPr>
        <p:spPr>
          <a:xfrm>
            <a:off x="7384597" y="4692764"/>
            <a:ext cx="135000" cy="135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61" name="60 Elipse"/>
          <p:cNvSpPr/>
          <p:nvPr/>
        </p:nvSpPr>
        <p:spPr>
          <a:xfrm>
            <a:off x="7384597" y="4978985"/>
            <a:ext cx="135000" cy="135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36" name="35 Rectángulo"/>
          <p:cNvSpPr/>
          <p:nvPr/>
        </p:nvSpPr>
        <p:spPr>
          <a:xfrm>
            <a:off x="144758"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37" name="36 Rectángulo"/>
          <p:cNvSpPr/>
          <p:nvPr/>
        </p:nvSpPr>
        <p:spPr>
          <a:xfrm>
            <a:off x="480148" y="1573849"/>
            <a:ext cx="1439818" cy="415498"/>
          </a:xfrm>
          <a:prstGeom prst="rect">
            <a:avLst/>
          </a:prstGeom>
        </p:spPr>
        <p:txBody>
          <a:bodyPr wrap="none">
            <a:spAutoFit/>
          </a:bodyPr>
          <a:lstStyle/>
          <a:p>
            <a:r>
              <a:rPr lang="es-CO" sz="2100" b="1" dirty="0">
                <a:solidFill>
                  <a:schemeClr val="accent4">
                    <a:lumMod val="50000"/>
                  </a:schemeClr>
                </a:solidFill>
                <a:latin typeface="Candara" panose="020E0502030303020204" pitchFamily="34" charset="0"/>
                <a:cs typeface="Arial" pitchFamily="34" charset="0"/>
              </a:rPr>
              <a:t>Planeación</a:t>
            </a:r>
          </a:p>
        </p:txBody>
      </p:sp>
      <p:cxnSp>
        <p:nvCxnSpPr>
          <p:cNvPr id="38" name="37 Conector recto"/>
          <p:cNvCxnSpPr/>
          <p:nvPr/>
        </p:nvCxnSpPr>
        <p:spPr>
          <a:xfrm>
            <a:off x="1120228" y="2954392"/>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9" name="38 Grupo"/>
          <p:cNvGrpSpPr/>
          <p:nvPr/>
        </p:nvGrpSpPr>
        <p:grpSpPr>
          <a:xfrm>
            <a:off x="651213" y="2064271"/>
            <a:ext cx="939329" cy="942974"/>
            <a:chOff x="4016774" y="1514475"/>
            <a:chExt cx="1252438" cy="1257299"/>
          </a:xfrm>
        </p:grpSpPr>
        <p:sp>
          <p:nvSpPr>
            <p:cNvPr id="50" name="49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52" name="Picture 4" descr="https://i-msdn.sec.s-msft.com/dynimg/IC7597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62" name="61 Rectángulo"/>
          <p:cNvSpPr/>
          <p:nvPr/>
        </p:nvSpPr>
        <p:spPr>
          <a:xfrm>
            <a:off x="164703" y="3627764"/>
            <a:ext cx="2000869" cy="1246495"/>
          </a:xfrm>
          <a:prstGeom prst="rect">
            <a:avLst/>
          </a:prstGeom>
          <a:solidFill>
            <a:schemeClr val="accent2">
              <a:lumMod val="20000"/>
              <a:lumOff val="80000"/>
            </a:schemeClr>
          </a:solidFill>
        </p:spPr>
        <p:txBody>
          <a:bodyPr wrap="none">
            <a:spAutoFit/>
          </a:bodyPr>
          <a:lstStyle/>
          <a:p>
            <a:pPr lvl="0" algn="ctr"/>
            <a:r>
              <a:rPr lang="es-CO" sz="1875" b="1" dirty="0">
                <a:latin typeface="Candara" panose="020E0502030303020204" pitchFamily="34" charset="0"/>
                <a:cs typeface="Arial" pitchFamily="34" charset="0"/>
              </a:rPr>
              <a:t>Planes Integrales </a:t>
            </a:r>
          </a:p>
          <a:p>
            <a:pPr lvl="0" algn="ctr"/>
            <a:r>
              <a:rPr lang="es-CO" sz="1875" b="1" dirty="0">
                <a:latin typeface="Candara" panose="020E0502030303020204" pitchFamily="34" charset="0"/>
                <a:cs typeface="Arial" pitchFamily="34" charset="0"/>
              </a:rPr>
              <a:t>de Seguridad y </a:t>
            </a:r>
          </a:p>
          <a:p>
            <a:pPr lvl="0" algn="ctr"/>
            <a:r>
              <a:rPr lang="es-CO" sz="1875" b="1" dirty="0">
                <a:latin typeface="Candara" panose="020E0502030303020204" pitchFamily="34" charset="0"/>
                <a:cs typeface="Arial" pitchFamily="34" charset="0"/>
              </a:rPr>
              <a:t>Convivencia </a:t>
            </a:r>
          </a:p>
          <a:p>
            <a:pPr lvl="0" algn="ctr"/>
            <a:r>
              <a:rPr lang="es-CO" sz="1875" b="1" dirty="0">
                <a:latin typeface="Candara" panose="020E0502030303020204" pitchFamily="34" charset="0"/>
                <a:cs typeface="Arial" pitchFamily="34" charset="0"/>
              </a:rPr>
              <a:t>Ciudadana </a:t>
            </a:r>
          </a:p>
        </p:txBody>
      </p:sp>
      <p:sp>
        <p:nvSpPr>
          <p:cNvPr id="63" name="62 Rectángulo"/>
          <p:cNvSpPr/>
          <p:nvPr/>
        </p:nvSpPr>
        <p:spPr>
          <a:xfrm>
            <a:off x="229203" y="4977568"/>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sp>
        <p:nvSpPr>
          <p:cNvPr id="35" name="34 Elipse"/>
          <p:cNvSpPr/>
          <p:nvPr/>
        </p:nvSpPr>
        <p:spPr>
          <a:xfrm>
            <a:off x="7398044" y="5284905"/>
            <a:ext cx="135000" cy="135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8" name="47 Rectángulo"/>
          <p:cNvSpPr/>
          <p:nvPr/>
        </p:nvSpPr>
        <p:spPr>
          <a:xfrm>
            <a:off x="7494940" y="5216068"/>
            <a:ext cx="1207382" cy="230832"/>
          </a:xfrm>
          <a:prstGeom prst="rect">
            <a:avLst/>
          </a:prstGeom>
        </p:spPr>
        <p:txBody>
          <a:bodyPr wrap="none">
            <a:spAutoFit/>
          </a:bodyPr>
          <a:lstStyle/>
          <a:p>
            <a:r>
              <a:rPr lang="es-CO" sz="900" b="1" dirty="0">
                <a:latin typeface="Candara" panose="020E0502030303020204" pitchFamily="34" charset="0"/>
              </a:rPr>
              <a:t>Decreto 1284 de 2017</a:t>
            </a:r>
            <a:endParaRPr lang="es-CO" sz="900" b="1" dirty="0"/>
          </a:p>
        </p:txBody>
      </p:sp>
    </p:spTree>
    <p:extLst>
      <p:ext uri="{BB962C8B-B14F-4D97-AF65-F5344CB8AC3E}">
        <p14:creationId xmlns:p14="http://schemas.microsoft.com/office/powerpoint/2010/main" val="75844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1 Título"/>
          <p:cNvSpPr>
            <a:spLocks noGrp="1"/>
          </p:cNvSpPr>
          <p:nvPr>
            <p:ph type="title"/>
          </p:nvPr>
        </p:nvSpPr>
        <p:spPr>
          <a:xfrm>
            <a:off x="251520" y="274638"/>
            <a:ext cx="7344816" cy="558800"/>
          </a:xfrm>
          <a:solidFill>
            <a:schemeClr val="tx2">
              <a:lumMod val="40000"/>
              <a:lumOff val="60000"/>
            </a:schemeClr>
          </a:solidFill>
        </p:spPr>
        <p:txBody>
          <a:bodyPr/>
          <a:lstStyle/>
          <a:p>
            <a:pPr algn="ctr" eaLnBrk="1" hangingPunct="1"/>
            <a:r>
              <a:rPr lang="es-ES" altLang="es-ES_tradnl" b="1">
                <a:solidFill>
                  <a:schemeClr val="tx1"/>
                </a:solidFill>
                <a:latin typeface="Arial" charset="0"/>
                <a:ea typeface="ＭＳ Ｐゴシック" charset="-128"/>
              </a:rPr>
              <a:t>SUPREMACÍA  CONSTITUCIONAL</a:t>
            </a:r>
            <a:endParaRPr lang="es-ES" altLang="es-ES_tradnl">
              <a:solidFill>
                <a:schemeClr val="tx1"/>
              </a:solidFill>
              <a:latin typeface="Gill Sans MT" charset="0"/>
              <a:ea typeface="ＭＳ Ｐゴシック" charset="-128"/>
            </a:endParaRPr>
          </a:p>
        </p:txBody>
      </p:sp>
      <p:sp>
        <p:nvSpPr>
          <p:cNvPr id="5" name="4 Marcador de contenido"/>
          <p:cNvSpPr>
            <a:spLocks noGrp="1"/>
          </p:cNvSpPr>
          <p:nvPr>
            <p:ph idx="1"/>
          </p:nvPr>
        </p:nvSpPr>
        <p:spPr>
          <a:xfrm flipV="1">
            <a:off x="0" y="1214438"/>
            <a:ext cx="8858250" cy="5214937"/>
          </a:xfrm>
          <a:prstGeom prst="triangle">
            <a:avLst>
              <a:gd name="adj" fmla="val 47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defRPr/>
            </a:pPr>
            <a:endParaRPr lang="es-ES" dirty="0"/>
          </a:p>
        </p:txBody>
      </p:sp>
      <p:sp>
        <p:nvSpPr>
          <p:cNvPr id="6" name="5 Rectángulo"/>
          <p:cNvSpPr/>
          <p:nvPr/>
        </p:nvSpPr>
        <p:spPr>
          <a:xfrm>
            <a:off x="857250" y="1285875"/>
            <a:ext cx="7215188"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chemeClr val="tx1"/>
                </a:solidFill>
              </a:rPr>
              <a:t>CONSTITUCION POLITICA</a:t>
            </a:r>
          </a:p>
        </p:txBody>
      </p:sp>
      <p:sp>
        <p:nvSpPr>
          <p:cNvPr id="7" name="6 Rectángulo"/>
          <p:cNvSpPr/>
          <p:nvPr/>
        </p:nvSpPr>
        <p:spPr>
          <a:xfrm>
            <a:off x="1371600" y="1905000"/>
            <a:ext cx="5929313"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chemeClr val="tx1"/>
                </a:solidFill>
              </a:rPr>
              <a:t>LEY (DEC. CON FUERZA DE LEY)</a:t>
            </a:r>
          </a:p>
        </p:txBody>
      </p:sp>
      <p:sp>
        <p:nvSpPr>
          <p:cNvPr id="8" name="7 Rectángulo"/>
          <p:cNvSpPr/>
          <p:nvPr/>
        </p:nvSpPr>
        <p:spPr>
          <a:xfrm>
            <a:off x="1500188" y="2357438"/>
            <a:ext cx="5357812"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chemeClr val="tx1"/>
                </a:solidFill>
              </a:rPr>
              <a:t>DECRETOS DEL PRESIDENTE</a:t>
            </a:r>
          </a:p>
        </p:txBody>
      </p:sp>
      <p:sp>
        <p:nvSpPr>
          <p:cNvPr id="9" name="8 Rectángulo"/>
          <p:cNvSpPr/>
          <p:nvPr/>
        </p:nvSpPr>
        <p:spPr>
          <a:xfrm>
            <a:off x="2071688" y="3000375"/>
            <a:ext cx="428625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chemeClr val="tx1"/>
                </a:solidFill>
              </a:rPr>
              <a:t>ORDENANZAS</a:t>
            </a:r>
          </a:p>
        </p:txBody>
      </p:sp>
      <p:sp>
        <p:nvSpPr>
          <p:cNvPr id="10" name="9 Rectángulo"/>
          <p:cNvSpPr/>
          <p:nvPr/>
        </p:nvSpPr>
        <p:spPr>
          <a:xfrm>
            <a:off x="2428875" y="3643313"/>
            <a:ext cx="3500438"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chemeClr val="tx1"/>
                </a:solidFill>
              </a:rPr>
              <a:t>DECRETOS DEL GOBERNADOR</a:t>
            </a:r>
          </a:p>
        </p:txBody>
      </p:sp>
      <p:sp>
        <p:nvSpPr>
          <p:cNvPr id="11" name="10 Rectángulo"/>
          <p:cNvSpPr/>
          <p:nvPr/>
        </p:nvSpPr>
        <p:spPr>
          <a:xfrm>
            <a:off x="2786063" y="4214813"/>
            <a:ext cx="2857500"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chemeClr val="tx1"/>
                </a:solidFill>
              </a:rPr>
              <a:t>ACUERDOS</a:t>
            </a:r>
          </a:p>
        </p:txBody>
      </p:sp>
      <p:sp>
        <p:nvSpPr>
          <p:cNvPr id="12" name="11 Rectángulo"/>
          <p:cNvSpPr/>
          <p:nvPr/>
        </p:nvSpPr>
        <p:spPr>
          <a:xfrm>
            <a:off x="3286125" y="4786313"/>
            <a:ext cx="2071688"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chemeClr val="tx1"/>
                </a:solidFill>
              </a:rPr>
              <a:t>DEC. ALCALDE</a:t>
            </a:r>
          </a:p>
        </p:txBody>
      </p:sp>
      <p:sp>
        <p:nvSpPr>
          <p:cNvPr id="13" name="12 Rectángulo"/>
          <p:cNvSpPr/>
          <p:nvPr/>
        </p:nvSpPr>
        <p:spPr>
          <a:xfrm>
            <a:off x="3714750" y="5357813"/>
            <a:ext cx="1214438"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chemeClr val="tx1"/>
                </a:solidFill>
              </a:rPr>
              <a:t>RESOLUCIONES</a:t>
            </a:r>
          </a:p>
        </p:txBody>
      </p:sp>
      <p:sp>
        <p:nvSpPr>
          <p:cNvPr id="15" name="14 Rectángulo"/>
          <p:cNvSpPr/>
          <p:nvPr/>
        </p:nvSpPr>
        <p:spPr>
          <a:xfrm>
            <a:off x="7086600" y="3429000"/>
            <a:ext cx="2057400" cy="192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u="sng" dirty="0">
                <a:solidFill>
                  <a:schemeClr val="tx1"/>
                </a:solidFill>
              </a:rPr>
              <a:t>ACTOS </a:t>
            </a:r>
            <a:r>
              <a:rPr lang="es-ES" b="1" u="sng" dirty="0">
                <a:solidFill>
                  <a:schemeClr val="tx1"/>
                </a:solidFill>
                <a:hlinkClick r:id="" action="ppaction://noaction"/>
              </a:rPr>
              <a:t>ADMINISTRATIVOS</a:t>
            </a:r>
            <a:endParaRPr lang="es-ES" b="1" u="sng" dirty="0">
              <a:solidFill>
                <a:schemeClr val="tx1"/>
              </a:solidFill>
            </a:endParaRPr>
          </a:p>
        </p:txBody>
      </p:sp>
      <p:sp>
        <p:nvSpPr>
          <p:cNvPr id="17" name="16 Combinar"/>
          <p:cNvSpPr/>
          <p:nvPr/>
        </p:nvSpPr>
        <p:spPr>
          <a:xfrm>
            <a:off x="3929063" y="5929313"/>
            <a:ext cx="685800" cy="6858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19" name="18 Flecha arriba y abajo"/>
          <p:cNvSpPr/>
          <p:nvPr/>
        </p:nvSpPr>
        <p:spPr>
          <a:xfrm>
            <a:off x="6858000" y="2514600"/>
            <a:ext cx="214313" cy="39290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CO" dirty="0">
              <a:solidFill>
                <a:srgbClr val="FF0000"/>
              </a:solidFill>
            </a:endParaRPr>
          </a:p>
        </p:txBody>
      </p:sp>
      <p:sp>
        <p:nvSpPr>
          <p:cNvPr id="16" name="15 Elipse">
            <a:hlinkClick r:id="rId3" action="ppaction://hlinksldjump"/>
          </p:cNvPr>
          <p:cNvSpPr/>
          <p:nvPr/>
        </p:nvSpPr>
        <p:spPr>
          <a:xfrm>
            <a:off x="1143000" y="4495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CO"/>
          </a:p>
        </p:txBody>
      </p:sp>
    </p:spTree>
    <p:extLst>
      <p:ext uri="{BB962C8B-B14F-4D97-AF65-F5344CB8AC3E}">
        <p14:creationId xmlns:p14="http://schemas.microsoft.com/office/powerpoint/2010/main" val="126578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5" grpId="0" animBg="1"/>
      <p:bldP spid="17" grpId="0" animBg="1"/>
      <p:bldP spid="1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79 Conector recto"/>
          <p:cNvCxnSpPr/>
          <p:nvPr/>
        </p:nvCxnSpPr>
        <p:spPr>
          <a:xfrm>
            <a:off x="4764143" y="3432539"/>
            <a:ext cx="0" cy="2013820"/>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80 Conector recto"/>
          <p:cNvCxnSpPr/>
          <p:nvPr/>
        </p:nvCxnSpPr>
        <p:spPr>
          <a:xfrm>
            <a:off x="6517471" y="3526025"/>
            <a:ext cx="0" cy="2013820"/>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81 Conector recto"/>
          <p:cNvCxnSpPr/>
          <p:nvPr/>
        </p:nvCxnSpPr>
        <p:spPr>
          <a:xfrm>
            <a:off x="8261106" y="3432539"/>
            <a:ext cx="0" cy="2013820"/>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63 Rectángulo"/>
          <p:cNvSpPr/>
          <p:nvPr/>
        </p:nvSpPr>
        <p:spPr>
          <a:xfrm>
            <a:off x="125507"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10 Rectángulo"/>
          <p:cNvSpPr/>
          <p:nvPr/>
        </p:nvSpPr>
        <p:spPr>
          <a:xfrm>
            <a:off x="667922" y="1690301"/>
            <a:ext cx="1080745" cy="323165"/>
          </a:xfrm>
          <a:prstGeom prst="rect">
            <a:avLst/>
          </a:prstGeom>
        </p:spPr>
        <p:txBody>
          <a:bodyPr wrap="none">
            <a:spAutoFit/>
          </a:bodyPr>
          <a:lstStyle/>
          <a:p>
            <a:r>
              <a:rPr lang="es-CO" sz="1500" b="1" dirty="0">
                <a:solidFill>
                  <a:schemeClr val="accent4">
                    <a:lumMod val="50000"/>
                  </a:schemeClr>
                </a:solidFill>
                <a:latin typeface="Candara" panose="020E0502030303020204" pitchFamily="34" charset="0"/>
                <a:cs typeface="Arial" pitchFamily="34" charset="0"/>
              </a:rPr>
              <a:t>Planeación</a:t>
            </a:r>
          </a:p>
        </p:txBody>
      </p:sp>
      <p:cxnSp>
        <p:nvCxnSpPr>
          <p:cNvPr id="79" name="78 Conector recto"/>
          <p:cNvCxnSpPr/>
          <p:nvPr/>
        </p:nvCxnSpPr>
        <p:spPr>
          <a:xfrm>
            <a:off x="1141659" y="2883227"/>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8" name="27 Grupo"/>
          <p:cNvGrpSpPr/>
          <p:nvPr/>
        </p:nvGrpSpPr>
        <p:grpSpPr>
          <a:xfrm>
            <a:off x="683718" y="1993107"/>
            <a:ext cx="939329" cy="942974"/>
            <a:chOff x="4016774" y="1514475"/>
            <a:chExt cx="1252438" cy="1257299"/>
          </a:xfrm>
        </p:grpSpPr>
        <p:sp>
          <p:nvSpPr>
            <p:cNvPr id="48" name="47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75" name="Picture 4" descr="https://i-msdn.sec.s-msft.com/dynimg/IC7597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7 Rectángulo"/>
          <p:cNvSpPr/>
          <p:nvPr/>
        </p:nvSpPr>
        <p:spPr>
          <a:xfrm>
            <a:off x="239705" y="4136813"/>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pic>
        <p:nvPicPr>
          <p:cNvPr id="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826" t="4074" b="4367"/>
          <a:stretch/>
        </p:blipFill>
        <p:spPr bwMode="auto">
          <a:xfrm>
            <a:off x="401584" y="4896510"/>
            <a:ext cx="1331654" cy="97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21 Rectángulo"/>
          <p:cNvSpPr/>
          <p:nvPr/>
        </p:nvSpPr>
        <p:spPr>
          <a:xfrm>
            <a:off x="239705" y="3463127"/>
            <a:ext cx="1945998" cy="923330"/>
          </a:xfrm>
          <a:prstGeom prst="rect">
            <a:avLst/>
          </a:prstGeom>
          <a:solidFill>
            <a:schemeClr val="accent2">
              <a:lumMod val="20000"/>
              <a:lumOff val="80000"/>
            </a:schemeClr>
          </a:solidFill>
        </p:spPr>
        <p:txBody>
          <a:bodyPr wrap="square">
            <a:spAutoFit/>
          </a:bodyPr>
          <a:lstStyle/>
          <a:p>
            <a:pPr lvl="0"/>
            <a:r>
              <a:rPr lang="es-CO" sz="1350" b="1" dirty="0">
                <a:latin typeface="Candara" panose="020E0502030303020204" pitchFamily="34" charset="0"/>
                <a:cs typeface="Arial" pitchFamily="34" charset="0"/>
              </a:rPr>
              <a:t>Planes Integrales de </a:t>
            </a:r>
          </a:p>
          <a:p>
            <a:pPr lvl="0"/>
            <a:r>
              <a:rPr lang="es-CO" sz="1350" b="1" dirty="0">
                <a:latin typeface="Candara" panose="020E0502030303020204" pitchFamily="34" charset="0"/>
                <a:cs typeface="Arial" pitchFamily="34" charset="0"/>
              </a:rPr>
              <a:t>Seguridad y Convivencia </a:t>
            </a:r>
          </a:p>
          <a:p>
            <a:pPr lvl="0"/>
            <a:r>
              <a:rPr lang="es-CO" sz="1350" b="1" dirty="0">
                <a:latin typeface="Candara" panose="020E0502030303020204" pitchFamily="34" charset="0"/>
                <a:cs typeface="Arial" pitchFamily="34" charset="0"/>
              </a:rPr>
              <a:t>Ciudadana </a:t>
            </a:r>
          </a:p>
        </p:txBody>
      </p:sp>
      <p:pic>
        <p:nvPicPr>
          <p:cNvPr id="36" name="Picture 2" descr="C:\Users\ricardo.bustos\Desktop\pasos_corporativa.jpg"/>
          <p:cNvPicPr preferRelativeResize="0">
            <a:picLocks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68153" t="7911" r="18181" b="52696"/>
          <a:stretch/>
        </p:blipFill>
        <p:spPr bwMode="auto">
          <a:xfrm>
            <a:off x="2354763" y="1570342"/>
            <a:ext cx="540000" cy="540000"/>
          </a:xfrm>
          <a:prstGeom prst="ellipse">
            <a:avLst/>
          </a:prstGeom>
          <a:noFill/>
          <a:extLst>
            <a:ext uri="{909E8E84-426E-40DD-AFC4-6F175D3DCCD1}">
              <a14:hiddenFill xmlns:a14="http://schemas.microsoft.com/office/drawing/2010/main">
                <a:solidFill>
                  <a:srgbClr val="FFFFFF"/>
                </a:solidFill>
              </a14:hiddenFill>
            </a:ext>
          </a:extLst>
        </p:spPr>
      </p:pic>
      <p:sp>
        <p:nvSpPr>
          <p:cNvPr id="37" name="CuadroTexto 35"/>
          <p:cNvSpPr txBox="1"/>
          <p:nvPr/>
        </p:nvSpPr>
        <p:spPr>
          <a:xfrm>
            <a:off x="2934676" y="1648009"/>
            <a:ext cx="1808508" cy="415498"/>
          </a:xfrm>
          <a:prstGeom prst="rect">
            <a:avLst/>
          </a:prstGeom>
          <a:noFill/>
        </p:spPr>
        <p:txBody>
          <a:bodyPr wrap="none" rtlCol="0">
            <a:spAutoFit/>
          </a:bodyPr>
          <a:lstStyle/>
          <a:p>
            <a:r>
              <a:rPr lang="es-CO" sz="2100" b="1" dirty="0">
                <a:latin typeface="Candara" panose="020E0502030303020204" pitchFamily="34" charset="0"/>
              </a:rPr>
              <a:t>2. Diagnóstico</a:t>
            </a:r>
          </a:p>
        </p:txBody>
      </p:sp>
      <p:sp>
        <p:nvSpPr>
          <p:cNvPr id="3" name="2 Rectángulo"/>
          <p:cNvSpPr/>
          <p:nvPr/>
        </p:nvSpPr>
        <p:spPr>
          <a:xfrm>
            <a:off x="2285998" y="2060848"/>
            <a:ext cx="6790445" cy="830997"/>
          </a:xfrm>
          <a:prstGeom prst="rect">
            <a:avLst/>
          </a:prstGeom>
        </p:spPr>
        <p:txBody>
          <a:bodyPr wrap="square">
            <a:spAutoFit/>
          </a:bodyPr>
          <a:lstStyle/>
          <a:p>
            <a:pPr algn="just"/>
            <a:r>
              <a:rPr lang="es-CO" sz="1600" b="1" dirty="0">
                <a:latin typeface="Candara" charset="0"/>
                <a:ea typeface="Candara" charset="0"/>
                <a:cs typeface="Candara" charset="0"/>
              </a:rPr>
              <a:t>Identificar y caracterizar las problemáticas </a:t>
            </a:r>
            <a:r>
              <a:rPr lang="es-CO" sz="1600" dirty="0">
                <a:latin typeface="Candara" charset="0"/>
                <a:ea typeface="Candara" charset="0"/>
                <a:cs typeface="Candara" charset="0"/>
              </a:rPr>
              <a:t>y fenómenos sociales que afectan la seguridad y la convivencia ciudadana en el municipio o departamento, con el fin de priorizarlas y atenderlas de manera integral.</a:t>
            </a:r>
          </a:p>
        </p:txBody>
      </p:sp>
      <p:sp>
        <p:nvSpPr>
          <p:cNvPr id="7" name="6 Rectángulo redondeado"/>
          <p:cNvSpPr/>
          <p:nvPr/>
        </p:nvSpPr>
        <p:spPr>
          <a:xfrm>
            <a:off x="2229886" y="2883228"/>
            <a:ext cx="1635533" cy="774373"/>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Candara" panose="020E0502030303020204" pitchFamily="34" charset="0"/>
              </a:rPr>
              <a:t>Análisis estadístico</a:t>
            </a:r>
          </a:p>
          <a:p>
            <a:pPr algn="ctr"/>
            <a:r>
              <a:rPr lang="es-CO" sz="1200" b="1" dirty="0">
                <a:latin typeface="Candara" panose="020E0502030303020204" pitchFamily="34" charset="0"/>
              </a:rPr>
              <a:t>de delitos y</a:t>
            </a:r>
          </a:p>
          <a:p>
            <a:pPr algn="ctr"/>
            <a:r>
              <a:rPr lang="es-CO" sz="1200" b="1" dirty="0">
                <a:latin typeface="Candara" panose="020E0502030303020204" pitchFamily="34" charset="0"/>
              </a:rPr>
              <a:t>contravenciones</a:t>
            </a:r>
          </a:p>
        </p:txBody>
      </p:sp>
      <p:sp>
        <p:nvSpPr>
          <p:cNvPr id="50" name="49 Rectángulo redondeado"/>
          <p:cNvSpPr/>
          <p:nvPr/>
        </p:nvSpPr>
        <p:spPr>
          <a:xfrm>
            <a:off x="3964795" y="2883228"/>
            <a:ext cx="1635533" cy="774373"/>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Candara" panose="020E0502030303020204" pitchFamily="34" charset="0"/>
              </a:rPr>
              <a:t>Identificar y focalizar</a:t>
            </a:r>
          </a:p>
          <a:p>
            <a:pPr algn="ctr"/>
            <a:r>
              <a:rPr lang="es-CO" sz="1200" b="1" dirty="0">
                <a:latin typeface="Candara" panose="020E0502030303020204" pitchFamily="34" charset="0"/>
              </a:rPr>
              <a:t>los delitos y contravenciones más críticos</a:t>
            </a:r>
          </a:p>
        </p:txBody>
      </p:sp>
      <p:sp>
        <p:nvSpPr>
          <p:cNvPr id="52" name="51 Rectángulo redondeado"/>
          <p:cNvSpPr/>
          <p:nvPr/>
        </p:nvSpPr>
        <p:spPr>
          <a:xfrm>
            <a:off x="5699705" y="2883228"/>
            <a:ext cx="1635533" cy="774373"/>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Candara" panose="020E0502030303020204" pitchFamily="34" charset="0"/>
              </a:rPr>
              <a:t>Analizar causas determinantes y factores</a:t>
            </a:r>
          </a:p>
          <a:p>
            <a:pPr algn="ctr"/>
            <a:r>
              <a:rPr lang="es-CO" sz="1200" b="1" dirty="0">
                <a:latin typeface="Candara" panose="020E0502030303020204" pitchFamily="34" charset="0"/>
              </a:rPr>
              <a:t>de riesgo</a:t>
            </a:r>
          </a:p>
        </p:txBody>
      </p:sp>
      <p:sp>
        <p:nvSpPr>
          <p:cNvPr id="62" name="61 Rectángulo redondeado"/>
          <p:cNvSpPr/>
          <p:nvPr/>
        </p:nvSpPr>
        <p:spPr>
          <a:xfrm>
            <a:off x="7434615" y="2883228"/>
            <a:ext cx="1635533" cy="774373"/>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Candara" panose="020E0502030303020204" pitchFamily="34" charset="0"/>
              </a:rPr>
              <a:t>Priorizar las problemáticas</a:t>
            </a:r>
          </a:p>
          <a:p>
            <a:pPr algn="ctr"/>
            <a:r>
              <a:rPr lang="es-CO" sz="1200" b="1" dirty="0">
                <a:latin typeface="Candara" panose="020E0502030303020204" pitchFamily="34" charset="0"/>
              </a:rPr>
              <a:t>por atender a través</a:t>
            </a:r>
          </a:p>
          <a:p>
            <a:pPr algn="ctr"/>
            <a:r>
              <a:rPr lang="es-CO" sz="1200" b="1" dirty="0">
                <a:latin typeface="Candara" panose="020E0502030303020204" pitchFamily="34" charset="0"/>
              </a:rPr>
              <a:t>del PISCC</a:t>
            </a:r>
          </a:p>
        </p:txBody>
      </p:sp>
      <p:sp>
        <p:nvSpPr>
          <p:cNvPr id="66" name="65 Rectángulo"/>
          <p:cNvSpPr/>
          <p:nvPr/>
        </p:nvSpPr>
        <p:spPr>
          <a:xfrm>
            <a:off x="4048464" y="3918746"/>
            <a:ext cx="1477048" cy="707886"/>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a:t>
            </a:r>
            <a:r>
              <a:rPr lang="es-CO" sz="1000" b="1" dirty="0" smtClean="0">
                <a:latin typeface="Candara" charset="0"/>
                <a:ea typeface="Candara" charset="0"/>
                <a:cs typeface="Candara" charset="0"/>
              </a:rPr>
              <a:t>Iden</a:t>
            </a:r>
            <a:r>
              <a:rPr lang="es-CO" sz="1000" b="1" dirty="0">
                <a:latin typeface="Candara" charset="0"/>
                <a:ea typeface="Candara" charset="0"/>
                <a:cs typeface="Candara" charset="0"/>
              </a:rPr>
              <a:t>ocurrencia (georreferenciación del delito)</a:t>
            </a:r>
          </a:p>
          <a:p>
            <a:pPr algn="ctr"/>
            <a:r>
              <a:rPr lang="es-CO" sz="1000" b="1" dirty="0" smtClean="0">
                <a:latin typeface="Candara" charset="0"/>
                <a:ea typeface="Candara" charset="0"/>
                <a:cs typeface="Candara" charset="0"/>
              </a:rPr>
              <a:t>tificar </a:t>
            </a:r>
            <a:r>
              <a:rPr lang="es-CO" sz="1000" b="1" dirty="0">
                <a:latin typeface="Candara" charset="0"/>
                <a:ea typeface="Candara" charset="0"/>
                <a:cs typeface="Candara" charset="0"/>
              </a:rPr>
              <a:t>focos </a:t>
            </a:r>
            <a:r>
              <a:rPr lang="es-CO" sz="1000" b="1" dirty="0" smtClean="0">
                <a:latin typeface="Candara" charset="0"/>
                <a:ea typeface="Candara" charset="0"/>
                <a:cs typeface="Candara" charset="0"/>
              </a:rPr>
              <a:t>de</a:t>
            </a:r>
            <a:endParaRPr lang="es-CO" sz="1000" b="1" dirty="0">
              <a:latin typeface="Candara" charset="0"/>
              <a:ea typeface="Candara" charset="0"/>
              <a:cs typeface="Candara" charset="0"/>
            </a:endParaRPr>
          </a:p>
        </p:txBody>
      </p:sp>
      <p:sp>
        <p:nvSpPr>
          <p:cNvPr id="67" name="66 Rectángulo"/>
          <p:cNvSpPr/>
          <p:nvPr/>
        </p:nvSpPr>
        <p:spPr>
          <a:xfrm>
            <a:off x="4048464" y="4641232"/>
            <a:ext cx="1477048" cy="246221"/>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Zonas críticas</a:t>
            </a:r>
          </a:p>
        </p:txBody>
      </p:sp>
      <p:sp>
        <p:nvSpPr>
          <p:cNvPr id="68" name="67 Rectángulo"/>
          <p:cNvSpPr/>
          <p:nvPr/>
        </p:nvSpPr>
        <p:spPr>
          <a:xfrm>
            <a:off x="4048464" y="5227565"/>
            <a:ext cx="1477048" cy="553998"/>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Orientar las prioridades de</a:t>
            </a:r>
          </a:p>
          <a:p>
            <a:pPr algn="ctr"/>
            <a:r>
              <a:rPr lang="es-CO" sz="1000" b="1" dirty="0">
                <a:latin typeface="Candara" charset="0"/>
                <a:ea typeface="Candara" charset="0"/>
                <a:cs typeface="Candara" charset="0"/>
              </a:rPr>
              <a:t>intervención</a:t>
            </a:r>
          </a:p>
        </p:txBody>
      </p:sp>
      <p:sp>
        <p:nvSpPr>
          <p:cNvPr id="72" name="71 Rectángulo"/>
          <p:cNvSpPr/>
          <p:nvPr/>
        </p:nvSpPr>
        <p:spPr>
          <a:xfrm>
            <a:off x="5777139" y="3971828"/>
            <a:ext cx="1477048" cy="400110"/>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¿Por qué están ocurriendo?</a:t>
            </a:r>
          </a:p>
        </p:txBody>
      </p:sp>
      <p:sp>
        <p:nvSpPr>
          <p:cNvPr id="73" name="72 Rectángulo"/>
          <p:cNvSpPr/>
          <p:nvPr/>
        </p:nvSpPr>
        <p:spPr>
          <a:xfrm>
            <a:off x="5777139" y="4533084"/>
            <a:ext cx="1477048" cy="400110"/>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¿Qué factores facilitan la ocurrencia?</a:t>
            </a:r>
          </a:p>
        </p:txBody>
      </p:sp>
      <p:sp>
        <p:nvSpPr>
          <p:cNvPr id="74" name="73 Rectángulo"/>
          <p:cNvSpPr/>
          <p:nvPr/>
        </p:nvSpPr>
        <p:spPr>
          <a:xfrm>
            <a:off x="5777139" y="5221297"/>
            <a:ext cx="1477048" cy="553998"/>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¿Quiénes son sus principales actores (víctimas/victimarios)?</a:t>
            </a:r>
          </a:p>
        </p:txBody>
      </p:sp>
      <p:sp>
        <p:nvSpPr>
          <p:cNvPr id="76" name="75 Rectángulo"/>
          <p:cNvSpPr/>
          <p:nvPr/>
        </p:nvSpPr>
        <p:spPr>
          <a:xfrm>
            <a:off x="7518141" y="3912478"/>
            <a:ext cx="1477048" cy="1015663"/>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Definir las problemáticas que serán atendidas a través de las estrategias, programas y proyectos del PISCC.</a:t>
            </a:r>
          </a:p>
        </p:txBody>
      </p:sp>
      <p:sp>
        <p:nvSpPr>
          <p:cNvPr id="77" name="76 Rectángulo"/>
          <p:cNvSpPr/>
          <p:nvPr/>
        </p:nvSpPr>
        <p:spPr>
          <a:xfrm>
            <a:off x="7518141" y="5095200"/>
            <a:ext cx="1477048" cy="1169551"/>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La capacidad y la competencia institucional del Municipio o Departamento para intervenir las</a:t>
            </a:r>
          </a:p>
          <a:p>
            <a:pPr algn="ctr"/>
            <a:r>
              <a:rPr lang="es-CO" sz="1000" b="1" dirty="0">
                <a:latin typeface="Candara" charset="0"/>
                <a:ea typeface="Candara" charset="0"/>
                <a:cs typeface="Candara" charset="0"/>
              </a:rPr>
              <a:t>problemáticas.</a:t>
            </a:r>
          </a:p>
        </p:txBody>
      </p:sp>
      <p:sp>
        <p:nvSpPr>
          <p:cNvPr id="10" name="9 Rectángulo"/>
          <p:cNvSpPr/>
          <p:nvPr/>
        </p:nvSpPr>
        <p:spPr>
          <a:xfrm>
            <a:off x="2185703" y="2679535"/>
            <a:ext cx="6958300" cy="1048789"/>
          </a:xfrm>
          <a:prstGeom prst="rect">
            <a:avLst/>
          </a:prstGeom>
          <a:solidFill>
            <a:srgbClr val="D9D9D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13" name="12 Conector recto"/>
          <p:cNvCxnSpPr/>
          <p:nvPr/>
        </p:nvCxnSpPr>
        <p:spPr>
          <a:xfrm>
            <a:off x="3015728" y="3657600"/>
            <a:ext cx="0" cy="2013820"/>
          </a:xfrm>
          <a:prstGeom prst="line">
            <a:avLst/>
          </a:prstGeom>
          <a:ln w="1905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2286181" y="3943685"/>
            <a:ext cx="1477048" cy="553998"/>
          </a:xfrm>
          <a:prstGeom prst="rect">
            <a:avLst/>
          </a:prstGeom>
          <a:solidFill>
            <a:schemeClr val="bg1"/>
          </a:solidFill>
        </p:spPr>
        <p:txBody>
          <a:bodyPr wrap="square">
            <a:spAutoFit/>
          </a:bodyPr>
          <a:lstStyle/>
          <a:p>
            <a:pPr algn="ctr"/>
            <a:r>
              <a:rPr lang="es-CO" sz="825" b="1" dirty="0">
                <a:latin typeface="Candara" panose="020E0502030303020204" pitchFamily="34" charset="0"/>
              </a:rPr>
              <a:t>¿</a:t>
            </a:r>
            <a:r>
              <a:rPr lang="es-CO" sz="1000" b="1" dirty="0">
                <a:latin typeface="Candara" charset="0"/>
                <a:ea typeface="Candara" charset="0"/>
                <a:cs typeface="Candara" charset="0"/>
              </a:rPr>
              <a:t>Qué está ocurriendo en materia de delitos y contravenciones?</a:t>
            </a:r>
          </a:p>
        </p:txBody>
      </p:sp>
      <p:sp>
        <p:nvSpPr>
          <p:cNvPr id="63" name="62 Rectángulo"/>
          <p:cNvSpPr/>
          <p:nvPr/>
        </p:nvSpPr>
        <p:spPr>
          <a:xfrm>
            <a:off x="2286181" y="4641232"/>
            <a:ext cx="1477048" cy="400110"/>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¿En dónde están ocurriendo los delitos</a:t>
            </a:r>
          </a:p>
        </p:txBody>
      </p:sp>
      <p:sp>
        <p:nvSpPr>
          <p:cNvPr id="65" name="64 Rectángulo"/>
          <p:cNvSpPr/>
          <p:nvPr/>
        </p:nvSpPr>
        <p:spPr>
          <a:xfrm>
            <a:off x="2286181" y="5227565"/>
            <a:ext cx="1477048" cy="1015663"/>
          </a:xfrm>
          <a:prstGeom prst="rect">
            <a:avLst/>
          </a:prstGeom>
          <a:solidFill>
            <a:schemeClr val="bg1"/>
          </a:solidFill>
        </p:spPr>
        <p:txBody>
          <a:bodyPr wrap="square">
            <a:spAutoFit/>
          </a:bodyPr>
          <a:lstStyle/>
          <a:p>
            <a:pPr algn="ctr"/>
            <a:r>
              <a:rPr lang="es-CO" sz="1000" b="1" dirty="0">
                <a:latin typeface="Candara" charset="0"/>
                <a:ea typeface="Candara" charset="0"/>
                <a:cs typeface="Candara" charset="0"/>
              </a:rPr>
              <a:t>¿Cómo se comportan los indicadores respecto a la nación, el departamento y otros municipios</a:t>
            </a:r>
          </a:p>
          <a:p>
            <a:pPr algn="ctr"/>
            <a:r>
              <a:rPr lang="es-CO" sz="1000" b="1" dirty="0">
                <a:latin typeface="Candara" charset="0"/>
                <a:ea typeface="Candara" charset="0"/>
                <a:cs typeface="Candara" charset="0"/>
              </a:rPr>
              <a:t>similares?</a:t>
            </a:r>
          </a:p>
        </p:txBody>
      </p:sp>
    </p:spTree>
    <p:extLst>
      <p:ext uri="{BB962C8B-B14F-4D97-AF65-F5344CB8AC3E}">
        <p14:creationId xmlns:p14="http://schemas.microsoft.com/office/powerpoint/2010/main" val="188398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63 Rectángulo"/>
          <p:cNvSpPr/>
          <p:nvPr/>
        </p:nvSpPr>
        <p:spPr>
          <a:xfrm>
            <a:off x="125507"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10 Rectángulo"/>
          <p:cNvSpPr/>
          <p:nvPr/>
        </p:nvSpPr>
        <p:spPr>
          <a:xfrm>
            <a:off x="667922" y="1690301"/>
            <a:ext cx="1080745" cy="323165"/>
          </a:xfrm>
          <a:prstGeom prst="rect">
            <a:avLst/>
          </a:prstGeom>
        </p:spPr>
        <p:txBody>
          <a:bodyPr wrap="none">
            <a:spAutoFit/>
          </a:bodyPr>
          <a:lstStyle/>
          <a:p>
            <a:r>
              <a:rPr lang="es-CO" sz="1500" b="1" dirty="0">
                <a:solidFill>
                  <a:schemeClr val="accent4">
                    <a:lumMod val="50000"/>
                  </a:schemeClr>
                </a:solidFill>
                <a:latin typeface="Candara" panose="020E0502030303020204" pitchFamily="34" charset="0"/>
                <a:cs typeface="Arial" pitchFamily="34" charset="0"/>
              </a:rPr>
              <a:t>Planeación</a:t>
            </a:r>
          </a:p>
        </p:txBody>
      </p:sp>
      <p:cxnSp>
        <p:nvCxnSpPr>
          <p:cNvPr id="79" name="78 Conector recto"/>
          <p:cNvCxnSpPr/>
          <p:nvPr/>
        </p:nvCxnSpPr>
        <p:spPr>
          <a:xfrm>
            <a:off x="1141659" y="2883227"/>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8" name="27 Grupo"/>
          <p:cNvGrpSpPr/>
          <p:nvPr/>
        </p:nvGrpSpPr>
        <p:grpSpPr>
          <a:xfrm>
            <a:off x="683718" y="1993107"/>
            <a:ext cx="939329" cy="942974"/>
            <a:chOff x="4016774" y="1514475"/>
            <a:chExt cx="1252438" cy="1257299"/>
          </a:xfrm>
        </p:grpSpPr>
        <p:sp>
          <p:nvSpPr>
            <p:cNvPr id="48" name="47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75" name="Picture 4" descr="https://i-msdn.sec.s-msft.com/dynimg/IC7597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7 Rectángulo"/>
          <p:cNvSpPr/>
          <p:nvPr/>
        </p:nvSpPr>
        <p:spPr>
          <a:xfrm>
            <a:off x="239705" y="4136813"/>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pic>
        <p:nvPicPr>
          <p:cNvPr id="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826" t="4074" b="4367"/>
          <a:stretch/>
        </p:blipFill>
        <p:spPr bwMode="auto">
          <a:xfrm>
            <a:off x="401584" y="4896510"/>
            <a:ext cx="1331654" cy="97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21 Rectángulo"/>
          <p:cNvSpPr/>
          <p:nvPr/>
        </p:nvSpPr>
        <p:spPr>
          <a:xfrm>
            <a:off x="239705" y="3463127"/>
            <a:ext cx="1945998" cy="923330"/>
          </a:xfrm>
          <a:prstGeom prst="rect">
            <a:avLst/>
          </a:prstGeom>
          <a:solidFill>
            <a:schemeClr val="accent2">
              <a:lumMod val="20000"/>
              <a:lumOff val="80000"/>
            </a:schemeClr>
          </a:solidFill>
        </p:spPr>
        <p:txBody>
          <a:bodyPr wrap="square">
            <a:spAutoFit/>
          </a:bodyPr>
          <a:lstStyle/>
          <a:p>
            <a:pPr lvl="0"/>
            <a:r>
              <a:rPr lang="es-CO" sz="1350" b="1" dirty="0">
                <a:latin typeface="Candara" panose="020E0502030303020204" pitchFamily="34" charset="0"/>
                <a:cs typeface="Arial" pitchFamily="34" charset="0"/>
              </a:rPr>
              <a:t>Planes Integrales de </a:t>
            </a:r>
          </a:p>
          <a:p>
            <a:pPr lvl="0"/>
            <a:r>
              <a:rPr lang="es-CO" sz="1350" b="1" dirty="0">
                <a:latin typeface="Candara" panose="020E0502030303020204" pitchFamily="34" charset="0"/>
                <a:cs typeface="Arial" pitchFamily="34" charset="0"/>
              </a:rPr>
              <a:t>Seguridad y Convivencia </a:t>
            </a:r>
          </a:p>
          <a:p>
            <a:pPr lvl="0"/>
            <a:r>
              <a:rPr lang="es-CO" sz="1350" b="1" dirty="0">
                <a:latin typeface="Candara" panose="020E0502030303020204" pitchFamily="34" charset="0"/>
                <a:cs typeface="Arial" pitchFamily="34" charset="0"/>
              </a:rPr>
              <a:t>Ciudadana </a:t>
            </a:r>
          </a:p>
        </p:txBody>
      </p:sp>
      <p:pic>
        <p:nvPicPr>
          <p:cNvPr id="45" name="Picture 2" descr="C:\Users\ricardo.bustos\Desktop\pasos_corporativa.jpg"/>
          <p:cNvPicPr preferRelativeResize="0">
            <a:picLocks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t="5406" r="86703" b="55760"/>
          <a:stretch/>
        </p:blipFill>
        <p:spPr bwMode="auto">
          <a:xfrm>
            <a:off x="2330270" y="1531103"/>
            <a:ext cx="540000" cy="540000"/>
          </a:xfrm>
          <a:prstGeom prst="ellipse">
            <a:avLst/>
          </a:prstGeom>
          <a:noFill/>
          <a:extLst>
            <a:ext uri="{909E8E84-426E-40DD-AFC4-6F175D3DCCD1}">
              <a14:hiddenFill xmlns:a14="http://schemas.microsoft.com/office/drawing/2010/main">
                <a:solidFill>
                  <a:srgbClr val="FFFFFF"/>
                </a:solidFill>
              </a14:hiddenFill>
            </a:ext>
          </a:extLst>
        </p:spPr>
      </p:pic>
      <p:sp>
        <p:nvSpPr>
          <p:cNvPr id="49" name="CuadroTexto 36"/>
          <p:cNvSpPr txBox="1"/>
          <p:nvPr/>
        </p:nvSpPr>
        <p:spPr>
          <a:xfrm>
            <a:off x="2910183" y="1587919"/>
            <a:ext cx="3233578" cy="415498"/>
          </a:xfrm>
          <a:prstGeom prst="rect">
            <a:avLst/>
          </a:prstGeom>
          <a:noFill/>
        </p:spPr>
        <p:txBody>
          <a:bodyPr wrap="none" rtlCol="0">
            <a:spAutoFit/>
          </a:bodyPr>
          <a:lstStyle/>
          <a:p>
            <a:r>
              <a:rPr lang="es-CO" sz="2100" b="1" dirty="0">
                <a:latin typeface="Candara" panose="020E0502030303020204" pitchFamily="34" charset="0"/>
              </a:rPr>
              <a:t>3. Formulación Estratégica</a:t>
            </a:r>
          </a:p>
        </p:txBody>
      </p:sp>
      <p:sp>
        <p:nvSpPr>
          <p:cNvPr id="2" name="1 Rectángulo"/>
          <p:cNvSpPr/>
          <p:nvPr/>
        </p:nvSpPr>
        <p:spPr>
          <a:xfrm>
            <a:off x="2286002" y="2096556"/>
            <a:ext cx="6739616" cy="830997"/>
          </a:xfrm>
          <a:prstGeom prst="rect">
            <a:avLst/>
          </a:prstGeom>
        </p:spPr>
        <p:txBody>
          <a:bodyPr wrap="square">
            <a:spAutoFit/>
          </a:bodyPr>
          <a:lstStyle/>
          <a:p>
            <a:pPr algn="just"/>
            <a:r>
              <a:rPr lang="es-CO" sz="1600" dirty="0">
                <a:latin typeface="Candara" charset="0"/>
                <a:ea typeface="Candara" charset="0"/>
                <a:cs typeface="Candara" charset="0"/>
              </a:rPr>
              <a:t>Establecer entre los actores que tienen competencia y atribuciones en materia de seguridad y convivencia ciudadana los objetivos, los programas y los proyectos y </a:t>
            </a:r>
            <a:r>
              <a:rPr lang="es-CO" sz="1600" b="1" dirty="0">
                <a:latin typeface="Candara" charset="0"/>
                <a:ea typeface="Candara" charset="0"/>
                <a:cs typeface="Candara" charset="0"/>
              </a:rPr>
              <a:t>acciones a desarrollar</a:t>
            </a:r>
            <a:r>
              <a:rPr lang="es-CO" sz="1600" dirty="0">
                <a:latin typeface="Candara" charset="0"/>
                <a:ea typeface="Candara" charset="0"/>
                <a:cs typeface="Candara" charset="0"/>
              </a:rPr>
              <a:t>.</a:t>
            </a:r>
          </a:p>
        </p:txBody>
      </p:sp>
      <p:sp>
        <p:nvSpPr>
          <p:cNvPr id="4" name="3 Rectángulo"/>
          <p:cNvSpPr/>
          <p:nvPr/>
        </p:nvSpPr>
        <p:spPr>
          <a:xfrm>
            <a:off x="2422116" y="3068960"/>
            <a:ext cx="1966663" cy="1200329"/>
          </a:xfrm>
          <a:prstGeom prst="rect">
            <a:avLst/>
          </a:prstGeom>
        </p:spPr>
        <p:txBody>
          <a:bodyPr wrap="square">
            <a:spAutoFit/>
          </a:bodyPr>
          <a:lstStyle/>
          <a:p>
            <a:r>
              <a:rPr lang="es-CO" sz="900" b="1" dirty="0">
                <a:latin typeface="Candara" panose="020E0502030303020204" pitchFamily="34" charset="0"/>
              </a:rPr>
              <a:t>¿</a:t>
            </a:r>
            <a:r>
              <a:rPr lang="es-CO" sz="1200" dirty="0">
                <a:latin typeface="Candara" charset="0"/>
                <a:ea typeface="Candara" charset="0"/>
                <a:cs typeface="Candara" charset="0"/>
              </a:rPr>
              <a:t>Cuál es la contribución que hará la administración para mejorar la situación de seguridad y convivencia ciudadana de la entidad territorial?</a:t>
            </a:r>
          </a:p>
        </p:txBody>
      </p:sp>
      <p:sp>
        <p:nvSpPr>
          <p:cNvPr id="5" name="4 Rectángulo"/>
          <p:cNvSpPr/>
          <p:nvPr/>
        </p:nvSpPr>
        <p:spPr>
          <a:xfrm>
            <a:off x="2422116" y="4332749"/>
            <a:ext cx="1939018" cy="646331"/>
          </a:xfrm>
          <a:prstGeom prst="rect">
            <a:avLst/>
          </a:prstGeom>
        </p:spPr>
        <p:txBody>
          <a:bodyPr wrap="square">
            <a:spAutoFit/>
          </a:bodyPr>
          <a:lstStyle/>
          <a:p>
            <a:r>
              <a:rPr lang="es-CO" sz="900" b="1" dirty="0">
                <a:latin typeface="Candara" panose="020E0502030303020204" pitchFamily="34" charset="0"/>
              </a:rPr>
              <a:t>¿</a:t>
            </a:r>
            <a:r>
              <a:rPr lang="es-CO" sz="1200" dirty="0">
                <a:latin typeface="Candara" charset="0"/>
                <a:ea typeface="Candara" charset="0"/>
                <a:cs typeface="Candara" charset="0"/>
              </a:rPr>
              <a:t>Qué conjunto de acciones permitirán el logro de esos propósitos?</a:t>
            </a:r>
          </a:p>
        </p:txBody>
      </p:sp>
      <p:sp>
        <p:nvSpPr>
          <p:cNvPr id="6" name="5 Rectángulo"/>
          <p:cNvSpPr/>
          <p:nvPr/>
        </p:nvSpPr>
        <p:spPr>
          <a:xfrm>
            <a:off x="2422115" y="5133360"/>
            <a:ext cx="1901660" cy="646331"/>
          </a:xfrm>
          <a:prstGeom prst="rect">
            <a:avLst/>
          </a:prstGeom>
        </p:spPr>
        <p:txBody>
          <a:bodyPr wrap="square">
            <a:spAutoFit/>
          </a:bodyPr>
          <a:lstStyle/>
          <a:p>
            <a:r>
              <a:rPr lang="es-CO" sz="900" b="1" dirty="0">
                <a:latin typeface="Candara" panose="020E0502030303020204" pitchFamily="34" charset="0"/>
              </a:rPr>
              <a:t>¿</a:t>
            </a:r>
            <a:r>
              <a:rPr lang="es-CO" sz="1200" dirty="0">
                <a:latin typeface="Candara" charset="0"/>
                <a:ea typeface="Candara" charset="0"/>
                <a:cs typeface="Candara" charset="0"/>
              </a:rPr>
              <a:t>Cómo se puede medir el avance en el logro de los propósitos trazados?</a:t>
            </a:r>
          </a:p>
        </p:txBody>
      </p:sp>
      <p:cxnSp>
        <p:nvCxnSpPr>
          <p:cNvPr id="51" name="50 Conector recto"/>
          <p:cNvCxnSpPr/>
          <p:nvPr/>
        </p:nvCxnSpPr>
        <p:spPr>
          <a:xfrm flipH="1">
            <a:off x="4483716" y="2925401"/>
            <a:ext cx="6123" cy="296671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11 Diagrama"/>
          <p:cNvGraphicFramePr/>
          <p:nvPr>
            <p:extLst/>
          </p:nvPr>
        </p:nvGraphicFramePr>
        <p:xfrm>
          <a:off x="5459593" y="2645228"/>
          <a:ext cx="2729846" cy="31831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13 Rectángulo"/>
          <p:cNvSpPr/>
          <p:nvPr/>
        </p:nvSpPr>
        <p:spPr>
          <a:xfrm>
            <a:off x="7591280" y="2965897"/>
            <a:ext cx="1704313" cy="461665"/>
          </a:xfrm>
          <a:prstGeom prst="rect">
            <a:avLst/>
          </a:prstGeom>
        </p:spPr>
        <p:txBody>
          <a:bodyPr wrap="none">
            <a:spAutoFit/>
          </a:bodyPr>
          <a:lstStyle/>
          <a:p>
            <a:r>
              <a:rPr lang="es-CO" sz="1200" dirty="0">
                <a:latin typeface="Candara" charset="0"/>
                <a:ea typeface="Candara" charset="0"/>
                <a:cs typeface="Candara" charset="0"/>
              </a:rPr>
              <a:t>Definir objetivos </a:t>
            </a:r>
          </a:p>
          <a:p>
            <a:r>
              <a:rPr lang="es-CO" sz="1200" dirty="0">
                <a:latin typeface="Candara" charset="0"/>
                <a:ea typeface="Candara" charset="0"/>
                <a:cs typeface="Candara" charset="0"/>
              </a:rPr>
              <a:t>generales y específicos </a:t>
            </a:r>
          </a:p>
        </p:txBody>
      </p:sp>
      <p:sp>
        <p:nvSpPr>
          <p:cNvPr id="53" name="52 Elipse"/>
          <p:cNvSpPr/>
          <p:nvPr/>
        </p:nvSpPr>
        <p:spPr>
          <a:xfrm>
            <a:off x="7499288" y="3066455"/>
            <a:ext cx="135000" cy="135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5" name="14 Rectángulo"/>
          <p:cNvSpPr/>
          <p:nvPr/>
        </p:nvSpPr>
        <p:spPr>
          <a:xfrm>
            <a:off x="4623031" y="3737256"/>
            <a:ext cx="1426709" cy="830997"/>
          </a:xfrm>
          <a:prstGeom prst="rect">
            <a:avLst/>
          </a:prstGeom>
        </p:spPr>
        <p:txBody>
          <a:bodyPr wrap="square">
            <a:spAutoFit/>
          </a:bodyPr>
          <a:lstStyle/>
          <a:p>
            <a:r>
              <a:rPr lang="es-CO" sz="1200" dirty="0">
                <a:latin typeface="Candara" charset="0"/>
                <a:ea typeface="Candara" charset="0"/>
                <a:cs typeface="Candara" charset="0"/>
              </a:rPr>
              <a:t>Definen las acciones que permitirán el logro del Plan</a:t>
            </a:r>
            <a:r>
              <a:rPr lang="es-CO" sz="825" dirty="0">
                <a:latin typeface="Candara" panose="020E0502030303020204" pitchFamily="34" charset="0"/>
              </a:rPr>
              <a:t>.</a:t>
            </a:r>
          </a:p>
        </p:txBody>
      </p:sp>
      <p:sp>
        <p:nvSpPr>
          <p:cNvPr id="54" name="53 Elipse"/>
          <p:cNvSpPr/>
          <p:nvPr/>
        </p:nvSpPr>
        <p:spPr>
          <a:xfrm>
            <a:off x="6000609" y="3831338"/>
            <a:ext cx="135000" cy="135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6" name="15 Rectángulo"/>
          <p:cNvSpPr/>
          <p:nvPr/>
        </p:nvSpPr>
        <p:spPr>
          <a:xfrm>
            <a:off x="7658633" y="4382176"/>
            <a:ext cx="1583872" cy="830997"/>
          </a:xfrm>
          <a:prstGeom prst="rect">
            <a:avLst/>
          </a:prstGeom>
        </p:spPr>
        <p:txBody>
          <a:bodyPr wrap="square">
            <a:spAutoFit/>
          </a:bodyPr>
          <a:lstStyle/>
          <a:p>
            <a:r>
              <a:rPr lang="es-CO" sz="1200" dirty="0">
                <a:latin typeface="Candara" charset="0"/>
                <a:ea typeface="Candara" charset="0"/>
                <a:cs typeface="Candara" charset="0"/>
              </a:rPr>
              <a:t>Programas y proyectos  existentes que, tanto a nivel nacional, como local</a:t>
            </a:r>
          </a:p>
        </p:txBody>
      </p:sp>
      <p:sp>
        <p:nvSpPr>
          <p:cNvPr id="56" name="55 Elipse"/>
          <p:cNvSpPr/>
          <p:nvPr/>
        </p:nvSpPr>
        <p:spPr>
          <a:xfrm>
            <a:off x="7523780" y="4565309"/>
            <a:ext cx="135000" cy="135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7" name="16 Rectángulo"/>
          <p:cNvSpPr/>
          <p:nvPr/>
        </p:nvSpPr>
        <p:spPr>
          <a:xfrm>
            <a:off x="4664825" y="5345654"/>
            <a:ext cx="1630283" cy="830997"/>
          </a:xfrm>
          <a:prstGeom prst="rect">
            <a:avLst/>
          </a:prstGeom>
        </p:spPr>
        <p:txBody>
          <a:bodyPr wrap="square">
            <a:spAutoFit/>
          </a:bodyPr>
          <a:lstStyle/>
          <a:p>
            <a:r>
              <a:rPr lang="es-CO" sz="1200" dirty="0">
                <a:latin typeface="Candara" charset="0"/>
                <a:ea typeface="Candara" charset="0"/>
                <a:cs typeface="Candara" charset="0"/>
              </a:rPr>
              <a:t>Hacer seguimiento tanto al impacto como al cumplimiento del PISCC.</a:t>
            </a:r>
          </a:p>
        </p:txBody>
      </p:sp>
      <p:sp>
        <p:nvSpPr>
          <p:cNvPr id="57" name="56 Elipse"/>
          <p:cNvSpPr/>
          <p:nvPr/>
        </p:nvSpPr>
        <p:spPr>
          <a:xfrm>
            <a:off x="6016942" y="5384824"/>
            <a:ext cx="135000" cy="135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Tree>
    <p:extLst>
      <p:ext uri="{BB962C8B-B14F-4D97-AF65-F5344CB8AC3E}">
        <p14:creationId xmlns:p14="http://schemas.microsoft.com/office/powerpoint/2010/main" val="171463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63 Rectángulo"/>
          <p:cNvSpPr/>
          <p:nvPr/>
        </p:nvSpPr>
        <p:spPr>
          <a:xfrm>
            <a:off x="125507"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10 Rectángulo"/>
          <p:cNvSpPr/>
          <p:nvPr/>
        </p:nvSpPr>
        <p:spPr>
          <a:xfrm>
            <a:off x="667922" y="1690301"/>
            <a:ext cx="1080745" cy="323165"/>
          </a:xfrm>
          <a:prstGeom prst="rect">
            <a:avLst/>
          </a:prstGeom>
        </p:spPr>
        <p:txBody>
          <a:bodyPr wrap="none">
            <a:spAutoFit/>
          </a:bodyPr>
          <a:lstStyle/>
          <a:p>
            <a:r>
              <a:rPr lang="es-CO" sz="1500" b="1" dirty="0">
                <a:solidFill>
                  <a:schemeClr val="accent4">
                    <a:lumMod val="50000"/>
                  </a:schemeClr>
                </a:solidFill>
                <a:latin typeface="Candara" panose="020E0502030303020204" pitchFamily="34" charset="0"/>
                <a:cs typeface="Arial" pitchFamily="34" charset="0"/>
              </a:rPr>
              <a:t>Planeación</a:t>
            </a:r>
          </a:p>
        </p:txBody>
      </p:sp>
      <p:cxnSp>
        <p:nvCxnSpPr>
          <p:cNvPr id="79" name="78 Conector recto"/>
          <p:cNvCxnSpPr/>
          <p:nvPr/>
        </p:nvCxnSpPr>
        <p:spPr>
          <a:xfrm>
            <a:off x="1141659" y="2883227"/>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8" name="27 Grupo"/>
          <p:cNvGrpSpPr/>
          <p:nvPr/>
        </p:nvGrpSpPr>
        <p:grpSpPr>
          <a:xfrm>
            <a:off x="683718" y="1993107"/>
            <a:ext cx="939329" cy="942974"/>
            <a:chOff x="4016774" y="1514475"/>
            <a:chExt cx="1252438" cy="1257299"/>
          </a:xfrm>
        </p:grpSpPr>
        <p:sp>
          <p:nvSpPr>
            <p:cNvPr id="48" name="47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75" name="Picture 4" descr="https://i-msdn.sec.s-msft.com/dynimg/IC7597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7 Rectángulo"/>
          <p:cNvSpPr/>
          <p:nvPr/>
        </p:nvSpPr>
        <p:spPr>
          <a:xfrm>
            <a:off x="239705" y="4136813"/>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pic>
        <p:nvPicPr>
          <p:cNvPr id="5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826" t="4074" b="4367"/>
          <a:stretch/>
        </p:blipFill>
        <p:spPr bwMode="auto">
          <a:xfrm>
            <a:off x="401584" y="4896510"/>
            <a:ext cx="1331654" cy="97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21 Rectángulo"/>
          <p:cNvSpPr/>
          <p:nvPr/>
        </p:nvSpPr>
        <p:spPr>
          <a:xfrm>
            <a:off x="239705" y="3463127"/>
            <a:ext cx="1945998" cy="923330"/>
          </a:xfrm>
          <a:prstGeom prst="rect">
            <a:avLst/>
          </a:prstGeom>
          <a:solidFill>
            <a:schemeClr val="accent2">
              <a:lumMod val="20000"/>
              <a:lumOff val="80000"/>
            </a:schemeClr>
          </a:solidFill>
        </p:spPr>
        <p:txBody>
          <a:bodyPr wrap="square">
            <a:spAutoFit/>
          </a:bodyPr>
          <a:lstStyle/>
          <a:p>
            <a:pPr lvl="0"/>
            <a:r>
              <a:rPr lang="es-CO" sz="1350" b="1" dirty="0">
                <a:latin typeface="Candara" panose="020E0502030303020204" pitchFamily="34" charset="0"/>
                <a:cs typeface="Arial" pitchFamily="34" charset="0"/>
              </a:rPr>
              <a:t>Planes Integrales de </a:t>
            </a:r>
          </a:p>
          <a:p>
            <a:pPr lvl="0"/>
            <a:r>
              <a:rPr lang="es-CO" sz="1350" b="1" dirty="0">
                <a:latin typeface="Candara" panose="020E0502030303020204" pitchFamily="34" charset="0"/>
                <a:cs typeface="Arial" pitchFamily="34" charset="0"/>
              </a:rPr>
              <a:t>Seguridad y Convivencia </a:t>
            </a:r>
          </a:p>
          <a:p>
            <a:pPr lvl="0"/>
            <a:r>
              <a:rPr lang="es-CO" sz="1350" b="1" dirty="0">
                <a:latin typeface="Candara" panose="020E0502030303020204" pitchFamily="34" charset="0"/>
                <a:cs typeface="Arial" pitchFamily="34" charset="0"/>
              </a:rPr>
              <a:t>Ciudadana </a:t>
            </a:r>
          </a:p>
        </p:txBody>
      </p:sp>
      <p:pic>
        <p:nvPicPr>
          <p:cNvPr id="34"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12425" t="52164" r="73975" b="8227"/>
          <a:stretch/>
        </p:blipFill>
        <p:spPr bwMode="auto">
          <a:xfrm>
            <a:off x="2293530" y="1633226"/>
            <a:ext cx="540000" cy="540000"/>
          </a:xfrm>
          <a:prstGeom prst="ellipse">
            <a:avLst/>
          </a:prstGeom>
          <a:noFill/>
          <a:extLst>
            <a:ext uri="{909E8E84-426E-40DD-AFC4-6F175D3DCCD1}">
              <a14:hiddenFill xmlns:a14="http://schemas.microsoft.com/office/drawing/2010/main">
                <a:solidFill>
                  <a:srgbClr val="FFFFFF"/>
                </a:solidFill>
              </a14:hiddenFill>
            </a:ext>
          </a:extLst>
        </p:spPr>
      </p:pic>
      <p:sp>
        <p:nvSpPr>
          <p:cNvPr id="35" name="CuadroTexto 37"/>
          <p:cNvSpPr txBox="1"/>
          <p:nvPr/>
        </p:nvSpPr>
        <p:spPr>
          <a:xfrm>
            <a:off x="2873444" y="1697299"/>
            <a:ext cx="2956259" cy="415498"/>
          </a:xfrm>
          <a:prstGeom prst="rect">
            <a:avLst/>
          </a:prstGeom>
          <a:noFill/>
        </p:spPr>
        <p:txBody>
          <a:bodyPr wrap="none" rtlCol="0">
            <a:spAutoFit/>
          </a:bodyPr>
          <a:lstStyle/>
          <a:p>
            <a:r>
              <a:rPr lang="es-CO" sz="2100" b="1" dirty="0">
                <a:latin typeface="Candara" panose="020E0502030303020204" pitchFamily="34" charset="0"/>
              </a:rPr>
              <a:t>4. Planeación Financiera</a:t>
            </a:r>
          </a:p>
        </p:txBody>
      </p:sp>
      <p:sp>
        <p:nvSpPr>
          <p:cNvPr id="3" name="2 Rectángulo"/>
          <p:cNvSpPr/>
          <p:nvPr/>
        </p:nvSpPr>
        <p:spPr>
          <a:xfrm>
            <a:off x="2299653" y="2245552"/>
            <a:ext cx="6713718" cy="584775"/>
          </a:xfrm>
          <a:prstGeom prst="rect">
            <a:avLst/>
          </a:prstGeom>
        </p:spPr>
        <p:txBody>
          <a:bodyPr wrap="square">
            <a:spAutoFit/>
          </a:bodyPr>
          <a:lstStyle/>
          <a:p>
            <a:pPr algn="just"/>
            <a:r>
              <a:rPr lang="es-CO" sz="1600" dirty="0">
                <a:latin typeface="Candara" panose="020E0502030303020204" pitchFamily="34" charset="0"/>
              </a:rPr>
              <a:t>Revisar las fuentes de recursos disponibles para </a:t>
            </a:r>
            <a:r>
              <a:rPr lang="es-CO" sz="1600" b="1" dirty="0">
                <a:latin typeface="Candara" panose="020E0502030303020204" pitchFamily="34" charset="0"/>
              </a:rPr>
              <a:t>financiar las estrategias</a:t>
            </a:r>
            <a:r>
              <a:rPr lang="es-CO" sz="1600" dirty="0">
                <a:latin typeface="Candara" panose="020E0502030303020204" pitchFamily="34" charset="0"/>
              </a:rPr>
              <a:t> en materia de seguridad y convivencia ciudadana establecidas en el PISCC</a:t>
            </a:r>
            <a:r>
              <a:rPr lang="es-CO" sz="1600" dirty="0"/>
              <a:t>.</a:t>
            </a:r>
          </a:p>
        </p:txBody>
      </p:sp>
      <p:cxnSp>
        <p:nvCxnSpPr>
          <p:cNvPr id="9" name="8 Conector recto"/>
          <p:cNvCxnSpPr/>
          <p:nvPr/>
        </p:nvCxnSpPr>
        <p:spPr>
          <a:xfrm>
            <a:off x="2873444" y="2994253"/>
            <a:ext cx="0" cy="2724830"/>
          </a:xfrm>
          <a:prstGeom prst="line">
            <a:avLst/>
          </a:prstGeom>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3254790" y="3022393"/>
            <a:ext cx="1374094" cy="507831"/>
          </a:xfrm>
          <a:prstGeom prst="rect">
            <a:avLst/>
          </a:prstGeom>
        </p:spPr>
        <p:txBody>
          <a:bodyPr wrap="none">
            <a:spAutoFit/>
          </a:bodyPr>
          <a:lstStyle/>
          <a:p>
            <a:r>
              <a:rPr lang="es-CO" sz="2700" b="1" dirty="0">
                <a:solidFill>
                  <a:schemeClr val="accent1">
                    <a:lumMod val="50000"/>
                  </a:schemeClr>
                </a:solidFill>
                <a:latin typeface="Candara" panose="020E0502030303020204" pitchFamily="34" charset="0"/>
              </a:rPr>
              <a:t>FONSET</a:t>
            </a:r>
            <a:endParaRPr lang="es-CO" sz="2700" dirty="0">
              <a:solidFill>
                <a:schemeClr val="accent1">
                  <a:lumMod val="50000"/>
                </a:schemeClr>
              </a:solidFill>
            </a:endParaRPr>
          </a:p>
        </p:txBody>
      </p:sp>
      <p:sp>
        <p:nvSpPr>
          <p:cNvPr id="50" name="49 Rectángulo"/>
          <p:cNvSpPr/>
          <p:nvPr/>
        </p:nvSpPr>
        <p:spPr>
          <a:xfrm>
            <a:off x="3254791" y="3718571"/>
            <a:ext cx="1854995" cy="507831"/>
          </a:xfrm>
          <a:prstGeom prst="rect">
            <a:avLst/>
          </a:prstGeom>
        </p:spPr>
        <p:txBody>
          <a:bodyPr wrap="none">
            <a:spAutoFit/>
          </a:bodyPr>
          <a:lstStyle/>
          <a:p>
            <a:r>
              <a:rPr lang="es-CO" sz="2700" b="1" dirty="0">
                <a:solidFill>
                  <a:schemeClr val="accent1">
                    <a:lumMod val="50000"/>
                  </a:schemeClr>
                </a:solidFill>
                <a:latin typeface="Candara" panose="020E0502030303020204" pitchFamily="34" charset="0"/>
              </a:rPr>
              <a:t>FONSECON</a:t>
            </a:r>
            <a:endParaRPr lang="es-CO" sz="2700" dirty="0">
              <a:solidFill>
                <a:schemeClr val="accent1">
                  <a:lumMod val="50000"/>
                </a:schemeClr>
              </a:solidFill>
            </a:endParaRPr>
          </a:p>
        </p:txBody>
      </p:sp>
      <p:sp>
        <p:nvSpPr>
          <p:cNvPr id="52" name="51 Rectángulo"/>
          <p:cNvSpPr/>
          <p:nvPr/>
        </p:nvSpPr>
        <p:spPr>
          <a:xfrm>
            <a:off x="3254791" y="4414750"/>
            <a:ext cx="787395" cy="507831"/>
          </a:xfrm>
          <a:prstGeom prst="rect">
            <a:avLst/>
          </a:prstGeom>
        </p:spPr>
        <p:txBody>
          <a:bodyPr wrap="none">
            <a:spAutoFit/>
          </a:bodyPr>
          <a:lstStyle/>
          <a:p>
            <a:r>
              <a:rPr lang="es-CO" sz="2700" b="1" dirty="0">
                <a:solidFill>
                  <a:schemeClr val="accent1">
                    <a:lumMod val="50000"/>
                  </a:schemeClr>
                </a:solidFill>
                <a:latin typeface="Candara" panose="020E0502030303020204" pitchFamily="34" charset="0"/>
              </a:rPr>
              <a:t>SGR</a:t>
            </a:r>
            <a:endParaRPr lang="es-CO" sz="2700" dirty="0">
              <a:solidFill>
                <a:schemeClr val="accent1">
                  <a:lumMod val="50000"/>
                </a:schemeClr>
              </a:solidFill>
            </a:endParaRPr>
          </a:p>
        </p:txBody>
      </p:sp>
      <p:sp>
        <p:nvSpPr>
          <p:cNvPr id="58" name="57 Rectángulo"/>
          <p:cNvSpPr/>
          <p:nvPr/>
        </p:nvSpPr>
        <p:spPr>
          <a:xfrm>
            <a:off x="3254790" y="5110929"/>
            <a:ext cx="5732660" cy="507831"/>
          </a:xfrm>
          <a:prstGeom prst="rect">
            <a:avLst/>
          </a:prstGeom>
        </p:spPr>
        <p:txBody>
          <a:bodyPr wrap="none">
            <a:spAutoFit/>
          </a:bodyPr>
          <a:lstStyle/>
          <a:p>
            <a:r>
              <a:rPr lang="es-CO" sz="2700" b="1" dirty="0">
                <a:solidFill>
                  <a:schemeClr val="accent1">
                    <a:lumMod val="50000"/>
                  </a:schemeClr>
                </a:solidFill>
                <a:latin typeface="Candara" panose="020E0502030303020204" pitchFamily="34" charset="0"/>
              </a:rPr>
              <a:t>Recursos propios de libre destinación</a:t>
            </a:r>
            <a:endParaRPr lang="es-CO" sz="2700" dirty="0">
              <a:solidFill>
                <a:schemeClr val="accent1">
                  <a:lumMod val="50000"/>
                </a:schemeClr>
              </a:solidFill>
            </a:endParaRPr>
          </a:p>
        </p:txBody>
      </p:sp>
      <p:grpSp>
        <p:nvGrpSpPr>
          <p:cNvPr id="59" name="58 Grupo"/>
          <p:cNvGrpSpPr/>
          <p:nvPr/>
        </p:nvGrpSpPr>
        <p:grpSpPr>
          <a:xfrm>
            <a:off x="3069120" y="3162389"/>
            <a:ext cx="204542" cy="204753"/>
            <a:chOff x="2180950" y="892747"/>
            <a:chExt cx="272723" cy="273004"/>
          </a:xfrm>
        </p:grpSpPr>
        <p:sp>
          <p:nvSpPr>
            <p:cNvPr id="60" name="59 Lágrima"/>
            <p:cNvSpPr/>
            <p:nvPr/>
          </p:nvSpPr>
          <p:spPr>
            <a:xfrm rot="8162572">
              <a:off x="2180950" y="892747"/>
              <a:ext cx="272723" cy="273004"/>
            </a:xfrm>
            <a:prstGeom prst="teardrop">
              <a:avLst/>
            </a:prstGeom>
            <a:solidFill>
              <a:schemeClr val="bg1">
                <a:lumMod val="50000"/>
              </a:schemeClr>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b="1" dirty="0"/>
            </a:p>
          </p:txBody>
        </p:sp>
        <p:sp>
          <p:nvSpPr>
            <p:cNvPr id="61" name="60 Elipse"/>
            <p:cNvSpPr/>
            <p:nvPr/>
          </p:nvSpPr>
          <p:spPr>
            <a:xfrm>
              <a:off x="2243639" y="963741"/>
              <a:ext cx="144000" cy="1440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62" name="61 Grupo"/>
          <p:cNvGrpSpPr/>
          <p:nvPr/>
        </p:nvGrpSpPr>
        <p:grpSpPr>
          <a:xfrm>
            <a:off x="3069120" y="3858568"/>
            <a:ext cx="204542" cy="204753"/>
            <a:chOff x="2180950" y="892747"/>
            <a:chExt cx="272723" cy="273004"/>
          </a:xfrm>
        </p:grpSpPr>
        <p:sp>
          <p:nvSpPr>
            <p:cNvPr id="63" name="62 Lágrima"/>
            <p:cNvSpPr/>
            <p:nvPr/>
          </p:nvSpPr>
          <p:spPr>
            <a:xfrm rot="8162572">
              <a:off x="2180950" y="892747"/>
              <a:ext cx="272723" cy="273004"/>
            </a:xfrm>
            <a:prstGeom prst="teardrop">
              <a:avLst/>
            </a:prstGeom>
            <a:solidFill>
              <a:schemeClr val="bg1">
                <a:lumMod val="50000"/>
              </a:schemeClr>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b="1" dirty="0"/>
            </a:p>
          </p:txBody>
        </p:sp>
        <p:sp>
          <p:nvSpPr>
            <p:cNvPr id="65" name="64 Elipse"/>
            <p:cNvSpPr/>
            <p:nvPr/>
          </p:nvSpPr>
          <p:spPr>
            <a:xfrm>
              <a:off x="2243639" y="963741"/>
              <a:ext cx="144000" cy="1440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66" name="65 Grupo"/>
          <p:cNvGrpSpPr/>
          <p:nvPr/>
        </p:nvGrpSpPr>
        <p:grpSpPr>
          <a:xfrm>
            <a:off x="3069120" y="4533544"/>
            <a:ext cx="204542" cy="204753"/>
            <a:chOff x="2180950" y="892747"/>
            <a:chExt cx="272723" cy="273004"/>
          </a:xfrm>
        </p:grpSpPr>
        <p:sp>
          <p:nvSpPr>
            <p:cNvPr id="67" name="66 Lágrima"/>
            <p:cNvSpPr/>
            <p:nvPr/>
          </p:nvSpPr>
          <p:spPr>
            <a:xfrm rot="8162572">
              <a:off x="2180950" y="892747"/>
              <a:ext cx="272723" cy="273004"/>
            </a:xfrm>
            <a:prstGeom prst="teardrop">
              <a:avLst/>
            </a:prstGeom>
            <a:solidFill>
              <a:schemeClr val="bg1">
                <a:lumMod val="50000"/>
              </a:schemeClr>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b="1" dirty="0"/>
            </a:p>
          </p:txBody>
        </p:sp>
        <p:sp>
          <p:nvSpPr>
            <p:cNvPr id="68" name="67 Elipse"/>
            <p:cNvSpPr/>
            <p:nvPr/>
          </p:nvSpPr>
          <p:spPr>
            <a:xfrm>
              <a:off x="2243639" y="963741"/>
              <a:ext cx="144000" cy="1440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69" name="68 Grupo"/>
          <p:cNvGrpSpPr/>
          <p:nvPr/>
        </p:nvGrpSpPr>
        <p:grpSpPr>
          <a:xfrm>
            <a:off x="3069120" y="5250926"/>
            <a:ext cx="204542" cy="204753"/>
            <a:chOff x="2180950" y="892747"/>
            <a:chExt cx="272723" cy="273004"/>
          </a:xfrm>
        </p:grpSpPr>
        <p:sp>
          <p:nvSpPr>
            <p:cNvPr id="70" name="69 Lágrima"/>
            <p:cNvSpPr/>
            <p:nvPr/>
          </p:nvSpPr>
          <p:spPr>
            <a:xfrm rot="8162572">
              <a:off x="2180950" y="892747"/>
              <a:ext cx="272723" cy="273004"/>
            </a:xfrm>
            <a:prstGeom prst="teardrop">
              <a:avLst/>
            </a:prstGeom>
            <a:solidFill>
              <a:schemeClr val="bg1">
                <a:lumMod val="50000"/>
              </a:schemeClr>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b="1" dirty="0"/>
            </a:p>
          </p:txBody>
        </p:sp>
        <p:sp>
          <p:nvSpPr>
            <p:cNvPr id="71" name="70 Elipse"/>
            <p:cNvSpPr/>
            <p:nvPr/>
          </p:nvSpPr>
          <p:spPr>
            <a:xfrm>
              <a:off x="2243639" y="963741"/>
              <a:ext cx="144000" cy="1440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spTree>
    <p:extLst>
      <p:ext uri="{BB962C8B-B14F-4D97-AF65-F5344CB8AC3E}">
        <p14:creationId xmlns:p14="http://schemas.microsoft.com/office/powerpoint/2010/main" val="7901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9 Conector recto"/>
          <p:cNvCxnSpPr/>
          <p:nvPr/>
        </p:nvCxnSpPr>
        <p:spPr>
          <a:xfrm flipV="1">
            <a:off x="2079336" y="3582080"/>
            <a:ext cx="1649702" cy="845004"/>
          </a:xfrm>
          <a:prstGeom prst="line">
            <a:avLst/>
          </a:prstGeom>
          <a:ln w="9525">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26 Conector recto"/>
          <p:cNvCxnSpPr>
            <a:endCxn id="37" idx="6"/>
          </p:cNvCxnSpPr>
          <p:nvPr/>
        </p:nvCxnSpPr>
        <p:spPr>
          <a:xfrm flipV="1">
            <a:off x="2079336" y="4205835"/>
            <a:ext cx="1744611" cy="221251"/>
          </a:xfrm>
          <a:prstGeom prst="line">
            <a:avLst/>
          </a:prstGeom>
          <a:ln w="9525">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28 Conector recto"/>
          <p:cNvCxnSpPr>
            <a:endCxn id="38" idx="6"/>
          </p:cNvCxnSpPr>
          <p:nvPr/>
        </p:nvCxnSpPr>
        <p:spPr>
          <a:xfrm>
            <a:off x="2079336" y="4427084"/>
            <a:ext cx="1744611" cy="402504"/>
          </a:xfrm>
          <a:prstGeom prst="line">
            <a:avLst/>
          </a:prstGeom>
          <a:ln w="9525">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29 Conector recto"/>
          <p:cNvCxnSpPr>
            <a:endCxn id="45" idx="1"/>
          </p:cNvCxnSpPr>
          <p:nvPr/>
        </p:nvCxnSpPr>
        <p:spPr>
          <a:xfrm>
            <a:off x="2079336" y="4427084"/>
            <a:ext cx="1582591" cy="959438"/>
          </a:xfrm>
          <a:prstGeom prst="line">
            <a:avLst/>
          </a:prstGeom>
          <a:ln w="9525">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3"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78116" t="55922" r="8656" b="4879"/>
          <a:stretch/>
        </p:blipFill>
        <p:spPr bwMode="auto">
          <a:xfrm>
            <a:off x="2244544" y="1628326"/>
            <a:ext cx="540000" cy="540000"/>
          </a:xfrm>
          <a:prstGeom prst="ellipse">
            <a:avLst/>
          </a:prstGeom>
          <a:noFill/>
          <a:extLst>
            <a:ext uri="{909E8E84-426E-40DD-AFC4-6F175D3DCCD1}">
              <a14:hiddenFill xmlns:a14="http://schemas.microsoft.com/office/drawing/2010/main">
                <a:solidFill>
                  <a:srgbClr val="FFFFFF"/>
                </a:solidFill>
              </a14:hiddenFill>
            </a:ext>
          </a:extLst>
        </p:spPr>
      </p:pic>
      <p:sp>
        <p:nvSpPr>
          <p:cNvPr id="39" name="CuadroTexto 38"/>
          <p:cNvSpPr txBox="1"/>
          <p:nvPr/>
        </p:nvSpPr>
        <p:spPr>
          <a:xfrm>
            <a:off x="2812211" y="1665976"/>
            <a:ext cx="3788615" cy="738664"/>
          </a:xfrm>
          <a:prstGeom prst="rect">
            <a:avLst/>
          </a:prstGeom>
          <a:noFill/>
        </p:spPr>
        <p:txBody>
          <a:bodyPr wrap="square" rtlCol="0">
            <a:spAutoFit/>
          </a:bodyPr>
          <a:lstStyle/>
          <a:p>
            <a:r>
              <a:rPr lang="es-CO" sz="2100" b="1" dirty="0">
                <a:latin typeface="Candara" panose="020E0502030303020204" pitchFamily="34" charset="0"/>
              </a:rPr>
              <a:t>5. </a:t>
            </a:r>
            <a:r>
              <a:rPr lang="es-CO" sz="2100" b="1" dirty="0" smtClean="0">
                <a:latin typeface="Candara" panose="020E0502030303020204" pitchFamily="34" charset="0"/>
              </a:rPr>
              <a:t>Seguimiento Implementación </a:t>
            </a:r>
            <a:endParaRPr lang="es-CO" sz="2100" b="1" dirty="0">
              <a:latin typeface="Candara" panose="020E0502030303020204" pitchFamily="34" charset="0"/>
            </a:endParaRPr>
          </a:p>
        </p:txBody>
      </p:sp>
      <p:sp>
        <p:nvSpPr>
          <p:cNvPr id="2" name="1 Rectángulo"/>
          <p:cNvSpPr/>
          <p:nvPr/>
        </p:nvSpPr>
        <p:spPr>
          <a:xfrm>
            <a:off x="2286000" y="2286380"/>
            <a:ext cx="6641647" cy="1200329"/>
          </a:xfrm>
          <a:prstGeom prst="rect">
            <a:avLst/>
          </a:prstGeom>
        </p:spPr>
        <p:txBody>
          <a:bodyPr wrap="square">
            <a:spAutoFit/>
          </a:bodyPr>
          <a:lstStyle/>
          <a:p>
            <a:pPr algn="just"/>
            <a:r>
              <a:rPr lang="es-CO" dirty="0">
                <a:latin typeface="Candara" charset="0"/>
                <a:ea typeface="Candara" charset="0"/>
                <a:cs typeface="Candara" charset="0"/>
              </a:rPr>
              <a:t>El objetivo principal de este momento es </a:t>
            </a:r>
            <a:r>
              <a:rPr lang="es-CO" b="1" dirty="0">
                <a:latin typeface="Candara" charset="0"/>
                <a:ea typeface="Candara" charset="0"/>
                <a:cs typeface="Candara" charset="0"/>
              </a:rPr>
              <a:t>ejecutar los programas y proyectos priorizados </a:t>
            </a:r>
            <a:r>
              <a:rPr lang="es-CO" dirty="0">
                <a:latin typeface="Candara" charset="0"/>
                <a:ea typeface="Candara" charset="0"/>
                <a:cs typeface="Candara" charset="0"/>
              </a:rPr>
              <a:t>dentro del Plan Integral de Seguridad y Convivencia Ciudadana, y hacerle seguimiento a su implementación</a:t>
            </a:r>
          </a:p>
        </p:txBody>
      </p:sp>
      <p:sp>
        <p:nvSpPr>
          <p:cNvPr id="4" name="3 Rectángulo"/>
          <p:cNvSpPr/>
          <p:nvPr/>
        </p:nvSpPr>
        <p:spPr>
          <a:xfrm>
            <a:off x="3802516" y="3471391"/>
            <a:ext cx="5021036" cy="461665"/>
          </a:xfrm>
          <a:prstGeom prst="rect">
            <a:avLst/>
          </a:prstGeom>
        </p:spPr>
        <p:txBody>
          <a:bodyPr wrap="square">
            <a:spAutoFit/>
          </a:bodyPr>
          <a:lstStyle/>
          <a:p>
            <a:pPr algn="just"/>
            <a:r>
              <a:rPr lang="es-CO" sz="1200" dirty="0">
                <a:latin typeface="Candara" panose="020E0502030303020204" pitchFamily="34" charset="0"/>
              </a:rPr>
              <a:t>Las instancias para el seguimiento del PISCC son el Consejo de Seguridad y el Comité Territorial de Orden Público</a:t>
            </a:r>
          </a:p>
        </p:txBody>
      </p:sp>
      <p:sp>
        <p:nvSpPr>
          <p:cNvPr id="5" name="4 Rectángulo"/>
          <p:cNvSpPr/>
          <p:nvPr/>
        </p:nvSpPr>
        <p:spPr>
          <a:xfrm>
            <a:off x="3802516" y="4065526"/>
            <a:ext cx="1568058" cy="276999"/>
          </a:xfrm>
          <a:prstGeom prst="rect">
            <a:avLst/>
          </a:prstGeom>
        </p:spPr>
        <p:txBody>
          <a:bodyPr wrap="none">
            <a:spAutoFit/>
          </a:bodyPr>
          <a:lstStyle/>
          <a:p>
            <a:r>
              <a:rPr lang="es-CO" sz="1200" dirty="0">
                <a:latin typeface="Candara" panose="020E0502030303020204" pitchFamily="34" charset="0"/>
              </a:rPr>
              <a:t>Rendición de cuentas</a:t>
            </a:r>
          </a:p>
        </p:txBody>
      </p:sp>
      <p:sp>
        <p:nvSpPr>
          <p:cNvPr id="6" name="5 Rectángulo"/>
          <p:cNvSpPr/>
          <p:nvPr/>
        </p:nvSpPr>
        <p:spPr>
          <a:xfrm>
            <a:off x="3802516" y="4588316"/>
            <a:ext cx="5021036" cy="461665"/>
          </a:xfrm>
          <a:prstGeom prst="rect">
            <a:avLst/>
          </a:prstGeom>
        </p:spPr>
        <p:txBody>
          <a:bodyPr wrap="square">
            <a:spAutoFit/>
          </a:bodyPr>
          <a:lstStyle/>
          <a:p>
            <a:pPr algn="just"/>
            <a:r>
              <a:rPr lang="es-CO" sz="1200" dirty="0">
                <a:latin typeface="Candara" panose="020E0502030303020204" pitchFamily="34" charset="0"/>
              </a:rPr>
              <a:t>Se recomienda la presentación de informes anuales de seguimiento al Concejo Municipal y a la Asamblea Departamental.</a:t>
            </a:r>
          </a:p>
        </p:txBody>
      </p:sp>
      <p:sp>
        <p:nvSpPr>
          <p:cNvPr id="7" name="6 Rectángulo"/>
          <p:cNvSpPr/>
          <p:nvPr/>
        </p:nvSpPr>
        <p:spPr>
          <a:xfrm>
            <a:off x="3802516" y="5326386"/>
            <a:ext cx="5152051" cy="276999"/>
          </a:xfrm>
          <a:prstGeom prst="rect">
            <a:avLst/>
          </a:prstGeom>
        </p:spPr>
        <p:txBody>
          <a:bodyPr wrap="none">
            <a:spAutoFit/>
          </a:bodyPr>
          <a:lstStyle/>
          <a:p>
            <a:pPr algn="just"/>
            <a:r>
              <a:rPr lang="es-CO" sz="1200" dirty="0">
                <a:latin typeface="Candara" panose="020E0502030303020204" pitchFamily="34" charset="0"/>
              </a:rPr>
              <a:t>Reportar ejecución presupuestal en el </a:t>
            </a:r>
            <a:r>
              <a:rPr lang="es-CO" sz="1200" dirty="0" smtClean="0">
                <a:latin typeface="Candara" panose="020E0502030303020204" pitchFamily="34" charset="0"/>
              </a:rPr>
              <a:t>FUT </a:t>
            </a:r>
            <a:r>
              <a:rPr lang="es-CO" sz="1200" dirty="0"/>
              <a:t>FORMULARIO UNICO TERRITORIAL </a:t>
            </a:r>
            <a:endParaRPr lang="es-CO" sz="1200" dirty="0">
              <a:latin typeface="Candara" panose="020E0502030303020204" pitchFamily="34" charset="0"/>
            </a:endParaRPr>
          </a:p>
        </p:txBody>
      </p:sp>
      <p:sp>
        <p:nvSpPr>
          <p:cNvPr id="18" name="17 Elipse"/>
          <p:cNvSpPr/>
          <p:nvPr/>
        </p:nvSpPr>
        <p:spPr>
          <a:xfrm>
            <a:off x="3634128" y="3487580"/>
            <a:ext cx="189820" cy="189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37" name="36 Elipse"/>
          <p:cNvSpPr/>
          <p:nvPr/>
        </p:nvSpPr>
        <p:spPr>
          <a:xfrm>
            <a:off x="3634128" y="4111334"/>
            <a:ext cx="189820" cy="189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38" name="37 Elipse"/>
          <p:cNvSpPr/>
          <p:nvPr/>
        </p:nvSpPr>
        <p:spPr>
          <a:xfrm>
            <a:off x="3634128" y="4735088"/>
            <a:ext cx="189820" cy="189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5" name="44 Elipse"/>
          <p:cNvSpPr/>
          <p:nvPr/>
        </p:nvSpPr>
        <p:spPr>
          <a:xfrm>
            <a:off x="3634128" y="5358843"/>
            <a:ext cx="189820" cy="189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9" name="48 Rectángulo"/>
          <p:cNvSpPr/>
          <p:nvPr/>
        </p:nvSpPr>
        <p:spPr>
          <a:xfrm>
            <a:off x="125507"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50" name="49 Rectángulo"/>
          <p:cNvSpPr/>
          <p:nvPr/>
        </p:nvSpPr>
        <p:spPr>
          <a:xfrm>
            <a:off x="667922" y="1690301"/>
            <a:ext cx="1080745" cy="323165"/>
          </a:xfrm>
          <a:prstGeom prst="rect">
            <a:avLst/>
          </a:prstGeom>
        </p:spPr>
        <p:txBody>
          <a:bodyPr wrap="none">
            <a:spAutoFit/>
          </a:bodyPr>
          <a:lstStyle/>
          <a:p>
            <a:r>
              <a:rPr lang="es-CO" sz="1500" b="1" dirty="0">
                <a:solidFill>
                  <a:schemeClr val="accent4">
                    <a:lumMod val="50000"/>
                  </a:schemeClr>
                </a:solidFill>
                <a:latin typeface="Candara" panose="020E0502030303020204" pitchFamily="34" charset="0"/>
                <a:cs typeface="Arial" pitchFamily="34" charset="0"/>
              </a:rPr>
              <a:t>Planeación</a:t>
            </a:r>
          </a:p>
        </p:txBody>
      </p:sp>
      <p:cxnSp>
        <p:nvCxnSpPr>
          <p:cNvPr id="51" name="50 Conector recto"/>
          <p:cNvCxnSpPr/>
          <p:nvPr/>
        </p:nvCxnSpPr>
        <p:spPr>
          <a:xfrm>
            <a:off x="1141659" y="2883227"/>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2" name="51 Grupo"/>
          <p:cNvGrpSpPr/>
          <p:nvPr/>
        </p:nvGrpSpPr>
        <p:grpSpPr>
          <a:xfrm>
            <a:off x="683718" y="1993107"/>
            <a:ext cx="939329" cy="942974"/>
            <a:chOff x="4016774" y="1514475"/>
            <a:chExt cx="1252438" cy="1257299"/>
          </a:xfrm>
        </p:grpSpPr>
        <p:sp>
          <p:nvSpPr>
            <p:cNvPr id="53" name="52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54" name="Picture 4" descr="https://i-msdn.sec.s-msft.com/dynimg/IC7597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54 Rectángulo"/>
          <p:cNvSpPr/>
          <p:nvPr/>
        </p:nvSpPr>
        <p:spPr>
          <a:xfrm>
            <a:off x="239705" y="4136813"/>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pic>
        <p:nvPicPr>
          <p:cNvPr id="5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826" t="4074" b="4367"/>
          <a:stretch/>
        </p:blipFill>
        <p:spPr bwMode="auto">
          <a:xfrm>
            <a:off x="401584" y="4896510"/>
            <a:ext cx="1331654" cy="97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56 Rectángulo"/>
          <p:cNvSpPr/>
          <p:nvPr/>
        </p:nvSpPr>
        <p:spPr>
          <a:xfrm>
            <a:off x="239705" y="3463127"/>
            <a:ext cx="1945998" cy="923330"/>
          </a:xfrm>
          <a:prstGeom prst="rect">
            <a:avLst/>
          </a:prstGeom>
          <a:solidFill>
            <a:schemeClr val="accent2">
              <a:lumMod val="20000"/>
              <a:lumOff val="80000"/>
            </a:schemeClr>
          </a:solidFill>
        </p:spPr>
        <p:txBody>
          <a:bodyPr wrap="square">
            <a:spAutoFit/>
          </a:bodyPr>
          <a:lstStyle/>
          <a:p>
            <a:pPr lvl="0"/>
            <a:r>
              <a:rPr lang="es-CO" sz="1350" b="1" dirty="0">
                <a:latin typeface="Candara" panose="020E0502030303020204" pitchFamily="34" charset="0"/>
                <a:cs typeface="Arial" pitchFamily="34" charset="0"/>
              </a:rPr>
              <a:t>Planes Integrales de </a:t>
            </a:r>
          </a:p>
          <a:p>
            <a:pPr lvl="0"/>
            <a:r>
              <a:rPr lang="es-CO" sz="1350" b="1" dirty="0">
                <a:latin typeface="Candara" panose="020E0502030303020204" pitchFamily="34" charset="0"/>
                <a:cs typeface="Arial" pitchFamily="34" charset="0"/>
              </a:rPr>
              <a:t>Seguridad y Convivencia </a:t>
            </a:r>
          </a:p>
          <a:p>
            <a:pPr lvl="0"/>
            <a:r>
              <a:rPr lang="es-CO" sz="1350" b="1" dirty="0">
                <a:latin typeface="Candara" panose="020E0502030303020204" pitchFamily="34" charset="0"/>
                <a:cs typeface="Arial" pitchFamily="34" charset="0"/>
              </a:rPr>
              <a:t>Ciudadana </a:t>
            </a:r>
          </a:p>
        </p:txBody>
      </p:sp>
    </p:spTree>
    <p:extLst>
      <p:ext uri="{BB962C8B-B14F-4D97-AF65-F5344CB8AC3E}">
        <p14:creationId xmlns:p14="http://schemas.microsoft.com/office/powerpoint/2010/main" val="16448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39 Grupo"/>
          <p:cNvGrpSpPr/>
          <p:nvPr/>
        </p:nvGrpSpPr>
        <p:grpSpPr>
          <a:xfrm>
            <a:off x="3" y="844474"/>
            <a:ext cx="9331199" cy="647180"/>
            <a:chOff x="0" y="-17035"/>
            <a:chExt cx="12441599" cy="862906"/>
          </a:xfrm>
        </p:grpSpPr>
        <p:sp>
          <p:nvSpPr>
            <p:cNvPr id="41"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2" name="3 CuadroTexto"/>
            <p:cNvSpPr txBox="1"/>
            <p:nvPr/>
          </p:nvSpPr>
          <p:spPr>
            <a:xfrm>
              <a:off x="1726707" y="122202"/>
              <a:ext cx="10714892" cy="492442"/>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b="1" dirty="0">
                  <a:solidFill>
                    <a:schemeClr val="bg1"/>
                  </a:solidFill>
                  <a:latin typeface="Candara" panose="020E0502030303020204" pitchFamily="34" charset="0"/>
                </a:rPr>
                <a:t>Instrumentos de gestión Territorial para la seguridad y convivencia ciudadana</a:t>
              </a:r>
            </a:p>
          </p:txBody>
        </p:sp>
        <p:sp>
          <p:nvSpPr>
            <p:cNvPr id="43" name="42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44"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45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4" name="Picture 2" descr="C:\Users\ricardo.bustos\Desktop\pasos_corporativa.jpg"/>
          <p:cNvPicPr preferRelativeResize="0">
            <a:picLocks noChangeArrowheads="1"/>
          </p:cNvPicPr>
          <p:nvPr/>
        </p:nvPicPr>
        <p:blipFill rotWithShape="1">
          <a:blip r:embed="rId2" cstate="print">
            <a:duotone>
              <a:prstClr val="black"/>
              <a:srgbClr val="D9C3A5">
                <a:tint val="50000"/>
                <a:satMod val="180000"/>
              </a:srgbClr>
            </a:duotone>
            <a:extLst>
              <a:ext uri="{28A0092B-C50C-407E-A947-70E740481C1C}">
                <a14:useLocalDpi xmlns:a14="http://schemas.microsoft.com/office/drawing/2010/main" val="0"/>
              </a:ext>
            </a:extLst>
          </a:blip>
          <a:srcRect l="36263" t="8272" r="50421" b="52222"/>
          <a:stretch/>
        </p:blipFill>
        <p:spPr bwMode="auto">
          <a:xfrm>
            <a:off x="2345963" y="1611719"/>
            <a:ext cx="540000" cy="540000"/>
          </a:xfrm>
          <a:prstGeom prst="ellipse">
            <a:avLst/>
          </a:prstGeom>
          <a:noFill/>
          <a:extLst>
            <a:ext uri="{909E8E84-426E-40DD-AFC4-6F175D3DCCD1}">
              <a14:hiddenFill xmlns:a14="http://schemas.microsoft.com/office/drawing/2010/main">
                <a:solidFill>
                  <a:srgbClr val="FFFFFF"/>
                </a:solidFill>
              </a14:hiddenFill>
            </a:ext>
          </a:extLst>
        </p:spPr>
      </p:pic>
      <p:sp>
        <p:nvSpPr>
          <p:cNvPr id="52" name="CuadroTexto 39"/>
          <p:cNvSpPr txBox="1"/>
          <p:nvPr/>
        </p:nvSpPr>
        <p:spPr>
          <a:xfrm>
            <a:off x="2925876" y="1690300"/>
            <a:ext cx="1693092" cy="415498"/>
          </a:xfrm>
          <a:prstGeom prst="rect">
            <a:avLst/>
          </a:prstGeom>
          <a:noFill/>
        </p:spPr>
        <p:txBody>
          <a:bodyPr wrap="none" rtlCol="0">
            <a:spAutoFit/>
          </a:bodyPr>
          <a:lstStyle/>
          <a:p>
            <a:r>
              <a:rPr lang="es-CO" sz="2100" b="1" dirty="0">
                <a:latin typeface="Candara" panose="020E0502030303020204" pitchFamily="34" charset="0"/>
              </a:rPr>
              <a:t>6. Evaluación</a:t>
            </a:r>
          </a:p>
        </p:txBody>
      </p:sp>
      <p:sp>
        <p:nvSpPr>
          <p:cNvPr id="3" name="2 Rectángulo"/>
          <p:cNvSpPr/>
          <p:nvPr/>
        </p:nvSpPr>
        <p:spPr>
          <a:xfrm>
            <a:off x="2286000" y="3717032"/>
            <a:ext cx="6549798" cy="830997"/>
          </a:xfrm>
          <a:prstGeom prst="rect">
            <a:avLst/>
          </a:prstGeom>
        </p:spPr>
        <p:txBody>
          <a:bodyPr wrap="square">
            <a:spAutoFit/>
          </a:bodyPr>
          <a:lstStyle/>
          <a:p>
            <a:pPr algn="just"/>
            <a:r>
              <a:rPr lang="es-CO" sz="1600" dirty="0">
                <a:latin typeface="Candara" charset="0"/>
                <a:ea typeface="Candara" charset="0"/>
                <a:cs typeface="Candara" charset="0"/>
              </a:rPr>
              <a:t>Permitirá además retroalimentar futuros procesos de formulación y dejar lecciones aprendidas a quienes continuarán con la tarea en el próximo período.</a:t>
            </a:r>
          </a:p>
        </p:txBody>
      </p:sp>
      <p:sp>
        <p:nvSpPr>
          <p:cNvPr id="4" name="3 Rectángulo"/>
          <p:cNvSpPr/>
          <p:nvPr/>
        </p:nvSpPr>
        <p:spPr>
          <a:xfrm>
            <a:off x="2337797" y="2305104"/>
            <a:ext cx="6620466" cy="923330"/>
          </a:xfrm>
          <a:prstGeom prst="rect">
            <a:avLst/>
          </a:prstGeom>
        </p:spPr>
        <p:txBody>
          <a:bodyPr wrap="square">
            <a:spAutoFit/>
          </a:bodyPr>
          <a:lstStyle/>
          <a:p>
            <a:pPr algn="just"/>
            <a:r>
              <a:rPr lang="es-CO" dirty="0">
                <a:latin typeface="Candara" charset="0"/>
                <a:ea typeface="Candara" charset="0"/>
                <a:cs typeface="Candara" charset="0"/>
              </a:rPr>
              <a:t>Esta fase tiene como propósito determinar el </a:t>
            </a:r>
            <a:r>
              <a:rPr lang="es-CO" b="1" dirty="0">
                <a:latin typeface="Candara" charset="0"/>
                <a:ea typeface="Candara" charset="0"/>
                <a:cs typeface="Candara" charset="0"/>
              </a:rPr>
              <a:t>cumplimiento de los objetivos y líneas de acción </a:t>
            </a:r>
            <a:r>
              <a:rPr lang="es-CO" dirty="0">
                <a:latin typeface="Candara" charset="0"/>
                <a:ea typeface="Candara" charset="0"/>
                <a:cs typeface="Candara" charset="0"/>
              </a:rPr>
              <a:t>del PISCC, así como su nivel de impacto.</a:t>
            </a:r>
          </a:p>
        </p:txBody>
      </p:sp>
      <p:sp>
        <p:nvSpPr>
          <p:cNvPr id="5" name="4 Rectángulo"/>
          <p:cNvSpPr/>
          <p:nvPr/>
        </p:nvSpPr>
        <p:spPr>
          <a:xfrm>
            <a:off x="2337797" y="4941168"/>
            <a:ext cx="6620466" cy="830997"/>
          </a:xfrm>
          <a:prstGeom prst="rect">
            <a:avLst/>
          </a:prstGeom>
        </p:spPr>
        <p:txBody>
          <a:bodyPr wrap="square">
            <a:spAutoFit/>
          </a:bodyPr>
          <a:lstStyle/>
          <a:p>
            <a:pPr algn="just"/>
            <a:r>
              <a:rPr lang="es-CO" sz="1600" dirty="0">
                <a:latin typeface="Candara" charset="0"/>
                <a:ea typeface="Candara" charset="0"/>
                <a:cs typeface="Candara" charset="0"/>
              </a:rPr>
              <a:t>Análisis comparativo entre los indicadores formulados y la situación alcanzada, con el fin de observar si durante el período de implementación del PISCC hubo cambios en el comportamiento de dichos indicadores.</a:t>
            </a:r>
          </a:p>
        </p:txBody>
      </p:sp>
      <p:sp>
        <p:nvSpPr>
          <p:cNvPr id="23" name="22 Rectángulo"/>
          <p:cNvSpPr/>
          <p:nvPr/>
        </p:nvSpPr>
        <p:spPr>
          <a:xfrm>
            <a:off x="125507" y="1550193"/>
            <a:ext cx="2071688" cy="43791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24" name="23 Rectángulo"/>
          <p:cNvSpPr/>
          <p:nvPr/>
        </p:nvSpPr>
        <p:spPr>
          <a:xfrm>
            <a:off x="667922" y="1690301"/>
            <a:ext cx="1080745" cy="323165"/>
          </a:xfrm>
          <a:prstGeom prst="rect">
            <a:avLst/>
          </a:prstGeom>
        </p:spPr>
        <p:txBody>
          <a:bodyPr wrap="none">
            <a:spAutoFit/>
          </a:bodyPr>
          <a:lstStyle/>
          <a:p>
            <a:r>
              <a:rPr lang="es-CO" sz="1500" b="1" dirty="0">
                <a:solidFill>
                  <a:schemeClr val="accent4">
                    <a:lumMod val="50000"/>
                  </a:schemeClr>
                </a:solidFill>
                <a:latin typeface="Candara" panose="020E0502030303020204" pitchFamily="34" charset="0"/>
                <a:cs typeface="Arial" pitchFamily="34" charset="0"/>
              </a:rPr>
              <a:t>Planeación</a:t>
            </a:r>
          </a:p>
        </p:txBody>
      </p:sp>
      <p:cxnSp>
        <p:nvCxnSpPr>
          <p:cNvPr id="25" name="24 Conector recto"/>
          <p:cNvCxnSpPr/>
          <p:nvPr/>
        </p:nvCxnSpPr>
        <p:spPr>
          <a:xfrm>
            <a:off x="1141659" y="2883227"/>
            <a:ext cx="0" cy="827226"/>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6" name="25 Grupo"/>
          <p:cNvGrpSpPr/>
          <p:nvPr/>
        </p:nvGrpSpPr>
        <p:grpSpPr>
          <a:xfrm>
            <a:off x="683718" y="1993107"/>
            <a:ext cx="939329" cy="942974"/>
            <a:chOff x="4016774" y="1514475"/>
            <a:chExt cx="1252438" cy="1257299"/>
          </a:xfrm>
        </p:grpSpPr>
        <p:sp>
          <p:nvSpPr>
            <p:cNvPr id="27" name="26 Elipse"/>
            <p:cNvSpPr/>
            <p:nvPr/>
          </p:nvSpPr>
          <p:spPr>
            <a:xfrm>
              <a:off x="4016774" y="1514475"/>
              <a:ext cx="1252438" cy="1257299"/>
            </a:xfrm>
            <a:prstGeom prst="ellipse">
              <a:avLst/>
            </a:prstGeom>
            <a:solidFill>
              <a:schemeClr val="bg1"/>
            </a:solid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29" name="Picture 4" descr="https://i-msdn.sec.s-msft.com/dynimg/IC7597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042" y="1748101"/>
              <a:ext cx="735828" cy="790048"/>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29 Rectángulo"/>
          <p:cNvSpPr/>
          <p:nvPr/>
        </p:nvSpPr>
        <p:spPr>
          <a:xfrm>
            <a:off x="239705" y="4136813"/>
            <a:ext cx="1890261" cy="923330"/>
          </a:xfrm>
          <a:prstGeom prst="rect">
            <a:avLst/>
          </a:prstGeom>
        </p:spPr>
        <p:txBody>
          <a:bodyPr wrap="none">
            <a:spAutoFit/>
          </a:bodyPr>
          <a:lstStyle/>
          <a:p>
            <a:r>
              <a:rPr lang="es-CO" sz="5400" b="1" dirty="0">
                <a:solidFill>
                  <a:schemeClr val="accent2">
                    <a:lumMod val="75000"/>
                  </a:schemeClr>
                </a:solidFill>
                <a:latin typeface="Candara" panose="020E0502030303020204" pitchFamily="34" charset="0"/>
                <a:cs typeface="Arial" pitchFamily="34" charset="0"/>
              </a:rPr>
              <a:t>PISCC</a:t>
            </a:r>
            <a:endParaRPr lang="es-CO" sz="5400" dirty="0">
              <a:solidFill>
                <a:schemeClr val="accent2">
                  <a:lumMod val="75000"/>
                </a:schemeClr>
              </a:solidFill>
            </a:endParaRPr>
          </a:p>
        </p:txBody>
      </p:sp>
      <p:pic>
        <p:nvPicPr>
          <p:cNvPr id="3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826" t="4074" b="4367"/>
          <a:stretch/>
        </p:blipFill>
        <p:spPr bwMode="auto">
          <a:xfrm>
            <a:off x="401584" y="4896510"/>
            <a:ext cx="1331654" cy="97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31 Rectángulo"/>
          <p:cNvSpPr/>
          <p:nvPr/>
        </p:nvSpPr>
        <p:spPr>
          <a:xfrm>
            <a:off x="239705" y="3463127"/>
            <a:ext cx="1945998" cy="923330"/>
          </a:xfrm>
          <a:prstGeom prst="rect">
            <a:avLst/>
          </a:prstGeom>
          <a:solidFill>
            <a:schemeClr val="accent2">
              <a:lumMod val="20000"/>
              <a:lumOff val="80000"/>
            </a:schemeClr>
          </a:solidFill>
        </p:spPr>
        <p:txBody>
          <a:bodyPr wrap="square">
            <a:spAutoFit/>
          </a:bodyPr>
          <a:lstStyle/>
          <a:p>
            <a:pPr lvl="0"/>
            <a:r>
              <a:rPr lang="es-CO" sz="1350" b="1" dirty="0">
                <a:latin typeface="Candara" panose="020E0502030303020204" pitchFamily="34" charset="0"/>
                <a:cs typeface="Arial" pitchFamily="34" charset="0"/>
              </a:rPr>
              <a:t>Planes Integrales de </a:t>
            </a:r>
          </a:p>
          <a:p>
            <a:pPr lvl="0"/>
            <a:r>
              <a:rPr lang="es-CO" sz="1350" b="1" dirty="0">
                <a:latin typeface="Candara" panose="020E0502030303020204" pitchFamily="34" charset="0"/>
                <a:cs typeface="Arial" pitchFamily="34" charset="0"/>
              </a:rPr>
              <a:t>Seguridad y Convivencia </a:t>
            </a:r>
          </a:p>
          <a:p>
            <a:pPr lvl="0"/>
            <a:r>
              <a:rPr lang="es-CO" sz="1350" b="1" dirty="0">
                <a:latin typeface="Candara" panose="020E0502030303020204" pitchFamily="34" charset="0"/>
                <a:cs typeface="Arial" pitchFamily="34" charset="0"/>
              </a:rPr>
              <a:t>Ciudadana </a:t>
            </a:r>
          </a:p>
        </p:txBody>
      </p:sp>
    </p:spTree>
    <p:extLst>
      <p:ext uri="{BB962C8B-B14F-4D97-AF65-F5344CB8AC3E}">
        <p14:creationId xmlns:p14="http://schemas.microsoft.com/office/powerpoint/2010/main" val="63728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76 Rectángulo"/>
          <p:cNvSpPr/>
          <p:nvPr/>
        </p:nvSpPr>
        <p:spPr>
          <a:xfrm>
            <a:off x="6477000" y="1349722"/>
            <a:ext cx="2667002" cy="4652219"/>
          </a:xfrm>
          <a:prstGeom prst="rect">
            <a:avLst/>
          </a:prstGeom>
          <a:pattFill prst="pct20">
            <a:fgClr>
              <a:schemeClr val="accent3">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prstClr val="white"/>
              </a:solidFill>
            </a:endParaRPr>
          </a:p>
        </p:txBody>
      </p:sp>
      <p:sp>
        <p:nvSpPr>
          <p:cNvPr id="65" name="64 Elipse"/>
          <p:cNvSpPr/>
          <p:nvPr/>
        </p:nvSpPr>
        <p:spPr>
          <a:xfrm>
            <a:off x="2248421" y="1926610"/>
            <a:ext cx="3280161" cy="3114090"/>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8" name="67 Elipse"/>
          <p:cNvSpPr/>
          <p:nvPr/>
        </p:nvSpPr>
        <p:spPr>
          <a:xfrm>
            <a:off x="4366864" y="1505445"/>
            <a:ext cx="1725263" cy="14308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7" name="66 Rectángulo"/>
          <p:cNvSpPr/>
          <p:nvPr/>
        </p:nvSpPr>
        <p:spPr>
          <a:xfrm>
            <a:off x="1851872" y="1675114"/>
            <a:ext cx="1869682" cy="102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45" name="44 Conector recto"/>
          <p:cNvCxnSpPr>
            <a:endCxn id="53" idx="6"/>
          </p:cNvCxnSpPr>
          <p:nvPr/>
        </p:nvCxnSpPr>
        <p:spPr>
          <a:xfrm flipH="1">
            <a:off x="768231" y="4008349"/>
            <a:ext cx="609259" cy="1009062"/>
          </a:xfrm>
          <a:prstGeom prst="line">
            <a:avLst/>
          </a:prstGeom>
          <a:ln w="6350">
            <a:solidFill>
              <a:schemeClr val="bg1">
                <a:lumMod val="50000"/>
              </a:schemeClr>
            </a:solidFill>
            <a:prstDash val="dash"/>
          </a:ln>
        </p:spPr>
        <p:style>
          <a:lnRef idx="2">
            <a:schemeClr val="dk1"/>
          </a:lnRef>
          <a:fillRef idx="0">
            <a:schemeClr val="dk1"/>
          </a:fillRef>
          <a:effectRef idx="1">
            <a:schemeClr val="dk1"/>
          </a:effectRef>
          <a:fontRef idx="minor">
            <a:schemeClr val="tx1"/>
          </a:fontRef>
        </p:style>
      </p:cxnSp>
      <p:grpSp>
        <p:nvGrpSpPr>
          <p:cNvPr id="66" name="65 Grupo"/>
          <p:cNvGrpSpPr/>
          <p:nvPr/>
        </p:nvGrpSpPr>
        <p:grpSpPr>
          <a:xfrm>
            <a:off x="3215364" y="2848787"/>
            <a:ext cx="1326375" cy="1297800"/>
            <a:chOff x="5211753" y="2744800"/>
            <a:chExt cx="1768500" cy="1730400"/>
          </a:xfrm>
        </p:grpSpPr>
        <p:sp>
          <p:nvSpPr>
            <p:cNvPr id="3" name="2 Elipse"/>
            <p:cNvSpPr/>
            <p:nvPr/>
          </p:nvSpPr>
          <p:spPr>
            <a:xfrm>
              <a:off x="5211753" y="2744800"/>
              <a:ext cx="1768500" cy="1730400"/>
            </a:xfrm>
            <a:prstGeom prst="ellipse">
              <a:avLst/>
            </a:prstGeom>
            <a:solidFill>
              <a:schemeClr val="bg1"/>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1" name="10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9900" y="2848106"/>
              <a:ext cx="1572206" cy="1442776"/>
            </a:xfrm>
            <a:prstGeom prst="rect">
              <a:avLst/>
            </a:prstGeom>
          </p:spPr>
        </p:pic>
      </p:grpSp>
      <p:grpSp>
        <p:nvGrpSpPr>
          <p:cNvPr id="7" name="6 Grupo"/>
          <p:cNvGrpSpPr/>
          <p:nvPr/>
        </p:nvGrpSpPr>
        <p:grpSpPr>
          <a:xfrm>
            <a:off x="1948165" y="1778467"/>
            <a:ext cx="1675439" cy="917847"/>
            <a:chOff x="618171" y="1029247"/>
            <a:chExt cx="2233918" cy="1223796"/>
          </a:xfrm>
        </p:grpSpPr>
        <p:pic>
          <p:nvPicPr>
            <p:cNvPr id="16" name="Picture 2" descr="C:\Users\Telematica\Desktop\images.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8318" b="27083"/>
            <a:stretch>
              <a:fillRect/>
            </a:stretch>
          </p:blipFill>
          <p:spPr bwMode="auto">
            <a:xfrm>
              <a:off x="618171" y="1300970"/>
              <a:ext cx="2145881" cy="95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636" y="1029247"/>
              <a:ext cx="2088453" cy="33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5 Grupo"/>
          <p:cNvGrpSpPr/>
          <p:nvPr/>
        </p:nvGrpSpPr>
        <p:grpSpPr>
          <a:xfrm>
            <a:off x="4473496" y="1589724"/>
            <a:ext cx="1512000" cy="1302886"/>
            <a:chOff x="8031687" y="1248778"/>
            <a:chExt cx="2016000" cy="1737181"/>
          </a:xfrm>
          <a:effectLst/>
        </p:grpSpPr>
        <p:sp>
          <p:nvSpPr>
            <p:cNvPr id="18" name="17 CuadroTexto"/>
            <p:cNvSpPr txBox="1"/>
            <p:nvPr/>
          </p:nvSpPr>
          <p:spPr>
            <a:xfrm rot="660644">
              <a:off x="8031687" y="1248778"/>
              <a:ext cx="2016000" cy="1683099"/>
            </a:xfrm>
            <a:prstGeom prst="rect">
              <a:avLst/>
            </a:prstGeom>
            <a:noFill/>
          </p:spPr>
          <p:txBody>
            <a:bodyPr wrap="none" rtlCol="0">
              <a:prstTxWarp prst="textCircle">
                <a:avLst>
                  <a:gd name="adj" fmla="val 10802684"/>
                </a:avLst>
              </a:prstTxWarp>
              <a:spAutoFit/>
            </a:bodyPr>
            <a:lstStyle/>
            <a:p>
              <a:r>
                <a:rPr lang="es-MX" sz="1050" b="1" dirty="0">
                  <a:solidFill>
                    <a:srgbClr val="008E40"/>
                  </a:solidFill>
                </a:rPr>
                <a:t>S</a:t>
              </a:r>
              <a:r>
                <a:rPr lang="es-MX" sz="900" b="1" dirty="0">
                  <a:solidFill>
                    <a:prstClr val="black"/>
                  </a:solidFill>
                </a:rPr>
                <a:t>istema </a:t>
              </a:r>
              <a:r>
                <a:rPr lang="es-MX" sz="1050" b="1" dirty="0">
                  <a:solidFill>
                    <a:srgbClr val="008E40"/>
                  </a:solidFill>
                </a:rPr>
                <a:t>I</a:t>
              </a:r>
              <a:r>
                <a:rPr lang="es-MX" sz="900" b="1" dirty="0">
                  <a:solidFill>
                    <a:prstClr val="black"/>
                  </a:solidFill>
                </a:rPr>
                <a:t>ntegrado de </a:t>
              </a:r>
              <a:r>
                <a:rPr lang="es-MX" sz="1050" b="1" dirty="0">
                  <a:solidFill>
                    <a:srgbClr val="008E40"/>
                  </a:solidFill>
                </a:rPr>
                <a:t>S</a:t>
              </a:r>
              <a:r>
                <a:rPr lang="es-MX" sz="900" b="1" dirty="0">
                  <a:solidFill>
                    <a:prstClr val="black"/>
                  </a:solidFill>
                </a:rPr>
                <a:t>eguridad </a:t>
              </a:r>
              <a:r>
                <a:rPr lang="es-MX" sz="1050" b="1" dirty="0">
                  <a:solidFill>
                    <a:srgbClr val="008E40"/>
                  </a:solidFill>
                </a:rPr>
                <a:t>R</a:t>
              </a:r>
              <a:r>
                <a:rPr lang="es-MX" sz="900" b="1" dirty="0">
                  <a:solidFill>
                    <a:prstClr val="black"/>
                  </a:solidFill>
                </a:rPr>
                <a:t>ural </a:t>
              </a:r>
            </a:p>
          </p:txBody>
        </p:sp>
        <p:pic>
          <p:nvPicPr>
            <p:cNvPr id="20" name="Picture 3"/>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5720" y="1362632"/>
              <a:ext cx="1680000" cy="1623327"/>
            </a:xfrm>
            <a:prstGeom prst="ellipse">
              <a:avLst/>
            </a:prstGeom>
            <a:ln w="9525">
              <a:no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grpSp>
      <p:sp>
        <p:nvSpPr>
          <p:cNvPr id="27" name="26 Rectángulo redondeado"/>
          <p:cNvSpPr/>
          <p:nvPr/>
        </p:nvSpPr>
        <p:spPr>
          <a:xfrm>
            <a:off x="1346666" y="3280210"/>
            <a:ext cx="1620000" cy="769125"/>
          </a:xfrm>
          <a:prstGeom prst="roundRect">
            <a:avLst/>
          </a:prstGeom>
          <a:solidFill>
            <a:srgbClr val="D0CECE"/>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prstClr val="white"/>
              </a:solidFill>
            </a:endParaRPr>
          </a:p>
        </p:txBody>
      </p:sp>
      <p:sp>
        <p:nvSpPr>
          <p:cNvPr id="39" name="38 CuadroTexto"/>
          <p:cNvSpPr txBox="1"/>
          <p:nvPr/>
        </p:nvSpPr>
        <p:spPr>
          <a:xfrm>
            <a:off x="-25985" y="5613247"/>
            <a:ext cx="1191352" cy="230832"/>
          </a:xfrm>
          <a:prstGeom prst="rect">
            <a:avLst/>
          </a:prstGeom>
          <a:noFill/>
        </p:spPr>
        <p:txBody>
          <a:bodyPr wrap="none" rtlCol="0">
            <a:spAutoFit/>
          </a:bodyPr>
          <a:lstStyle/>
          <a:p>
            <a:r>
              <a:rPr lang="es-MX" sz="900" b="1" dirty="0">
                <a:solidFill>
                  <a:prstClr val="black"/>
                </a:solidFill>
                <a:latin typeface="Cambria" pitchFamily="18" charset="0"/>
              </a:rPr>
              <a:t>Infografía delictiva</a:t>
            </a:r>
          </a:p>
        </p:txBody>
      </p:sp>
      <p:pic>
        <p:nvPicPr>
          <p:cNvPr id="43" name="Picture 2" descr="https://encrypted-tbn2.gstatic.com/images?q=tbn:ANd9GcRvp9TZ0WDl2-c7jbHZWCcN6SOSfopYrVlFesJ7NUSG75QasPq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510" y="5040700"/>
            <a:ext cx="658167" cy="612516"/>
          </a:xfrm>
          <a:prstGeom prst="ellipse">
            <a:avLst/>
          </a:prstGeom>
          <a:noFill/>
          <a:extLst>
            <a:ext uri="{909E8E84-426E-40DD-AFC4-6F175D3DCCD1}">
              <a14:hiddenFill xmlns:a14="http://schemas.microsoft.com/office/drawing/2010/main">
                <a:solidFill>
                  <a:srgbClr val="FFFFFF"/>
                </a:solidFill>
              </a14:hiddenFill>
            </a:ext>
          </a:extLst>
        </p:spPr>
      </p:pic>
      <p:sp>
        <p:nvSpPr>
          <p:cNvPr id="44" name="43 CuadroTexto"/>
          <p:cNvSpPr txBox="1"/>
          <p:nvPr/>
        </p:nvSpPr>
        <p:spPr>
          <a:xfrm>
            <a:off x="809079" y="5179321"/>
            <a:ext cx="891591" cy="392415"/>
          </a:xfrm>
          <a:prstGeom prst="rect">
            <a:avLst/>
          </a:prstGeom>
          <a:noFill/>
        </p:spPr>
        <p:txBody>
          <a:bodyPr wrap="none" rtlCol="0">
            <a:spAutoFit/>
          </a:bodyPr>
          <a:lstStyle/>
          <a:p>
            <a:r>
              <a:rPr lang="es-CO" sz="975" b="1" dirty="0">
                <a:solidFill>
                  <a:schemeClr val="accent6">
                    <a:lumMod val="75000"/>
                  </a:schemeClr>
                </a:solidFill>
                <a:latin typeface="Candara" panose="020E0502030303020204" pitchFamily="34" charset="0"/>
              </a:rPr>
              <a:t>Observatorio</a:t>
            </a:r>
          </a:p>
          <a:p>
            <a:r>
              <a:rPr lang="es-CO" sz="975" b="1" dirty="0">
                <a:solidFill>
                  <a:schemeClr val="accent6">
                    <a:lumMod val="75000"/>
                  </a:schemeClr>
                </a:solidFill>
                <a:latin typeface="Candara" panose="020E0502030303020204" pitchFamily="34" charset="0"/>
              </a:rPr>
              <a:t>Del delito</a:t>
            </a:r>
            <a:endParaRPr lang="es-ES" sz="975" b="1" dirty="0">
              <a:solidFill>
                <a:schemeClr val="accent6">
                  <a:lumMod val="75000"/>
                </a:schemeClr>
              </a:solidFill>
              <a:latin typeface="Candara" panose="020E0502030303020204" pitchFamily="34" charset="0"/>
            </a:endParaRPr>
          </a:p>
        </p:txBody>
      </p:sp>
      <p:sp>
        <p:nvSpPr>
          <p:cNvPr id="53" name="52 Elipse"/>
          <p:cNvSpPr/>
          <p:nvPr/>
        </p:nvSpPr>
        <p:spPr>
          <a:xfrm>
            <a:off x="660230" y="4963411"/>
            <a:ext cx="108000" cy="108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sz="1350">
              <a:solidFill>
                <a:prstClr val="white"/>
              </a:solidFill>
            </a:endParaRPr>
          </a:p>
        </p:txBody>
      </p:sp>
      <p:pic>
        <p:nvPicPr>
          <p:cNvPr id="55" name="Picture 13" descr="C:\Users\ANGIE.ROJAS\Desktop\2014\Logo DMS sin sombra.png"/>
          <p:cNvPicPr>
            <a:picLocks noChangeAspect="1" noChangeArrowheads="1"/>
          </p:cNvPicPr>
          <p:nvPr/>
        </p:nvPicPr>
        <p:blipFill>
          <a:blip r:embed="rId2">
            <a:extLst>
              <a:ext uri="{28A0092B-C50C-407E-A947-70E740481C1C}">
                <a14:useLocalDpi xmlns:a14="http://schemas.microsoft.com/office/drawing/2010/main" val="0"/>
              </a:ext>
            </a:extLst>
          </a:blip>
          <a:srcRect l="13612" t="11197" r="15288" b="6364"/>
          <a:stretch>
            <a:fillRect/>
          </a:stretch>
        </p:blipFill>
        <p:spPr bwMode="auto">
          <a:xfrm>
            <a:off x="3404507" y="4500117"/>
            <a:ext cx="961772" cy="104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51 Rectángulo"/>
          <p:cNvSpPr/>
          <p:nvPr/>
        </p:nvSpPr>
        <p:spPr>
          <a:xfrm>
            <a:off x="1256075" y="3399469"/>
            <a:ext cx="1796326" cy="507831"/>
          </a:xfrm>
          <a:prstGeom prst="rect">
            <a:avLst/>
          </a:prstGeom>
        </p:spPr>
        <p:txBody>
          <a:bodyPr wrap="none">
            <a:spAutoFit/>
          </a:bodyPr>
          <a:lstStyle/>
          <a:p>
            <a:pPr algn="ctr"/>
            <a:r>
              <a:rPr lang="es-MX" sz="1350" b="1" dirty="0">
                <a:solidFill>
                  <a:srgbClr val="003300"/>
                </a:solidFill>
                <a:latin typeface="Cambria" pitchFamily="18" charset="0"/>
                <a:cs typeface="Arial" charset="0"/>
              </a:rPr>
              <a:t>Sistemas de </a:t>
            </a:r>
          </a:p>
          <a:p>
            <a:pPr algn="ctr"/>
            <a:r>
              <a:rPr lang="es-MX" sz="1350" b="1" dirty="0">
                <a:solidFill>
                  <a:srgbClr val="003300"/>
                </a:solidFill>
                <a:latin typeface="Cambria" pitchFamily="18" charset="0"/>
                <a:cs typeface="Arial" charset="0"/>
              </a:rPr>
              <a:t>Información Policial</a:t>
            </a:r>
          </a:p>
        </p:txBody>
      </p:sp>
      <p:sp>
        <p:nvSpPr>
          <p:cNvPr id="63" name="62 Rectángulo redondeado"/>
          <p:cNvSpPr/>
          <p:nvPr/>
        </p:nvSpPr>
        <p:spPr>
          <a:xfrm>
            <a:off x="4750961" y="3276407"/>
            <a:ext cx="1620000" cy="769125"/>
          </a:xfrm>
          <a:prstGeom prst="roundRect">
            <a:avLst/>
          </a:prstGeom>
          <a:solidFill>
            <a:srgbClr val="D0CECE"/>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350">
              <a:solidFill>
                <a:prstClr val="white"/>
              </a:solidFill>
            </a:endParaRPr>
          </a:p>
        </p:txBody>
      </p:sp>
      <p:sp>
        <p:nvSpPr>
          <p:cNvPr id="64" name="63 Rectángulo"/>
          <p:cNvSpPr/>
          <p:nvPr/>
        </p:nvSpPr>
        <p:spPr>
          <a:xfrm>
            <a:off x="4917734" y="3414869"/>
            <a:ext cx="1448282" cy="553998"/>
          </a:xfrm>
          <a:prstGeom prst="rect">
            <a:avLst/>
          </a:prstGeom>
        </p:spPr>
        <p:txBody>
          <a:bodyPr wrap="none">
            <a:spAutoFit/>
          </a:bodyPr>
          <a:lstStyle/>
          <a:p>
            <a:r>
              <a:rPr lang="es-ES" sz="1500" b="1" dirty="0">
                <a:solidFill>
                  <a:srgbClr val="003300"/>
                </a:solidFill>
                <a:latin typeface="Cambria" pitchFamily="18" charset="0"/>
                <a:cs typeface="Arial" charset="0"/>
              </a:rPr>
              <a:t>Programas de </a:t>
            </a:r>
          </a:p>
          <a:p>
            <a:r>
              <a:rPr lang="es-ES" sz="1500" b="1" dirty="0">
                <a:solidFill>
                  <a:srgbClr val="003300"/>
                </a:solidFill>
                <a:latin typeface="Cambria" pitchFamily="18" charset="0"/>
                <a:cs typeface="Arial" charset="0"/>
              </a:rPr>
              <a:t>Prevención</a:t>
            </a:r>
          </a:p>
        </p:txBody>
      </p:sp>
      <p:sp>
        <p:nvSpPr>
          <p:cNvPr id="69" name="68 CuadroTexto"/>
          <p:cNvSpPr txBox="1"/>
          <p:nvPr/>
        </p:nvSpPr>
        <p:spPr>
          <a:xfrm>
            <a:off x="3008422" y="5516734"/>
            <a:ext cx="1721946" cy="392415"/>
          </a:xfrm>
          <a:prstGeom prst="rect">
            <a:avLst/>
          </a:prstGeom>
          <a:noFill/>
        </p:spPr>
        <p:txBody>
          <a:bodyPr wrap="none" rtlCol="0">
            <a:spAutoFit/>
          </a:bodyPr>
          <a:lstStyle/>
          <a:p>
            <a:pPr algn="ctr"/>
            <a:r>
              <a:rPr lang="es-CO" sz="975" b="1" dirty="0">
                <a:solidFill>
                  <a:schemeClr val="accent6">
                    <a:lumMod val="75000"/>
                  </a:schemeClr>
                </a:solidFill>
                <a:latin typeface="Candara" panose="020E0502030303020204" pitchFamily="34" charset="0"/>
              </a:rPr>
              <a:t>Asesoría y acompañamiento </a:t>
            </a:r>
          </a:p>
          <a:p>
            <a:pPr algn="ctr"/>
            <a:r>
              <a:rPr lang="es-CO" sz="975" b="1" dirty="0">
                <a:solidFill>
                  <a:schemeClr val="accent6">
                    <a:lumMod val="75000"/>
                  </a:schemeClr>
                </a:solidFill>
                <a:latin typeface="Candara" panose="020E0502030303020204" pitchFamily="34" charset="0"/>
              </a:rPr>
              <a:t>En PISCC</a:t>
            </a:r>
            <a:endParaRPr lang="es-ES" sz="975" b="1" dirty="0">
              <a:solidFill>
                <a:schemeClr val="accent6">
                  <a:lumMod val="75000"/>
                </a:schemeClr>
              </a:solidFill>
              <a:latin typeface="Candara" panose="020E0502030303020204" pitchFamily="34" charset="0"/>
            </a:endParaRPr>
          </a:p>
        </p:txBody>
      </p:sp>
      <p:pic>
        <p:nvPicPr>
          <p:cNvPr id="78" name="Picture 2" descr="https://encrypted-tbn1.gstatic.com/images?q=tbn:ANd9GcRojo_JQi8HmtntqyIqkr1p-myTBlI_lKRHtnpoRrIsqxxdkl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0" y="3769173"/>
            <a:ext cx="769259" cy="697671"/>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p:spPr>
      </p:pic>
      <p:sp>
        <p:nvSpPr>
          <p:cNvPr id="80" name="79 CuadroTexto"/>
          <p:cNvSpPr txBox="1"/>
          <p:nvPr/>
        </p:nvSpPr>
        <p:spPr>
          <a:xfrm>
            <a:off x="61939" y="4466845"/>
            <a:ext cx="737702" cy="276999"/>
          </a:xfrm>
          <a:prstGeom prst="rect">
            <a:avLst/>
          </a:prstGeom>
          <a:noFill/>
        </p:spPr>
        <p:txBody>
          <a:bodyPr wrap="none" rtlCol="0">
            <a:spAutoFit/>
          </a:bodyPr>
          <a:lstStyle/>
          <a:p>
            <a:r>
              <a:rPr lang="es-CO" sz="1200" b="1" dirty="0">
                <a:solidFill>
                  <a:schemeClr val="accent6">
                    <a:lumMod val="75000"/>
                  </a:schemeClr>
                </a:solidFill>
                <a:latin typeface="Candara" panose="020E0502030303020204" pitchFamily="34" charset="0"/>
              </a:rPr>
              <a:t>CI3 24X7</a:t>
            </a:r>
            <a:endParaRPr lang="es-ES" sz="1200" b="1" dirty="0">
              <a:solidFill>
                <a:schemeClr val="accent6">
                  <a:lumMod val="75000"/>
                </a:schemeClr>
              </a:solidFill>
              <a:latin typeface="Candara" panose="020E0502030303020204" pitchFamily="34" charset="0"/>
            </a:endParaRPr>
          </a:p>
        </p:txBody>
      </p:sp>
      <p:sp>
        <p:nvSpPr>
          <p:cNvPr id="81" name="80 Elipse"/>
          <p:cNvSpPr/>
          <p:nvPr/>
        </p:nvSpPr>
        <p:spPr>
          <a:xfrm>
            <a:off x="905747" y="3954349"/>
            <a:ext cx="108000" cy="108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sz="1350">
              <a:solidFill>
                <a:prstClr val="white"/>
              </a:solidFill>
            </a:endParaRPr>
          </a:p>
        </p:txBody>
      </p:sp>
      <p:cxnSp>
        <p:nvCxnSpPr>
          <p:cNvPr id="82" name="81 Conector recto"/>
          <p:cNvCxnSpPr>
            <a:endCxn id="81" idx="6"/>
          </p:cNvCxnSpPr>
          <p:nvPr/>
        </p:nvCxnSpPr>
        <p:spPr>
          <a:xfrm flipH="1">
            <a:off x="1013747" y="4008349"/>
            <a:ext cx="369321" cy="0"/>
          </a:xfrm>
          <a:prstGeom prst="line">
            <a:avLst/>
          </a:prstGeom>
          <a:ln w="6350">
            <a:solidFill>
              <a:schemeClr val="bg1">
                <a:lumMod val="50000"/>
              </a:schemeClr>
            </a:solidFill>
            <a:prstDash val="dash"/>
          </a:ln>
        </p:spPr>
        <p:style>
          <a:lnRef idx="2">
            <a:schemeClr val="dk1"/>
          </a:lnRef>
          <a:fillRef idx="0">
            <a:schemeClr val="dk1"/>
          </a:fillRef>
          <a:effectRef idx="1">
            <a:schemeClr val="dk1"/>
          </a:effectRef>
          <a:fontRef idx="minor">
            <a:schemeClr val="tx1"/>
          </a:fontRef>
        </p:style>
      </p:cxnSp>
      <p:cxnSp>
        <p:nvCxnSpPr>
          <p:cNvPr id="91" name="90 Conector recto"/>
          <p:cNvCxnSpPr/>
          <p:nvPr/>
        </p:nvCxnSpPr>
        <p:spPr>
          <a:xfrm>
            <a:off x="6635886" y="1514673"/>
            <a:ext cx="0" cy="4509000"/>
          </a:xfrm>
          <a:prstGeom prst="line">
            <a:avLst/>
          </a:prstGeom>
          <a:ln w="28575">
            <a:solidFill>
              <a:srgbClr val="BF9000"/>
            </a:solidFill>
          </a:ln>
        </p:spPr>
        <p:style>
          <a:lnRef idx="1">
            <a:schemeClr val="accent1"/>
          </a:lnRef>
          <a:fillRef idx="0">
            <a:schemeClr val="accent1"/>
          </a:fillRef>
          <a:effectRef idx="0">
            <a:schemeClr val="accent1"/>
          </a:effectRef>
          <a:fontRef idx="minor">
            <a:schemeClr val="tx1"/>
          </a:fontRef>
        </p:style>
      </p:cxnSp>
      <p:sp>
        <p:nvSpPr>
          <p:cNvPr id="92" name="34 Rectángulo"/>
          <p:cNvSpPr/>
          <p:nvPr/>
        </p:nvSpPr>
        <p:spPr>
          <a:xfrm>
            <a:off x="6500886" y="2002121"/>
            <a:ext cx="270000" cy="2700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4" name="34 Rectángulo"/>
          <p:cNvSpPr/>
          <p:nvPr/>
        </p:nvSpPr>
        <p:spPr>
          <a:xfrm>
            <a:off x="6500886" y="3033869"/>
            <a:ext cx="270000" cy="2700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5" name="34 Rectángulo"/>
          <p:cNvSpPr/>
          <p:nvPr/>
        </p:nvSpPr>
        <p:spPr>
          <a:xfrm>
            <a:off x="6499063" y="4304029"/>
            <a:ext cx="270000" cy="2700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96" name="34 Rectángulo"/>
          <p:cNvSpPr/>
          <p:nvPr/>
        </p:nvSpPr>
        <p:spPr>
          <a:xfrm>
            <a:off x="6499063" y="5394827"/>
            <a:ext cx="270000" cy="2700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grpSp>
        <p:nvGrpSpPr>
          <p:cNvPr id="51" name="2 Grupo"/>
          <p:cNvGrpSpPr/>
          <p:nvPr/>
        </p:nvGrpSpPr>
        <p:grpSpPr>
          <a:xfrm>
            <a:off x="6934180" y="1634820"/>
            <a:ext cx="2074118" cy="970114"/>
            <a:chOff x="377033" y="2021012"/>
            <a:chExt cx="6031854" cy="2880320"/>
          </a:xfrm>
        </p:grpSpPr>
        <p:sp>
          <p:nvSpPr>
            <p:cNvPr id="56" name="23 Rectángulo"/>
            <p:cNvSpPr/>
            <p:nvPr/>
          </p:nvSpPr>
          <p:spPr>
            <a:xfrm>
              <a:off x="377033" y="2021012"/>
              <a:ext cx="6031854" cy="2841878"/>
            </a:xfrm>
            <a:prstGeom prst="rect">
              <a:avLst/>
            </a:prstGeom>
            <a:solidFill>
              <a:schemeClr val="bg2">
                <a:lumMod val="90000"/>
              </a:schemeClr>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57" name="Picture 9" descr="G:\abre tus ojos.png"/>
            <p:cNvPicPr>
              <a:picLocks noChangeAspect="1" noChangeArrowheads="1"/>
            </p:cNvPicPr>
            <p:nvPr/>
          </p:nvPicPr>
          <p:blipFill>
            <a:blip r:embed="rId2"/>
            <a:srcRect t="5960" b="6374"/>
            <a:stretch>
              <a:fillRect/>
            </a:stretch>
          </p:blipFill>
          <p:spPr bwMode="auto">
            <a:xfrm>
              <a:off x="1553452" y="2085107"/>
              <a:ext cx="3533639" cy="1382713"/>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25 Rectángulo"/>
            <p:cNvSpPr/>
            <p:nvPr/>
          </p:nvSpPr>
          <p:spPr>
            <a:xfrm>
              <a:off x="792262" y="3277320"/>
              <a:ext cx="4968554" cy="1624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900" dirty="0">
                  <a:solidFill>
                    <a:schemeClr val="tx1"/>
                  </a:solidFill>
                  <a:latin typeface="Arial" panose="020B0604020202020204" pitchFamily="34" charset="0"/>
                  <a:cs typeface="Arial" panose="020B0604020202020204" pitchFamily="34" charset="0"/>
                  <a:hlinkClick r:id="rId3"/>
                </a:rPr>
                <a:t>dipro.apiad@policia.gov.co</a:t>
              </a:r>
              <a:endParaRPr lang="es-CO" sz="900" dirty="0">
                <a:solidFill>
                  <a:schemeClr val="tx1"/>
                </a:solidFill>
                <a:latin typeface="Arial" panose="020B0604020202020204" pitchFamily="34" charset="0"/>
                <a:cs typeface="Arial" panose="020B0604020202020204" pitchFamily="34" charset="0"/>
              </a:endParaRPr>
            </a:p>
            <a:p>
              <a:pPr algn="ctr">
                <a:defRPr/>
              </a:pPr>
              <a:r>
                <a:rPr lang="es-CO" sz="900" b="1" dirty="0">
                  <a:solidFill>
                    <a:schemeClr val="tx1"/>
                  </a:solidFill>
                  <a:latin typeface="Arial" panose="020B0604020202020204" pitchFamily="34" charset="0"/>
                  <a:cs typeface="Arial" panose="020B0604020202020204" pitchFamily="34" charset="0"/>
                </a:rPr>
                <a:t>3159912</a:t>
              </a:r>
            </a:p>
          </p:txBody>
        </p:sp>
      </p:grpSp>
      <p:grpSp>
        <p:nvGrpSpPr>
          <p:cNvPr id="59" name="4 Grupo"/>
          <p:cNvGrpSpPr/>
          <p:nvPr/>
        </p:nvGrpSpPr>
        <p:grpSpPr>
          <a:xfrm>
            <a:off x="6934180" y="2745116"/>
            <a:ext cx="2074118" cy="970114"/>
            <a:chOff x="341713" y="5076310"/>
            <a:chExt cx="6305151" cy="2916677"/>
          </a:xfrm>
        </p:grpSpPr>
        <p:sp>
          <p:nvSpPr>
            <p:cNvPr id="60" name="27 Rectángulo"/>
            <p:cNvSpPr/>
            <p:nvPr/>
          </p:nvSpPr>
          <p:spPr>
            <a:xfrm>
              <a:off x="341713" y="5076310"/>
              <a:ext cx="6305151" cy="2841878"/>
            </a:xfrm>
            <a:prstGeom prst="rect">
              <a:avLst/>
            </a:prstGeom>
            <a:solidFill>
              <a:schemeClr val="bg2">
                <a:lumMod val="90000"/>
              </a:schemeClr>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latin typeface="Arial" panose="020B0604020202020204" pitchFamily="34" charset="0"/>
                <a:cs typeface="Arial" panose="020B0604020202020204" pitchFamily="34" charset="0"/>
              </a:endParaRPr>
            </a:p>
          </p:txBody>
        </p:sp>
        <p:sp>
          <p:nvSpPr>
            <p:cNvPr id="61" name="28 Rectángulo"/>
            <p:cNvSpPr/>
            <p:nvPr/>
          </p:nvSpPr>
          <p:spPr>
            <a:xfrm>
              <a:off x="341713" y="6500966"/>
              <a:ext cx="6305151" cy="1492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825" dirty="0">
                  <a:solidFill>
                    <a:schemeClr val="tx1"/>
                  </a:solidFill>
                  <a:latin typeface="Arial" panose="020B0604020202020204" pitchFamily="34" charset="0"/>
                  <a:cs typeface="Arial" panose="020B0604020202020204" pitchFamily="34" charset="0"/>
                  <a:hlinkClick r:id="rId4"/>
                </a:rPr>
                <a:t>diran.dare@policia.gov.co</a:t>
              </a:r>
              <a:endParaRPr lang="es-CO" sz="825" dirty="0">
                <a:solidFill>
                  <a:schemeClr val="tx1"/>
                </a:solidFill>
                <a:latin typeface="Arial" panose="020B0604020202020204" pitchFamily="34" charset="0"/>
                <a:cs typeface="Arial" panose="020B0604020202020204" pitchFamily="34" charset="0"/>
              </a:endParaRPr>
            </a:p>
            <a:p>
              <a:pPr algn="ctr">
                <a:defRPr/>
              </a:pPr>
              <a:r>
                <a:rPr lang="es-CO" sz="825" dirty="0">
                  <a:solidFill>
                    <a:schemeClr val="tx1"/>
                  </a:solidFill>
                  <a:latin typeface="Arial" panose="020B0604020202020204" pitchFamily="34" charset="0"/>
                  <a:cs typeface="Arial" panose="020B0604020202020204" pitchFamily="34" charset="0"/>
                  <a:hlinkClick r:id="rId5"/>
                </a:rPr>
                <a:t>diran.arpre-jefat@policia.gov.co</a:t>
              </a:r>
              <a:endParaRPr lang="es-CO" sz="825" dirty="0">
                <a:solidFill>
                  <a:schemeClr val="tx1"/>
                </a:solidFill>
                <a:latin typeface="Arial" panose="020B0604020202020204" pitchFamily="34" charset="0"/>
                <a:cs typeface="Arial" panose="020B0604020202020204" pitchFamily="34" charset="0"/>
              </a:endParaRPr>
            </a:p>
            <a:p>
              <a:pPr algn="ctr">
                <a:defRPr/>
              </a:pPr>
              <a:r>
                <a:rPr lang="es-CO" sz="825" dirty="0">
                  <a:solidFill>
                    <a:schemeClr val="tx1"/>
                  </a:solidFill>
                  <a:latin typeface="Arial" panose="020B0604020202020204" pitchFamily="34" charset="0"/>
                  <a:cs typeface="Arial" panose="020B0604020202020204" pitchFamily="34" charset="0"/>
                </a:rPr>
                <a:t>4397444 extensión 1404 - 1405</a:t>
              </a:r>
              <a:endParaRPr lang="es-CO" sz="825" b="1" dirty="0">
                <a:solidFill>
                  <a:schemeClr val="tx1"/>
                </a:solidFill>
                <a:latin typeface="Arial" panose="020B0604020202020204" pitchFamily="34" charset="0"/>
                <a:cs typeface="Arial" panose="020B0604020202020204" pitchFamily="34" charset="0"/>
              </a:endParaRPr>
            </a:p>
          </p:txBody>
        </p:sp>
        <p:sp>
          <p:nvSpPr>
            <p:cNvPr id="62" name="29 Rectángulo"/>
            <p:cNvSpPr/>
            <p:nvPr/>
          </p:nvSpPr>
          <p:spPr>
            <a:xfrm>
              <a:off x="3403030" y="5675029"/>
              <a:ext cx="2778474" cy="51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2100" b="1" i="1" dirty="0">
                  <a:solidFill>
                    <a:schemeClr val="bg2">
                      <a:lumMod val="10000"/>
                    </a:schemeClr>
                  </a:solidFill>
                  <a:latin typeface="Arial" panose="020B0604020202020204" pitchFamily="34" charset="0"/>
                  <a:cs typeface="Arial" panose="020B0604020202020204" pitchFamily="34" charset="0"/>
                </a:rPr>
                <a:t>DARE</a:t>
              </a:r>
            </a:p>
          </p:txBody>
        </p:sp>
        <p:pic>
          <p:nvPicPr>
            <p:cNvPr id="70" name="Picture 5" descr="Portada toma el control"/>
            <p:cNvPicPr>
              <a:picLocks noChangeAspect="1" noChangeArrowheads="1"/>
            </p:cNvPicPr>
            <p:nvPr/>
          </p:nvPicPr>
          <p:blipFill>
            <a:blip r:embed="rId2" cstate="print"/>
            <a:srcRect/>
            <a:stretch>
              <a:fillRect/>
            </a:stretch>
          </p:blipFill>
          <p:spPr bwMode="auto">
            <a:xfrm>
              <a:off x="1323646" y="5155886"/>
              <a:ext cx="2132913" cy="1540958"/>
            </a:xfrm>
            <a:prstGeom prst="rect">
              <a:avLst/>
            </a:prstGeom>
            <a:ln>
              <a:noFill/>
            </a:ln>
            <a:effectLst>
              <a:outerShdw blurRad="190500" algn="tl" rotWithShape="0">
                <a:srgbClr val="000000">
                  <a:alpha val="70000"/>
                </a:srgbClr>
              </a:outerShdw>
            </a:effectLst>
          </p:spPr>
        </p:pic>
      </p:grpSp>
      <p:grpSp>
        <p:nvGrpSpPr>
          <p:cNvPr id="71" name="18 Grupo"/>
          <p:cNvGrpSpPr/>
          <p:nvPr/>
        </p:nvGrpSpPr>
        <p:grpSpPr>
          <a:xfrm>
            <a:off x="6934180" y="3855411"/>
            <a:ext cx="2074118" cy="970114"/>
            <a:chOff x="341713" y="8103438"/>
            <a:chExt cx="6014204" cy="2841878"/>
          </a:xfrm>
        </p:grpSpPr>
        <p:sp>
          <p:nvSpPr>
            <p:cNvPr id="72" name="32 Rectángulo"/>
            <p:cNvSpPr/>
            <p:nvPr/>
          </p:nvSpPr>
          <p:spPr>
            <a:xfrm>
              <a:off x="341713" y="8103438"/>
              <a:ext cx="6014204" cy="2841878"/>
            </a:xfrm>
            <a:prstGeom prst="rect">
              <a:avLst/>
            </a:prstGeom>
            <a:solidFill>
              <a:schemeClr val="bg2">
                <a:lumMod val="90000"/>
              </a:schemeClr>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73" name="Picture 14" descr="http://3.bp.blogspot.com/_vcaEL_GdcnQ/SBP-Sq1nRNI/AAAAAAAAALg/CNQru1d5iEE/S259/logo%2Bsena%2B2008.jpg"/>
            <p:cNvPicPr>
              <a:picLocks noChangeAspect="1" noChangeArrowheads="1"/>
            </p:cNvPicPr>
            <p:nvPr/>
          </p:nvPicPr>
          <p:blipFill>
            <a:blip r:embed="rId2">
              <a:clrChange>
                <a:clrFrom>
                  <a:srgbClr val="FEFEFE"/>
                </a:clrFrom>
                <a:clrTo>
                  <a:srgbClr val="FEFEFE">
                    <a:alpha val="0"/>
                  </a:srgbClr>
                </a:clrTo>
              </a:clrChange>
            </a:blip>
            <a:srcRect/>
            <a:stretch>
              <a:fillRect/>
            </a:stretch>
          </p:blipFill>
          <p:spPr bwMode="auto">
            <a:xfrm>
              <a:off x="548389" y="8714088"/>
              <a:ext cx="1345645" cy="646359"/>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34 Imagen"/>
            <p:cNvPicPr>
              <a:picLocks noChangeAspect="1"/>
            </p:cNvPicPr>
            <p:nvPr/>
          </p:nvPicPr>
          <p:blipFill>
            <a:blip r:embed="rId2"/>
            <a:srcRect/>
            <a:stretch>
              <a:fillRect/>
            </a:stretch>
          </p:blipFill>
          <p:spPr bwMode="auto">
            <a:xfrm>
              <a:off x="4178135" y="8469236"/>
              <a:ext cx="1882801" cy="981334"/>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35 Rectángulo"/>
            <p:cNvSpPr/>
            <p:nvPr/>
          </p:nvSpPr>
          <p:spPr>
            <a:xfrm>
              <a:off x="849483" y="8520565"/>
              <a:ext cx="4010196" cy="374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500" b="1" i="1" dirty="0">
                  <a:solidFill>
                    <a:schemeClr val="bg2">
                      <a:lumMod val="10000"/>
                    </a:schemeClr>
                  </a:solidFill>
                  <a:latin typeface="Candara" pitchFamily="34" charset="0"/>
                </a:rPr>
                <a:t>Jóvenes a los bien</a:t>
              </a:r>
            </a:p>
          </p:txBody>
        </p:sp>
        <p:sp>
          <p:nvSpPr>
            <p:cNvPr id="76" name="36 Rectángulo"/>
            <p:cNvSpPr/>
            <p:nvPr/>
          </p:nvSpPr>
          <p:spPr>
            <a:xfrm>
              <a:off x="685260" y="9506574"/>
              <a:ext cx="4999945" cy="14387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900" b="1" dirty="0">
                  <a:solidFill>
                    <a:schemeClr val="tx2">
                      <a:lumMod val="50000"/>
                    </a:schemeClr>
                  </a:solidFill>
                  <a:latin typeface="Arial" panose="020B0604020202020204" pitchFamily="34" charset="0"/>
                  <a:cs typeface="Arial" panose="020B0604020202020204" pitchFamily="34" charset="0"/>
                  <a:hlinkClick r:id="rId6"/>
                </a:rPr>
                <a:t>disec.arvic-jefat@policia.gov.co</a:t>
              </a:r>
              <a:endParaRPr lang="es-CO" sz="900" b="1" dirty="0">
                <a:solidFill>
                  <a:schemeClr val="tx2">
                    <a:lumMod val="50000"/>
                  </a:schemeClr>
                </a:solidFill>
                <a:latin typeface="Arial" panose="020B0604020202020204" pitchFamily="34" charset="0"/>
                <a:cs typeface="Arial" panose="020B0604020202020204" pitchFamily="34" charset="0"/>
              </a:endParaRPr>
            </a:p>
            <a:p>
              <a:pPr algn="ctr">
                <a:defRPr/>
              </a:pPr>
              <a:r>
                <a:rPr lang="es-CO" sz="900" b="1" dirty="0">
                  <a:solidFill>
                    <a:schemeClr val="bg2">
                      <a:lumMod val="10000"/>
                    </a:schemeClr>
                  </a:solidFill>
                  <a:latin typeface="Arial" panose="020B0604020202020204" pitchFamily="34" charset="0"/>
                  <a:cs typeface="Arial" panose="020B0604020202020204" pitchFamily="34" charset="0"/>
                </a:rPr>
                <a:t>3159773 - 3159099</a:t>
              </a:r>
            </a:p>
          </p:txBody>
        </p:sp>
      </p:grpSp>
      <p:pic>
        <p:nvPicPr>
          <p:cNvPr id="7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3908" t="20680" r="12067" b="15482"/>
          <a:stretch>
            <a:fillRect/>
          </a:stretch>
        </p:blipFill>
        <p:spPr bwMode="auto">
          <a:xfrm>
            <a:off x="6934180" y="4965708"/>
            <a:ext cx="2074118" cy="99975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83" name="82 Grupo"/>
          <p:cNvGrpSpPr/>
          <p:nvPr/>
        </p:nvGrpSpPr>
        <p:grpSpPr>
          <a:xfrm>
            <a:off x="3" y="844474"/>
            <a:ext cx="9331199" cy="647180"/>
            <a:chOff x="0" y="-17035"/>
            <a:chExt cx="12441599" cy="862906"/>
          </a:xfrm>
        </p:grpSpPr>
        <p:sp>
          <p:nvSpPr>
            <p:cNvPr id="84"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85" name="3 CuadroTexto"/>
            <p:cNvSpPr txBox="1"/>
            <p:nvPr/>
          </p:nvSpPr>
          <p:spPr>
            <a:xfrm>
              <a:off x="1726707" y="147141"/>
              <a:ext cx="10714892" cy="430886"/>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sz="1500" b="1" dirty="0">
                  <a:solidFill>
                    <a:schemeClr val="bg1"/>
                  </a:solidFill>
                  <a:latin typeface="Candara" panose="020E0502030303020204" pitchFamily="34" charset="0"/>
                </a:rPr>
                <a:t>Capacidades institucionales para la seguridad y convivencia</a:t>
              </a:r>
            </a:p>
          </p:txBody>
        </p:sp>
        <p:sp>
          <p:nvSpPr>
            <p:cNvPr id="86" name="85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87"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87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826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1" descr="image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263" y="5372100"/>
            <a:ext cx="9588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76803" name="AutoShape 2"/>
          <p:cNvSpPr>
            <a:spLocks/>
          </p:cNvSpPr>
          <p:nvPr/>
        </p:nvSpPr>
        <p:spPr bwMode="auto">
          <a:xfrm>
            <a:off x="539750" y="1177925"/>
            <a:ext cx="8207375" cy="7493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algn="just" fontAlgn="base" hangingPunct="0">
              <a:spcBef>
                <a:spcPct val="0"/>
              </a:spcBef>
              <a:spcAft>
                <a:spcPct val="0"/>
              </a:spcAft>
            </a:pPr>
            <a:r>
              <a:rPr lang="es-CO" sz="1400">
                <a:solidFill>
                  <a:srgbClr val="000000"/>
                </a:solidFill>
                <a:ea typeface="Calibri" pitchFamily="34" charset="0"/>
                <a:cs typeface="Calibri" pitchFamily="34" charset="0"/>
                <a:sym typeface="Calibri" pitchFamily="34" charset="0"/>
              </a:rPr>
              <a:t>En Colombia existen diferentes fuentes de recursos específicas para financiar y cofinanciar estrategias, acciones y programas en materia de seguridad ciudadana, como lo muestra el siguiente esquema.</a:t>
            </a:r>
            <a:endParaRPr lang="es-CO" sz="1200">
              <a:solidFill>
                <a:srgbClr val="000000"/>
              </a:solidFill>
              <a:latin typeface="Helvetica" charset="0"/>
              <a:cs typeface="Helvetica" charset="0"/>
              <a:sym typeface="Helvetica" charset="0"/>
            </a:endParaRPr>
          </a:p>
        </p:txBody>
      </p:sp>
      <p:sp>
        <p:nvSpPr>
          <p:cNvPr id="76804" name="AutoShape 3"/>
          <p:cNvSpPr>
            <a:spLocks/>
          </p:cNvSpPr>
          <p:nvPr/>
        </p:nvSpPr>
        <p:spPr bwMode="auto">
          <a:xfrm rot="-5400000">
            <a:off x="-130175" y="3530601"/>
            <a:ext cx="1412875" cy="254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algn="ctr" fontAlgn="base" hangingPunct="0">
              <a:spcBef>
                <a:spcPct val="0"/>
              </a:spcBef>
              <a:spcAft>
                <a:spcPct val="0"/>
              </a:spcAft>
            </a:pPr>
            <a:r>
              <a:rPr lang="es-CO" sz="1000" b="1">
                <a:solidFill>
                  <a:srgbClr val="000000"/>
                </a:solidFill>
                <a:ea typeface="Calibri" pitchFamily="34" charset="0"/>
                <a:cs typeface="Calibri" pitchFamily="34" charset="0"/>
                <a:sym typeface="Calibri" pitchFamily="34" charset="0"/>
              </a:rPr>
              <a:t>DEPARTAMENTAL</a:t>
            </a:r>
            <a:endParaRPr lang="es-CO" sz="1200">
              <a:solidFill>
                <a:srgbClr val="000000"/>
              </a:solidFill>
              <a:latin typeface="Helvetica" charset="0"/>
              <a:cs typeface="Helvetica" charset="0"/>
              <a:sym typeface="Helvetica" charset="0"/>
            </a:endParaRPr>
          </a:p>
        </p:txBody>
      </p:sp>
      <p:grpSp>
        <p:nvGrpSpPr>
          <p:cNvPr id="76805" name="Group 4"/>
          <p:cNvGrpSpPr>
            <a:grpSpLocks/>
          </p:cNvGrpSpPr>
          <p:nvPr/>
        </p:nvGrpSpPr>
        <p:grpSpPr bwMode="auto">
          <a:xfrm>
            <a:off x="900113" y="3198813"/>
            <a:ext cx="1619250" cy="927100"/>
            <a:chOff x="0" y="0"/>
            <a:chExt cx="1619250" cy="927100"/>
          </a:xfrm>
        </p:grpSpPr>
        <p:sp>
          <p:nvSpPr>
            <p:cNvPr id="48133" name="AutoShape 5"/>
            <p:cNvSpPr>
              <a:spLocks/>
            </p:cNvSpPr>
            <p:nvPr/>
          </p:nvSpPr>
          <p:spPr bwMode="auto">
            <a:xfrm>
              <a:off x="0" y="95250"/>
              <a:ext cx="1619250"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70" name="AutoShape 6"/>
            <p:cNvSpPr>
              <a:spLocks/>
            </p:cNvSpPr>
            <p:nvPr/>
          </p:nvSpPr>
          <p:spPr bwMode="auto">
            <a:xfrm>
              <a:off x="0" y="0"/>
              <a:ext cx="1619250" cy="9271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Fondos Cuenta Territoriales de Seguridad y Convivencia Ciudadana - FONSET</a:t>
              </a:r>
              <a:endParaRPr lang="es-CO" sz="1200">
                <a:solidFill>
                  <a:srgbClr val="000000"/>
                </a:solidFill>
                <a:latin typeface="Helvetica" charset="0"/>
                <a:cs typeface="Helvetica" charset="0"/>
                <a:sym typeface="Helvetica" charset="0"/>
              </a:endParaRPr>
            </a:p>
          </p:txBody>
        </p:sp>
      </p:grpSp>
      <p:grpSp>
        <p:nvGrpSpPr>
          <p:cNvPr id="76806" name="Group 7"/>
          <p:cNvGrpSpPr>
            <a:grpSpLocks/>
          </p:cNvGrpSpPr>
          <p:nvPr/>
        </p:nvGrpSpPr>
        <p:grpSpPr bwMode="auto">
          <a:xfrm>
            <a:off x="7380288" y="3270250"/>
            <a:ext cx="1403350" cy="762000"/>
            <a:chOff x="0" y="0"/>
            <a:chExt cx="1404937" cy="762000"/>
          </a:xfrm>
        </p:grpSpPr>
        <p:sp>
          <p:nvSpPr>
            <p:cNvPr id="48136" name="AutoShape 8"/>
            <p:cNvSpPr>
              <a:spLocks/>
            </p:cNvSpPr>
            <p:nvPr/>
          </p:nvSpPr>
          <p:spPr bwMode="auto">
            <a:xfrm>
              <a:off x="0" y="14288"/>
              <a:ext cx="1404937" cy="7350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68" name="AutoShape 9"/>
            <p:cNvSpPr>
              <a:spLocks/>
            </p:cNvSpPr>
            <p:nvPr/>
          </p:nvSpPr>
          <p:spPr bwMode="auto">
            <a:xfrm>
              <a:off x="0" y="0"/>
              <a:ext cx="1404937"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Otros fondos de seguridad  y Recursos del Fondo de Regalías</a:t>
              </a:r>
              <a:endParaRPr lang="es-CO" sz="1200">
                <a:solidFill>
                  <a:srgbClr val="000000"/>
                </a:solidFill>
                <a:latin typeface="Helvetica" charset="0"/>
                <a:cs typeface="Helvetica" charset="0"/>
                <a:sym typeface="Helvetica" charset="0"/>
              </a:endParaRPr>
            </a:p>
          </p:txBody>
        </p:sp>
      </p:grpSp>
      <p:sp>
        <p:nvSpPr>
          <p:cNvPr id="76807" name="Line 10"/>
          <p:cNvSpPr>
            <a:spLocks noChangeShapeType="1"/>
          </p:cNvSpPr>
          <p:nvPr/>
        </p:nvSpPr>
        <p:spPr bwMode="auto">
          <a:xfrm>
            <a:off x="385763" y="4219575"/>
            <a:ext cx="8289925" cy="1588"/>
          </a:xfrm>
          <a:prstGeom prst="line">
            <a:avLst/>
          </a:prstGeom>
          <a:noFill/>
          <a:ln w="28575">
            <a:solidFill>
              <a:srgbClr val="4F81BD"/>
            </a:solidFill>
            <a:round/>
            <a:headEnd/>
            <a:tailEnd/>
          </a:ln>
          <a:extLst>
            <a:ext uri="{909E8E84-426E-40DD-AFC4-6F175D3DCCD1}">
              <a14:hiddenFill xmlns:a14="http://schemas.microsoft.com/office/drawing/2010/main">
                <a:noFill/>
              </a14:hiddenFill>
            </a:ext>
          </a:extLst>
        </p:spPr>
        <p:txBody>
          <a:bodyPr lIns="0" tIns="0" rIns="0" bIns="0"/>
          <a:lstStyle/>
          <a:p>
            <a:pPr defTabSz="457200" fontAlgn="base" hangingPunct="0">
              <a:spcBef>
                <a:spcPct val="0"/>
              </a:spcBef>
              <a:spcAft>
                <a:spcPct val="0"/>
              </a:spcAft>
            </a:pPr>
            <a:endParaRPr lang="es-CO" sz="1200">
              <a:solidFill>
                <a:srgbClr val="000000"/>
              </a:solidFill>
              <a:latin typeface="Helvetica" charset="0"/>
              <a:cs typeface="Helvetica" charset="0"/>
              <a:sym typeface="Helvetica" charset="0"/>
            </a:endParaRPr>
          </a:p>
        </p:txBody>
      </p:sp>
      <p:sp>
        <p:nvSpPr>
          <p:cNvPr id="76808" name="AutoShape 11"/>
          <p:cNvSpPr>
            <a:spLocks/>
          </p:cNvSpPr>
          <p:nvPr/>
        </p:nvSpPr>
        <p:spPr bwMode="auto">
          <a:xfrm rot="-5400000">
            <a:off x="37306" y="4517232"/>
            <a:ext cx="1100137" cy="254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algn="ctr" fontAlgn="base" hangingPunct="0">
              <a:spcBef>
                <a:spcPct val="0"/>
              </a:spcBef>
              <a:spcAft>
                <a:spcPct val="0"/>
              </a:spcAft>
            </a:pPr>
            <a:r>
              <a:rPr lang="es-CO" sz="1000" b="1">
                <a:solidFill>
                  <a:srgbClr val="000000"/>
                </a:solidFill>
                <a:ea typeface="Calibri" pitchFamily="34" charset="0"/>
                <a:cs typeface="Calibri" pitchFamily="34" charset="0"/>
                <a:sym typeface="Calibri" pitchFamily="34" charset="0"/>
              </a:rPr>
              <a:t>MUNICIPAL</a:t>
            </a:r>
            <a:endParaRPr lang="es-CO" sz="1200">
              <a:solidFill>
                <a:srgbClr val="000000"/>
              </a:solidFill>
              <a:latin typeface="Helvetica" charset="0"/>
              <a:cs typeface="Helvetica" charset="0"/>
              <a:sym typeface="Helvetica" charset="0"/>
            </a:endParaRPr>
          </a:p>
        </p:txBody>
      </p:sp>
      <p:grpSp>
        <p:nvGrpSpPr>
          <p:cNvPr id="76809" name="Group 12"/>
          <p:cNvGrpSpPr>
            <a:grpSpLocks/>
          </p:cNvGrpSpPr>
          <p:nvPr/>
        </p:nvGrpSpPr>
        <p:grpSpPr bwMode="auto">
          <a:xfrm>
            <a:off x="3216275" y="2205038"/>
            <a:ext cx="3227388" cy="360362"/>
            <a:chOff x="0" y="0"/>
            <a:chExt cx="3227388" cy="360362"/>
          </a:xfrm>
        </p:grpSpPr>
        <p:sp>
          <p:nvSpPr>
            <p:cNvPr id="48141" name="AutoShape 13"/>
            <p:cNvSpPr>
              <a:spLocks/>
            </p:cNvSpPr>
            <p:nvPr/>
          </p:nvSpPr>
          <p:spPr bwMode="auto">
            <a:xfrm>
              <a:off x="0" y="0"/>
              <a:ext cx="3227388" cy="360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5B3D7"/>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66" name="AutoShape 14"/>
            <p:cNvSpPr>
              <a:spLocks/>
            </p:cNvSpPr>
            <p:nvPr/>
          </p:nvSpPr>
          <p:spPr bwMode="auto">
            <a:xfrm>
              <a:off x="0" y="46831"/>
              <a:ext cx="3227388" cy="26670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MINISTERIO DEL  INTERIOR</a:t>
              </a:r>
              <a:endParaRPr lang="es-CO" sz="1200">
                <a:solidFill>
                  <a:srgbClr val="000000"/>
                </a:solidFill>
                <a:latin typeface="Helvetica" charset="0"/>
                <a:cs typeface="Helvetica" charset="0"/>
                <a:sym typeface="Helvetica" charset="0"/>
              </a:endParaRPr>
            </a:p>
          </p:txBody>
        </p:sp>
      </p:grpSp>
      <p:grpSp>
        <p:nvGrpSpPr>
          <p:cNvPr id="76810" name="Group 15"/>
          <p:cNvGrpSpPr>
            <a:grpSpLocks/>
          </p:cNvGrpSpPr>
          <p:nvPr/>
        </p:nvGrpSpPr>
        <p:grpSpPr bwMode="auto">
          <a:xfrm>
            <a:off x="3506788" y="2598738"/>
            <a:ext cx="2720975" cy="431800"/>
            <a:chOff x="0" y="0"/>
            <a:chExt cx="2720975" cy="431800"/>
          </a:xfrm>
        </p:grpSpPr>
        <p:sp>
          <p:nvSpPr>
            <p:cNvPr id="48144" name="AutoShape 16"/>
            <p:cNvSpPr>
              <a:spLocks/>
            </p:cNvSpPr>
            <p:nvPr/>
          </p:nvSpPr>
          <p:spPr bwMode="auto">
            <a:xfrm>
              <a:off x="0" y="36512"/>
              <a:ext cx="27209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B9CDE5"/>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64" name="AutoShape 17"/>
            <p:cNvSpPr>
              <a:spLocks/>
            </p:cNvSpPr>
            <p:nvPr/>
          </p:nvSpPr>
          <p:spPr bwMode="auto">
            <a:xfrm>
              <a:off x="0" y="0"/>
              <a:ext cx="2720975"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Fondo Nacional de Seguridad y Convivencia Ciudadana FONSECON</a:t>
              </a:r>
              <a:endParaRPr lang="es-CO" sz="1200">
                <a:solidFill>
                  <a:srgbClr val="000000"/>
                </a:solidFill>
                <a:latin typeface="Helvetica" charset="0"/>
                <a:cs typeface="Helvetica" charset="0"/>
                <a:sym typeface="Helvetica" charset="0"/>
              </a:endParaRPr>
            </a:p>
          </p:txBody>
        </p:sp>
      </p:grpSp>
      <p:sp>
        <p:nvSpPr>
          <p:cNvPr id="76811" name="Line 18"/>
          <p:cNvSpPr>
            <a:spLocks noChangeShapeType="1"/>
          </p:cNvSpPr>
          <p:nvPr/>
        </p:nvSpPr>
        <p:spPr bwMode="auto">
          <a:xfrm>
            <a:off x="385763" y="3106738"/>
            <a:ext cx="8289925" cy="0"/>
          </a:xfrm>
          <a:prstGeom prst="line">
            <a:avLst/>
          </a:prstGeom>
          <a:noFill/>
          <a:ln w="38100">
            <a:solidFill>
              <a:srgbClr val="4A7EBB"/>
            </a:solidFill>
            <a:round/>
            <a:headEnd/>
            <a:tailEnd/>
          </a:ln>
          <a:extLst>
            <a:ext uri="{909E8E84-426E-40DD-AFC4-6F175D3DCCD1}">
              <a14:hiddenFill xmlns:a14="http://schemas.microsoft.com/office/drawing/2010/main">
                <a:noFill/>
              </a14:hiddenFill>
            </a:ext>
          </a:extLst>
        </p:spPr>
        <p:txBody>
          <a:bodyPr lIns="0" tIns="0" rIns="0" bIns="0"/>
          <a:lstStyle/>
          <a:p>
            <a:pPr defTabSz="457200" fontAlgn="base" hangingPunct="0">
              <a:spcBef>
                <a:spcPct val="0"/>
              </a:spcBef>
              <a:spcAft>
                <a:spcPct val="0"/>
              </a:spcAft>
            </a:pPr>
            <a:endParaRPr lang="es-CO" sz="1200">
              <a:solidFill>
                <a:srgbClr val="000000"/>
              </a:solidFill>
              <a:latin typeface="Helvetica" charset="0"/>
              <a:cs typeface="Helvetica" charset="0"/>
              <a:sym typeface="Helvetica" charset="0"/>
            </a:endParaRPr>
          </a:p>
        </p:txBody>
      </p:sp>
      <p:sp>
        <p:nvSpPr>
          <p:cNvPr id="76812" name="AutoShape 19"/>
          <p:cNvSpPr>
            <a:spLocks/>
          </p:cNvSpPr>
          <p:nvPr/>
        </p:nvSpPr>
        <p:spPr bwMode="auto">
          <a:xfrm rot="-5400000">
            <a:off x="98425" y="2589213"/>
            <a:ext cx="993775" cy="254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algn="ctr" fontAlgn="base" hangingPunct="0">
              <a:spcBef>
                <a:spcPct val="0"/>
              </a:spcBef>
              <a:spcAft>
                <a:spcPct val="0"/>
              </a:spcAft>
            </a:pPr>
            <a:r>
              <a:rPr lang="es-CO" sz="1000" b="1">
                <a:solidFill>
                  <a:srgbClr val="000000"/>
                </a:solidFill>
                <a:ea typeface="Calibri" pitchFamily="34" charset="0"/>
                <a:cs typeface="Calibri" pitchFamily="34" charset="0"/>
                <a:sym typeface="Calibri" pitchFamily="34" charset="0"/>
              </a:rPr>
              <a:t> NACIONAL </a:t>
            </a:r>
            <a:endParaRPr lang="es-CO" sz="1200">
              <a:solidFill>
                <a:srgbClr val="000000"/>
              </a:solidFill>
              <a:latin typeface="Helvetica" charset="0"/>
              <a:cs typeface="Helvetica" charset="0"/>
              <a:sym typeface="Helvetica" charset="0"/>
            </a:endParaRPr>
          </a:p>
        </p:txBody>
      </p:sp>
      <p:grpSp>
        <p:nvGrpSpPr>
          <p:cNvPr id="76813" name="Group 20"/>
          <p:cNvGrpSpPr>
            <a:grpSpLocks/>
          </p:cNvGrpSpPr>
          <p:nvPr/>
        </p:nvGrpSpPr>
        <p:grpSpPr bwMode="auto">
          <a:xfrm>
            <a:off x="2700338" y="3284538"/>
            <a:ext cx="1404937" cy="735012"/>
            <a:chOff x="0" y="794"/>
            <a:chExt cx="1404937" cy="735013"/>
          </a:xfrm>
        </p:grpSpPr>
        <p:sp>
          <p:nvSpPr>
            <p:cNvPr id="48149" name="AutoShape 21"/>
            <p:cNvSpPr>
              <a:spLocks/>
            </p:cNvSpPr>
            <p:nvPr/>
          </p:nvSpPr>
          <p:spPr bwMode="auto">
            <a:xfrm>
              <a:off x="0" y="794"/>
              <a:ext cx="1404937" cy="735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62" name="AutoShape 22"/>
            <p:cNvSpPr>
              <a:spLocks/>
            </p:cNvSpPr>
            <p:nvPr/>
          </p:nvSpPr>
          <p:spPr bwMode="auto">
            <a:xfrm>
              <a:off x="0" y="152400"/>
              <a:ext cx="1404937"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Recursos de</a:t>
              </a:r>
              <a:endParaRPr lang="es-CO">
                <a:solidFill>
                  <a:srgbClr val="000000"/>
                </a:solidFill>
                <a:latin typeface="Arial" pitchFamily="34" charset="0"/>
                <a:cs typeface="Arial" pitchFamily="34" charset="0"/>
                <a:sym typeface="Arial" pitchFamily="34" charset="0"/>
              </a:endParaRPr>
            </a:p>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Inversión </a:t>
              </a:r>
              <a:endParaRPr lang="es-CO" sz="1200">
                <a:solidFill>
                  <a:srgbClr val="000000"/>
                </a:solidFill>
                <a:latin typeface="Helvetica" charset="0"/>
                <a:cs typeface="Helvetica" charset="0"/>
                <a:sym typeface="Helvetica" charset="0"/>
              </a:endParaRPr>
            </a:p>
          </p:txBody>
        </p:sp>
      </p:grpSp>
      <p:grpSp>
        <p:nvGrpSpPr>
          <p:cNvPr id="76814" name="Group 23"/>
          <p:cNvGrpSpPr>
            <a:grpSpLocks/>
          </p:cNvGrpSpPr>
          <p:nvPr/>
        </p:nvGrpSpPr>
        <p:grpSpPr bwMode="auto">
          <a:xfrm>
            <a:off x="900113" y="4233863"/>
            <a:ext cx="1619250" cy="927100"/>
            <a:chOff x="0" y="0"/>
            <a:chExt cx="1619250" cy="927100"/>
          </a:xfrm>
        </p:grpSpPr>
        <p:sp>
          <p:nvSpPr>
            <p:cNvPr id="48152" name="AutoShape 24"/>
            <p:cNvSpPr>
              <a:spLocks/>
            </p:cNvSpPr>
            <p:nvPr/>
          </p:nvSpPr>
          <p:spPr bwMode="auto">
            <a:xfrm>
              <a:off x="0" y="95250"/>
              <a:ext cx="1619250"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60" name="AutoShape 25"/>
            <p:cNvSpPr>
              <a:spLocks/>
            </p:cNvSpPr>
            <p:nvPr/>
          </p:nvSpPr>
          <p:spPr bwMode="auto">
            <a:xfrm>
              <a:off x="0" y="0"/>
              <a:ext cx="1619250" cy="9271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Fondos Cuenta Territoriales de Seguridad y Convivencia Ciudadana - FONSET</a:t>
              </a:r>
              <a:endParaRPr lang="es-CO" sz="1200">
                <a:solidFill>
                  <a:srgbClr val="000000"/>
                </a:solidFill>
                <a:latin typeface="Helvetica" charset="0"/>
                <a:cs typeface="Helvetica" charset="0"/>
                <a:sym typeface="Helvetica" charset="0"/>
              </a:endParaRPr>
            </a:p>
          </p:txBody>
        </p:sp>
      </p:grpSp>
      <p:grpSp>
        <p:nvGrpSpPr>
          <p:cNvPr id="76815" name="Group 26"/>
          <p:cNvGrpSpPr>
            <a:grpSpLocks/>
          </p:cNvGrpSpPr>
          <p:nvPr/>
        </p:nvGrpSpPr>
        <p:grpSpPr bwMode="auto">
          <a:xfrm>
            <a:off x="7488238" y="4278313"/>
            <a:ext cx="1403350" cy="762000"/>
            <a:chOff x="0" y="0"/>
            <a:chExt cx="1404937" cy="762000"/>
          </a:xfrm>
        </p:grpSpPr>
        <p:sp>
          <p:nvSpPr>
            <p:cNvPr id="48155" name="AutoShape 27"/>
            <p:cNvSpPr>
              <a:spLocks/>
            </p:cNvSpPr>
            <p:nvPr/>
          </p:nvSpPr>
          <p:spPr bwMode="auto">
            <a:xfrm>
              <a:off x="0" y="12700"/>
              <a:ext cx="1404937"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58" name="AutoShape 28"/>
            <p:cNvSpPr>
              <a:spLocks/>
            </p:cNvSpPr>
            <p:nvPr/>
          </p:nvSpPr>
          <p:spPr bwMode="auto">
            <a:xfrm>
              <a:off x="0" y="0"/>
              <a:ext cx="1404937"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Otros fondos de seguridad  y Recursos del Fondo de Regalías</a:t>
              </a:r>
              <a:endParaRPr lang="es-CO" sz="1200">
                <a:solidFill>
                  <a:srgbClr val="000000"/>
                </a:solidFill>
                <a:latin typeface="Helvetica" charset="0"/>
                <a:cs typeface="Helvetica" charset="0"/>
                <a:sym typeface="Helvetica" charset="0"/>
              </a:endParaRPr>
            </a:p>
          </p:txBody>
        </p:sp>
      </p:grpSp>
      <p:grpSp>
        <p:nvGrpSpPr>
          <p:cNvPr id="76816" name="Group 29"/>
          <p:cNvGrpSpPr>
            <a:grpSpLocks/>
          </p:cNvGrpSpPr>
          <p:nvPr/>
        </p:nvGrpSpPr>
        <p:grpSpPr bwMode="auto">
          <a:xfrm>
            <a:off x="2700338" y="4292600"/>
            <a:ext cx="1403350" cy="735013"/>
            <a:chOff x="0" y="793"/>
            <a:chExt cx="1403350" cy="735014"/>
          </a:xfrm>
        </p:grpSpPr>
        <p:sp>
          <p:nvSpPr>
            <p:cNvPr id="48158" name="AutoShape 30"/>
            <p:cNvSpPr>
              <a:spLocks/>
            </p:cNvSpPr>
            <p:nvPr/>
          </p:nvSpPr>
          <p:spPr bwMode="auto">
            <a:xfrm>
              <a:off x="0" y="793"/>
              <a:ext cx="1403350" cy="7350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56" name="AutoShape 31"/>
            <p:cNvSpPr>
              <a:spLocks/>
            </p:cNvSpPr>
            <p:nvPr/>
          </p:nvSpPr>
          <p:spPr bwMode="auto">
            <a:xfrm>
              <a:off x="0" y="152400"/>
              <a:ext cx="1403350"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Recursos de</a:t>
              </a:r>
              <a:endParaRPr lang="es-CO">
                <a:solidFill>
                  <a:srgbClr val="000000"/>
                </a:solidFill>
                <a:latin typeface="Arial" pitchFamily="34" charset="0"/>
                <a:cs typeface="Arial" pitchFamily="34" charset="0"/>
                <a:sym typeface="Arial" pitchFamily="34" charset="0"/>
              </a:endParaRPr>
            </a:p>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Inversión </a:t>
              </a:r>
              <a:endParaRPr lang="es-CO" sz="1200">
                <a:solidFill>
                  <a:srgbClr val="000000"/>
                </a:solidFill>
                <a:latin typeface="Helvetica" charset="0"/>
                <a:cs typeface="Helvetica" charset="0"/>
                <a:sym typeface="Helvetica" charset="0"/>
              </a:endParaRPr>
            </a:p>
          </p:txBody>
        </p:sp>
      </p:grpSp>
      <p:sp>
        <p:nvSpPr>
          <p:cNvPr id="76817" name="Line 32"/>
          <p:cNvSpPr>
            <a:spLocks noChangeShapeType="1"/>
          </p:cNvSpPr>
          <p:nvPr/>
        </p:nvSpPr>
        <p:spPr bwMode="auto">
          <a:xfrm>
            <a:off x="385763" y="5159375"/>
            <a:ext cx="8289925" cy="0"/>
          </a:xfrm>
          <a:prstGeom prst="line">
            <a:avLst/>
          </a:prstGeom>
          <a:noFill/>
          <a:ln w="28575">
            <a:solidFill>
              <a:srgbClr val="C0504D"/>
            </a:solidFill>
            <a:round/>
            <a:headEnd/>
            <a:tailEnd/>
          </a:ln>
          <a:extLst>
            <a:ext uri="{909E8E84-426E-40DD-AFC4-6F175D3DCCD1}">
              <a14:hiddenFill xmlns:a14="http://schemas.microsoft.com/office/drawing/2010/main">
                <a:noFill/>
              </a14:hiddenFill>
            </a:ext>
          </a:extLst>
        </p:spPr>
        <p:txBody>
          <a:bodyPr lIns="0" tIns="0" rIns="0" bIns="0"/>
          <a:lstStyle/>
          <a:p>
            <a:pPr defTabSz="457200" fontAlgn="base" hangingPunct="0">
              <a:spcBef>
                <a:spcPct val="0"/>
              </a:spcBef>
              <a:spcAft>
                <a:spcPct val="0"/>
              </a:spcAft>
            </a:pPr>
            <a:endParaRPr lang="es-CO" sz="1200">
              <a:solidFill>
                <a:srgbClr val="000000"/>
              </a:solidFill>
              <a:latin typeface="Helvetica" charset="0"/>
              <a:cs typeface="Helvetica" charset="0"/>
              <a:sym typeface="Helvetica" charset="0"/>
            </a:endParaRPr>
          </a:p>
        </p:txBody>
      </p:sp>
      <p:grpSp>
        <p:nvGrpSpPr>
          <p:cNvPr id="76821" name="Group 42"/>
          <p:cNvGrpSpPr>
            <a:grpSpLocks/>
          </p:cNvGrpSpPr>
          <p:nvPr/>
        </p:nvGrpSpPr>
        <p:grpSpPr bwMode="auto">
          <a:xfrm>
            <a:off x="4284663" y="3270250"/>
            <a:ext cx="1403350" cy="762000"/>
            <a:chOff x="0" y="0"/>
            <a:chExt cx="1404937" cy="762000"/>
          </a:xfrm>
        </p:grpSpPr>
        <p:sp>
          <p:nvSpPr>
            <p:cNvPr id="48171" name="AutoShape 43"/>
            <p:cNvSpPr>
              <a:spLocks/>
            </p:cNvSpPr>
            <p:nvPr/>
          </p:nvSpPr>
          <p:spPr bwMode="auto">
            <a:xfrm>
              <a:off x="0" y="14288"/>
              <a:ext cx="1404937" cy="7350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48" name="AutoShape 44"/>
            <p:cNvSpPr>
              <a:spLocks/>
            </p:cNvSpPr>
            <p:nvPr/>
          </p:nvSpPr>
          <p:spPr bwMode="auto">
            <a:xfrm>
              <a:off x="0" y="0"/>
              <a:ext cx="1404937"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Los aportes voluntarios por parte de gremios y personas jurídicas</a:t>
              </a:r>
              <a:endParaRPr lang="es-CO" sz="1200">
                <a:solidFill>
                  <a:srgbClr val="000000"/>
                </a:solidFill>
                <a:latin typeface="Helvetica" charset="0"/>
                <a:cs typeface="Helvetica" charset="0"/>
                <a:sym typeface="Helvetica" charset="0"/>
              </a:endParaRPr>
            </a:p>
          </p:txBody>
        </p:sp>
      </p:grpSp>
      <p:grpSp>
        <p:nvGrpSpPr>
          <p:cNvPr id="76822" name="Group 45"/>
          <p:cNvGrpSpPr>
            <a:grpSpLocks/>
          </p:cNvGrpSpPr>
          <p:nvPr/>
        </p:nvGrpSpPr>
        <p:grpSpPr bwMode="auto">
          <a:xfrm>
            <a:off x="4284663" y="4278313"/>
            <a:ext cx="1403350" cy="762000"/>
            <a:chOff x="0" y="0"/>
            <a:chExt cx="1404937" cy="762000"/>
          </a:xfrm>
        </p:grpSpPr>
        <p:sp>
          <p:nvSpPr>
            <p:cNvPr id="48174" name="AutoShape 46"/>
            <p:cNvSpPr>
              <a:spLocks/>
            </p:cNvSpPr>
            <p:nvPr/>
          </p:nvSpPr>
          <p:spPr bwMode="auto">
            <a:xfrm>
              <a:off x="0" y="12700"/>
              <a:ext cx="1404937" cy="736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46" name="AutoShape 47"/>
            <p:cNvSpPr>
              <a:spLocks/>
            </p:cNvSpPr>
            <p:nvPr/>
          </p:nvSpPr>
          <p:spPr bwMode="auto">
            <a:xfrm>
              <a:off x="0" y="0"/>
              <a:ext cx="1404937"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Los aportes voluntarios por parte de gremios y personas jurídicas</a:t>
              </a:r>
              <a:endParaRPr lang="es-CO" sz="1200">
                <a:solidFill>
                  <a:srgbClr val="000000"/>
                </a:solidFill>
                <a:latin typeface="Helvetica" charset="0"/>
                <a:cs typeface="Helvetica" charset="0"/>
                <a:sym typeface="Helvetica" charset="0"/>
              </a:endParaRPr>
            </a:p>
          </p:txBody>
        </p:sp>
      </p:grpSp>
      <p:grpSp>
        <p:nvGrpSpPr>
          <p:cNvPr id="76824" name="Group 51"/>
          <p:cNvGrpSpPr>
            <a:grpSpLocks/>
          </p:cNvGrpSpPr>
          <p:nvPr/>
        </p:nvGrpSpPr>
        <p:grpSpPr bwMode="auto">
          <a:xfrm>
            <a:off x="5856288" y="3279775"/>
            <a:ext cx="1368425" cy="735013"/>
            <a:chOff x="0" y="793"/>
            <a:chExt cx="1366838" cy="735014"/>
          </a:xfrm>
        </p:grpSpPr>
        <p:sp>
          <p:nvSpPr>
            <p:cNvPr id="48180" name="AutoShape 52"/>
            <p:cNvSpPr>
              <a:spLocks/>
            </p:cNvSpPr>
            <p:nvPr/>
          </p:nvSpPr>
          <p:spPr bwMode="auto">
            <a:xfrm>
              <a:off x="0" y="793"/>
              <a:ext cx="1366838" cy="7350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42" name="AutoShape 53"/>
            <p:cNvSpPr>
              <a:spLocks/>
            </p:cNvSpPr>
            <p:nvPr/>
          </p:nvSpPr>
          <p:spPr bwMode="auto">
            <a:xfrm>
              <a:off x="0" y="152400"/>
              <a:ext cx="1366838"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Tasas y sobretasas</a:t>
              </a:r>
              <a:endParaRPr lang="es-CO" sz="1200">
                <a:solidFill>
                  <a:srgbClr val="000000"/>
                </a:solidFill>
                <a:latin typeface="Helvetica" charset="0"/>
                <a:cs typeface="Helvetica" charset="0"/>
                <a:sym typeface="Helvetica" charset="0"/>
              </a:endParaRPr>
            </a:p>
          </p:txBody>
        </p:sp>
      </p:grpSp>
      <p:grpSp>
        <p:nvGrpSpPr>
          <p:cNvPr id="76825" name="Group 54"/>
          <p:cNvGrpSpPr>
            <a:grpSpLocks/>
          </p:cNvGrpSpPr>
          <p:nvPr/>
        </p:nvGrpSpPr>
        <p:grpSpPr bwMode="auto">
          <a:xfrm>
            <a:off x="5867400" y="4292600"/>
            <a:ext cx="1368425" cy="735013"/>
            <a:chOff x="0" y="793"/>
            <a:chExt cx="1368425" cy="735014"/>
          </a:xfrm>
        </p:grpSpPr>
        <p:sp>
          <p:nvSpPr>
            <p:cNvPr id="48183" name="AutoShape 55"/>
            <p:cNvSpPr>
              <a:spLocks/>
            </p:cNvSpPr>
            <p:nvPr/>
          </p:nvSpPr>
          <p:spPr bwMode="auto">
            <a:xfrm>
              <a:off x="0" y="793"/>
              <a:ext cx="1368425" cy="7350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DCE6F2"/>
            </a:solidFill>
            <a:ln>
              <a:noFill/>
            </a:ln>
            <a:effectLst>
              <a:outerShdw blurRad="63500" dist="20000" dir="5400000" algn="ctr" rotWithShape="0">
                <a:srgbClr val="000000">
                  <a:alpha val="37999"/>
                </a:srgbClr>
              </a:outerShdw>
            </a:effectLst>
            <a:extLst/>
          </p:spPr>
          <p:txBody>
            <a:bodyPr lIns="0" tIns="0" rIns="0" bIns="0" anchor="ctr"/>
            <a:lstStyle/>
            <a:p>
              <a:pPr algn="ctr" fontAlgn="base" hangingPunct="0">
                <a:spcBef>
                  <a:spcPct val="0"/>
                </a:spcBef>
                <a:spcAft>
                  <a:spcPct val="0"/>
                </a:spcAft>
                <a:defRPr/>
              </a:pPr>
              <a:endParaRPr lang="es-CO" sz="1100" b="1">
                <a:solidFill>
                  <a:srgbClr val="000000"/>
                </a:solidFill>
                <a:cs typeface="Calibri" pitchFamily="34" charset="0"/>
                <a:sym typeface="Calibri" pitchFamily="34" charset="0"/>
              </a:endParaRPr>
            </a:p>
          </p:txBody>
        </p:sp>
        <p:sp>
          <p:nvSpPr>
            <p:cNvPr id="76840" name="AutoShape 56"/>
            <p:cNvSpPr>
              <a:spLocks/>
            </p:cNvSpPr>
            <p:nvPr/>
          </p:nvSpPr>
          <p:spPr bwMode="auto">
            <a:xfrm>
              <a:off x="0" y="152400"/>
              <a:ext cx="1368425" cy="431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ctr" fontAlgn="base" hangingPunct="0">
                <a:spcBef>
                  <a:spcPct val="0"/>
                </a:spcBef>
                <a:spcAft>
                  <a:spcPct val="0"/>
                </a:spcAft>
              </a:pPr>
              <a:r>
                <a:rPr lang="es-CO" sz="1100" b="1">
                  <a:solidFill>
                    <a:srgbClr val="000000"/>
                  </a:solidFill>
                  <a:ea typeface="Calibri" pitchFamily="34" charset="0"/>
                  <a:cs typeface="Calibri" pitchFamily="34" charset="0"/>
                  <a:sym typeface="Calibri" pitchFamily="34" charset="0"/>
                </a:rPr>
                <a:t>Tasas y sobretasas</a:t>
              </a:r>
              <a:endParaRPr lang="es-CO" sz="1200">
                <a:solidFill>
                  <a:srgbClr val="000000"/>
                </a:solidFill>
                <a:latin typeface="Helvetica" charset="0"/>
                <a:cs typeface="Helvetica" charset="0"/>
                <a:sym typeface="Helvetica" charset="0"/>
              </a:endParaRPr>
            </a:p>
          </p:txBody>
        </p:sp>
      </p:grpSp>
      <p:sp>
        <p:nvSpPr>
          <p:cNvPr id="76827" name="AutoShape 60"/>
          <p:cNvSpPr>
            <a:spLocks/>
          </p:cNvSpPr>
          <p:nvPr/>
        </p:nvSpPr>
        <p:spPr bwMode="auto">
          <a:xfrm>
            <a:off x="6902450" y="6491288"/>
            <a:ext cx="2133600" cy="3683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nchor="ctr"/>
          <a:lstStyle/>
          <a:p>
            <a:pPr algn="r" fontAlgn="base" hangingPunct="0">
              <a:spcBef>
                <a:spcPct val="0"/>
              </a:spcBef>
              <a:spcAft>
                <a:spcPct val="0"/>
              </a:spcAft>
            </a:pPr>
            <a:r>
              <a:rPr lang="es-CO" sz="1400">
                <a:solidFill>
                  <a:srgbClr val="000000"/>
                </a:solidFill>
                <a:latin typeface="Arial" pitchFamily="34" charset="0"/>
                <a:cs typeface="Arial" pitchFamily="34" charset="0"/>
                <a:sym typeface="Arial" pitchFamily="34" charset="0"/>
              </a:rPr>
              <a:t>26</a:t>
            </a:r>
            <a:endParaRPr lang="es-CO" sz="1200">
              <a:solidFill>
                <a:srgbClr val="000000"/>
              </a:solidFill>
              <a:latin typeface="Helvetica" charset="0"/>
              <a:cs typeface="Helvetica" charset="0"/>
              <a:sym typeface="Helvetica" charset="0"/>
            </a:endParaRPr>
          </a:p>
        </p:txBody>
      </p:sp>
      <p:sp>
        <p:nvSpPr>
          <p:cNvPr id="76828" name="AutoShape 61"/>
          <p:cNvSpPr>
            <a:spLocks/>
          </p:cNvSpPr>
          <p:nvPr/>
        </p:nvSpPr>
        <p:spPr bwMode="auto">
          <a:xfrm>
            <a:off x="754063" y="115888"/>
            <a:ext cx="8229600" cy="4953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50800" tIns="50800" rIns="50800" bIns="50800"/>
          <a:lstStyle/>
          <a:p>
            <a:pPr fontAlgn="base" hangingPunct="0">
              <a:spcBef>
                <a:spcPct val="0"/>
              </a:spcBef>
              <a:spcAft>
                <a:spcPct val="0"/>
              </a:spcAft>
            </a:pPr>
            <a:r>
              <a:rPr lang="es-CO" sz="2000" b="1">
                <a:solidFill>
                  <a:srgbClr val="C00000"/>
                </a:solidFill>
                <a:ea typeface="Calibri" pitchFamily="34" charset="0"/>
                <a:cs typeface="Calibri" pitchFamily="34" charset="0"/>
                <a:sym typeface="Calibri" pitchFamily="34" charset="0"/>
              </a:rPr>
              <a:t>Fuentes de recursos para la seguridad y la convivencia ciudadana</a:t>
            </a:r>
            <a:endParaRPr lang="es-CO" sz="1200">
              <a:solidFill>
                <a:srgbClr val="000000"/>
              </a:solidFill>
              <a:latin typeface="Helvetica" charset="0"/>
              <a:cs typeface="Helvetica" charset="0"/>
              <a:sym typeface="Helvetica" charset="0"/>
            </a:endParaRPr>
          </a:p>
        </p:txBody>
      </p:sp>
      <p:sp>
        <p:nvSpPr>
          <p:cNvPr id="48190" name="AutoShape 62"/>
          <p:cNvSpPr>
            <a:spLocks/>
          </p:cNvSpPr>
          <p:nvPr/>
        </p:nvSpPr>
        <p:spPr bwMode="auto">
          <a:xfrm>
            <a:off x="4157663" y="3590925"/>
            <a:ext cx="106362" cy="106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7343"/>
                </a:moveTo>
                <a:lnTo>
                  <a:pt x="7343" y="7343"/>
                </a:lnTo>
                <a:lnTo>
                  <a:pt x="7343" y="0"/>
                </a:lnTo>
                <a:lnTo>
                  <a:pt x="14256" y="0"/>
                </a:lnTo>
                <a:lnTo>
                  <a:pt x="14256" y="7343"/>
                </a:lnTo>
                <a:lnTo>
                  <a:pt x="21600" y="7343"/>
                </a:lnTo>
                <a:lnTo>
                  <a:pt x="21600" y="14256"/>
                </a:lnTo>
                <a:lnTo>
                  <a:pt x="14256" y="14256"/>
                </a:lnTo>
                <a:lnTo>
                  <a:pt x="14256" y="21600"/>
                </a:lnTo>
                <a:lnTo>
                  <a:pt x="7343" y="21600"/>
                </a:lnTo>
                <a:lnTo>
                  <a:pt x="7343" y="14256"/>
                </a:lnTo>
                <a:lnTo>
                  <a:pt x="0" y="14256"/>
                </a:lnTo>
                <a:close/>
              </a:path>
            </a:pathLst>
          </a:custGeom>
          <a:gradFill rotWithShape="0">
            <a:gsLst>
              <a:gs pos="0">
                <a:srgbClr val="7B57A8"/>
              </a:gs>
              <a:gs pos="20001">
                <a:srgbClr val="7B58A6"/>
              </a:gs>
              <a:gs pos="100000">
                <a:srgbClr val="5E437E"/>
              </a:gs>
            </a:gsLst>
            <a:lin ang="5400000"/>
          </a:gra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
        <p:nvSpPr>
          <p:cNvPr id="48191" name="AutoShape 63"/>
          <p:cNvSpPr>
            <a:spLocks/>
          </p:cNvSpPr>
          <p:nvPr/>
        </p:nvSpPr>
        <p:spPr bwMode="auto">
          <a:xfrm>
            <a:off x="5741988" y="3590925"/>
            <a:ext cx="106362" cy="106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7343"/>
                </a:moveTo>
                <a:lnTo>
                  <a:pt x="7343" y="7343"/>
                </a:lnTo>
                <a:lnTo>
                  <a:pt x="7343" y="0"/>
                </a:lnTo>
                <a:lnTo>
                  <a:pt x="14256" y="0"/>
                </a:lnTo>
                <a:lnTo>
                  <a:pt x="14256" y="7343"/>
                </a:lnTo>
                <a:lnTo>
                  <a:pt x="21600" y="7343"/>
                </a:lnTo>
                <a:lnTo>
                  <a:pt x="21600" y="14256"/>
                </a:lnTo>
                <a:lnTo>
                  <a:pt x="14256" y="14256"/>
                </a:lnTo>
                <a:lnTo>
                  <a:pt x="14256" y="21600"/>
                </a:lnTo>
                <a:lnTo>
                  <a:pt x="7343" y="21600"/>
                </a:lnTo>
                <a:lnTo>
                  <a:pt x="7343" y="14256"/>
                </a:lnTo>
                <a:lnTo>
                  <a:pt x="0" y="14256"/>
                </a:lnTo>
                <a:close/>
              </a:path>
            </a:pathLst>
          </a:custGeom>
          <a:gradFill rotWithShape="0">
            <a:gsLst>
              <a:gs pos="0">
                <a:srgbClr val="7B57A8"/>
              </a:gs>
              <a:gs pos="20001">
                <a:srgbClr val="7B58A6"/>
              </a:gs>
              <a:gs pos="100000">
                <a:srgbClr val="5E437E"/>
              </a:gs>
            </a:gsLst>
            <a:lin ang="5400000"/>
          </a:gra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
        <p:nvSpPr>
          <p:cNvPr id="48192" name="AutoShape 64"/>
          <p:cNvSpPr>
            <a:spLocks/>
          </p:cNvSpPr>
          <p:nvPr/>
        </p:nvSpPr>
        <p:spPr bwMode="auto">
          <a:xfrm>
            <a:off x="7254875" y="3590925"/>
            <a:ext cx="104775" cy="106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7343"/>
                </a:moveTo>
                <a:lnTo>
                  <a:pt x="7343" y="7343"/>
                </a:lnTo>
                <a:lnTo>
                  <a:pt x="7343" y="0"/>
                </a:lnTo>
                <a:lnTo>
                  <a:pt x="14256" y="0"/>
                </a:lnTo>
                <a:lnTo>
                  <a:pt x="14256" y="7343"/>
                </a:lnTo>
                <a:lnTo>
                  <a:pt x="21600" y="7343"/>
                </a:lnTo>
                <a:lnTo>
                  <a:pt x="21600" y="14256"/>
                </a:lnTo>
                <a:lnTo>
                  <a:pt x="14256" y="14256"/>
                </a:lnTo>
                <a:lnTo>
                  <a:pt x="14256" y="21600"/>
                </a:lnTo>
                <a:lnTo>
                  <a:pt x="7343" y="21600"/>
                </a:lnTo>
                <a:lnTo>
                  <a:pt x="7343" y="14256"/>
                </a:lnTo>
                <a:lnTo>
                  <a:pt x="0" y="14256"/>
                </a:lnTo>
                <a:close/>
              </a:path>
            </a:pathLst>
          </a:custGeom>
          <a:gradFill rotWithShape="0">
            <a:gsLst>
              <a:gs pos="0">
                <a:srgbClr val="7B57A8"/>
              </a:gs>
              <a:gs pos="20001">
                <a:srgbClr val="7B58A6"/>
              </a:gs>
              <a:gs pos="100000">
                <a:srgbClr val="5E437E"/>
              </a:gs>
            </a:gsLst>
            <a:lin ang="5400000"/>
          </a:gra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
        <p:nvSpPr>
          <p:cNvPr id="48193" name="AutoShape 65"/>
          <p:cNvSpPr>
            <a:spLocks/>
          </p:cNvSpPr>
          <p:nvPr/>
        </p:nvSpPr>
        <p:spPr bwMode="auto">
          <a:xfrm>
            <a:off x="2573338" y="3602038"/>
            <a:ext cx="106362" cy="84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8640"/>
                </a:lnTo>
                <a:lnTo>
                  <a:pt x="0" y="8640"/>
                </a:lnTo>
                <a:close/>
                <a:moveTo>
                  <a:pt x="0" y="12959"/>
                </a:moveTo>
                <a:lnTo>
                  <a:pt x="21600" y="12959"/>
                </a:lnTo>
                <a:lnTo>
                  <a:pt x="21600" y="21600"/>
                </a:lnTo>
                <a:lnTo>
                  <a:pt x="0" y="21600"/>
                </a:lnTo>
                <a:close/>
              </a:path>
            </a:pathLst>
          </a:custGeom>
          <a:gradFill rotWithShape="0">
            <a:gsLst>
              <a:gs pos="0">
                <a:srgbClr val="7B57A8"/>
              </a:gs>
              <a:gs pos="20001">
                <a:srgbClr val="7B58A6"/>
              </a:gs>
              <a:gs pos="100000">
                <a:srgbClr val="5E437E"/>
              </a:gs>
            </a:gsLst>
            <a:lin ang="5400000"/>
          </a:gra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000000"/>
              </a:solidFill>
              <a:cs typeface="Calibri" pitchFamily="34" charset="0"/>
              <a:sym typeface="Calibri" pitchFamily="34" charset="0"/>
            </a:endParaRPr>
          </a:p>
        </p:txBody>
      </p:sp>
      <p:sp>
        <p:nvSpPr>
          <p:cNvPr id="48194" name="AutoShape 66"/>
          <p:cNvSpPr>
            <a:spLocks/>
          </p:cNvSpPr>
          <p:nvPr/>
        </p:nvSpPr>
        <p:spPr bwMode="auto">
          <a:xfrm>
            <a:off x="2573338" y="4610100"/>
            <a:ext cx="106362"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8640"/>
                </a:lnTo>
                <a:lnTo>
                  <a:pt x="0" y="8640"/>
                </a:lnTo>
                <a:close/>
                <a:moveTo>
                  <a:pt x="0" y="12959"/>
                </a:moveTo>
                <a:lnTo>
                  <a:pt x="21600" y="12959"/>
                </a:lnTo>
                <a:lnTo>
                  <a:pt x="21600" y="21600"/>
                </a:lnTo>
                <a:lnTo>
                  <a:pt x="0" y="21600"/>
                </a:lnTo>
                <a:close/>
              </a:path>
            </a:pathLst>
          </a:custGeom>
          <a:gradFill rotWithShape="0">
            <a:gsLst>
              <a:gs pos="0">
                <a:srgbClr val="7B57A8"/>
              </a:gs>
              <a:gs pos="20001">
                <a:srgbClr val="7B58A6"/>
              </a:gs>
              <a:gs pos="100000">
                <a:srgbClr val="5E437E"/>
              </a:gs>
            </a:gsLst>
            <a:lin ang="5400000"/>
          </a:gra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000000"/>
              </a:solidFill>
              <a:cs typeface="Calibri" pitchFamily="34" charset="0"/>
              <a:sym typeface="Calibri" pitchFamily="34" charset="0"/>
            </a:endParaRPr>
          </a:p>
        </p:txBody>
      </p:sp>
      <p:sp>
        <p:nvSpPr>
          <p:cNvPr id="48195" name="AutoShape 67"/>
          <p:cNvSpPr>
            <a:spLocks/>
          </p:cNvSpPr>
          <p:nvPr/>
        </p:nvSpPr>
        <p:spPr bwMode="auto">
          <a:xfrm>
            <a:off x="4157663" y="4598988"/>
            <a:ext cx="106362" cy="106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7343"/>
                </a:moveTo>
                <a:lnTo>
                  <a:pt x="7343" y="7343"/>
                </a:lnTo>
                <a:lnTo>
                  <a:pt x="7343" y="0"/>
                </a:lnTo>
                <a:lnTo>
                  <a:pt x="14256" y="0"/>
                </a:lnTo>
                <a:lnTo>
                  <a:pt x="14256" y="7343"/>
                </a:lnTo>
                <a:lnTo>
                  <a:pt x="21600" y="7343"/>
                </a:lnTo>
                <a:lnTo>
                  <a:pt x="21600" y="14256"/>
                </a:lnTo>
                <a:lnTo>
                  <a:pt x="14256" y="14256"/>
                </a:lnTo>
                <a:lnTo>
                  <a:pt x="14256" y="21600"/>
                </a:lnTo>
                <a:lnTo>
                  <a:pt x="7343" y="21600"/>
                </a:lnTo>
                <a:lnTo>
                  <a:pt x="7343" y="14256"/>
                </a:lnTo>
                <a:lnTo>
                  <a:pt x="0" y="14256"/>
                </a:lnTo>
                <a:close/>
              </a:path>
            </a:pathLst>
          </a:custGeom>
          <a:gradFill rotWithShape="0">
            <a:gsLst>
              <a:gs pos="0">
                <a:srgbClr val="7B57A8"/>
              </a:gs>
              <a:gs pos="20001">
                <a:srgbClr val="7B58A6"/>
              </a:gs>
              <a:gs pos="100000">
                <a:srgbClr val="5E437E"/>
              </a:gs>
            </a:gsLst>
            <a:lin ang="5400000"/>
          </a:gra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
        <p:nvSpPr>
          <p:cNvPr id="48196" name="AutoShape 68"/>
          <p:cNvSpPr>
            <a:spLocks/>
          </p:cNvSpPr>
          <p:nvPr/>
        </p:nvSpPr>
        <p:spPr bwMode="auto">
          <a:xfrm>
            <a:off x="5741988" y="4598988"/>
            <a:ext cx="106362" cy="106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7343"/>
                </a:moveTo>
                <a:lnTo>
                  <a:pt x="7343" y="7343"/>
                </a:lnTo>
                <a:lnTo>
                  <a:pt x="7343" y="0"/>
                </a:lnTo>
                <a:lnTo>
                  <a:pt x="14256" y="0"/>
                </a:lnTo>
                <a:lnTo>
                  <a:pt x="14256" y="7343"/>
                </a:lnTo>
                <a:lnTo>
                  <a:pt x="21600" y="7343"/>
                </a:lnTo>
                <a:lnTo>
                  <a:pt x="21600" y="14256"/>
                </a:lnTo>
                <a:lnTo>
                  <a:pt x="14256" y="14256"/>
                </a:lnTo>
                <a:lnTo>
                  <a:pt x="14256" y="21600"/>
                </a:lnTo>
                <a:lnTo>
                  <a:pt x="7343" y="21600"/>
                </a:lnTo>
                <a:lnTo>
                  <a:pt x="7343" y="14256"/>
                </a:lnTo>
                <a:lnTo>
                  <a:pt x="0" y="14256"/>
                </a:lnTo>
                <a:close/>
              </a:path>
            </a:pathLst>
          </a:custGeom>
          <a:gradFill rotWithShape="0">
            <a:gsLst>
              <a:gs pos="0">
                <a:srgbClr val="7B57A8"/>
              </a:gs>
              <a:gs pos="20001">
                <a:srgbClr val="7B58A6"/>
              </a:gs>
              <a:gs pos="100000">
                <a:srgbClr val="5E437E"/>
              </a:gs>
            </a:gsLst>
            <a:lin ang="5400000"/>
          </a:gra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
        <p:nvSpPr>
          <p:cNvPr id="48197" name="AutoShape 69"/>
          <p:cNvSpPr>
            <a:spLocks/>
          </p:cNvSpPr>
          <p:nvPr/>
        </p:nvSpPr>
        <p:spPr bwMode="auto">
          <a:xfrm>
            <a:off x="7326313" y="4598988"/>
            <a:ext cx="106362" cy="106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7343"/>
                </a:moveTo>
                <a:lnTo>
                  <a:pt x="7343" y="7343"/>
                </a:lnTo>
                <a:lnTo>
                  <a:pt x="7343" y="0"/>
                </a:lnTo>
                <a:lnTo>
                  <a:pt x="14256" y="0"/>
                </a:lnTo>
                <a:lnTo>
                  <a:pt x="14256" y="7343"/>
                </a:lnTo>
                <a:lnTo>
                  <a:pt x="21600" y="7343"/>
                </a:lnTo>
                <a:lnTo>
                  <a:pt x="21600" y="14256"/>
                </a:lnTo>
                <a:lnTo>
                  <a:pt x="14256" y="14256"/>
                </a:lnTo>
                <a:lnTo>
                  <a:pt x="14256" y="21600"/>
                </a:lnTo>
                <a:lnTo>
                  <a:pt x="7343" y="21600"/>
                </a:lnTo>
                <a:lnTo>
                  <a:pt x="7343" y="14256"/>
                </a:lnTo>
                <a:lnTo>
                  <a:pt x="0" y="14256"/>
                </a:lnTo>
                <a:close/>
              </a:path>
            </a:pathLst>
          </a:custGeom>
          <a:gradFill rotWithShape="0">
            <a:gsLst>
              <a:gs pos="0">
                <a:srgbClr val="7B57A8"/>
              </a:gs>
              <a:gs pos="20001">
                <a:srgbClr val="7B58A6"/>
              </a:gs>
              <a:gs pos="100000">
                <a:srgbClr val="5E437E"/>
              </a:gs>
            </a:gsLst>
            <a:lin ang="5400000"/>
          </a:gradFill>
          <a:ln>
            <a:noFill/>
          </a:ln>
          <a:effectLst>
            <a:outerShdw blurRad="38100" dist="23000" dir="5400000" algn="ctr" rotWithShape="0">
              <a:srgbClr val="000000">
                <a:alpha val="34999"/>
              </a:srgbClr>
            </a:outerShdw>
          </a:effectLst>
          <a:extLst/>
        </p:spPr>
        <p:txBody>
          <a:bodyPr lIns="0" tIns="0" rIns="0" bIns="0" anchor="ctr"/>
          <a:lstStyle/>
          <a:p>
            <a:pPr algn="ctr" fontAlgn="base" hangingPunct="0">
              <a:spcBef>
                <a:spcPct val="0"/>
              </a:spcBef>
              <a:spcAft>
                <a:spcPct val="0"/>
              </a:spcAft>
              <a:defRPr/>
            </a:pPr>
            <a:endParaRPr lang="es-CO">
              <a:solidFill>
                <a:srgbClr val="FFFFFF"/>
              </a:solidFill>
              <a:cs typeface="Calibri" pitchFamily="34" charset="0"/>
              <a:sym typeface="Calibri" pitchFamily="34" charset="0"/>
            </a:endParaRPr>
          </a:p>
        </p:txBody>
      </p:sp>
    </p:spTree>
    <p:extLst>
      <p:ext uri="{BB962C8B-B14F-4D97-AF65-F5344CB8AC3E}">
        <p14:creationId xmlns:p14="http://schemas.microsoft.com/office/powerpoint/2010/main" val="694011523"/>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6"/>
          <p:cNvSpPr/>
          <p:nvPr/>
        </p:nvSpPr>
        <p:spPr>
          <a:xfrm>
            <a:off x="5797923" y="966415"/>
            <a:ext cx="3346077" cy="300082"/>
          </a:xfrm>
          <a:prstGeom prst="rect">
            <a:avLst/>
          </a:prstGeom>
        </p:spPr>
        <p:txBody>
          <a:bodyPr wrap="square" anchor="ctr">
            <a:spAutoFit/>
          </a:bodyPr>
          <a:lstStyle/>
          <a:p>
            <a:pPr algn="ctr">
              <a:defRPr/>
            </a:pPr>
            <a:r>
              <a:rPr lang="es-CO" sz="1350" b="1" dirty="0">
                <a:solidFill>
                  <a:schemeClr val="accent4">
                    <a:lumMod val="60000"/>
                    <a:lumOff val="40000"/>
                  </a:schemeClr>
                </a:solidFill>
                <a:effectLst>
                  <a:outerShdw blurRad="38100" dist="38100" dir="2700000" algn="tl">
                    <a:srgbClr val="000000">
                      <a:alpha val="43137"/>
                    </a:srgbClr>
                  </a:outerShdw>
                </a:effectLst>
                <a:latin typeface="Candara" panose="020E0502030303020204" pitchFamily="34" charset="0"/>
              </a:rPr>
              <a:t>Gestión Territorial de la Seguridad</a:t>
            </a:r>
          </a:p>
        </p:txBody>
      </p:sp>
      <p:sp>
        <p:nvSpPr>
          <p:cNvPr id="5" name="Rectángulo 126"/>
          <p:cNvSpPr/>
          <p:nvPr/>
        </p:nvSpPr>
        <p:spPr>
          <a:xfrm>
            <a:off x="590739" y="909115"/>
            <a:ext cx="4830346" cy="415498"/>
          </a:xfrm>
          <a:prstGeom prst="rect">
            <a:avLst/>
          </a:prstGeom>
        </p:spPr>
        <p:txBody>
          <a:bodyPr wrap="square" anchor="ctr">
            <a:spAutoFit/>
          </a:bodyPr>
          <a:lstStyle/>
          <a:p>
            <a:pPr>
              <a:defRPr/>
            </a:pPr>
            <a:r>
              <a:rPr lang="es-CO" sz="2100" b="1" dirty="0">
                <a:effectLst>
                  <a:outerShdw blurRad="38100" dist="38100" dir="2700000" algn="tl">
                    <a:srgbClr val="000000">
                      <a:alpha val="43137"/>
                    </a:srgbClr>
                  </a:outerShdw>
                </a:effectLst>
                <a:latin typeface="Candara" charset="0"/>
                <a:ea typeface="Candara" charset="0"/>
                <a:cs typeface="Candara" charset="0"/>
              </a:rPr>
              <a:t>FONSET</a:t>
            </a:r>
          </a:p>
        </p:txBody>
      </p:sp>
      <p:sp>
        <p:nvSpPr>
          <p:cNvPr id="6" name="Rectángulo redondeado 5"/>
          <p:cNvSpPr/>
          <p:nvPr/>
        </p:nvSpPr>
        <p:spPr>
          <a:xfrm>
            <a:off x="6162765" y="5210869"/>
            <a:ext cx="2754000" cy="42159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sz="1350"/>
          </a:p>
        </p:txBody>
      </p:sp>
      <p:sp>
        <p:nvSpPr>
          <p:cNvPr id="7" name="Rectángulo redondeado 6"/>
          <p:cNvSpPr/>
          <p:nvPr/>
        </p:nvSpPr>
        <p:spPr>
          <a:xfrm>
            <a:off x="6172255" y="4257805"/>
            <a:ext cx="2754000" cy="72830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sz="1350"/>
          </a:p>
        </p:txBody>
      </p:sp>
      <p:sp>
        <p:nvSpPr>
          <p:cNvPr id="8" name="Rectángulo redondeado 7"/>
          <p:cNvSpPr/>
          <p:nvPr/>
        </p:nvSpPr>
        <p:spPr>
          <a:xfrm>
            <a:off x="6166538" y="3458906"/>
            <a:ext cx="2754000" cy="567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sz="1350"/>
          </a:p>
        </p:txBody>
      </p:sp>
      <p:sp>
        <p:nvSpPr>
          <p:cNvPr id="9" name="Rectángulo redondeado 8"/>
          <p:cNvSpPr/>
          <p:nvPr/>
        </p:nvSpPr>
        <p:spPr>
          <a:xfrm>
            <a:off x="6180058" y="2577484"/>
            <a:ext cx="2754000" cy="71460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sz="1350"/>
          </a:p>
        </p:txBody>
      </p:sp>
      <p:sp>
        <p:nvSpPr>
          <p:cNvPr id="10" name="Rectángulo redondeado 9"/>
          <p:cNvSpPr/>
          <p:nvPr/>
        </p:nvSpPr>
        <p:spPr>
          <a:xfrm>
            <a:off x="6172255" y="1878770"/>
            <a:ext cx="2754000" cy="567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sz="1350"/>
          </a:p>
        </p:txBody>
      </p:sp>
      <p:sp>
        <p:nvSpPr>
          <p:cNvPr id="11" name="Rectángulo 10"/>
          <p:cNvSpPr/>
          <p:nvPr/>
        </p:nvSpPr>
        <p:spPr>
          <a:xfrm>
            <a:off x="3313307" y="1379559"/>
            <a:ext cx="2735860" cy="553998"/>
          </a:xfrm>
          <a:prstGeom prst="rect">
            <a:avLst/>
          </a:prstGeom>
          <a:solidFill>
            <a:schemeClr val="bg1"/>
          </a:solidFill>
          <a:ln w="3175">
            <a:noFill/>
          </a:ln>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s-CO" sz="3000" b="1" dirty="0">
                <a:solidFill>
                  <a:srgbClr val="056B3A"/>
                </a:solidFill>
                <a:latin typeface="Candara" panose="020E0502030303020204" pitchFamily="34" charset="0"/>
              </a:rPr>
              <a:t>Ley 418 de 1997</a:t>
            </a:r>
            <a:endParaRPr lang="es-CO" sz="1200" b="1" dirty="0">
              <a:solidFill>
                <a:srgbClr val="056B3A"/>
              </a:solidFill>
              <a:latin typeface="Candara" panose="020E0502030303020204" pitchFamily="34" charset="0"/>
            </a:endParaRPr>
          </a:p>
        </p:txBody>
      </p:sp>
      <p:sp>
        <p:nvSpPr>
          <p:cNvPr id="12" name="CuadroTexto 40"/>
          <p:cNvSpPr txBox="1">
            <a:spLocks noChangeArrowheads="1"/>
          </p:cNvSpPr>
          <p:nvPr/>
        </p:nvSpPr>
        <p:spPr bwMode="auto">
          <a:xfrm>
            <a:off x="156227" y="1778468"/>
            <a:ext cx="3157082" cy="485239"/>
          </a:xfrm>
          <a:prstGeom prst="roundRect">
            <a:avLst/>
          </a:prstGeom>
          <a:solidFill>
            <a:srgbClr val="8FAADC"/>
          </a:solidFill>
          <a:ln w="3175">
            <a:solidFill>
              <a:schemeClr val="bg1">
                <a:lumMod val="85000"/>
              </a:schemeClr>
            </a:solidFill>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spcBef>
                <a:spcPct val="0"/>
              </a:spcBef>
              <a:buNone/>
            </a:pPr>
            <a:r>
              <a:rPr lang="es-CO" altLang="es-CO" sz="1050" b="1" dirty="0">
                <a:solidFill>
                  <a:srgbClr val="000000"/>
                </a:solidFill>
                <a:latin typeface="Candara" panose="020E0502030303020204" pitchFamily="34" charset="0"/>
              </a:rPr>
              <a:t>Recursos de la contribución especial </a:t>
            </a:r>
            <a:r>
              <a:rPr lang="es-CO" altLang="es-CO" sz="1050" b="1" dirty="0">
                <a:solidFill>
                  <a:srgbClr val="056B3A"/>
                </a:solidFill>
                <a:latin typeface="Candara" pitchFamily="34" charset="0"/>
              </a:rPr>
              <a:t> </a:t>
            </a:r>
            <a:r>
              <a:rPr lang="es-CO" altLang="es-CO" sz="1200" b="1" dirty="0">
                <a:solidFill>
                  <a:srgbClr val="C00000"/>
                </a:solidFill>
                <a:latin typeface="Candara" panose="020E0502030303020204" pitchFamily="34" charset="0"/>
              </a:rPr>
              <a:t>5%</a:t>
            </a:r>
            <a:r>
              <a:rPr lang="es-CO" altLang="es-CO" sz="1050" b="1" dirty="0">
                <a:solidFill>
                  <a:srgbClr val="C00000"/>
                </a:solidFill>
                <a:latin typeface="Candara" panose="020E0502030303020204" pitchFamily="34" charset="0"/>
              </a:rPr>
              <a:t> </a:t>
            </a:r>
            <a:r>
              <a:rPr lang="es-CO" altLang="es-CO" sz="1050" dirty="0">
                <a:solidFill>
                  <a:srgbClr val="000000"/>
                </a:solidFill>
                <a:latin typeface="Candara" pitchFamily="34" charset="0"/>
              </a:rPr>
              <a:t>Contratos de obra pública o adición. </a:t>
            </a:r>
            <a:endParaRPr lang="es-CO" altLang="es-CO" sz="900" i="1" dirty="0">
              <a:solidFill>
                <a:srgbClr val="000000"/>
              </a:solidFill>
              <a:latin typeface="Candara" pitchFamily="34" charset="0"/>
            </a:endParaRPr>
          </a:p>
        </p:txBody>
      </p:sp>
      <p:sp>
        <p:nvSpPr>
          <p:cNvPr id="13" name="CuadroTexto 40"/>
          <p:cNvSpPr txBox="1">
            <a:spLocks noChangeArrowheads="1"/>
          </p:cNvSpPr>
          <p:nvPr/>
        </p:nvSpPr>
        <p:spPr bwMode="auto">
          <a:xfrm>
            <a:off x="156226" y="2901665"/>
            <a:ext cx="3157081" cy="459700"/>
          </a:xfrm>
          <a:prstGeom prst="roundRect">
            <a:avLst/>
          </a:prstGeom>
          <a:solidFill>
            <a:srgbClr val="DAE3F3"/>
          </a:solidFill>
          <a:ln w="3175">
            <a:solidFill>
              <a:schemeClr val="bg1">
                <a:lumMod val="85000"/>
              </a:schemeClr>
            </a:solidFill>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spcBef>
                <a:spcPct val="0"/>
              </a:spcBef>
              <a:buNone/>
            </a:pPr>
            <a:r>
              <a:rPr lang="es-CO" altLang="es-CO" sz="1050" b="1" dirty="0">
                <a:solidFill>
                  <a:schemeClr val="bg1"/>
                </a:solidFill>
                <a:latin typeface="Candara" panose="020E0502030303020204" pitchFamily="34" charset="0"/>
              </a:rPr>
              <a:t> </a:t>
            </a:r>
            <a:r>
              <a:rPr lang="es-CO" altLang="es-CO" sz="1050" b="1" dirty="0">
                <a:solidFill>
                  <a:srgbClr val="C00000"/>
                </a:solidFill>
                <a:latin typeface="Candara" panose="020E0502030303020204" pitchFamily="34" charset="0"/>
              </a:rPr>
              <a:t>3% </a:t>
            </a:r>
            <a:r>
              <a:rPr lang="es-CO" altLang="es-CO" sz="1050" dirty="0">
                <a:solidFill>
                  <a:srgbClr val="000000"/>
                </a:solidFill>
                <a:latin typeface="Candara" pitchFamily="34" charset="0"/>
              </a:rPr>
              <a:t>de concesiones para </a:t>
            </a:r>
            <a:r>
              <a:rPr lang="es-CO" altLang="es-CO" sz="1050" b="1" dirty="0">
                <a:solidFill>
                  <a:srgbClr val="000000"/>
                </a:solidFill>
                <a:latin typeface="Candara" pitchFamily="34" charset="0"/>
              </a:rPr>
              <a:t>ceder el recaudo de sus impuestos o contribuciones</a:t>
            </a:r>
            <a:r>
              <a:rPr lang="es-CO" altLang="es-CO" sz="1050" dirty="0">
                <a:solidFill>
                  <a:srgbClr val="000000"/>
                </a:solidFill>
                <a:latin typeface="Candara" pitchFamily="34" charset="0"/>
              </a:rPr>
              <a:t>. </a:t>
            </a:r>
            <a:endParaRPr lang="es-CO" altLang="es-CO" sz="975" dirty="0">
              <a:solidFill>
                <a:srgbClr val="000000"/>
              </a:solidFill>
              <a:latin typeface="Candara" pitchFamily="34" charset="0"/>
            </a:endParaRPr>
          </a:p>
        </p:txBody>
      </p:sp>
      <p:sp>
        <p:nvSpPr>
          <p:cNvPr id="14" name="CuadroTexto 40"/>
          <p:cNvSpPr txBox="1">
            <a:spLocks noChangeArrowheads="1"/>
          </p:cNvSpPr>
          <p:nvPr/>
        </p:nvSpPr>
        <p:spPr bwMode="auto">
          <a:xfrm>
            <a:off x="156226" y="2352836"/>
            <a:ext cx="3157081" cy="459700"/>
          </a:xfrm>
          <a:prstGeom prst="roundRect">
            <a:avLst/>
          </a:prstGeom>
          <a:solidFill>
            <a:srgbClr val="BDD7EE"/>
          </a:solidFill>
          <a:ln w="3175">
            <a:solidFill>
              <a:schemeClr val="bg1">
                <a:lumMod val="85000"/>
              </a:schemeClr>
            </a:solidFill>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spcBef>
                <a:spcPct val="0"/>
              </a:spcBef>
              <a:buNone/>
            </a:pPr>
            <a:r>
              <a:rPr lang="es-CO" altLang="es-CO" sz="1050" b="1" dirty="0">
                <a:solidFill>
                  <a:srgbClr val="C00000"/>
                </a:solidFill>
                <a:latin typeface="Candara" panose="020E0502030303020204" pitchFamily="34" charset="0"/>
              </a:rPr>
              <a:t>2.5 por mil </a:t>
            </a:r>
            <a:r>
              <a:rPr lang="es-CO" sz="1050" dirty="0">
                <a:solidFill>
                  <a:srgbClr val="000000"/>
                </a:solidFill>
                <a:latin typeface="Candara" pitchFamily="34" charset="0"/>
              </a:rPr>
              <a:t>del recaudo bruto de concesiones de construcción, mantenimiento y operaciones de vías</a:t>
            </a:r>
            <a:endParaRPr lang="es-CO" altLang="es-CO" sz="975" i="1" dirty="0">
              <a:solidFill>
                <a:srgbClr val="000000"/>
              </a:solidFill>
              <a:latin typeface="Candara" pitchFamily="34" charset="0"/>
            </a:endParaRPr>
          </a:p>
        </p:txBody>
      </p:sp>
      <p:sp>
        <p:nvSpPr>
          <p:cNvPr id="15" name="CuadroTexto 40"/>
          <p:cNvSpPr txBox="1">
            <a:spLocks noChangeArrowheads="1"/>
          </p:cNvSpPr>
          <p:nvPr/>
        </p:nvSpPr>
        <p:spPr bwMode="auto">
          <a:xfrm>
            <a:off x="3602951" y="3054641"/>
            <a:ext cx="2268227" cy="817245"/>
          </a:xfrm>
          <a:prstGeom prst="roundRect">
            <a:avLst/>
          </a:prstGeom>
          <a:solidFill>
            <a:schemeClr val="bg2">
              <a:lumMod val="50000"/>
            </a:schemeClr>
          </a:solidFill>
          <a:ln w="9525">
            <a:noFill/>
            <a:prstDash val="solid"/>
            <a:miter lim="800000"/>
            <a:headEnd/>
            <a:tailEnd/>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0"/>
              </a:spcBef>
              <a:buNone/>
            </a:pPr>
            <a:r>
              <a:rPr lang="es-CO" altLang="es-CO" sz="1050" b="1" dirty="0">
                <a:solidFill>
                  <a:schemeClr val="bg1"/>
                </a:solidFill>
                <a:latin typeface="Candara" pitchFamily="34" charset="0"/>
              </a:rPr>
              <a:t>Todo municipio y departamento deberá crear un fondo cuenta territorial de seguridad y convivencia ciudadana. </a:t>
            </a:r>
          </a:p>
        </p:txBody>
      </p:sp>
      <p:sp>
        <p:nvSpPr>
          <p:cNvPr id="16" name="Rectángulo 15"/>
          <p:cNvSpPr/>
          <p:nvPr/>
        </p:nvSpPr>
        <p:spPr>
          <a:xfrm>
            <a:off x="3447443" y="4014645"/>
            <a:ext cx="2579243" cy="461665"/>
          </a:xfrm>
          <a:prstGeom prst="rect">
            <a:avLst/>
          </a:prstGeom>
          <a:noFill/>
          <a:ln>
            <a:noFill/>
          </a:ln>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 typeface="Arial" charset="0"/>
              <a:buNone/>
            </a:pPr>
            <a:r>
              <a:rPr lang="es-CO" sz="1200" b="1" dirty="0">
                <a:effectLst>
                  <a:glow rad="101600">
                    <a:srgbClr val="FFFF00">
                      <a:alpha val="60000"/>
                    </a:srgbClr>
                  </a:glow>
                </a:effectLst>
                <a:latin typeface="Candara" panose="020E0502030303020204" pitchFamily="34" charset="0"/>
              </a:rPr>
              <a:t>Cuenta especial sin personería jurídica </a:t>
            </a:r>
          </a:p>
        </p:txBody>
      </p:sp>
      <p:sp>
        <p:nvSpPr>
          <p:cNvPr id="17" name="Rectángulo 16"/>
          <p:cNvSpPr/>
          <p:nvPr/>
        </p:nvSpPr>
        <p:spPr>
          <a:xfrm>
            <a:off x="6104280" y="1432219"/>
            <a:ext cx="2883496" cy="369332"/>
          </a:xfrm>
          <a:prstGeom prst="rect">
            <a:avLst/>
          </a:prstGeom>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dirty="0">
                <a:solidFill>
                  <a:sysClr val="windowText" lastClr="000000"/>
                </a:solidFill>
                <a:effectLst>
                  <a:glow rad="63500">
                    <a:schemeClr val="accent4">
                      <a:satMod val="175000"/>
                      <a:alpha val="40000"/>
                    </a:schemeClr>
                  </a:glow>
                </a:effectLst>
              </a:rPr>
              <a:t> Asignación de Recursos</a:t>
            </a:r>
            <a:endParaRPr lang="es-ES" dirty="0">
              <a:solidFill>
                <a:sysClr val="windowText" lastClr="000000"/>
              </a:solidFill>
              <a:effectLst>
                <a:glow rad="63500">
                  <a:schemeClr val="accent4">
                    <a:satMod val="175000"/>
                    <a:alpha val="40000"/>
                  </a:schemeClr>
                </a:glow>
              </a:effectLst>
            </a:endParaRPr>
          </a:p>
        </p:txBody>
      </p:sp>
      <p:sp>
        <p:nvSpPr>
          <p:cNvPr id="18" name="CuadroTexto 40"/>
          <p:cNvSpPr txBox="1">
            <a:spLocks noChangeArrowheads="1"/>
          </p:cNvSpPr>
          <p:nvPr/>
        </p:nvSpPr>
        <p:spPr bwMode="auto">
          <a:xfrm>
            <a:off x="156226" y="3437724"/>
            <a:ext cx="3157081" cy="280928"/>
          </a:xfrm>
          <a:prstGeom prst="roundRect">
            <a:avLst/>
          </a:prstGeom>
          <a:solidFill>
            <a:schemeClr val="accent5">
              <a:lumMod val="20000"/>
              <a:lumOff val="80000"/>
            </a:schemeClr>
          </a:solidFill>
          <a:ln w="3175">
            <a:solidFill>
              <a:schemeClr val="bg1">
                <a:lumMod val="85000"/>
              </a:schemeClr>
            </a:solidFill>
          </a:ln>
          <a:extLst/>
        </p:spPr>
        <p:txBody>
          <a:bodyPr wrap="square" anchor="ctr">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spcBef>
                <a:spcPct val="0"/>
              </a:spcBef>
              <a:buNone/>
            </a:pPr>
            <a:r>
              <a:rPr lang="es-CO" sz="1050" b="1" dirty="0">
                <a:latin typeface="Candara" panose="020E0502030303020204" pitchFamily="34" charset="0"/>
              </a:rPr>
              <a:t>Imposición de tasas y sobretasas.</a:t>
            </a:r>
            <a:r>
              <a:rPr lang="es-CO" sz="1050" dirty="0">
                <a:latin typeface="Candara" panose="020E0502030303020204" pitchFamily="34" charset="0"/>
              </a:rPr>
              <a:t> </a:t>
            </a:r>
            <a:endParaRPr lang="es-CO" altLang="es-CO" sz="975" i="1" dirty="0">
              <a:solidFill>
                <a:srgbClr val="000000"/>
              </a:solidFill>
              <a:latin typeface="Candara" pitchFamily="34" charset="0"/>
            </a:endParaRPr>
          </a:p>
        </p:txBody>
      </p:sp>
      <p:sp>
        <p:nvSpPr>
          <p:cNvPr id="19" name="CuadroTexto 40"/>
          <p:cNvSpPr txBox="1">
            <a:spLocks noChangeArrowheads="1"/>
          </p:cNvSpPr>
          <p:nvPr/>
        </p:nvSpPr>
        <p:spPr bwMode="auto">
          <a:xfrm>
            <a:off x="156227" y="3820550"/>
            <a:ext cx="3157080" cy="817245"/>
          </a:xfrm>
          <a:prstGeom prst="roundRect">
            <a:avLst/>
          </a:prstGeom>
          <a:solidFill>
            <a:srgbClr val="BDD7EE"/>
          </a:solidFill>
          <a:ln w="3175">
            <a:solidFill>
              <a:schemeClr val="bg1">
                <a:lumMod val="85000"/>
              </a:schemeClr>
            </a:solidFill>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spcBef>
                <a:spcPct val="0"/>
              </a:spcBef>
              <a:buNone/>
            </a:pPr>
            <a:r>
              <a:rPr lang="es-CO" sz="1050" b="1" dirty="0">
                <a:latin typeface="Candara" panose="020E0502030303020204" pitchFamily="34" charset="0"/>
              </a:rPr>
              <a:t>Aportes voluntarios de los municipios y departamentos. </a:t>
            </a:r>
            <a:r>
              <a:rPr lang="es-CO" sz="1050" dirty="0">
                <a:latin typeface="Candara" panose="020E0502030303020204" pitchFamily="34" charset="0"/>
              </a:rPr>
              <a:t>Asignar en sus respectivos presupuestos aportes provenientes de otras fuentes. </a:t>
            </a:r>
            <a:endParaRPr lang="es-CO" altLang="es-CO" sz="975" b="1" i="1" dirty="0">
              <a:latin typeface="Candara" panose="020E0502030303020204" pitchFamily="34" charset="0"/>
            </a:endParaRPr>
          </a:p>
        </p:txBody>
      </p:sp>
      <p:sp>
        <p:nvSpPr>
          <p:cNvPr id="20" name="CuadroTexto 40"/>
          <p:cNvSpPr txBox="1">
            <a:spLocks noChangeArrowheads="1"/>
          </p:cNvSpPr>
          <p:nvPr/>
        </p:nvSpPr>
        <p:spPr bwMode="auto">
          <a:xfrm>
            <a:off x="156227" y="4726922"/>
            <a:ext cx="3157080" cy="638473"/>
          </a:xfrm>
          <a:prstGeom prst="roundRect">
            <a:avLst/>
          </a:prstGeom>
          <a:solidFill>
            <a:schemeClr val="accent5">
              <a:lumMod val="60000"/>
              <a:lumOff val="40000"/>
            </a:schemeClr>
          </a:solidFill>
          <a:ln w="3175">
            <a:solidFill>
              <a:schemeClr val="bg1">
                <a:lumMod val="85000"/>
              </a:schemeClr>
            </a:solidFill>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None/>
            </a:pPr>
            <a:r>
              <a:rPr lang="es-CO" sz="1050" b="1" dirty="0">
                <a:latin typeface="Candara" panose="020E0502030303020204" pitchFamily="34" charset="0"/>
              </a:rPr>
              <a:t>Aportes de gremios y personas jurídicas</a:t>
            </a:r>
            <a:r>
              <a:rPr lang="es-CO" sz="1050" dirty="0">
                <a:latin typeface="Candara" panose="020E0502030303020204" pitchFamily="34" charset="0"/>
              </a:rPr>
              <a:t>, previo estudio y aprobación de los Comités Territoriales de Orden Público.</a:t>
            </a:r>
            <a:endParaRPr lang="es-ES" sz="975" i="1" dirty="0">
              <a:latin typeface="Candara" panose="020E0502030303020204" pitchFamily="34" charset="0"/>
            </a:endParaRPr>
          </a:p>
        </p:txBody>
      </p:sp>
      <p:sp>
        <p:nvSpPr>
          <p:cNvPr id="21" name="CuadroTexto 40"/>
          <p:cNvSpPr txBox="1">
            <a:spLocks noChangeArrowheads="1"/>
          </p:cNvSpPr>
          <p:nvPr/>
        </p:nvSpPr>
        <p:spPr bwMode="auto">
          <a:xfrm>
            <a:off x="6150930" y="2598986"/>
            <a:ext cx="2768579" cy="851297"/>
          </a:xfrm>
          <a:prstGeom prst="roundRect">
            <a:avLst/>
          </a:prstGeom>
          <a:solidFill>
            <a:schemeClr val="bg1"/>
          </a:solidFill>
          <a:ln w="9525">
            <a:solidFill>
              <a:schemeClr val="tx1"/>
            </a:solidFill>
            <a:prstDash val="sysDash"/>
            <a:miter lim="800000"/>
            <a:headEnd/>
            <a:tailEnd/>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ltLang="es-CO" sz="1100" dirty="0"/>
              <a:t>Gastos operativos, logísticos y de administración, estrictamente necesarios para formulación y ejecución de Programas y proyectos. Sin superar </a:t>
            </a:r>
            <a:r>
              <a:rPr lang="es-CO" altLang="es-CO" sz="1100" b="1" i="1" dirty="0"/>
              <a:t>1,5</a:t>
            </a:r>
            <a:r>
              <a:rPr lang="es-CO" altLang="es-CO" sz="1100" dirty="0"/>
              <a:t>% POAI.</a:t>
            </a:r>
          </a:p>
        </p:txBody>
      </p:sp>
      <p:sp>
        <p:nvSpPr>
          <p:cNvPr id="22" name="CuadroTexto 40"/>
          <p:cNvSpPr txBox="1">
            <a:spLocks noChangeArrowheads="1"/>
          </p:cNvSpPr>
          <p:nvPr/>
        </p:nvSpPr>
        <p:spPr bwMode="auto">
          <a:xfrm>
            <a:off x="6133039" y="4281932"/>
            <a:ext cx="2768579" cy="783193"/>
          </a:xfrm>
          <a:prstGeom prst="roundRect">
            <a:avLst/>
          </a:prstGeom>
          <a:solidFill>
            <a:schemeClr val="bg1"/>
          </a:solidFill>
          <a:ln w="9525">
            <a:solidFill>
              <a:schemeClr val="tx1"/>
            </a:solidFill>
            <a:prstDash val="sysDash"/>
            <a:miter lim="800000"/>
            <a:headEnd/>
            <a:tailEnd/>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ltLang="es-CO" sz="1000" dirty="0"/>
              <a:t>Dotación, material de guerra, reconstrucción de cuarteles y otras instalaciones, compra de equipo de comunicación, compra de terrenos, montaje y operación de redes de inteligencia</a:t>
            </a:r>
          </a:p>
        </p:txBody>
      </p:sp>
      <p:sp>
        <p:nvSpPr>
          <p:cNvPr id="23" name="CuadroTexto 40"/>
          <p:cNvSpPr txBox="1">
            <a:spLocks noChangeArrowheads="1"/>
          </p:cNvSpPr>
          <p:nvPr/>
        </p:nvSpPr>
        <p:spPr bwMode="auto">
          <a:xfrm>
            <a:off x="6127792" y="3548916"/>
            <a:ext cx="2768579" cy="612934"/>
          </a:xfrm>
          <a:prstGeom prst="roundRect">
            <a:avLst/>
          </a:prstGeom>
          <a:solidFill>
            <a:schemeClr val="bg1"/>
          </a:solidFill>
          <a:ln w="9525">
            <a:solidFill>
              <a:schemeClr val="tx1"/>
            </a:solidFill>
            <a:prstDash val="sysDash"/>
            <a:miter lim="800000"/>
            <a:headEnd/>
            <a:tailEnd/>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000" dirty="0"/>
              <a:t>Recompensas a personas que colaboren con la justicia y seguridad; servicios personales, dotación y raciones, nuevos agentes y soldados</a:t>
            </a:r>
            <a:r>
              <a:rPr lang="es-CO" sz="975" dirty="0"/>
              <a:t>.</a:t>
            </a:r>
            <a:endParaRPr lang="es-CO" altLang="es-CO" sz="975" dirty="0"/>
          </a:p>
        </p:txBody>
      </p:sp>
      <p:sp>
        <p:nvSpPr>
          <p:cNvPr id="24" name="CuadroTexto 40"/>
          <p:cNvSpPr txBox="1">
            <a:spLocks noChangeArrowheads="1"/>
          </p:cNvSpPr>
          <p:nvPr/>
        </p:nvSpPr>
        <p:spPr bwMode="auto">
          <a:xfrm>
            <a:off x="6123550" y="5252053"/>
            <a:ext cx="2768579" cy="442674"/>
          </a:xfrm>
          <a:prstGeom prst="roundRect">
            <a:avLst/>
          </a:prstGeom>
          <a:solidFill>
            <a:schemeClr val="bg1"/>
          </a:solidFill>
          <a:ln w="9525">
            <a:solidFill>
              <a:schemeClr val="tx1"/>
            </a:solidFill>
            <a:prstDash val="sysDash"/>
            <a:miter lim="800000"/>
            <a:headEnd/>
            <a:tailEnd/>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000" dirty="0"/>
              <a:t>Gastos destinados a generar un ambiente que propicie la seguridad y la convivencia ciudadana.</a:t>
            </a:r>
            <a:endParaRPr lang="es-ES" sz="1000" dirty="0"/>
          </a:p>
        </p:txBody>
      </p:sp>
      <p:sp>
        <p:nvSpPr>
          <p:cNvPr id="25" name="CuadroTexto 157"/>
          <p:cNvSpPr txBox="1"/>
          <p:nvPr/>
        </p:nvSpPr>
        <p:spPr>
          <a:xfrm>
            <a:off x="3521152" y="4762301"/>
            <a:ext cx="2363110" cy="1304203"/>
          </a:xfrm>
          <a:prstGeom prst="rect">
            <a:avLst/>
          </a:prstGeom>
          <a:solidFill>
            <a:schemeClr val="accent6">
              <a:lumMod val="40000"/>
              <a:lumOff val="60000"/>
            </a:schemeClr>
          </a:solidFill>
        </p:spPr>
        <p:txBody>
          <a:bodyPr wrap="squar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sz="1200" b="1" dirty="0"/>
              <a:t>CREACIÓN</a:t>
            </a:r>
          </a:p>
          <a:p>
            <a:pPr algn="ctr"/>
            <a:endParaRPr lang="es-CO" sz="675" dirty="0"/>
          </a:p>
          <a:p>
            <a:pPr algn="just"/>
            <a:r>
              <a:rPr lang="es-CO" sz="1200" dirty="0">
                <a:latin typeface="Calibri" pitchFamily="34" charset="0"/>
              </a:rPr>
              <a:t>La facultad constitucional reside exclusiva y autónomamente en las </a:t>
            </a:r>
            <a:r>
              <a:rPr lang="es-CO" sz="1200" b="1" dirty="0">
                <a:effectLst>
                  <a:glow rad="88900">
                    <a:schemeClr val="bg1">
                      <a:alpha val="40000"/>
                    </a:schemeClr>
                  </a:glow>
                </a:effectLst>
              </a:rPr>
              <a:t>Asambleas</a:t>
            </a:r>
            <a:r>
              <a:rPr lang="es-CO" sz="1200" dirty="0">
                <a:solidFill>
                  <a:srgbClr val="C00000"/>
                </a:solidFill>
                <a:effectLst>
                  <a:glow rad="88900">
                    <a:schemeClr val="bg1">
                      <a:alpha val="40000"/>
                    </a:schemeClr>
                  </a:glow>
                </a:effectLst>
              </a:rPr>
              <a:t> </a:t>
            </a:r>
            <a:r>
              <a:rPr lang="es-CO" sz="1200" dirty="0">
                <a:latin typeface="Calibri" pitchFamily="34" charset="0"/>
              </a:rPr>
              <a:t>para el caso de los departamentos y en los </a:t>
            </a:r>
            <a:r>
              <a:rPr lang="es-CO" sz="1200" b="1" dirty="0">
                <a:effectLst>
                  <a:glow rad="88900">
                    <a:schemeClr val="bg1">
                      <a:alpha val="40000"/>
                    </a:schemeClr>
                  </a:glow>
                </a:effectLst>
              </a:rPr>
              <a:t>Concejos</a:t>
            </a:r>
            <a:r>
              <a:rPr lang="es-CO" sz="1200" dirty="0">
                <a:effectLst>
                  <a:glow rad="88900">
                    <a:schemeClr val="bg1">
                      <a:alpha val="40000"/>
                    </a:schemeClr>
                  </a:glow>
                </a:effectLst>
              </a:rPr>
              <a:t> </a:t>
            </a:r>
            <a:r>
              <a:rPr lang="es-CO" sz="1200" dirty="0">
                <a:latin typeface="Calibri" pitchFamily="34" charset="0"/>
              </a:rPr>
              <a:t>en el caso de los municipios. </a:t>
            </a:r>
          </a:p>
        </p:txBody>
      </p:sp>
      <p:sp>
        <p:nvSpPr>
          <p:cNvPr id="26" name="CuadroTexto 40"/>
          <p:cNvSpPr txBox="1">
            <a:spLocks noChangeArrowheads="1"/>
          </p:cNvSpPr>
          <p:nvPr/>
        </p:nvSpPr>
        <p:spPr bwMode="auto">
          <a:xfrm>
            <a:off x="6025132" y="2787374"/>
            <a:ext cx="135000" cy="253916"/>
          </a:xfrm>
          <a:prstGeom prst="rect">
            <a:avLst/>
          </a:prstGeom>
          <a:solidFill>
            <a:schemeClr val="accent3">
              <a:lumMod val="60000"/>
              <a:lumOff val="40000"/>
            </a:schemeClr>
          </a:solidFill>
          <a:ln w="3175">
            <a:noFill/>
          </a:ln>
          <a:effectLst/>
          <a:scene3d>
            <a:camera prst="orthographicFront">
              <a:rot lat="0" lon="0" rev="0"/>
            </a:camera>
            <a:lightRig rig="contrasting" dir="t">
              <a:rot lat="0" lon="0" rev="7800000"/>
            </a:lightRig>
          </a:scene3d>
          <a:sp3d>
            <a:bevelT w="139700" h="139700"/>
          </a:sp3d>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endParaRPr lang="es-CO" altLang="es-CO" sz="1050" dirty="0">
              <a:solidFill>
                <a:srgbClr val="000000"/>
              </a:solidFill>
              <a:latin typeface="Candara" panose="020E0502030303020204" pitchFamily="34" charset="0"/>
            </a:endParaRPr>
          </a:p>
        </p:txBody>
      </p:sp>
      <p:sp>
        <p:nvSpPr>
          <p:cNvPr id="27" name="CuadroTexto 40"/>
          <p:cNvSpPr txBox="1">
            <a:spLocks noChangeArrowheads="1"/>
          </p:cNvSpPr>
          <p:nvPr/>
        </p:nvSpPr>
        <p:spPr bwMode="auto">
          <a:xfrm>
            <a:off x="6012081" y="3588957"/>
            <a:ext cx="135000" cy="253916"/>
          </a:xfrm>
          <a:prstGeom prst="rect">
            <a:avLst/>
          </a:prstGeom>
          <a:solidFill>
            <a:srgbClr val="CCCC00"/>
          </a:solidFill>
          <a:ln w="3175">
            <a:noFill/>
          </a:ln>
          <a:effectLst/>
          <a:scene3d>
            <a:camera prst="orthographicFront">
              <a:rot lat="0" lon="0" rev="0"/>
            </a:camera>
            <a:lightRig rig="contrasting" dir="t">
              <a:rot lat="0" lon="0" rev="7800000"/>
            </a:lightRig>
          </a:scene3d>
          <a:sp3d>
            <a:bevelT w="139700" h="139700"/>
          </a:sp3d>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endParaRPr lang="es-CO" altLang="es-CO" sz="1050" dirty="0">
              <a:solidFill>
                <a:srgbClr val="000000"/>
              </a:solidFill>
              <a:latin typeface="Candara" panose="020E0502030303020204" pitchFamily="34" charset="0"/>
            </a:endParaRPr>
          </a:p>
        </p:txBody>
      </p:sp>
      <p:sp>
        <p:nvSpPr>
          <p:cNvPr id="28" name="CuadroTexto 40"/>
          <p:cNvSpPr txBox="1">
            <a:spLocks noChangeArrowheads="1"/>
          </p:cNvSpPr>
          <p:nvPr/>
        </p:nvSpPr>
        <p:spPr bwMode="auto">
          <a:xfrm>
            <a:off x="6017329" y="4433934"/>
            <a:ext cx="135000" cy="253916"/>
          </a:xfrm>
          <a:prstGeom prst="rect">
            <a:avLst/>
          </a:prstGeom>
          <a:solidFill>
            <a:schemeClr val="accent4">
              <a:lumMod val="40000"/>
              <a:lumOff val="60000"/>
            </a:schemeClr>
          </a:solidFill>
          <a:ln w="3175">
            <a:noFill/>
          </a:ln>
          <a:effectLst/>
          <a:scene3d>
            <a:camera prst="orthographicFront">
              <a:rot lat="0" lon="0" rev="0"/>
            </a:camera>
            <a:lightRig rig="contrasting" dir="t">
              <a:rot lat="0" lon="0" rev="7800000"/>
            </a:lightRig>
          </a:scene3d>
          <a:sp3d>
            <a:bevelT w="139700" h="139700"/>
          </a:sp3d>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endParaRPr lang="es-CO" altLang="es-CO" sz="1050" dirty="0">
              <a:solidFill>
                <a:srgbClr val="000000"/>
              </a:solidFill>
              <a:latin typeface="Candara" panose="020E0502030303020204" pitchFamily="34" charset="0"/>
            </a:endParaRPr>
          </a:p>
        </p:txBody>
      </p:sp>
      <p:sp>
        <p:nvSpPr>
          <p:cNvPr id="29" name="CuadroTexto 40"/>
          <p:cNvSpPr txBox="1">
            <a:spLocks noChangeArrowheads="1"/>
          </p:cNvSpPr>
          <p:nvPr/>
        </p:nvSpPr>
        <p:spPr bwMode="auto">
          <a:xfrm>
            <a:off x="6012081" y="5278158"/>
            <a:ext cx="135000" cy="253916"/>
          </a:xfrm>
          <a:prstGeom prst="rect">
            <a:avLst/>
          </a:prstGeom>
          <a:solidFill>
            <a:srgbClr val="00B0F0"/>
          </a:solidFill>
          <a:ln w="3175">
            <a:noFill/>
          </a:ln>
          <a:effectLst/>
          <a:scene3d>
            <a:camera prst="orthographicFront">
              <a:rot lat="0" lon="0" rev="0"/>
            </a:camera>
            <a:lightRig rig="contrasting" dir="t">
              <a:rot lat="0" lon="0" rev="7800000"/>
            </a:lightRig>
          </a:scene3d>
          <a:sp3d>
            <a:bevelT w="139700" h="139700"/>
          </a:sp3d>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endParaRPr lang="es-CO" altLang="es-CO" sz="1050" dirty="0">
              <a:solidFill>
                <a:srgbClr val="000000"/>
              </a:solidFill>
              <a:latin typeface="Candara" panose="020E0502030303020204" pitchFamily="34" charset="0"/>
            </a:endParaRPr>
          </a:p>
        </p:txBody>
      </p:sp>
      <p:sp>
        <p:nvSpPr>
          <p:cNvPr id="30" name="Rectángulo 29"/>
          <p:cNvSpPr/>
          <p:nvPr/>
        </p:nvSpPr>
        <p:spPr>
          <a:xfrm>
            <a:off x="410576" y="1384735"/>
            <a:ext cx="2883496" cy="369332"/>
          </a:xfrm>
          <a:prstGeom prst="rect">
            <a:avLst/>
          </a:prstGeom>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CO" dirty="0">
                <a:solidFill>
                  <a:sysClr val="windowText" lastClr="000000"/>
                </a:solidFill>
                <a:effectLst>
                  <a:glow rad="63500">
                    <a:schemeClr val="accent4">
                      <a:satMod val="175000"/>
                      <a:alpha val="40000"/>
                    </a:schemeClr>
                  </a:glow>
                </a:effectLst>
              </a:rPr>
              <a:t> Origen de los Recursos</a:t>
            </a:r>
            <a:endParaRPr lang="es-ES" dirty="0">
              <a:solidFill>
                <a:sysClr val="windowText" lastClr="000000"/>
              </a:solidFill>
              <a:effectLst>
                <a:glow rad="63500">
                  <a:schemeClr val="accent4">
                    <a:satMod val="175000"/>
                    <a:alpha val="40000"/>
                  </a:schemeClr>
                </a:glow>
              </a:effectLst>
            </a:endParaRPr>
          </a:p>
        </p:txBody>
      </p:sp>
      <p:sp>
        <p:nvSpPr>
          <p:cNvPr id="31" name="CuadroTexto 40"/>
          <p:cNvSpPr txBox="1">
            <a:spLocks noChangeArrowheads="1"/>
          </p:cNvSpPr>
          <p:nvPr/>
        </p:nvSpPr>
        <p:spPr bwMode="auto">
          <a:xfrm>
            <a:off x="6127792" y="1904889"/>
            <a:ext cx="2768579" cy="664012"/>
          </a:xfrm>
          <a:prstGeom prst="roundRect">
            <a:avLst/>
          </a:prstGeom>
          <a:solidFill>
            <a:schemeClr val="bg1"/>
          </a:solidFill>
          <a:ln w="9525">
            <a:solidFill>
              <a:schemeClr val="tx1"/>
            </a:solidFill>
            <a:prstDash val="sysDash"/>
            <a:miter lim="800000"/>
            <a:headEnd/>
            <a:tailEnd/>
          </a:ln>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ltLang="es-CO" sz="1100" b="1" dirty="0">
                <a:effectLst>
                  <a:glow rad="101600">
                    <a:schemeClr val="accent6">
                      <a:satMod val="175000"/>
                      <a:alpha val="40000"/>
                    </a:schemeClr>
                  </a:glow>
                </a:effectLst>
              </a:rPr>
              <a:t>Programas y proyectos </a:t>
            </a:r>
            <a:r>
              <a:rPr lang="es-CO" altLang="es-CO" sz="1100" dirty="0"/>
              <a:t>a través de los cuales se ejecute la política integral de seguridad y convivencia ciudadana.</a:t>
            </a:r>
          </a:p>
        </p:txBody>
      </p:sp>
      <p:sp>
        <p:nvSpPr>
          <p:cNvPr id="32" name="CuadroTexto 40"/>
          <p:cNvSpPr txBox="1">
            <a:spLocks noChangeArrowheads="1"/>
          </p:cNvSpPr>
          <p:nvPr/>
        </p:nvSpPr>
        <p:spPr bwMode="auto">
          <a:xfrm>
            <a:off x="6017180" y="2012081"/>
            <a:ext cx="135000" cy="253916"/>
          </a:xfrm>
          <a:prstGeom prst="rect">
            <a:avLst/>
          </a:prstGeom>
          <a:solidFill>
            <a:schemeClr val="accent6">
              <a:lumMod val="75000"/>
            </a:schemeClr>
          </a:solidFill>
          <a:ln w="3175">
            <a:noFill/>
          </a:ln>
          <a:effectLst/>
          <a:scene3d>
            <a:camera prst="orthographicFront">
              <a:rot lat="0" lon="0" rev="0"/>
            </a:camera>
            <a:lightRig rig="contrasting" dir="t">
              <a:rot lat="0" lon="0" rev="7800000"/>
            </a:lightRig>
          </a:scene3d>
          <a:sp3d>
            <a:bevelT w="139700" h="139700"/>
          </a:sp3d>
          <a:extLst/>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buNone/>
            </a:pPr>
            <a:endParaRPr lang="es-CO" altLang="es-CO" sz="1050" dirty="0">
              <a:solidFill>
                <a:srgbClr val="000000"/>
              </a:solidFill>
              <a:latin typeface="Candara" panose="020E0502030303020204" pitchFamily="34" charset="0"/>
            </a:endParaRPr>
          </a:p>
        </p:txBody>
      </p:sp>
      <p:sp>
        <p:nvSpPr>
          <p:cNvPr id="33" name="CuadroTexto 40"/>
          <p:cNvSpPr txBox="1">
            <a:spLocks noChangeArrowheads="1"/>
          </p:cNvSpPr>
          <p:nvPr/>
        </p:nvSpPr>
        <p:spPr bwMode="auto">
          <a:xfrm>
            <a:off x="156226" y="5426992"/>
            <a:ext cx="3157081" cy="280928"/>
          </a:xfrm>
          <a:prstGeom prst="roundRect">
            <a:avLst/>
          </a:prstGeom>
          <a:solidFill>
            <a:schemeClr val="accent1">
              <a:lumMod val="75000"/>
            </a:schemeClr>
          </a:solidFill>
          <a:ln w="3175">
            <a:solidFill>
              <a:srgbClr val="FF0000"/>
            </a:solidFill>
          </a:ln>
          <a:extLst/>
        </p:spPr>
        <p:txBody>
          <a:bodyPr wrap="square" anchor="ctr">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0000"/>
              </a:lnSpc>
              <a:spcBef>
                <a:spcPct val="0"/>
              </a:spcBef>
              <a:buNone/>
            </a:pPr>
            <a:r>
              <a:rPr lang="es-CO" sz="1050" dirty="0">
                <a:solidFill>
                  <a:schemeClr val="bg1"/>
                </a:solidFill>
                <a:latin typeface="Candara" panose="020E0502030303020204" pitchFamily="34" charset="0"/>
              </a:rPr>
              <a:t>Multas Código Nacional de Policía y Convivencia</a:t>
            </a:r>
            <a:endParaRPr lang="es-CO" altLang="es-CO" sz="975" i="1" dirty="0">
              <a:solidFill>
                <a:schemeClr val="bg1"/>
              </a:solidFill>
              <a:latin typeface="Candara" pitchFamily="34" charset="0"/>
            </a:endParaRPr>
          </a:p>
        </p:txBody>
      </p:sp>
      <p:sp>
        <p:nvSpPr>
          <p:cNvPr id="34" name="Rectángulo 33"/>
          <p:cNvSpPr/>
          <p:nvPr/>
        </p:nvSpPr>
        <p:spPr>
          <a:xfrm>
            <a:off x="3408513" y="2466972"/>
            <a:ext cx="2588348" cy="415498"/>
          </a:xfrm>
          <a:prstGeom prst="rect">
            <a:avLst/>
          </a:prstGeom>
          <a:solidFill>
            <a:schemeClr val="bg1"/>
          </a:solidFill>
          <a:ln w="3175">
            <a:noFill/>
          </a:ln>
        </p:spPr>
        <p:txBody>
          <a:bodyPr wrap="square">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s-CO" sz="2100" b="1" dirty="0">
                <a:latin typeface="Candara" panose="020E0502030303020204" pitchFamily="34" charset="0"/>
              </a:rPr>
              <a:t>Decreto 1066 de 2015</a:t>
            </a:r>
            <a:endParaRPr lang="es-CO" sz="825" b="1" dirty="0">
              <a:latin typeface="Candara" panose="020E0502030303020204" pitchFamily="34" charset="0"/>
            </a:endParaRPr>
          </a:p>
        </p:txBody>
      </p:sp>
      <p:sp>
        <p:nvSpPr>
          <p:cNvPr id="2" name="Rectángulo 1"/>
          <p:cNvSpPr/>
          <p:nvPr/>
        </p:nvSpPr>
        <p:spPr>
          <a:xfrm>
            <a:off x="3683483" y="1993626"/>
            <a:ext cx="1963519" cy="738664"/>
          </a:xfrm>
          <a:prstGeom prst="rect">
            <a:avLst/>
          </a:prstGeom>
          <a:solidFill>
            <a:schemeClr val="bg1"/>
          </a:solidFill>
          <a:ln w="3175">
            <a:noFill/>
          </a:ln>
        </p:spPr>
        <p:txBody>
          <a:bodyPr wrap="square">
            <a:spAutoFit/>
          </a:bodyPr>
          <a:lstStyle/>
          <a:p>
            <a:pPr algn="ctr"/>
            <a:r>
              <a:rPr lang="es-ES" sz="2100" b="1" dirty="0">
                <a:latin typeface="Candara" panose="020E0502030303020204" pitchFamily="34" charset="0"/>
              </a:rPr>
              <a:t>Ley 1421 de 2010</a:t>
            </a:r>
          </a:p>
        </p:txBody>
      </p:sp>
    </p:spTree>
    <p:extLst>
      <p:ext uri="{BB962C8B-B14F-4D97-AF65-F5344CB8AC3E}">
        <p14:creationId xmlns:p14="http://schemas.microsoft.com/office/powerpoint/2010/main" val="6771021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6"/>
          <p:cNvSpPr/>
          <p:nvPr/>
        </p:nvSpPr>
        <p:spPr>
          <a:xfrm>
            <a:off x="5797923" y="966415"/>
            <a:ext cx="3346077" cy="300082"/>
          </a:xfrm>
          <a:prstGeom prst="rect">
            <a:avLst/>
          </a:prstGeom>
        </p:spPr>
        <p:txBody>
          <a:bodyPr wrap="square" anchor="ctr">
            <a:spAutoFit/>
          </a:bodyPr>
          <a:lstStyle/>
          <a:p>
            <a:pPr algn="ctr">
              <a:defRPr/>
            </a:pPr>
            <a:r>
              <a:rPr lang="es-CO" sz="1350" b="1" dirty="0">
                <a:solidFill>
                  <a:schemeClr val="accent4">
                    <a:lumMod val="60000"/>
                    <a:lumOff val="40000"/>
                  </a:schemeClr>
                </a:solidFill>
                <a:effectLst>
                  <a:outerShdw blurRad="38100" dist="38100" dir="2700000" algn="tl">
                    <a:srgbClr val="000000">
                      <a:alpha val="43137"/>
                    </a:srgbClr>
                  </a:outerShdw>
                </a:effectLst>
                <a:latin typeface="Candara" panose="020E0502030303020204" pitchFamily="34" charset="0"/>
              </a:rPr>
              <a:t>Gestión Territorial de la Seguridad</a:t>
            </a:r>
          </a:p>
        </p:txBody>
      </p:sp>
      <p:sp>
        <p:nvSpPr>
          <p:cNvPr id="5" name="Rectángulo 126"/>
          <p:cNvSpPr/>
          <p:nvPr/>
        </p:nvSpPr>
        <p:spPr>
          <a:xfrm>
            <a:off x="590740" y="816783"/>
            <a:ext cx="5095445" cy="600164"/>
          </a:xfrm>
          <a:prstGeom prst="rect">
            <a:avLst/>
          </a:prstGeom>
        </p:spPr>
        <p:txBody>
          <a:bodyPr wrap="square" anchor="ctr">
            <a:spAutoFit/>
          </a:bodyPr>
          <a:lstStyle/>
          <a:p>
            <a:pPr>
              <a:defRPr/>
            </a:pPr>
            <a:r>
              <a:rPr lang="es-CO" sz="1650" b="1" dirty="0">
                <a:effectLst>
                  <a:outerShdw blurRad="38100" dist="38100" dir="2700000" algn="tl">
                    <a:srgbClr val="000000">
                      <a:alpha val="43137"/>
                    </a:srgbClr>
                  </a:outerShdw>
                </a:effectLst>
                <a:latin typeface="Candara" charset="0"/>
                <a:ea typeface="Candara" charset="0"/>
                <a:cs typeface="Candara" charset="0"/>
              </a:rPr>
              <a:t>Fondo Nacional de Seguridad y Convivencia FONSECON</a:t>
            </a:r>
          </a:p>
        </p:txBody>
      </p:sp>
      <p:sp>
        <p:nvSpPr>
          <p:cNvPr id="35" name="Rectángulo 34"/>
          <p:cNvSpPr/>
          <p:nvPr/>
        </p:nvSpPr>
        <p:spPr>
          <a:xfrm>
            <a:off x="266700" y="4514850"/>
            <a:ext cx="2676525" cy="10191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6" name="Rectángulo 12"/>
          <p:cNvSpPr/>
          <p:nvPr/>
        </p:nvSpPr>
        <p:spPr>
          <a:xfrm>
            <a:off x="3293137" y="1342219"/>
            <a:ext cx="2733981" cy="553998"/>
          </a:xfrm>
          <a:prstGeom prst="rect">
            <a:avLst/>
          </a:prstGeom>
          <a:solidFill>
            <a:schemeClr val="bg1"/>
          </a:solidFill>
          <a:ln w="3175">
            <a:noFill/>
          </a:ln>
        </p:spPr>
        <p:txBody>
          <a:bodyPr wrap="square">
            <a:spAutoFit/>
          </a:bodyPr>
          <a:lstStyle/>
          <a:p>
            <a:pPr algn="ctr">
              <a:defRPr/>
            </a:pPr>
            <a:r>
              <a:rPr lang="es-CO" sz="3000" b="1" dirty="0">
                <a:solidFill>
                  <a:srgbClr val="056B3A"/>
                </a:solidFill>
                <a:latin typeface="Candara" panose="020E0502030303020204" pitchFamily="34" charset="0"/>
              </a:rPr>
              <a:t>Ley 418 de 1997</a:t>
            </a:r>
            <a:endParaRPr lang="es-CO" sz="1200" b="1" dirty="0">
              <a:solidFill>
                <a:srgbClr val="056B3A"/>
              </a:solidFill>
              <a:latin typeface="Candara" panose="020E0502030303020204" pitchFamily="34" charset="0"/>
            </a:endParaRPr>
          </a:p>
        </p:txBody>
      </p:sp>
      <p:sp>
        <p:nvSpPr>
          <p:cNvPr id="37" name="CuadroTexto 40"/>
          <p:cNvSpPr txBox="1">
            <a:spLocks noChangeArrowheads="1"/>
          </p:cNvSpPr>
          <p:nvPr/>
        </p:nvSpPr>
        <p:spPr bwMode="auto">
          <a:xfrm>
            <a:off x="6388865" y="1949917"/>
            <a:ext cx="2619000" cy="692497"/>
          </a:xfrm>
          <a:prstGeom prst="rect">
            <a:avLst/>
          </a:prstGeom>
          <a:solidFill>
            <a:schemeClr val="bg1">
              <a:lumMod val="95000"/>
            </a:schemeClr>
          </a:solidFill>
          <a:ln w="3175">
            <a:solidFill>
              <a:schemeClr val="bg1">
                <a:lumMod val="85000"/>
              </a:schemeClr>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pPr>
            <a:r>
              <a:rPr lang="es-CO" altLang="es-CO" sz="1200" b="1" dirty="0">
                <a:solidFill>
                  <a:srgbClr val="000000"/>
                </a:solidFill>
                <a:latin typeface="Candara" pitchFamily="34" charset="0"/>
              </a:rPr>
              <a:t>Recursos de la contribución especial</a:t>
            </a:r>
            <a:r>
              <a:rPr lang="es-CO" altLang="es-CO" sz="1200" dirty="0">
                <a:solidFill>
                  <a:srgbClr val="000000"/>
                </a:solidFill>
                <a:latin typeface="Candara" pitchFamily="34" charset="0"/>
              </a:rPr>
              <a:t>.</a:t>
            </a:r>
            <a:r>
              <a:rPr lang="es-CO" altLang="es-CO" sz="788" dirty="0">
                <a:solidFill>
                  <a:srgbClr val="000000"/>
                </a:solidFill>
                <a:latin typeface="Candara" pitchFamily="34" charset="0"/>
              </a:rPr>
              <a:t> </a:t>
            </a:r>
            <a:r>
              <a:rPr lang="es-CO" altLang="es-CO" sz="1500" b="1" dirty="0">
                <a:solidFill>
                  <a:srgbClr val="056B3A"/>
                </a:solidFill>
                <a:latin typeface="Candara" panose="020E0502030303020204" pitchFamily="34" charset="0"/>
              </a:rPr>
              <a:t>5%</a:t>
            </a:r>
            <a:r>
              <a:rPr lang="es-CO" altLang="es-CO" sz="1500" b="1" dirty="0">
                <a:solidFill>
                  <a:srgbClr val="70AD47">
                    <a:lumMod val="75000"/>
                  </a:srgbClr>
                </a:solidFill>
                <a:latin typeface="Candara" panose="020E0502030303020204" pitchFamily="34" charset="0"/>
              </a:rPr>
              <a:t> </a:t>
            </a:r>
            <a:r>
              <a:rPr lang="es-CO" altLang="es-CO" sz="1200" dirty="0">
                <a:solidFill>
                  <a:srgbClr val="000000"/>
                </a:solidFill>
                <a:latin typeface="Candara" pitchFamily="34" charset="0"/>
              </a:rPr>
              <a:t>Contratos de obra pública o adición. Ley 1106/06 Art 6.</a:t>
            </a:r>
          </a:p>
        </p:txBody>
      </p:sp>
      <p:sp>
        <p:nvSpPr>
          <p:cNvPr id="38" name="CuadroTexto 40"/>
          <p:cNvSpPr txBox="1">
            <a:spLocks noChangeArrowheads="1"/>
          </p:cNvSpPr>
          <p:nvPr/>
        </p:nvSpPr>
        <p:spPr bwMode="auto">
          <a:xfrm>
            <a:off x="6388865" y="4231466"/>
            <a:ext cx="2619000" cy="669414"/>
          </a:xfrm>
          <a:prstGeom prst="rect">
            <a:avLst/>
          </a:prstGeom>
          <a:solidFill>
            <a:schemeClr val="bg1">
              <a:lumMod val="95000"/>
            </a:schemeClr>
          </a:solidFill>
          <a:ln w="3175">
            <a:solidFill>
              <a:schemeClr val="bg1">
                <a:lumMod val="85000"/>
              </a:schemeClr>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pPr>
            <a:r>
              <a:rPr lang="es-CO" altLang="es-CO" sz="1350" b="1" dirty="0">
                <a:solidFill>
                  <a:srgbClr val="70AD47">
                    <a:lumMod val="75000"/>
                  </a:srgbClr>
                </a:solidFill>
                <a:latin typeface="Candara" panose="020E0502030303020204" pitchFamily="34" charset="0"/>
              </a:rPr>
              <a:t> </a:t>
            </a:r>
            <a:r>
              <a:rPr lang="es-CO" altLang="es-CO" sz="1350" b="1" dirty="0">
                <a:solidFill>
                  <a:srgbClr val="056B3A"/>
                </a:solidFill>
                <a:latin typeface="Candara" panose="020E0502030303020204" pitchFamily="34" charset="0"/>
              </a:rPr>
              <a:t>3% </a:t>
            </a:r>
            <a:r>
              <a:rPr lang="es-CO" altLang="es-CO" sz="1200" dirty="0">
                <a:solidFill>
                  <a:srgbClr val="000000"/>
                </a:solidFill>
                <a:latin typeface="Candara" pitchFamily="34" charset="0"/>
              </a:rPr>
              <a:t>concesiones para </a:t>
            </a:r>
            <a:r>
              <a:rPr lang="es-CO" altLang="es-CO" sz="1200" b="1" dirty="0">
                <a:solidFill>
                  <a:srgbClr val="000000"/>
                </a:solidFill>
                <a:latin typeface="Candara" pitchFamily="34" charset="0"/>
              </a:rPr>
              <a:t>ceder el recaudo de impuestos o contribuciones</a:t>
            </a:r>
            <a:r>
              <a:rPr lang="es-CO" altLang="es-CO" sz="1200" dirty="0">
                <a:solidFill>
                  <a:srgbClr val="000000"/>
                </a:solidFill>
                <a:latin typeface="Candara" pitchFamily="34" charset="0"/>
              </a:rPr>
              <a:t>. Ley 1106/06 Art 6</a:t>
            </a:r>
          </a:p>
        </p:txBody>
      </p:sp>
      <p:sp>
        <p:nvSpPr>
          <p:cNvPr id="39" name="CuadroTexto 40"/>
          <p:cNvSpPr txBox="1">
            <a:spLocks noChangeArrowheads="1"/>
          </p:cNvSpPr>
          <p:nvPr/>
        </p:nvSpPr>
        <p:spPr bwMode="auto">
          <a:xfrm>
            <a:off x="6388865" y="2998359"/>
            <a:ext cx="2619000" cy="877163"/>
          </a:xfrm>
          <a:prstGeom prst="rect">
            <a:avLst/>
          </a:prstGeom>
          <a:solidFill>
            <a:schemeClr val="bg1">
              <a:lumMod val="95000"/>
            </a:schemeClr>
          </a:solidFill>
          <a:ln w="3175">
            <a:solidFill>
              <a:schemeClr val="bg1">
                <a:lumMod val="85000"/>
              </a:schemeClr>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pPr>
            <a:r>
              <a:rPr lang="es-CO" altLang="es-CO" sz="1350" b="1" dirty="0">
                <a:solidFill>
                  <a:srgbClr val="056B3A"/>
                </a:solidFill>
                <a:latin typeface="Candara" panose="020E0502030303020204" pitchFamily="34" charset="0"/>
              </a:rPr>
              <a:t>2.5</a:t>
            </a:r>
            <a:r>
              <a:rPr lang="es-CO" altLang="es-CO" sz="1350" dirty="0">
                <a:solidFill>
                  <a:srgbClr val="056B3A"/>
                </a:solidFill>
                <a:latin typeface="Candara" panose="020E0502030303020204" pitchFamily="34" charset="0"/>
              </a:rPr>
              <a:t> </a:t>
            </a:r>
            <a:r>
              <a:rPr lang="es-CO" altLang="es-CO" sz="1350" b="1" dirty="0">
                <a:solidFill>
                  <a:srgbClr val="056B3A"/>
                </a:solidFill>
                <a:latin typeface="Candara" panose="020E0502030303020204" pitchFamily="34" charset="0"/>
              </a:rPr>
              <a:t>por mil</a:t>
            </a:r>
            <a:r>
              <a:rPr lang="es-CO" altLang="es-CO" sz="1500" b="1" dirty="0">
                <a:solidFill>
                  <a:srgbClr val="056B3A"/>
                </a:solidFill>
                <a:latin typeface="Candara" panose="020E0502030303020204" pitchFamily="34" charset="0"/>
              </a:rPr>
              <a:t> </a:t>
            </a:r>
            <a:r>
              <a:rPr lang="es-CO" sz="1200" dirty="0">
                <a:solidFill>
                  <a:srgbClr val="000000"/>
                </a:solidFill>
                <a:latin typeface="Candara" pitchFamily="34" charset="0"/>
              </a:rPr>
              <a:t>del recaudo bruto de </a:t>
            </a:r>
            <a:r>
              <a:rPr lang="es-CO" altLang="es-CO" sz="1200" b="1" dirty="0">
                <a:solidFill>
                  <a:srgbClr val="000000"/>
                </a:solidFill>
                <a:latin typeface="Candara" pitchFamily="34" charset="0"/>
              </a:rPr>
              <a:t>concesiones de construcción, mantenimiento y operaciones de vías</a:t>
            </a:r>
            <a:r>
              <a:rPr lang="es-CO" sz="1200" dirty="0">
                <a:solidFill>
                  <a:srgbClr val="000000"/>
                </a:solidFill>
                <a:latin typeface="Candara" pitchFamily="34" charset="0"/>
              </a:rPr>
              <a:t>. </a:t>
            </a:r>
            <a:r>
              <a:rPr lang="es-CO" altLang="es-CO" sz="1200" dirty="0">
                <a:solidFill>
                  <a:srgbClr val="000000"/>
                </a:solidFill>
                <a:latin typeface="Candara" pitchFamily="34" charset="0"/>
              </a:rPr>
              <a:t>Ley 1106/06 Art 6 Inc. 3°.</a:t>
            </a:r>
          </a:p>
        </p:txBody>
      </p:sp>
      <p:sp>
        <p:nvSpPr>
          <p:cNvPr id="40" name="CuadroTexto 40"/>
          <p:cNvSpPr txBox="1">
            <a:spLocks noChangeArrowheads="1"/>
          </p:cNvSpPr>
          <p:nvPr/>
        </p:nvSpPr>
        <p:spPr bwMode="auto">
          <a:xfrm>
            <a:off x="61258" y="1483552"/>
            <a:ext cx="29786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pPr>
            <a:r>
              <a:rPr lang="es-CO" altLang="es-CO" sz="1050" dirty="0">
                <a:solidFill>
                  <a:srgbClr val="000000"/>
                </a:solidFill>
                <a:latin typeface="Candara" pitchFamily="34" charset="0"/>
              </a:rPr>
              <a:t>Ley 1421/10 Art 7. </a:t>
            </a:r>
            <a:r>
              <a:rPr lang="es-CO" sz="1050" dirty="0"/>
              <a:t>Créase el </a:t>
            </a:r>
            <a:r>
              <a:rPr lang="es-CO" sz="1050" b="1" dirty="0"/>
              <a:t>Fondo Nacional de Seguridad y Convivencia Ciudadana</a:t>
            </a:r>
            <a:r>
              <a:rPr lang="es-CO" sz="1050" dirty="0"/>
              <a:t>, que funcionará como una cuenta especial, </a:t>
            </a:r>
            <a:r>
              <a:rPr lang="es-CO" sz="1050" b="1" dirty="0">
                <a:solidFill>
                  <a:srgbClr val="C00000"/>
                </a:solidFill>
                <a:effectLst>
                  <a:glow rad="139700">
                    <a:schemeClr val="accent4">
                      <a:satMod val="175000"/>
                      <a:alpha val="40000"/>
                    </a:schemeClr>
                  </a:glow>
                </a:effectLst>
              </a:rPr>
              <a:t>Sin Personería Jurídica</a:t>
            </a:r>
            <a:r>
              <a:rPr lang="es-CO" sz="1050" dirty="0"/>
              <a:t>.</a:t>
            </a:r>
          </a:p>
          <a:p>
            <a:pPr algn="just">
              <a:lnSpc>
                <a:spcPct val="100000"/>
              </a:lnSpc>
              <a:spcBef>
                <a:spcPct val="0"/>
              </a:spcBef>
              <a:buNone/>
            </a:pPr>
            <a:endParaRPr lang="es-CO" sz="1050" dirty="0"/>
          </a:p>
          <a:p>
            <a:pPr algn="just">
              <a:lnSpc>
                <a:spcPct val="100000"/>
              </a:lnSpc>
              <a:spcBef>
                <a:spcPct val="0"/>
              </a:spcBef>
              <a:buNone/>
            </a:pPr>
            <a:endParaRPr lang="es-CO" sz="1050" dirty="0"/>
          </a:p>
          <a:p>
            <a:pPr algn="just">
              <a:lnSpc>
                <a:spcPct val="100000"/>
              </a:lnSpc>
              <a:spcBef>
                <a:spcPct val="0"/>
              </a:spcBef>
              <a:buNone/>
            </a:pPr>
            <a:endParaRPr lang="es-CO" sz="1050" dirty="0"/>
          </a:p>
          <a:p>
            <a:pPr algn="just">
              <a:lnSpc>
                <a:spcPct val="100000"/>
              </a:lnSpc>
              <a:spcBef>
                <a:spcPct val="0"/>
              </a:spcBef>
              <a:buNone/>
            </a:pPr>
            <a:endParaRPr lang="es-CO" sz="1050" dirty="0"/>
          </a:p>
          <a:p>
            <a:pPr algn="just">
              <a:lnSpc>
                <a:spcPct val="100000"/>
              </a:lnSpc>
              <a:spcBef>
                <a:spcPct val="0"/>
              </a:spcBef>
              <a:buNone/>
            </a:pPr>
            <a:endParaRPr lang="es-CO" sz="1050" dirty="0"/>
          </a:p>
          <a:p>
            <a:pPr algn="just">
              <a:lnSpc>
                <a:spcPct val="100000"/>
              </a:lnSpc>
              <a:spcBef>
                <a:spcPct val="0"/>
              </a:spcBef>
              <a:buNone/>
            </a:pPr>
            <a:r>
              <a:rPr lang="es-CO" sz="1050" u="sng" dirty="0"/>
              <a:t>Objeto</a:t>
            </a:r>
            <a:r>
              <a:rPr lang="es-CO" sz="1050" dirty="0"/>
              <a:t>: garantizar la seguridad, convivencia ciudadana y acciones tendientes a fortalecer la gobernabilidad local y el fortalecimiento territorial</a:t>
            </a:r>
            <a:r>
              <a:rPr lang="es-CO" altLang="es-CO" sz="1050" dirty="0">
                <a:solidFill>
                  <a:srgbClr val="000000"/>
                </a:solidFill>
                <a:latin typeface="Candara" pitchFamily="34" charset="0"/>
              </a:rPr>
              <a:t>. </a:t>
            </a:r>
          </a:p>
          <a:p>
            <a:pPr algn="ctr">
              <a:lnSpc>
                <a:spcPct val="100000"/>
              </a:lnSpc>
              <a:spcBef>
                <a:spcPct val="0"/>
              </a:spcBef>
              <a:buNone/>
            </a:pPr>
            <a:endParaRPr lang="es-CO" altLang="es-CO" sz="900" dirty="0">
              <a:solidFill>
                <a:schemeClr val="accent6">
                  <a:lumMod val="75000"/>
                </a:schemeClr>
              </a:solidFill>
              <a:latin typeface="Candara" panose="020E0502030303020204" pitchFamily="34" charset="0"/>
            </a:endParaRPr>
          </a:p>
          <a:p>
            <a:pPr algn="ctr">
              <a:lnSpc>
                <a:spcPct val="100000"/>
              </a:lnSpc>
              <a:spcBef>
                <a:spcPct val="0"/>
              </a:spcBef>
              <a:buNone/>
            </a:pPr>
            <a:r>
              <a:rPr lang="es-CO" altLang="es-CO" sz="900" dirty="0">
                <a:solidFill>
                  <a:schemeClr val="accent6">
                    <a:lumMod val="75000"/>
                  </a:schemeClr>
                </a:solidFill>
                <a:latin typeface="Candara" panose="020E0502030303020204" pitchFamily="34" charset="0"/>
              </a:rPr>
              <a:t>Decreto 1066/2015. </a:t>
            </a:r>
          </a:p>
        </p:txBody>
      </p:sp>
      <p:sp>
        <p:nvSpPr>
          <p:cNvPr id="41" name="CuadroTexto 40"/>
          <p:cNvSpPr txBox="1"/>
          <p:nvPr/>
        </p:nvSpPr>
        <p:spPr>
          <a:xfrm>
            <a:off x="190733" y="4565762"/>
            <a:ext cx="2702346" cy="1061829"/>
          </a:xfrm>
          <a:prstGeom prst="rect">
            <a:avLst/>
          </a:prstGeom>
          <a:solidFill>
            <a:schemeClr val="bg1">
              <a:lumMod val="95000"/>
            </a:schemeClr>
          </a:solidFill>
          <a:ln w="3175">
            <a:solidFill>
              <a:schemeClr val="bg1">
                <a:lumMod val="85000"/>
              </a:schemeClr>
            </a:solidFill>
          </a:ln>
        </p:spPr>
        <p:txBody>
          <a:bodyPr wrap="square">
            <a:spAutoFit/>
          </a:bodyPr>
          <a:lstStyle>
            <a:defPPr>
              <a:defRPr lang="es-CO"/>
            </a:defPPr>
            <a:lvl1pPr algn="just">
              <a:lnSpc>
                <a:spcPct val="100000"/>
              </a:lnSpc>
              <a:spcBef>
                <a:spcPct val="0"/>
              </a:spcBef>
              <a:buFont typeface="Arial" charset="0"/>
              <a:buNone/>
              <a:defRPr sz="1600" b="1">
                <a:solidFill>
                  <a:srgbClr val="70AD47">
                    <a:lumMod val="75000"/>
                  </a:srgbClr>
                </a:solidFill>
                <a:latin typeface="Candara" panose="020E0502030303020204" pitchFamily="34" charset="0"/>
              </a:defRPr>
            </a:lvl1pPr>
            <a:lvl2pPr marL="742950" indent="-285750">
              <a:lnSpc>
                <a:spcPct val="90000"/>
              </a:lnSpc>
              <a:spcBef>
                <a:spcPts val="500"/>
              </a:spcBef>
              <a:buFont typeface="Arial" charset="0"/>
              <a:buChar char="•"/>
              <a:defRPr sz="2400">
                <a:latin typeface="Calibri" pitchFamily="34" charset="0"/>
              </a:defRPr>
            </a:lvl2pPr>
            <a:lvl3pPr marL="1143000" indent="-228600">
              <a:lnSpc>
                <a:spcPct val="90000"/>
              </a:lnSpc>
              <a:spcBef>
                <a:spcPts val="500"/>
              </a:spcBef>
              <a:buFont typeface="Arial" charset="0"/>
              <a:buChar char="•"/>
              <a:defRPr sz="2000">
                <a:latin typeface="Calibri" pitchFamily="34" charset="0"/>
              </a:defRPr>
            </a:lvl3pPr>
            <a:lvl4pPr marL="1600200" indent="-228600">
              <a:lnSpc>
                <a:spcPct val="90000"/>
              </a:lnSpc>
              <a:spcBef>
                <a:spcPts val="500"/>
              </a:spcBef>
              <a:buFont typeface="Arial" charset="0"/>
              <a:buChar char="•"/>
              <a:defRPr>
                <a:latin typeface="Calibri" pitchFamily="34" charset="0"/>
              </a:defRPr>
            </a:lvl4pPr>
            <a:lvl5pPr marL="2057400" indent="-228600">
              <a:lnSpc>
                <a:spcPct val="90000"/>
              </a:lnSpc>
              <a:spcBef>
                <a:spcPts val="500"/>
              </a:spcBef>
              <a:buFont typeface="Arial" charset="0"/>
              <a:buChar char="•"/>
              <a:defRPr>
                <a:latin typeface="Calibri" pitchFamily="34" charset="0"/>
              </a:defRPr>
            </a:lvl5pPr>
            <a:lvl6pPr marL="2514600" indent="-228600" eaLnBrk="0" fontAlgn="base" hangingPunct="0">
              <a:lnSpc>
                <a:spcPct val="90000"/>
              </a:lnSpc>
              <a:spcBef>
                <a:spcPts val="500"/>
              </a:spcBef>
              <a:spcAft>
                <a:spcPct val="0"/>
              </a:spcAft>
              <a:buFont typeface="Arial" charset="0"/>
              <a:buChar char="•"/>
              <a:defRPr>
                <a:latin typeface="Calibri" pitchFamily="34" charset="0"/>
              </a:defRPr>
            </a:lvl6pPr>
            <a:lvl7pPr marL="2971800" indent="-228600" eaLnBrk="0" fontAlgn="base" hangingPunct="0">
              <a:lnSpc>
                <a:spcPct val="90000"/>
              </a:lnSpc>
              <a:spcBef>
                <a:spcPts val="500"/>
              </a:spcBef>
              <a:spcAft>
                <a:spcPct val="0"/>
              </a:spcAft>
              <a:buFont typeface="Arial" charset="0"/>
              <a:buChar char="•"/>
              <a:defRPr>
                <a:latin typeface="Calibri" pitchFamily="34" charset="0"/>
              </a:defRPr>
            </a:lvl7pPr>
            <a:lvl8pPr marL="3429000" indent="-228600" eaLnBrk="0" fontAlgn="base" hangingPunct="0">
              <a:lnSpc>
                <a:spcPct val="90000"/>
              </a:lnSpc>
              <a:spcBef>
                <a:spcPts val="500"/>
              </a:spcBef>
              <a:spcAft>
                <a:spcPct val="0"/>
              </a:spcAft>
              <a:buFont typeface="Arial" charset="0"/>
              <a:buChar char="•"/>
              <a:defRPr>
                <a:latin typeface="Calibri" pitchFamily="34" charset="0"/>
              </a:defRPr>
            </a:lvl8pPr>
            <a:lvl9pPr marL="3886200" indent="-228600" eaLnBrk="0" fontAlgn="base" hangingPunct="0">
              <a:lnSpc>
                <a:spcPct val="90000"/>
              </a:lnSpc>
              <a:spcBef>
                <a:spcPts val="500"/>
              </a:spcBef>
              <a:spcAft>
                <a:spcPct val="0"/>
              </a:spcAft>
              <a:buFont typeface="Arial" charset="0"/>
              <a:buChar char="•"/>
              <a:defRPr>
                <a:latin typeface="Calibri" pitchFamily="34" charset="0"/>
              </a:defRPr>
            </a:lvl9pPr>
          </a:lstStyle>
          <a:p>
            <a:r>
              <a:rPr lang="es-CO" sz="1050" b="0" dirty="0">
                <a:solidFill>
                  <a:schemeClr val="tx1"/>
                </a:solidFill>
              </a:rPr>
              <a:t>Propiciar la seguridad y convivencia ciudadana para garantizar la preservación del orden público y  fortalecer la gobernabilidad local y el fortalecimiento territorial, en el marco de la Política </a:t>
            </a:r>
            <a:r>
              <a:rPr lang="es-CO" sz="1050" dirty="0">
                <a:solidFill>
                  <a:schemeClr val="tx1"/>
                </a:solidFill>
              </a:rPr>
              <a:t>Nacional de Seguridad y Convivencia Ciudadana</a:t>
            </a:r>
            <a:r>
              <a:rPr lang="es-CO" sz="1050" b="0" dirty="0">
                <a:solidFill>
                  <a:schemeClr val="tx1"/>
                </a:solidFill>
              </a:rPr>
              <a:t>.</a:t>
            </a:r>
            <a:endParaRPr lang="es-ES" sz="1050" b="0" dirty="0">
              <a:solidFill>
                <a:schemeClr val="tx1"/>
              </a:solidFill>
            </a:endParaRPr>
          </a:p>
        </p:txBody>
      </p:sp>
      <p:sp>
        <p:nvSpPr>
          <p:cNvPr id="42" name="CuadroTexto 40"/>
          <p:cNvSpPr txBox="1">
            <a:spLocks noChangeArrowheads="1"/>
          </p:cNvSpPr>
          <p:nvPr/>
        </p:nvSpPr>
        <p:spPr bwMode="auto">
          <a:xfrm>
            <a:off x="3708421" y="5431384"/>
            <a:ext cx="3748395" cy="369332"/>
          </a:xfrm>
          <a:prstGeom prst="rect">
            <a:avLst/>
          </a:prstGeom>
          <a:noFill/>
          <a:ln w="3175">
            <a:solidFill>
              <a:schemeClr val="tx1"/>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pPr>
            <a:r>
              <a:rPr lang="es-CO" altLang="es-CO" sz="900" b="1" dirty="0" smtClean="0"/>
              <a:t>COMITÉ EVALUADOR: </a:t>
            </a:r>
            <a:r>
              <a:rPr lang="es-CO" sz="900" dirty="0" smtClean="0"/>
              <a:t>Evalua técnicamente los programas y proyectos presentados por las entidades del orden nacional y territorial.</a:t>
            </a:r>
            <a:endParaRPr lang="es-CO" altLang="es-CO" sz="900" dirty="0">
              <a:solidFill>
                <a:srgbClr val="000000"/>
              </a:solidFill>
              <a:latin typeface="Candara" pitchFamily="34" charset="0"/>
            </a:endParaRPr>
          </a:p>
        </p:txBody>
      </p:sp>
      <p:grpSp>
        <p:nvGrpSpPr>
          <p:cNvPr id="43" name="Grupo 42"/>
          <p:cNvGrpSpPr/>
          <p:nvPr/>
        </p:nvGrpSpPr>
        <p:grpSpPr>
          <a:xfrm>
            <a:off x="3268315" y="1916832"/>
            <a:ext cx="2569594" cy="3090957"/>
            <a:chOff x="8445737" y="-4504810"/>
            <a:chExt cx="3466992" cy="4155808"/>
          </a:xfrm>
        </p:grpSpPr>
        <p:grpSp>
          <p:nvGrpSpPr>
            <p:cNvPr id="44" name="Grupo 43"/>
            <p:cNvGrpSpPr/>
            <p:nvPr/>
          </p:nvGrpSpPr>
          <p:grpSpPr>
            <a:xfrm>
              <a:off x="8647947" y="-3426256"/>
              <a:ext cx="3100760" cy="3077254"/>
              <a:chOff x="8686229" y="9946443"/>
              <a:chExt cx="3100760" cy="3040762"/>
            </a:xfrm>
          </p:grpSpPr>
          <p:sp>
            <p:nvSpPr>
              <p:cNvPr id="46" name="CuadroTexto 40"/>
              <p:cNvSpPr txBox="1">
                <a:spLocks noChangeArrowheads="1"/>
              </p:cNvSpPr>
              <p:nvPr/>
            </p:nvSpPr>
            <p:spPr bwMode="auto">
              <a:xfrm>
                <a:off x="8726918" y="9946443"/>
                <a:ext cx="3060070" cy="981361"/>
              </a:xfrm>
              <a:prstGeom prst="rect">
                <a:avLst/>
              </a:prstGeom>
              <a:solidFill>
                <a:schemeClr val="accent6">
                  <a:lumMod val="75000"/>
                </a:schemeClr>
              </a:solidFill>
              <a:ln w="3175">
                <a:solidFill>
                  <a:schemeClr val="bg1">
                    <a:lumMod val="85000"/>
                  </a:schemeClr>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ctr">
                  <a:lnSpc>
                    <a:spcPct val="100000"/>
                  </a:lnSpc>
                  <a:spcBef>
                    <a:spcPct val="0"/>
                  </a:spcBef>
                  <a:buNone/>
                </a:pPr>
                <a:r>
                  <a:rPr lang="es-CO" altLang="es-CO" sz="2100" dirty="0">
                    <a:solidFill>
                      <a:schemeClr val="bg1"/>
                    </a:solidFill>
                  </a:rPr>
                  <a:t>INFRAESTRUCTURA</a:t>
                </a:r>
                <a:endParaRPr lang="es-CO" altLang="es-CO" sz="2100" dirty="0">
                  <a:solidFill>
                    <a:schemeClr val="bg1"/>
                  </a:solidFill>
                  <a:latin typeface="Candara" pitchFamily="34" charset="0"/>
                </a:endParaRPr>
              </a:p>
            </p:txBody>
          </p:sp>
          <p:sp>
            <p:nvSpPr>
              <p:cNvPr id="47" name="CuadroTexto 40"/>
              <p:cNvSpPr txBox="1">
                <a:spLocks noChangeArrowheads="1"/>
              </p:cNvSpPr>
              <p:nvPr/>
            </p:nvSpPr>
            <p:spPr bwMode="auto">
              <a:xfrm>
                <a:off x="8726919" y="10757843"/>
                <a:ext cx="3060070" cy="552015"/>
              </a:xfrm>
              <a:prstGeom prst="rect">
                <a:avLst/>
              </a:prstGeom>
              <a:solidFill>
                <a:schemeClr val="accent1">
                  <a:lumMod val="75000"/>
                </a:schemeClr>
              </a:solidFill>
              <a:ln w="3175">
                <a:solidFill>
                  <a:schemeClr val="bg1">
                    <a:lumMod val="85000"/>
                  </a:schemeClr>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ctr">
                  <a:lnSpc>
                    <a:spcPct val="100000"/>
                  </a:lnSpc>
                  <a:spcBef>
                    <a:spcPct val="0"/>
                  </a:spcBef>
                  <a:buNone/>
                </a:pPr>
                <a:r>
                  <a:rPr lang="es-CO" altLang="es-CO" sz="2100" dirty="0">
                    <a:solidFill>
                      <a:schemeClr val="bg1"/>
                    </a:solidFill>
                  </a:rPr>
                  <a:t>MOVILIDAD</a:t>
                </a:r>
                <a:endParaRPr lang="es-CO" altLang="es-CO" sz="2100" dirty="0">
                  <a:solidFill>
                    <a:schemeClr val="bg1"/>
                  </a:solidFill>
                  <a:latin typeface="Candara" pitchFamily="34" charset="0"/>
                </a:endParaRPr>
              </a:p>
            </p:txBody>
          </p:sp>
          <p:sp>
            <p:nvSpPr>
              <p:cNvPr id="48" name="CuadroTexto 40"/>
              <p:cNvSpPr txBox="1">
                <a:spLocks noChangeArrowheads="1"/>
              </p:cNvSpPr>
              <p:nvPr/>
            </p:nvSpPr>
            <p:spPr bwMode="auto">
              <a:xfrm>
                <a:off x="8720473" y="11613181"/>
                <a:ext cx="3060070" cy="552015"/>
              </a:xfrm>
              <a:prstGeom prst="rect">
                <a:avLst/>
              </a:prstGeom>
              <a:solidFill>
                <a:schemeClr val="bg2">
                  <a:lumMod val="50000"/>
                </a:schemeClr>
              </a:solidFill>
              <a:ln w="3175">
                <a:solidFill>
                  <a:schemeClr val="bg1">
                    <a:lumMod val="85000"/>
                  </a:schemeClr>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ctr">
                  <a:lnSpc>
                    <a:spcPct val="100000"/>
                  </a:lnSpc>
                  <a:spcBef>
                    <a:spcPct val="0"/>
                  </a:spcBef>
                  <a:buNone/>
                </a:pPr>
                <a:r>
                  <a:rPr lang="es-CO" altLang="es-CO" sz="2100" dirty="0">
                    <a:solidFill>
                      <a:schemeClr val="bg1"/>
                    </a:solidFill>
                  </a:rPr>
                  <a:t>TECNOLOGÍA</a:t>
                </a:r>
                <a:endParaRPr lang="es-CO" altLang="es-CO" sz="2100" dirty="0">
                  <a:solidFill>
                    <a:schemeClr val="bg1"/>
                  </a:solidFill>
                  <a:latin typeface="Candara" pitchFamily="34" charset="0"/>
                </a:endParaRPr>
              </a:p>
            </p:txBody>
          </p:sp>
          <p:sp>
            <p:nvSpPr>
              <p:cNvPr id="49" name="CuadroTexto 40"/>
              <p:cNvSpPr txBox="1">
                <a:spLocks noChangeArrowheads="1"/>
              </p:cNvSpPr>
              <p:nvPr/>
            </p:nvSpPr>
            <p:spPr bwMode="auto">
              <a:xfrm>
                <a:off x="8686229" y="12435190"/>
                <a:ext cx="3060070" cy="552015"/>
              </a:xfrm>
              <a:prstGeom prst="rect">
                <a:avLst/>
              </a:prstGeom>
              <a:solidFill>
                <a:schemeClr val="accent2">
                  <a:lumMod val="75000"/>
                </a:schemeClr>
              </a:solidFill>
              <a:ln w="3175">
                <a:solidFill>
                  <a:schemeClr val="bg1">
                    <a:lumMod val="85000"/>
                  </a:schemeClr>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ctr">
                  <a:lnSpc>
                    <a:spcPct val="100000"/>
                  </a:lnSpc>
                  <a:spcBef>
                    <a:spcPct val="0"/>
                  </a:spcBef>
                  <a:buNone/>
                </a:pPr>
                <a:r>
                  <a:rPr lang="es-CO" altLang="es-CO" sz="2100" dirty="0">
                    <a:solidFill>
                      <a:schemeClr val="bg1"/>
                    </a:solidFill>
                  </a:rPr>
                  <a:t>MNVCC</a:t>
                </a:r>
                <a:endParaRPr lang="es-CO" altLang="es-CO" sz="2100" dirty="0">
                  <a:solidFill>
                    <a:schemeClr val="bg1"/>
                  </a:solidFill>
                  <a:latin typeface="Candara" pitchFamily="34" charset="0"/>
                </a:endParaRPr>
              </a:p>
            </p:txBody>
          </p:sp>
        </p:grpSp>
        <p:sp>
          <p:nvSpPr>
            <p:cNvPr id="45" name="CuadroTexto 40"/>
            <p:cNvSpPr txBox="1">
              <a:spLocks noChangeArrowheads="1"/>
            </p:cNvSpPr>
            <p:nvPr/>
          </p:nvSpPr>
          <p:spPr bwMode="auto">
            <a:xfrm>
              <a:off x="8445737" y="-4504810"/>
              <a:ext cx="3466992" cy="993138"/>
            </a:xfrm>
            <a:prstGeom prst="rect">
              <a:avLst/>
            </a:prstGeom>
            <a:solidFill>
              <a:schemeClr val="bg1">
                <a:lumMod val="95000"/>
              </a:schemeClr>
            </a:solidFill>
            <a:ln w="3175">
              <a:solidFill>
                <a:schemeClr val="bg1">
                  <a:lumMod val="85000"/>
                </a:schemeClr>
              </a:solidFill>
            </a:ln>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gn="ctr">
                <a:lnSpc>
                  <a:spcPct val="100000"/>
                </a:lnSpc>
                <a:spcBef>
                  <a:spcPct val="0"/>
                </a:spcBef>
                <a:buNone/>
              </a:pPr>
              <a:r>
                <a:rPr lang="es-CO" altLang="es-CO" sz="2100" b="1" dirty="0"/>
                <a:t>LÍNEAS DE INVERSIÓN</a:t>
              </a:r>
              <a:endParaRPr lang="es-CO" altLang="es-CO" sz="2100" b="1" dirty="0">
                <a:solidFill>
                  <a:srgbClr val="000000"/>
                </a:solidFill>
                <a:latin typeface="Candara" pitchFamily="34" charset="0"/>
              </a:endParaRPr>
            </a:p>
          </p:txBody>
        </p:sp>
      </p:grpSp>
      <p:pic>
        <p:nvPicPr>
          <p:cNvPr id="50" name="Picture 6" descr="http://www.boyaca.gov.co/CasaBoyaca/images/img3018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18" y="2158251"/>
            <a:ext cx="1754391" cy="458621"/>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ector recto de flecha 50"/>
          <p:cNvCxnSpPr>
            <a:stCxn id="55" idx="3"/>
            <a:endCxn id="46" idx="1"/>
          </p:cNvCxnSpPr>
          <p:nvPr/>
        </p:nvCxnSpPr>
        <p:spPr>
          <a:xfrm flipV="1">
            <a:off x="2537432" y="3088358"/>
            <a:ext cx="910910" cy="1098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a:stCxn id="55" idx="3"/>
            <a:endCxn id="47" idx="1"/>
          </p:cNvCxnSpPr>
          <p:nvPr/>
        </p:nvCxnSpPr>
        <p:spPr>
          <a:xfrm flipV="1">
            <a:off x="2537432" y="3537511"/>
            <a:ext cx="910911" cy="6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stCxn id="55" idx="3"/>
            <a:endCxn id="48" idx="1"/>
          </p:cNvCxnSpPr>
          <p:nvPr/>
        </p:nvCxnSpPr>
        <p:spPr>
          <a:xfrm flipV="1">
            <a:off x="2537432" y="4181319"/>
            <a:ext cx="906133" cy="5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a:stCxn id="55" idx="3"/>
            <a:endCxn id="49" idx="1"/>
          </p:cNvCxnSpPr>
          <p:nvPr/>
        </p:nvCxnSpPr>
        <p:spPr>
          <a:xfrm>
            <a:off x="2537432" y="4187172"/>
            <a:ext cx="880753" cy="612868"/>
          </a:xfrm>
          <a:prstGeom prst="straightConnector1">
            <a:avLst/>
          </a:prstGeom>
          <a:ln w="1905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55" name="Rectángulo 54"/>
          <p:cNvSpPr/>
          <p:nvPr/>
        </p:nvSpPr>
        <p:spPr>
          <a:xfrm>
            <a:off x="554197" y="4037131"/>
            <a:ext cx="1983235" cy="300082"/>
          </a:xfrm>
          <a:prstGeom prst="rect">
            <a:avLst/>
          </a:prstGeom>
          <a:solidFill>
            <a:schemeClr val="accent4">
              <a:lumMod val="40000"/>
              <a:lumOff val="60000"/>
            </a:schemeClr>
          </a:solidFill>
        </p:spPr>
        <p:txBody>
          <a:bodyPr wrap="none">
            <a:spAutoFit/>
          </a:bodyPr>
          <a:lstStyle/>
          <a:p>
            <a:pPr algn="ctr"/>
            <a:r>
              <a:rPr lang="es-CO" sz="1350" dirty="0"/>
              <a:t>INVERSIÓN DE RECURSOS</a:t>
            </a:r>
          </a:p>
        </p:txBody>
      </p:sp>
      <p:sp>
        <p:nvSpPr>
          <p:cNvPr id="56" name="CuadroTexto 40"/>
          <p:cNvSpPr txBox="1">
            <a:spLocks noChangeArrowheads="1"/>
          </p:cNvSpPr>
          <p:nvPr/>
        </p:nvSpPr>
        <p:spPr bwMode="auto">
          <a:xfrm>
            <a:off x="6261851" y="3215711"/>
            <a:ext cx="135000" cy="253916"/>
          </a:xfrm>
          <a:prstGeom prst="rect">
            <a:avLst/>
          </a:prstGeom>
          <a:solidFill>
            <a:srgbClr val="CCCC00"/>
          </a:solidFill>
          <a:ln w="3175">
            <a:noFill/>
          </a:ln>
          <a:effectLst/>
          <a:scene3d>
            <a:camera prst="orthographicFront">
              <a:rot lat="0" lon="0" rev="0"/>
            </a:camera>
            <a:lightRig rig="contrasting" dir="t">
              <a:rot lat="0" lon="0" rev="7800000"/>
            </a:lightRig>
          </a:scene3d>
          <a:sp3d>
            <a:bevelT w="139700" h="139700"/>
          </a:sp3d>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pPr>
            <a:endParaRPr lang="es-CO" altLang="es-CO" sz="1050" dirty="0">
              <a:solidFill>
                <a:srgbClr val="000000"/>
              </a:solidFill>
              <a:latin typeface="Candara" panose="020E0502030303020204" pitchFamily="34" charset="0"/>
            </a:endParaRPr>
          </a:p>
        </p:txBody>
      </p:sp>
      <p:sp>
        <p:nvSpPr>
          <p:cNvPr id="57" name="CuadroTexto 40"/>
          <p:cNvSpPr txBox="1">
            <a:spLocks noChangeArrowheads="1"/>
          </p:cNvSpPr>
          <p:nvPr/>
        </p:nvSpPr>
        <p:spPr bwMode="auto">
          <a:xfrm>
            <a:off x="6261851" y="4312386"/>
            <a:ext cx="135000" cy="253916"/>
          </a:xfrm>
          <a:prstGeom prst="rect">
            <a:avLst/>
          </a:prstGeom>
          <a:solidFill>
            <a:srgbClr val="00B0F0"/>
          </a:solidFill>
          <a:ln w="3175">
            <a:noFill/>
          </a:ln>
          <a:effectLst/>
          <a:scene3d>
            <a:camera prst="orthographicFront">
              <a:rot lat="0" lon="0" rev="0"/>
            </a:camera>
            <a:lightRig rig="contrasting" dir="t">
              <a:rot lat="0" lon="0" rev="7800000"/>
            </a:lightRig>
          </a:scene3d>
          <a:sp3d>
            <a:bevelT w="139700" h="139700"/>
          </a:sp3d>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pPr>
            <a:endParaRPr lang="es-CO" altLang="es-CO" sz="1050" dirty="0">
              <a:solidFill>
                <a:srgbClr val="000000"/>
              </a:solidFill>
              <a:latin typeface="Candara" panose="020E0502030303020204" pitchFamily="34" charset="0"/>
            </a:endParaRPr>
          </a:p>
        </p:txBody>
      </p:sp>
      <p:sp>
        <p:nvSpPr>
          <p:cNvPr id="58" name="CuadroTexto 40"/>
          <p:cNvSpPr txBox="1">
            <a:spLocks noChangeArrowheads="1"/>
          </p:cNvSpPr>
          <p:nvPr/>
        </p:nvSpPr>
        <p:spPr bwMode="auto">
          <a:xfrm>
            <a:off x="6265374" y="2071836"/>
            <a:ext cx="135000" cy="253916"/>
          </a:xfrm>
          <a:prstGeom prst="rect">
            <a:avLst/>
          </a:prstGeom>
          <a:solidFill>
            <a:schemeClr val="accent6">
              <a:lumMod val="75000"/>
            </a:schemeClr>
          </a:solidFill>
          <a:ln w="3175">
            <a:noFill/>
          </a:ln>
          <a:effectLst/>
          <a:scene3d>
            <a:camera prst="orthographicFront">
              <a:rot lat="0" lon="0" rev="0"/>
            </a:camera>
            <a:lightRig rig="contrasting" dir="t">
              <a:rot lat="0" lon="0" rev="7800000"/>
            </a:lightRig>
          </a:scene3d>
          <a:sp3d>
            <a:bevelT w="139700" h="139700"/>
          </a:sp3d>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pPr>
            <a:endParaRPr lang="es-CO" altLang="es-CO" sz="1050" dirty="0">
              <a:solidFill>
                <a:srgbClr val="000000"/>
              </a:solidFill>
              <a:latin typeface="Candara" panose="020E0502030303020204" pitchFamily="34" charset="0"/>
            </a:endParaRPr>
          </a:p>
        </p:txBody>
      </p:sp>
    </p:spTree>
    <p:extLst>
      <p:ext uri="{BB962C8B-B14F-4D97-AF65-F5344CB8AC3E}">
        <p14:creationId xmlns:p14="http://schemas.microsoft.com/office/powerpoint/2010/main" val="11322105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35 Conector recto"/>
          <p:cNvCxnSpPr/>
          <p:nvPr/>
        </p:nvCxnSpPr>
        <p:spPr>
          <a:xfrm>
            <a:off x="2680754" y="3097105"/>
            <a:ext cx="0" cy="2305484"/>
          </a:xfrm>
          <a:prstGeom prst="line">
            <a:avLst/>
          </a:prstGeom>
          <a:ln w="19050">
            <a:solidFill>
              <a:schemeClr val="accent5">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Rectangle 2"/>
          <p:cNvSpPr txBox="1">
            <a:spLocks noChangeArrowheads="1"/>
          </p:cNvSpPr>
          <p:nvPr/>
        </p:nvSpPr>
        <p:spPr bwMode="auto">
          <a:xfrm>
            <a:off x="687653" y="-506590"/>
            <a:ext cx="5904780" cy="377428"/>
          </a:xfrm>
          <a:prstGeom prst="rect">
            <a:avLst/>
          </a:prstGeom>
          <a:noFill/>
          <a:ln>
            <a:miter lim="800000"/>
            <a:headEnd/>
            <a:tailEnd/>
          </a:ln>
        </p:spPr>
        <p:txBody>
          <a:bodyPr lIns="68553" tIns="34276" rIns="68553" bIns="34276"/>
          <a:lstStyle/>
          <a:p>
            <a:pPr eaLnBrk="0" hangingPunct="0">
              <a:defRPr/>
            </a:pPr>
            <a:endParaRPr lang="es-ES" sz="2400" kern="0" dirty="0">
              <a:latin typeface="+mj-lt"/>
              <a:ea typeface="+mj-ea"/>
              <a:cs typeface="+mj-cs"/>
            </a:endParaRPr>
          </a:p>
        </p:txBody>
      </p:sp>
      <p:grpSp>
        <p:nvGrpSpPr>
          <p:cNvPr id="15" name="14 Grupo"/>
          <p:cNvGrpSpPr/>
          <p:nvPr/>
        </p:nvGrpSpPr>
        <p:grpSpPr>
          <a:xfrm>
            <a:off x="3" y="844474"/>
            <a:ext cx="9331199" cy="647180"/>
            <a:chOff x="0" y="-17035"/>
            <a:chExt cx="12441599" cy="862906"/>
          </a:xfrm>
        </p:grpSpPr>
        <p:sp>
          <p:nvSpPr>
            <p:cNvPr id="17" name="2 Rectángulo"/>
            <p:cNvSpPr/>
            <p:nvPr/>
          </p:nvSpPr>
          <p:spPr>
            <a:xfrm>
              <a:off x="0" y="0"/>
              <a:ext cx="12192000" cy="718771"/>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8900000" scaled="1"/>
              <a:tileRect/>
            </a:gradFill>
            <a:ln>
              <a:noFill/>
            </a:ln>
            <a:effectLst>
              <a:outerShdw blurRad="25400" dist="25400" dir="4200000" algn="t"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18" name="3 CuadroTexto"/>
            <p:cNvSpPr txBox="1"/>
            <p:nvPr/>
          </p:nvSpPr>
          <p:spPr>
            <a:xfrm>
              <a:off x="1726707" y="147141"/>
              <a:ext cx="10714892" cy="430886"/>
            </a:xfrm>
            <a:custGeom>
              <a:avLst/>
              <a:gdLst>
                <a:gd name="connsiteX0" fmla="*/ 0 w 10714892"/>
                <a:gd name="connsiteY0" fmla="*/ 0 h 461665"/>
                <a:gd name="connsiteX1" fmla="*/ 10714892 w 10714892"/>
                <a:gd name="connsiteY1" fmla="*/ 0 h 461665"/>
                <a:gd name="connsiteX2" fmla="*/ 10714892 w 10714892"/>
                <a:gd name="connsiteY2" fmla="*/ 461665 h 461665"/>
                <a:gd name="connsiteX3" fmla="*/ 0 w 10714892"/>
                <a:gd name="connsiteY3" fmla="*/ 461665 h 461665"/>
                <a:gd name="connsiteX4" fmla="*/ 0 w 10714892"/>
                <a:gd name="connsiteY4" fmla="*/ 0 h 461665"/>
                <a:gd name="connsiteX0" fmla="*/ 0 w 10714892"/>
                <a:gd name="connsiteY0" fmla="*/ 0 h 461665"/>
                <a:gd name="connsiteX1" fmla="*/ 10714892 w 10714892"/>
                <a:gd name="connsiteY1" fmla="*/ 0 h 461665"/>
                <a:gd name="connsiteX2" fmla="*/ 10707272 w 10714892"/>
                <a:gd name="connsiteY2" fmla="*/ 377845 h 461665"/>
                <a:gd name="connsiteX3" fmla="*/ 0 w 10714892"/>
                <a:gd name="connsiteY3" fmla="*/ 461665 h 461665"/>
                <a:gd name="connsiteX4" fmla="*/ 0 w 10714892"/>
                <a:gd name="connsiteY4" fmla="*/ 0 h 46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4892" h="461665">
                  <a:moveTo>
                    <a:pt x="0" y="0"/>
                  </a:moveTo>
                  <a:lnTo>
                    <a:pt x="10714892" y="0"/>
                  </a:lnTo>
                  <a:lnTo>
                    <a:pt x="10707272" y="377845"/>
                  </a:lnTo>
                  <a:lnTo>
                    <a:pt x="0" y="461665"/>
                  </a:lnTo>
                  <a:lnTo>
                    <a:pt x="0" y="0"/>
                  </a:lnTo>
                  <a:close/>
                </a:path>
              </a:pathLst>
            </a:custGeom>
            <a:noFill/>
          </p:spPr>
          <p:txBody>
            <a:bodyPr wrap="square" rtlCol="0">
              <a:spAutoFit/>
            </a:bodyPr>
            <a:lstStyle/>
            <a:p>
              <a:r>
                <a:rPr lang="es-CO" sz="1500" b="1" dirty="0">
                  <a:solidFill>
                    <a:schemeClr val="bg1"/>
                  </a:solidFill>
                  <a:latin typeface="Candara" panose="020E0502030303020204" pitchFamily="34" charset="0"/>
                </a:rPr>
                <a:t>Fondo Territorial de Seguridad y Convivencia Ciudadana</a:t>
              </a:r>
              <a:endParaRPr lang="es-CO" sz="2400" b="1" dirty="0">
                <a:solidFill>
                  <a:schemeClr val="bg1"/>
                </a:solidFill>
                <a:latin typeface="Candara" panose="020E0502030303020204" pitchFamily="34" charset="0"/>
              </a:endParaRPr>
            </a:p>
          </p:txBody>
        </p:sp>
        <p:sp>
          <p:nvSpPr>
            <p:cNvPr id="19" name="18 Paralelogramo"/>
            <p:cNvSpPr/>
            <p:nvPr/>
          </p:nvSpPr>
          <p:spPr>
            <a:xfrm>
              <a:off x="280036" y="-17035"/>
              <a:ext cx="1229448" cy="752842"/>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0" name="Imagen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4" y="37622"/>
              <a:ext cx="625840" cy="612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20 Conector recto"/>
            <p:cNvCxnSpPr/>
            <p:nvPr/>
          </p:nvCxnSpPr>
          <p:spPr>
            <a:xfrm>
              <a:off x="883868" y="799801"/>
              <a:ext cx="1056238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880304" y="845871"/>
              <a:ext cx="1127979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1 Rectángulo"/>
          <p:cNvSpPr/>
          <p:nvPr/>
        </p:nvSpPr>
        <p:spPr>
          <a:xfrm>
            <a:off x="6431974" y="895416"/>
            <a:ext cx="1239442" cy="461665"/>
          </a:xfrm>
          <a:prstGeom prst="rect">
            <a:avLst/>
          </a:prstGeom>
        </p:spPr>
        <p:txBody>
          <a:bodyPr wrap="none">
            <a:spAutoFit/>
          </a:bodyPr>
          <a:lstStyle/>
          <a:p>
            <a:r>
              <a:rPr lang="es-CO" sz="2400" b="1" dirty="0">
                <a:solidFill>
                  <a:schemeClr val="accent4">
                    <a:lumMod val="60000"/>
                    <a:lumOff val="40000"/>
                  </a:schemeClr>
                </a:solidFill>
                <a:latin typeface="Candara" panose="020E0502030303020204" pitchFamily="34" charset="0"/>
              </a:rPr>
              <a:t>FONSET</a:t>
            </a:r>
          </a:p>
        </p:txBody>
      </p:sp>
      <p:sp>
        <p:nvSpPr>
          <p:cNvPr id="6" name="5 Rectángulo"/>
          <p:cNvSpPr/>
          <p:nvPr/>
        </p:nvSpPr>
        <p:spPr>
          <a:xfrm>
            <a:off x="2961129" y="2765306"/>
            <a:ext cx="5874652" cy="507831"/>
          </a:xfrm>
          <a:prstGeom prst="rect">
            <a:avLst/>
          </a:prstGeom>
        </p:spPr>
        <p:txBody>
          <a:bodyPr wrap="square">
            <a:spAutoFit/>
          </a:bodyPr>
          <a:lstStyle/>
          <a:p>
            <a:pPr lvl="0" algn="just"/>
            <a:r>
              <a:rPr lang="es-CO" sz="1350" b="1" dirty="0">
                <a:solidFill>
                  <a:prstClr val="black"/>
                </a:solidFill>
                <a:latin typeface="Candara" panose="020E0502030303020204" pitchFamily="34" charset="0"/>
              </a:rPr>
              <a:t>Que existencia y este actualizado a la normativa vigente el Fondo Cuenta Territorial de Seguridad y Convivencia Ciudadana</a:t>
            </a:r>
          </a:p>
        </p:txBody>
      </p:sp>
      <p:sp>
        <p:nvSpPr>
          <p:cNvPr id="7" name="6 Rectángulo"/>
          <p:cNvSpPr/>
          <p:nvPr/>
        </p:nvSpPr>
        <p:spPr>
          <a:xfrm>
            <a:off x="2961129" y="3501333"/>
            <a:ext cx="5874652" cy="715581"/>
          </a:xfrm>
          <a:prstGeom prst="rect">
            <a:avLst/>
          </a:prstGeom>
        </p:spPr>
        <p:txBody>
          <a:bodyPr wrap="square">
            <a:spAutoFit/>
          </a:bodyPr>
          <a:lstStyle/>
          <a:p>
            <a:pPr lvl="0" algn="just"/>
            <a:r>
              <a:rPr lang="es-CO" sz="1350" b="1" dirty="0">
                <a:solidFill>
                  <a:prstClr val="black"/>
                </a:solidFill>
                <a:latin typeface="Candara" panose="020E0502030303020204" pitchFamily="34" charset="0"/>
              </a:rPr>
              <a:t>La Secretaría de Hacienda o la Tesorería de la entidad territorial, o quien haga sus veces, está recaudando las contribuciones especiales en FONSET; como lo dispone la Ley.</a:t>
            </a:r>
          </a:p>
        </p:txBody>
      </p:sp>
      <p:sp>
        <p:nvSpPr>
          <p:cNvPr id="8" name="7 Rectángulo"/>
          <p:cNvSpPr/>
          <p:nvPr/>
        </p:nvSpPr>
        <p:spPr>
          <a:xfrm>
            <a:off x="2961129" y="4534956"/>
            <a:ext cx="5874652" cy="300082"/>
          </a:xfrm>
          <a:prstGeom prst="rect">
            <a:avLst/>
          </a:prstGeom>
        </p:spPr>
        <p:txBody>
          <a:bodyPr wrap="square">
            <a:spAutoFit/>
          </a:bodyPr>
          <a:lstStyle/>
          <a:p>
            <a:pPr lvl="0" algn="just"/>
            <a:r>
              <a:rPr lang="es-CO" sz="1350" b="1" dirty="0">
                <a:solidFill>
                  <a:prstClr val="black"/>
                </a:solidFill>
                <a:latin typeface="Candara" panose="020E0502030303020204" pitchFamily="34" charset="0"/>
              </a:rPr>
              <a:t>El FONSET está creado mediante ordenanza o acuerdo, según el caso.</a:t>
            </a:r>
          </a:p>
        </p:txBody>
      </p:sp>
      <p:sp>
        <p:nvSpPr>
          <p:cNvPr id="10" name="9 Elipse"/>
          <p:cNvSpPr/>
          <p:nvPr/>
        </p:nvSpPr>
        <p:spPr>
          <a:xfrm>
            <a:off x="2539631" y="2847293"/>
            <a:ext cx="270000" cy="270000"/>
          </a:xfrm>
          <a:prstGeom prst="ellipse">
            <a:avLst/>
          </a:prstGeom>
          <a:solidFill>
            <a:schemeClr val="accent1">
              <a:lumMod val="50000"/>
            </a:schemeClr>
          </a:solidFill>
          <a:ln w="571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33" name="32 Elipse"/>
          <p:cNvSpPr/>
          <p:nvPr/>
        </p:nvSpPr>
        <p:spPr>
          <a:xfrm>
            <a:off x="2539631" y="3690101"/>
            <a:ext cx="270000" cy="270000"/>
          </a:xfrm>
          <a:prstGeom prst="ellipse">
            <a:avLst/>
          </a:prstGeom>
          <a:solidFill>
            <a:schemeClr val="accent1">
              <a:lumMod val="50000"/>
            </a:schemeClr>
          </a:solidFill>
          <a:ln w="571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34" name="33 Elipse"/>
          <p:cNvSpPr/>
          <p:nvPr/>
        </p:nvSpPr>
        <p:spPr>
          <a:xfrm>
            <a:off x="2539631" y="4532909"/>
            <a:ext cx="270000" cy="270000"/>
          </a:xfrm>
          <a:prstGeom prst="ellipse">
            <a:avLst/>
          </a:prstGeom>
          <a:solidFill>
            <a:schemeClr val="accent1">
              <a:lumMod val="50000"/>
            </a:schemeClr>
          </a:solidFill>
          <a:ln w="571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sp>
        <p:nvSpPr>
          <p:cNvPr id="35" name="34 Elipse"/>
          <p:cNvSpPr/>
          <p:nvPr/>
        </p:nvSpPr>
        <p:spPr>
          <a:xfrm>
            <a:off x="2539631" y="5375717"/>
            <a:ext cx="270000" cy="270000"/>
          </a:xfrm>
          <a:prstGeom prst="ellipse">
            <a:avLst/>
          </a:prstGeom>
          <a:solidFill>
            <a:schemeClr val="accent1">
              <a:lumMod val="50000"/>
            </a:schemeClr>
          </a:solidFill>
          <a:ln w="571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grpSp>
        <p:nvGrpSpPr>
          <p:cNvPr id="5" name="4 Grupo"/>
          <p:cNvGrpSpPr/>
          <p:nvPr/>
        </p:nvGrpSpPr>
        <p:grpSpPr>
          <a:xfrm>
            <a:off x="2820850" y="1708112"/>
            <a:ext cx="5878037" cy="727782"/>
            <a:chOff x="4063043" y="1393262"/>
            <a:chExt cx="7837382" cy="970376"/>
          </a:xfrm>
        </p:grpSpPr>
        <p:sp>
          <p:nvSpPr>
            <p:cNvPr id="29" name="22 Rectángulo redondeado"/>
            <p:cNvSpPr/>
            <p:nvPr/>
          </p:nvSpPr>
          <p:spPr>
            <a:xfrm>
              <a:off x="4063043" y="1393262"/>
              <a:ext cx="7837382" cy="970376"/>
            </a:xfrm>
            <a:custGeom>
              <a:avLst/>
              <a:gdLst>
                <a:gd name="connsiteX0" fmla="*/ 0 w 3665984"/>
                <a:gd name="connsiteY0" fmla="*/ 76202 h 457201"/>
                <a:gd name="connsiteX1" fmla="*/ 76202 w 3665984"/>
                <a:gd name="connsiteY1" fmla="*/ 0 h 457201"/>
                <a:gd name="connsiteX2" fmla="*/ 3589782 w 3665984"/>
                <a:gd name="connsiteY2" fmla="*/ 0 h 457201"/>
                <a:gd name="connsiteX3" fmla="*/ 3665984 w 3665984"/>
                <a:gd name="connsiteY3" fmla="*/ 76202 h 457201"/>
                <a:gd name="connsiteX4" fmla="*/ 3665984 w 3665984"/>
                <a:gd name="connsiteY4" fmla="*/ 380999 h 457201"/>
                <a:gd name="connsiteX5" fmla="*/ 3589782 w 3665984"/>
                <a:gd name="connsiteY5" fmla="*/ 457201 h 457201"/>
                <a:gd name="connsiteX6" fmla="*/ 76202 w 3665984"/>
                <a:gd name="connsiteY6" fmla="*/ 457201 h 457201"/>
                <a:gd name="connsiteX7" fmla="*/ 0 w 3665984"/>
                <a:gd name="connsiteY7" fmla="*/ 380999 h 457201"/>
                <a:gd name="connsiteX8" fmla="*/ 0 w 3665984"/>
                <a:gd name="connsiteY8" fmla="*/ 76202 h 457201"/>
                <a:gd name="connsiteX0" fmla="*/ 0 w 3665984"/>
                <a:gd name="connsiteY0" fmla="*/ 76202 h 567746"/>
                <a:gd name="connsiteX1" fmla="*/ 76202 w 3665984"/>
                <a:gd name="connsiteY1" fmla="*/ 0 h 567746"/>
                <a:gd name="connsiteX2" fmla="*/ 3589782 w 3665984"/>
                <a:gd name="connsiteY2" fmla="*/ 0 h 567746"/>
                <a:gd name="connsiteX3" fmla="*/ 3665984 w 3665984"/>
                <a:gd name="connsiteY3" fmla="*/ 76202 h 567746"/>
                <a:gd name="connsiteX4" fmla="*/ 3665984 w 3665984"/>
                <a:gd name="connsiteY4" fmla="*/ 380999 h 567746"/>
                <a:gd name="connsiteX5" fmla="*/ 3589782 w 3665984"/>
                <a:gd name="connsiteY5" fmla="*/ 457201 h 567746"/>
                <a:gd name="connsiteX6" fmla="*/ 1692546 w 3665984"/>
                <a:gd name="connsiteY6" fmla="*/ 567562 h 567746"/>
                <a:gd name="connsiteX7" fmla="*/ 76202 w 3665984"/>
                <a:gd name="connsiteY7" fmla="*/ 457201 h 567746"/>
                <a:gd name="connsiteX8" fmla="*/ 0 w 3665984"/>
                <a:gd name="connsiteY8" fmla="*/ 380999 h 567746"/>
                <a:gd name="connsiteX9" fmla="*/ 0 w 3665984"/>
                <a:gd name="connsiteY9" fmla="*/ 76202 h 567746"/>
                <a:gd name="connsiteX0" fmla="*/ 0 w 3665984"/>
                <a:gd name="connsiteY0" fmla="*/ 76202 h 605803"/>
                <a:gd name="connsiteX1" fmla="*/ 76202 w 3665984"/>
                <a:gd name="connsiteY1" fmla="*/ 0 h 605803"/>
                <a:gd name="connsiteX2" fmla="*/ 3589782 w 3665984"/>
                <a:gd name="connsiteY2" fmla="*/ 0 h 605803"/>
                <a:gd name="connsiteX3" fmla="*/ 3665984 w 3665984"/>
                <a:gd name="connsiteY3" fmla="*/ 76202 h 605803"/>
                <a:gd name="connsiteX4" fmla="*/ 3665984 w 3665984"/>
                <a:gd name="connsiteY4" fmla="*/ 380999 h 605803"/>
                <a:gd name="connsiteX5" fmla="*/ 3589782 w 3665984"/>
                <a:gd name="connsiteY5" fmla="*/ 457201 h 605803"/>
                <a:gd name="connsiteX6" fmla="*/ 1743346 w 3665984"/>
                <a:gd name="connsiteY6" fmla="*/ 605662 h 605803"/>
                <a:gd name="connsiteX7" fmla="*/ 76202 w 3665984"/>
                <a:gd name="connsiteY7" fmla="*/ 457201 h 605803"/>
                <a:gd name="connsiteX8" fmla="*/ 0 w 3665984"/>
                <a:gd name="connsiteY8" fmla="*/ 380999 h 605803"/>
                <a:gd name="connsiteX9" fmla="*/ 0 w 3665984"/>
                <a:gd name="connsiteY9" fmla="*/ 76202 h 60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65984" h="605803">
                  <a:moveTo>
                    <a:pt x="0" y="76202"/>
                  </a:moveTo>
                  <a:cubicBezTo>
                    <a:pt x="0" y="34117"/>
                    <a:pt x="34117" y="0"/>
                    <a:pt x="76202" y="0"/>
                  </a:cubicBezTo>
                  <a:lnTo>
                    <a:pt x="3589782" y="0"/>
                  </a:lnTo>
                  <a:cubicBezTo>
                    <a:pt x="3631867" y="0"/>
                    <a:pt x="3665984" y="34117"/>
                    <a:pt x="3665984" y="76202"/>
                  </a:cubicBezTo>
                  <a:lnTo>
                    <a:pt x="3665984" y="380999"/>
                  </a:lnTo>
                  <a:cubicBezTo>
                    <a:pt x="3665984" y="423084"/>
                    <a:pt x="3631867" y="457201"/>
                    <a:pt x="3589782" y="457201"/>
                  </a:cubicBezTo>
                  <a:cubicBezTo>
                    <a:pt x="2944670" y="451655"/>
                    <a:pt x="2388458" y="611208"/>
                    <a:pt x="1743346" y="605662"/>
                  </a:cubicBezTo>
                  <a:cubicBezTo>
                    <a:pt x="1217265" y="611208"/>
                    <a:pt x="602283" y="451655"/>
                    <a:pt x="76202" y="457201"/>
                  </a:cubicBezTo>
                  <a:cubicBezTo>
                    <a:pt x="34117" y="457201"/>
                    <a:pt x="0" y="423084"/>
                    <a:pt x="0" y="380999"/>
                  </a:cubicBezTo>
                  <a:lnTo>
                    <a:pt x="0" y="76202"/>
                  </a:lnTo>
                  <a:close/>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b="1" dirty="0">
                <a:solidFill>
                  <a:prstClr val="white">
                    <a:lumMod val="95000"/>
                  </a:prstClr>
                </a:solidFill>
                <a:latin typeface="Candara" panose="020E0502030303020204" pitchFamily="34" charset="0"/>
              </a:endParaRPr>
            </a:p>
          </p:txBody>
        </p:sp>
        <p:sp>
          <p:nvSpPr>
            <p:cNvPr id="3" name="2 Rectángulo"/>
            <p:cNvSpPr/>
            <p:nvPr/>
          </p:nvSpPr>
          <p:spPr>
            <a:xfrm>
              <a:off x="5482394" y="1393262"/>
              <a:ext cx="5189792" cy="861775"/>
            </a:xfrm>
            <a:prstGeom prst="rect">
              <a:avLst/>
            </a:prstGeom>
          </p:spPr>
          <p:txBody>
            <a:bodyPr wrap="square">
              <a:spAutoFit/>
            </a:bodyPr>
            <a:lstStyle/>
            <a:p>
              <a:r>
                <a:rPr lang="es-CO" sz="3600" b="1" dirty="0">
                  <a:solidFill>
                    <a:schemeClr val="bg1"/>
                  </a:solidFill>
                  <a:latin typeface="Candara" panose="020E0502030303020204" pitchFamily="34" charset="0"/>
                </a:rPr>
                <a:t>Tener en cuenta</a:t>
              </a:r>
              <a:endParaRPr lang="es-CO" sz="3600" b="1" dirty="0">
                <a:solidFill>
                  <a:schemeClr val="bg1"/>
                </a:solidFill>
              </a:endParaRPr>
            </a:p>
          </p:txBody>
        </p:sp>
      </p:grpSp>
      <p:sp>
        <p:nvSpPr>
          <p:cNvPr id="31" name="30 Rectángulo"/>
          <p:cNvSpPr/>
          <p:nvPr/>
        </p:nvSpPr>
        <p:spPr>
          <a:xfrm>
            <a:off x="2977545" y="5362777"/>
            <a:ext cx="5874652" cy="300082"/>
          </a:xfrm>
          <a:prstGeom prst="rect">
            <a:avLst/>
          </a:prstGeom>
        </p:spPr>
        <p:txBody>
          <a:bodyPr wrap="square">
            <a:spAutoFit/>
          </a:bodyPr>
          <a:lstStyle/>
          <a:p>
            <a:pPr lvl="0" algn="just"/>
            <a:r>
              <a:rPr lang="es-CO" sz="1350" b="1" dirty="0">
                <a:solidFill>
                  <a:prstClr val="black"/>
                </a:solidFill>
                <a:latin typeface="Candara" panose="020E0502030303020204" pitchFamily="34" charset="0"/>
              </a:rPr>
              <a:t>Los recursos se deben invertir dentro de la jurisdicción </a:t>
            </a:r>
            <a:endParaRPr lang="es-CO" sz="1350" b="1" dirty="0">
              <a:latin typeface="Candara" panose="020E0502030303020204" pitchFamily="34" charset="0"/>
            </a:endParaRPr>
          </a:p>
        </p:txBody>
      </p:sp>
      <p:sp>
        <p:nvSpPr>
          <p:cNvPr id="32" name="31 Rectángulo"/>
          <p:cNvSpPr/>
          <p:nvPr/>
        </p:nvSpPr>
        <p:spPr>
          <a:xfrm>
            <a:off x="111242" y="1524000"/>
            <a:ext cx="2071688" cy="437911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37" name="36 Rectángulo"/>
          <p:cNvSpPr/>
          <p:nvPr/>
        </p:nvSpPr>
        <p:spPr>
          <a:xfrm>
            <a:off x="364564" y="1664107"/>
            <a:ext cx="1584088" cy="738664"/>
          </a:xfrm>
          <a:prstGeom prst="rect">
            <a:avLst/>
          </a:prstGeom>
        </p:spPr>
        <p:txBody>
          <a:bodyPr wrap="none">
            <a:spAutoFit/>
          </a:bodyPr>
          <a:lstStyle/>
          <a:p>
            <a:r>
              <a:rPr lang="es-CO" sz="2100" b="1" dirty="0">
                <a:solidFill>
                  <a:schemeClr val="accent4">
                    <a:lumMod val="50000"/>
                  </a:schemeClr>
                </a:solidFill>
                <a:latin typeface="Candara" panose="020E0502030303020204" pitchFamily="34" charset="0"/>
                <a:cs typeface="Arial" pitchFamily="34" charset="0"/>
              </a:rPr>
              <a:t>Fuentes de </a:t>
            </a:r>
          </a:p>
          <a:p>
            <a:r>
              <a:rPr lang="es-CO" sz="2100" b="1" dirty="0">
                <a:solidFill>
                  <a:schemeClr val="accent4">
                    <a:lumMod val="50000"/>
                  </a:schemeClr>
                </a:solidFill>
                <a:latin typeface="Candara" panose="020E0502030303020204" pitchFamily="34" charset="0"/>
                <a:cs typeface="Arial" pitchFamily="34" charset="0"/>
              </a:rPr>
              <a:t>financiación</a:t>
            </a:r>
          </a:p>
        </p:txBody>
      </p:sp>
      <p:cxnSp>
        <p:nvCxnSpPr>
          <p:cNvPr id="38" name="37 Conector recto"/>
          <p:cNvCxnSpPr/>
          <p:nvPr/>
        </p:nvCxnSpPr>
        <p:spPr>
          <a:xfrm>
            <a:off x="1104515" y="3638167"/>
            <a:ext cx="0" cy="1075525"/>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298315" y="4455088"/>
            <a:ext cx="1635384" cy="600164"/>
          </a:xfrm>
          <a:prstGeom prst="rect">
            <a:avLst/>
          </a:prstGeom>
          <a:solidFill>
            <a:schemeClr val="accent6">
              <a:lumMod val="20000"/>
              <a:lumOff val="80000"/>
            </a:schemeClr>
          </a:solidFill>
        </p:spPr>
        <p:txBody>
          <a:bodyPr wrap="none">
            <a:spAutoFit/>
          </a:bodyPr>
          <a:lstStyle/>
          <a:p>
            <a:pPr lvl="0"/>
            <a:r>
              <a:rPr lang="es-CO" sz="3300" b="1" dirty="0">
                <a:latin typeface="Candara" panose="020E0502030303020204" pitchFamily="34" charset="0"/>
                <a:cs typeface="Arial" pitchFamily="34" charset="0"/>
              </a:rPr>
              <a:t>FONSET</a:t>
            </a:r>
          </a:p>
        </p:txBody>
      </p:sp>
      <p:grpSp>
        <p:nvGrpSpPr>
          <p:cNvPr id="40" name="39 Grupo"/>
          <p:cNvGrpSpPr/>
          <p:nvPr/>
        </p:nvGrpSpPr>
        <p:grpSpPr>
          <a:xfrm>
            <a:off x="637005" y="2730314"/>
            <a:ext cx="939329" cy="942974"/>
            <a:chOff x="9423120" y="1581150"/>
            <a:chExt cx="1252438" cy="1257299"/>
          </a:xfrm>
          <a:solidFill>
            <a:schemeClr val="bg1"/>
          </a:solidFill>
        </p:grpSpPr>
        <p:sp>
          <p:nvSpPr>
            <p:cNvPr id="41" name="40 Elipse"/>
            <p:cNvSpPr/>
            <p:nvPr/>
          </p:nvSpPr>
          <p:spPr>
            <a:xfrm>
              <a:off x="9423120" y="1581150"/>
              <a:ext cx="1252438" cy="1257299"/>
            </a:xfrm>
            <a:prstGeom prst="ellipse">
              <a:avLst/>
            </a:prstGeom>
            <a:grpFill/>
            <a:ln w="762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pic>
          <p:nvPicPr>
            <p:cNvPr id="42" name="Picture 10" descr="http://cache3.asset-cache.net/xc/459086307.jpg?v=2&amp;c=IWSAsset&amp;k=2&amp;d=S0QEWUqezkTjeyo97U-m27KDPngKbw2akulmOWrCgWPYp8jEFyu_navDRO6L-R390"/>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53158" t="2853" r="29692" b="73959"/>
            <a:stretch/>
          </p:blipFill>
          <p:spPr bwMode="auto">
            <a:xfrm>
              <a:off x="9722653" y="1761212"/>
              <a:ext cx="647628" cy="875665"/>
            </a:xfrm>
            <a:prstGeom prst="rect">
              <a:avLst/>
            </a:prstGeom>
            <a:grpFill/>
            <a:extLst/>
          </p:spPr>
        </p:pic>
      </p:grpSp>
    </p:spTree>
    <p:extLst>
      <p:ext uri="{BB962C8B-B14F-4D97-AF65-F5344CB8AC3E}">
        <p14:creationId xmlns:p14="http://schemas.microsoft.com/office/powerpoint/2010/main" val="173202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25170</TotalTime>
  <Words>7430</Words>
  <Application>Microsoft Office PowerPoint</Application>
  <PresentationFormat>Presentación en pantalla (4:3)</PresentationFormat>
  <Paragraphs>1050</Paragraphs>
  <Slides>101</Slides>
  <Notes>13</Notes>
  <HiddenSlides>0</HiddenSlides>
  <MMClips>0</MMClips>
  <ScaleCrop>false</ScaleCrop>
  <HeadingPairs>
    <vt:vector size="6" baseType="variant">
      <vt:variant>
        <vt:lpstr>Fuentes usadas</vt:lpstr>
      </vt:variant>
      <vt:variant>
        <vt:i4>16</vt:i4>
      </vt:variant>
      <vt:variant>
        <vt:lpstr>Tema</vt:lpstr>
      </vt:variant>
      <vt:variant>
        <vt:i4>1</vt:i4>
      </vt:variant>
      <vt:variant>
        <vt:lpstr>Títulos de diapositiva</vt:lpstr>
      </vt:variant>
      <vt:variant>
        <vt:i4>101</vt:i4>
      </vt:variant>
    </vt:vector>
  </HeadingPairs>
  <TitlesOfParts>
    <vt:vector size="118" baseType="lpstr">
      <vt:lpstr>MS PGothic</vt:lpstr>
      <vt:lpstr>MS PGothic</vt:lpstr>
      <vt:lpstr> candara</vt:lpstr>
      <vt:lpstr>Arial</vt:lpstr>
      <vt:lpstr>BlairMdITC TT-Medium</vt:lpstr>
      <vt:lpstr>Calibri</vt:lpstr>
      <vt:lpstr>Cambria</vt:lpstr>
      <vt:lpstr>Candara</vt:lpstr>
      <vt:lpstr>Corbel</vt:lpstr>
      <vt:lpstr>Gill Sans MT</vt:lpstr>
      <vt:lpstr>Helvetica</vt:lpstr>
      <vt:lpstr>LilyUPC</vt:lpstr>
      <vt:lpstr>Times New Roman</vt:lpstr>
      <vt:lpstr>Trebuchet MS</vt:lpstr>
      <vt:lpstr>Wingdings</vt:lpstr>
      <vt:lpstr>Wingdings 2</vt:lpstr>
      <vt:lpstr>3_Tema de Office</vt:lpstr>
      <vt:lpstr>Presentación de PowerPoint</vt:lpstr>
      <vt:lpstr>       CONSTITUCIÓN DE 1991 </vt:lpstr>
      <vt:lpstr>EL ESTADO</vt:lpstr>
      <vt:lpstr>ELEMENTOS DEL ESTADO</vt:lpstr>
      <vt:lpstr> CARACTERISTICAS DEL ESTADO</vt:lpstr>
      <vt:lpstr>FINES ESENCIALES DEL ESTADO</vt:lpstr>
      <vt:lpstr>SUPREMACÍA CONSTITUCIONAL        L</vt:lpstr>
      <vt:lpstr>SUPREMACÍA CONSTITUCIONAL </vt:lpstr>
      <vt:lpstr>SUPREMACÍA  CONSTITUCIONAL</vt:lpstr>
      <vt:lpstr>DERECHO  </vt:lpstr>
      <vt:lpstr>Presentación de PowerPoint</vt:lpstr>
      <vt:lpstr> SEGURIDAD</vt:lpstr>
      <vt:lpstr> SEGURIDAD </vt:lpstr>
      <vt:lpstr> SEGERIDAD NACIONAL E INTERNACIONAL</vt:lpstr>
      <vt:lpstr> SEGURIDAD HUMANA</vt:lpstr>
      <vt:lpstr> SEGURIDAD HUMANA</vt:lpstr>
      <vt:lpstr>DH COMO GARANTIA DE LA SEGURIDAD</vt:lpstr>
      <vt:lpstr> LSEGURIDAD </vt:lpstr>
      <vt:lpstr> SEGURIDAD CIUDADANA Vs. SEGURIDAD PUBLICA</vt:lpstr>
      <vt:lpstr>   </vt:lpstr>
      <vt:lpstr>POLITICAS PUBLICAS</vt:lpstr>
      <vt:lpstr>POLITICAS PUBLICAS DE CONVIVENCIA Y SEGURIDAD</vt:lpstr>
      <vt:lpstr>POLITICAS PUBLICAS DE CONVIVENCIA Y SEGURIDAD</vt:lpstr>
      <vt:lpstr>ENFOQUES DE LAS POLITICAS PUBLICAS DE CONVIVENCIA Y SEGURIDAD</vt:lpstr>
      <vt:lpstr>REQUISITOS DE LAS POLITICAS PUBLICAS DE CONVIVENCIA Y SEGURIDAD</vt:lpstr>
      <vt:lpstr>Presentación de PowerPoint</vt:lpstr>
      <vt:lpstr>EFECTIVIDAD DE LAS POLITICAS P</vt:lpstr>
      <vt:lpstr>Presentación de PowerPoint</vt:lpstr>
      <vt:lpstr>CARACTERISTICAS DE LAS POLITICAS PUBLICAS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 PLAN NACIONAL DE DESARROLLO 2014-2018 "TODOS POR UN NUEVO PAÍS" </vt:lpstr>
      <vt:lpstr> PLAN NACIONAL DE DESARROLLO 2014-2018 "TODOS POR UN NUEVO PAÍS" </vt:lpstr>
      <vt:lpstr>Política Nacional de Seguridad y convivencia ciudadana </vt:lpstr>
      <vt:lpstr>de Seguridad y convivencia ciudadanaPolítica Nacional  </vt:lpstr>
      <vt:lpstr>PILARES DE LA SEGURIDAD NACIONAL </vt:lpstr>
      <vt:lpstr>Contexto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PREVENCION DE LA VIOLENCIA, DELINCUENCIA E INSEGURIDAD.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NORMATIVIDAD DE LAS PISCC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DIRECCIÓN NACIONAL DE ESCUELAS  ESCUELA DE SUBOFICIALES GONZALO JIMENEZ DE QUESADA</dc:title>
  <dc:creator>Personal</dc:creator>
  <cp:lastModifiedBy>Usuario de Windows</cp:lastModifiedBy>
  <cp:revision>88</cp:revision>
  <dcterms:created xsi:type="dcterms:W3CDTF">2015-07-02T03:52:46Z</dcterms:created>
  <dcterms:modified xsi:type="dcterms:W3CDTF">2019-01-21T00:46:34Z</dcterms:modified>
</cp:coreProperties>
</file>