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2bacb90ab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2bacb90ab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2bacb90ab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2bacb90ab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4b5fc1e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4b5fc1e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2bacb90ab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2bacb90ab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63c4cd22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63c4cd22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703a8b72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703a8b72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2bacb90ab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2bacb90ab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4b5fc1e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4b5fc1e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2bacb90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2bacb90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2bacb90a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2bacb90a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2bacb90a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2bacb90a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2bacb90a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2bacb90a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2bacb90a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2bacb90a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2bacb90a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2bacb90a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3f2627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3f2627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201765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Istio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ctrTitle"/>
          </p:nvPr>
        </p:nvSpPr>
        <p:spPr>
          <a:xfrm>
            <a:off x="0" y="0"/>
            <a:ext cx="9144000" cy="1437000"/>
          </a:xfrm>
          <a:prstGeom prst="rect">
            <a:avLst/>
          </a:prstGeom>
          <a:gradFill>
            <a:gsLst>
              <a:gs pos="0">
                <a:srgbClr val="073763"/>
              </a:gs>
              <a:gs pos="100000">
                <a:srgbClr val="073763"/>
              </a:gs>
              <a:gs pos="100000">
                <a:srgbClr val="1155CC"/>
              </a:gs>
              <a:gs pos="100000">
                <a:srgbClr val="093153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Istio Architecture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0" y="1437000"/>
            <a:ext cx="9144000" cy="3706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63" y="1620000"/>
            <a:ext cx="7784876" cy="33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0" y="0"/>
            <a:ext cx="9144000" cy="1437000"/>
          </a:xfrm>
          <a:prstGeom prst="rect">
            <a:avLst/>
          </a:prstGeom>
          <a:gradFill>
            <a:gsLst>
              <a:gs pos="0">
                <a:srgbClr val="073763"/>
              </a:gs>
              <a:gs pos="100000">
                <a:srgbClr val="073763"/>
              </a:gs>
              <a:gs pos="100000">
                <a:srgbClr val="1155CC"/>
              </a:gs>
              <a:gs pos="100000">
                <a:srgbClr val="093153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   </a:t>
            </a:r>
            <a:br>
              <a:rPr lang="en" sz="3000">
                <a:solidFill>
                  <a:schemeClr val="lt1"/>
                </a:solidFill>
              </a:rPr>
            </a:br>
            <a:endParaRPr sz="30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Gateways in Istio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0" y="1437000"/>
            <a:ext cx="9144000" cy="3706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❏"/>
            </a:pPr>
            <a:r>
              <a:rPr lang="en" sz="1550">
                <a:solidFill>
                  <a:schemeClr val="dk1"/>
                </a:solidFill>
              </a:rPr>
              <a:t>Istio Gateway is a component of the Istio service mesh that is responsible for managing external traffic into the mesh.</a:t>
            </a:r>
            <a:endParaRPr sz="15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❏"/>
            </a:pPr>
            <a:r>
              <a:rPr lang="en" sz="1550">
                <a:solidFill>
                  <a:schemeClr val="dk1"/>
                </a:solidFill>
              </a:rPr>
              <a:t>It acts as an entry point into the service mesh for external traffic, and provides features such as load balancing, SSL/TLS termination, and routing to services within the mesh.</a:t>
            </a:r>
            <a:endParaRPr sz="15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❏"/>
            </a:pPr>
            <a:r>
              <a:rPr lang="en" sz="1550">
                <a:solidFill>
                  <a:schemeClr val="dk1"/>
                </a:solidFill>
              </a:rPr>
              <a:t>Istio Gateway can be configured to support different protocols such as HTTP, HTTPS, and TCP</a:t>
            </a:r>
            <a:endParaRPr sz="15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❏"/>
            </a:pPr>
            <a:r>
              <a:rPr lang="en" sz="1550">
                <a:solidFill>
                  <a:schemeClr val="dk1"/>
                </a:solidFill>
              </a:rPr>
              <a:t>It uses virtual services and destination rules to route traffic to the appropriate services within the mesh based on the incoming requests.</a:t>
            </a:r>
            <a:r>
              <a:rPr lang="en" sz="1550">
                <a:solidFill>
                  <a:schemeClr val="dk1"/>
                </a:solidFill>
              </a:rPr>
              <a:t>.</a:t>
            </a:r>
            <a:endParaRPr sz="15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ctrTitle"/>
          </p:nvPr>
        </p:nvSpPr>
        <p:spPr>
          <a:xfrm>
            <a:off x="0" y="0"/>
            <a:ext cx="9144000" cy="1437000"/>
          </a:xfrm>
          <a:prstGeom prst="rect">
            <a:avLst/>
          </a:prstGeom>
          <a:gradFill>
            <a:gsLst>
              <a:gs pos="0">
                <a:srgbClr val="073763"/>
              </a:gs>
              <a:gs pos="100000">
                <a:srgbClr val="073763"/>
              </a:gs>
              <a:gs pos="100000">
                <a:srgbClr val="1155CC"/>
              </a:gs>
              <a:gs pos="100000">
                <a:srgbClr val="093153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25" name="Google Shape;125;p24"/>
          <p:cNvSpPr txBox="1"/>
          <p:nvPr>
            <p:ph idx="1" type="subTitle"/>
          </p:nvPr>
        </p:nvSpPr>
        <p:spPr>
          <a:xfrm>
            <a:off x="0" y="1437000"/>
            <a:ext cx="9144000" cy="3706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50" y="238125"/>
            <a:ext cx="837247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0" y="0"/>
            <a:ext cx="9144000" cy="1437000"/>
          </a:xfrm>
          <a:prstGeom prst="rect">
            <a:avLst/>
          </a:prstGeom>
          <a:gradFill>
            <a:gsLst>
              <a:gs pos="0">
                <a:srgbClr val="073763"/>
              </a:gs>
              <a:gs pos="100000">
                <a:srgbClr val="073763"/>
              </a:gs>
              <a:gs pos="100000">
                <a:srgbClr val="1155CC"/>
              </a:gs>
              <a:gs pos="100000">
                <a:srgbClr val="093153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   </a:t>
            </a:r>
            <a:br>
              <a:rPr lang="en" sz="3000">
                <a:solidFill>
                  <a:schemeClr val="lt1"/>
                </a:solidFill>
              </a:rPr>
            </a:br>
            <a:endParaRPr sz="30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Virtual Service in Istio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0" y="1437000"/>
            <a:ext cx="9144000" cy="3706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❏"/>
            </a:pPr>
            <a:r>
              <a:rPr lang="en" sz="1550">
                <a:solidFill>
                  <a:schemeClr val="dk1"/>
                </a:solidFill>
              </a:rPr>
              <a:t>Istio Virtual Services are a component of the Istio service mesh that allow you to define how traffic should be routed to specific services based on rules and conditions.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❏"/>
            </a:pPr>
            <a:r>
              <a:rPr lang="en" sz="1550">
                <a:solidFill>
                  <a:schemeClr val="dk1"/>
                </a:solidFill>
              </a:rPr>
              <a:t>Virtual Services allow you to define traffic routing rules based on HTTP headers, paths, and hostnames.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❏"/>
            </a:pPr>
            <a:r>
              <a:rPr lang="en" sz="1550">
                <a:solidFill>
                  <a:schemeClr val="dk1"/>
                </a:solidFill>
              </a:rPr>
              <a:t>Virtual Services are defined using YAML files, which specify the routing rules for incoming traffic.</a:t>
            </a:r>
            <a:endParaRPr sz="15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0" y="0"/>
            <a:ext cx="9144000" cy="1437000"/>
          </a:xfrm>
          <a:prstGeom prst="rect">
            <a:avLst/>
          </a:prstGeom>
          <a:gradFill>
            <a:gsLst>
              <a:gs pos="0">
                <a:srgbClr val="073763"/>
              </a:gs>
              <a:gs pos="100000">
                <a:srgbClr val="073763"/>
              </a:gs>
              <a:gs pos="100000">
                <a:srgbClr val="1155CC"/>
              </a:gs>
              <a:gs pos="100000">
                <a:srgbClr val="093153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	 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0" y="1437000"/>
            <a:ext cx="9144000" cy="3706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6405875" y="3975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50" y="261925"/>
            <a:ext cx="8067675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5"/>
                </a:solidFill>
              </a:rPr>
              <a:t>Demo</a:t>
            </a:r>
            <a:endParaRPr b="1" sz="4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5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5"/>
                </a:solidFill>
              </a:rPr>
              <a:t>THANK YOU</a:t>
            </a:r>
            <a:endParaRPr b="1" sz="4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5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0" y="0"/>
            <a:ext cx="9144000" cy="1437000"/>
          </a:xfrm>
          <a:prstGeom prst="rect">
            <a:avLst/>
          </a:prstGeom>
          <a:gradFill>
            <a:gsLst>
              <a:gs pos="0">
                <a:srgbClr val="073763"/>
              </a:gs>
              <a:gs pos="100000">
                <a:srgbClr val="073763"/>
              </a:gs>
              <a:gs pos="100000">
                <a:srgbClr val="1155CC"/>
              </a:gs>
              <a:gs pos="100000">
                <a:srgbClr val="093153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Prerequisites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0" y="1437000"/>
            <a:ext cx="9144000" cy="3706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What is Sidecar container in kubernetes 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What is Services &amp; Types in kubernetes 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What is Envoy Proxy ?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0" y="0"/>
            <a:ext cx="9144000" cy="1437000"/>
          </a:xfrm>
          <a:prstGeom prst="rect">
            <a:avLst/>
          </a:prstGeom>
          <a:gradFill>
            <a:gsLst>
              <a:gs pos="0">
                <a:srgbClr val="073763"/>
              </a:gs>
              <a:gs pos="100000">
                <a:srgbClr val="073763"/>
              </a:gs>
              <a:gs pos="100000">
                <a:srgbClr val="1155CC"/>
              </a:gs>
              <a:gs pos="100000">
                <a:srgbClr val="093153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What is Service Mesh ?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0" y="1437000"/>
            <a:ext cx="9144000" cy="3706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Understand the problem to understand the solution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What is monolithic application 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What is Microservices application ?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0" y="0"/>
            <a:ext cx="9144000" cy="1437000"/>
          </a:xfrm>
          <a:prstGeom prst="rect">
            <a:avLst/>
          </a:prstGeom>
          <a:gradFill>
            <a:gsLst>
              <a:gs pos="0">
                <a:srgbClr val="073763"/>
              </a:gs>
              <a:gs pos="100000">
                <a:srgbClr val="073763"/>
              </a:gs>
              <a:gs pos="100000">
                <a:srgbClr val="1155CC"/>
              </a:gs>
              <a:gs pos="100000">
                <a:srgbClr val="093153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Monoliths Application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0" y="1437000"/>
            <a:ext cx="9144000" cy="3706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Monolith application means one program, built as one binary and ran as one process.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25" y="2832963"/>
            <a:ext cx="34671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450" y="2832975"/>
            <a:ext cx="3581444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0" y="0"/>
            <a:ext cx="9144000" cy="1437000"/>
          </a:xfrm>
          <a:prstGeom prst="rect">
            <a:avLst/>
          </a:prstGeom>
          <a:gradFill>
            <a:gsLst>
              <a:gs pos="0">
                <a:srgbClr val="073763"/>
              </a:gs>
              <a:gs pos="100000">
                <a:srgbClr val="073763"/>
              </a:gs>
              <a:gs pos="100000">
                <a:srgbClr val="1155CC"/>
              </a:gs>
              <a:gs pos="100000">
                <a:srgbClr val="093153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Disadvantages of Monoliths Application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0" y="1437000"/>
            <a:ext cx="9144000" cy="3706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Hard to scale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Hard to release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Reduced technology flexibility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0" y="0"/>
            <a:ext cx="9144000" cy="1437000"/>
          </a:xfrm>
          <a:prstGeom prst="rect">
            <a:avLst/>
          </a:prstGeom>
          <a:gradFill>
            <a:gsLst>
              <a:gs pos="0">
                <a:srgbClr val="073763"/>
              </a:gs>
              <a:gs pos="100000">
                <a:srgbClr val="073763"/>
              </a:gs>
              <a:gs pos="100000">
                <a:srgbClr val="1155CC"/>
              </a:gs>
              <a:gs pos="100000">
                <a:srgbClr val="093153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   </a:t>
            </a:r>
            <a:br>
              <a:rPr lang="en" sz="3000">
                <a:solidFill>
                  <a:schemeClr val="lt1"/>
                </a:solidFill>
              </a:rPr>
            </a:br>
            <a:endParaRPr sz="30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Microservices to the rescue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0" y="1437000"/>
            <a:ext cx="9144000" cy="3706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“Microservices” is a software design pattern that favors breaking down an application into independent, de-coupled from each other, components.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De-coupled means that they have their codebase and run as standalone programs but interconnected via some communication interface.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This interface is usually network.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0" y="0"/>
            <a:ext cx="9144000" cy="1437000"/>
          </a:xfrm>
          <a:prstGeom prst="rect">
            <a:avLst/>
          </a:prstGeom>
          <a:gradFill>
            <a:gsLst>
              <a:gs pos="0">
                <a:srgbClr val="073763"/>
              </a:gs>
              <a:gs pos="100000">
                <a:srgbClr val="073763"/>
              </a:gs>
              <a:gs pos="100000">
                <a:srgbClr val="1155CC"/>
              </a:gs>
              <a:gs pos="100000">
                <a:srgbClr val="093153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   High Level Understanding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0" y="1437000"/>
            <a:ext cx="9144000" cy="3706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Monolith becoming “Microservices,” services A, B, C, D interoperate over the network now.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300" y="2365424"/>
            <a:ext cx="3967245" cy="26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0" y="0"/>
            <a:ext cx="9144000" cy="1437000"/>
          </a:xfrm>
          <a:prstGeom prst="rect">
            <a:avLst/>
          </a:prstGeom>
          <a:gradFill>
            <a:gsLst>
              <a:gs pos="0">
                <a:srgbClr val="073763"/>
              </a:gs>
              <a:gs pos="100000">
                <a:srgbClr val="073763"/>
              </a:gs>
              <a:gs pos="100000">
                <a:srgbClr val="1155CC"/>
              </a:gs>
              <a:gs pos="100000">
                <a:srgbClr val="093153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   Advantages of Microservices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0" y="1437000"/>
            <a:ext cx="9144000" cy="3706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You can scale each service independently from each other.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You can de-couple release cycles of each service.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You are free to write each service using the technology of your choice, as long as they use the same communication interface between them.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0" y="0"/>
            <a:ext cx="9144000" cy="1437000"/>
          </a:xfrm>
          <a:prstGeom prst="rect">
            <a:avLst/>
          </a:prstGeom>
          <a:gradFill>
            <a:gsLst>
              <a:gs pos="0">
                <a:srgbClr val="073763"/>
              </a:gs>
              <a:gs pos="100000">
                <a:srgbClr val="073763"/>
              </a:gs>
              <a:gs pos="100000">
                <a:srgbClr val="1155CC"/>
              </a:gs>
              <a:gs pos="100000">
                <a:srgbClr val="093153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Service Mesh &amp; </a:t>
            </a:r>
            <a:r>
              <a:rPr lang="en" sz="3000">
                <a:solidFill>
                  <a:schemeClr val="lt1"/>
                </a:solidFill>
              </a:rPr>
              <a:t>Brand new issues to resolve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0" y="1437000"/>
            <a:ext cx="9144000" cy="3706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Traffic management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Security &amp; Policies management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Observability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500" y="1709484"/>
            <a:ext cx="5073599" cy="2958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