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3" r:id="rId5"/>
    <p:sldId id="269" r:id="rId6"/>
    <p:sldId id="270" r:id="rId7"/>
    <p:sldId id="277" r:id="rId8"/>
    <p:sldId id="271" r:id="rId9"/>
    <p:sldId id="272" r:id="rId10"/>
    <p:sldId id="273" r:id="rId11"/>
    <p:sldId id="274" r:id="rId12"/>
    <p:sldId id="275" r:id="rId13"/>
    <p:sldId id="268" r:id="rId14"/>
  </p:sldIdLst>
  <p:sldSz cx="12192000" cy="6858000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 userDrawn="1">
          <p15:clr>
            <a:srgbClr val="A4A3A4"/>
          </p15:clr>
        </p15:guide>
        <p15:guide id="2" orient="horz" pos="3838" userDrawn="1">
          <p15:clr>
            <a:srgbClr val="A4A3A4"/>
          </p15:clr>
        </p15:guide>
        <p15:guide id="4" orient="horz" pos="799" userDrawn="1">
          <p15:clr>
            <a:srgbClr val="A4A3A4"/>
          </p15:clr>
        </p15:guide>
        <p15:guide id="5" orient="horz" pos="3657" userDrawn="1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5B1"/>
    <a:srgbClr val="15ACBD"/>
    <a:srgbClr val="418EE0"/>
    <a:srgbClr val="C074D8"/>
    <a:srgbClr val="E6E6E6"/>
    <a:srgbClr val="7160D1"/>
    <a:srgbClr val="3E64DA"/>
    <a:srgbClr val="333EC7"/>
    <a:srgbClr val="FFFFFF"/>
    <a:srgbClr val="252C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56" autoAdjust="0"/>
    <p:restoredTop sz="94660" autoAdjust="0"/>
  </p:normalViewPr>
  <p:slideViewPr>
    <p:cSldViewPr snapToGrid="0" showGuides="1">
      <p:cViewPr varScale="1">
        <p:scale>
          <a:sx n="82" d="100"/>
          <a:sy n="82" d="100"/>
        </p:scale>
        <p:origin x="773" y="77"/>
      </p:cViewPr>
      <p:guideLst>
        <p:guide orient="horz" pos="391"/>
        <p:guide orient="horz" pos="3838"/>
        <p:guide orient="horz" pos="799"/>
        <p:guide orient="horz" pos="365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7AB5187-0CE0-40DB-91C9-657F0AB02D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B94E1EA-C093-47BE-9655-24A6349B6D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A5022-96C1-4A30-B3BD-7892E1C14C40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969FA7F-74DA-488A-9B0D-25B5F6E68D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5C5783-6D63-4D3C-A183-1624CA3452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054AC-7020-46ED-9CA5-D627D8DCB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8738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F4841-BE9B-4A6B-B45F-4A82F89BB95D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4E9DE-C71A-4B58-BB1E-F0FAA177B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1720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w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5" cy="6858000"/>
          </a:xfrm>
          <a:prstGeom prst="rect">
            <a:avLst/>
          </a:prstGeom>
        </p:spPr>
      </p:pic>
      <p:sp>
        <p:nvSpPr>
          <p:cNvPr id="10" name="Заголовок 9"/>
          <p:cNvSpPr>
            <a:spLocks noGrp="1"/>
          </p:cNvSpPr>
          <p:nvPr>
            <p:ph type="title" hasCustomPrompt="1"/>
          </p:nvPr>
        </p:nvSpPr>
        <p:spPr>
          <a:xfrm>
            <a:off x="838199" y="1558412"/>
            <a:ext cx="10515600" cy="132556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ПРЕЗЕНТАЦИИ</a:t>
            </a: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939" y="544378"/>
            <a:ext cx="2218325" cy="960572"/>
          </a:xfrm>
          <a:prstGeom prst="rect">
            <a:avLst/>
          </a:prstGeom>
        </p:spPr>
      </p:pic>
      <p:sp>
        <p:nvSpPr>
          <p:cNvPr id="6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883975"/>
            <a:ext cx="10515600" cy="854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Здесь подзаголовок, тезис, цитата. </a:t>
            </a:r>
          </a:p>
          <a:p>
            <a:pPr lvl="0"/>
            <a:r>
              <a:rPr lang="ru-RU" dirty="0"/>
              <a:t>Если заголовок больше 3 слов, то лучше без «</a:t>
            </a:r>
            <a:r>
              <a:rPr lang="ru-RU" dirty="0" err="1"/>
              <a:t>капса</a:t>
            </a:r>
            <a:r>
              <a:rPr lang="ru-RU" dirty="0"/>
              <a:t>»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875494"/>
            <a:ext cx="5678488" cy="376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Имя и фамилия спикера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5360988"/>
            <a:ext cx="5678488" cy="412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24288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с иконками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rgbClr val="4225B1"/>
                </a:solidFill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в две строки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2349500"/>
            <a:ext cx="936625" cy="7702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ru-RU" dirty="0"/>
              <a:t>иконка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4348629"/>
            <a:ext cx="936625" cy="7702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ru-RU" dirty="0"/>
              <a:t>иконка</a:t>
            </a:r>
          </a:p>
        </p:txBody>
      </p:sp>
      <p:sp>
        <p:nvSpPr>
          <p:cNvPr id="11" name="Текст 8"/>
          <p:cNvSpPr>
            <a:spLocks noGrp="1"/>
          </p:cNvSpPr>
          <p:nvPr>
            <p:ph type="body" sz="quarter" idx="12" hasCustomPrompt="1"/>
          </p:nvPr>
        </p:nvSpPr>
        <p:spPr>
          <a:xfrm>
            <a:off x="2124636" y="2349500"/>
            <a:ext cx="3550024" cy="7702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2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2124636" y="4348629"/>
            <a:ext cx="3550024" cy="7702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3" name="Текст 8"/>
          <p:cNvSpPr>
            <a:spLocks noGrp="1"/>
          </p:cNvSpPr>
          <p:nvPr>
            <p:ph type="body" sz="quarter" idx="14" hasCustomPrompt="1"/>
          </p:nvPr>
        </p:nvSpPr>
        <p:spPr>
          <a:xfrm>
            <a:off x="6517340" y="2349500"/>
            <a:ext cx="936625" cy="7702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ru-RU" dirty="0"/>
              <a:t>иконка</a:t>
            </a:r>
          </a:p>
        </p:txBody>
      </p:sp>
      <p:sp>
        <p:nvSpPr>
          <p:cNvPr id="14" name="Текст 8"/>
          <p:cNvSpPr>
            <a:spLocks noGrp="1"/>
          </p:cNvSpPr>
          <p:nvPr>
            <p:ph type="body" sz="quarter" idx="15" hasCustomPrompt="1"/>
          </p:nvPr>
        </p:nvSpPr>
        <p:spPr>
          <a:xfrm>
            <a:off x="6517339" y="4348629"/>
            <a:ext cx="936625" cy="7702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ru-RU" dirty="0"/>
              <a:t>иконка</a:t>
            </a:r>
          </a:p>
        </p:txBody>
      </p:sp>
      <p:sp>
        <p:nvSpPr>
          <p:cNvPr id="15" name="Текст 8"/>
          <p:cNvSpPr>
            <a:spLocks noGrp="1"/>
          </p:cNvSpPr>
          <p:nvPr>
            <p:ph type="body" sz="quarter" idx="16" hasCustomPrompt="1"/>
          </p:nvPr>
        </p:nvSpPr>
        <p:spPr>
          <a:xfrm>
            <a:off x="7803776" y="2349500"/>
            <a:ext cx="3550024" cy="7702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6" name="Текст 8"/>
          <p:cNvSpPr>
            <a:spLocks noGrp="1"/>
          </p:cNvSpPr>
          <p:nvPr>
            <p:ph type="body" sz="quarter" idx="17" hasCustomPrompt="1"/>
          </p:nvPr>
        </p:nvSpPr>
        <p:spPr>
          <a:xfrm>
            <a:off x="7803776" y="4348629"/>
            <a:ext cx="3550024" cy="7702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ru-RU" dirty="0"/>
              <a:t>текст</a:t>
            </a:r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68" y="6443810"/>
            <a:ext cx="11534632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1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локи текста с под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rgbClr val="4225B1"/>
                </a:solidFill>
              </a:defRPr>
            </a:lvl1pPr>
          </a:lstStyle>
          <a:p>
            <a:r>
              <a:rPr lang="ru-RU" dirty="0"/>
              <a:t>Структура доклада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199" y="2197100"/>
            <a:ext cx="4459941" cy="5102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4225B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2707341"/>
            <a:ext cx="4459941" cy="6556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Название раздела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6" hasCustomPrompt="1"/>
          </p:nvPr>
        </p:nvSpPr>
        <p:spPr>
          <a:xfrm>
            <a:off x="838199" y="4232088"/>
            <a:ext cx="4459941" cy="5102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4225B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  <a:p>
            <a:pPr lvl="0"/>
            <a:endParaRPr lang="ru-RU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4742329"/>
            <a:ext cx="4459941" cy="6556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Название раздела</a:t>
            </a:r>
          </a:p>
        </p:txBody>
      </p:sp>
      <p:pic>
        <p:nvPicPr>
          <p:cNvPr id="21" name="Рисунок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68" y="6443810"/>
            <a:ext cx="11534632" cy="243861"/>
          </a:xfrm>
          <a:prstGeom prst="rect">
            <a:avLst/>
          </a:prstGeom>
        </p:spPr>
      </p:pic>
      <p:sp>
        <p:nvSpPr>
          <p:cNvPr id="12" name="Текст 4"/>
          <p:cNvSpPr>
            <a:spLocks noGrp="1"/>
          </p:cNvSpPr>
          <p:nvPr>
            <p:ph type="body" sz="quarter" idx="18" hasCustomPrompt="1"/>
          </p:nvPr>
        </p:nvSpPr>
        <p:spPr>
          <a:xfrm>
            <a:off x="6893859" y="2197100"/>
            <a:ext cx="4459941" cy="5102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4225B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19" hasCustomPrompt="1"/>
          </p:nvPr>
        </p:nvSpPr>
        <p:spPr>
          <a:xfrm>
            <a:off x="6893859" y="2707341"/>
            <a:ext cx="4459941" cy="6556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Название раздела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20" hasCustomPrompt="1"/>
          </p:nvPr>
        </p:nvSpPr>
        <p:spPr>
          <a:xfrm>
            <a:off x="6893859" y="4232088"/>
            <a:ext cx="4459941" cy="5102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4225B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  <a:p>
            <a:pPr lvl="0"/>
            <a:endParaRPr lang="ru-RU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21" hasCustomPrompt="1"/>
          </p:nvPr>
        </p:nvSpPr>
        <p:spPr>
          <a:xfrm>
            <a:off x="6893859" y="4742329"/>
            <a:ext cx="4459941" cy="6556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Название раздела</a:t>
            </a:r>
          </a:p>
        </p:txBody>
      </p:sp>
    </p:spTree>
    <p:extLst>
      <p:ext uri="{BB962C8B-B14F-4D97-AF65-F5344CB8AC3E}">
        <p14:creationId xmlns:p14="http://schemas.microsoft.com/office/powerpoint/2010/main" val="2679221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иллюстра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rgbClr val="4225B1"/>
                </a:solidFill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в две строки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838200" y="2223799"/>
            <a:ext cx="10515600" cy="3844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Иллюстрация или скриншот. Чтобы вставить изображение, нажмите на иконку в центре слайда, выберите нужный объект на устройстве и нажмите «Вставить». Если изображение встроилось не той частью или не с теми пропорциями, выделите его правой клавишей мыши и нажмите «Обрезка». Измените размер изображения или ту область, которая попадает в кадр.</a:t>
            </a:r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68" y="6443810"/>
            <a:ext cx="11534632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85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rgbClr val="4225B1"/>
                </a:solidFill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в две строки</a:t>
            </a:r>
          </a:p>
        </p:txBody>
      </p:sp>
      <p:sp>
        <p:nvSpPr>
          <p:cNvPr id="6" name="Таблица 5"/>
          <p:cNvSpPr>
            <a:spLocks noGrp="1"/>
          </p:cNvSpPr>
          <p:nvPr>
            <p:ph type="tbl" sz="quarter" idx="12" hasCustomPrompt="1"/>
          </p:nvPr>
        </p:nvSpPr>
        <p:spPr>
          <a:xfrm>
            <a:off x="838200" y="2226776"/>
            <a:ext cx="10515600" cy="38512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Чтобы вставить таблицу, нажмите на иконку в центре слайда. Выберите количество строк и столбцов. Заполните таблицу данными и отредактируйте ее: избавьтесь от заливки, удалите внешние границы и внутренние вертикальные границы, внутренние горизонтальные границы сделайте деликатными, выровняйте текстовые данные по левому краю, а числовые – по правому, выделите самые важные данные и шапку таблицы.</a:t>
            </a:r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68" y="6443810"/>
            <a:ext cx="11534632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69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rgbClr val="4225B1"/>
                </a:solidFill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в две строки</a:t>
            </a:r>
          </a:p>
        </p:txBody>
      </p:sp>
      <p:sp>
        <p:nvSpPr>
          <p:cNvPr id="5" name="Диаграмма 4"/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26776"/>
            <a:ext cx="10515600" cy="38512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Чтобы вставить диаграмму, нажмите на иконку в центре слайда. Выберите тип диаграммы, заполните таблицу данными. Удалите с диаграммы линии сетки и шкалу значений. Подпишите точные значения рядом с сегментами, укрупните подписи. Аккуратно разместите подписи, чтобы они не пересекали диаграмму и были расположены горизонтально. Легенду переместите в область над диаграммой. Расставьте акценты с помощью цветов, представленных в палитре. Сделайте крупнее числовое значение рядом с главным сектором.</a:t>
            </a:r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68" y="6443810"/>
            <a:ext cx="11534632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37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а / таблица и комментарии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68" y="6443810"/>
            <a:ext cx="11534632" cy="243861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5266765" cy="1325563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rgbClr val="4225B1"/>
                </a:solidFill>
              </a:defRPr>
            </a:lvl1pPr>
          </a:lstStyle>
          <a:p>
            <a:r>
              <a:rPr lang="ru-RU" dirty="0"/>
              <a:t>Заголовок 1</a:t>
            </a:r>
            <a:br>
              <a:rPr lang="ru-RU" dirty="0"/>
            </a:br>
            <a:r>
              <a:rPr lang="ru-RU" dirty="0"/>
              <a:t>или 2 строки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2214563"/>
            <a:ext cx="5267325" cy="389096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C074D8"/>
              </a:buClr>
              <a:buFont typeface="Arial" panose="020B0604020202020204" pitchFamily="34" charset="0"/>
              <a:buChar char="•"/>
              <a:defRPr sz="2000" baseline="0"/>
            </a:lvl1pPr>
          </a:lstStyle>
          <a:p>
            <a:pPr lvl="0"/>
            <a:r>
              <a:rPr lang="ru-RU" dirty="0"/>
              <a:t>Пункт 1</a:t>
            </a:r>
          </a:p>
          <a:p>
            <a:pPr lvl="0"/>
            <a:r>
              <a:rPr lang="ru-RU" dirty="0"/>
              <a:t>Пункт 2</a:t>
            </a:r>
          </a:p>
          <a:p>
            <a:pPr lvl="0"/>
            <a:r>
              <a:rPr lang="ru-RU" dirty="0"/>
              <a:t>Пункт 3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5" hasCustomPrompt="1"/>
          </p:nvPr>
        </p:nvSpPr>
        <p:spPr>
          <a:xfrm>
            <a:off x="6464300" y="614"/>
            <a:ext cx="5727700" cy="64431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Иллюстрация / скриншот / таблица / диаграмма</a:t>
            </a:r>
          </a:p>
        </p:txBody>
      </p:sp>
    </p:spTree>
    <p:extLst>
      <p:ext uri="{BB962C8B-B14F-4D97-AF65-F5344CB8AC3E}">
        <p14:creationId xmlns:p14="http://schemas.microsoft.com/office/powerpoint/2010/main" val="3801575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а / таблица и комментарии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rgbClr val="4225B1"/>
                </a:solidFill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в две строки</a:t>
            </a: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68" y="6443810"/>
            <a:ext cx="11534632" cy="243861"/>
          </a:xfrm>
          <a:prstGeom prst="rect">
            <a:avLst/>
          </a:prstGeom>
        </p:spPr>
      </p:pic>
      <p:sp>
        <p:nvSpPr>
          <p:cNvPr id="8" name="Объект 7"/>
          <p:cNvSpPr>
            <a:spLocks noGrp="1"/>
          </p:cNvSpPr>
          <p:nvPr>
            <p:ph sz="quarter" idx="14" hasCustomPrompt="1"/>
          </p:nvPr>
        </p:nvSpPr>
        <p:spPr>
          <a:xfrm>
            <a:off x="838200" y="2227263"/>
            <a:ext cx="5813425" cy="38512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Иллюстрация / скриншот / таблица / диаграмма</a:t>
            </a:r>
          </a:p>
        </p:txBody>
      </p:sp>
      <p:grpSp>
        <p:nvGrpSpPr>
          <p:cNvPr id="9" name="Группа 8"/>
          <p:cNvGrpSpPr/>
          <p:nvPr userDrawn="1"/>
        </p:nvGrpSpPr>
        <p:grpSpPr>
          <a:xfrm>
            <a:off x="7371310" y="2118822"/>
            <a:ext cx="876219" cy="1018276"/>
            <a:chOff x="6415853" y="1303510"/>
            <a:chExt cx="1082042" cy="1257468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5853" y="1303510"/>
              <a:ext cx="1082042" cy="1082042"/>
            </a:xfrm>
            <a:prstGeom prst="rect">
              <a:avLst/>
            </a:prstGeom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7929" y="2210124"/>
              <a:ext cx="632849" cy="350854"/>
            </a:xfrm>
            <a:prstGeom prst="rect">
              <a:avLst/>
            </a:prstGeom>
          </p:spPr>
        </p:pic>
      </p:grpSp>
      <p:grpSp>
        <p:nvGrpSpPr>
          <p:cNvPr id="12" name="Группа 11"/>
          <p:cNvGrpSpPr/>
          <p:nvPr userDrawn="1"/>
        </p:nvGrpSpPr>
        <p:grpSpPr>
          <a:xfrm>
            <a:off x="7371310" y="3649672"/>
            <a:ext cx="876219" cy="1018276"/>
            <a:chOff x="3563497" y="1303510"/>
            <a:chExt cx="1082042" cy="1257468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3497" y="1303510"/>
              <a:ext cx="1082042" cy="1082042"/>
            </a:xfrm>
            <a:prstGeom prst="rect">
              <a:avLst/>
            </a:prstGeom>
          </p:spPr>
        </p:pic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5573" y="2210124"/>
              <a:ext cx="632849" cy="350854"/>
            </a:xfrm>
            <a:prstGeom prst="rect">
              <a:avLst/>
            </a:prstGeom>
          </p:spPr>
        </p:pic>
      </p:grpSp>
      <p:grpSp>
        <p:nvGrpSpPr>
          <p:cNvPr id="15" name="Группа 14"/>
          <p:cNvGrpSpPr/>
          <p:nvPr userDrawn="1"/>
        </p:nvGrpSpPr>
        <p:grpSpPr>
          <a:xfrm>
            <a:off x="7371310" y="5180522"/>
            <a:ext cx="876219" cy="1018276"/>
            <a:chOff x="711141" y="1303510"/>
            <a:chExt cx="1082042" cy="1257468"/>
          </a:xfrm>
        </p:grpSpPr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141" y="1303510"/>
              <a:ext cx="1082042" cy="1082042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141" y="2210124"/>
              <a:ext cx="632849" cy="350854"/>
            </a:xfrm>
            <a:prstGeom prst="rect">
              <a:avLst/>
            </a:prstGeom>
          </p:spPr>
        </p:pic>
      </p:grpSp>
      <p:sp>
        <p:nvSpPr>
          <p:cNvPr id="22" name="Текст 21"/>
          <p:cNvSpPr>
            <a:spLocks noGrp="1"/>
          </p:cNvSpPr>
          <p:nvPr>
            <p:ph type="body" sz="quarter" idx="15" hasCustomPrompt="1"/>
          </p:nvPr>
        </p:nvSpPr>
        <p:spPr>
          <a:xfrm>
            <a:off x="7494588" y="2227263"/>
            <a:ext cx="619125" cy="6254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</a:t>
            </a:r>
          </a:p>
        </p:txBody>
      </p:sp>
      <p:sp>
        <p:nvSpPr>
          <p:cNvPr id="23" name="Текст 21"/>
          <p:cNvSpPr>
            <a:spLocks noGrp="1"/>
          </p:cNvSpPr>
          <p:nvPr>
            <p:ph type="body" sz="quarter" idx="16" hasCustomPrompt="1"/>
          </p:nvPr>
        </p:nvSpPr>
        <p:spPr>
          <a:xfrm>
            <a:off x="7494587" y="3758357"/>
            <a:ext cx="619125" cy="6254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2</a:t>
            </a:r>
          </a:p>
        </p:txBody>
      </p:sp>
      <p:sp>
        <p:nvSpPr>
          <p:cNvPr id="24" name="Текст 21"/>
          <p:cNvSpPr>
            <a:spLocks noGrp="1"/>
          </p:cNvSpPr>
          <p:nvPr>
            <p:ph type="body" sz="quarter" idx="17" hasCustomPrompt="1"/>
          </p:nvPr>
        </p:nvSpPr>
        <p:spPr>
          <a:xfrm>
            <a:off x="7494587" y="5293423"/>
            <a:ext cx="619125" cy="6254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3</a:t>
            </a:r>
          </a:p>
        </p:txBody>
      </p:sp>
      <p:sp>
        <p:nvSpPr>
          <p:cNvPr id="26" name="Текст 25"/>
          <p:cNvSpPr>
            <a:spLocks noGrp="1"/>
          </p:cNvSpPr>
          <p:nvPr>
            <p:ph type="body" sz="quarter" idx="18" hasCustomPrompt="1"/>
          </p:nvPr>
        </p:nvSpPr>
        <p:spPr>
          <a:xfrm>
            <a:off x="8463056" y="2274887"/>
            <a:ext cx="2890744" cy="530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ru-RU" dirty="0"/>
              <a:t>Текст-пояснение</a:t>
            </a:r>
          </a:p>
        </p:txBody>
      </p:sp>
      <p:sp>
        <p:nvSpPr>
          <p:cNvPr id="27" name="Текст 25"/>
          <p:cNvSpPr>
            <a:spLocks noGrp="1"/>
          </p:cNvSpPr>
          <p:nvPr>
            <p:ph type="body" sz="quarter" idx="19" hasCustomPrompt="1"/>
          </p:nvPr>
        </p:nvSpPr>
        <p:spPr>
          <a:xfrm>
            <a:off x="8463056" y="3802136"/>
            <a:ext cx="2890744" cy="530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ru-RU" dirty="0"/>
              <a:t>Текст-пояснение</a:t>
            </a:r>
          </a:p>
        </p:txBody>
      </p:sp>
      <p:sp>
        <p:nvSpPr>
          <p:cNvPr id="28" name="Текст 25"/>
          <p:cNvSpPr>
            <a:spLocks noGrp="1"/>
          </p:cNvSpPr>
          <p:nvPr>
            <p:ph type="body" sz="quarter" idx="20" hasCustomPrompt="1"/>
          </p:nvPr>
        </p:nvSpPr>
        <p:spPr>
          <a:xfrm>
            <a:off x="8463056" y="5341047"/>
            <a:ext cx="2890744" cy="530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ru-RU" dirty="0"/>
              <a:t>Текст-пояснение</a:t>
            </a:r>
          </a:p>
        </p:txBody>
      </p:sp>
    </p:spTree>
    <p:extLst>
      <p:ext uri="{BB962C8B-B14F-4D97-AF65-F5344CB8AC3E}">
        <p14:creationId xmlns:p14="http://schemas.microsoft.com/office/powerpoint/2010/main" val="2920372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5" cy="6858000"/>
          </a:xfrm>
          <a:prstGeom prst="rect">
            <a:avLst/>
          </a:prstGeom>
        </p:spPr>
      </p:pic>
      <p:sp>
        <p:nvSpPr>
          <p:cNvPr id="10" name="Заголовок 9"/>
          <p:cNvSpPr>
            <a:spLocks noGrp="1"/>
          </p:cNvSpPr>
          <p:nvPr>
            <p:ph type="title" hasCustomPrompt="1"/>
          </p:nvPr>
        </p:nvSpPr>
        <p:spPr>
          <a:xfrm>
            <a:off x="838199" y="1558412"/>
            <a:ext cx="10515600" cy="132556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ПРЕЗЕНТАЦИИ</a:t>
            </a: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939" y="544378"/>
            <a:ext cx="2218325" cy="960572"/>
          </a:xfrm>
          <a:prstGeom prst="rect">
            <a:avLst/>
          </a:prstGeom>
        </p:spPr>
      </p:pic>
      <p:sp>
        <p:nvSpPr>
          <p:cNvPr id="4" name="Рисунок 3"/>
          <p:cNvSpPr>
            <a:spLocks noGrp="1"/>
          </p:cNvSpPr>
          <p:nvPr>
            <p:ph type="pic" sz="quarter" idx="13" hasCustomPrompt="1"/>
          </p:nvPr>
        </p:nvSpPr>
        <p:spPr>
          <a:xfrm>
            <a:off x="838199" y="4169802"/>
            <a:ext cx="2554288" cy="23932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QR-</a:t>
            </a:r>
            <a:r>
              <a:rPr lang="ru-RU" dirty="0"/>
              <a:t>код со ссылкой на презентацию / доп. материалы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388223" y="4643438"/>
            <a:ext cx="5678488" cy="3762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Имя и фамилия спикера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5" hasCustomPrompt="1"/>
          </p:nvPr>
        </p:nvSpPr>
        <p:spPr>
          <a:xfrm>
            <a:off x="4388223" y="5127625"/>
            <a:ext cx="5678488" cy="412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Контакты</a:t>
            </a:r>
          </a:p>
        </p:txBody>
      </p:sp>
    </p:spTree>
    <p:extLst>
      <p:ext uri="{BB962C8B-B14F-4D97-AF65-F5344CB8AC3E}">
        <p14:creationId xmlns:p14="http://schemas.microsoft.com/office/powerpoint/2010/main" val="95325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5" cy="6858000"/>
          </a:xfrm>
          <a:prstGeom prst="rect">
            <a:avLst/>
          </a:prstGeom>
        </p:spPr>
      </p:pic>
      <p:sp>
        <p:nvSpPr>
          <p:cNvPr id="10" name="Заголовок 9"/>
          <p:cNvSpPr>
            <a:spLocks noGrp="1"/>
          </p:cNvSpPr>
          <p:nvPr>
            <p:ph type="title" hasCustomPrompt="1"/>
          </p:nvPr>
        </p:nvSpPr>
        <p:spPr>
          <a:xfrm>
            <a:off x="838199" y="1558412"/>
            <a:ext cx="10515600" cy="132556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ПРЕЗЕНТАЦИИ</a:t>
            </a: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939" y="544378"/>
            <a:ext cx="2218325" cy="960572"/>
          </a:xfrm>
          <a:prstGeom prst="rect">
            <a:avLst/>
          </a:prstGeom>
        </p:spPr>
      </p:pic>
      <p:sp>
        <p:nvSpPr>
          <p:cNvPr id="6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883975"/>
            <a:ext cx="10515600" cy="854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Здесь подзаголовок, тезис, цитата. </a:t>
            </a:r>
          </a:p>
          <a:p>
            <a:pPr lvl="0"/>
            <a:r>
              <a:rPr lang="ru-RU" dirty="0"/>
              <a:t>Если заголовок больше 3 слов, то лучше без «</a:t>
            </a:r>
            <a:r>
              <a:rPr lang="ru-RU" dirty="0" err="1"/>
              <a:t>капса</a:t>
            </a:r>
            <a:r>
              <a:rPr lang="ru-RU" dirty="0"/>
              <a:t>»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4684059" y="4875494"/>
            <a:ext cx="5678488" cy="376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Имя и фамилия спикера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5" hasCustomPrompt="1"/>
          </p:nvPr>
        </p:nvSpPr>
        <p:spPr>
          <a:xfrm>
            <a:off x="4684059" y="5360988"/>
            <a:ext cx="5678488" cy="412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9" name="Рисунок 3"/>
          <p:cNvSpPr>
            <a:spLocks noGrp="1"/>
          </p:cNvSpPr>
          <p:nvPr>
            <p:ph type="pic" sz="quarter" idx="16" hasCustomPrompt="1"/>
          </p:nvPr>
        </p:nvSpPr>
        <p:spPr>
          <a:xfrm>
            <a:off x="838199" y="4169802"/>
            <a:ext cx="2554288" cy="23932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Фото спикера</a:t>
            </a:r>
          </a:p>
        </p:txBody>
      </p:sp>
    </p:spTree>
    <p:extLst>
      <p:ext uri="{BB962C8B-B14F-4D97-AF65-F5344CB8AC3E}">
        <p14:creationId xmlns:p14="http://schemas.microsoft.com/office/powerpoint/2010/main" val="81832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 выступления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rgbClr val="4225B1"/>
                </a:solidFill>
              </a:defRPr>
            </a:lvl1pPr>
          </a:lstStyle>
          <a:p>
            <a:r>
              <a:rPr lang="ru-RU" dirty="0"/>
              <a:t>Структура доклада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2222500"/>
            <a:ext cx="10515600" cy="3836988"/>
          </a:xfrm>
          <a:prstGeom prst="rect">
            <a:avLst/>
          </a:prstGeom>
        </p:spPr>
        <p:txBody>
          <a:bodyPr/>
          <a:lstStyle>
            <a:lvl1pPr marL="457200" indent="-457200">
              <a:buAutoNum type="arabicPeriod"/>
              <a:defRPr sz="2400" baseline="0"/>
            </a:lvl1pPr>
          </a:lstStyle>
          <a:p>
            <a:pPr lvl="0"/>
            <a:r>
              <a:rPr lang="ru-RU" dirty="0"/>
              <a:t>Название раздела</a:t>
            </a:r>
          </a:p>
          <a:p>
            <a:pPr lvl="0"/>
            <a:r>
              <a:rPr lang="ru-RU" dirty="0"/>
              <a:t>Название раздела</a:t>
            </a:r>
          </a:p>
          <a:p>
            <a:pPr lvl="0"/>
            <a:r>
              <a:rPr lang="ru-RU" dirty="0"/>
              <a:t>Название раздела</a:t>
            </a:r>
          </a:p>
          <a:p>
            <a:pPr lvl="0"/>
            <a:r>
              <a:rPr lang="ru-RU" dirty="0"/>
              <a:t>Название раздела</a:t>
            </a:r>
          </a:p>
          <a:p>
            <a:pPr lvl="0"/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68" y="6443810"/>
            <a:ext cx="11534632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5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 выступления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rgbClr val="4225B1"/>
                </a:solidFill>
              </a:defRPr>
            </a:lvl1pPr>
          </a:lstStyle>
          <a:p>
            <a:r>
              <a:rPr lang="ru-RU" dirty="0"/>
              <a:t>Структура доклада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2197100"/>
            <a:ext cx="2900363" cy="5102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225B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01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2707341"/>
            <a:ext cx="2900363" cy="6556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ru-RU" dirty="0"/>
              <a:t>Название раздела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4645818" y="2197100"/>
            <a:ext cx="2900363" cy="5102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225B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02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13" hasCustomPrompt="1"/>
          </p:nvPr>
        </p:nvSpPr>
        <p:spPr>
          <a:xfrm>
            <a:off x="4645818" y="2707341"/>
            <a:ext cx="2900363" cy="6556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ru-RU" dirty="0"/>
              <a:t>Название раздела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8453437" y="2197100"/>
            <a:ext cx="2900363" cy="5102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225B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03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15" hasCustomPrompt="1"/>
          </p:nvPr>
        </p:nvSpPr>
        <p:spPr>
          <a:xfrm>
            <a:off x="8453437" y="2707341"/>
            <a:ext cx="2900363" cy="6556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ru-RU" dirty="0"/>
              <a:t>Название раздела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4232088"/>
            <a:ext cx="2900363" cy="5102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225B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04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742329"/>
            <a:ext cx="2900363" cy="6556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ru-RU" dirty="0"/>
              <a:t>Название раздела</a:t>
            </a: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8" hasCustomPrompt="1"/>
          </p:nvPr>
        </p:nvSpPr>
        <p:spPr>
          <a:xfrm>
            <a:off x="4645818" y="4232088"/>
            <a:ext cx="2900363" cy="5102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225B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05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19" hasCustomPrompt="1"/>
          </p:nvPr>
        </p:nvSpPr>
        <p:spPr>
          <a:xfrm>
            <a:off x="4645818" y="4742329"/>
            <a:ext cx="2900363" cy="6556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ru-RU" dirty="0"/>
              <a:t>Название раздела</a:t>
            </a:r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20" hasCustomPrompt="1"/>
          </p:nvPr>
        </p:nvSpPr>
        <p:spPr>
          <a:xfrm>
            <a:off x="8453437" y="4232088"/>
            <a:ext cx="2900363" cy="5102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225B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06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21" hasCustomPrompt="1"/>
          </p:nvPr>
        </p:nvSpPr>
        <p:spPr>
          <a:xfrm>
            <a:off x="8453437" y="4742329"/>
            <a:ext cx="2900363" cy="6556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ru-RU" dirty="0"/>
              <a:t>Название раздела</a:t>
            </a:r>
          </a:p>
        </p:txBody>
      </p:sp>
      <p:pic>
        <p:nvPicPr>
          <p:cNvPr id="21" name="Рисунок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68" y="6443810"/>
            <a:ext cx="11534632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0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для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>
          <a:xfrm>
            <a:off x="838199" y="2391148"/>
            <a:ext cx="7095565" cy="1325563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3716711"/>
            <a:ext cx="7095565" cy="1339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Здесь подзаголовок, тезис, цитата. Если заголовок больше 3 слов, то лучше без «</a:t>
            </a:r>
            <a:r>
              <a:rPr lang="ru-RU" dirty="0" err="1"/>
              <a:t>капса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23435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rgbClr val="4225B1"/>
                </a:solidFill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в две строки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2222500"/>
            <a:ext cx="10515600" cy="38369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На всех слайдах используйте один и тот же шрифт: </a:t>
            </a:r>
            <a:br>
              <a:rPr lang="ru-RU" dirty="0"/>
            </a:br>
            <a:r>
              <a:rPr lang="ru-RU" dirty="0"/>
              <a:t>для заголовков – </a:t>
            </a:r>
            <a:r>
              <a:rPr lang="en-US" dirty="0"/>
              <a:t>RF </a:t>
            </a:r>
            <a:r>
              <a:rPr lang="en-US" dirty="0" err="1"/>
              <a:t>Dewi</a:t>
            </a:r>
            <a:r>
              <a:rPr lang="en-US" dirty="0"/>
              <a:t> Expanded Black </a:t>
            </a:r>
            <a:r>
              <a:rPr lang="ru-RU" dirty="0"/>
              <a:t>36 пунктов, </a:t>
            </a:r>
            <a:br>
              <a:rPr lang="ru-RU" dirty="0"/>
            </a:br>
            <a:r>
              <a:rPr lang="ru-RU" dirty="0"/>
              <a:t>для подзаголовков – </a:t>
            </a:r>
            <a:r>
              <a:rPr lang="en-US" dirty="0" err="1"/>
              <a:t>Roboto</a:t>
            </a:r>
            <a:r>
              <a:rPr lang="en-US" dirty="0"/>
              <a:t> </a:t>
            </a:r>
            <a:r>
              <a:rPr lang="ru-RU" dirty="0"/>
              <a:t>24 пункта или </a:t>
            </a:r>
            <a:r>
              <a:rPr lang="en-US" dirty="0"/>
              <a:t>RF </a:t>
            </a:r>
            <a:r>
              <a:rPr lang="en-US" dirty="0" err="1"/>
              <a:t>Dewi</a:t>
            </a:r>
            <a:r>
              <a:rPr lang="en-US" dirty="0"/>
              <a:t> Expanded Black </a:t>
            </a:r>
            <a:r>
              <a:rPr lang="ru-RU" dirty="0"/>
              <a:t>24-28 пунктов </a:t>
            </a:r>
            <a:br>
              <a:rPr lang="ru-RU" dirty="0"/>
            </a:br>
            <a:r>
              <a:rPr lang="ru-RU" dirty="0"/>
              <a:t>(для акцента),  </a:t>
            </a:r>
            <a:br>
              <a:rPr lang="ru-RU" dirty="0"/>
            </a:br>
            <a:r>
              <a:rPr lang="ru-RU" dirty="0"/>
              <a:t>для основного текста – </a:t>
            </a:r>
            <a:r>
              <a:rPr lang="en-US" dirty="0" err="1"/>
              <a:t>Roboto</a:t>
            </a:r>
            <a:r>
              <a:rPr lang="ru-RU" dirty="0"/>
              <a:t> 20 пунктов. </a:t>
            </a:r>
          </a:p>
          <a:p>
            <a:pPr lvl="0"/>
            <a:r>
              <a:rPr lang="ru-RU" dirty="0"/>
              <a:t>Если текст не помещается на слайд, не стоит уменьшать шрифт. Сделайте текст лаконичнее или разбейте слайд на два. </a:t>
            </a:r>
            <a:br>
              <a:rPr lang="ru-RU" dirty="0"/>
            </a:br>
            <a:r>
              <a:rPr lang="ru-RU" dirty="0"/>
              <a:t>Не используйте курсив и подчеркивание текста, это затрудняет чтение.</a:t>
            </a:r>
          </a:p>
          <a:p>
            <a:pPr lvl="0"/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68" y="6443810"/>
            <a:ext cx="11534632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23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ированный список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rgbClr val="4225B1"/>
                </a:solidFill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в две строки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2222500"/>
            <a:ext cx="10515600" cy="38369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C074D8"/>
              </a:buClr>
              <a:buFont typeface="Arial" panose="020B0604020202020204" pitchFamily="34" charset="0"/>
              <a:buChar char="•"/>
              <a:defRPr sz="2000" baseline="0"/>
            </a:lvl1pPr>
          </a:lstStyle>
          <a:p>
            <a:pPr lvl="0"/>
            <a:r>
              <a:rPr lang="ru-RU" dirty="0"/>
              <a:t>Пункт 1</a:t>
            </a:r>
          </a:p>
          <a:p>
            <a:pPr lvl="0"/>
            <a:r>
              <a:rPr lang="ru-RU" dirty="0"/>
              <a:t>Пункт 2</a:t>
            </a:r>
          </a:p>
          <a:p>
            <a:pPr lvl="0"/>
            <a:r>
              <a:rPr lang="ru-RU" dirty="0"/>
              <a:t>Пункт 3</a:t>
            </a:r>
          </a:p>
          <a:p>
            <a:pPr lvl="0"/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68" y="6443810"/>
            <a:ext cx="11534632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19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ированный список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rgbClr val="4225B1"/>
                </a:solidFill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в две строки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838199" y="2222500"/>
            <a:ext cx="4737847" cy="38369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C074D8"/>
              </a:buClr>
              <a:buFont typeface="Arial" panose="020B0604020202020204" pitchFamily="34" charset="0"/>
              <a:buChar char="•"/>
              <a:defRPr sz="2000" baseline="0"/>
            </a:lvl1pPr>
          </a:lstStyle>
          <a:p>
            <a:pPr lvl="0"/>
            <a:r>
              <a:rPr lang="ru-RU" dirty="0"/>
              <a:t>Пункт 1</a:t>
            </a:r>
          </a:p>
          <a:p>
            <a:pPr lvl="0"/>
            <a:r>
              <a:rPr lang="ru-RU" dirty="0"/>
              <a:t>Пункт 2</a:t>
            </a:r>
          </a:p>
          <a:p>
            <a:pPr lvl="0"/>
            <a:r>
              <a:rPr lang="ru-RU" dirty="0"/>
              <a:t>Пункт 3</a:t>
            </a:r>
          </a:p>
          <a:p>
            <a:pPr lvl="0"/>
            <a:endParaRPr lang="ru-RU" dirty="0"/>
          </a:p>
        </p:txBody>
      </p:sp>
      <p:sp>
        <p:nvSpPr>
          <p:cNvPr id="5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6651812" y="2222500"/>
            <a:ext cx="4701988" cy="38369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C074D8"/>
              </a:buClr>
              <a:buFont typeface="Arial" panose="020B0604020202020204" pitchFamily="34" charset="0"/>
              <a:buChar char="•"/>
              <a:defRPr sz="2000" baseline="0"/>
            </a:lvl1pPr>
          </a:lstStyle>
          <a:p>
            <a:pPr lvl="0"/>
            <a:r>
              <a:rPr lang="ru-RU" dirty="0"/>
              <a:t>Пункт 1</a:t>
            </a:r>
          </a:p>
          <a:p>
            <a:pPr lvl="0"/>
            <a:r>
              <a:rPr lang="ru-RU" dirty="0"/>
              <a:t>Пункт 2</a:t>
            </a:r>
          </a:p>
          <a:p>
            <a:pPr lvl="0"/>
            <a:r>
              <a:rPr lang="ru-RU" dirty="0"/>
              <a:t>Пункт 3</a:t>
            </a:r>
          </a:p>
          <a:p>
            <a:pPr lvl="0"/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68" y="6443810"/>
            <a:ext cx="11534632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0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с иконками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rgbClr val="4225B1"/>
                </a:solidFill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в две строки</a:t>
            </a: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68" y="6443810"/>
            <a:ext cx="11534632" cy="24386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36" y="2439617"/>
            <a:ext cx="1085090" cy="108204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28" y="2439617"/>
            <a:ext cx="1085090" cy="108204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220" y="2439617"/>
            <a:ext cx="1085090" cy="108204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612" y="2439617"/>
            <a:ext cx="1085090" cy="1082042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955341"/>
            <a:ext cx="2025650" cy="2000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ru-RU" dirty="0"/>
              <a:t>Текст-пояснение</a:t>
            </a:r>
          </a:p>
        </p:txBody>
      </p:sp>
      <p:sp>
        <p:nvSpPr>
          <p:cNvPr id="11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643587" y="3955341"/>
            <a:ext cx="2025650" cy="2000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ru-RU" dirty="0"/>
              <a:t>Текст-пояснение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522763" y="3955341"/>
            <a:ext cx="2025650" cy="2000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ru-RU" dirty="0"/>
              <a:t>Текст-пояснение</a:t>
            </a:r>
          </a:p>
        </p:txBody>
      </p:sp>
      <p:sp>
        <p:nvSpPr>
          <p:cNvPr id="13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9328150" y="3955341"/>
            <a:ext cx="2025650" cy="2000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ru-RU" dirty="0"/>
              <a:t>Текст-пояснение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4" hasCustomPrompt="1"/>
          </p:nvPr>
        </p:nvSpPr>
        <p:spPr>
          <a:xfrm>
            <a:off x="1537675" y="2694094"/>
            <a:ext cx="582612" cy="5730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</a:t>
            </a:r>
          </a:p>
        </p:txBody>
      </p:sp>
      <p:sp>
        <p:nvSpPr>
          <p:cNvPr id="17" name="Текст 14"/>
          <p:cNvSpPr>
            <a:spLocks noGrp="1"/>
          </p:cNvSpPr>
          <p:nvPr>
            <p:ph type="body" sz="quarter" idx="15" hasCustomPrompt="1"/>
          </p:nvPr>
        </p:nvSpPr>
        <p:spPr>
          <a:xfrm>
            <a:off x="4354067" y="2694094"/>
            <a:ext cx="582612" cy="5730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2</a:t>
            </a:r>
          </a:p>
        </p:txBody>
      </p:sp>
      <p:sp>
        <p:nvSpPr>
          <p:cNvPr id="18" name="Текст 14"/>
          <p:cNvSpPr>
            <a:spLocks noGrp="1"/>
          </p:cNvSpPr>
          <p:nvPr>
            <p:ph type="body" sz="quarter" idx="16" hasCustomPrompt="1"/>
          </p:nvPr>
        </p:nvSpPr>
        <p:spPr>
          <a:xfrm>
            <a:off x="7170459" y="2694094"/>
            <a:ext cx="582612" cy="5730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3</a:t>
            </a:r>
          </a:p>
        </p:txBody>
      </p:sp>
      <p:sp>
        <p:nvSpPr>
          <p:cNvPr id="19" name="Текст 14"/>
          <p:cNvSpPr>
            <a:spLocks noGrp="1"/>
          </p:cNvSpPr>
          <p:nvPr>
            <p:ph type="body" sz="quarter" idx="17" hasCustomPrompt="1"/>
          </p:nvPr>
        </p:nvSpPr>
        <p:spPr>
          <a:xfrm>
            <a:off x="9986851" y="2694094"/>
            <a:ext cx="582612" cy="5730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9031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1460422" y="6078070"/>
            <a:ext cx="516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69DD533-7879-406C-A87A-3FDF280D65D9}" type="slidenum">
              <a:rPr lang="ru-RU" sz="1400" smtClean="0"/>
              <a:t>‹#›</a:t>
            </a:fld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86868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53" r:id="rId3"/>
    <p:sldLayoutId id="2147483655" r:id="rId4"/>
    <p:sldLayoutId id="2147483654" r:id="rId5"/>
    <p:sldLayoutId id="2147483650" r:id="rId6"/>
    <p:sldLayoutId id="2147483656" r:id="rId7"/>
    <p:sldLayoutId id="2147483657" r:id="rId8"/>
    <p:sldLayoutId id="2147483665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7CB90-38A0-F1AD-4F57-CBEFD30F7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4566"/>
            <a:ext cx="10515600" cy="1325563"/>
          </a:xfrm>
        </p:spPr>
        <p:txBody>
          <a:bodyPr/>
          <a:lstStyle/>
          <a:p>
            <a:r>
              <a:rPr lang="en-US" b="1" dirty="0"/>
              <a:t>ML CLASSIC </a:t>
            </a:r>
            <a:br>
              <a:rPr lang="en-US" b="1" dirty="0"/>
            </a:br>
            <a:r>
              <a:rPr lang="en-US" b="1" dirty="0"/>
              <a:t>TEAM: SIGMA AI</a:t>
            </a:r>
            <a:endParaRPr lang="ru-RU" b="1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21D31E-7C80-4372-DB1D-C1FC31973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Асадчий Вячеслав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D7D753E-4983-7C93-087F-44D73B6373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Малофеев Родион</a:t>
            </a: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85B16999-CA3D-5E06-3B93-B8320412D9F0}"/>
              </a:ext>
            </a:extLst>
          </p:cNvPr>
          <p:cNvSpPr txBox="1">
            <a:spLocks/>
          </p:cNvSpPr>
          <p:nvPr/>
        </p:nvSpPr>
        <p:spPr>
          <a:xfrm>
            <a:off x="838200" y="5882994"/>
            <a:ext cx="5678488" cy="4127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Сираполко Дарья</a:t>
            </a:r>
          </a:p>
        </p:txBody>
      </p:sp>
    </p:spTree>
    <p:extLst>
      <p:ext uri="{BB962C8B-B14F-4D97-AF65-F5344CB8AC3E}">
        <p14:creationId xmlns:p14="http://schemas.microsoft.com/office/powerpoint/2010/main" val="1039963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8714F2AE-1074-4649-6375-DC2D5A675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ru-RU" b="1" dirty="0"/>
              <a:t>Наши впечатления от ШИФТ Интенсива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A8B34C6E-BC84-A4AD-A3A6-8894B000DA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Асадчий Вячеслав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45127A5B-104E-2416-E54D-320E46A84C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Малофеев Родион</a:t>
            </a:r>
          </a:p>
        </p:txBody>
      </p:sp>
      <p:sp>
        <p:nvSpPr>
          <p:cNvPr id="2" name="Текст 4">
            <a:extLst>
              <a:ext uri="{FF2B5EF4-FFF2-40B4-BE49-F238E27FC236}">
                <a16:creationId xmlns:a16="http://schemas.microsoft.com/office/drawing/2014/main" id="{61419DAA-B7D6-200B-9FEF-99517843AD0E}"/>
              </a:ext>
            </a:extLst>
          </p:cNvPr>
          <p:cNvSpPr txBox="1">
            <a:spLocks/>
          </p:cNvSpPr>
          <p:nvPr/>
        </p:nvSpPr>
        <p:spPr>
          <a:xfrm>
            <a:off x="838200" y="5882994"/>
            <a:ext cx="5678488" cy="4127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Сираполко Дарья</a:t>
            </a:r>
          </a:p>
        </p:txBody>
      </p:sp>
    </p:spTree>
    <p:extLst>
      <p:ext uri="{BB962C8B-B14F-4D97-AF65-F5344CB8AC3E}">
        <p14:creationId xmlns:p14="http://schemas.microsoft.com/office/powerpoint/2010/main" val="119053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F7A6F4E-11FF-3735-3B5B-DCCA694ECE4B}"/>
              </a:ext>
            </a:extLst>
          </p:cNvPr>
          <p:cNvSpPr txBox="1">
            <a:spLocks/>
          </p:cNvSpPr>
          <p:nvPr/>
        </p:nvSpPr>
        <p:spPr>
          <a:xfrm>
            <a:off x="228601" y="1996595"/>
            <a:ext cx="5481735" cy="28648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/>
              <a:t>Тема</a:t>
            </a:r>
            <a:r>
              <a:rPr lang="en-US" sz="2800" b="1" dirty="0"/>
              <a:t>: </a:t>
            </a:r>
            <a:r>
              <a:rPr lang="ru-RU" sz="2800" b="1" dirty="0"/>
              <a:t>Ментальное здоровье</a:t>
            </a:r>
            <a:endParaRPr lang="en-US" sz="2800" b="1" dirty="0"/>
          </a:p>
          <a:p>
            <a:br>
              <a:rPr lang="en-US" sz="2800" dirty="0"/>
            </a:br>
            <a:r>
              <a:rPr lang="ru-RU" sz="2800" dirty="0">
                <a:latin typeface="+mn-lt"/>
              </a:rPr>
              <a:t>На основе данных о здоровье респондентов предсказать в депрессии человек или нет </a:t>
            </a:r>
          </a:p>
        </p:txBody>
      </p:sp>
      <p:pic>
        <p:nvPicPr>
          <p:cNvPr id="13" name="Рисунок 12" descr="Изображение выглядит как Детское искусство, искусство, текст, офисные принадлежности&#10;&#10;Автоматически созданное описание">
            <a:extLst>
              <a:ext uri="{FF2B5EF4-FFF2-40B4-BE49-F238E27FC236}">
                <a16:creationId xmlns:a16="http://schemas.microsoft.com/office/drawing/2014/main" id="{232D1BEA-8EA4-4186-A8AF-627628C18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00" b="90000" l="9937" r="89937">
                        <a14:foregroundMark x1="43396" y1="10500" x2="53333" y2="8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204" y="1457130"/>
            <a:ext cx="7838181" cy="394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2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6">
            <a:extLst>
              <a:ext uri="{FF2B5EF4-FFF2-40B4-BE49-F238E27FC236}">
                <a16:creationId xmlns:a16="http://schemas.microsoft.com/office/drawing/2014/main" id="{2471255E-EB70-E44B-2AF9-2D81122A4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13" y="535617"/>
            <a:ext cx="3733472" cy="605259"/>
          </a:xfrm>
        </p:spPr>
        <p:txBody>
          <a:bodyPr/>
          <a:lstStyle/>
          <a:p>
            <a:pPr algn="ctr"/>
            <a:r>
              <a:rPr lang="ru-RU" sz="2200" b="1" dirty="0"/>
              <a:t>Асадчий Вячеслав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BE90260C-22AB-F11F-D63E-573492336239}"/>
              </a:ext>
            </a:extLst>
          </p:cNvPr>
          <p:cNvSpPr/>
          <p:nvPr/>
        </p:nvSpPr>
        <p:spPr>
          <a:xfrm>
            <a:off x="642546" y="1294039"/>
            <a:ext cx="2784606" cy="2792186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6">
            <a:extLst>
              <a:ext uri="{FF2B5EF4-FFF2-40B4-BE49-F238E27FC236}">
                <a16:creationId xmlns:a16="http://schemas.microsoft.com/office/drawing/2014/main" id="{B32A4B6F-2BA1-E203-DB3D-3B2DB361DEDD}"/>
              </a:ext>
            </a:extLst>
          </p:cNvPr>
          <p:cNvSpPr txBox="1">
            <a:spLocks/>
          </p:cNvSpPr>
          <p:nvPr/>
        </p:nvSpPr>
        <p:spPr>
          <a:xfrm>
            <a:off x="8227172" y="535616"/>
            <a:ext cx="3859957" cy="6052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baseline="0">
                <a:solidFill>
                  <a:srgbClr val="4225B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200" b="1" dirty="0"/>
              <a:t>Малофеев Родион</a:t>
            </a:r>
          </a:p>
        </p:txBody>
      </p:sp>
      <p:sp>
        <p:nvSpPr>
          <p:cNvPr id="11" name="Заголовок 6">
            <a:extLst>
              <a:ext uri="{FF2B5EF4-FFF2-40B4-BE49-F238E27FC236}">
                <a16:creationId xmlns:a16="http://schemas.microsoft.com/office/drawing/2014/main" id="{385739E9-88A8-FCBD-3CCF-35071E718F8D}"/>
              </a:ext>
            </a:extLst>
          </p:cNvPr>
          <p:cNvSpPr txBox="1">
            <a:spLocks/>
          </p:cNvSpPr>
          <p:nvPr/>
        </p:nvSpPr>
        <p:spPr>
          <a:xfrm>
            <a:off x="4335234" y="540261"/>
            <a:ext cx="3521529" cy="4792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baseline="0">
                <a:solidFill>
                  <a:srgbClr val="4225B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200" b="1" dirty="0"/>
              <a:t>Сираполко Дарья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BA490E7C-E31B-590C-8CD9-5F2D97F8A79C}"/>
              </a:ext>
            </a:extLst>
          </p:cNvPr>
          <p:cNvSpPr/>
          <p:nvPr/>
        </p:nvSpPr>
        <p:spPr>
          <a:xfrm>
            <a:off x="4703696" y="1294039"/>
            <a:ext cx="2784606" cy="2792186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0D8D9E35-177D-16C0-232F-D76088976636}"/>
              </a:ext>
            </a:extLst>
          </p:cNvPr>
          <p:cNvSpPr/>
          <p:nvPr/>
        </p:nvSpPr>
        <p:spPr>
          <a:xfrm>
            <a:off x="8764848" y="1294039"/>
            <a:ext cx="2784606" cy="2792186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E60640E-EF96-B121-329D-4CCCE7B2BC61}"/>
              </a:ext>
            </a:extLst>
          </p:cNvPr>
          <p:cNvGrpSpPr/>
          <p:nvPr/>
        </p:nvGrpSpPr>
        <p:grpSpPr>
          <a:xfrm>
            <a:off x="193158" y="4392550"/>
            <a:ext cx="3683382" cy="931926"/>
            <a:chOff x="243249" y="3992500"/>
            <a:chExt cx="3683382" cy="931926"/>
          </a:xfrm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073AA422-B027-8DEA-FF20-B1FC47381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249" y="4097274"/>
              <a:ext cx="259995" cy="429936"/>
            </a:xfrm>
            <a:prstGeom prst="rect">
              <a:avLst/>
            </a:prstGeom>
          </p:spPr>
        </p:pic>
        <p:sp>
          <p:nvSpPr>
            <p:cNvPr id="15" name="Текст 7">
              <a:extLst>
                <a:ext uri="{FF2B5EF4-FFF2-40B4-BE49-F238E27FC236}">
                  <a16:creationId xmlns:a16="http://schemas.microsoft.com/office/drawing/2014/main" id="{6BCD29CD-FBAE-B03C-1783-98318A2637A7}"/>
                </a:ext>
              </a:extLst>
            </p:cNvPr>
            <p:cNvSpPr txBox="1">
              <a:spLocks/>
            </p:cNvSpPr>
            <p:nvPr/>
          </p:nvSpPr>
          <p:spPr>
            <a:xfrm>
              <a:off x="503243" y="3992500"/>
              <a:ext cx="3423388" cy="931926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1800"/>
                </a:spcBef>
                <a:buFont typeface="Arial" panose="020B0604020202020204" pitchFamily="34" charset="0"/>
                <a:buNone/>
              </a:pPr>
              <a:r>
                <a:rPr lang="ru-RU" sz="2000" dirty="0"/>
                <a:t>Занимаюсь </a:t>
              </a:r>
              <a:r>
                <a:rPr lang="en-US" sz="2000" dirty="0"/>
                <a:t>ML,</a:t>
              </a:r>
              <a:r>
                <a:rPr lang="ru-RU" sz="2000" dirty="0"/>
                <a:t> пришёл получить опыт и новые знания</a:t>
              </a: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3ECC7562-0405-36C8-9520-275B6BDDA8FC}"/>
              </a:ext>
            </a:extLst>
          </p:cNvPr>
          <p:cNvGrpSpPr/>
          <p:nvPr/>
        </p:nvGrpSpPr>
        <p:grpSpPr>
          <a:xfrm>
            <a:off x="4313924" y="4392550"/>
            <a:ext cx="3683382" cy="931926"/>
            <a:chOff x="243249" y="3992500"/>
            <a:chExt cx="3683382" cy="931926"/>
          </a:xfrm>
        </p:grpSpPr>
        <p:pic>
          <p:nvPicPr>
            <p:cNvPr id="36" name="Рисунок 35">
              <a:extLst>
                <a:ext uri="{FF2B5EF4-FFF2-40B4-BE49-F238E27FC236}">
                  <a16:creationId xmlns:a16="http://schemas.microsoft.com/office/drawing/2014/main" id="{A620D0A3-6105-A200-8948-60B162023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249" y="4097274"/>
              <a:ext cx="259995" cy="429936"/>
            </a:xfrm>
            <a:prstGeom prst="rect">
              <a:avLst/>
            </a:prstGeom>
          </p:spPr>
        </p:pic>
        <p:sp>
          <p:nvSpPr>
            <p:cNvPr id="37" name="Текст 7">
              <a:extLst>
                <a:ext uri="{FF2B5EF4-FFF2-40B4-BE49-F238E27FC236}">
                  <a16:creationId xmlns:a16="http://schemas.microsoft.com/office/drawing/2014/main" id="{DFFBF662-B400-DDAF-DDEA-C08586EF3703}"/>
                </a:ext>
              </a:extLst>
            </p:cNvPr>
            <p:cNvSpPr txBox="1">
              <a:spLocks/>
            </p:cNvSpPr>
            <p:nvPr/>
          </p:nvSpPr>
          <p:spPr>
            <a:xfrm>
              <a:off x="503243" y="3992500"/>
              <a:ext cx="3423388" cy="931926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1800"/>
                </a:spcBef>
                <a:buFont typeface="Arial" panose="020B0604020202020204" pitchFamily="34" charset="0"/>
                <a:buNone/>
              </a:pPr>
              <a:r>
                <a:rPr lang="ru-RU" sz="2000" dirty="0"/>
                <a:t>Обучаюсь на цифровой кафедре по направлению </a:t>
              </a:r>
              <a:r>
                <a:rPr lang="en-US" sz="2000" dirty="0"/>
                <a:t>ML, </a:t>
              </a:r>
              <a:r>
                <a:rPr lang="ru-RU" sz="2000" dirty="0"/>
                <a:t>пришла улучшить свои навыки </a:t>
              </a:r>
            </a:p>
          </p:txBody>
        </p:sp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610E06F4-2A71-1BDD-28F4-FEF5DD91D21F}"/>
              </a:ext>
            </a:extLst>
          </p:cNvPr>
          <p:cNvGrpSpPr/>
          <p:nvPr/>
        </p:nvGrpSpPr>
        <p:grpSpPr>
          <a:xfrm>
            <a:off x="8315460" y="4392550"/>
            <a:ext cx="3683382" cy="931926"/>
            <a:chOff x="243249" y="3992500"/>
            <a:chExt cx="3683382" cy="931926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F65CEBD9-28D8-CC8E-03DD-33CC7111E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249" y="4097274"/>
              <a:ext cx="259995" cy="429936"/>
            </a:xfrm>
            <a:prstGeom prst="rect">
              <a:avLst/>
            </a:prstGeom>
          </p:spPr>
        </p:pic>
        <p:sp>
          <p:nvSpPr>
            <p:cNvPr id="40" name="Текст 7">
              <a:extLst>
                <a:ext uri="{FF2B5EF4-FFF2-40B4-BE49-F238E27FC236}">
                  <a16:creationId xmlns:a16="http://schemas.microsoft.com/office/drawing/2014/main" id="{7F0C5177-A64B-281A-6A9E-0DB297740124}"/>
                </a:ext>
              </a:extLst>
            </p:cNvPr>
            <p:cNvSpPr txBox="1">
              <a:spLocks/>
            </p:cNvSpPr>
            <p:nvPr/>
          </p:nvSpPr>
          <p:spPr>
            <a:xfrm>
              <a:off x="503243" y="3992500"/>
              <a:ext cx="3423388" cy="931926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1800"/>
                </a:spcBef>
                <a:buFont typeface="Arial" panose="020B0604020202020204" pitchFamily="34" charset="0"/>
                <a:buNone/>
              </a:pPr>
              <a:r>
                <a:rPr lang="ru-RU" sz="2000" dirty="0"/>
                <a:t>Люблю математику</a:t>
              </a:r>
              <a:r>
                <a:rPr lang="en-US" sz="2000" dirty="0"/>
                <a:t>, </a:t>
              </a:r>
              <a:r>
                <a:rPr lang="ru-RU" sz="2000" dirty="0"/>
                <a:t>хочу связать свою жизнь с </a:t>
              </a:r>
              <a:r>
                <a:rPr lang="en-US" sz="2000" dirty="0"/>
                <a:t>ML</a:t>
              </a:r>
              <a:endParaRPr lang="ru-RU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2451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F6A6D-B705-F460-5CFC-4DC4DA6A2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0239C1-2E7A-F29F-DCE7-85A1B98B0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1834" y="290481"/>
            <a:ext cx="2288331" cy="567936"/>
          </a:xfrm>
        </p:spPr>
        <p:txBody>
          <a:bodyPr/>
          <a:lstStyle/>
          <a:p>
            <a:pPr algn="ctr"/>
            <a:r>
              <a:rPr lang="ru-RU" dirty="0"/>
              <a:t>Данные</a:t>
            </a:r>
          </a:p>
        </p:txBody>
      </p:sp>
      <p:pic>
        <p:nvPicPr>
          <p:cNvPr id="24" name="Рисунок 23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BD753CC0-B9D9-E0E2-CC25-C1FCAE6B6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28" y="1213635"/>
            <a:ext cx="7292018" cy="4430729"/>
          </a:xfrm>
          <a:prstGeom prst="rect">
            <a:avLst/>
          </a:prstGeom>
        </p:spPr>
      </p:pic>
      <p:sp>
        <p:nvSpPr>
          <p:cNvPr id="26" name="Текст 5">
            <a:extLst>
              <a:ext uri="{FF2B5EF4-FFF2-40B4-BE49-F238E27FC236}">
                <a16:creationId xmlns:a16="http://schemas.microsoft.com/office/drawing/2014/main" id="{503D1D36-7F41-22F8-F315-096243DAEF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4554" y="1213635"/>
            <a:ext cx="3198988" cy="1264937"/>
          </a:xfrm>
        </p:spPr>
        <p:txBody>
          <a:bodyPr/>
          <a:lstStyle/>
          <a:p>
            <a:r>
              <a:rPr lang="ru-RU" dirty="0"/>
              <a:t>Датасет содержит</a:t>
            </a:r>
            <a:r>
              <a:rPr lang="en-US" dirty="0"/>
              <a:t>:</a:t>
            </a:r>
          </a:p>
          <a:p>
            <a:r>
              <a:rPr lang="en-US" dirty="0"/>
              <a:t>98490 </a:t>
            </a:r>
            <a:r>
              <a:rPr lang="ru-RU" dirty="0"/>
              <a:t>строк</a:t>
            </a:r>
          </a:p>
          <a:p>
            <a:r>
              <a:rPr lang="ru-RU" dirty="0"/>
              <a:t>19 столбцов</a:t>
            </a:r>
          </a:p>
        </p:txBody>
      </p:sp>
    </p:spTree>
    <p:extLst>
      <p:ext uri="{BB962C8B-B14F-4D97-AF65-F5344CB8AC3E}">
        <p14:creationId xmlns:p14="http://schemas.microsoft.com/office/powerpoint/2010/main" val="71534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AA70C2-28DA-73CB-BA77-227E412E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936"/>
          </a:xfrm>
        </p:spPr>
        <p:txBody>
          <a:bodyPr/>
          <a:lstStyle/>
          <a:p>
            <a:pPr algn="ctr"/>
            <a:r>
              <a:rPr lang="ru-RU" dirty="0"/>
              <a:t>Обработка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B81AB0-0326-8877-14A0-05A258225F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14" y="1328973"/>
            <a:ext cx="729226" cy="727178"/>
          </a:xfrm>
          <a:prstGeom prst="rect">
            <a:avLst/>
          </a:prstGeo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AE311AF1-A350-53A7-4298-8E56ECDD41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83263" y="1328973"/>
            <a:ext cx="9425475" cy="727178"/>
          </a:xfrm>
        </p:spPr>
        <p:txBody>
          <a:bodyPr/>
          <a:lstStyle/>
          <a:p>
            <a:r>
              <a:rPr lang="ru-RU" dirty="0"/>
              <a:t>Удалили признаки</a:t>
            </a:r>
            <a:r>
              <a:rPr lang="en-US" dirty="0"/>
              <a:t>,</a:t>
            </a:r>
            <a:r>
              <a:rPr lang="ru-RU" dirty="0"/>
              <a:t> которые ухудшали работу модели</a:t>
            </a:r>
            <a:r>
              <a:rPr lang="en-US" dirty="0"/>
              <a:t>,</a:t>
            </a:r>
            <a:r>
              <a:rPr lang="ru-RU" dirty="0"/>
              <a:t> либо не влияли на целевую переменную (С</a:t>
            </a:r>
            <a:r>
              <a:rPr lang="en-US" dirty="0"/>
              <a:t>ity, Gender, CGPA, Name, Degree)</a:t>
            </a:r>
            <a:r>
              <a:rPr lang="ru-RU" dirty="0"/>
              <a:t>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5661003-E0E9-B006-280E-7F9D068031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60" y="2641173"/>
            <a:ext cx="729226" cy="72717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984E100-DB77-7E8B-0A6A-205B5B680F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60" y="3972035"/>
            <a:ext cx="729226" cy="727178"/>
          </a:xfrm>
          <a:prstGeom prst="rect">
            <a:avLst/>
          </a:prstGeom>
        </p:spPr>
      </p:pic>
      <p:sp>
        <p:nvSpPr>
          <p:cNvPr id="9" name="Текст 5">
            <a:extLst>
              <a:ext uri="{FF2B5EF4-FFF2-40B4-BE49-F238E27FC236}">
                <a16:creationId xmlns:a16="http://schemas.microsoft.com/office/drawing/2014/main" id="{2809080E-9F75-BD1F-445F-2CD878F12D50}"/>
              </a:ext>
            </a:extLst>
          </p:cNvPr>
          <p:cNvSpPr txBox="1">
            <a:spLocks/>
          </p:cNvSpPr>
          <p:nvPr/>
        </p:nvSpPr>
        <p:spPr>
          <a:xfrm>
            <a:off x="1383263" y="2650504"/>
            <a:ext cx="9425475" cy="72717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Заполнили нулями значения в </a:t>
            </a:r>
            <a:r>
              <a:rPr lang="en-US" dirty="0"/>
              <a:t>Academic </a:t>
            </a:r>
            <a:r>
              <a:rPr lang="ru-RU" dirty="0"/>
              <a:t>и</a:t>
            </a:r>
            <a:r>
              <a:rPr lang="en-US" dirty="0"/>
              <a:t> Work Pressure </a:t>
            </a:r>
            <a:r>
              <a:rPr lang="ru-RU" dirty="0"/>
              <a:t>в зависимости от того</a:t>
            </a:r>
            <a:r>
              <a:rPr lang="en-US" dirty="0"/>
              <a:t>,</a:t>
            </a:r>
            <a:r>
              <a:rPr lang="ru-RU" dirty="0"/>
              <a:t> является человек студентом или работником.</a:t>
            </a:r>
          </a:p>
        </p:txBody>
      </p:sp>
      <p:pic>
        <p:nvPicPr>
          <p:cNvPr id="10" name="Рисунок 9" descr="Изображение выглядит как Шрифт, Графика, символ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E9477365-9316-EDED-7D48-658D5FAD24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60" y="2751980"/>
            <a:ext cx="505563" cy="505563"/>
          </a:xfrm>
          <a:prstGeom prst="rect">
            <a:avLst/>
          </a:prstGeom>
        </p:spPr>
      </p:pic>
      <p:sp>
        <p:nvSpPr>
          <p:cNvPr id="11" name="Текст 5">
            <a:extLst>
              <a:ext uri="{FF2B5EF4-FFF2-40B4-BE49-F238E27FC236}">
                <a16:creationId xmlns:a16="http://schemas.microsoft.com/office/drawing/2014/main" id="{E9D090E5-2E3A-D104-80BB-710C34270E48}"/>
              </a:ext>
            </a:extLst>
          </p:cNvPr>
          <p:cNvSpPr txBox="1">
            <a:spLocks/>
          </p:cNvSpPr>
          <p:nvPr/>
        </p:nvSpPr>
        <p:spPr>
          <a:xfrm>
            <a:off x="1383262" y="3972035"/>
            <a:ext cx="9425475" cy="72717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Заполнили </a:t>
            </a:r>
            <a:r>
              <a:rPr lang="ru-RU" dirty="0" err="1"/>
              <a:t>nan</a:t>
            </a:r>
            <a:r>
              <a:rPr lang="ru-RU" dirty="0"/>
              <a:t> значения медианой у студентов в столбцах</a:t>
            </a:r>
            <a:r>
              <a:rPr lang="en-US" dirty="0"/>
              <a:t>,</a:t>
            </a:r>
            <a:r>
              <a:rPr lang="ru-RU" dirty="0"/>
              <a:t> связанных с учебой, а у работающих в столбцах</a:t>
            </a:r>
            <a:r>
              <a:rPr lang="en-US" dirty="0"/>
              <a:t>,</a:t>
            </a:r>
            <a:r>
              <a:rPr lang="ru-RU" dirty="0"/>
              <a:t> связанных с работой.</a:t>
            </a:r>
          </a:p>
        </p:txBody>
      </p:sp>
      <p:pic>
        <p:nvPicPr>
          <p:cNvPr id="12" name="Рисунок 11" descr="Изображение выглядит как Шрифт, символ, Графика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08C8138F-387D-B71E-9B35-8F730A98CA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2870" y="4114493"/>
            <a:ext cx="446316" cy="44631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47CC995-9BCA-2266-AE50-50385D376C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60" y="5280820"/>
            <a:ext cx="729226" cy="727178"/>
          </a:xfrm>
          <a:prstGeom prst="rect">
            <a:avLst/>
          </a:prstGeom>
        </p:spPr>
      </p:pic>
      <p:sp>
        <p:nvSpPr>
          <p:cNvPr id="15" name="Текст 5">
            <a:extLst>
              <a:ext uri="{FF2B5EF4-FFF2-40B4-BE49-F238E27FC236}">
                <a16:creationId xmlns:a16="http://schemas.microsoft.com/office/drawing/2014/main" id="{B387EFD2-C46D-2072-DBE9-4218383E090F}"/>
              </a:ext>
            </a:extLst>
          </p:cNvPr>
          <p:cNvSpPr txBox="1">
            <a:spLocks/>
          </p:cNvSpPr>
          <p:nvPr/>
        </p:nvSpPr>
        <p:spPr>
          <a:xfrm>
            <a:off x="1383262" y="5321559"/>
            <a:ext cx="9425475" cy="72717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Удалили выбросы в признаках </a:t>
            </a:r>
            <a:r>
              <a:rPr lang="en-US" dirty="0"/>
              <a:t>Sleep Duration </a:t>
            </a:r>
            <a:r>
              <a:rPr lang="ru-RU" dirty="0"/>
              <a:t>и</a:t>
            </a:r>
            <a:r>
              <a:rPr lang="en-US" dirty="0"/>
              <a:t> Dietary Habits</a:t>
            </a:r>
            <a:r>
              <a:rPr lang="ru-RU" dirty="0"/>
              <a:t>.</a:t>
            </a:r>
          </a:p>
        </p:txBody>
      </p:sp>
      <p:pic>
        <p:nvPicPr>
          <p:cNvPr id="16" name="Рисунок 15" descr="Изображение выглядит как символ, Шрифт, Графика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C7135D0B-D026-A978-D975-FC0D8CE479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04" y="1443643"/>
            <a:ext cx="492295" cy="492295"/>
          </a:xfrm>
          <a:prstGeom prst="rect">
            <a:avLst/>
          </a:prstGeom>
        </p:spPr>
      </p:pic>
      <p:pic>
        <p:nvPicPr>
          <p:cNvPr id="5" name="Рисунок 4" descr="Изображение выглядит как символ, Шрифт, логотип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CC26D0FB-B0EC-5851-438F-2AE65A2D89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20" y="5427172"/>
            <a:ext cx="459965" cy="45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05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DFA635-CACA-F620-94CD-663DD290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895"/>
          </a:xfrm>
        </p:spPr>
        <p:txBody>
          <a:bodyPr/>
          <a:lstStyle/>
          <a:p>
            <a:pPr algn="ctr"/>
            <a:r>
              <a:rPr lang="ru-RU" dirty="0"/>
              <a:t>Кодирование признаков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FC7526-6ABE-5D21-1ABC-B5F49DCF4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743772"/>
            <a:ext cx="10515600" cy="38369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/>
              <a:t>Применили 3 вида кодирования</a:t>
            </a:r>
            <a:r>
              <a:rPr lang="en-US" dirty="0"/>
              <a:t>: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b="1" dirty="0">
                <a:solidFill>
                  <a:schemeClr val="accent2"/>
                </a:solidFill>
              </a:rPr>
              <a:t>Mapping</a:t>
            </a:r>
            <a:r>
              <a:rPr lang="en-US" dirty="0"/>
              <a:t> </a:t>
            </a:r>
            <a:r>
              <a:rPr lang="ru-RU" dirty="0"/>
              <a:t>для признаков </a:t>
            </a:r>
            <a:r>
              <a:rPr lang="en-US" dirty="0"/>
              <a:t>Sleep Duration</a:t>
            </a:r>
            <a:r>
              <a:rPr lang="ru-RU" dirty="0"/>
              <a:t> и</a:t>
            </a:r>
            <a:r>
              <a:rPr lang="en-US" dirty="0"/>
              <a:t> Dietary Habits </a:t>
            </a:r>
            <a:endParaRPr lang="ru-RU" dirty="0"/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b="1" dirty="0" err="1">
                <a:solidFill>
                  <a:schemeClr val="accent2"/>
                </a:solidFill>
              </a:rPr>
              <a:t>LabelEncoding</a:t>
            </a:r>
            <a:r>
              <a:rPr lang="en-US" dirty="0"/>
              <a:t> </a:t>
            </a:r>
            <a:r>
              <a:rPr lang="ru-RU" dirty="0"/>
              <a:t>для признака </a:t>
            </a:r>
            <a:r>
              <a:rPr lang="en-US" dirty="0"/>
              <a:t>Profession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b="1" dirty="0" err="1">
                <a:solidFill>
                  <a:schemeClr val="accent2"/>
                </a:solidFill>
              </a:rPr>
              <a:t>TargerEncoding</a:t>
            </a:r>
            <a:r>
              <a:rPr lang="en-US" dirty="0"/>
              <a:t> </a:t>
            </a:r>
            <a:r>
              <a:rPr lang="ru-RU" dirty="0"/>
              <a:t>для признаков </a:t>
            </a:r>
            <a:r>
              <a:rPr lang="en-US" dirty="0"/>
              <a:t>Have you ever had suicidal thoughts, Family History of Mental Illness </a:t>
            </a:r>
            <a:r>
              <a:rPr lang="ru-RU" dirty="0"/>
              <a:t>и </a:t>
            </a:r>
            <a:r>
              <a:rPr lang="en-US" dirty="0"/>
              <a:t>Working Professional or Student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0099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 descr="Изображение выглядит как зарисовка, искусство, иллюстрация, Штрихов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96B32017-49BC-F9E3-82BB-E31C7D793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8756" r="-2" b="1932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14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14DF87-ACA4-983A-176B-1ECB67110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Создание признаков</a:t>
            </a: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DF4DB5E5-C555-64B3-8B37-4750652F408B}"/>
              </a:ext>
            </a:extLst>
          </p:cNvPr>
          <p:cNvSpPr txBox="1">
            <a:spLocks/>
          </p:cNvSpPr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 err="1"/>
              <a:t>Создали</a:t>
            </a:r>
            <a:r>
              <a:rPr lang="en-US" sz="1700" dirty="0"/>
              <a:t> 3 </a:t>
            </a:r>
            <a:r>
              <a:rPr lang="en-US" sz="1700" dirty="0" err="1"/>
              <a:t>новых</a:t>
            </a:r>
            <a:r>
              <a:rPr lang="en-US" sz="1700" dirty="0"/>
              <a:t> </a:t>
            </a:r>
            <a:r>
              <a:rPr lang="en-US" sz="1700" dirty="0" err="1"/>
              <a:t>признака</a:t>
            </a:r>
            <a:r>
              <a:rPr lang="en-US" sz="1700" dirty="0"/>
              <a:t>: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1700" b="1" dirty="0"/>
              <a:t>Free Time</a:t>
            </a:r>
            <a:endParaRPr lang="en-US" sz="1700" dirty="0"/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1700" b="1" dirty="0" err="1"/>
              <a:t>Problem_student</a:t>
            </a:r>
            <a:endParaRPr lang="en-US" sz="1700" dirty="0"/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1700" b="1" dirty="0" err="1"/>
              <a:t>Problem_work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020194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7D8F7A-B3BF-4881-42F1-258298FF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Выбор модели и подбор </a:t>
            </a:r>
            <a:r>
              <a:rPr lang="ru-RU" dirty="0" err="1"/>
              <a:t>гиперпараметров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E4E93B-318E-ED54-D7B0-A5B9BED12E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222500"/>
            <a:ext cx="5124061" cy="3836988"/>
          </a:xfrm>
        </p:spPr>
        <p:txBody>
          <a:bodyPr/>
          <a:lstStyle/>
          <a:p>
            <a:r>
              <a:rPr lang="ru-RU" dirty="0"/>
              <a:t>Сравнивали 4 модели</a:t>
            </a:r>
            <a:r>
              <a:rPr lang="en-US" dirty="0"/>
              <a:t>:</a:t>
            </a:r>
          </a:p>
          <a:p>
            <a:r>
              <a:rPr lang="en-US" dirty="0"/>
              <a:t>1) </a:t>
            </a:r>
            <a:r>
              <a:rPr lang="en-US" dirty="0" err="1"/>
              <a:t>LogisticRegression</a:t>
            </a:r>
            <a:endParaRPr lang="en-US" dirty="0"/>
          </a:p>
          <a:p>
            <a:r>
              <a:rPr lang="en-US" dirty="0"/>
              <a:t>2) </a:t>
            </a:r>
            <a:r>
              <a:rPr lang="en-US" dirty="0" err="1"/>
              <a:t>RandomForestClassifier</a:t>
            </a:r>
            <a:endParaRPr lang="en-US" dirty="0"/>
          </a:p>
          <a:p>
            <a:r>
              <a:rPr lang="en-US" dirty="0"/>
              <a:t>3) </a:t>
            </a:r>
            <a:r>
              <a:rPr lang="en-US" dirty="0" err="1"/>
              <a:t>XGBClassifier</a:t>
            </a:r>
            <a:endParaRPr lang="en-US" dirty="0"/>
          </a:p>
          <a:p>
            <a:r>
              <a:rPr lang="en-US" dirty="0"/>
              <a:t>4) </a:t>
            </a:r>
            <a:r>
              <a:rPr lang="en-US" dirty="0" err="1"/>
              <a:t>CatBoostClassifier</a:t>
            </a:r>
            <a:endParaRPr lang="en-US" dirty="0"/>
          </a:p>
          <a:p>
            <a:endParaRPr lang="en-US" dirty="0"/>
          </a:p>
          <a:p>
            <a:r>
              <a:rPr lang="ru-RU" dirty="0"/>
              <a:t>Для подбора </a:t>
            </a:r>
            <a:r>
              <a:rPr lang="ru-RU" dirty="0" err="1"/>
              <a:t>гиперпараметров</a:t>
            </a:r>
            <a:r>
              <a:rPr lang="ru-RU" dirty="0"/>
              <a:t> использовали </a:t>
            </a:r>
            <a:r>
              <a:rPr lang="en-US" dirty="0" err="1"/>
              <a:t>GridSearchCV</a:t>
            </a:r>
            <a:endParaRPr lang="en-US" dirty="0"/>
          </a:p>
          <a:p>
            <a:endParaRPr lang="en-US" dirty="0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E881F4BF-F2D1-D654-0CF7-B220BA4ADD43}"/>
              </a:ext>
            </a:extLst>
          </p:cNvPr>
          <p:cNvSpPr txBox="1">
            <a:spLocks/>
          </p:cNvSpPr>
          <p:nvPr/>
        </p:nvSpPr>
        <p:spPr>
          <a:xfrm>
            <a:off x="6229739" y="2222500"/>
            <a:ext cx="5124061" cy="383698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Составляли 4 ансамбля</a:t>
            </a:r>
            <a:r>
              <a:rPr lang="en-US" dirty="0"/>
              <a:t>:</a:t>
            </a:r>
          </a:p>
          <a:p>
            <a:r>
              <a:rPr lang="en-US" dirty="0"/>
              <a:t>1) Bagging</a:t>
            </a:r>
            <a:r>
              <a:rPr lang="ru-RU" dirty="0"/>
              <a:t> из </a:t>
            </a:r>
            <a:r>
              <a:rPr lang="en-US" dirty="0" err="1"/>
              <a:t>CatBoost</a:t>
            </a:r>
            <a:endParaRPr lang="en-US" dirty="0"/>
          </a:p>
          <a:p>
            <a:r>
              <a:rPr lang="en-US" dirty="0"/>
              <a:t>2) Bagging</a:t>
            </a:r>
            <a:r>
              <a:rPr lang="ru-RU" dirty="0"/>
              <a:t> из </a:t>
            </a:r>
            <a:r>
              <a:rPr lang="en-US" dirty="0" err="1"/>
              <a:t>LogisticRegression</a:t>
            </a:r>
            <a:endParaRPr lang="en-US" dirty="0"/>
          </a:p>
          <a:p>
            <a:r>
              <a:rPr lang="en-US" dirty="0"/>
              <a:t>3) Boosting </a:t>
            </a:r>
            <a:r>
              <a:rPr lang="ru-RU" dirty="0"/>
              <a:t>на </a:t>
            </a:r>
            <a:r>
              <a:rPr lang="en-US" dirty="0" err="1"/>
              <a:t>LogisticRegression</a:t>
            </a:r>
            <a:endParaRPr lang="en-US" dirty="0"/>
          </a:p>
          <a:p>
            <a:r>
              <a:rPr lang="en-US" dirty="0"/>
              <a:t>4) Stacking </a:t>
            </a:r>
            <a:r>
              <a:rPr lang="ru-RU" dirty="0"/>
              <a:t>из </a:t>
            </a:r>
            <a:r>
              <a:rPr lang="en-US" dirty="0" err="1"/>
              <a:t>CatBoost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 err="1"/>
              <a:t>LogisticRegression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bagging </a:t>
            </a:r>
            <a:r>
              <a:rPr lang="en-US" dirty="0" err="1"/>
              <a:t>CatBoost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80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C8B17A1D-B792-CB78-59C3-16934AB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9186"/>
            <a:ext cx="10515600" cy="621603"/>
          </a:xfrm>
        </p:spPr>
        <p:txBody>
          <a:bodyPr/>
          <a:lstStyle/>
          <a:p>
            <a:r>
              <a:rPr lang="ru-RU" b="1" dirty="0"/>
              <a:t>Заключение</a:t>
            </a:r>
          </a:p>
        </p:txBody>
      </p:sp>
      <p:pic>
        <p:nvPicPr>
          <p:cNvPr id="12" name="Рисунок 11" descr="Изображение выглядит как текст, Человеческое лицо, Новости, плакат&#10;&#10;Автоматически созданное описание">
            <a:extLst>
              <a:ext uri="{FF2B5EF4-FFF2-40B4-BE49-F238E27FC236}">
                <a16:creationId xmlns:a16="http://schemas.microsoft.com/office/drawing/2014/main" id="{251787A3-FA75-4564-19E4-BF09DE14F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28" y="1891212"/>
            <a:ext cx="4691641" cy="3016665"/>
          </a:xfrm>
          <a:prstGeom prst="rect">
            <a:avLst/>
          </a:prstGeom>
        </p:spPr>
      </p:pic>
      <p:sp>
        <p:nvSpPr>
          <p:cNvPr id="13" name="Текст 15">
            <a:extLst>
              <a:ext uri="{FF2B5EF4-FFF2-40B4-BE49-F238E27FC236}">
                <a16:creationId xmlns:a16="http://schemas.microsoft.com/office/drawing/2014/main" id="{CEA9EEC5-D94F-CAF1-6EA1-4BEDBF566ABD}"/>
              </a:ext>
            </a:extLst>
          </p:cNvPr>
          <p:cNvSpPr txBox="1">
            <a:spLocks/>
          </p:cNvSpPr>
          <p:nvPr/>
        </p:nvSpPr>
        <p:spPr>
          <a:xfrm>
            <a:off x="5946712" y="1827564"/>
            <a:ext cx="5257800" cy="6922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Лучшей моделью оказался </a:t>
            </a:r>
            <a:r>
              <a:rPr lang="en-US" sz="2000" dirty="0"/>
              <a:t>Stacking </a:t>
            </a:r>
            <a:r>
              <a:rPr lang="ru-RU" sz="2000" dirty="0"/>
              <a:t>ансамбль </a:t>
            </a:r>
          </a:p>
        </p:txBody>
      </p:sp>
      <p:pic>
        <p:nvPicPr>
          <p:cNvPr id="15" name="Рисунок 14" descr="Изображение выглядит как текст, Шрифт, линия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5B3A5EE2-7303-45A9-AC4D-9FCE530FE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775" y="3568932"/>
            <a:ext cx="6090722" cy="1338945"/>
          </a:xfrm>
          <a:prstGeom prst="rect">
            <a:avLst/>
          </a:prstGeom>
        </p:spPr>
      </p:pic>
      <p:pic>
        <p:nvPicPr>
          <p:cNvPr id="17" name="Рисунок 16" descr="Изображение выглядит как текст, Шрифт, Графика, тип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40199019-209E-9EDD-D81F-3DEE6E3227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775" y="2596820"/>
            <a:ext cx="4582686" cy="692248"/>
          </a:xfrm>
          <a:prstGeom prst="rect">
            <a:avLst/>
          </a:prstGeom>
        </p:spPr>
      </p:pic>
      <p:sp>
        <p:nvSpPr>
          <p:cNvPr id="20" name="Текст 15">
            <a:extLst>
              <a:ext uri="{FF2B5EF4-FFF2-40B4-BE49-F238E27FC236}">
                <a16:creationId xmlns:a16="http://schemas.microsoft.com/office/drawing/2014/main" id="{B206D644-2ED5-39A3-5BBE-BAB1A34C92EC}"/>
              </a:ext>
            </a:extLst>
          </p:cNvPr>
          <p:cNvSpPr txBox="1">
            <a:spLocks/>
          </p:cNvSpPr>
          <p:nvPr/>
        </p:nvSpPr>
        <p:spPr>
          <a:xfrm>
            <a:off x="1453747" y="5438300"/>
            <a:ext cx="9284506" cy="6922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Мы получили много опыта и приятных впечатлений</a:t>
            </a:r>
          </a:p>
        </p:txBody>
      </p:sp>
    </p:spTree>
    <p:extLst>
      <p:ext uri="{BB962C8B-B14F-4D97-AF65-F5344CB8AC3E}">
        <p14:creationId xmlns:p14="http://schemas.microsoft.com/office/powerpoint/2010/main" val="9669343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Красный и фиолетовый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Другая 2">
      <a:majorFont>
        <a:latin typeface="RF Dewi Expanded Black"/>
        <a:ea typeface=""/>
        <a:cs typeface=""/>
      </a:majorFont>
      <a:minorFont>
        <a:latin typeface="Robot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5C37CD20725F9B4B95DDDD522A892CE1" ma:contentTypeVersion="15" ma:contentTypeDescription="Создание документа." ma:contentTypeScope="" ma:versionID="e370ef7782074ac47e4f0c613eebe409">
  <xsd:schema xmlns:xsd="http://www.w3.org/2001/XMLSchema" xmlns:xs="http://www.w3.org/2001/XMLSchema" xmlns:p="http://schemas.microsoft.com/office/2006/metadata/properties" xmlns:ns3="b17b855b-d436-4490-9d5a-52eeedd3f2dd" xmlns:ns4="e602f305-c3c8-4baf-9d09-124004b650bb" targetNamespace="http://schemas.microsoft.com/office/2006/metadata/properties" ma:root="true" ma:fieldsID="5a0d75981d7dc855376156c28782d655" ns3:_="" ns4:_="">
    <xsd:import namespace="b17b855b-d436-4490-9d5a-52eeedd3f2dd"/>
    <xsd:import namespace="e602f305-c3c8-4baf-9d09-124004b650b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7b855b-d436-4490-9d5a-52eeedd3f2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02f305-c3c8-4baf-9d09-124004b650b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17b855b-d436-4490-9d5a-52eeedd3f2dd" xsi:nil="true"/>
  </documentManagement>
</p:properties>
</file>

<file path=customXml/itemProps1.xml><?xml version="1.0" encoding="utf-8"?>
<ds:datastoreItem xmlns:ds="http://schemas.openxmlformats.org/officeDocument/2006/customXml" ds:itemID="{83B55BE5-14AA-43C9-8245-6E4DB0E9BA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26C36A-C852-46CC-BF5D-842485DF7D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7b855b-d436-4490-9d5a-52eeedd3f2dd"/>
    <ds:schemaRef ds:uri="e602f305-c3c8-4baf-9d09-124004b650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5B7B8-894C-497C-B483-B16BD71490BC}">
  <ds:schemaRefs>
    <ds:schemaRef ds:uri="http://purl.org/dc/dcmitype/"/>
    <ds:schemaRef ds:uri="http://schemas.microsoft.com/office/infopath/2007/PartnerControls"/>
    <ds:schemaRef ds:uri="e602f305-c3c8-4baf-9d09-124004b650bb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b17b855b-d436-4490-9d5a-52eeedd3f2dd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11703</TotalTime>
  <Words>288</Words>
  <Application>Microsoft Office PowerPoint</Application>
  <PresentationFormat>Широкоэкранный</PresentationFormat>
  <Paragraphs>51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Roboto</vt:lpstr>
      <vt:lpstr>Calibri</vt:lpstr>
      <vt:lpstr>Тема Office</vt:lpstr>
      <vt:lpstr>ML CLASSIC  TEAM: SIGMA AI</vt:lpstr>
      <vt:lpstr>Презентация PowerPoint</vt:lpstr>
      <vt:lpstr>Асадчий Вячеслав</vt:lpstr>
      <vt:lpstr>Данные</vt:lpstr>
      <vt:lpstr>Обработка данных</vt:lpstr>
      <vt:lpstr>Кодирование признаков</vt:lpstr>
      <vt:lpstr>Создание признаков</vt:lpstr>
      <vt:lpstr>Выбор модели и подбор гиперпараметров</vt:lpstr>
      <vt:lpstr>Заключение</vt:lpstr>
      <vt:lpstr>Наши впечатления от ШИФТ Интенсива</vt:lpstr>
    </vt:vector>
  </TitlesOfParts>
  <Company>ГК ЦФТ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1 уровня</dc:title>
  <dc:creator>CFTUser</dc:creator>
  <cp:lastModifiedBy>Асадчий Вячеслав</cp:lastModifiedBy>
  <cp:revision>388</cp:revision>
  <dcterms:created xsi:type="dcterms:W3CDTF">2021-01-14T09:51:34Z</dcterms:created>
  <dcterms:modified xsi:type="dcterms:W3CDTF">2025-02-01T12:17:25Z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0x0101005C37CD20725F9B4B95DDDD522A892CE1</vt:lpwstr>
  </property>
</Properties>
</file>