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3" r:id="rId18"/>
    <p:sldId id="273" r:id="rId19"/>
    <p:sldId id="275" r:id="rId20"/>
    <p:sldId id="276" r:id="rId21"/>
    <p:sldId id="284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386-4DB1-4749-8FFA-C885619CCA4A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2F6-EBC5-4B0B-BBEC-EDFF6C31348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386-4DB1-4749-8FFA-C885619CCA4A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2F6-EBC5-4B0B-BBEC-EDFF6C313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38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386-4DB1-4749-8FFA-C885619CCA4A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2F6-EBC5-4B0B-BBEC-EDFF6C313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386-4DB1-4749-8FFA-C885619CCA4A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2F6-EBC5-4B0B-BBEC-EDFF6C313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97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386-4DB1-4749-8FFA-C885619CCA4A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2F6-EBC5-4B0B-BBEC-EDFF6C31348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386-4DB1-4749-8FFA-C885619CCA4A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2F6-EBC5-4B0B-BBEC-EDFF6C313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01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386-4DB1-4749-8FFA-C885619CCA4A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2F6-EBC5-4B0B-BBEC-EDFF6C313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98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386-4DB1-4749-8FFA-C885619CCA4A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2F6-EBC5-4B0B-BBEC-EDFF6C313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22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386-4DB1-4749-8FFA-C885619CCA4A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2F6-EBC5-4B0B-BBEC-EDFF6C313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3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BDF386-4DB1-4749-8FFA-C885619CCA4A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5D42F6-EBC5-4B0B-BBEC-EDFF6C313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57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386-4DB1-4749-8FFA-C885619CCA4A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2F6-EBC5-4B0B-BBEC-EDFF6C313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6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BDF386-4DB1-4749-8FFA-C885619CCA4A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5D42F6-EBC5-4B0B-BBEC-EDFF6C31348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32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b="1" dirty="0"/>
              <a:t>Разработка и реализация программного обеспечения для решения задачи многомерной аппроксимации функции</a:t>
            </a:r>
            <a:endParaRPr lang="en-GB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Шифр ПО «</a:t>
            </a:r>
            <a:r>
              <a:rPr lang="en-US" dirty="0"/>
              <a:t>APPROX</a:t>
            </a:r>
            <a:r>
              <a:rPr lang="ru-RU" dirty="0"/>
              <a:t>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47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ru-RU" dirty="0"/>
              <a:t>диаграмма</a:t>
            </a:r>
            <a:endParaRPr lang="en-GB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11" y="1848023"/>
            <a:ext cx="3961015" cy="4019204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MeasuredPoint</a:t>
            </a:r>
            <a:endParaRPr lang="en-GB" b="1" dirty="0"/>
          </a:p>
          <a:p>
            <a:r>
              <a:rPr lang="ru-RU" dirty="0"/>
              <a:t>Описание </a:t>
            </a:r>
            <a:r>
              <a:rPr lang="en-US" dirty="0"/>
              <a:t>n</a:t>
            </a:r>
            <a:r>
              <a:rPr lang="ru-RU" dirty="0"/>
              <a:t>-мерной точки: содержит координаты и значение функции по этим координатам.</a:t>
            </a:r>
            <a:endParaRPr lang="en-GB" dirty="0"/>
          </a:p>
          <a:p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 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30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46EB-A83E-40A0-9E2C-86949CCB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/>
              <a:t>решения задачи экстраполяции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E13B-D2C9-4606-A85D-5E8C8C2D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За основу для разработанного метода решения был взят уже реализованный исходный алгоритм. В нём используется диаграмма Вороного: отображение, которое ставит каждой точке</a:t>
            </a:r>
            <a:r>
              <a:rPr lang="en-US" dirty="0"/>
              <a:t> x</a:t>
            </a:r>
            <a:r>
              <a:rPr lang="ru-RU" dirty="0"/>
              <a:t> в соответствие ближайшую</a:t>
            </a:r>
            <a:r>
              <a:rPr lang="en-US" dirty="0"/>
              <a:t> </a:t>
            </a:r>
            <a:r>
              <a:rPr lang="ru-RU" dirty="0"/>
              <a:t>к ней. Обратное отображение определяет область пространства из точек, для которых ближайшей является некоторая точка </a:t>
            </a:r>
            <a:r>
              <a:rPr lang="en-US" dirty="0"/>
              <a:t>x.</a:t>
            </a:r>
            <a:r>
              <a:rPr lang="ru-RU" dirty="0"/>
              <a:t> Такие множества называются доменами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1</a:t>
            </a:r>
            <a:r>
              <a:rPr lang="ru-RU" dirty="0"/>
              <a:t>. Алгоритм на вход получает набор точек</a:t>
            </a:r>
          </a:p>
          <a:p>
            <a:r>
              <a:rPr lang="ru-RU" dirty="0"/>
              <a:t>2. С помощью метода Шепарда создаётся аппроксимация</a:t>
            </a:r>
          </a:p>
          <a:p>
            <a:r>
              <a:rPr lang="ru-RU" dirty="0"/>
              <a:t>3. Аппроксимация анализируется </a:t>
            </a:r>
          </a:p>
          <a:p>
            <a:pPr lvl="1"/>
            <a:r>
              <a:rPr lang="ru-RU" dirty="0"/>
              <a:t>3.1 Строится  сетка </a:t>
            </a:r>
          </a:p>
          <a:p>
            <a:pPr lvl="1"/>
            <a:r>
              <a:rPr lang="ru-RU" dirty="0"/>
              <a:t>3.2 Строятся домены. Центры доменов - это известные точки, все узлы сетки распределяются по доменам, какая известная точка ближе к узлу, в тот домен узел и будет </a:t>
            </a:r>
            <a:r>
              <a:rPr lang="ru-RU" dirty="0" smtClean="0"/>
              <a:t>определен</a:t>
            </a:r>
            <a:endParaRPr lang="ru-RU" dirty="0"/>
          </a:p>
          <a:p>
            <a:pPr lvl="1"/>
            <a:r>
              <a:rPr lang="ru-RU" dirty="0"/>
              <a:t>3.3 Определяются границы доменов</a:t>
            </a:r>
          </a:p>
          <a:p>
            <a:pPr lvl="1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3.4 Определяются точки, пересчитав которые аппроксимация будет улучшена</a:t>
            </a:r>
          </a:p>
          <a:p>
            <a:pPr lvl="1"/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201168" lvl="1" indent="0">
              <a:buNone/>
            </a:pPr>
            <a:r>
              <a:rPr lang="ru-RU" dirty="0">
                <a:solidFill>
                  <a:schemeClr val="tx1"/>
                </a:solidFill>
              </a:rPr>
              <a:t>В нашей </a:t>
            </a:r>
            <a:r>
              <a:rPr lang="ru-RU" dirty="0" smtClean="0">
                <a:solidFill>
                  <a:schemeClr val="tx1"/>
                </a:solidFill>
              </a:rPr>
              <a:t>работе </a:t>
            </a:r>
            <a:r>
              <a:rPr lang="ru-RU" dirty="0">
                <a:solidFill>
                  <a:schemeClr val="tx1"/>
                </a:solidFill>
              </a:rPr>
              <a:t>мы старались улучшить пункт 3.4. Нами было разработано и реализовано два подхода – детерминированный алгоритм и случайный лес.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3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E7DF-D86B-419D-8A8F-4DF26E8C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Детерминированный </a:t>
            </a:r>
            <a:r>
              <a:rPr lang="ru-RU" dirty="0"/>
              <a:t>алгоритм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6835-9500-4F9E-8F45-354511CAC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Суть этого подхода заключается в том, что на каждом шаге мы выбираем максимально далекие от известных точек точки, применяя для их выбора некоторые методики, позволяющие не локализироваться.</a:t>
            </a:r>
          </a:p>
          <a:p>
            <a:endParaRPr lang="ru-RU" dirty="0"/>
          </a:p>
          <a:p>
            <a:r>
              <a:rPr lang="ru-RU" dirty="0"/>
              <a:t>1. Сортируем точки на границе доменов по </a:t>
            </a:r>
            <a:r>
              <a:rPr lang="ru-RU" dirty="0" smtClean="0"/>
              <a:t>степени отдалённости </a:t>
            </a:r>
            <a:r>
              <a:rPr lang="ru-RU" dirty="0"/>
              <a:t>от известных точек</a:t>
            </a:r>
          </a:p>
          <a:p>
            <a:r>
              <a:rPr lang="ru-RU" dirty="0"/>
              <a:t>2. Из сортированного списка выбираем первую </a:t>
            </a:r>
            <a:r>
              <a:rPr lang="ru-RU" dirty="0" smtClean="0"/>
              <a:t>точку</a:t>
            </a:r>
            <a:endParaRPr lang="ru-RU" dirty="0"/>
          </a:p>
          <a:p>
            <a:r>
              <a:rPr lang="ru-RU" dirty="0"/>
              <a:t>3. </a:t>
            </a:r>
            <a:r>
              <a:rPr lang="ru-RU" dirty="0" smtClean="0"/>
              <a:t>Проверяем следующие условия:</a:t>
            </a:r>
            <a:endParaRPr lang="ru-RU" dirty="0"/>
          </a:p>
          <a:p>
            <a:pPr lvl="1"/>
            <a:r>
              <a:rPr lang="ru-RU" dirty="0"/>
              <a:t>3.1 Среди выбранных точек нет точек из того же домена, что и рассматриваемая </a:t>
            </a:r>
            <a:r>
              <a:rPr lang="ru-RU" dirty="0" smtClean="0"/>
              <a:t>точка</a:t>
            </a:r>
            <a:endParaRPr lang="ru-RU" dirty="0"/>
          </a:p>
          <a:p>
            <a:pPr lvl="1"/>
            <a:r>
              <a:rPr lang="ru-RU" dirty="0"/>
              <a:t>3.2 Среди выбранных точек нет точек – соседей по </a:t>
            </a:r>
            <a:r>
              <a:rPr lang="ru-RU" dirty="0" smtClean="0"/>
              <a:t>сетке</a:t>
            </a:r>
            <a:endParaRPr lang="ru-RU" dirty="0"/>
          </a:p>
          <a:p>
            <a:pPr lvl="1"/>
            <a:r>
              <a:rPr lang="ru-RU" dirty="0"/>
              <a:t>3.3 Точка не принадлежит отключенному </a:t>
            </a:r>
            <a:r>
              <a:rPr lang="ru-RU" dirty="0" smtClean="0"/>
              <a:t>домену (только </a:t>
            </a:r>
            <a:r>
              <a:rPr lang="ru-RU" dirty="0"/>
              <a:t>для одномерных функций)</a:t>
            </a:r>
          </a:p>
          <a:p>
            <a:pPr marL="201168" lvl="1" indent="0">
              <a:buNone/>
            </a:pPr>
            <a:r>
              <a:rPr lang="ru-RU" dirty="0"/>
              <a:t>Если точка удовлетворяет пунктам 3.1 и 3.2 выбираем </a:t>
            </a:r>
            <a:r>
              <a:rPr lang="ru-RU" dirty="0" smtClean="0"/>
              <a:t>ее</a:t>
            </a:r>
            <a:endParaRPr lang="ru-RU" dirty="0"/>
          </a:p>
          <a:p>
            <a:r>
              <a:rPr lang="ru-RU" dirty="0"/>
              <a:t>Для одномерных </a:t>
            </a:r>
            <a:r>
              <a:rPr lang="ru-RU" dirty="0" smtClean="0"/>
              <a:t>функций </a:t>
            </a:r>
            <a:r>
              <a:rPr lang="ru-RU" dirty="0"/>
              <a:t>реализовано отключение доменов в том случае, если на предыдущем шаге мы выбрали точку на их границе, а ее значение на аппроксимации оказалось близко к реальному значению. На следующей итерации мы не смотрим на точки на границе отключенных доменов.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2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3C9C-7C7E-438B-9BA2-4C8CB4D4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Случайный </a:t>
            </a:r>
            <a:r>
              <a:rPr lang="ru-RU" dirty="0"/>
              <a:t>лес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7522-96AF-4AB2-907B-AE341538C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Алгоритм случайного леса является алгоритмом машинного обучения, использующий набор деревьев решений.</a:t>
            </a:r>
          </a:p>
          <a:p>
            <a:r>
              <a:rPr lang="ru-RU" dirty="0" smtClean="0"/>
              <a:t>Пусть </a:t>
            </a:r>
            <a:r>
              <a:rPr lang="ru-RU" dirty="0"/>
              <a:t>обучающее множество имеет размер </a:t>
            </a:r>
            <a:r>
              <a:rPr lang="ru-RU" i="1" dirty="0"/>
              <a:t>N</a:t>
            </a:r>
            <a:r>
              <a:rPr lang="ru-RU" dirty="0"/>
              <a:t>, а число независимых переменных равно </a:t>
            </a:r>
            <a:r>
              <a:rPr lang="ru-RU" i="1" dirty="0"/>
              <a:t>M</a:t>
            </a:r>
            <a:r>
              <a:rPr lang="ru-RU" dirty="0"/>
              <a:t>. Введем дополнительно три параметра: коэффициент </a:t>
            </a:r>
            <a:r>
              <a:rPr lang="ru-RU" i="1" dirty="0"/>
              <a:t>r</a:t>
            </a:r>
            <a:r>
              <a:rPr lang="ru-RU" dirty="0"/>
              <a:t> (</a:t>
            </a:r>
            <a:r>
              <a:rPr lang="ru-RU" i="1" dirty="0"/>
              <a:t>0 ≤ r ≤ 1)</a:t>
            </a:r>
            <a:r>
              <a:rPr lang="ru-RU" dirty="0"/>
              <a:t>, число признаков </a:t>
            </a:r>
            <a:r>
              <a:rPr lang="ru-RU" i="1" dirty="0"/>
              <a:t>m ≤ M</a:t>
            </a:r>
            <a:r>
              <a:rPr lang="ru-RU" dirty="0"/>
              <a:t>, число деревьев </a:t>
            </a:r>
            <a:r>
              <a:rPr lang="ru-RU" i="1" dirty="0"/>
              <a:t>NTrees ≥ </a:t>
            </a:r>
            <a:r>
              <a:rPr lang="ru-RU" i="1" dirty="0" smtClean="0"/>
              <a:t>1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 основе исходного обучающего множества сгенерируем случайную выборку размером </a:t>
            </a:r>
            <a:r>
              <a:rPr lang="ru-RU" i="1" dirty="0" smtClean="0"/>
              <a:t>r·N</a:t>
            </a:r>
            <a:r>
              <a:rPr lang="ru-RU" dirty="0" smtClean="0"/>
              <a:t> (без повторений). Элементы, не попавшие в выборку, используем в дальнейшем для оценки ошибки обобщения.</a:t>
            </a:r>
          </a:p>
          <a:p>
            <a:r>
              <a:rPr lang="ru-RU" dirty="0" smtClean="0"/>
              <a:t>На основе сгенерированной выборки построим дерево решений. В ходе построения очередного узла дерева из </a:t>
            </a:r>
            <a:r>
              <a:rPr lang="ru-RU" i="1" dirty="0" smtClean="0"/>
              <a:t>M</a:t>
            </a:r>
            <a:r>
              <a:rPr lang="ru-RU" dirty="0" smtClean="0"/>
              <a:t> имеющихся переменных, на основе которых можно разделить дерево, выберем </a:t>
            </a:r>
            <a:r>
              <a:rPr lang="ru-RU" i="1" dirty="0" smtClean="0"/>
              <a:t>m</a:t>
            </a:r>
            <a:r>
              <a:rPr lang="ru-RU" dirty="0" smtClean="0"/>
              <a:t> случайных. Решение о разбиении принимается на основе лучшего возможного выбора из </a:t>
            </a:r>
            <a:r>
              <a:rPr lang="ru-RU" i="1" dirty="0" smtClean="0"/>
              <a:t>m</a:t>
            </a:r>
            <a:r>
              <a:rPr lang="ru-RU" dirty="0" smtClean="0"/>
              <a:t> случайно выбранных переменных. Дерево строится до исчерпания обучающено множества и не подвергается прунингу.</a:t>
            </a:r>
          </a:p>
          <a:p>
            <a:r>
              <a:rPr lang="ru-RU" dirty="0" smtClean="0"/>
              <a:t>Процедура </a:t>
            </a:r>
            <a:r>
              <a:rPr lang="ru-RU" dirty="0"/>
              <a:t>повторяется </a:t>
            </a:r>
            <a:r>
              <a:rPr lang="ru-RU" i="1" dirty="0"/>
              <a:t>NTrees</a:t>
            </a:r>
            <a:r>
              <a:rPr lang="ru-RU" dirty="0"/>
              <a:t> раз. Полученные деревья объединяются в комитет, принимающий решение путем голосования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нашей работе случайный </a:t>
            </a:r>
            <a:r>
              <a:rPr lang="ru-RU" dirty="0"/>
              <a:t>лес был использован как регрессор из библиотеки </a:t>
            </a:r>
            <a:r>
              <a:rPr lang="en-US" dirty="0"/>
              <a:t>alglib.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61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B4FD-BFAC-4376-B68E-8DA15848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Случайный </a:t>
            </a:r>
            <a:r>
              <a:rPr lang="ru-RU" dirty="0"/>
              <a:t>лес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8D3C-77C7-4AEE-9F55-E3D553690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1" cy="421298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Для обучения использовалась та же функция, что и для анализа. </a:t>
            </a:r>
            <a:endParaRPr lang="ru-RU" dirty="0" smtClean="0"/>
          </a:p>
          <a:p>
            <a:r>
              <a:rPr lang="ru-RU" dirty="0" smtClean="0"/>
              <a:t>Обучение</a:t>
            </a:r>
            <a:r>
              <a:rPr lang="ru-RU" dirty="0"/>
              <a:t>:</a:t>
            </a:r>
          </a:p>
          <a:p>
            <a:r>
              <a:rPr lang="ru-RU" dirty="0"/>
              <a:t>  1. Запускаем детерминированный алгоритм, чтобы получить достаточное количество хороших точек. Под хорошими точками понимаются точки, разница между аппроксимацией и реальными значениями функции на которых меньше заданной точности.</a:t>
            </a:r>
          </a:p>
          <a:p>
            <a:r>
              <a:rPr lang="ru-RU" dirty="0"/>
              <a:t>  2. Собираем фичи для каждой точки на сетке и обучаем случайный лес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Анализ точек:</a:t>
            </a:r>
          </a:p>
          <a:p>
            <a:r>
              <a:rPr lang="ru-RU" dirty="0"/>
              <a:t>1. Анализируем все точки на сетке, собираем для них фичи и получаем у случайного леса заключение.</a:t>
            </a:r>
          </a:p>
          <a:p>
            <a:r>
              <a:rPr lang="ru-RU" dirty="0"/>
              <a:t>2. Сортируем точки по заключениям.</a:t>
            </a:r>
          </a:p>
          <a:p>
            <a:r>
              <a:rPr lang="ru-RU" dirty="0"/>
              <a:t>3. Из сортированного списка выбираем первую точку.</a:t>
            </a:r>
          </a:p>
          <a:p>
            <a:r>
              <a:rPr lang="ru-RU" dirty="0"/>
              <a:t>4. </a:t>
            </a:r>
            <a:r>
              <a:rPr lang="ru-RU" dirty="0" smtClean="0"/>
              <a:t>Проверяем условия:</a:t>
            </a:r>
            <a:endParaRPr lang="ru-RU" dirty="0"/>
          </a:p>
          <a:p>
            <a:pPr lvl="1"/>
            <a:r>
              <a:rPr lang="ru-RU" dirty="0"/>
              <a:t>3.1 Среди выбранных точек нет точек из того же домена, что и рассматриваемая точка.</a:t>
            </a:r>
          </a:p>
          <a:p>
            <a:pPr lvl="1"/>
            <a:r>
              <a:rPr lang="ru-RU" dirty="0"/>
              <a:t>3.2 Среди выбранных точек нет точек – соседей по сетке. </a:t>
            </a:r>
          </a:p>
          <a:p>
            <a:pPr marL="201168" lvl="1" indent="0">
              <a:buNone/>
            </a:pPr>
            <a:r>
              <a:rPr lang="ru-RU" dirty="0"/>
              <a:t>Если точка удовлетворяет пунктам 3.1 и 3.2 выбираем ее.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31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CCB3-187D-4BBE-8CF0-ABD1AF7A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</a:t>
            </a:r>
            <a:r>
              <a:rPr lang="ru-RU" dirty="0"/>
              <a:t>случайного леса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2517-56C8-4489-8C87-6612F1A66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Точки: все точки на стеке</a:t>
            </a:r>
          </a:p>
          <a:p>
            <a:r>
              <a:rPr lang="ru-RU" dirty="0"/>
              <a:t>Фичи: </a:t>
            </a:r>
          </a:p>
          <a:p>
            <a:pPr lvl="1"/>
            <a:r>
              <a:rPr lang="ru-RU" dirty="0"/>
              <a:t>дальность от известной точки</a:t>
            </a:r>
          </a:p>
          <a:p>
            <a:pPr lvl="1"/>
            <a:r>
              <a:rPr lang="ru-RU" dirty="0"/>
              <a:t>разница между значением в точке и максимальным значением точки из окрестности</a:t>
            </a:r>
          </a:p>
          <a:p>
            <a:pPr lvl="1"/>
            <a:r>
              <a:rPr lang="ru-RU" dirty="0"/>
              <a:t>разница между минимальной точкой из окрестности и значением реальной точкой</a:t>
            </a:r>
          </a:p>
          <a:p>
            <a:pPr lvl="1"/>
            <a:r>
              <a:rPr lang="ru-RU" dirty="0"/>
              <a:t>разница  по значению между аппроксимацией с точкой и без точки</a:t>
            </a:r>
          </a:p>
          <a:p>
            <a:pPr lvl="1"/>
            <a:r>
              <a:rPr lang="ru-RU" dirty="0"/>
              <a:t>количество известных монотонных точек в окрестности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Значение: разница значения на аппроксимации и реального значения функции</a:t>
            </a:r>
          </a:p>
          <a:p>
            <a:pPr marL="0" indent="0">
              <a:buNone/>
            </a:pPr>
            <a:r>
              <a:rPr lang="ru-RU" dirty="0"/>
              <a:t> Количество деревьев: 100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/>
              <a:t>Количество </a:t>
            </a:r>
            <a:r>
              <a:rPr lang="ru-RU" smtClean="0"/>
              <a:t>фич </a:t>
            </a:r>
            <a:r>
              <a:rPr lang="ru-RU" dirty="0"/>
              <a:t>на одно дерево: </a:t>
            </a:r>
            <a:r>
              <a:rPr lang="en-US" dirty="0"/>
              <a:t>3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Процент точек для одного дерева: 70%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25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  <a:endParaRPr lang="en-GB" dirty="0"/>
          </a:p>
        </p:txBody>
      </p:sp>
      <p:pic>
        <p:nvPicPr>
          <p:cNvPr id="7" name="Picture 1" descr="A close up of a map&#10;&#10;Description automatically generated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09467"/>
            <a:ext cx="4938712" cy="3696317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Эксперимент проводился для представленных на графике двумерных </a:t>
            </a:r>
            <a:r>
              <a:rPr lang="ru-RU" dirty="0" smtClean="0"/>
              <a:t>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44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  <a:endParaRPr lang="en-GB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По </a:t>
            </a:r>
            <a:r>
              <a:rPr lang="ru-RU" dirty="0"/>
              <a:t>вертикальной оси отложена величина ошибки, по горизонтальной оси – количество точек. </a:t>
            </a:r>
            <a:endParaRPr lang="ru-RU" dirty="0" smtClean="0"/>
          </a:p>
          <a:p>
            <a:r>
              <a:rPr lang="ru-RU" dirty="0" smtClean="0"/>
              <a:t>Зелёная </a:t>
            </a:r>
            <a:r>
              <a:rPr lang="ru-RU" dirty="0"/>
              <a:t>линия – равномерно взятые точки на сетке, синяя – детерминированный алгоритм, красная –случайный лес.</a:t>
            </a:r>
            <a:endParaRPr lang="ru-RU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009467"/>
            <a:ext cx="4938712" cy="369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3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  <a:endParaRPr lang="en-GB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2547938"/>
            <a:ext cx="5419725" cy="2619375"/>
          </a:xfrm>
        </p:spPr>
      </p:pic>
    </p:spTree>
    <p:extLst>
      <p:ext uri="{BB962C8B-B14F-4D97-AF65-F5344CB8AC3E}">
        <p14:creationId xmlns:p14="http://schemas.microsoft.com/office/powerpoint/2010/main" val="221565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63" y="2667000"/>
            <a:ext cx="5562600" cy="2381250"/>
          </a:xfrm>
        </p:spPr>
      </p:pic>
    </p:spTree>
    <p:extLst>
      <p:ext uri="{BB962C8B-B14F-4D97-AF65-F5344CB8AC3E}">
        <p14:creationId xmlns:p14="http://schemas.microsoft.com/office/powerpoint/2010/main" val="128488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D243-A6F4-4A11-A24C-06BCAD68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</a:t>
            </a:r>
            <a:r>
              <a:rPr lang="ru-RU" dirty="0"/>
              <a:t>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BE3C-1A00-49B5-A779-84F4D4FF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 построить </a:t>
            </a:r>
            <a:r>
              <a:rPr lang="ru-RU" dirty="0"/>
              <a:t>экстраполяцию функции на некотором наборе </a:t>
            </a:r>
            <a:r>
              <a:rPr lang="ru-RU" dirty="0" smtClean="0"/>
              <a:t>точек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2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  <a:endParaRPr lang="en-GB" dirty="0"/>
          </a:p>
        </p:txBody>
      </p:sp>
      <p:pic>
        <p:nvPicPr>
          <p:cNvPr id="6" name="Picture 9" descr="A close up of a map&#10;&#10;Description automatically generated"/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" t="2314" r="3034" b="4642"/>
          <a:stretch/>
        </p:blipFill>
        <p:spPr bwMode="auto">
          <a:xfrm>
            <a:off x="1096963" y="2084092"/>
            <a:ext cx="4938712" cy="35470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</a:p>
              <a:p>
                <a:r>
                  <a:rPr lang="ru-RU" dirty="0" smtClean="0"/>
                  <a:t>Требуемая точность — 0.9</a:t>
                </a:r>
                <a:endParaRPr lang="en-GB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63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  <a:endParaRPr lang="en-GB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По вертикальной оси отложена величина ошибки, по горизонтальной оси – количество точек. Зелёная линия – равномерно взятые точки на сетке, синяя – детерминированный алгоритм, красная –случайный лес.</a:t>
            </a:r>
            <a:endParaRPr lang="en-GB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009467"/>
            <a:ext cx="4938712" cy="369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60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347913"/>
            <a:ext cx="5572125" cy="3019425"/>
          </a:xfrm>
        </p:spPr>
      </p:pic>
    </p:spTree>
    <p:extLst>
      <p:ext uri="{BB962C8B-B14F-4D97-AF65-F5344CB8AC3E}">
        <p14:creationId xmlns:p14="http://schemas.microsoft.com/office/powerpoint/2010/main" val="411641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u-RU" dirty="0"/>
              </a:p>
              <a:p>
                <a:r>
                  <a:rPr lang="ru-RU" dirty="0"/>
                  <a:t>Как видно из эксперимента с функцией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, благодаря алгоритму </a:t>
                </a:r>
                <a:r>
                  <a:rPr lang="ru-RU" dirty="0" smtClean="0"/>
                  <a:t>случайного леса можно </a:t>
                </a:r>
                <a:r>
                  <a:rPr lang="ru-RU" dirty="0"/>
                  <a:t>отказаться от пересчёта всей сетки, так как количество запрошенных точек для уточнения функции сильно меньше количества узлов сетки (10000 узлов против 1656 точек)</a:t>
                </a:r>
                <a:endParaRPr lang="en-GB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r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10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Исследованы существующие подходы к решению задачи, выбраны методы решения. Итог: пояснительная записка по существующим методам решения задачи активной аппроксимации функции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Разработана архитектура проекта. Итог: пояснительная записка по технологическому стеку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Определена структура входных данных. Итог: поясительная записка по входным данным.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Сформирован тестовый набор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Подготовлена документация </a:t>
            </a:r>
            <a:r>
              <a:rPr lang="ru-RU" dirty="0" smtClean="0"/>
              <a:t>проекта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Программно </a:t>
            </a:r>
            <a:r>
              <a:rPr lang="ru-RU" dirty="0"/>
              <a:t>реализован метод решения задачи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361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Инфраструктура для создания системы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Система контроля версий </a:t>
            </a:r>
            <a:r>
              <a:rPr lang="en-US" dirty="0"/>
              <a:t>Git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Сервис для управления проектами </a:t>
            </a:r>
            <a:r>
              <a:rPr lang="en-US" dirty="0"/>
              <a:t>Trello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24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проекта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Лобанкина Ксения — менеджер проекта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Терехов Илья — архитектор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Малиновская Анастасия — аналитик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Баландина Софья — разработчик, исследователь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Пронина Анастасия — разработчик</a:t>
            </a:r>
            <a:r>
              <a:rPr lang="en-US" dirty="0"/>
              <a:t>, </a:t>
            </a:r>
            <a:r>
              <a:rPr lang="ru-RU" dirty="0"/>
              <a:t>исследователь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Смирнова Дарья — исследователь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Ковалёва Ирина — разработчик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02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  <a:endParaRPr lang="en-GB" dirty="0"/>
          </a:p>
        </p:txBody>
      </p:sp>
      <p:pic>
        <p:nvPicPr>
          <p:cNvPr id="40" name="Объект 3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97" y="1846263"/>
            <a:ext cx="5897132" cy="4022725"/>
          </a:xfrm>
        </p:spPr>
      </p:pic>
    </p:spTree>
    <p:extLst>
      <p:ext uri="{BB962C8B-B14F-4D97-AF65-F5344CB8AC3E}">
        <p14:creationId xmlns:p14="http://schemas.microsoft.com/office/powerpoint/2010/main" val="127326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8859-F3AD-4B6E-BD77-C833ECFD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</a:t>
            </a:r>
            <a:r>
              <a:rPr lang="ru-RU" dirty="0"/>
              <a:t>и задачи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9008-C89C-458D-9E14-76415FCEF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рамках исходной задачи необходимо реализовать алгоритм выбора точек для уточнения </a:t>
            </a:r>
            <a:r>
              <a:rPr lang="ru-RU" dirty="0" smtClean="0"/>
              <a:t>аппроксимации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1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системе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должна: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получать входные данные (размерность функции, количество точек, рассчитанные точки, пороговое значение точности) в формате .</a:t>
            </a:r>
            <a:r>
              <a:rPr lang="en-US" dirty="0"/>
              <a:t>txt </a:t>
            </a:r>
            <a:r>
              <a:rPr lang="ru-RU" dirty="0"/>
              <a:t>или .</a:t>
            </a:r>
            <a:r>
              <a:rPr lang="en-US" dirty="0"/>
              <a:t>ini</a:t>
            </a:r>
            <a:r>
              <a:rPr lang="ru-RU" dirty="0"/>
              <a:t>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 обрабатывать исследуемую функцию (находить прогнозные точки таким образом, чтобы функция оценки улучшалась максимально эффективно);</a:t>
            </a:r>
            <a:endParaRPr lang="en-GB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 возвращать отчет о работе (выводить пользователю координаты прогнозных точек, в которых необходимо произвести дополнительные расчеты).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5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сделано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Реализована </a:t>
            </a:r>
            <a:r>
              <a:rPr lang="ru-RU" dirty="0" smtClean="0"/>
              <a:t>библиотека </a:t>
            </a:r>
            <a:r>
              <a:rPr lang="ru-RU" dirty="0"/>
              <a:t>на языке программирования </a:t>
            </a:r>
            <a:r>
              <a:rPr lang="en-US" dirty="0"/>
              <a:t>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Разработаны и реализованы методы решения задачи, проведены эксперименты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78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  <a:r>
              <a:rPr lang="ru-RU" dirty="0"/>
              <a:t>проекта</a:t>
            </a:r>
            <a:endParaRPr lang="en-GB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92" y="2074986"/>
            <a:ext cx="11107897" cy="3420206"/>
          </a:xfrm>
        </p:spPr>
      </p:pic>
    </p:spTree>
    <p:extLst>
      <p:ext uri="{BB962C8B-B14F-4D97-AF65-F5344CB8AC3E}">
        <p14:creationId xmlns:p14="http://schemas.microsoft.com/office/powerpoint/2010/main" val="350645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Высокоуровневый дизайн</a:t>
            </a:r>
            <a:endParaRPr lang="en-GB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60" y="1846263"/>
            <a:ext cx="3216517" cy="4022725"/>
          </a:xfrm>
        </p:spPr>
      </p:pic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Task</a:t>
            </a:r>
            <a:r>
              <a:rPr lang="ru-RU" b="1" dirty="0"/>
              <a:t> </a:t>
            </a:r>
            <a:br>
              <a:rPr lang="ru-RU" b="1" dirty="0"/>
            </a:br>
            <a:r>
              <a:rPr lang="ru-RU" dirty="0"/>
              <a:t>Основной класс модели, который содержит исходные точки и точки, в которых требуется рассчитать значение функции. </a:t>
            </a:r>
          </a:p>
          <a:p>
            <a:r>
              <a:rPr lang="en-US" b="1" dirty="0"/>
              <a:t>Approx</a:t>
            </a:r>
            <a:endParaRPr lang="en-GB" b="1" dirty="0"/>
          </a:p>
          <a:p>
            <a:r>
              <a:rPr lang="ru-RU" dirty="0"/>
              <a:t>Основное приложение содержащее в себе весь реализуемый функционал. </a:t>
            </a:r>
            <a:br>
              <a:rPr lang="ru-RU" dirty="0"/>
            </a:br>
            <a:r>
              <a:rPr lang="ru-RU" dirty="0"/>
              <a:t>Получает данные от пользователя, решает задачу и выдает результат.</a:t>
            </a:r>
            <a:endParaRPr lang="en-GB" dirty="0"/>
          </a:p>
          <a:p>
            <a:r>
              <a:rPr lang="en-US" b="1" dirty="0"/>
              <a:t>Parser</a:t>
            </a:r>
            <a:endParaRPr lang="en-GB" b="1" dirty="0"/>
          </a:p>
          <a:p>
            <a:r>
              <a:rPr lang="ru-RU" dirty="0"/>
              <a:t>Компонент программы (интерфейс + реализация), который содержит логику преобразования входных данных в используемый программой формат, т.е создает объекты соответствующих классов </a:t>
            </a:r>
            <a:r>
              <a:rPr lang="en-US" dirty="0"/>
              <a:t>Task </a:t>
            </a:r>
            <a:r>
              <a:rPr lang="ru-RU" dirty="0"/>
              <a:t>и </a:t>
            </a:r>
            <a:r>
              <a:rPr lang="en-US" dirty="0"/>
              <a:t>IConfig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02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Высокоуровневый дизайн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17" y="1846263"/>
            <a:ext cx="3237803" cy="4022725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ISolver </a:t>
            </a:r>
          </a:p>
          <a:p>
            <a:r>
              <a:rPr lang="ru-RU" dirty="0"/>
              <a:t>Основной компонент программы (интерфейс + реализация), который принимает на вход задачу (</a:t>
            </a:r>
            <a:r>
              <a:rPr lang="en-US" dirty="0"/>
              <a:t>Task</a:t>
            </a:r>
            <a:r>
              <a:rPr lang="ru-RU" dirty="0"/>
              <a:t>), по точкам строит аппроксимационную функцию и заполняет поле </a:t>
            </a:r>
            <a:r>
              <a:rPr lang="en-US" dirty="0"/>
              <a:t>function</a:t>
            </a:r>
            <a:r>
              <a:rPr lang="ru-RU" dirty="0"/>
              <a:t>, затем для полученной функции находит точки в который требуется уточнить её значение. </a:t>
            </a:r>
            <a:endParaRPr lang="en-GB" dirty="0"/>
          </a:p>
          <a:p>
            <a:r>
              <a:rPr lang="en-US" b="1" dirty="0"/>
              <a:t>IApprox </a:t>
            </a:r>
            <a:endParaRPr lang="ru-RU" b="1" dirty="0"/>
          </a:p>
          <a:p>
            <a:r>
              <a:rPr lang="ru-RU" dirty="0"/>
              <a:t>Компонент программы (интерфейс + реализация), который проводит аппроксимацию.</a:t>
            </a:r>
            <a:endParaRPr lang="en-GB" dirty="0"/>
          </a:p>
          <a:p>
            <a:r>
              <a:rPr lang="en-US" b="1" dirty="0"/>
              <a:t>IAnalyzer</a:t>
            </a:r>
            <a:r>
              <a:rPr lang="ru-RU" b="1" dirty="0"/>
              <a:t> </a:t>
            </a:r>
          </a:p>
          <a:p>
            <a:r>
              <a:rPr lang="ru-RU" dirty="0"/>
              <a:t>Компонент программы (интерфейс + реализация), который выполняет задачу нахождения точек, в которых нужно уточнить значение аппроксимационной функции.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56160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</TotalTime>
  <Words>989</Words>
  <Application>Microsoft Office PowerPoint</Application>
  <PresentationFormat>Widescreen</PresentationFormat>
  <Paragraphs>121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Ретро</vt:lpstr>
      <vt:lpstr>Разработка и реализация программного обеспечения для решения задачи многомерной аппроксимации функции</vt:lpstr>
      <vt:lpstr>Постановка задачи</vt:lpstr>
      <vt:lpstr>Математическая модель</vt:lpstr>
      <vt:lpstr>Цели и задачи </vt:lpstr>
      <vt:lpstr>Требования к системе</vt:lpstr>
      <vt:lpstr>Что было сделано</vt:lpstr>
      <vt:lpstr>Pipeline проекта</vt:lpstr>
      <vt:lpstr>Высокоуровневый дизайн</vt:lpstr>
      <vt:lpstr>Высокоуровневый дизайн</vt:lpstr>
      <vt:lpstr>UML диаграмма</vt:lpstr>
      <vt:lpstr>Алгоритм решения задачи экстраполяции</vt:lpstr>
      <vt:lpstr>Детерминированный алгоритм</vt:lpstr>
      <vt:lpstr>Случайный лес</vt:lpstr>
      <vt:lpstr>Случайный лес</vt:lpstr>
      <vt:lpstr>Параметры случайного леса</vt:lpstr>
      <vt:lpstr>Эксперимент</vt:lpstr>
      <vt:lpstr>Эксперимент</vt:lpstr>
      <vt:lpstr>Эксперимент</vt:lpstr>
      <vt:lpstr>Эксперимент</vt:lpstr>
      <vt:lpstr>Эксперимент</vt:lpstr>
      <vt:lpstr>Эксперимент</vt:lpstr>
      <vt:lpstr>Эксперимент</vt:lpstr>
      <vt:lpstr>Результаты</vt:lpstr>
      <vt:lpstr>Этапы работы</vt:lpstr>
      <vt:lpstr>Инфраструктура для создания системы</vt:lpstr>
      <vt:lpstr>Команда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реализация программного обеспечения для решения задачи многомерной аппроксимации функции</dc:title>
  <dc:creator>Ksenia Lobankina</dc:creator>
  <cp:lastModifiedBy>Doni</cp:lastModifiedBy>
  <cp:revision>5</cp:revision>
  <dcterms:created xsi:type="dcterms:W3CDTF">2019-12-09T21:01:10Z</dcterms:created>
  <dcterms:modified xsi:type="dcterms:W3CDTF">2019-12-23T21:04:46Z</dcterms:modified>
</cp:coreProperties>
</file>