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Montserrat Black"/>
      <p:bold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Proxima Nova Semibold"/>
      <p:regular r:id="rId29"/>
      <p:bold r:id="rId30"/>
      <p:boldItalic r:id="rId31"/>
    </p:embeddedFont>
    <p:embeddedFont>
      <p:font typeface="Montserrat ExtraBold"/>
      <p:bold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ffaafa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affaafa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83d0bd3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83d0bd3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83d0bd3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83d0bd3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087c8887_0_12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087c8887_0_12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16fc677d7_5_3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16fc677d7_5_3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ffaafa68_1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affaafa68_1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826beed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826beed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826beed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826beed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ffaafa6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affaafa6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83d0bd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83d0bd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83d0bd3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83d0bd3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83d0bd3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83d0bd3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83d0bd3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83d0bd3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41675" y="2044925"/>
            <a:ext cx="42966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41675" y="3078350"/>
            <a:ext cx="4296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700">
                <a:solidFill>
                  <a:srgbClr val="FFFFFF"/>
                </a:solidFill>
                <a:highlight>
                  <a:srgbClr val="FFB200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622763" y="2390125"/>
            <a:ext cx="7704000" cy="17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8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613775" y="4171175"/>
            <a:ext cx="69645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  <a:highlight>
                  <a:schemeClr val="accent6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152400" y="166550"/>
            <a:ext cx="6058800" cy="12342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 txBox="1"/>
          <p:nvPr>
            <p:ph hasCustomPrompt="1" type="title"/>
          </p:nvPr>
        </p:nvSpPr>
        <p:spPr>
          <a:xfrm>
            <a:off x="720000" y="2132600"/>
            <a:ext cx="900000" cy="6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1938300" y="2004350"/>
            <a:ext cx="24525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hasCustomPrompt="1" idx="2" type="title"/>
          </p:nvPr>
        </p:nvSpPr>
        <p:spPr>
          <a:xfrm>
            <a:off x="720000" y="3669100"/>
            <a:ext cx="900000" cy="6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3" type="subTitle"/>
          </p:nvPr>
        </p:nvSpPr>
        <p:spPr>
          <a:xfrm>
            <a:off x="1938300" y="3516675"/>
            <a:ext cx="24525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4" type="title"/>
          </p:nvPr>
        </p:nvSpPr>
        <p:spPr>
          <a:xfrm>
            <a:off x="4752900" y="2132600"/>
            <a:ext cx="900000" cy="6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5" type="subTitle"/>
          </p:nvPr>
        </p:nvSpPr>
        <p:spPr>
          <a:xfrm>
            <a:off x="5971200" y="2004350"/>
            <a:ext cx="24525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6" type="title"/>
          </p:nvPr>
        </p:nvSpPr>
        <p:spPr>
          <a:xfrm>
            <a:off x="4752900" y="3669100"/>
            <a:ext cx="900000" cy="6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7" type="subTitle"/>
          </p:nvPr>
        </p:nvSpPr>
        <p:spPr>
          <a:xfrm>
            <a:off x="5971200" y="3516675"/>
            <a:ext cx="24525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8" type="title"/>
          </p:nvPr>
        </p:nvSpPr>
        <p:spPr>
          <a:xfrm>
            <a:off x="720000" y="540000"/>
            <a:ext cx="54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9" type="subTitle"/>
          </p:nvPr>
        </p:nvSpPr>
        <p:spPr>
          <a:xfrm>
            <a:off x="1947450" y="2360150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3" type="subTitle"/>
          </p:nvPr>
        </p:nvSpPr>
        <p:spPr>
          <a:xfrm>
            <a:off x="5971050" y="2360150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4" type="subTitle"/>
          </p:nvPr>
        </p:nvSpPr>
        <p:spPr>
          <a:xfrm>
            <a:off x="1947450" y="3909450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5" type="subTitle"/>
          </p:nvPr>
        </p:nvSpPr>
        <p:spPr>
          <a:xfrm>
            <a:off x="5971050" y="3909450"/>
            <a:ext cx="24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itles + text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20000" y="847725"/>
            <a:ext cx="35337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title"/>
          </p:nvPr>
        </p:nvSpPr>
        <p:spPr>
          <a:xfrm>
            <a:off x="720000" y="3102225"/>
            <a:ext cx="35337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2225" y="1367075"/>
            <a:ext cx="337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subTitle"/>
          </p:nvPr>
        </p:nvSpPr>
        <p:spPr>
          <a:xfrm>
            <a:off x="722225" y="3626100"/>
            <a:ext cx="337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0365" y="1728825"/>
            <a:ext cx="2221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subTitle"/>
          </p:nvPr>
        </p:nvSpPr>
        <p:spPr>
          <a:xfrm>
            <a:off x="3461663" y="1728825"/>
            <a:ext cx="22284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3" type="subTitle"/>
          </p:nvPr>
        </p:nvSpPr>
        <p:spPr>
          <a:xfrm>
            <a:off x="6197363" y="1728825"/>
            <a:ext cx="2224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4" type="subTitle"/>
          </p:nvPr>
        </p:nvSpPr>
        <p:spPr>
          <a:xfrm>
            <a:off x="718865" y="3468900"/>
            <a:ext cx="2224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5" type="subTitle"/>
          </p:nvPr>
        </p:nvSpPr>
        <p:spPr>
          <a:xfrm>
            <a:off x="3461663" y="3468900"/>
            <a:ext cx="22284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6" type="subTitle"/>
          </p:nvPr>
        </p:nvSpPr>
        <p:spPr>
          <a:xfrm>
            <a:off x="6197363" y="3468900"/>
            <a:ext cx="2224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7" type="subTitle"/>
          </p:nvPr>
        </p:nvSpPr>
        <p:spPr>
          <a:xfrm>
            <a:off x="3467300" y="2140900"/>
            <a:ext cx="22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8" type="subTitle"/>
          </p:nvPr>
        </p:nvSpPr>
        <p:spPr>
          <a:xfrm>
            <a:off x="6199475" y="2140900"/>
            <a:ext cx="22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9" type="subTitle"/>
          </p:nvPr>
        </p:nvSpPr>
        <p:spPr>
          <a:xfrm>
            <a:off x="735125" y="2140900"/>
            <a:ext cx="22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3" type="subTitle"/>
          </p:nvPr>
        </p:nvSpPr>
        <p:spPr>
          <a:xfrm>
            <a:off x="3467300" y="3878400"/>
            <a:ext cx="22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4" type="subTitle"/>
          </p:nvPr>
        </p:nvSpPr>
        <p:spPr>
          <a:xfrm>
            <a:off x="6199475" y="3878400"/>
            <a:ext cx="22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5" type="subTitle"/>
          </p:nvPr>
        </p:nvSpPr>
        <p:spPr>
          <a:xfrm>
            <a:off x="735125" y="3878400"/>
            <a:ext cx="22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top text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722225" y="1341300"/>
            <a:ext cx="4204500" cy="8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bottom text">
  <p:cSld name="CUSTOM_5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3000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735125" y="3791725"/>
            <a:ext cx="38433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left">
  <p:cSld name="CUSTOM_6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735125" y="1186525"/>
            <a:ext cx="3417600" cy="3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hasCustomPrompt="1" idx="2" type="title"/>
          </p:nvPr>
        </p:nvSpPr>
        <p:spPr>
          <a:xfrm>
            <a:off x="5143425" y="1696675"/>
            <a:ext cx="29280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5166375" y="2438425"/>
            <a:ext cx="2905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1600"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hasCustomPrompt="1" idx="3" type="title"/>
          </p:nvPr>
        </p:nvSpPr>
        <p:spPr>
          <a:xfrm>
            <a:off x="5143425" y="3108200"/>
            <a:ext cx="29280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0" name="Google Shape;90;p19"/>
          <p:cNvSpPr txBox="1"/>
          <p:nvPr>
            <p:ph idx="4" type="subTitle"/>
          </p:nvPr>
        </p:nvSpPr>
        <p:spPr>
          <a:xfrm>
            <a:off x="5166375" y="3849950"/>
            <a:ext cx="2905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1600"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>
                <a:solidFill>
                  <a:srgbClr val="FFFFFF"/>
                </a:solidFill>
                <a:highlight>
                  <a:srgbClr val="FFB711"/>
                </a:highlight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Reviews">
  <p:cSld name="CUSTOM_8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914900" y="540000"/>
            <a:ext cx="31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hasCustomPrompt="1" idx="2" type="title"/>
          </p:nvPr>
        </p:nvSpPr>
        <p:spPr>
          <a:xfrm>
            <a:off x="4914900" y="1375875"/>
            <a:ext cx="7812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0"/>
          <p:cNvSpPr txBox="1"/>
          <p:nvPr>
            <p:ph hasCustomPrompt="1" idx="3" type="title"/>
          </p:nvPr>
        </p:nvSpPr>
        <p:spPr>
          <a:xfrm>
            <a:off x="4914900" y="2490300"/>
            <a:ext cx="7812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0"/>
          <p:cNvSpPr txBox="1"/>
          <p:nvPr>
            <p:ph hasCustomPrompt="1" idx="4" type="title"/>
          </p:nvPr>
        </p:nvSpPr>
        <p:spPr>
          <a:xfrm>
            <a:off x="4914900" y="3604725"/>
            <a:ext cx="7812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6000"/>
              <a:buNone/>
              <a:defRPr sz="6000">
                <a:solidFill>
                  <a:srgbClr val="FFB71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5855250" y="3765925"/>
            <a:ext cx="25662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5" type="subTitle"/>
          </p:nvPr>
        </p:nvSpPr>
        <p:spPr>
          <a:xfrm>
            <a:off x="5868150" y="4247025"/>
            <a:ext cx="2566200" cy="2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6" type="subTitle"/>
          </p:nvPr>
        </p:nvSpPr>
        <p:spPr>
          <a:xfrm>
            <a:off x="5855250" y="2650675"/>
            <a:ext cx="25662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7" type="subTitle"/>
          </p:nvPr>
        </p:nvSpPr>
        <p:spPr>
          <a:xfrm>
            <a:off x="5868150" y="3128363"/>
            <a:ext cx="2566200" cy="2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8" type="subTitle"/>
          </p:nvPr>
        </p:nvSpPr>
        <p:spPr>
          <a:xfrm>
            <a:off x="5855250" y="1535425"/>
            <a:ext cx="25662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9" type="subTitle"/>
          </p:nvPr>
        </p:nvSpPr>
        <p:spPr>
          <a:xfrm>
            <a:off x="5868150" y="2005638"/>
            <a:ext cx="2566200" cy="2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hasCustomPrompt="1" type="title"/>
          </p:nvPr>
        </p:nvSpPr>
        <p:spPr>
          <a:xfrm>
            <a:off x="720000" y="540000"/>
            <a:ext cx="3355500" cy="15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720000" y="3686175"/>
            <a:ext cx="4663200" cy="5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000" y="4135200"/>
            <a:ext cx="46632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700">
                <a:solidFill>
                  <a:srgbClr val="FFFFFF"/>
                </a:solidFill>
                <a:highlight>
                  <a:srgbClr val="FFB200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s">
  <p:cSld name="CUSTOM_9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hasCustomPrompt="1" idx="2" type="title"/>
          </p:nvPr>
        </p:nvSpPr>
        <p:spPr>
          <a:xfrm>
            <a:off x="720000" y="3657600"/>
            <a:ext cx="12843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080500" y="3546000"/>
            <a:ext cx="2196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hasCustomPrompt="1" idx="3" type="title"/>
          </p:nvPr>
        </p:nvSpPr>
        <p:spPr>
          <a:xfrm>
            <a:off x="4868700" y="3657600"/>
            <a:ext cx="12852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B711"/>
              </a:buClr>
              <a:buSzPts val="3500"/>
              <a:buNone/>
              <a:defRPr sz="3500">
                <a:solidFill>
                  <a:srgbClr val="FFB71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1"/>
          <p:cNvSpPr txBox="1"/>
          <p:nvPr>
            <p:ph idx="4" type="subTitle"/>
          </p:nvPr>
        </p:nvSpPr>
        <p:spPr>
          <a:xfrm>
            <a:off x="6229200" y="3546000"/>
            <a:ext cx="21948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5" type="subTitle"/>
          </p:nvPr>
        </p:nvSpPr>
        <p:spPr>
          <a:xfrm>
            <a:off x="2089325" y="3933600"/>
            <a:ext cx="21948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6" type="subTitle"/>
          </p:nvPr>
        </p:nvSpPr>
        <p:spPr>
          <a:xfrm>
            <a:off x="6229200" y="3933600"/>
            <a:ext cx="21948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text boxes">
  <p:cSld name="CUSTOM_9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hasCustomPrompt="1" idx="2" type="title"/>
          </p:nvPr>
        </p:nvSpPr>
        <p:spPr>
          <a:xfrm>
            <a:off x="866775" y="3196350"/>
            <a:ext cx="24303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16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2"/>
          <p:cNvSpPr txBox="1"/>
          <p:nvPr>
            <p:ph hasCustomPrompt="1" idx="3" type="title"/>
          </p:nvPr>
        </p:nvSpPr>
        <p:spPr>
          <a:xfrm>
            <a:off x="866775" y="1824750"/>
            <a:ext cx="24303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16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2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877000" y="2153800"/>
            <a:ext cx="2430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4" type="subTitle"/>
          </p:nvPr>
        </p:nvSpPr>
        <p:spPr>
          <a:xfrm>
            <a:off x="877000" y="3526950"/>
            <a:ext cx="2430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 2">
  <p:cSld name="CUSTOM_10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 flipH="1"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hasCustomPrompt="1" idx="2" type="title"/>
          </p:nvPr>
        </p:nvSpPr>
        <p:spPr>
          <a:xfrm>
            <a:off x="5536500" y="2510550"/>
            <a:ext cx="24303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hasCustomPrompt="1" idx="3" type="title"/>
          </p:nvPr>
        </p:nvSpPr>
        <p:spPr>
          <a:xfrm>
            <a:off x="5536500" y="1291350"/>
            <a:ext cx="24303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3"/>
          <p:cNvSpPr txBox="1"/>
          <p:nvPr>
            <p:ph hasCustomPrompt="1" idx="4" type="title"/>
          </p:nvPr>
        </p:nvSpPr>
        <p:spPr>
          <a:xfrm>
            <a:off x="5536500" y="3729750"/>
            <a:ext cx="24303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5545725" y="1612125"/>
            <a:ext cx="2430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5" type="subTitle"/>
          </p:nvPr>
        </p:nvSpPr>
        <p:spPr>
          <a:xfrm>
            <a:off x="5545725" y="2917350"/>
            <a:ext cx="2430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6" type="subTitle"/>
          </p:nvPr>
        </p:nvSpPr>
        <p:spPr>
          <a:xfrm>
            <a:off x="5545725" y="4136550"/>
            <a:ext cx="24303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720000" y="768600"/>
            <a:ext cx="36900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720000" y="1729225"/>
            <a:ext cx="3690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highlight>
                  <a:srgbClr val="FFB200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7" name="Google Shape;127;p24"/>
          <p:cNvSpPr txBox="1"/>
          <p:nvPr/>
        </p:nvSpPr>
        <p:spPr>
          <a:xfrm>
            <a:off x="720000" y="3610025"/>
            <a:ext cx="3604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, and infographics &amp; images by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0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4"/>
          <p:cNvSpPr txBox="1"/>
          <p:nvPr>
            <p:ph idx="2" type="subTitle"/>
          </p:nvPr>
        </p:nvSpPr>
        <p:spPr>
          <a:xfrm>
            <a:off x="735125" y="2153800"/>
            <a:ext cx="36900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22617" y="981805"/>
            <a:ext cx="2958900" cy="12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12700"/>
            <a:ext cx="77040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lphaLcPeriod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romanLcPeriod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rabicPeriod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lphaLcPeriod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romanLcPeriod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rabicPeriod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alphaLcPeriod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324055"/>
              </a:buClr>
              <a:buSzPts val="1200"/>
              <a:buFont typeface="Muli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5015194" y="3414771"/>
            <a:ext cx="30027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011369" y="4054996"/>
            <a:ext cx="30027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1129931" y="3414771"/>
            <a:ext cx="30027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body"/>
          </p:nvPr>
        </p:nvSpPr>
        <p:spPr>
          <a:xfrm>
            <a:off x="1126106" y="4054996"/>
            <a:ext cx="30027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914900" y="1399050"/>
            <a:ext cx="3509100" cy="32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914900" y="540000"/>
            <a:ext cx="31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0000" y="613050"/>
            <a:ext cx="77040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1185550"/>
            <a:ext cx="3709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20000" y="2898325"/>
            <a:ext cx="3709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540000"/>
            <a:ext cx="3484500" cy="4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20000" y="4162425"/>
            <a:ext cx="77040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onts.google.com/specimen/Montserrat?query=mont)" TargetMode="External"/><Relationship Id="rId4" Type="http://schemas.openxmlformats.org/officeDocument/2006/relationships/hyperlink" Target="https://fonts.google.com/specimen/Open+Sans?query=open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13616" r="13608" t="0"/>
          <a:stretch/>
        </p:blipFill>
        <p:spPr>
          <a:xfrm>
            <a:off x="0" y="16850"/>
            <a:ext cx="578301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>
            <p:ph type="ctrTitle"/>
          </p:nvPr>
        </p:nvSpPr>
        <p:spPr>
          <a:xfrm>
            <a:off x="4141675" y="1725825"/>
            <a:ext cx="42966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IT &amp; Infrastructure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4141675" y="2697350"/>
            <a:ext cx="4296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Presentation</a:t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 rot="-403656">
            <a:off x="8322887" y="1827231"/>
            <a:ext cx="202213" cy="202637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720000" y="566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Cost-Benefit Ratio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720000" y="1112700"/>
            <a:ext cx="77040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/>
          <p:nvPr/>
        </p:nvSpPr>
        <p:spPr>
          <a:xfrm rot="-403778">
            <a:off x="7311577" y="750017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53775"/>
            <a:ext cx="7965451" cy="17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b="0" l="23620" r="23620" t="0"/>
          <a:stretch/>
        </p:blipFill>
        <p:spPr>
          <a:xfrm>
            <a:off x="152400" y="152400"/>
            <a:ext cx="4105278" cy="48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>
            <p:ph type="title"/>
          </p:nvPr>
        </p:nvSpPr>
        <p:spPr>
          <a:xfrm>
            <a:off x="4914900" y="540000"/>
            <a:ext cx="31218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4914900" y="615550"/>
            <a:ext cx="3509100" cy="15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200">
                <a:solidFill>
                  <a:schemeClr val="dk1"/>
                </a:solidFill>
              </a:rPr>
              <a:t>u</a:t>
            </a:r>
            <a:r>
              <a:rPr lang="en" sz="1200">
                <a:solidFill>
                  <a:schemeClr val="dk1"/>
                </a:solidFill>
              </a:rPr>
              <a:t>nderlying uncertainties may still be needed to address such as the basis of number of devices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232" name="Google Shape;232;p38"/>
          <p:cNvSpPr/>
          <p:nvPr/>
        </p:nvSpPr>
        <p:spPr>
          <a:xfrm rot="-403778">
            <a:off x="7681377" y="750017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105276" cy="4829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/>
        </p:nvSpPr>
        <p:spPr>
          <a:xfrm>
            <a:off x="4914900" y="3900500"/>
            <a:ext cx="36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4294967295" type="title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9"/>
          <p:cNvSpPr txBox="1"/>
          <p:nvPr>
            <p:ph idx="4294967295" type="body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>
            <p:ph idx="4294967295" type="body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Montserrat</a:t>
            </a:r>
            <a:endParaRPr b="1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(https://fonts.google.com/specimen/Montserrat?query=mont)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Sans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(https://fonts.google.com/specimen/Open+Sans?query=open)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3645388" y="34988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9"/>
          <p:cNvSpPr/>
          <p:nvPr/>
        </p:nvSpPr>
        <p:spPr>
          <a:xfrm>
            <a:off x="4707207" y="34988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/>
          <p:nvPr/>
        </p:nvSpPr>
        <p:spPr>
          <a:xfrm>
            <a:off x="5769027" y="34988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/>
          <p:nvPr/>
        </p:nvSpPr>
        <p:spPr>
          <a:xfrm>
            <a:off x="2583563" y="34988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FFB71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711"/>
              </a:solidFill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3645388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#000000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707213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#f3f3f3</a:t>
            </a:r>
            <a:endParaRPr sz="1000"/>
          </a:p>
        </p:txBody>
      </p:sp>
      <p:sp>
        <p:nvSpPr>
          <p:cNvPr id="248" name="Google Shape;248;p39"/>
          <p:cNvSpPr txBox="1"/>
          <p:nvPr/>
        </p:nvSpPr>
        <p:spPr>
          <a:xfrm>
            <a:off x="5769038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#d9d9d9</a:t>
            </a:r>
            <a:endParaRPr sz="1000"/>
          </a:p>
        </p:txBody>
      </p:sp>
      <p:sp>
        <p:nvSpPr>
          <p:cNvPr id="249" name="Google Shape;249;p39"/>
          <p:cNvSpPr txBox="1"/>
          <p:nvPr/>
        </p:nvSpPr>
        <p:spPr>
          <a:xfrm>
            <a:off x="2583563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#ffb711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6429375" y="0"/>
            <a:ext cx="2714700" cy="5143500"/>
          </a:xfrm>
          <a:prstGeom prst="rect">
            <a:avLst/>
          </a:pr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PROPOSAL</a:t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850" y="58750"/>
            <a:ext cx="3619501" cy="502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/>
          <p:nvPr/>
        </p:nvSpPr>
        <p:spPr>
          <a:xfrm rot="-403778">
            <a:off x="4495827" y="750017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720000" y="1775875"/>
            <a:ext cx="2576100" cy="18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</a:t>
            </a:r>
            <a:r>
              <a:rPr lang="en">
                <a:solidFill>
                  <a:schemeClr val="dk1"/>
                </a:solidFill>
              </a:rPr>
              <a:t>proposal is for a data communication network and it aims to serve a small start-up Interior Design Firm - </a:t>
            </a:r>
            <a:r>
              <a:rPr b="1" lang="en">
                <a:solidFill>
                  <a:schemeClr val="dk1"/>
                </a:solidFill>
              </a:rPr>
              <a:t>YDC Interior</a:t>
            </a:r>
            <a:r>
              <a:rPr lang="en">
                <a:solidFill>
                  <a:schemeClr val="dk1"/>
                </a:solidFill>
              </a:rPr>
              <a:t>. </a:t>
            </a:r>
            <a:endParaRPr sz="1600"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450" y="849426"/>
            <a:ext cx="2370300" cy="31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23620" r="23620" t="0"/>
          <a:stretch/>
        </p:blipFill>
        <p:spPr>
          <a:xfrm>
            <a:off x="152400" y="152400"/>
            <a:ext cx="4105278" cy="48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>
            <p:ph type="title"/>
          </p:nvPr>
        </p:nvSpPr>
        <p:spPr>
          <a:xfrm>
            <a:off x="4914900" y="540000"/>
            <a:ext cx="31623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Needs Analysis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914900" y="1170450"/>
            <a:ext cx="3509100" cy="32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basis for the Network Needs Analysis is based on the extended knowledge that the network system is for an Interior Design company in its early stages of operations.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 rot="-403778">
            <a:off x="7681377" y="750017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105276" cy="482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720000" y="338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1.0 Table of Requirement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720000" y="1112700"/>
            <a:ext cx="77040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/>
          <p:nvPr/>
        </p:nvSpPr>
        <p:spPr>
          <a:xfrm rot="-403778">
            <a:off x="7616377" y="521417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75" y="984550"/>
            <a:ext cx="6954450" cy="38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subTitle"/>
          </p:nvPr>
        </p:nvSpPr>
        <p:spPr>
          <a:xfrm>
            <a:off x="787315" y="1726988"/>
            <a:ext cx="2221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FUNCTIONABILITY</a:t>
            </a:r>
            <a:endParaRPr/>
          </a:p>
        </p:txBody>
      </p:sp>
      <p:sp>
        <p:nvSpPr>
          <p:cNvPr id="176" name="Google Shape;176;p32"/>
          <p:cNvSpPr txBox="1"/>
          <p:nvPr>
            <p:ph idx="2" type="subTitle"/>
          </p:nvPr>
        </p:nvSpPr>
        <p:spPr>
          <a:xfrm>
            <a:off x="3156879" y="1726988"/>
            <a:ext cx="29892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NETWORK SCALABILITY</a:t>
            </a:r>
            <a:endParaRPr/>
          </a:p>
        </p:txBody>
      </p:sp>
      <p:sp>
        <p:nvSpPr>
          <p:cNvPr id="177" name="Google Shape;177;p32"/>
          <p:cNvSpPr txBox="1"/>
          <p:nvPr>
            <p:ph idx="3" type="subTitle"/>
          </p:nvPr>
        </p:nvSpPr>
        <p:spPr>
          <a:xfrm>
            <a:off x="6197363" y="1728825"/>
            <a:ext cx="2224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INTENDED USER</a:t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 rot="-403778">
            <a:off x="7224652" y="700792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/>
          <p:nvPr/>
        </p:nvSpPr>
        <p:spPr>
          <a:xfrm>
            <a:off x="1746665" y="1607375"/>
            <a:ext cx="169200" cy="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4491263" y="1607375"/>
            <a:ext cx="169200" cy="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7225163" y="1607375"/>
            <a:ext cx="169200" cy="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idx="9" type="subTitle"/>
          </p:nvPr>
        </p:nvSpPr>
        <p:spPr>
          <a:xfrm>
            <a:off x="844450" y="2140925"/>
            <a:ext cx="22284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r>
              <a:rPr lang="en" sz="1200">
                <a:solidFill>
                  <a:schemeClr val="accent2"/>
                </a:solidFill>
              </a:rPr>
              <a:t> Integration and updates are to be effortless and versatile.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- Enables users to retrieve, process and store ASCII &amp; non-ASCII text, different media mediums.</a:t>
            </a:r>
            <a:endParaRPr sz="1200"/>
          </a:p>
        </p:txBody>
      </p:sp>
      <p:sp>
        <p:nvSpPr>
          <p:cNvPr id="183" name="Google Shape;183;p32"/>
          <p:cNvSpPr txBox="1"/>
          <p:nvPr>
            <p:ph idx="7" type="subTitle"/>
          </p:nvPr>
        </p:nvSpPr>
        <p:spPr>
          <a:xfrm>
            <a:off x="3299675" y="2141050"/>
            <a:ext cx="28977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 </a:t>
            </a:r>
            <a:r>
              <a:rPr lang="en" sz="1200">
                <a:solidFill>
                  <a:schemeClr val="accent2"/>
                </a:solidFill>
              </a:rPr>
              <a:t>Scalable design: More departments &amp; devices can be added as the business expands.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- Combine power capabilities &amp; of diverse equipment across the office space.</a:t>
            </a:r>
            <a:endParaRPr sz="1200"/>
          </a:p>
        </p:txBody>
      </p:sp>
      <p:sp>
        <p:nvSpPr>
          <p:cNvPr id="184" name="Google Shape;184;p32"/>
          <p:cNvSpPr txBox="1"/>
          <p:nvPr>
            <p:ph idx="8" type="subTitle"/>
          </p:nvPr>
        </p:nvSpPr>
        <p:spPr>
          <a:xfrm>
            <a:off x="6197375" y="2144575"/>
            <a:ext cx="20775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accent2"/>
                </a:solidFill>
              </a:rPr>
              <a:t>Sales Team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-"/>
            </a:pPr>
            <a:r>
              <a:rPr lang="en" sz="1200">
                <a:solidFill>
                  <a:schemeClr val="accent2"/>
                </a:solidFill>
              </a:rPr>
              <a:t>Accounting Team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-"/>
            </a:pPr>
            <a:r>
              <a:rPr lang="en" sz="1200">
                <a:solidFill>
                  <a:schemeClr val="accent2"/>
                </a:solidFill>
              </a:rPr>
              <a:t>Design Team</a:t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720000" y="338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/>
              <a:t>Design of the Network Diagram simulated on Packet Tracer</a:t>
            </a:r>
            <a:endParaRPr sz="1800"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720000" y="1112700"/>
            <a:ext cx="77040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 rot="-403778">
            <a:off x="8149777" y="521417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2080" r="-2079" t="0"/>
          <a:stretch/>
        </p:blipFill>
        <p:spPr>
          <a:xfrm>
            <a:off x="720000" y="774887"/>
            <a:ext cx="7351058" cy="42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796200" y="109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 (CBA)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720000" y="1112700"/>
            <a:ext cx="77040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4"/>
          <p:cNvSpPr/>
          <p:nvPr/>
        </p:nvSpPr>
        <p:spPr>
          <a:xfrm rot="-403778">
            <a:off x="7235377" y="292817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0" y="682475"/>
            <a:ext cx="6524624" cy="431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720000" y="338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 (CBA)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720000" y="1112700"/>
            <a:ext cx="77040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5"/>
          <p:cNvSpPr/>
          <p:nvPr/>
        </p:nvSpPr>
        <p:spPr>
          <a:xfrm rot="-403778">
            <a:off x="7616377" y="521417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68576"/>
            <a:ext cx="7908125" cy="27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720000" y="109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 Analysis (BA)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720000" y="1112700"/>
            <a:ext cx="77040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6"/>
          <p:cNvSpPr/>
          <p:nvPr/>
        </p:nvSpPr>
        <p:spPr>
          <a:xfrm rot="-403778">
            <a:off x="7311577" y="292817"/>
            <a:ext cx="152346" cy="152660"/>
          </a:xfrm>
          <a:custGeom>
            <a:rect b="b" l="l" r="r" t="t"/>
            <a:pathLst>
              <a:path extrusionOk="0" h="8602" w="8583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25" y="722313"/>
            <a:ext cx="6658801" cy="41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neakers shop pitch deck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B711"/>
      </a:lt2>
      <a:accent1>
        <a:srgbClr val="FFB711"/>
      </a:accent1>
      <a:accent2>
        <a:srgbClr val="212121"/>
      </a:accent2>
      <a:accent3>
        <a:srgbClr val="212121"/>
      </a:accent3>
      <a:accent4>
        <a:srgbClr val="F3F3F3"/>
      </a:accent4>
      <a:accent5>
        <a:srgbClr val="D9D9D9"/>
      </a:accent5>
      <a:accent6>
        <a:srgbClr val="FFB71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