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8" r:id="rId18"/>
    <p:sldId id="272" r:id="rId19"/>
    <p:sldId id="273" r:id="rId20"/>
    <p:sldId id="276" r:id="rId21"/>
    <p:sldId id="274" r:id="rId22"/>
    <p:sldId id="280" r:id="rId23"/>
    <p:sldId id="279"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A4EC42-2350-4F1F-B009-16D35037E15B}" v="21" dt="2022-03-21T16:46:08.104"/>
    <p1510:client id="{2A5B5249-F604-414C-82C2-C7BAB2BAA97B}" v="834" dt="2022-03-21T16:02:42.772"/>
    <p1510:client id="{332D2B49-B953-44C7-9EE6-427C77671A01}" v="1311" dt="2022-03-21T16:41:14.736"/>
    <p1510:client id="{504B54E5-E170-4888-8781-9373A123AAA2}" v="54" dt="2022-03-21T16:52:10.642"/>
    <p1510:client id="{D530EE9F-462D-486E-8283-5F30B3454663}" v="58" dt="2022-03-21T16:44:41.3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2391B0-68FE-4620-9910-0A2B7B04DE95}" type="doc">
      <dgm:prSet loTypeId="urn:microsoft.com/office/officeart/2005/8/layout/list1" loCatId="list" qsTypeId="urn:microsoft.com/office/officeart/2005/8/quickstyle/simple5" qsCatId="simple" csTypeId="urn:microsoft.com/office/officeart/2005/8/colors/colorful1" csCatId="colorful"/>
      <dgm:spPr/>
      <dgm:t>
        <a:bodyPr/>
        <a:lstStyle/>
        <a:p>
          <a:endParaRPr lang="en-US"/>
        </a:p>
      </dgm:t>
    </dgm:pt>
    <dgm:pt modelId="{FBD8C4FD-BE95-4CD3-9225-883F4BF69E32}">
      <dgm:prSet/>
      <dgm:spPr/>
      <dgm:t>
        <a:bodyPr/>
        <a:lstStyle/>
        <a:p>
          <a:r>
            <a:rPr lang="en-US"/>
            <a:t>RPI headless</a:t>
          </a:r>
        </a:p>
      </dgm:t>
    </dgm:pt>
    <dgm:pt modelId="{D872081F-84C8-40D4-B967-8DB1D3C8D998}" type="parTrans" cxnId="{1D596105-0506-47B6-B15C-2F10DDFD9E52}">
      <dgm:prSet/>
      <dgm:spPr/>
      <dgm:t>
        <a:bodyPr/>
        <a:lstStyle/>
        <a:p>
          <a:endParaRPr lang="en-US"/>
        </a:p>
      </dgm:t>
    </dgm:pt>
    <dgm:pt modelId="{C978EA1F-5DE5-4A2C-A314-E216A3846D95}" type="sibTrans" cxnId="{1D596105-0506-47B6-B15C-2F10DDFD9E52}">
      <dgm:prSet/>
      <dgm:spPr/>
      <dgm:t>
        <a:bodyPr/>
        <a:lstStyle/>
        <a:p>
          <a:endParaRPr lang="en-US"/>
        </a:p>
      </dgm:t>
    </dgm:pt>
    <dgm:pt modelId="{2D8FAFAB-3692-4B01-8EBA-ED5FDEB9F9AD}">
      <dgm:prSet/>
      <dgm:spPr/>
      <dgm:t>
        <a:bodyPr/>
        <a:lstStyle/>
        <a:p>
          <a:r>
            <a:rPr lang="en-US"/>
            <a:t>Docker</a:t>
          </a:r>
        </a:p>
      </dgm:t>
    </dgm:pt>
    <dgm:pt modelId="{37B74248-27EF-4E36-86BD-D2E3212BD07A}" type="parTrans" cxnId="{EAE83111-27B5-4048-A63C-0E0EB17F6EEF}">
      <dgm:prSet/>
      <dgm:spPr/>
      <dgm:t>
        <a:bodyPr/>
        <a:lstStyle/>
        <a:p>
          <a:endParaRPr lang="en-US"/>
        </a:p>
      </dgm:t>
    </dgm:pt>
    <dgm:pt modelId="{3C993297-1C19-416A-A5AB-B643092CAC54}" type="sibTrans" cxnId="{EAE83111-27B5-4048-A63C-0E0EB17F6EEF}">
      <dgm:prSet/>
      <dgm:spPr/>
      <dgm:t>
        <a:bodyPr/>
        <a:lstStyle/>
        <a:p>
          <a:endParaRPr lang="en-US"/>
        </a:p>
      </dgm:t>
    </dgm:pt>
    <dgm:pt modelId="{017404FA-1274-4F3C-B7CD-56481F216F78}">
      <dgm:prSet/>
      <dgm:spPr/>
      <dgm:t>
        <a:bodyPr/>
        <a:lstStyle/>
        <a:p>
          <a:r>
            <a:rPr lang="en-US"/>
            <a:t>SSH</a:t>
          </a:r>
        </a:p>
      </dgm:t>
    </dgm:pt>
    <dgm:pt modelId="{4604B045-1BFA-4C64-8BEE-C397B5D6C2CD}" type="parTrans" cxnId="{C82F719D-157B-4AD6-9E7B-D54B7E12D3F9}">
      <dgm:prSet/>
      <dgm:spPr/>
      <dgm:t>
        <a:bodyPr/>
        <a:lstStyle/>
        <a:p>
          <a:endParaRPr lang="en-US"/>
        </a:p>
      </dgm:t>
    </dgm:pt>
    <dgm:pt modelId="{6842943B-9B80-4C5C-B982-6A003DDBDDF3}" type="sibTrans" cxnId="{C82F719D-157B-4AD6-9E7B-D54B7E12D3F9}">
      <dgm:prSet/>
      <dgm:spPr/>
      <dgm:t>
        <a:bodyPr/>
        <a:lstStyle/>
        <a:p>
          <a:endParaRPr lang="en-US"/>
        </a:p>
      </dgm:t>
    </dgm:pt>
    <dgm:pt modelId="{EC5B28BC-AF2E-4739-9758-40F9FD71CE23}">
      <dgm:prSet/>
      <dgm:spPr/>
      <dgm:t>
        <a:bodyPr/>
        <a:lstStyle/>
        <a:p>
          <a:r>
            <a:rPr lang="en-US"/>
            <a:t>DNS (local/internet)</a:t>
          </a:r>
        </a:p>
      </dgm:t>
    </dgm:pt>
    <dgm:pt modelId="{5815D9CD-66E3-47A5-90AD-079FC43EDEFD}" type="parTrans" cxnId="{EF72D170-2F53-4D3D-B3B4-DCBC8375886A}">
      <dgm:prSet/>
      <dgm:spPr/>
      <dgm:t>
        <a:bodyPr/>
        <a:lstStyle/>
        <a:p>
          <a:endParaRPr lang="en-US"/>
        </a:p>
      </dgm:t>
    </dgm:pt>
    <dgm:pt modelId="{AC300844-D7F9-41DD-8A9B-9F42908766A2}" type="sibTrans" cxnId="{EF72D170-2F53-4D3D-B3B4-DCBC8375886A}">
      <dgm:prSet/>
      <dgm:spPr/>
      <dgm:t>
        <a:bodyPr/>
        <a:lstStyle/>
        <a:p>
          <a:endParaRPr lang="en-US"/>
        </a:p>
      </dgm:t>
    </dgm:pt>
    <dgm:pt modelId="{567A8ACD-8197-4D31-A1C2-1C4F63E6AF8A}">
      <dgm:prSet/>
      <dgm:spPr/>
      <dgm:t>
        <a:bodyPr/>
        <a:lstStyle/>
        <a:p>
          <a:r>
            <a:rPr lang="en-US"/>
            <a:t>NAT</a:t>
          </a:r>
        </a:p>
      </dgm:t>
    </dgm:pt>
    <dgm:pt modelId="{DC80DCE0-E00F-491D-A5F7-3C4B868C58D2}" type="parTrans" cxnId="{7EE19225-0B59-45A4-8E0B-EDE63273A7FA}">
      <dgm:prSet/>
      <dgm:spPr/>
      <dgm:t>
        <a:bodyPr/>
        <a:lstStyle/>
        <a:p>
          <a:endParaRPr lang="en-US"/>
        </a:p>
      </dgm:t>
    </dgm:pt>
    <dgm:pt modelId="{A80BB988-3796-4160-BD56-7E9272B62EF2}" type="sibTrans" cxnId="{7EE19225-0B59-45A4-8E0B-EDE63273A7FA}">
      <dgm:prSet/>
      <dgm:spPr/>
      <dgm:t>
        <a:bodyPr/>
        <a:lstStyle/>
        <a:p>
          <a:endParaRPr lang="en-US"/>
        </a:p>
      </dgm:t>
    </dgm:pt>
    <dgm:pt modelId="{6C0A4C86-B710-4F3A-9774-2ED19E47A26B}">
      <dgm:prSet/>
      <dgm:spPr/>
      <dgm:t>
        <a:bodyPr/>
        <a:lstStyle/>
        <a:p>
          <a:r>
            <a:rPr lang="en-US"/>
            <a:t>Reverse-Proxies/NGNIX</a:t>
          </a:r>
        </a:p>
      </dgm:t>
    </dgm:pt>
    <dgm:pt modelId="{B39C09D4-D10F-4BD1-A0A1-0ECFAD0212DF}" type="parTrans" cxnId="{A8477627-E6FC-4F50-87B6-D80976B12F5C}">
      <dgm:prSet/>
      <dgm:spPr/>
      <dgm:t>
        <a:bodyPr/>
        <a:lstStyle/>
        <a:p>
          <a:endParaRPr lang="en-US"/>
        </a:p>
      </dgm:t>
    </dgm:pt>
    <dgm:pt modelId="{F91FB87A-442B-4B11-99FA-05797D000723}" type="sibTrans" cxnId="{A8477627-E6FC-4F50-87B6-D80976B12F5C}">
      <dgm:prSet/>
      <dgm:spPr/>
      <dgm:t>
        <a:bodyPr/>
        <a:lstStyle/>
        <a:p>
          <a:endParaRPr lang="en-US"/>
        </a:p>
      </dgm:t>
    </dgm:pt>
    <dgm:pt modelId="{C0C53CB0-A001-43A1-B372-91CE353B9756}" type="pres">
      <dgm:prSet presAssocID="{BE2391B0-68FE-4620-9910-0A2B7B04DE95}" presName="linear" presStyleCnt="0">
        <dgm:presLayoutVars>
          <dgm:dir/>
          <dgm:animLvl val="lvl"/>
          <dgm:resizeHandles val="exact"/>
        </dgm:presLayoutVars>
      </dgm:prSet>
      <dgm:spPr/>
    </dgm:pt>
    <dgm:pt modelId="{B67E1719-0F2A-4A1F-9B19-11248BFA59DC}" type="pres">
      <dgm:prSet presAssocID="{FBD8C4FD-BE95-4CD3-9225-883F4BF69E32}" presName="parentLin" presStyleCnt="0"/>
      <dgm:spPr/>
    </dgm:pt>
    <dgm:pt modelId="{5FC61C3B-9B13-415B-907B-1099469D4F22}" type="pres">
      <dgm:prSet presAssocID="{FBD8C4FD-BE95-4CD3-9225-883F4BF69E32}" presName="parentLeftMargin" presStyleLbl="node1" presStyleIdx="0" presStyleCnt="6"/>
      <dgm:spPr/>
    </dgm:pt>
    <dgm:pt modelId="{2F4D0B8A-88B9-4DCE-998A-40667DA2D253}" type="pres">
      <dgm:prSet presAssocID="{FBD8C4FD-BE95-4CD3-9225-883F4BF69E32}" presName="parentText" presStyleLbl="node1" presStyleIdx="0" presStyleCnt="6">
        <dgm:presLayoutVars>
          <dgm:chMax val="0"/>
          <dgm:bulletEnabled val="1"/>
        </dgm:presLayoutVars>
      </dgm:prSet>
      <dgm:spPr/>
    </dgm:pt>
    <dgm:pt modelId="{5AAB9BF9-EB5B-4F08-B518-7F600BD9C294}" type="pres">
      <dgm:prSet presAssocID="{FBD8C4FD-BE95-4CD3-9225-883F4BF69E32}" presName="negativeSpace" presStyleCnt="0"/>
      <dgm:spPr/>
    </dgm:pt>
    <dgm:pt modelId="{188DC194-CCE8-4196-A7A5-01B78C532247}" type="pres">
      <dgm:prSet presAssocID="{FBD8C4FD-BE95-4CD3-9225-883F4BF69E32}" presName="childText" presStyleLbl="conFgAcc1" presStyleIdx="0" presStyleCnt="6">
        <dgm:presLayoutVars>
          <dgm:bulletEnabled val="1"/>
        </dgm:presLayoutVars>
      </dgm:prSet>
      <dgm:spPr/>
    </dgm:pt>
    <dgm:pt modelId="{E59E0377-EDA4-4B03-9EAC-39A1A6DC2D39}" type="pres">
      <dgm:prSet presAssocID="{C978EA1F-5DE5-4A2C-A314-E216A3846D95}" presName="spaceBetweenRectangles" presStyleCnt="0"/>
      <dgm:spPr/>
    </dgm:pt>
    <dgm:pt modelId="{85E72F6C-F335-4E99-95D6-0C98A5FD62C0}" type="pres">
      <dgm:prSet presAssocID="{2D8FAFAB-3692-4B01-8EBA-ED5FDEB9F9AD}" presName="parentLin" presStyleCnt="0"/>
      <dgm:spPr/>
    </dgm:pt>
    <dgm:pt modelId="{31C07735-DA73-4D88-B50E-6791F524FE34}" type="pres">
      <dgm:prSet presAssocID="{2D8FAFAB-3692-4B01-8EBA-ED5FDEB9F9AD}" presName="parentLeftMargin" presStyleLbl="node1" presStyleIdx="0" presStyleCnt="6"/>
      <dgm:spPr/>
    </dgm:pt>
    <dgm:pt modelId="{3F7FFA85-CAEE-4569-8BE1-E6A2F5F09F85}" type="pres">
      <dgm:prSet presAssocID="{2D8FAFAB-3692-4B01-8EBA-ED5FDEB9F9AD}" presName="parentText" presStyleLbl="node1" presStyleIdx="1" presStyleCnt="6">
        <dgm:presLayoutVars>
          <dgm:chMax val="0"/>
          <dgm:bulletEnabled val="1"/>
        </dgm:presLayoutVars>
      </dgm:prSet>
      <dgm:spPr/>
    </dgm:pt>
    <dgm:pt modelId="{2153A252-4DEF-4B3B-9ADE-0C5285B4ED24}" type="pres">
      <dgm:prSet presAssocID="{2D8FAFAB-3692-4B01-8EBA-ED5FDEB9F9AD}" presName="negativeSpace" presStyleCnt="0"/>
      <dgm:spPr/>
    </dgm:pt>
    <dgm:pt modelId="{95105671-EFF1-46F9-AC37-B097626F2E2D}" type="pres">
      <dgm:prSet presAssocID="{2D8FAFAB-3692-4B01-8EBA-ED5FDEB9F9AD}" presName="childText" presStyleLbl="conFgAcc1" presStyleIdx="1" presStyleCnt="6">
        <dgm:presLayoutVars>
          <dgm:bulletEnabled val="1"/>
        </dgm:presLayoutVars>
      </dgm:prSet>
      <dgm:spPr/>
    </dgm:pt>
    <dgm:pt modelId="{E2A3E397-F6DB-4122-905D-6904F0F77CE6}" type="pres">
      <dgm:prSet presAssocID="{3C993297-1C19-416A-A5AB-B643092CAC54}" presName="spaceBetweenRectangles" presStyleCnt="0"/>
      <dgm:spPr/>
    </dgm:pt>
    <dgm:pt modelId="{27BA2318-1370-4869-967A-F7AB9E899F39}" type="pres">
      <dgm:prSet presAssocID="{017404FA-1274-4F3C-B7CD-56481F216F78}" presName="parentLin" presStyleCnt="0"/>
      <dgm:spPr/>
    </dgm:pt>
    <dgm:pt modelId="{8055C1E0-B70E-4B0F-BF87-EC91205C6F02}" type="pres">
      <dgm:prSet presAssocID="{017404FA-1274-4F3C-B7CD-56481F216F78}" presName="parentLeftMargin" presStyleLbl="node1" presStyleIdx="1" presStyleCnt="6"/>
      <dgm:spPr/>
    </dgm:pt>
    <dgm:pt modelId="{82191FD2-2B05-4D6C-A32E-5FBE1B1B8BF3}" type="pres">
      <dgm:prSet presAssocID="{017404FA-1274-4F3C-B7CD-56481F216F78}" presName="parentText" presStyleLbl="node1" presStyleIdx="2" presStyleCnt="6">
        <dgm:presLayoutVars>
          <dgm:chMax val="0"/>
          <dgm:bulletEnabled val="1"/>
        </dgm:presLayoutVars>
      </dgm:prSet>
      <dgm:spPr/>
    </dgm:pt>
    <dgm:pt modelId="{ED202276-9A3F-4A7F-B04C-8B29E50916AE}" type="pres">
      <dgm:prSet presAssocID="{017404FA-1274-4F3C-B7CD-56481F216F78}" presName="negativeSpace" presStyleCnt="0"/>
      <dgm:spPr/>
    </dgm:pt>
    <dgm:pt modelId="{53942E4E-9FD4-44A7-9631-2F9C95B3232A}" type="pres">
      <dgm:prSet presAssocID="{017404FA-1274-4F3C-B7CD-56481F216F78}" presName="childText" presStyleLbl="conFgAcc1" presStyleIdx="2" presStyleCnt="6">
        <dgm:presLayoutVars>
          <dgm:bulletEnabled val="1"/>
        </dgm:presLayoutVars>
      </dgm:prSet>
      <dgm:spPr/>
    </dgm:pt>
    <dgm:pt modelId="{353A3B39-6738-470F-A95C-363AFB8E5BC3}" type="pres">
      <dgm:prSet presAssocID="{6842943B-9B80-4C5C-B982-6A003DDBDDF3}" presName="spaceBetweenRectangles" presStyleCnt="0"/>
      <dgm:spPr/>
    </dgm:pt>
    <dgm:pt modelId="{B2CFDA7E-94A6-4F53-BF6E-44A3B978BE13}" type="pres">
      <dgm:prSet presAssocID="{EC5B28BC-AF2E-4739-9758-40F9FD71CE23}" presName="parentLin" presStyleCnt="0"/>
      <dgm:spPr/>
    </dgm:pt>
    <dgm:pt modelId="{BDCF6A4D-6EA3-4615-BDCF-D0D2CB78CA0D}" type="pres">
      <dgm:prSet presAssocID="{EC5B28BC-AF2E-4739-9758-40F9FD71CE23}" presName="parentLeftMargin" presStyleLbl="node1" presStyleIdx="2" presStyleCnt="6"/>
      <dgm:spPr/>
    </dgm:pt>
    <dgm:pt modelId="{05FD8B20-AC56-4115-B924-E772EB467C6D}" type="pres">
      <dgm:prSet presAssocID="{EC5B28BC-AF2E-4739-9758-40F9FD71CE23}" presName="parentText" presStyleLbl="node1" presStyleIdx="3" presStyleCnt="6">
        <dgm:presLayoutVars>
          <dgm:chMax val="0"/>
          <dgm:bulletEnabled val="1"/>
        </dgm:presLayoutVars>
      </dgm:prSet>
      <dgm:spPr/>
    </dgm:pt>
    <dgm:pt modelId="{67670072-CAD8-4BDC-88D3-B62B87E9A143}" type="pres">
      <dgm:prSet presAssocID="{EC5B28BC-AF2E-4739-9758-40F9FD71CE23}" presName="negativeSpace" presStyleCnt="0"/>
      <dgm:spPr/>
    </dgm:pt>
    <dgm:pt modelId="{628C4530-A71E-4AED-AAAD-19A0424018C5}" type="pres">
      <dgm:prSet presAssocID="{EC5B28BC-AF2E-4739-9758-40F9FD71CE23}" presName="childText" presStyleLbl="conFgAcc1" presStyleIdx="3" presStyleCnt="6">
        <dgm:presLayoutVars>
          <dgm:bulletEnabled val="1"/>
        </dgm:presLayoutVars>
      </dgm:prSet>
      <dgm:spPr/>
    </dgm:pt>
    <dgm:pt modelId="{CA9528B2-380A-4D1C-88C9-ADE104BA93EF}" type="pres">
      <dgm:prSet presAssocID="{AC300844-D7F9-41DD-8A9B-9F42908766A2}" presName="spaceBetweenRectangles" presStyleCnt="0"/>
      <dgm:spPr/>
    </dgm:pt>
    <dgm:pt modelId="{CCDFFC4A-D379-4BDA-AE42-B5B7312EB9E5}" type="pres">
      <dgm:prSet presAssocID="{567A8ACD-8197-4D31-A1C2-1C4F63E6AF8A}" presName="parentLin" presStyleCnt="0"/>
      <dgm:spPr/>
    </dgm:pt>
    <dgm:pt modelId="{D8EE66AF-59AA-41D2-8046-3DA6434C0874}" type="pres">
      <dgm:prSet presAssocID="{567A8ACD-8197-4D31-A1C2-1C4F63E6AF8A}" presName="parentLeftMargin" presStyleLbl="node1" presStyleIdx="3" presStyleCnt="6"/>
      <dgm:spPr/>
    </dgm:pt>
    <dgm:pt modelId="{3594C411-C847-417D-B1B7-2EF0CC19E1FD}" type="pres">
      <dgm:prSet presAssocID="{567A8ACD-8197-4D31-A1C2-1C4F63E6AF8A}" presName="parentText" presStyleLbl="node1" presStyleIdx="4" presStyleCnt="6">
        <dgm:presLayoutVars>
          <dgm:chMax val="0"/>
          <dgm:bulletEnabled val="1"/>
        </dgm:presLayoutVars>
      </dgm:prSet>
      <dgm:spPr/>
    </dgm:pt>
    <dgm:pt modelId="{E4D5C049-B087-450B-8DD8-64AB1EC7B43B}" type="pres">
      <dgm:prSet presAssocID="{567A8ACD-8197-4D31-A1C2-1C4F63E6AF8A}" presName="negativeSpace" presStyleCnt="0"/>
      <dgm:spPr/>
    </dgm:pt>
    <dgm:pt modelId="{4451E246-8F40-415E-AEED-77DC27198DB3}" type="pres">
      <dgm:prSet presAssocID="{567A8ACD-8197-4D31-A1C2-1C4F63E6AF8A}" presName="childText" presStyleLbl="conFgAcc1" presStyleIdx="4" presStyleCnt="6">
        <dgm:presLayoutVars>
          <dgm:bulletEnabled val="1"/>
        </dgm:presLayoutVars>
      </dgm:prSet>
      <dgm:spPr/>
    </dgm:pt>
    <dgm:pt modelId="{A8A00866-3BFD-4314-8BBD-810EC520A214}" type="pres">
      <dgm:prSet presAssocID="{A80BB988-3796-4160-BD56-7E9272B62EF2}" presName="spaceBetweenRectangles" presStyleCnt="0"/>
      <dgm:spPr/>
    </dgm:pt>
    <dgm:pt modelId="{5483118F-9A64-4380-9873-5F3FBB44137C}" type="pres">
      <dgm:prSet presAssocID="{6C0A4C86-B710-4F3A-9774-2ED19E47A26B}" presName="parentLin" presStyleCnt="0"/>
      <dgm:spPr/>
    </dgm:pt>
    <dgm:pt modelId="{ABFEE1DC-4E2D-407C-98CB-B7CBE2CF45C5}" type="pres">
      <dgm:prSet presAssocID="{6C0A4C86-B710-4F3A-9774-2ED19E47A26B}" presName="parentLeftMargin" presStyleLbl="node1" presStyleIdx="4" presStyleCnt="6"/>
      <dgm:spPr/>
    </dgm:pt>
    <dgm:pt modelId="{2733F65B-CD11-4BE2-A9BB-8A083D9A1B54}" type="pres">
      <dgm:prSet presAssocID="{6C0A4C86-B710-4F3A-9774-2ED19E47A26B}" presName="parentText" presStyleLbl="node1" presStyleIdx="5" presStyleCnt="6">
        <dgm:presLayoutVars>
          <dgm:chMax val="0"/>
          <dgm:bulletEnabled val="1"/>
        </dgm:presLayoutVars>
      </dgm:prSet>
      <dgm:spPr/>
    </dgm:pt>
    <dgm:pt modelId="{4072F620-6A21-4B28-8A20-CAD68CC04F37}" type="pres">
      <dgm:prSet presAssocID="{6C0A4C86-B710-4F3A-9774-2ED19E47A26B}" presName="negativeSpace" presStyleCnt="0"/>
      <dgm:spPr/>
    </dgm:pt>
    <dgm:pt modelId="{53EF9EE1-BEAE-4956-9CB8-B41649FB0917}" type="pres">
      <dgm:prSet presAssocID="{6C0A4C86-B710-4F3A-9774-2ED19E47A26B}" presName="childText" presStyleLbl="conFgAcc1" presStyleIdx="5" presStyleCnt="6">
        <dgm:presLayoutVars>
          <dgm:bulletEnabled val="1"/>
        </dgm:presLayoutVars>
      </dgm:prSet>
      <dgm:spPr/>
    </dgm:pt>
  </dgm:ptLst>
  <dgm:cxnLst>
    <dgm:cxn modelId="{37C1BF04-50F4-4CF0-85AD-1F2C957338AA}" type="presOf" srcId="{BE2391B0-68FE-4620-9910-0A2B7B04DE95}" destId="{C0C53CB0-A001-43A1-B372-91CE353B9756}" srcOrd="0" destOrd="0" presId="urn:microsoft.com/office/officeart/2005/8/layout/list1"/>
    <dgm:cxn modelId="{1D596105-0506-47B6-B15C-2F10DDFD9E52}" srcId="{BE2391B0-68FE-4620-9910-0A2B7B04DE95}" destId="{FBD8C4FD-BE95-4CD3-9225-883F4BF69E32}" srcOrd="0" destOrd="0" parTransId="{D872081F-84C8-40D4-B967-8DB1D3C8D998}" sibTransId="{C978EA1F-5DE5-4A2C-A314-E216A3846D95}"/>
    <dgm:cxn modelId="{EAE83111-27B5-4048-A63C-0E0EB17F6EEF}" srcId="{BE2391B0-68FE-4620-9910-0A2B7B04DE95}" destId="{2D8FAFAB-3692-4B01-8EBA-ED5FDEB9F9AD}" srcOrd="1" destOrd="0" parTransId="{37B74248-27EF-4E36-86BD-D2E3212BD07A}" sibTransId="{3C993297-1C19-416A-A5AB-B643092CAC54}"/>
    <dgm:cxn modelId="{0735FD1B-DF75-4694-8C25-909A3E8115C4}" type="presOf" srcId="{FBD8C4FD-BE95-4CD3-9225-883F4BF69E32}" destId="{5FC61C3B-9B13-415B-907B-1099469D4F22}" srcOrd="0" destOrd="0" presId="urn:microsoft.com/office/officeart/2005/8/layout/list1"/>
    <dgm:cxn modelId="{7EE19225-0B59-45A4-8E0B-EDE63273A7FA}" srcId="{BE2391B0-68FE-4620-9910-0A2B7B04DE95}" destId="{567A8ACD-8197-4D31-A1C2-1C4F63E6AF8A}" srcOrd="4" destOrd="0" parTransId="{DC80DCE0-E00F-491D-A5F7-3C4B868C58D2}" sibTransId="{A80BB988-3796-4160-BD56-7E9272B62EF2}"/>
    <dgm:cxn modelId="{A8477627-E6FC-4F50-87B6-D80976B12F5C}" srcId="{BE2391B0-68FE-4620-9910-0A2B7B04DE95}" destId="{6C0A4C86-B710-4F3A-9774-2ED19E47A26B}" srcOrd="5" destOrd="0" parTransId="{B39C09D4-D10F-4BD1-A0A1-0ECFAD0212DF}" sibTransId="{F91FB87A-442B-4B11-99FA-05797D000723}"/>
    <dgm:cxn modelId="{9E7A473E-5F51-4714-A015-3C1C2B399CDF}" type="presOf" srcId="{6C0A4C86-B710-4F3A-9774-2ED19E47A26B}" destId="{2733F65B-CD11-4BE2-A9BB-8A083D9A1B54}" srcOrd="1" destOrd="0" presId="urn:microsoft.com/office/officeart/2005/8/layout/list1"/>
    <dgm:cxn modelId="{38C0E441-8C2A-4CE4-BF94-F8E231443979}" type="presOf" srcId="{6C0A4C86-B710-4F3A-9774-2ED19E47A26B}" destId="{ABFEE1DC-4E2D-407C-98CB-B7CBE2CF45C5}" srcOrd="0" destOrd="0" presId="urn:microsoft.com/office/officeart/2005/8/layout/list1"/>
    <dgm:cxn modelId="{3F460344-13E7-4768-BD2F-51CCFD08B171}" type="presOf" srcId="{017404FA-1274-4F3C-B7CD-56481F216F78}" destId="{8055C1E0-B70E-4B0F-BF87-EC91205C6F02}" srcOrd="0" destOrd="0" presId="urn:microsoft.com/office/officeart/2005/8/layout/list1"/>
    <dgm:cxn modelId="{EF72D170-2F53-4D3D-B3B4-DCBC8375886A}" srcId="{BE2391B0-68FE-4620-9910-0A2B7B04DE95}" destId="{EC5B28BC-AF2E-4739-9758-40F9FD71CE23}" srcOrd="3" destOrd="0" parTransId="{5815D9CD-66E3-47A5-90AD-079FC43EDEFD}" sibTransId="{AC300844-D7F9-41DD-8A9B-9F42908766A2}"/>
    <dgm:cxn modelId="{0D5D8583-B549-4E1B-B24D-2556BD53DD4A}" type="presOf" srcId="{2D8FAFAB-3692-4B01-8EBA-ED5FDEB9F9AD}" destId="{3F7FFA85-CAEE-4569-8BE1-E6A2F5F09F85}" srcOrd="1" destOrd="0" presId="urn:microsoft.com/office/officeart/2005/8/layout/list1"/>
    <dgm:cxn modelId="{5DD7248B-6197-4CE0-88B0-BDFF7EB2102B}" type="presOf" srcId="{017404FA-1274-4F3C-B7CD-56481F216F78}" destId="{82191FD2-2B05-4D6C-A32E-5FBE1B1B8BF3}" srcOrd="1" destOrd="0" presId="urn:microsoft.com/office/officeart/2005/8/layout/list1"/>
    <dgm:cxn modelId="{C82F719D-157B-4AD6-9E7B-D54B7E12D3F9}" srcId="{BE2391B0-68FE-4620-9910-0A2B7B04DE95}" destId="{017404FA-1274-4F3C-B7CD-56481F216F78}" srcOrd="2" destOrd="0" parTransId="{4604B045-1BFA-4C64-8BEE-C397B5D6C2CD}" sibTransId="{6842943B-9B80-4C5C-B982-6A003DDBDDF3}"/>
    <dgm:cxn modelId="{197D7CA4-3BC0-41EE-BAAB-65E05B245B6D}" type="presOf" srcId="{EC5B28BC-AF2E-4739-9758-40F9FD71CE23}" destId="{BDCF6A4D-6EA3-4615-BDCF-D0D2CB78CA0D}" srcOrd="0" destOrd="0" presId="urn:microsoft.com/office/officeart/2005/8/layout/list1"/>
    <dgm:cxn modelId="{6771D4B8-1521-4614-8A15-F1D9F849F2B5}" type="presOf" srcId="{2D8FAFAB-3692-4B01-8EBA-ED5FDEB9F9AD}" destId="{31C07735-DA73-4D88-B50E-6791F524FE34}" srcOrd="0" destOrd="0" presId="urn:microsoft.com/office/officeart/2005/8/layout/list1"/>
    <dgm:cxn modelId="{C7B974C9-AF1E-4A01-A748-882EB38257B8}" type="presOf" srcId="{567A8ACD-8197-4D31-A1C2-1C4F63E6AF8A}" destId="{3594C411-C847-417D-B1B7-2EF0CC19E1FD}" srcOrd="1" destOrd="0" presId="urn:microsoft.com/office/officeart/2005/8/layout/list1"/>
    <dgm:cxn modelId="{3C8236E5-7BDA-4A6F-A7C7-5BABA6F6CE8F}" type="presOf" srcId="{FBD8C4FD-BE95-4CD3-9225-883F4BF69E32}" destId="{2F4D0B8A-88B9-4DCE-998A-40667DA2D253}" srcOrd="1" destOrd="0" presId="urn:microsoft.com/office/officeart/2005/8/layout/list1"/>
    <dgm:cxn modelId="{1154C1EA-6F8D-4556-A829-3715DE561B56}" type="presOf" srcId="{EC5B28BC-AF2E-4739-9758-40F9FD71CE23}" destId="{05FD8B20-AC56-4115-B924-E772EB467C6D}" srcOrd="1" destOrd="0" presId="urn:microsoft.com/office/officeart/2005/8/layout/list1"/>
    <dgm:cxn modelId="{FD2E72F6-109D-41BA-89C7-A7FFCB622A20}" type="presOf" srcId="{567A8ACD-8197-4D31-A1C2-1C4F63E6AF8A}" destId="{D8EE66AF-59AA-41D2-8046-3DA6434C0874}" srcOrd="0" destOrd="0" presId="urn:microsoft.com/office/officeart/2005/8/layout/list1"/>
    <dgm:cxn modelId="{9D7E8EF4-CDAE-43DE-B761-C8F685162BF8}" type="presParOf" srcId="{C0C53CB0-A001-43A1-B372-91CE353B9756}" destId="{B67E1719-0F2A-4A1F-9B19-11248BFA59DC}" srcOrd="0" destOrd="0" presId="urn:microsoft.com/office/officeart/2005/8/layout/list1"/>
    <dgm:cxn modelId="{F5BC4D52-DF68-4727-AE55-9ECBC8956806}" type="presParOf" srcId="{B67E1719-0F2A-4A1F-9B19-11248BFA59DC}" destId="{5FC61C3B-9B13-415B-907B-1099469D4F22}" srcOrd="0" destOrd="0" presId="urn:microsoft.com/office/officeart/2005/8/layout/list1"/>
    <dgm:cxn modelId="{A6B6F5FD-3217-4868-84D9-606AAEA136EA}" type="presParOf" srcId="{B67E1719-0F2A-4A1F-9B19-11248BFA59DC}" destId="{2F4D0B8A-88B9-4DCE-998A-40667DA2D253}" srcOrd="1" destOrd="0" presId="urn:microsoft.com/office/officeart/2005/8/layout/list1"/>
    <dgm:cxn modelId="{D60DBDDE-9973-450C-AA08-DD2C049796DC}" type="presParOf" srcId="{C0C53CB0-A001-43A1-B372-91CE353B9756}" destId="{5AAB9BF9-EB5B-4F08-B518-7F600BD9C294}" srcOrd="1" destOrd="0" presId="urn:microsoft.com/office/officeart/2005/8/layout/list1"/>
    <dgm:cxn modelId="{204B8B6C-9A6F-44A2-BE69-C56E1C5649B7}" type="presParOf" srcId="{C0C53CB0-A001-43A1-B372-91CE353B9756}" destId="{188DC194-CCE8-4196-A7A5-01B78C532247}" srcOrd="2" destOrd="0" presId="urn:microsoft.com/office/officeart/2005/8/layout/list1"/>
    <dgm:cxn modelId="{F5B1D210-B53A-4A8B-B993-0CDD4FF2281C}" type="presParOf" srcId="{C0C53CB0-A001-43A1-B372-91CE353B9756}" destId="{E59E0377-EDA4-4B03-9EAC-39A1A6DC2D39}" srcOrd="3" destOrd="0" presId="urn:microsoft.com/office/officeart/2005/8/layout/list1"/>
    <dgm:cxn modelId="{D3534072-C363-4D1D-822B-9B8D2C5430A4}" type="presParOf" srcId="{C0C53CB0-A001-43A1-B372-91CE353B9756}" destId="{85E72F6C-F335-4E99-95D6-0C98A5FD62C0}" srcOrd="4" destOrd="0" presId="urn:microsoft.com/office/officeart/2005/8/layout/list1"/>
    <dgm:cxn modelId="{73DDC0F3-9A14-49D5-A4CC-20536AAD8D67}" type="presParOf" srcId="{85E72F6C-F335-4E99-95D6-0C98A5FD62C0}" destId="{31C07735-DA73-4D88-B50E-6791F524FE34}" srcOrd="0" destOrd="0" presId="urn:microsoft.com/office/officeart/2005/8/layout/list1"/>
    <dgm:cxn modelId="{71C41B64-9FE0-43AE-8D00-C2FB5C34DA57}" type="presParOf" srcId="{85E72F6C-F335-4E99-95D6-0C98A5FD62C0}" destId="{3F7FFA85-CAEE-4569-8BE1-E6A2F5F09F85}" srcOrd="1" destOrd="0" presId="urn:microsoft.com/office/officeart/2005/8/layout/list1"/>
    <dgm:cxn modelId="{FCDB8B1C-A883-49E3-809C-CF1392F13423}" type="presParOf" srcId="{C0C53CB0-A001-43A1-B372-91CE353B9756}" destId="{2153A252-4DEF-4B3B-9ADE-0C5285B4ED24}" srcOrd="5" destOrd="0" presId="urn:microsoft.com/office/officeart/2005/8/layout/list1"/>
    <dgm:cxn modelId="{EC23EFFC-78B7-40EB-923E-2D5D98B84C49}" type="presParOf" srcId="{C0C53CB0-A001-43A1-B372-91CE353B9756}" destId="{95105671-EFF1-46F9-AC37-B097626F2E2D}" srcOrd="6" destOrd="0" presId="urn:microsoft.com/office/officeart/2005/8/layout/list1"/>
    <dgm:cxn modelId="{256BFC66-29BC-4DEC-8D8D-4AD2CA23961E}" type="presParOf" srcId="{C0C53CB0-A001-43A1-B372-91CE353B9756}" destId="{E2A3E397-F6DB-4122-905D-6904F0F77CE6}" srcOrd="7" destOrd="0" presId="urn:microsoft.com/office/officeart/2005/8/layout/list1"/>
    <dgm:cxn modelId="{CE655F7E-387C-4250-B094-148D0865463A}" type="presParOf" srcId="{C0C53CB0-A001-43A1-B372-91CE353B9756}" destId="{27BA2318-1370-4869-967A-F7AB9E899F39}" srcOrd="8" destOrd="0" presId="urn:microsoft.com/office/officeart/2005/8/layout/list1"/>
    <dgm:cxn modelId="{EF8E87E1-49C5-4DC5-A9E7-B91138E67451}" type="presParOf" srcId="{27BA2318-1370-4869-967A-F7AB9E899F39}" destId="{8055C1E0-B70E-4B0F-BF87-EC91205C6F02}" srcOrd="0" destOrd="0" presId="urn:microsoft.com/office/officeart/2005/8/layout/list1"/>
    <dgm:cxn modelId="{7F406EA4-330F-4496-BCB8-CE88EA57E0F1}" type="presParOf" srcId="{27BA2318-1370-4869-967A-F7AB9E899F39}" destId="{82191FD2-2B05-4D6C-A32E-5FBE1B1B8BF3}" srcOrd="1" destOrd="0" presId="urn:microsoft.com/office/officeart/2005/8/layout/list1"/>
    <dgm:cxn modelId="{AEB320A4-929D-415E-9087-D6A1A9822E46}" type="presParOf" srcId="{C0C53CB0-A001-43A1-B372-91CE353B9756}" destId="{ED202276-9A3F-4A7F-B04C-8B29E50916AE}" srcOrd="9" destOrd="0" presId="urn:microsoft.com/office/officeart/2005/8/layout/list1"/>
    <dgm:cxn modelId="{D2CEE280-8502-4EAD-96C8-7AFE8A0FA200}" type="presParOf" srcId="{C0C53CB0-A001-43A1-B372-91CE353B9756}" destId="{53942E4E-9FD4-44A7-9631-2F9C95B3232A}" srcOrd="10" destOrd="0" presId="urn:microsoft.com/office/officeart/2005/8/layout/list1"/>
    <dgm:cxn modelId="{FFEBEB00-F0DF-4F9A-BAA1-D9B8CBD8247D}" type="presParOf" srcId="{C0C53CB0-A001-43A1-B372-91CE353B9756}" destId="{353A3B39-6738-470F-A95C-363AFB8E5BC3}" srcOrd="11" destOrd="0" presId="urn:microsoft.com/office/officeart/2005/8/layout/list1"/>
    <dgm:cxn modelId="{FB4C3EA8-4C15-4B76-BE80-956355CD1359}" type="presParOf" srcId="{C0C53CB0-A001-43A1-B372-91CE353B9756}" destId="{B2CFDA7E-94A6-4F53-BF6E-44A3B978BE13}" srcOrd="12" destOrd="0" presId="urn:microsoft.com/office/officeart/2005/8/layout/list1"/>
    <dgm:cxn modelId="{B1F120BA-2075-4767-9DDA-F4447B68C959}" type="presParOf" srcId="{B2CFDA7E-94A6-4F53-BF6E-44A3B978BE13}" destId="{BDCF6A4D-6EA3-4615-BDCF-D0D2CB78CA0D}" srcOrd="0" destOrd="0" presId="urn:microsoft.com/office/officeart/2005/8/layout/list1"/>
    <dgm:cxn modelId="{91240DF6-E18E-4AA5-96EF-6665DCF1E25B}" type="presParOf" srcId="{B2CFDA7E-94A6-4F53-BF6E-44A3B978BE13}" destId="{05FD8B20-AC56-4115-B924-E772EB467C6D}" srcOrd="1" destOrd="0" presId="urn:microsoft.com/office/officeart/2005/8/layout/list1"/>
    <dgm:cxn modelId="{65E4441D-9F5D-47E0-8772-75659D512200}" type="presParOf" srcId="{C0C53CB0-A001-43A1-B372-91CE353B9756}" destId="{67670072-CAD8-4BDC-88D3-B62B87E9A143}" srcOrd="13" destOrd="0" presId="urn:microsoft.com/office/officeart/2005/8/layout/list1"/>
    <dgm:cxn modelId="{525C71CC-D1E9-4AF8-A935-B663A251D598}" type="presParOf" srcId="{C0C53CB0-A001-43A1-B372-91CE353B9756}" destId="{628C4530-A71E-4AED-AAAD-19A0424018C5}" srcOrd="14" destOrd="0" presId="urn:microsoft.com/office/officeart/2005/8/layout/list1"/>
    <dgm:cxn modelId="{3DE9BB90-D49D-4718-B958-2779E6BA4A7E}" type="presParOf" srcId="{C0C53CB0-A001-43A1-B372-91CE353B9756}" destId="{CA9528B2-380A-4D1C-88C9-ADE104BA93EF}" srcOrd="15" destOrd="0" presId="urn:microsoft.com/office/officeart/2005/8/layout/list1"/>
    <dgm:cxn modelId="{F4B80234-BC5C-4A87-969B-A04EFF29BFEC}" type="presParOf" srcId="{C0C53CB0-A001-43A1-B372-91CE353B9756}" destId="{CCDFFC4A-D379-4BDA-AE42-B5B7312EB9E5}" srcOrd="16" destOrd="0" presId="urn:microsoft.com/office/officeart/2005/8/layout/list1"/>
    <dgm:cxn modelId="{ABA54932-D333-4FE3-A7D0-2AC7A605F72F}" type="presParOf" srcId="{CCDFFC4A-D379-4BDA-AE42-B5B7312EB9E5}" destId="{D8EE66AF-59AA-41D2-8046-3DA6434C0874}" srcOrd="0" destOrd="0" presId="urn:microsoft.com/office/officeart/2005/8/layout/list1"/>
    <dgm:cxn modelId="{2149DA95-A052-4EE6-AD7D-77F20EF1C0AC}" type="presParOf" srcId="{CCDFFC4A-D379-4BDA-AE42-B5B7312EB9E5}" destId="{3594C411-C847-417D-B1B7-2EF0CC19E1FD}" srcOrd="1" destOrd="0" presId="urn:microsoft.com/office/officeart/2005/8/layout/list1"/>
    <dgm:cxn modelId="{1AC00550-7339-443A-BA54-CF2834442222}" type="presParOf" srcId="{C0C53CB0-A001-43A1-B372-91CE353B9756}" destId="{E4D5C049-B087-450B-8DD8-64AB1EC7B43B}" srcOrd="17" destOrd="0" presId="urn:microsoft.com/office/officeart/2005/8/layout/list1"/>
    <dgm:cxn modelId="{79B472C3-A435-4316-92CA-9CE360147B75}" type="presParOf" srcId="{C0C53CB0-A001-43A1-B372-91CE353B9756}" destId="{4451E246-8F40-415E-AEED-77DC27198DB3}" srcOrd="18" destOrd="0" presId="urn:microsoft.com/office/officeart/2005/8/layout/list1"/>
    <dgm:cxn modelId="{EE8C601F-ED6D-44F2-8E1A-D55B3F7593B0}" type="presParOf" srcId="{C0C53CB0-A001-43A1-B372-91CE353B9756}" destId="{A8A00866-3BFD-4314-8BBD-810EC520A214}" srcOrd="19" destOrd="0" presId="urn:microsoft.com/office/officeart/2005/8/layout/list1"/>
    <dgm:cxn modelId="{D6904617-9AAE-44E1-8E50-4D794646C9D1}" type="presParOf" srcId="{C0C53CB0-A001-43A1-B372-91CE353B9756}" destId="{5483118F-9A64-4380-9873-5F3FBB44137C}" srcOrd="20" destOrd="0" presId="urn:microsoft.com/office/officeart/2005/8/layout/list1"/>
    <dgm:cxn modelId="{C69461A3-A95D-46F2-BA88-2FECE26E5195}" type="presParOf" srcId="{5483118F-9A64-4380-9873-5F3FBB44137C}" destId="{ABFEE1DC-4E2D-407C-98CB-B7CBE2CF45C5}" srcOrd="0" destOrd="0" presId="urn:microsoft.com/office/officeart/2005/8/layout/list1"/>
    <dgm:cxn modelId="{CE49F1C8-61C2-40BD-B45A-BB9B01BAB4D4}" type="presParOf" srcId="{5483118F-9A64-4380-9873-5F3FBB44137C}" destId="{2733F65B-CD11-4BE2-A9BB-8A083D9A1B54}" srcOrd="1" destOrd="0" presId="urn:microsoft.com/office/officeart/2005/8/layout/list1"/>
    <dgm:cxn modelId="{10F93CAB-FBDF-4CD8-9592-08B1614BC009}" type="presParOf" srcId="{C0C53CB0-A001-43A1-B372-91CE353B9756}" destId="{4072F620-6A21-4B28-8A20-CAD68CC04F37}" srcOrd="21" destOrd="0" presId="urn:microsoft.com/office/officeart/2005/8/layout/list1"/>
    <dgm:cxn modelId="{1E34E499-D7BF-47E3-9C24-C7547CE43C9D}" type="presParOf" srcId="{C0C53CB0-A001-43A1-B372-91CE353B9756}" destId="{53EF9EE1-BEAE-4956-9CB8-B41649FB0917}"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8DC194-CCE8-4196-A7A5-01B78C532247}">
      <dsp:nvSpPr>
        <dsp:cNvPr id="0" name=""/>
        <dsp:cNvSpPr/>
      </dsp:nvSpPr>
      <dsp:spPr>
        <a:xfrm>
          <a:off x="0" y="264520"/>
          <a:ext cx="5314543" cy="3024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2F4D0B8A-88B9-4DCE-998A-40667DA2D253}">
      <dsp:nvSpPr>
        <dsp:cNvPr id="0" name=""/>
        <dsp:cNvSpPr/>
      </dsp:nvSpPr>
      <dsp:spPr>
        <a:xfrm>
          <a:off x="265727" y="87400"/>
          <a:ext cx="3720180" cy="3542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0614" tIns="0" rIns="140614" bIns="0" numCol="1" spcCol="1270" anchor="ctr" anchorCtr="0">
          <a:noAutofit/>
        </a:bodyPr>
        <a:lstStyle/>
        <a:p>
          <a:pPr marL="0" lvl="0" indent="0" algn="l" defTabSz="533400">
            <a:lnSpc>
              <a:spcPct val="90000"/>
            </a:lnSpc>
            <a:spcBef>
              <a:spcPct val="0"/>
            </a:spcBef>
            <a:spcAft>
              <a:spcPct val="35000"/>
            </a:spcAft>
            <a:buNone/>
          </a:pPr>
          <a:r>
            <a:rPr lang="en-US" sz="1200" kern="1200"/>
            <a:t>RPI headless</a:t>
          </a:r>
        </a:p>
      </dsp:txBody>
      <dsp:txXfrm>
        <a:off x="283020" y="104693"/>
        <a:ext cx="3685594" cy="319654"/>
      </dsp:txXfrm>
    </dsp:sp>
    <dsp:sp modelId="{95105671-EFF1-46F9-AC37-B097626F2E2D}">
      <dsp:nvSpPr>
        <dsp:cNvPr id="0" name=""/>
        <dsp:cNvSpPr/>
      </dsp:nvSpPr>
      <dsp:spPr>
        <a:xfrm>
          <a:off x="0" y="808840"/>
          <a:ext cx="5314543" cy="3024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3F7FFA85-CAEE-4569-8BE1-E6A2F5F09F85}">
      <dsp:nvSpPr>
        <dsp:cNvPr id="0" name=""/>
        <dsp:cNvSpPr/>
      </dsp:nvSpPr>
      <dsp:spPr>
        <a:xfrm>
          <a:off x="265727" y="631720"/>
          <a:ext cx="3720180" cy="35424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0614" tIns="0" rIns="140614" bIns="0" numCol="1" spcCol="1270" anchor="ctr" anchorCtr="0">
          <a:noAutofit/>
        </a:bodyPr>
        <a:lstStyle/>
        <a:p>
          <a:pPr marL="0" lvl="0" indent="0" algn="l" defTabSz="533400">
            <a:lnSpc>
              <a:spcPct val="90000"/>
            </a:lnSpc>
            <a:spcBef>
              <a:spcPct val="0"/>
            </a:spcBef>
            <a:spcAft>
              <a:spcPct val="35000"/>
            </a:spcAft>
            <a:buNone/>
          </a:pPr>
          <a:r>
            <a:rPr lang="en-US" sz="1200" kern="1200"/>
            <a:t>Docker</a:t>
          </a:r>
        </a:p>
      </dsp:txBody>
      <dsp:txXfrm>
        <a:off x="283020" y="649013"/>
        <a:ext cx="3685594" cy="319654"/>
      </dsp:txXfrm>
    </dsp:sp>
    <dsp:sp modelId="{53942E4E-9FD4-44A7-9631-2F9C95B3232A}">
      <dsp:nvSpPr>
        <dsp:cNvPr id="0" name=""/>
        <dsp:cNvSpPr/>
      </dsp:nvSpPr>
      <dsp:spPr>
        <a:xfrm>
          <a:off x="0" y="1353160"/>
          <a:ext cx="5314543" cy="302400"/>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82191FD2-2B05-4D6C-A32E-5FBE1B1B8BF3}">
      <dsp:nvSpPr>
        <dsp:cNvPr id="0" name=""/>
        <dsp:cNvSpPr/>
      </dsp:nvSpPr>
      <dsp:spPr>
        <a:xfrm>
          <a:off x="265727" y="1176040"/>
          <a:ext cx="3720180" cy="35424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0614" tIns="0" rIns="140614" bIns="0" numCol="1" spcCol="1270" anchor="ctr" anchorCtr="0">
          <a:noAutofit/>
        </a:bodyPr>
        <a:lstStyle/>
        <a:p>
          <a:pPr marL="0" lvl="0" indent="0" algn="l" defTabSz="533400">
            <a:lnSpc>
              <a:spcPct val="90000"/>
            </a:lnSpc>
            <a:spcBef>
              <a:spcPct val="0"/>
            </a:spcBef>
            <a:spcAft>
              <a:spcPct val="35000"/>
            </a:spcAft>
            <a:buNone/>
          </a:pPr>
          <a:r>
            <a:rPr lang="en-US" sz="1200" kern="1200"/>
            <a:t>SSH</a:t>
          </a:r>
        </a:p>
      </dsp:txBody>
      <dsp:txXfrm>
        <a:off x="283020" y="1193333"/>
        <a:ext cx="3685594" cy="319654"/>
      </dsp:txXfrm>
    </dsp:sp>
    <dsp:sp modelId="{628C4530-A71E-4AED-AAAD-19A0424018C5}">
      <dsp:nvSpPr>
        <dsp:cNvPr id="0" name=""/>
        <dsp:cNvSpPr/>
      </dsp:nvSpPr>
      <dsp:spPr>
        <a:xfrm>
          <a:off x="0" y="1897479"/>
          <a:ext cx="5314543" cy="3024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05FD8B20-AC56-4115-B924-E772EB467C6D}">
      <dsp:nvSpPr>
        <dsp:cNvPr id="0" name=""/>
        <dsp:cNvSpPr/>
      </dsp:nvSpPr>
      <dsp:spPr>
        <a:xfrm>
          <a:off x="265727" y="1720360"/>
          <a:ext cx="3720180" cy="35424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0614" tIns="0" rIns="140614" bIns="0" numCol="1" spcCol="1270" anchor="ctr" anchorCtr="0">
          <a:noAutofit/>
        </a:bodyPr>
        <a:lstStyle/>
        <a:p>
          <a:pPr marL="0" lvl="0" indent="0" algn="l" defTabSz="533400">
            <a:lnSpc>
              <a:spcPct val="90000"/>
            </a:lnSpc>
            <a:spcBef>
              <a:spcPct val="0"/>
            </a:spcBef>
            <a:spcAft>
              <a:spcPct val="35000"/>
            </a:spcAft>
            <a:buNone/>
          </a:pPr>
          <a:r>
            <a:rPr lang="en-US" sz="1200" kern="1200"/>
            <a:t>DNS (local/internet)</a:t>
          </a:r>
        </a:p>
      </dsp:txBody>
      <dsp:txXfrm>
        <a:off x="283020" y="1737653"/>
        <a:ext cx="3685594" cy="319654"/>
      </dsp:txXfrm>
    </dsp:sp>
    <dsp:sp modelId="{4451E246-8F40-415E-AEED-77DC27198DB3}">
      <dsp:nvSpPr>
        <dsp:cNvPr id="0" name=""/>
        <dsp:cNvSpPr/>
      </dsp:nvSpPr>
      <dsp:spPr>
        <a:xfrm>
          <a:off x="0" y="2441799"/>
          <a:ext cx="5314543" cy="302400"/>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3594C411-C847-417D-B1B7-2EF0CC19E1FD}">
      <dsp:nvSpPr>
        <dsp:cNvPr id="0" name=""/>
        <dsp:cNvSpPr/>
      </dsp:nvSpPr>
      <dsp:spPr>
        <a:xfrm>
          <a:off x="265727" y="2264679"/>
          <a:ext cx="3720180" cy="35424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0614" tIns="0" rIns="140614" bIns="0" numCol="1" spcCol="1270" anchor="ctr" anchorCtr="0">
          <a:noAutofit/>
        </a:bodyPr>
        <a:lstStyle/>
        <a:p>
          <a:pPr marL="0" lvl="0" indent="0" algn="l" defTabSz="533400">
            <a:lnSpc>
              <a:spcPct val="90000"/>
            </a:lnSpc>
            <a:spcBef>
              <a:spcPct val="0"/>
            </a:spcBef>
            <a:spcAft>
              <a:spcPct val="35000"/>
            </a:spcAft>
            <a:buNone/>
          </a:pPr>
          <a:r>
            <a:rPr lang="en-US" sz="1200" kern="1200"/>
            <a:t>NAT</a:t>
          </a:r>
        </a:p>
      </dsp:txBody>
      <dsp:txXfrm>
        <a:off x="283020" y="2281972"/>
        <a:ext cx="3685594" cy="319654"/>
      </dsp:txXfrm>
    </dsp:sp>
    <dsp:sp modelId="{53EF9EE1-BEAE-4956-9CB8-B41649FB0917}">
      <dsp:nvSpPr>
        <dsp:cNvPr id="0" name=""/>
        <dsp:cNvSpPr/>
      </dsp:nvSpPr>
      <dsp:spPr>
        <a:xfrm>
          <a:off x="0" y="2986119"/>
          <a:ext cx="5314543" cy="3024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2733F65B-CD11-4BE2-A9BB-8A083D9A1B54}">
      <dsp:nvSpPr>
        <dsp:cNvPr id="0" name=""/>
        <dsp:cNvSpPr/>
      </dsp:nvSpPr>
      <dsp:spPr>
        <a:xfrm>
          <a:off x="265727" y="2808999"/>
          <a:ext cx="3720180" cy="3542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0614" tIns="0" rIns="140614" bIns="0" numCol="1" spcCol="1270" anchor="ctr" anchorCtr="0">
          <a:noAutofit/>
        </a:bodyPr>
        <a:lstStyle/>
        <a:p>
          <a:pPr marL="0" lvl="0" indent="0" algn="l" defTabSz="533400">
            <a:lnSpc>
              <a:spcPct val="90000"/>
            </a:lnSpc>
            <a:spcBef>
              <a:spcPct val="0"/>
            </a:spcBef>
            <a:spcAft>
              <a:spcPct val="35000"/>
            </a:spcAft>
            <a:buNone/>
          </a:pPr>
          <a:r>
            <a:rPr lang="en-US" sz="1200" kern="1200"/>
            <a:t>Reverse-Proxies/NGNIX</a:t>
          </a:r>
        </a:p>
      </dsp:txBody>
      <dsp:txXfrm>
        <a:off x="283020" y="2826292"/>
        <a:ext cx="3685594" cy="31965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97170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91944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2966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67182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56179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18165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58009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56395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95765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05599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48228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3/21/2022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64218280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mailto:git@darylmiller.m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hub.docker.com/r/linuxserver/bookstack"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iki.archlinux.org/title/wpa_supplicant" TargetMode="External"/><Relationship Id="rId2" Type="http://schemas.openxmlformats.org/officeDocument/2006/relationships/hyperlink" Target="https://downloads.raspberrypi.org/raspios_lite_armhf/images/raspios_lite_armhf-2022-01-28/2022-01-28-raspios-bullseye-armhf-lite.zi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et.docker.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464614" y="1783959"/>
            <a:ext cx="4087306" cy="2889114"/>
          </a:xfrm>
        </p:spPr>
        <p:txBody>
          <a:bodyPr anchor="b">
            <a:normAutofit/>
          </a:bodyPr>
          <a:lstStyle/>
          <a:p>
            <a:pPr algn="l"/>
            <a:r>
              <a:rPr lang="en-US" sz="5400">
                <a:cs typeface="Calibri Light"/>
              </a:rPr>
              <a:t>Home Webserver</a:t>
            </a:r>
          </a:p>
        </p:txBody>
      </p:sp>
      <p:sp>
        <p:nvSpPr>
          <p:cNvPr id="3" name="Subtitle 2"/>
          <p:cNvSpPr>
            <a:spLocks noGrp="1"/>
          </p:cNvSpPr>
          <p:nvPr>
            <p:ph type="subTitle" idx="1"/>
          </p:nvPr>
        </p:nvSpPr>
        <p:spPr>
          <a:xfrm>
            <a:off x="7464612" y="4750893"/>
            <a:ext cx="4087305" cy="1147863"/>
          </a:xfrm>
        </p:spPr>
        <p:txBody>
          <a:bodyPr anchor="t">
            <a:normAutofit/>
          </a:bodyPr>
          <a:lstStyle/>
          <a:p>
            <a:pPr algn="l"/>
            <a:endParaRPr lang="en-US" sz="2000"/>
          </a:p>
        </p:txBody>
      </p:sp>
      <p:sp>
        <p:nvSpPr>
          <p:cNvPr id="6"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4" descr="A midsection of a person holding a miniature house">
            <a:extLst>
              <a:ext uri="{FF2B5EF4-FFF2-40B4-BE49-F238E27FC236}">
                <a16:creationId xmlns:a16="http://schemas.microsoft.com/office/drawing/2014/main" id="{3E96D849-ACAC-A0D8-1341-2B50DE4DED86}"/>
              </a:ext>
            </a:extLst>
          </p:cNvPr>
          <p:cNvPicPr>
            <a:picLocks noChangeAspect="1"/>
          </p:cNvPicPr>
          <p:nvPr/>
        </p:nvPicPr>
        <p:blipFill rotWithShape="1">
          <a:blip r:embed="rId2"/>
          <a:srcRect l="18725" r="16766" b="-7"/>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450628-43B4-7DFD-FE60-B0A4B6533220}"/>
              </a:ext>
            </a:extLst>
          </p:cNvPr>
          <p:cNvSpPr>
            <a:spLocks noGrp="1"/>
          </p:cNvSpPr>
          <p:nvPr>
            <p:ph type="title"/>
          </p:nvPr>
        </p:nvSpPr>
        <p:spPr>
          <a:xfrm>
            <a:off x="804672" y="640080"/>
            <a:ext cx="3282696" cy="5257800"/>
          </a:xfrm>
        </p:spPr>
        <p:txBody>
          <a:bodyPr>
            <a:normAutofit/>
          </a:bodyPr>
          <a:lstStyle/>
          <a:p>
            <a:r>
              <a:rPr lang="en-US">
                <a:solidFill>
                  <a:schemeClr val="bg1"/>
                </a:solidFill>
                <a:cs typeface="Calibri Light"/>
              </a:rPr>
              <a:t>Docker Permissions</a:t>
            </a:r>
            <a:endParaRPr lang="en-US">
              <a:solidFill>
                <a:schemeClr val="bg1"/>
              </a:solidFill>
            </a:endParaRPr>
          </a:p>
        </p:txBody>
      </p:sp>
      <p:sp>
        <p:nvSpPr>
          <p:cNvPr id="3" name="Content Placeholder 2">
            <a:extLst>
              <a:ext uri="{FF2B5EF4-FFF2-40B4-BE49-F238E27FC236}">
                <a16:creationId xmlns:a16="http://schemas.microsoft.com/office/drawing/2014/main" id="{8E22D8CE-49AA-E954-3D2D-C4470BF87C7B}"/>
              </a:ext>
            </a:extLst>
          </p:cNvPr>
          <p:cNvSpPr>
            <a:spLocks noGrp="1"/>
          </p:cNvSpPr>
          <p:nvPr>
            <p:ph idx="1"/>
          </p:nvPr>
        </p:nvSpPr>
        <p:spPr>
          <a:xfrm>
            <a:off x="5358384" y="640081"/>
            <a:ext cx="6024654" cy="5257800"/>
          </a:xfrm>
        </p:spPr>
        <p:txBody>
          <a:bodyPr vert="horz" lIns="91440" tIns="45720" rIns="91440" bIns="45720" rtlCol="0" anchor="ctr">
            <a:normAutofit/>
          </a:bodyPr>
          <a:lstStyle/>
          <a:p>
            <a:r>
              <a:rPr lang="en-US" sz="2400" dirty="0" err="1">
                <a:ea typeface="+mn-lt"/>
                <a:cs typeface="+mn-lt"/>
              </a:rPr>
              <a:t>sudo</a:t>
            </a:r>
            <a:r>
              <a:rPr lang="en-US" sz="2400" dirty="0">
                <a:ea typeface="+mn-lt"/>
                <a:cs typeface="+mn-lt"/>
              </a:rPr>
              <a:t> </a:t>
            </a:r>
            <a:r>
              <a:rPr lang="en-US" sz="2400" dirty="0" err="1">
                <a:ea typeface="+mn-lt"/>
                <a:cs typeface="+mn-lt"/>
              </a:rPr>
              <a:t>usermod</a:t>
            </a:r>
            <a:r>
              <a:rPr lang="en-US" sz="2400" dirty="0">
                <a:ea typeface="+mn-lt"/>
                <a:cs typeface="+mn-lt"/>
              </a:rPr>
              <a:t> -</a:t>
            </a:r>
            <a:r>
              <a:rPr lang="en-US" sz="2400" dirty="0" err="1">
                <a:ea typeface="+mn-lt"/>
                <a:cs typeface="+mn-lt"/>
              </a:rPr>
              <a:t>aG</a:t>
            </a:r>
            <a:r>
              <a:rPr lang="en-US" sz="2400" dirty="0">
                <a:ea typeface="+mn-lt"/>
                <a:cs typeface="+mn-lt"/>
              </a:rPr>
              <a:t> docker $(</a:t>
            </a:r>
            <a:r>
              <a:rPr lang="en-US" sz="2400" dirty="0" err="1">
                <a:ea typeface="+mn-lt"/>
                <a:cs typeface="+mn-lt"/>
              </a:rPr>
              <a:t>whoami</a:t>
            </a:r>
            <a:r>
              <a:rPr lang="en-US" sz="2400" dirty="0">
                <a:ea typeface="+mn-lt"/>
                <a:cs typeface="+mn-lt"/>
              </a:rPr>
              <a:t>)</a:t>
            </a:r>
          </a:p>
          <a:p>
            <a:pPr lvl="1"/>
            <a:r>
              <a:rPr lang="en-US" sz="2000" dirty="0">
                <a:cs typeface="Calibri"/>
              </a:rPr>
              <a:t>$() is command</a:t>
            </a:r>
            <a:r>
              <a:rPr lang="en-US" sz="2000" dirty="0">
                <a:ea typeface="+mn-lt"/>
                <a:cs typeface="+mn-lt"/>
              </a:rPr>
              <a:t> substitution $(command). It means the command is executed and its output is assigned to the $ which </a:t>
            </a:r>
            <a:r>
              <a:rPr lang="en-US" sz="2000" dirty="0" err="1">
                <a:ea typeface="+mn-lt"/>
                <a:cs typeface="+mn-lt"/>
              </a:rPr>
              <a:t>representsa</a:t>
            </a:r>
            <a:r>
              <a:rPr lang="en-US" sz="2000" dirty="0">
                <a:ea typeface="+mn-lt"/>
                <a:cs typeface="+mn-lt"/>
              </a:rPr>
              <a:t> variable</a:t>
            </a:r>
            <a:endParaRPr lang="en-US" sz="2000" b="1">
              <a:ea typeface="+mn-lt"/>
              <a:cs typeface="+mn-lt"/>
            </a:endParaRPr>
          </a:p>
          <a:p>
            <a:pPr lvl="1"/>
            <a:r>
              <a:rPr lang="en-US" sz="2000" dirty="0">
                <a:cs typeface="Calibri"/>
              </a:rPr>
              <a:t>This command adds our user to the docker group so we can run commands</a:t>
            </a:r>
          </a:p>
          <a:p>
            <a:pPr lvl="1"/>
            <a:endParaRPr lang="en-US">
              <a:cs typeface="Calibri"/>
            </a:endParaRPr>
          </a:p>
        </p:txBody>
      </p:sp>
    </p:spTree>
    <p:extLst>
      <p:ext uri="{BB962C8B-B14F-4D97-AF65-F5344CB8AC3E}">
        <p14:creationId xmlns:p14="http://schemas.microsoft.com/office/powerpoint/2010/main" val="207218559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B15E97A-8FE7-D979-8AAC-C529490117D1}"/>
              </a:ext>
            </a:extLst>
          </p:cNvPr>
          <p:cNvSpPr>
            <a:spLocks noGrp="1"/>
          </p:cNvSpPr>
          <p:nvPr>
            <p:ph type="title"/>
          </p:nvPr>
        </p:nvSpPr>
        <p:spPr>
          <a:xfrm>
            <a:off x="804672" y="640080"/>
            <a:ext cx="3282696" cy="5257800"/>
          </a:xfrm>
        </p:spPr>
        <p:txBody>
          <a:bodyPr>
            <a:normAutofit/>
          </a:bodyPr>
          <a:lstStyle/>
          <a:p>
            <a:r>
              <a:rPr lang="en-US">
                <a:solidFill>
                  <a:schemeClr val="bg1"/>
                </a:solidFill>
                <a:cs typeface="Calibri Light"/>
              </a:rPr>
              <a:t>Install docker-compose</a:t>
            </a:r>
            <a:endParaRPr lang="en-US">
              <a:solidFill>
                <a:schemeClr val="bg1"/>
              </a:solidFill>
            </a:endParaRPr>
          </a:p>
        </p:txBody>
      </p:sp>
      <p:sp>
        <p:nvSpPr>
          <p:cNvPr id="3" name="Content Placeholder 2">
            <a:extLst>
              <a:ext uri="{FF2B5EF4-FFF2-40B4-BE49-F238E27FC236}">
                <a16:creationId xmlns:a16="http://schemas.microsoft.com/office/drawing/2014/main" id="{F0C50E2C-67C0-4276-2069-EE6905456FA2}"/>
              </a:ext>
            </a:extLst>
          </p:cNvPr>
          <p:cNvSpPr>
            <a:spLocks noGrp="1"/>
          </p:cNvSpPr>
          <p:nvPr>
            <p:ph idx="1"/>
          </p:nvPr>
        </p:nvSpPr>
        <p:spPr>
          <a:xfrm>
            <a:off x="5358384" y="640081"/>
            <a:ext cx="6024654" cy="5257800"/>
          </a:xfrm>
        </p:spPr>
        <p:txBody>
          <a:bodyPr vert="horz" lIns="91440" tIns="45720" rIns="91440" bIns="45720" rtlCol="0" anchor="ctr">
            <a:normAutofit/>
          </a:bodyPr>
          <a:lstStyle/>
          <a:p>
            <a:r>
              <a:rPr lang="en-US" sz="2400">
                <a:ea typeface="+mn-lt"/>
                <a:cs typeface="+mn-lt"/>
              </a:rPr>
              <a:t>sudo apt-get install libffi-dev libssl-dev</a:t>
            </a:r>
            <a:endParaRPr lang="en-US" sz="2400">
              <a:cs typeface="Calibri" panose="020F0502020204030204"/>
            </a:endParaRPr>
          </a:p>
          <a:p>
            <a:r>
              <a:rPr lang="en-US" sz="2400">
                <a:ea typeface="+mn-lt"/>
                <a:cs typeface="+mn-lt"/>
              </a:rPr>
              <a:t>sudo apt install python3-dev</a:t>
            </a:r>
            <a:endParaRPr lang="en-US" sz="2400"/>
          </a:p>
          <a:p>
            <a:r>
              <a:rPr lang="en-US" sz="2400">
                <a:ea typeface="+mn-lt"/>
                <a:cs typeface="+mn-lt"/>
              </a:rPr>
              <a:t>sudo apt-get install -y python3 python3-pip</a:t>
            </a:r>
            <a:endParaRPr lang="en-US" sz="2400"/>
          </a:p>
          <a:p>
            <a:r>
              <a:rPr lang="en-US" sz="2400">
                <a:ea typeface="+mn-lt"/>
                <a:cs typeface="+mn-lt"/>
              </a:rPr>
              <a:t>sudo pip3 install docker-compose</a:t>
            </a:r>
            <a:endParaRPr lang="en-US" sz="2400">
              <a:cs typeface="Calibri"/>
            </a:endParaRPr>
          </a:p>
          <a:p>
            <a:endParaRPr lang="en-US" sz="2400">
              <a:cs typeface="Calibri"/>
            </a:endParaRPr>
          </a:p>
          <a:p>
            <a:pPr marL="0" indent="0">
              <a:buNone/>
            </a:pPr>
            <a:r>
              <a:rPr lang="en-US" sz="2400">
                <a:cs typeface="Calibri"/>
              </a:rPr>
              <a:t>(Not the recommend way to install docker-compose)</a:t>
            </a:r>
          </a:p>
          <a:p>
            <a:pPr marL="0" indent="0">
              <a:buNone/>
            </a:pPr>
            <a:r>
              <a:rPr lang="en-US" sz="2400">
                <a:cs typeface="Calibri"/>
              </a:rPr>
              <a:t>(We're using pip to install docker-compose to be lazy. Otherwise we need to pull the binary and setup the path stuff ourselves)</a:t>
            </a:r>
          </a:p>
        </p:txBody>
      </p:sp>
    </p:spTree>
    <p:extLst>
      <p:ext uri="{BB962C8B-B14F-4D97-AF65-F5344CB8AC3E}">
        <p14:creationId xmlns:p14="http://schemas.microsoft.com/office/powerpoint/2010/main" val="97835436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FB67E0C-EF82-4DC5-4C1D-A3CC5B968F84}"/>
              </a:ext>
            </a:extLst>
          </p:cNvPr>
          <p:cNvSpPr>
            <a:spLocks noGrp="1"/>
          </p:cNvSpPr>
          <p:nvPr>
            <p:ph type="title"/>
          </p:nvPr>
        </p:nvSpPr>
        <p:spPr>
          <a:xfrm>
            <a:off x="804672" y="640080"/>
            <a:ext cx="3282696" cy="5257800"/>
          </a:xfrm>
        </p:spPr>
        <p:txBody>
          <a:bodyPr>
            <a:normAutofit/>
          </a:bodyPr>
          <a:lstStyle/>
          <a:p>
            <a:r>
              <a:rPr lang="en-US">
                <a:solidFill>
                  <a:schemeClr val="bg1"/>
                </a:solidFill>
                <a:cs typeface="Calibri Light"/>
              </a:rPr>
              <a:t>Cool.. Let's setup git</a:t>
            </a:r>
            <a:endParaRPr lang="en-US">
              <a:solidFill>
                <a:schemeClr val="bg1"/>
              </a:solidFill>
            </a:endParaRPr>
          </a:p>
        </p:txBody>
      </p:sp>
      <p:sp>
        <p:nvSpPr>
          <p:cNvPr id="3" name="Content Placeholder 2">
            <a:extLst>
              <a:ext uri="{FF2B5EF4-FFF2-40B4-BE49-F238E27FC236}">
                <a16:creationId xmlns:a16="http://schemas.microsoft.com/office/drawing/2014/main" id="{9C9085EE-3601-4675-A286-801F5BA3F633}"/>
              </a:ext>
            </a:extLst>
          </p:cNvPr>
          <p:cNvSpPr>
            <a:spLocks noGrp="1"/>
          </p:cNvSpPr>
          <p:nvPr>
            <p:ph idx="1"/>
          </p:nvPr>
        </p:nvSpPr>
        <p:spPr>
          <a:xfrm>
            <a:off x="5358384" y="640081"/>
            <a:ext cx="6024654" cy="5257800"/>
          </a:xfrm>
        </p:spPr>
        <p:txBody>
          <a:bodyPr vert="horz" lIns="91440" tIns="45720" rIns="91440" bIns="45720" rtlCol="0" anchor="ctr">
            <a:normAutofit/>
          </a:bodyPr>
          <a:lstStyle/>
          <a:p>
            <a:r>
              <a:rPr lang="en-US" sz="2400">
                <a:cs typeface="Calibri"/>
              </a:rPr>
              <a:t>sudo apt-get install git</a:t>
            </a:r>
          </a:p>
          <a:p>
            <a:r>
              <a:rPr lang="en-US" sz="2400">
                <a:ea typeface="+mn-lt"/>
                <a:cs typeface="+mn-lt"/>
              </a:rPr>
              <a:t>git config --global user.email "</a:t>
            </a:r>
            <a:r>
              <a:rPr lang="en-US" sz="2400">
                <a:ea typeface="+mn-lt"/>
                <a:cs typeface="+mn-lt"/>
                <a:hlinkClick r:id="rId2"/>
              </a:rPr>
              <a:t>git@darylmiller.me</a:t>
            </a:r>
            <a:r>
              <a:rPr lang="en-US" sz="2400">
                <a:ea typeface="+mn-lt"/>
                <a:cs typeface="+mn-lt"/>
              </a:rPr>
              <a:t>"</a:t>
            </a:r>
            <a:endParaRPr lang="en-US" sz="2400">
              <a:cs typeface="Calibri"/>
            </a:endParaRPr>
          </a:p>
          <a:p>
            <a:r>
              <a:rPr lang="en-US" sz="2400">
                <a:ea typeface="+mn-lt"/>
                <a:cs typeface="+mn-lt"/>
              </a:rPr>
              <a:t>git config --global user.name "Daryl Miller"</a:t>
            </a:r>
            <a:endParaRPr lang="en-US" sz="2400"/>
          </a:p>
          <a:p>
            <a:endParaRPr lang="en-US" sz="2400">
              <a:cs typeface="Calibri"/>
            </a:endParaRPr>
          </a:p>
        </p:txBody>
      </p:sp>
    </p:spTree>
    <p:extLst>
      <p:ext uri="{BB962C8B-B14F-4D97-AF65-F5344CB8AC3E}">
        <p14:creationId xmlns:p14="http://schemas.microsoft.com/office/powerpoint/2010/main" val="361924700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3C8C332-650F-1E5B-87CF-7FC84F0459A5}"/>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cs typeface="Calibri Light"/>
              </a:rPr>
              <a:t>Setting up book stack</a:t>
            </a:r>
          </a:p>
        </p:txBody>
      </p:sp>
      <p:sp>
        <p:nvSpPr>
          <p:cNvPr id="3" name="Content Placeholder 2">
            <a:extLst>
              <a:ext uri="{FF2B5EF4-FFF2-40B4-BE49-F238E27FC236}">
                <a16:creationId xmlns:a16="http://schemas.microsoft.com/office/drawing/2014/main" id="{10FC005C-041D-7A41-E003-E075E9BFC8F3}"/>
              </a:ext>
            </a:extLst>
          </p:cNvPr>
          <p:cNvSpPr>
            <a:spLocks noGrp="1"/>
          </p:cNvSpPr>
          <p:nvPr>
            <p:ph idx="1"/>
          </p:nvPr>
        </p:nvSpPr>
        <p:spPr>
          <a:xfrm>
            <a:off x="5573864" y="1166933"/>
            <a:ext cx="5716988" cy="4279709"/>
          </a:xfrm>
        </p:spPr>
        <p:txBody>
          <a:bodyPr vert="horz" lIns="91440" tIns="45720" rIns="91440" bIns="45720" rtlCol="0" anchor="ctr">
            <a:normAutofit/>
          </a:bodyPr>
          <a:lstStyle/>
          <a:p>
            <a:r>
              <a:rPr lang="en-US" sz="2400">
                <a:ea typeface="+mn-lt"/>
                <a:cs typeface="+mn-lt"/>
              </a:rPr>
              <a:t>This is a documentation/wifi service to get you started with documenting your home setup :).</a:t>
            </a:r>
          </a:p>
          <a:p>
            <a:r>
              <a:rPr lang="en-US" sz="2400">
                <a:ea typeface="+mn-lt"/>
                <a:cs typeface="+mn-lt"/>
                <a:hlinkClick r:id="rId2"/>
              </a:rPr>
              <a:t>https://hub.docker.com/r/linuxserver/bookstack</a:t>
            </a:r>
            <a:r>
              <a:rPr lang="en-US" sz="2400">
                <a:ea typeface="+mn-lt"/>
                <a:cs typeface="+mn-lt"/>
              </a:rPr>
              <a:t> </a:t>
            </a:r>
          </a:p>
          <a:p>
            <a:r>
              <a:rPr lang="en-US" sz="2400">
                <a:ea typeface="+mn-lt"/>
                <a:cs typeface="+mn-lt"/>
              </a:rPr>
              <a:t>(Docker-compose.yml is in repo with notes from presentation)</a:t>
            </a:r>
          </a:p>
        </p:txBody>
      </p:sp>
    </p:spTree>
    <p:extLst>
      <p:ext uri="{BB962C8B-B14F-4D97-AF65-F5344CB8AC3E}">
        <p14:creationId xmlns:p14="http://schemas.microsoft.com/office/powerpoint/2010/main" val="2346620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948653-79F4-D5EF-F2E5-64F90971F08C}"/>
              </a:ext>
            </a:extLst>
          </p:cNvPr>
          <p:cNvSpPr>
            <a:spLocks noGrp="1"/>
          </p:cNvSpPr>
          <p:nvPr>
            <p:ph type="title"/>
          </p:nvPr>
        </p:nvSpPr>
        <p:spPr>
          <a:xfrm>
            <a:off x="767290" y="1780661"/>
            <a:ext cx="3582073" cy="1463472"/>
          </a:xfrm>
        </p:spPr>
        <p:txBody>
          <a:bodyPr anchor="t">
            <a:normAutofit/>
          </a:bodyPr>
          <a:lstStyle/>
          <a:p>
            <a:r>
              <a:rPr lang="en-US" sz="3700">
                <a:solidFill>
                  <a:schemeClr val="bg1"/>
                </a:solidFill>
                <a:ea typeface="+mj-lt"/>
                <a:cs typeface="+mj-lt"/>
              </a:rPr>
              <a:t>NGINX – What is a reverse proxy?</a:t>
            </a:r>
          </a:p>
        </p:txBody>
      </p:sp>
      <p:grpSp>
        <p:nvGrpSpPr>
          <p:cNvPr id="9" name="Group 1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678729D4-8B53-5B3C-947A-CED656FCCC15}"/>
              </a:ext>
            </a:extLst>
          </p:cNvPr>
          <p:cNvSpPr>
            <a:spLocks noGrp="1"/>
          </p:cNvSpPr>
          <p:nvPr>
            <p:ph idx="1"/>
          </p:nvPr>
        </p:nvSpPr>
        <p:spPr>
          <a:xfrm>
            <a:off x="767290" y="3383121"/>
            <a:ext cx="3582072" cy="2793251"/>
          </a:xfrm>
        </p:spPr>
        <p:txBody>
          <a:bodyPr vert="horz" lIns="91440" tIns="45720" rIns="91440" bIns="45720" rtlCol="0" anchor="t">
            <a:normAutofit/>
          </a:bodyPr>
          <a:lstStyle/>
          <a:p>
            <a:r>
              <a:rPr lang="en-US" sz="1900">
                <a:solidFill>
                  <a:schemeClr val="bg1"/>
                </a:solidFill>
                <a:cs typeface="Calibri"/>
              </a:rPr>
              <a:t>Can act as load balancer, reverse proxy and web server</a:t>
            </a:r>
          </a:p>
          <a:p>
            <a:r>
              <a:rPr lang="en-US" sz="1900">
                <a:solidFill>
                  <a:schemeClr val="bg1"/>
                </a:solidFill>
                <a:cs typeface="Calibri"/>
              </a:rPr>
              <a:t>33% of all websites on the internet run on NGINX</a:t>
            </a:r>
          </a:p>
          <a:p>
            <a:pPr lvl="1"/>
            <a:r>
              <a:rPr lang="en-US" sz="1900">
                <a:solidFill>
                  <a:schemeClr val="bg1"/>
                </a:solidFill>
                <a:cs typeface="Calibri"/>
              </a:rPr>
              <a:t>(Probably more, security pros obscure nmap probes)</a:t>
            </a:r>
          </a:p>
          <a:p>
            <a:pPr marL="0" indent="0">
              <a:buNone/>
            </a:pPr>
            <a:r>
              <a:rPr lang="en-US" sz="1900">
                <a:solidFill>
                  <a:schemeClr val="bg1"/>
                </a:solidFill>
                <a:cs typeface="Calibri"/>
              </a:rPr>
              <a:t>(Refer to docker-compose in attached repo for setup)</a:t>
            </a:r>
          </a:p>
          <a:p>
            <a:pPr marL="457200" lvl="1" indent="0">
              <a:buNone/>
            </a:pPr>
            <a:endParaRPr lang="en-US" sz="1900">
              <a:solidFill>
                <a:schemeClr val="bg1"/>
              </a:solidFill>
              <a:cs typeface="Calibri"/>
            </a:endParaRPr>
          </a:p>
          <a:p>
            <a:endParaRPr lang="en-US" sz="1900">
              <a:solidFill>
                <a:schemeClr val="bg1"/>
              </a:solidFill>
              <a:cs typeface="Calibri"/>
            </a:endParaRPr>
          </a:p>
        </p:txBody>
      </p:sp>
      <p:pic>
        <p:nvPicPr>
          <p:cNvPr id="5" name="Picture 5" descr="Graphical user interface, diagram&#10;&#10;Description automatically generated">
            <a:extLst>
              <a:ext uri="{FF2B5EF4-FFF2-40B4-BE49-F238E27FC236}">
                <a16:creationId xmlns:a16="http://schemas.microsoft.com/office/drawing/2014/main" id="{7DD6F8D2-BF10-7D11-4E5C-A3F0DBFABF47}"/>
              </a:ext>
            </a:extLst>
          </p:cNvPr>
          <p:cNvPicPr>
            <a:picLocks noChangeAspect="1"/>
          </p:cNvPicPr>
          <p:nvPr/>
        </p:nvPicPr>
        <p:blipFill>
          <a:blip r:embed="rId2"/>
          <a:stretch>
            <a:fillRect/>
          </a:stretch>
        </p:blipFill>
        <p:spPr>
          <a:xfrm>
            <a:off x="5116652" y="1570586"/>
            <a:ext cx="6642532" cy="3138595"/>
          </a:xfrm>
          <a:prstGeom prst="rect">
            <a:avLst/>
          </a:prstGeom>
        </p:spPr>
      </p:pic>
    </p:spTree>
    <p:extLst>
      <p:ext uri="{BB962C8B-B14F-4D97-AF65-F5344CB8AC3E}">
        <p14:creationId xmlns:p14="http://schemas.microsoft.com/office/powerpoint/2010/main" val="2912386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AF6632-B9C4-8B77-AD42-8D783C68C06B}"/>
              </a:ext>
            </a:extLst>
          </p:cNvPr>
          <p:cNvSpPr>
            <a:spLocks noGrp="1"/>
          </p:cNvSpPr>
          <p:nvPr>
            <p:ph type="title"/>
          </p:nvPr>
        </p:nvSpPr>
        <p:spPr>
          <a:xfrm>
            <a:off x="804672" y="640080"/>
            <a:ext cx="3282696" cy="5257800"/>
          </a:xfrm>
        </p:spPr>
        <p:txBody>
          <a:bodyPr>
            <a:normAutofit/>
          </a:bodyPr>
          <a:lstStyle/>
          <a:p>
            <a:r>
              <a:rPr lang="en-US">
                <a:solidFill>
                  <a:schemeClr val="bg1"/>
                </a:solidFill>
                <a:cs typeface="Calibri Light"/>
              </a:rPr>
              <a:t>NAT – What is good for?</a:t>
            </a:r>
            <a:endParaRPr lang="en-US">
              <a:solidFill>
                <a:schemeClr val="bg1"/>
              </a:solidFill>
            </a:endParaRPr>
          </a:p>
        </p:txBody>
      </p:sp>
      <p:sp>
        <p:nvSpPr>
          <p:cNvPr id="3" name="Content Placeholder 2">
            <a:extLst>
              <a:ext uri="{FF2B5EF4-FFF2-40B4-BE49-F238E27FC236}">
                <a16:creationId xmlns:a16="http://schemas.microsoft.com/office/drawing/2014/main" id="{62C9E6AB-A8D4-5B9A-BAAF-6FCC70CDDF46}"/>
              </a:ext>
            </a:extLst>
          </p:cNvPr>
          <p:cNvSpPr>
            <a:spLocks noGrp="1"/>
          </p:cNvSpPr>
          <p:nvPr>
            <p:ph idx="1"/>
          </p:nvPr>
        </p:nvSpPr>
        <p:spPr>
          <a:xfrm>
            <a:off x="5358384" y="640081"/>
            <a:ext cx="6024654" cy="5257800"/>
          </a:xfrm>
        </p:spPr>
        <p:txBody>
          <a:bodyPr vert="horz" lIns="91440" tIns="45720" rIns="91440" bIns="45720" rtlCol="0" anchor="ctr">
            <a:normAutofit/>
          </a:bodyPr>
          <a:lstStyle/>
          <a:p>
            <a:r>
              <a:rPr lang="en-US" sz="2400">
                <a:cs typeface="Calibri"/>
              </a:rPr>
              <a:t>In the before times everyone had a </a:t>
            </a:r>
            <a:r>
              <a:rPr lang="en-US" sz="2400">
                <a:ea typeface="+mn-lt"/>
                <a:cs typeface="+mn-lt"/>
              </a:rPr>
              <a:t>publicly </a:t>
            </a:r>
            <a:r>
              <a:rPr lang="en-US" sz="2400">
                <a:cs typeface="Calibri"/>
              </a:rPr>
              <a:t>routable IP address</a:t>
            </a:r>
          </a:p>
          <a:p>
            <a:r>
              <a:rPr lang="en-US" sz="2400">
                <a:cs typeface="Calibri"/>
              </a:rPr>
              <a:t>NAT is why we have private IPs</a:t>
            </a:r>
          </a:p>
          <a:p>
            <a:pPr lvl="1"/>
            <a:r>
              <a:rPr lang="en-US">
                <a:ea typeface="+mn-lt"/>
                <a:cs typeface="+mn-lt"/>
              </a:rPr>
              <a:t>Class A: 10.0.0.0 — 10.255.255.255</a:t>
            </a:r>
            <a:endParaRPr lang="en-US">
              <a:cs typeface="Calibri"/>
            </a:endParaRPr>
          </a:p>
          <a:p>
            <a:pPr lvl="1"/>
            <a:r>
              <a:rPr lang="en-US">
                <a:ea typeface="+mn-lt"/>
                <a:cs typeface="+mn-lt"/>
              </a:rPr>
              <a:t>Class B: 172.16.0.0 — 172.31.255.255 </a:t>
            </a:r>
            <a:endParaRPr lang="en-US">
              <a:cs typeface="Calibri"/>
            </a:endParaRPr>
          </a:p>
          <a:p>
            <a:pPr lvl="1"/>
            <a:r>
              <a:rPr lang="en-US">
                <a:ea typeface="+mn-lt"/>
                <a:cs typeface="+mn-lt"/>
              </a:rPr>
              <a:t>Class C: 192.168.0.0 — 192.168.255.255 </a:t>
            </a:r>
            <a:endParaRPr lang="en-US">
              <a:cs typeface="Calibri"/>
            </a:endParaRPr>
          </a:p>
          <a:p>
            <a:r>
              <a:rPr lang="en-US" sz="2400">
                <a:cs typeface="Calibri"/>
              </a:rPr>
              <a:t>(Queue phone numbers analogy)</a:t>
            </a:r>
          </a:p>
        </p:txBody>
      </p:sp>
    </p:spTree>
    <p:extLst>
      <p:ext uri="{BB962C8B-B14F-4D97-AF65-F5344CB8AC3E}">
        <p14:creationId xmlns:p14="http://schemas.microsoft.com/office/powerpoint/2010/main" val="101513312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0FE869-3C27-C5C2-1486-6AA351B47640}"/>
              </a:ext>
            </a:extLst>
          </p:cNvPr>
          <p:cNvSpPr>
            <a:spLocks noGrp="1"/>
          </p:cNvSpPr>
          <p:nvPr>
            <p:ph type="title"/>
          </p:nvPr>
        </p:nvSpPr>
        <p:spPr>
          <a:xfrm>
            <a:off x="804672" y="640080"/>
            <a:ext cx="3282696" cy="5257800"/>
          </a:xfrm>
        </p:spPr>
        <p:txBody>
          <a:bodyPr>
            <a:normAutofit/>
          </a:bodyPr>
          <a:lstStyle/>
          <a:p>
            <a:r>
              <a:rPr lang="en-US">
                <a:solidFill>
                  <a:schemeClr val="bg1"/>
                </a:solidFill>
                <a:cs typeface="Calibri Light"/>
              </a:rPr>
              <a:t>NAT - Continued</a:t>
            </a:r>
            <a:endParaRPr lang="en-US">
              <a:solidFill>
                <a:schemeClr val="bg1"/>
              </a:solidFill>
            </a:endParaRPr>
          </a:p>
        </p:txBody>
      </p:sp>
      <p:sp>
        <p:nvSpPr>
          <p:cNvPr id="3" name="Content Placeholder 2">
            <a:extLst>
              <a:ext uri="{FF2B5EF4-FFF2-40B4-BE49-F238E27FC236}">
                <a16:creationId xmlns:a16="http://schemas.microsoft.com/office/drawing/2014/main" id="{3DF77683-EF91-966F-07FB-8AFC7D531905}"/>
              </a:ext>
            </a:extLst>
          </p:cNvPr>
          <p:cNvSpPr>
            <a:spLocks noGrp="1"/>
          </p:cNvSpPr>
          <p:nvPr>
            <p:ph idx="1"/>
          </p:nvPr>
        </p:nvSpPr>
        <p:spPr>
          <a:xfrm>
            <a:off x="5358384" y="640081"/>
            <a:ext cx="6024654" cy="5257800"/>
          </a:xfrm>
        </p:spPr>
        <p:txBody>
          <a:bodyPr vert="horz" lIns="91440" tIns="45720" rIns="91440" bIns="45720" rtlCol="0" anchor="ctr">
            <a:normAutofit/>
          </a:bodyPr>
          <a:lstStyle/>
          <a:p>
            <a:pPr marL="0" indent="0">
              <a:buNone/>
            </a:pPr>
            <a:r>
              <a:rPr lang="en-US" sz="2400">
                <a:cs typeface="Calibri"/>
              </a:rPr>
              <a:t>So now you know what NAT is? How do we route traffic to our webserver in our private network?</a:t>
            </a:r>
          </a:p>
          <a:p>
            <a:pPr marL="0" indent="0">
              <a:buNone/>
            </a:pPr>
            <a:endParaRPr lang="en-US" sz="2400">
              <a:cs typeface="Calibri"/>
            </a:endParaRPr>
          </a:p>
          <a:p>
            <a:pPr marL="0" indent="0">
              <a:buNone/>
            </a:pPr>
            <a:r>
              <a:rPr lang="en-US" sz="2400">
                <a:cs typeface="Calibri"/>
              </a:rPr>
              <a:t>That's where ports come in! You map a port number e.g. 80 to an ip address on the router. So, when your router gets request on port 80 it forward to the ip address of the webserver.</a:t>
            </a:r>
          </a:p>
          <a:p>
            <a:pPr marL="0" indent="0">
              <a:buNone/>
            </a:pPr>
            <a:endParaRPr lang="en-US" sz="2400">
              <a:cs typeface="Calibri"/>
            </a:endParaRPr>
          </a:p>
        </p:txBody>
      </p:sp>
    </p:spTree>
    <p:extLst>
      <p:ext uri="{BB962C8B-B14F-4D97-AF65-F5344CB8AC3E}">
        <p14:creationId xmlns:p14="http://schemas.microsoft.com/office/powerpoint/2010/main" val="180871260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8"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9"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B2FF3AE-9FAC-C4AE-4B79-57E86E1DCAFE}"/>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cs typeface="Calibri Light"/>
              </a:rPr>
              <a:t>Carrier Grade NAT</a:t>
            </a:r>
            <a:endParaRPr lang="en-US" sz="4800">
              <a:solidFill>
                <a:schemeClr val="bg1"/>
              </a:solidFill>
            </a:endParaRPr>
          </a:p>
        </p:txBody>
      </p:sp>
      <p:sp>
        <p:nvSpPr>
          <p:cNvPr id="3" name="Content Placeholder 2">
            <a:extLst>
              <a:ext uri="{FF2B5EF4-FFF2-40B4-BE49-F238E27FC236}">
                <a16:creationId xmlns:a16="http://schemas.microsoft.com/office/drawing/2014/main" id="{28A89254-4F2F-AE37-E0D2-B669C297E45F}"/>
              </a:ext>
            </a:extLst>
          </p:cNvPr>
          <p:cNvSpPr>
            <a:spLocks noGrp="1"/>
          </p:cNvSpPr>
          <p:nvPr>
            <p:ph idx="1"/>
          </p:nvPr>
        </p:nvSpPr>
        <p:spPr>
          <a:xfrm>
            <a:off x="5573864" y="1166933"/>
            <a:ext cx="5716988" cy="4279709"/>
          </a:xfrm>
        </p:spPr>
        <p:txBody>
          <a:bodyPr vert="horz" lIns="91440" tIns="45720" rIns="91440" bIns="45720" rtlCol="0" anchor="ctr">
            <a:normAutofit/>
          </a:bodyPr>
          <a:lstStyle/>
          <a:p>
            <a:pPr marL="0" indent="0">
              <a:buNone/>
            </a:pPr>
            <a:r>
              <a:rPr lang="en-US" sz="2400">
                <a:ea typeface="+mn-lt"/>
                <a:cs typeface="+mn-lt"/>
              </a:rPr>
              <a:t>Carrier-grade NAT (CGNAT, also known as large-scale NAT), is a method of sharing a single unique public IP address with multiple services to allow providers to extend their pool of usable IPv4 addresses</a:t>
            </a:r>
          </a:p>
          <a:p>
            <a:pPr marL="0" indent="0">
              <a:buNone/>
            </a:pPr>
            <a:r>
              <a:rPr lang="en-US" sz="2400">
                <a:cs typeface="Calibri" panose="020F0502020204030204"/>
              </a:rPr>
              <a:t>(You can't host webservers at home on the internet if you have CGNAT using this presentation)</a:t>
            </a:r>
          </a:p>
        </p:txBody>
      </p:sp>
    </p:spTree>
    <p:extLst>
      <p:ext uri="{BB962C8B-B14F-4D97-AF65-F5344CB8AC3E}">
        <p14:creationId xmlns:p14="http://schemas.microsoft.com/office/powerpoint/2010/main" val="543995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0632DE-3908-8FF6-56EE-2D68AA46F9F0}"/>
              </a:ext>
            </a:extLst>
          </p:cNvPr>
          <p:cNvSpPr>
            <a:spLocks noGrp="1"/>
          </p:cNvSpPr>
          <p:nvPr>
            <p:ph type="title"/>
          </p:nvPr>
        </p:nvSpPr>
        <p:spPr>
          <a:xfrm>
            <a:off x="804672" y="640080"/>
            <a:ext cx="3282696" cy="5257800"/>
          </a:xfrm>
        </p:spPr>
        <p:txBody>
          <a:bodyPr>
            <a:normAutofit/>
          </a:bodyPr>
          <a:lstStyle/>
          <a:p>
            <a:r>
              <a:rPr lang="en-US">
                <a:solidFill>
                  <a:schemeClr val="bg1"/>
                </a:solidFill>
                <a:cs typeface="Calibri Light"/>
              </a:rPr>
              <a:t>DNS</a:t>
            </a:r>
            <a:endParaRPr lang="en-US">
              <a:solidFill>
                <a:schemeClr val="bg1"/>
              </a:solidFill>
            </a:endParaRPr>
          </a:p>
        </p:txBody>
      </p:sp>
      <p:sp>
        <p:nvSpPr>
          <p:cNvPr id="3" name="Content Placeholder 2">
            <a:extLst>
              <a:ext uri="{FF2B5EF4-FFF2-40B4-BE49-F238E27FC236}">
                <a16:creationId xmlns:a16="http://schemas.microsoft.com/office/drawing/2014/main" id="{33BD02D1-3A6B-5D38-F17D-CFEB92D0D80B}"/>
              </a:ext>
            </a:extLst>
          </p:cNvPr>
          <p:cNvSpPr>
            <a:spLocks noGrp="1"/>
          </p:cNvSpPr>
          <p:nvPr>
            <p:ph idx="1"/>
          </p:nvPr>
        </p:nvSpPr>
        <p:spPr>
          <a:xfrm>
            <a:off x="5358384" y="640081"/>
            <a:ext cx="6024654" cy="5257800"/>
          </a:xfrm>
        </p:spPr>
        <p:txBody>
          <a:bodyPr vert="horz" lIns="91440" tIns="45720" rIns="91440" bIns="45720" rtlCol="0" anchor="ctr">
            <a:normAutofit/>
          </a:bodyPr>
          <a:lstStyle/>
          <a:p>
            <a:r>
              <a:rPr lang="en-US" sz="2200">
                <a:cs typeface="Calibri"/>
              </a:rPr>
              <a:t>It maps friendly domain names hard to remember/dynamic 'things' e.g. an IP address.</a:t>
            </a:r>
            <a:endParaRPr lang="en-US" sz="2200"/>
          </a:p>
          <a:p>
            <a:r>
              <a:rPr lang="en-US" sz="2200">
                <a:cs typeface="Calibri"/>
              </a:rPr>
              <a:t>What's easier to remember http://</a:t>
            </a:r>
            <a:r>
              <a:rPr lang="en-US" sz="2200">
                <a:ea typeface="+mn-lt"/>
                <a:cs typeface="+mn-lt"/>
              </a:rPr>
              <a:t>142.250.70.132 or </a:t>
            </a:r>
            <a:r>
              <a:rPr lang="en-US" sz="2200">
                <a:ea typeface="+mn-lt"/>
                <a:cs typeface="+mn-lt"/>
                <a:hlinkClick r:id="rId2"/>
              </a:rPr>
              <a:t>www.google.com</a:t>
            </a:r>
            <a:r>
              <a:rPr lang="en-US" sz="2200">
                <a:ea typeface="+mn-lt"/>
                <a:cs typeface="+mn-lt"/>
              </a:rPr>
              <a:t>?</a:t>
            </a:r>
          </a:p>
          <a:p>
            <a:r>
              <a:rPr lang="en-US" sz="2200">
                <a:ea typeface="+mn-lt"/>
                <a:cs typeface="+mn-lt"/>
              </a:rPr>
              <a:t>DNS maps tons of different records not just webservers.</a:t>
            </a:r>
          </a:p>
          <a:p>
            <a:pPr lvl="1"/>
            <a:r>
              <a:rPr lang="en-US" sz="2200">
                <a:ea typeface="+mn-lt"/>
                <a:cs typeface="+mn-lt"/>
              </a:rPr>
              <a:t>Email</a:t>
            </a:r>
          </a:p>
          <a:p>
            <a:pPr lvl="1"/>
            <a:r>
              <a:rPr lang="en-US" sz="2200">
                <a:ea typeface="+mn-lt"/>
                <a:cs typeface="+mn-lt"/>
              </a:rPr>
              <a:t>Txt (Normally used for ownership verification/magic)</a:t>
            </a:r>
          </a:p>
          <a:p>
            <a:pPr lvl="1"/>
            <a:r>
              <a:rPr lang="en-US" sz="2200">
                <a:ea typeface="+mn-lt"/>
                <a:cs typeface="+mn-lt"/>
              </a:rPr>
              <a:t>PTR (Want to know what domain is attached to an IP?)</a:t>
            </a:r>
          </a:p>
          <a:p>
            <a:pPr lvl="1"/>
            <a:r>
              <a:rPr lang="en-US" sz="2200">
                <a:ea typeface="+mn-lt"/>
                <a:cs typeface="+mn-lt"/>
              </a:rPr>
              <a:t>NS</a:t>
            </a:r>
          </a:p>
          <a:p>
            <a:r>
              <a:rPr lang="en-US" sz="2200">
                <a:ea typeface="+mn-lt"/>
                <a:cs typeface="+mn-lt"/>
              </a:rPr>
              <a:t>Special mention dynamic DNS</a:t>
            </a:r>
          </a:p>
          <a:p>
            <a:pPr lvl="1"/>
            <a:endParaRPr lang="en-US" sz="2200">
              <a:ea typeface="+mn-lt"/>
              <a:cs typeface="+mn-lt"/>
            </a:endParaRPr>
          </a:p>
        </p:txBody>
      </p:sp>
    </p:spTree>
    <p:extLst>
      <p:ext uri="{BB962C8B-B14F-4D97-AF65-F5344CB8AC3E}">
        <p14:creationId xmlns:p14="http://schemas.microsoft.com/office/powerpoint/2010/main" val="323127180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CBACA5-EFE0-36A7-3B50-B3DC1E886F31}"/>
              </a:ext>
            </a:extLst>
          </p:cNvPr>
          <p:cNvSpPr>
            <a:spLocks noGrp="1"/>
          </p:cNvSpPr>
          <p:nvPr>
            <p:ph type="title"/>
          </p:nvPr>
        </p:nvSpPr>
        <p:spPr>
          <a:xfrm>
            <a:off x="838200" y="585216"/>
            <a:ext cx="10515600" cy="1325563"/>
          </a:xfrm>
        </p:spPr>
        <p:txBody>
          <a:bodyPr vert="horz" lIns="91440" tIns="45720" rIns="91440" bIns="45720" rtlCol="0">
            <a:normAutofit/>
          </a:bodyPr>
          <a:lstStyle/>
          <a:p>
            <a:r>
              <a:rPr lang="en-US" kern="1200">
                <a:solidFill>
                  <a:schemeClr val="bg1"/>
                </a:solidFill>
                <a:latin typeface="+mj-lt"/>
                <a:ea typeface="+mj-ea"/>
                <a:cs typeface="+mj-cs"/>
              </a:rPr>
              <a:t>How does DNS resolve?</a:t>
            </a:r>
          </a:p>
        </p:txBody>
      </p:sp>
      <p:pic>
        <p:nvPicPr>
          <p:cNvPr id="3" name="Picture 4" descr="Diagram&#10;&#10;Description automatically generated">
            <a:extLst>
              <a:ext uri="{FF2B5EF4-FFF2-40B4-BE49-F238E27FC236}">
                <a16:creationId xmlns:a16="http://schemas.microsoft.com/office/drawing/2014/main" id="{00A07B22-A216-C905-D100-DAEB71108ED0}"/>
              </a:ext>
            </a:extLst>
          </p:cNvPr>
          <p:cNvPicPr>
            <a:picLocks noChangeAspect="1"/>
          </p:cNvPicPr>
          <p:nvPr/>
        </p:nvPicPr>
        <p:blipFill>
          <a:blip r:embed="rId2"/>
          <a:stretch>
            <a:fillRect/>
          </a:stretch>
        </p:blipFill>
        <p:spPr>
          <a:xfrm>
            <a:off x="939383" y="2805983"/>
            <a:ext cx="10413167" cy="2033018"/>
          </a:xfrm>
          <a:prstGeom prst="rect">
            <a:avLst/>
          </a:prstGeom>
        </p:spPr>
      </p:pic>
    </p:spTree>
    <p:extLst>
      <p:ext uri="{BB962C8B-B14F-4D97-AF65-F5344CB8AC3E}">
        <p14:creationId xmlns:p14="http://schemas.microsoft.com/office/powerpoint/2010/main" val="2561428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AD178-0058-75AC-9538-7AC3F9D524EE}"/>
              </a:ext>
            </a:extLst>
          </p:cNvPr>
          <p:cNvSpPr>
            <a:spLocks noGrp="1"/>
          </p:cNvSpPr>
          <p:nvPr>
            <p:ph type="title"/>
          </p:nvPr>
        </p:nvSpPr>
        <p:spPr>
          <a:xfrm>
            <a:off x="762001" y="803325"/>
            <a:ext cx="5314536" cy="1325563"/>
          </a:xfrm>
        </p:spPr>
        <p:txBody>
          <a:bodyPr>
            <a:normAutofit/>
          </a:bodyPr>
          <a:lstStyle/>
          <a:p>
            <a:r>
              <a:rPr lang="en-US">
                <a:cs typeface="Calibri Light"/>
              </a:rPr>
              <a:t>Overview</a:t>
            </a:r>
            <a:endParaRPr lang="en-US"/>
          </a:p>
        </p:txBody>
      </p:sp>
      <p:graphicFrame>
        <p:nvGraphicFramePr>
          <p:cNvPr id="5" name="Content Placeholder 2">
            <a:extLst>
              <a:ext uri="{FF2B5EF4-FFF2-40B4-BE49-F238E27FC236}">
                <a16:creationId xmlns:a16="http://schemas.microsoft.com/office/drawing/2014/main" id="{EE6F608E-904F-4702-F0CD-33217A2DD9D0}"/>
              </a:ext>
            </a:extLst>
          </p:cNvPr>
          <p:cNvGraphicFramePr>
            <a:graphicFrameLocks noGrp="1"/>
          </p:cNvGraphicFramePr>
          <p:nvPr>
            <p:ph idx="1"/>
            <p:extLst>
              <p:ext uri="{D42A27DB-BD31-4B8C-83A1-F6EECF244321}">
                <p14:modId xmlns:p14="http://schemas.microsoft.com/office/powerpoint/2010/main" val="136399505"/>
              </p:ext>
            </p:extLst>
          </p:nvPr>
        </p:nvGraphicFramePr>
        <p:xfrm>
          <a:off x="762000" y="2279018"/>
          <a:ext cx="5314543" cy="3375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F69B0D7D-2B99-0191-135A-3E2F9867EB74}"/>
              </a:ext>
            </a:extLst>
          </p:cNvPr>
          <p:cNvPicPr>
            <a:picLocks noChangeAspect="1"/>
          </p:cNvPicPr>
          <p:nvPr/>
        </p:nvPicPr>
        <p:blipFill rotWithShape="1">
          <a:blip r:embed="rId7"/>
          <a:srcRect l="8236" r="8676" b="-15"/>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114892188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25589-C56B-0EA0-6BCE-6D8212BEC079}"/>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000"/>
              <a:t>Improvements</a:t>
            </a:r>
          </a:p>
        </p:txBody>
      </p:sp>
      <p:pic>
        <p:nvPicPr>
          <p:cNvPr id="5" name="Picture 4" descr="Paints scrapings in a room">
            <a:extLst>
              <a:ext uri="{FF2B5EF4-FFF2-40B4-BE49-F238E27FC236}">
                <a16:creationId xmlns:a16="http://schemas.microsoft.com/office/drawing/2014/main" id="{95059845-5803-173B-B492-3A3222FAFEF0}"/>
              </a:ext>
            </a:extLst>
          </p:cNvPr>
          <p:cNvPicPr>
            <a:picLocks noChangeAspect="1"/>
          </p:cNvPicPr>
          <p:nvPr/>
        </p:nvPicPr>
        <p:blipFill rotWithShape="1">
          <a:blip r:embed="rId2"/>
          <a:srcRect l="22424" r="9267" b="-3"/>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727958154"/>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86EE7A-34C0-E13D-92EA-16B8A8679FFB}"/>
              </a:ext>
            </a:extLst>
          </p:cNvPr>
          <p:cNvSpPr>
            <a:spLocks noGrp="1"/>
          </p:cNvSpPr>
          <p:nvPr>
            <p:ph type="title"/>
          </p:nvPr>
        </p:nvSpPr>
        <p:spPr>
          <a:xfrm>
            <a:off x="804672" y="640080"/>
            <a:ext cx="3282696" cy="5257800"/>
          </a:xfrm>
        </p:spPr>
        <p:txBody>
          <a:bodyPr>
            <a:normAutofit/>
          </a:bodyPr>
          <a:lstStyle/>
          <a:p>
            <a:r>
              <a:rPr lang="en-US">
                <a:solidFill>
                  <a:schemeClr val="bg1"/>
                </a:solidFill>
                <a:cs typeface="Calibri Light"/>
              </a:rPr>
              <a:t>Containers</a:t>
            </a:r>
          </a:p>
        </p:txBody>
      </p:sp>
      <p:sp>
        <p:nvSpPr>
          <p:cNvPr id="3" name="Content Placeholder 2">
            <a:extLst>
              <a:ext uri="{FF2B5EF4-FFF2-40B4-BE49-F238E27FC236}">
                <a16:creationId xmlns:a16="http://schemas.microsoft.com/office/drawing/2014/main" id="{48918CD5-0F38-219F-EB33-3F7A1944FF43}"/>
              </a:ext>
            </a:extLst>
          </p:cNvPr>
          <p:cNvSpPr>
            <a:spLocks noGrp="1"/>
          </p:cNvSpPr>
          <p:nvPr>
            <p:ph idx="1"/>
          </p:nvPr>
        </p:nvSpPr>
        <p:spPr>
          <a:xfrm>
            <a:off x="5358384" y="640081"/>
            <a:ext cx="6024654" cy="5257800"/>
          </a:xfrm>
        </p:spPr>
        <p:txBody>
          <a:bodyPr vert="horz" lIns="91440" tIns="45720" rIns="91440" bIns="45720" rtlCol="0" anchor="ctr">
            <a:normAutofit/>
          </a:bodyPr>
          <a:lstStyle/>
          <a:p>
            <a:r>
              <a:rPr lang="en-US" sz="2400">
                <a:cs typeface="Calibri"/>
              </a:rPr>
              <a:t>Look at tools like portainer to manage your containers for you (Updates, health etc)</a:t>
            </a:r>
          </a:p>
          <a:p>
            <a:r>
              <a:rPr lang="en-US" sz="2400">
                <a:cs typeface="Calibri"/>
              </a:rPr>
              <a:t>Docker is fine for POC/Home stuff but I'd shy away from using it as your container orchestrator in production refer to </a:t>
            </a:r>
            <a:r>
              <a:rPr lang="en-US" sz="2400"/>
              <a:t>Kubernetes/AWS ECS for the real world.</a:t>
            </a:r>
            <a:endParaRPr lang="en-US" sz="2400">
              <a:cs typeface="Calibri"/>
            </a:endParaRPr>
          </a:p>
          <a:p>
            <a:endParaRPr lang="en-US" sz="2400">
              <a:cs typeface="Calibri"/>
            </a:endParaRPr>
          </a:p>
        </p:txBody>
      </p:sp>
    </p:spTree>
    <p:extLst>
      <p:ext uri="{BB962C8B-B14F-4D97-AF65-F5344CB8AC3E}">
        <p14:creationId xmlns:p14="http://schemas.microsoft.com/office/powerpoint/2010/main" val="3228811874"/>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86EE7A-34C0-E13D-92EA-16B8A8679FFB}"/>
              </a:ext>
            </a:extLst>
          </p:cNvPr>
          <p:cNvSpPr>
            <a:spLocks noGrp="1"/>
          </p:cNvSpPr>
          <p:nvPr>
            <p:ph type="title"/>
          </p:nvPr>
        </p:nvSpPr>
        <p:spPr>
          <a:xfrm>
            <a:off x="804672" y="640080"/>
            <a:ext cx="3282696" cy="5257800"/>
          </a:xfrm>
        </p:spPr>
        <p:txBody>
          <a:bodyPr>
            <a:normAutofit/>
          </a:bodyPr>
          <a:lstStyle/>
          <a:p>
            <a:r>
              <a:rPr lang="en-US">
                <a:solidFill>
                  <a:schemeClr val="bg1"/>
                </a:solidFill>
                <a:ea typeface="+mj-lt"/>
                <a:cs typeface="+mj-lt"/>
              </a:rPr>
              <a:t>Web Server</a:t>
            </a:r>
          </a:p>
        </p:txBody>
      </p:sp>
      <p:sp>
        <p:nvSpPr>
          <p:cNvPr id="3" name="Content Placeholder 2">
            <a:extLst>
              <a:ext uri="{FF2B5EF4-FFF2-40B4-BE49-F238E27FC236}">
                <a16:creationId xmlns:a16="http://schemas.microsoft.com/office/drawing/2014/main" id="{48918CD5-0F38-219F-EB33-3F7A1944FF43}"/>
              </a:ext>
            </a:extLst>
          </p:cNvPr>
          <p:cNvSpPr>
            <a:spLocks noGrp="1"/>
          </p:cNvSpPr>
          <p:nvPr>
            <p:ph idx="1"/>
          </p:nvPr>
        </p:nvSpPr>
        <p:spPr>
          <a:xfrm>
            <a:off x="5358384" y="640081"/>
            <a:ext cx="6024654" cy="5257800"/>
          </a:xfrm>
        </p:spPr>
        <p:txBody>
          <a:bodyPr vert="horz" lIns="91440" tIns="45720" rIns="91440" bIns="45720" rtlCol="0" anchor="ctr">
            <a:normAutofit/>
          </a:bodyPr>
          <a:lstStyle/>
          <a:p>
            <a:r>
              <a:rPr lang="en-US" sz="2400" dirty="0">
                <a:ea typeface="+mn-lt"/>
                <a:cs typeface="+mn-lt"/>
              </a:rPr>
              <a:t>NGINX setup isn't setup using best practices. It's a very much quick and dirty setup (which is okay!)</a:t>
            </a:r>
          </a:p>
          <a:p>
            <a:r>
              <a:rPr lang="en-US" sz="2400" dirty="0">
                <a:ea typeface="+mn-lt"/>
                <a:cs typeface="+mn-lt"/>
              </a:rPr>
              <a:t>Tools like </a:t>
            </a:r>
            <a:r>
              <a:rPr lang="en-US" sz="2400" dirty="0" err="1">
                <a:ea typeface="+mn-lt"/>
                <a:cs typeface="+mn-lt"/>
              </a:rPr>
              <a:t>Certbot</a:t>
            </a:r>
            <a:r>
              <a:rPr lang="en-US" sz="2400" dirty="0">
                <a:ea typeface="+mn-lt"/>
                <a:cs typeface="+mn-lt"/>
              </a:rPr>
              <a:t> and </a:t>
            </a:r>
            <a:r>
              <a:rPr lang="en-US" sz="2400" dirty="0" err="1">
                <a:ea typeface="+mn-lt"/>
                <a:cs typeface="+mn-lt"/>
              </a:rPr>
              <a:t>LetsEncrypt</a:t>
            </a:r>
            <a:r>
              <a:rPr lang="en-US" sz="2400" dirty="0">
                <a:ea typeface="+mn-lt"/>
                <a:cs typeface="+mn-lt"/>
              </a:rPr>
              <a:t> would allow us for free layer our applications with SSL. You can also easily setup certificate renewal</a:t>
            </a:r>
          </a:p>
          <a:p>
            <a:pPr lvl="1"/>
            <a:r>
              <a:rPr lang="en-US" dirty="0">
                <a:ea typeface="+mn-lt"/>
                <a:cs typeface="+mn-lt"/>
              </a:rPr>
              <a:t>(If we don't use SSL all our </a:t>
            </a:r>
            <a:r>
              <a:rPr lang="en-US" dirty="0" err="1">
                <a:ea typeface="+mn-lt"/>
                <a:cs typeface="+mn-lt"/>
              </a:rPr>
              <a:t>super secret</a:t>
            </a:r>
            <a:r>
              <a:rPr lang="en-US" dirty="0">
                <a:ea typeface="+mn-lt"/>
                <a:cs typeface="+mn-lt"/>
              </a:rPr>
              <a:t> stuff is </a:t>
            </a:r>
            <a:r>
              <a:rPr lang="en-US" strike="sngStrike" dirty="0" err="1">
                <a:ea typeface="+mn-lt"/>
                <a:cs typeface="+mn-lt"/>
              </a:rPr>
              <a:t>PAINtext</a:t>
            </a:r>
            <a:r>
              <a:rPr lang="en-US" dirty="0">
                <a:ea typeface="+mn-lt"/>
                <a:cs typeface="+mn-lt"/>
              </a:rPr>
              <a:t> </a:t>
            </a:r>
            <a:r>
              <a:rPr lang="en-US" dirty="0" err="1">
                <a:ea typeface="+mn-lt"/>
                <a:cs typeface="+mn-lt"/>
              </a:rPr>
              <a:t>PlainText</a:t>
            </a:r>
            <a:r>
              <a:rPr lang="en-US" dirty="0">
                <a:ea typeface="+mn-lt"/>
                <a:cs typeface="+mn-lt"/>
              </a:rPr>
              <a:t>*)</a:t>
            </a:r>
          </a:p>
          <a:p>
            <a:endParaRPr lang="en-US" sz="2400">
              <a:cs typeface="Calibri"/>
            </a:endParaRPr>
          </a:p>
        </p:txBody>
      </p:sp>
    </p:spTree>
    <p:extLst>
      <p:ext uri="{BB962C8B-B14F-4D97-AF65-F5344CB8AC3E}">
        <p14:creationId xmlns:p14="http://schemas.microsoft.com/office/powerpoint/2010/main" val="760240230"/>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D7F87BF-3888-EEA0-782A-D6A295239175}"/>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cs typeface="Calibri Light"/>
              </a:rPr>
              <a:t>RPI Setup</a:t>
            </a:r>
            <a:endParaRPr lang="en-US" sz="4800">
              <a:solidFill>
                <a:schemeClr val="bg1"/>
              </a:solidFill>
            </a:endParaRPr>
          </a:p>
        </p:txBody>
      </p:sp>
      <p:sp>
        <p:nvSpPr>
          <p:cNvPr id="3" name="Content Placeholder 2">
            <a:extLst>
              <a:ext uri="{FF2B5EF4-FFF2-40B4-BE49-F238E27FC236}">
                <a16:creationId xmlns:a16="http://schemas.microsoft.com/office/drawing/2014/main" id="{1A5B5CF3-F470-AD15-31FA-EB4ABCFCF7C2}"/>
              </a:ext>
            </a:extLst>
          </p:cNvPr>
          <p:cNvSpPr>
            <a:spLocks noGrp="1"/>
          </p:cNvSpPr>
          <p:nvPr>
            <p:ph idx="1"/>
          </p:nvPr>
        </p:nvSpPr>
        <p:spPr>
          <a:xfrm>
            <a:off x="5573864" y="1166933"/>
            <a:ext cx="5716988" cy="4279709"/>
          </a:xfrm>
        </p:spPr>
        <p:txBody>
          <a:bodyPr vert="horz" lIns="91440" tIns="45720" rIns="91440" bIns="45720" rtlCol="0" anchor="ctr">
            <a:normAutofit/>
          </a:bodyPr>
          <a:lstStyle/>
          <a:p>
            <a:pPr marL="0" indent="0">
              <a:buNone/>
            </a:pPr>
            <a:r>
              <a:rPr lang="en-US" sz="2400">
                <a:cs typeface="Calibri"/>
              </a:rPr>
              <a:t>If I had to do more than one Pi, you can use tools like Ansible to spin up multiple 'worker nodes' in an hour or two of tinkering. It allows you to deploy things like git/docker from yaml workflow files like github actions.</a:t>
            </a:r>
          </a:p>
        </p:txBody>
      </p:sp>
    </p:spTree>
    <p:extLst>
      <p:ext uri="{BB962C8B-B14F-4D97-AF65-F5344CB8AC3E}">
        <p14:creationId xmlns:p14="http://schemas.microsoft.com/office/powerpoint/2010/main" val="1791387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DCBBF-6CD5-0426-CCAB-C35A00099409}"/>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a:t>Questions?</a:t>
            </a:r>
          </a:p>
        </p:txBody>
      </p:sp>
      <p:sp>
        <p:nvSpPr>
          <p:cNvPr id="15"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 name="Picture 4" descr="Question marks in a line and one question mark is lit">
            <a:extLst>
              <a:ext uri="{FF2B5EF4-FFF2-40B4-BE49-F238E27FC236}">
                <a16:creationId xmlns:a16="http://schemas.microsoft.com/office/drawing/2014/main" id="{2A7CB3C0-E423-E7DE-B097-79C9BC9D7479}"/>
              </a:ext>
            </a:extLst>
          </p:cNvPr>
          <p:cNvPicPr>
            <a:picLocks noChangeAspect="1"/>
          </p:cNvPicPr>
          <p:nvPr/>
        </p:nvPicPr>
        <p:blipFill rotWithShape="1">
          <a:blip r:embed="rId2"/>
          <a:srcRect r="31690" b="-3"/>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06030734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12">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14">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C429BE-FF18-89CD-000B-97D2A50CA9EA}"/>
              </a:ext>
            </a:extLst>
          </p:cNvPr>
          <p:cNvSpPr>
            <a:spLocks noGrp="1"/>
          </p:cNvSpPr>
          <p:nvPr>
            <p:ph type="title"/>
          </p:nvPr>
        </p:nvSpPr>
        <p:spPr>
          <a:xfrm>
            <a:off x="838200" y="585216"/>
            <a:ext cx="10515600" cy="1325563"/>
          </a:xfrm>
        </p:spPr>
        <p:txBody>
          <a:bodyPr vert="horz" lIns="91440" tIns="45720" rIns="91440" bIns="45720" rtlCol="0">
            <a:normAutofit/>
          </a:bodyPr>
          <a:lstStyle/>
          <a:p>
            <a:r>
              <a:rPr lang="en-US" kern="1200">
                <a:solidFill>
                  <a:schemeClr val="bg1"/>
                </a:solidFill>
                <a:latin typeface="+mj-lt"/>
                <a:ea typeface="+mj-ea"/>
                <a:cs typeface="+mj-cs"/>
              </a:rPr>
              <a:t>Architecture</a:t>
            </a:r>
          </a:p>
        </p:txBody>
      </p:sp>
      <p:pic>
        <p:nvPicPr>
          <p:cNvPr id="6" name="Picture 6" descr="Chart, box and whisker chart&#10;&#10;Description automatically generated">
            <a:extLst>
              <a:ext uri="{FF2B5EF4-FFF2-40B4-BE49-F238E27FC236}">
                <a16:creationId xmlns:a16="http://schemas.microsoft.com/office/drawing/2014/main" id="{9AAA0271-E943-5A95-EF13-5A5966068EEB}"/>
              </a:ext>
            </a:extLst>
          </p:cNvPr>
          <p:cNvPicPr>
            <a:picLocks noChangeAspect="1"/>
          </p:cNvPicPr>
          <p:nvPr/>
        </p:nvPicPr>
        <p:blipFill rotWithShape="1">
          <a:blip r:embed="rId2"/>
          <a:srcRect t="4565" r="3" b="3"/>
          <a:stretch/>
        </p:blipFill>
        <p:spPr>
          <a:xfrm>
            <a:off x="2334018" y="2223220"/>
            <a:ext cx="7466650" cy="4384709"/>
          </a:xfrm>
          <a:prstGeom prst="rect">
            <a:avLst/>
          </a:prstGeom>
        </p:spPr>
      </p:pic>
    </p:spTree>
    <p:extLst>
      <p:ext uri="{BB962C8B-B14F-4D97-AF65-F5344CB8AC3E}">
        <p14:creationId xmlns:p14="http://schemas.microsoft.com/office/powerpoint/2010/main" val="2139693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FB93A7-18D0-026A-A5EA-74D713EA2948}"/>
              </a:ext>
            </a:extLst>
          </p:cNvPr>
          <p:cNvSpPr>
            <a:spLocks noGrp="1"/>
          </p:cNvSpPr>
          <p:nvPr>
            <p:ph type="title"/>
          </p:nvPr>
        </p:nvSpPr>
        <p:spPr>
          <a:xfrm>
            <a:off x="804672" y="640080"/>
            <a:ext cx="3282696" cy="5257800"/>
          </a:xfrm>
        </p:spPr>
        <p:txBody>
          <a:bodyPr vert="horz" lIns="91440" tIns="45720" rIns="91440" bIns="45720" rtlCol="0">
            <a:normAutofit/>
          </a:bodyPr>
          <a:lstStyle/>
          <a:p>
            <a:r>
              <a:rPr lang="en-US" kern="1200">
                <a:solidFill>
                  <a:schemeClr val="bg1"/>
                </a:solidFill>
                <a:latin typeface="+mj-lt"/>
                <a:ea typeface="+mj-ea"/>
                <a:cs typeface="+mj-cs"/>
              </a:rPr>
              <a:t>Headless RPI/Flashing</a:t>
            </a:r>
          </a:p>
        </p:txBody>
      </p:sp>
      <p:sp>
        <p:nvSpPr>
          <p:cNvPr id="3" name="Content Placeholder 2">
            <a:extLst>
              <a:ext uri="{FF2B5EF4-FFF2-40B4-BE49-F238E27FC236}">
                <a16:creationId xmlns:a16="http://schemas.microsoft.com/office/drawing/2014/main" id="{DEE9EA99-B99B-7F18-869F-AC9A699AA500}"/>
              </a:ext>
            </a:extLst>
          </p:cNvPr>
          <p:cNvSpPr>
            <a:spLocks noGrp="1"/>
          </p:cNvSpPr>
          <p:nvPr>
            <p:ph idx="1"/>
          </p:nvPr>
        </p:nvSpPr>
        <p:spPr>
          <a:xfrm>
            <a:off x="5358384" y="640081"/>
            <a:ext cx="6024654" cy="5257800"/>
          </a:xfrm>
        </p:spPr>
        <p:txBody>
          <a:bodyPr vert="horz" lIns="91440" tIns="45720" rIns="91440" bIns="45720" rtlCol="0" anchor="ctr">
            <a:normAutofit/>
          </a:bodyPr>
          <a:lstStyle/>
          <a:p>
            <a:r>
              <a:rPr lang="en-US" sz="2400" dirty="0">
                <a:hlinkClick r:id="rId2"/>
              </a:rPr>
              <a:t>Rasbpian lite img</a:t>
            </a:r>
            <a:r>
              <a:rPr lang="en-US" sz="2400" dirty="0"/>
              <a:t> </a:t>
            </a:r>
          </a:p>
          <a:p>
            <a:r>
              <a:rPr lang="en-US" sz="2400" dirty="0"/>
              <a:t>Add blank </a:t>
            </a:r>
            <a:r>
              <a:rPr lang="en-US" sz="2400" dirty="0" err="1"/>
              <a:t>ssh</a:t>
            </a:r>
            <a:r>
              <a:rPr lang="en-US" sz="2400" dirty="0"/>
              <a:t> file to /boot</a:t>
            </a:r>
            <a:endParaRPr lang="en-US" sz="2400">
              <a:cs typeface="Calibri"/>
            </a:endParaRPr>
          </a:p>
          <a:p>
            <a:r>
              <a:rPr lang="en-US" sz="2400" dirty="0"/>
              <a:t>Setup </a:t>
            </a:r>
            <a:r>
              <a:rPr lang="en-US" sz="2400" dirty="0" err="1"/>
              <a:t>WiFi</a:t>
            </a:r>
            <a:r>
              <a:rPr lang="en-US" sz="2400" dirty="0"/>
              <a:t> by adding a </a:t>
            </a:r>
            <a:r>
              <a:rPr lang="en-US" sz="2400" dirty="0" err="1"/>
              <a:t>wpa</a:t>
            </a:r>
            <a:r>
              <a:rPr lang="en-US" sz="2400" dirty="0"/>
              <a:t> supplicant in /boot</a:t>
            </a:r>
            <a:endParaRPr lang="en-US" sz="2400" dirty="0">
              <a:cs typeface="Calibri"/>
            </a:endParaRPr>
          </a:p>
          <a:p>
            <a:pPr lvl="1"/>
            <a:r>
              <a:rPr lang="en-US" sz="2000" dirty="0"/>
              <a:t>(</a:t>
            </a:r>
            <a:r>
              <a:rPr lang="en-US" sz="2000" dirty="0">
                <a:ea typeface="+mn-lt"/>
                <a:cs typeface="+mn-lt"/>
                <a:hlinkClick r:id="rId3"/>
              </a:rPr>
              <a:t>wpa_supplicant</a:t>
            </a:r>
            <a:r>
              <a:rPr lang="en-US" sz="2000" dirty="0">
                <a:ea typeface="+mn-lt"/>
                <a:cs typeface="+mn-lt"/>
                <a:hlinkClick r:id="rId3"/>
              </a:rPr>
              <a:t> ref</a:t>
            </a:r>
            <a:r>
              <a:rPr lang="en-US" sz="2000" dirty="0">
                <a:ea typeface="+mn-lt"/>
                <a:cs typeface="+mn-lt"/>
              </a:rPr>
              <a:t>) </a:t>
            </a:r>
            <a:endParaRPr lang="en-US" sz="2000" dirty="0">
              <a:cs typeface="Calibri"/>
            </a:endParaRPr>
          </a:p>
          <a:p>
            <a:endParaRPr lang="en-US" sz="2400"/>
          </a:p>
          <a:p>
            <a:endParaRPr lang="en-US" sz="2400"/>
          </a:p>
        </p:txBody>
      </p:sp>
    </p:spTree>
    <p:extLst>
      <p:ext uri="{BB962C8B-B14F-4D97-AF65-F5344CB8AC3E}">
        <p14:creationId xmlns:p14="http://schemas.microsoft.com/office/powerpoint/2010/main" val="744970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40"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E5D9F94-E2B7-1DB7-1E09-2F2533D4EC70}"/>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cs typeface="Calibri Light"/>
              </a:rPr>
              <a:t>Setup your user</a:t>
            </a:r>
            <a:endParaRPr lang="en-US" sz="4800">
              <a:solidFill>
                <a:schemeClr val="bg1"/>
              </a:solidFill>
            </a:endParaRPr>
          </a:p>
        </p:txBody>
      </p:sp>
      <p:sp>
        <p:nvSpPr>
          <p:cNvPr id="23" name="Content Placeholder 2">
            <a:extLst>
              <a:ext uri="{FF2B5EF4-FFF2-40B4-BE49-F238E27FC236}">
                <a16:creationId xmlns:a16="http://schemas.microsoft.com/office/drawing/2014/main" id="{FE9D8FD4-5BB6-EDEC-AD98-8E280CBABD81}"/>
              </a:ext>
            </a:extLst>
          </p:cNvPr>
          <p:cNvSpPr>
            <a:spLocks noGrp="1"/>
          </p:cNvSpPr>
          <p:nvPr>
            <p:ph idx="1"/>
          </p:nvPr>
        </p:nvSpPr>
        <p:spPr>
          <a:xfrm>
            <a:off x="5573864" y="1166933"/>
            <a:ext cx="5716988" cy="4279709"/>
          </a:xfrm>
        </p:spPr>
        <p:txBody>
          <a:bodyPr vert="horz" lIns="91440" tIns="45720" rIns="91440" bIns="45720" rtlCol="0" anchor="ctr">
            <a:normAutofit/>
          </a:bodyPr>
          <a:lstStyle/>
          <a:p>
            <a:r>
              <a:rPr lang="en-US" sz="2400">
                <a:ea typeface="+mn-lt"/>
                <a:cs typeface="+mn-lt"/>
              </a:rPr>
              <a:t>useradd dmiller (Not to be mistaken with adduser :O)</a:t>
            </a:r>
            <a:endParaRPr lang="en-US" sz="2400">
              <a:cs typeface="Calibri" panose="020F0502020204030204"/>
            </a:endParaRPr>
          </a:p>
          <a:p>
            <a:r>
              <a:rPr lang="en-US" sz="2400">
                <a:ea typeface="+mn-lt"/>
                <a:cs typeface="+mn-lt"/>
              </a:rPr>
              <a:t>usermod -aG sudo dmiller (Adds my user to the sudoers group)</a:t>
            </a:r>
            <a:endParaRPr lang="en-US" sz="2400">
              <a:cs typeface="Calibri"/>
            </a:endParaRPr>
          </a:p>
          <a:p>
            <a:pPr marL="0" indent="0">
              <a:buNone/>
            </a:pPr>
            <a:endParaRPr lang="en-US" sz="2400">
              <a:cs typeface="Calibri"/>
            </a:endParaRPr>
          </a:p>
          <a:p>
            <a:pPr marL="0" indent="0">
              <a:buNone/>
            </a:pPr>
            <a:r>
              <a:rPr lang="en-US" sz="2400">
                <a:cs typeface="Calibri"/>
              </a:rPr>
              <a:t>(NOTE: Group changes and Permissions require logging in and out)</a:t>
            </a:r>
          </a:p>
          <a:p>
            <a:pPr marL="0" indent="0">
              <a:buNone/>
            </a:pPr>
            <a:br>
              <a:rPr lang="en-US" sz="2400"/>
            </a:br>
            <a:endParaRPr lang="en-US" sz="2400">
              <a:cs typeface="Calibri"/>
            </a:endParaRPr>
          </a:p>
          <a:p>
            <a:endParaRPr lang="en-US" sz="2400">
              <a:cs typeface="Calibri"/>
            </a:endParaRPr>
          </a:p>
        </p:txBody>
      </p:sp>
    </p:spTree>
    <p:extLst>
      <p:ext uri="{BB962C8B-B14F-4D97-AF65-F5344CB8AC3E}">
        <p14:creationId xmlns:p14="http://schemas.microsoft.com/office/powerpoint/2010/main" val="4183799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8C22ED-0C27-3BED-1348-6E0812D89B17}"/>
              </a:ext>
            </a:extLst>
          </p:cNvPr>
          <p:cNvSpPr>
            <a:spLocks noGrp="1"/>
          </p:cNvSpPr>
          <p:nvPr>
            <p:ph type="title"/>
          </p:nvPr>
        </p:nvSpPr>
        <p:spPr>
          <a:xfrm>
            <a:off x="804672" y="640080"/>
            <a:ext cx="3282696" cy="5257800"/>
          </a:xfrm>
        </p:spPr>
        <p:txBody>
          <a:bodyPr>
            <a:normAutofit/>
          </a:bodyPr>
          <a:lstStyle/>
          <a:p>
            <a:r>
              <a:rPr lang="en-US">
                <a:solidFill>
                  <a:schemeClr val="bg1"/>
                </a:solidFill>
                <a:cs typeface="Calibri Light"/>
              </a:rPr>
              <a:t>SSH Keys</a:t>
            </a:r>
            <a:endParaRPr lang="en-US">
              <a:solidFill>
                <a:schemeClr val="bg1"/>
              </a:solidFill>
            </a:endParaRPr>
          </a:p>
        </p:txBody>
      </p:sp>
      <p:sp>
        <p:nvSpPr>
          <p:cNvPr id="3" name="Content Placeholder 2">
            <a:extLst>
              <a:ext uri="{FF2B5EF4-FFF2-40B4-BE49-F238E27FC236}">
                <a16:creationId xmlns:a16="http://schemas.microsoft.com/office/drawing/2014/main" id="{5DA66730-8523-FF17-DB93-7C25FA1697A9}"/>
              </a:ext>
            </a:extLst>
          </p:cNvPr>
          <p:cNvSpPr>
            <a:spLocks noGrp="1"/>
          </p:cNvSpPr>
          <p:nvPr>
            <p:ph idx="1"/>
          </p:nvPr>
        </p:nvSpPr>
        <p:spPr>
          <a:xfrm>
            <a:off x="5358384" y="640081"/>
            <a:ext cx="6024654" cy="5257800"/>
          </a:xfrm>
        </p:spPr>
        <p:txBody>
          <a:bodyPr vert="horz" lIns="91440" tIns="45720" rIns="91440" bIns="45720" rtlCol="0" anchor="ctr">
            <a:normAutofit/>
          </a:bodyPr>
          <a:lstStyle/>
          <a:p>
            <a:r>
              <a:rPr lang="en-US" sz="2400">
                <a:cs typeface="Calibri"/>
              </a:rPr>
              <a:t>Uses asymmetric encryption (Private and Public keys)</a:t>
            </a:r>
          </a:p>
          <a:p>
            <a:r>
              <a:rPr lang="en-US" sz="2400">
                <a:cs typeface="Calibri"/>
              </a:rPr>
              <a:t>You can give your public keys to whoever you want (Craigslist? 😉)</a:t>
            </a:r>
          </a:p>
          <a:p>
            <a:r>
              <a:rPr lang="en-US" sz="2400">
                <a:cs typeface="Calibri"/>
              </a:rPr>
              <a:t>The public key encrypts messages that only the private key can decrypt</a:t>
            </a:r>
          </a:p>
        </p:txBody>
      </p:sp>
    </p:spTree>
    <p:extLst>
      <p:ext uri="{BB962C8B-B14F-4D97-AF65-F5344CB8AC3E}">
        <p14:creationId xmlns:p14="http://schemas.microsoft.com/office/powerpoint/2010/main" val="284336479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FCD5F2D-E3A2-D4F2-84A9-EFCB2DCABC6F}"/>
              </a:ext>
            </a:extLst>
          </p:cNvPr>
          <p:cNvSpPr>
            <a:spLocks noGrp="1"/>
          </p:cNvSpPr>
          <p:nvPr>
            <p:ph type="title"/>
          </p:nvPr>
        </p:nvSpPr>
        <p:spPr>
          <a:xfrm>
            <a:off x="838200" y="704088"/>
            <a:ext cx="3529953" cy="2980944"/>
          </a:xfrm>
        </p:spPr>
        <p:txBody>
          <a:bodyPr>
            <a:normAutofit/>
          </a:bodyPr>
          <a:lstStyle/>
          <a:p>
            <a:r>
              <a:rPr lang="en-US">
                <a:solidFill>
                  <a:schemeClr val="bg1"/>
                </a:solidFill>
                <a:cs typeface="Calibri Light"/>
              </a:rPr>
              <a:t>How do I share my keys?</a:t>
            </a:r>
            <a:endParaRPr lang="en-US">
              <a:solidFill>
                <a:schemeClr val="bg1"/>
              </a:solidFill>
            </a:endParaRPr>
          </a:p>
        </p:txBody>
      </p:sp>
      <p:sp>
        <p:nvSpPr>
          <p:cNvPr id="3" name="Content Placeholder 2">
            <a:extLst>
              <a:ext uri="{FF2B5EF4-FFF2-40B4-BE49-F238E27FC236}">
                <a16:creationId xmlns:a16="http://schemas.microsoft.com/office/drawing/2014/main" id="{32C3772A-D3AD-2F52-C552-223977D773DF}"/>
              </a:ext>
            </a:extLst>
          </p:cNvPr>
          <p:cNvSpPr>
            <a:spLocks noGrp="1"/>
          </p:cNvSpPr>
          <p:nvPr>
            <p:ph idx="1"/>
          </p:nvPr>
        </p:nvSpPr>
        <p:spPr>
          <a:xfrm>
            <a:off x="6212410" y="704088"/>
            <a:ext cx="5135293" cy="5248656"/>
          </a:xfrm>
        </p:spPr>
        <p:txBody>
          <a:bodyPr vert="horz" lIns="91440" tIns="45720" rIns="91440" bIns="45720" rtlCol="0" anchor="ctr">
            <a:normAutofit/>
          </a:bodyPr>
          <a:lstStyle/>
          <a:p>
            <a:pPr marL="0" indent="0">
              <a:buNone/>
            </a:pPr>
            <a:r>
              <a:rPr lang="en-US" sz="2400">
                <a:cs typeface="Calibri"/>
              </a:rPr>
              <a:t>You add it to the authorized_keys file inside a users .ssh folder</a:t>
            </a:r>
          </a:p>
          <a:p>
            <a:pPr marL="0" indent="0">
              <a:buNone/>
            </a:pPr>
            <a:r>
              <a:rPr lang="en-US" sz="2400">
                <a:ea typeface="+mn-lt"/>
                <a:cs typeface="+mn-lt"/>
              </a:rPr>
              <a:t>e.g. ssh-copy-id dmiller@192.168.1.184</a:t>
            </a:r>
          </a:p>
          <a:p>
            <a:pPr marL="0" indent="0">
              <a:buNone/>
            </a:pPr>
            <a:r>
              <a:rPr lang="en-US" sz="2400">
                <a:cs typeface="Calibri"/>
              </a:rPr>
              <a:t>Or you can manually move the key</a:t>
            </a:r>
          </a:p>
          <a:p>
            <a:endParaRPr lang="en-US" sz="2400">
              <a:cs typeface="Calibri"/>
            </a:endParaRPr>
          </a:p>
        </p:txBody>
      </p:sp>
    </p:spTree>
    <p:extLst>
      <p:ext uri="{BB962C8B-B14F-4D97-AF65-F5344CB8AC3E}">
        <p14:creationId xmlns:p14="http://schemas.microsoft.com/office/powerpoint/2010/main" val="252310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0264A0-162B-E52E-8FDD-8A2B9C258975}"/>
              </a:ext>
            </a:extLst>
          </p:cNvPr>
          <p:cNvSpPr>
            <a:spLocks noGrp="1"/>
          </p:cNvSpPr>
          <p:nvPr>
            <p:ph type="title"/>
          </p:nvPr>
        </p:nvSpPr>
        <p:spPr>
          <a:xfrm>
            <a:off x="804672" y="640080"/>
            <a:ext cx="3282696" cy="5257800"/>
          </a:xfrm>
        </p:spPr>
        <p:txBody>
          <a:bodyPr>
            <a:normAutofit/>
          </a:bodyPr>
          <a:lstStyle/>
          <a:p>
            <a:r>
              <a:rPr lang="en-US">
                <a:solidFill>
                  <a:schemeClr val="bg1"/>
                </a:solidFill>
                <a:cs typeface="Calibri Light"/>
              </a:rPr>
              <a:t>Cleaning up the Pi user</a:t>
            </a:r>
            <a:endParaRPr lang="en-US">
              <a:solidFill>
                <a:schemeClr val="bg1"/>
              </a:solidFill>
            </a:endParaRPr>
          </a:p>
        </p:txBody>
      </p:sp>
      <p:sp>
        <p:nvSpPr>
          <p:cNvPr id="3" name="Content Placeholder 2">
            <a:extLst>
              <a:ext uri="{FF2B5EF4-FFF2-40B4-BE49-F238E27FC236}">
                <a16:creationId xmlns:a16="http://schemas.microsoft.com/office/drawing/2014/main" id="{7A4B71ED-7EC0-918F-9FA4-94E881BF68ED}"/>
              </a:ext>
            </a:extLst>
          </p:cNvPr>
          <p:cNvSpPr>
            <a:spLocks noGrp="1"/>
          </p:cNvSpPr>
          <p:nvPr>
            <p:ph idx="1"/>
          </p:nvPr>
        </p:nvSpPr>
        <p:spPr>
          <a:xfrm>
            <a:off x="5358384" y="640081"/>
            <a:ext cx="6024654" cy="5257800"/>
          </a:xfrm>
        </p:spPr>
        <p:txBody>
          <a:bodyPr vert="horz" lIns="91440" tIns="45720" rIns="91440" bIns="45720" rtlCol="0" anchor="ctr">
            <a:normAutofit/>
          </a:bodyPr>
          <a:lstStyle/>
          <a:p>
            <a:r>
              <a:rPr lang="en-US" sz="2400">
                <a:cs typeface="Calibri"/>
              </a:rPr>
              <a:t>Log out of all the terminals </a:t>
            </a:r>
            <a:endParaRPr lang="en-US" sz="2400"/>
          </a:p>
          <a:p>
            <a:pPr lvl="1"/>
            <a:r>
              <a:rPr lang="en-US">
                <a:cs typeface="Calibri"/>
              </a:rPr>
              <a:t>(You can't have any active processes tied to the user account </a:t>
            </a:r>
          </a:p>
          <a:p>
            <a:pPr marL="457200" lvl="1" indent="0">
              <a:buNone/>
            </a:pPr>
            <a:r>
              <a:rPr lang="en-US">
                <a:cs typeface="Calibri"/>
              </a:rPr>
              <a:t>    'kill –9 PID' would also work). </a:t>
            </a:r>
          </a:p>
          <a:p>
            <a:r>
              <a:rPr lang="en-US" sz="2400">
                <a:ea typeface="+mn-lt"/>
                <a:cs typeface="+mn-lt"/>
              </a:rPr>
              <a:t>sudo deluser -remove-home pi </a:t>
            </a:r>
          </a:p>
          <a:p>
            <a:pPr lvl="1"/>
            <a:r>
              <a:rPr lang="en-US">
                <a:ea typeface="+mn-lt"/>
                <a:cs typeface="+mn-lt"/>
              </a:rPr>
              <a:t>(We want to nuke the home dir so we can save the 40kb of space the profile takes up)</a:t>
            </a:r>
            <a:endParaRPr lang="en-US">
              <a:cs typeface="Calibri"/>
            </a:endParaRPr>
          </a:p>
        </p:txBody>
      </p:sp>
    </p:spTree>
    <p:extLst>
      <p:ext uri="{BB962C8B-B14F-4D97-AF65-F5344CB8AC3E}">
        <p14:creationId xmlns:p14="http://schemas.microsoft.com/office/powerpoint/2010/main" val="81024955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8"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9"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41DF3EFF-C513-FB56-43C3-CB9A85841F84}"/>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cs typeface="Calibri Light"/>
              </a:rPr>
              <a:t>Installing docker</a:t>
            </a:r>
            <a:endParaRPr lang="en-US" sz="4800">
              <a:solidFill>
                <a:schemeClr val="bg1"/>
              </a:solidFill>
            </a:endParaRPr>
          </a:p>
        </p:txBody>
      </p:sp>
      <p:sp>
        <p:nvSpPr>
          <p:cNvPr id="28" name="Content Placeholder 2">
            <a:extLst>
              <a:ext uri="{FF2B5EF4-FFF2-40B4-BE49-F238E27FC236}">
                <a16:creationId xmlns:a16="http://schemas.microsoft.com/office/drawing/2014/main" id="{E1F0115A-BF65-E19A-9C09-50DDFB8C995E}"/>
              </a:ext>
            </a:extLst>
          </p:cNvPr>
          <p:cNvSpPr>
            <a:spLocks noGrp="1"/>
          </p:cNvSpPr>
          <p:nvPr>
            <p:ph idx="1"/>
          </p:nvPr>
        </p:nvSpPr>
        <p:spPr>
          <a:xfrm>
            <a:off x="5573864" y="1166933"/>
            <a:ext cx="5716988" cy="4279709"/>
          </a:xfrm>
        </p:spPr>
        <p:txBody>
          <a:bodyPr vert="horz" lIns="91440" tIns="45720" rIns="91440" bIns="45720" rtlCol="0" anchor="ctr">
            <a:normAutofit/>
          </a:bodyPr>
          <a:lstStyle/>
          <a:p>
            <a:r>
              <a:rPr lang="en-US" sz="2000">
                <a:cs typeface="Calibri"/>
              </a:rPr>
              <a:t>sudo apt-get update </a:t>
            </a:r>
          </a:p>
          <a:p>
            <a:pPr lvl="1"/>
            <a:r>
              <a:rPr lang="en-US" sz="2000">
                <a:cs typeface="Calibri"/>
              </a:rPr>
              <a:t>This updates the package lists for the different raspbian package repos</a:t>
            </a:r>
          </a:p>
          <a:p>
            <a:r>
              <a:rPr lang="en-US" sz="2000">
                <a:ea typeface="+mn-lt"/>
                <a:cs typeface="+mn-lt"/>
              </a:rPr>
              <a:t>curl -fsSL </a:t>
            </a:r>
            <a:r>
              <a:rPr lang="en-US" sz="2000">
                <a:ea typeface="+mn-lt"/>
                <a:cs typeface="+mn-lt"/>
                <a:hlinkClick r:id="rId2"/>
              </a:rPr>
              <a:t>https://get.docker.com</a:t>
            </a:r>
            <a:r>
              <a:rPr lang="en-US" sz="2000">
                <a:ea typeface="+mn-lt"/>
                <a:cs typeface="+mn-lt"/>
              </a:rPr>
              <a:t> -o get-docker.sh</a:t>
            </a:r>
          </a:p>
          <a:p>
            <a:pPr lvl="1"/>
            <a:r>
              <a:rPr lang="en-US" sz="2000">
                <a:cs typeface="Calibri"/>
              </a:rPr>
              <a:t>Grabs an install script from docker</a:t>
            </a:r>
          </a:p>
          <a:p>
            <a:r>
              <a:rPr lang="en-US" sz="2000">
                <a:ea typeface="+mn-lt"/>
                <a:cs typeface="+mn-lt"/>
              </a:rPr>
              <a:t>sudo sh get-docker.sh</a:t>
            </a:r>
            <a:endParaRPr lang="en-US" sz="2000">
              <a:cs typeface="Calibri"/>
            </a:endParaRPr>
          </a:p>
          <a:p>
            <a:pPr lvl="1"/>
            <a:r>
              <a:rPr lang="en-US" sz="2000">
                <a:cs typeface="Calibri"/>
              </a:rPr>
              <a:t>Executes the script using the shell interperter</a:t>
            </a:r>
          </a:p>
          <a:p>
            <a:r>
              <a:rPr lang="en-US" sz="2000">
                <a:ea typeface="+mn-lt"/>
                <a:cs typeface="+mn-lt"/>
              </a:rPr>
              <a:t>sudo systemctl enable docker &amp;&amp; sudo systemctl start docker</a:t>
            </a:r>
            <a:endParaRPr lang="en-US" sz="2000">
              <a:cs typeface="Calibri"/>
            </a:endParaRPr>
          </a:p>
          <a:p>
            <a:pPr lvl="1"/>
            <a:r>
              <a:rPr lang="en-US" sz="2000">
                <a:cs typeface="Calibri"/>
              </a:rPr>
              <a:t>Enable ensures the service is on next boot and start turns it on so we can start using it :)</a:t>
            </a:r>
          </a:p>
          <a:p>
            <a:endParaRPr lang="en-US" sz="2000">
              <a:cs typeface="Calibri"/>
            </a:endParaRPr>
          </a:p>
          <a:p>
            <a:endParaRPr lang="en-US" sz="2000">
              <a:cs typeface="Calibri"/>
            </a:endParaRPr>
          </a:p>
          <a:p>
            <a:endParaRPr lang="en-US" sz="2000">
              <a:cs typeface="Calibri"/>
            </a:endParaRPr>
          </a:p>
        </p:txBody>
      </p:sp>
    </p:spTree>
    <p:extLst>
      <p:ext uri="{BB962C8B-B14F-4D97-AF65-F5344CB8AC3E}">
        <p14:creationId xmlns:p14="http://schemas.microsoft.com/office/powerpoint/2010/main" val="26616633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24</Slides>
  <Notes>0</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Home Webserver</vt:lpstr>
      <vt:lpstr>Overview</vt:lpstr>
      <vt:lpstr>Architecture</vt:lpstr>
      <vt:lpstr>Headless RPI/Flashing</vt:lpstr>
      <vt:lpstr>Setup your user</vt:lpstr>
      <vt:lpstr>SSH Keys</vt:lpstr>
      <vt:lpstr>How do I share my keys?</vt:lpstr>
      <vt:lpstr>Cleaning up the Pi user</vt:lpstr>
      <vt:lpstr>Installing docker</vt:lpstr>
      <vt:lpstr>Docker Permissions</vt:lpstr>
      <vt:lpstr>Install docker-compose</vt:lpstr>
      <vt:lpstr>Cool.. Let's setup git</vt:lpstr>
      <vt:lpstr>Setting up book stack</vt:lpstr>
      <vt:lpstr>NGINX – What is a reverse proxy?</vt:lpstr>
      <vt:lpstr>NAT – What is good for?</vt:lpstr>
      <vt:lpstr>NAT - Continued</vt:lpstr>
      <vt:lpstr>Carrier Grade NAT</vt:lpstr>
      <vt:lpstr>DNS</vt:lpstr>
      <vt:lpstr>How does DNS resolve?</vt:lpstr>
      <vt:lpstr>Improvements</vt:lpstr>
      <vt:lpstr>Containers</vt:lpstr>
      <vt:lpstr>Web Server</vt:lpstr>
      <vt:lpstr>RPI Setup</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43</cp:revision>
  <dcterms:created xsi:type="dcterms:W3CDTF">2022-03-21T15:21:23Z</dcterms:created>
  <dcterms:modified xsi:type="dcterms:W3CDTF">2022-03-21T16:52:27Z</dcterms:modified>
</cp:coreProperties>
</file>