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159"/>
  </p:notesMasterIdLst>
  <p:handoutMasterIdLst>
    <p:handoutMasterId r:id="rId160"/>
  </p:handoutMasterIdLst>
  <p:sldIdLst>
    <p:sldId id="5035" r:id="rId2"/>
    <p:sldId id="5036" r:id="rId3"/>
    <p:sldId id="5037" r:id="rId4"/>
    <p:sldId id="5038" r:id="rId5"/>
    <p:sldId id="5039" r:id="rId6"/>
    <p:sldId id="5040" r:id="rId7"/>
    <p:sldId id="5041" r:id="rId8"/>
    <p:sldId id="5042" r:id="rId9"/>
    <p:sldId id="5043" r:id="rId10"/>
    <p:sldId id="5044" r:id="rId11"/>
    <p:sldId id="5045" r:id="rId12"/>
    <p:sldId id="5046" r:id="rId13"/>
    <p:sldId id="5047" r:id="rId14"/>
    <p:sldId id="5048" r:id="rId15"/>
    <p:sldId id="5049" r:id="rId16"/>
    <p:sldId id="5050" r:id="rId17"/>
    <p:sldId id="5051" r:id="rId18"/>
    <p:sldId id="5052" r:id="rId19"/>
    <p:sldId id="5053" r:id="rId20"/>
    <p:sldId id="5054" r:id="rId21"/>
    <p:sldId id="5025" r:id="rId22"/>
    <p:sldId id="5026" r:id="rId23"/>
    <p:sldId id="5027" r:id="rId24"/>
    <p:sldId id="5028" r:id="rId25"/>
    <p:sldId id="5029" r:id="rId26"/>
    <p:sldId id="5030" r:id="rId27"/>
    <p:sldId id="5031" r:id="rId28"/>
    <p:sldId id="5032" r:id="rId29"/>
    <p:sldId id="5033" r:id="rId30"/>
    <p:sldId id="5034" r:id="rId31"/>
    <p:sldId id="266" r:id="rId32"/>
    <p:sldId id="2040" r:id="rId33"/>
    <p:sldId id="5055" r:id="rId34"/>
    <p:sldId id="5056" r:id="rId35"/>
    <p:sldId id="5057" r:id="rId36"/>
    <p:sldId id="5058" r:id="rId37"/>
    <p:sldId id="5059" r:id="rId38"/>
    <p:sldId id="5060" r:id="rId39"/>
    <p:sldId id="5061" r:id="rId40"/>
    <p:sldId id="5062" r:id="rId41"/>
    <p:sldId id="5063" r:id="rId42"/>
    <p:sldId id="5064" r:id="rId43"/>
    <p:sldId id="5065" r:id="rId44"/>
    <p:sldId id="5066" r:id="rId45"/>
    <p:sldId id="5067" r:id="rId46"/>
    <p:sldId id="5068" r:id="rId47"/>
    <p:sldId id="5069" r:id="rId48"/>
    <p:sldId id="5070" r:id="rId49"/>
    <p:sldId id="5072" r:id="rId50"/>
    <p:sldId id="5073" r:id="rId51"/>
    <p:sldId id="5074" r:id="rId52"/>
    <p:sldId id="5075" r:id="rId53"/>
    <p:sldId id="5076" r:id="rId54"/>
    <p:sldId id="5077" r:id="rId55"/>
    <p:sldId id="5078" r:id="rId56"/>
    <p:sldId id="4563" r:id="rId57"/>
    <p:sldId id="5080" r:id="rId58"/>
    <p:sldId id="5079" r:id="rId59"/>
    <p:sldId id="5081" r:id="rId60"/>
    <p:sldId id="5083" r:id="rId61"/>
    <p:sldId id="5082" r:id="rId62"/>
    <p:sldId id="5085" r:id="rId63"/>
    <p:sldId id="5084" r:id="rId64"/>
    <p:sldId id="5087" r:id="rId65"/>
    <p:sldId id="5088" r:id="rId66"/>
    <p:sldId id="5089" r:id="rId67"/>
    <p:sldId id="5090" r:id="rId68"/>
    <p:sldId id="5086" r:id="rId69"/>
    <p:sldId id="5091" r:id="rId70"/>
    <p:sldId id="5092" r:id="rId71"/>
    <p:sldId id="5093" r:id="rId72"/>
    <p:sldId id="5094" r:id="rId73"/>
    <p:sldId id="5095" r:id="rId74"/>
    <p:sldId id="5097" r:id="rId75"/>
    <p:sldId id="5096" r:id="rId76"/>
    <p:sldId id="5098" r:id="rId77"/>
    <p:sldId id="5100" r:id="rId78"/>
    <p:sldId id="5101" r:id="rId79"/>
    <p:sldId id="5102" r:id="rId80"/>
    <p:sldId id="5103" r:id="rId81"/>
    <p:sldId id="5104" r:id="rId82"/>
    <p:sldId id="5099" r:id="rId83"/>
    <p:sldId id="5105" r:id="rId84"/>
    <p:sldId id="5071" r:id="rId85"/>
    <p:sldId id="5106" r:id="rId86"/>
    <p:sldId id="5107" r:id="rId87"/>
    <p:sldId id="5109" r:id="rId88"/>
    <p:sldId id="5111" r:id="rId89"/>
    <p:sldId id="5110" r:id="rId90"/>
    <p:sldId id="5113" r:id="rId91"/>
    <p:sldId id="5108" r:id="rId92"/>
    <p:sldId id="5114" r:id="rId93"/>
    <p:sldId id="5115" r:id="rId94"/>
    <p:sldId id="5116" r:id="rId95"/>
    <p:sldId id="5117" r:id="rId96"/>
    <p:sldId id="5118" r:id="rId97"/>
    <p:sldId id="5119" r:id="rId98"/>
    <p:sldId id="5120" r:id="rId99"/>
    <p:sldId id="5121" r:id="rId100"/>
    <p:sldId id="5122" r:id="rId101"/>
    <p:sldId id="5123" r:id="rId102"/>
    <p:sldId id="5124" r:id="rId103"/>
    <p:sldId id="5126" r:id="rId104"/>
    <p:sldId id="5112" r:id="rId105"/>
    <p:sldId id="5125" r:id="rId106"/>
    <p:sldId id="5128" r:id="rId107"/>
    <p:sldId id="5129" r:id="rId108"/>
    <p:sldId id="5130" r:id="rId109"/>
    <p:sldId id="5131" r:id="rId110"/>
    <p:sldId id="5132" r:id="rId111"/>
    <p:sldId id="5133" r:id="rId112"/>
    <p:sldId id="5134" r:id="rId113"/>
    <p:sldId id="5135" r:id="rId114"/>
    <p:sldId id="5136" r:id="rId115"/>
    <p:sldId id="5137" r:id="rId116"/>
    <p:sldId id="5138" r:id="rId117"/>
    <p:sldId id="5139" r:id="rId118"/>
    <p:sldId id="5140" r:id="rId119"/>
    <p:sldId id="5142" r:id="rId120"/>
    <p:sldId id="5141" r:id="rId121"/>
    <p:sldId id="5144" r:id="rId122"/>
    <p:sldId id="5145" r:id="rId123"/>
    <p:sldId id="5146" r:id="rId124"/>
    <p:sldId id="5147" r:id="rId125"/>
    <p:sldId id="5148" r:id="rId126"/>
    <p:sldId id="5149" r:id="rId127"/>
    <p:sldId id="5150" r:id="rId128"/>
    <p:sldId id="5151" r:id="rId129"/>
    <p:sldId id="5152" r:id="rId130"/>
    <p:sldId id="5153" r:id="rId131"/>
    <p:sldId id="5154" r:id="rId132"/>
    <p:sldId id="5155" r:id="rId133"/>
    <p:sldId id="5156" r:id="rId134"/>
    <p:sldId id="5143" r:id="rId135"/>
    <p:sldId id="5157" r:id="rId136"/>
    <p:sldId id="5159" r:id="rId137"/>
    <p:sldId id="5158" r:id="rId138"/>
    <p:sldId id="5160" r:id="rId139"/>
    <p:sldId id="5162" r:id="rId140"/>
    <p:sldId id="5163" r:id="rId141"/>
    <p:sldId id="5164" r:id="rId142"/>
    <p:sldId id="5127" r:id="rId143"/>
    <p:sldId id="5165" r:id="rId144"/>
    <p:sldId id="5166" r:id="rId145"/>
    <p:sldId id="5161" r:id="rId146"/>
    <p:sldId id="5168" r:id="rId147"/>
    <p:sldId id="5175" r:id="rId148"/>
    <p:sldId id="5169" r:id="rId149"/>
    <p:sldId id="5176" r:id="rId150"/>
    <p:sldId id="5170" r:id="rId151"/>
    <p:sldId id="5177" r:id="rId152"/>
    <p:sldId id="5171" r:id="rId153"/>
    <p:sldId id="5178" r:id="rId154"/>
    <p:sldId id="5167" r:id="rId155"/>
    <p:sldId id="5172" r:id="rId156"/>
    <p:sldId id="5173" r:id="rId157"/>
    <p:sldId id="5174" r:id="rId158"/>
  </p:sldIdLst>
  <p:sldSz cx="9144000" cy="5715000" type="screen16x1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654"/>
    <a:srgbClr val="006666"/>
    <a:srgbClr val="003366"/>
    <a:srgbClr val="008080"/>
    <a:srgbClr val="660033"/>
    <a:srgbClr val="461E64"/>
    <a:srgbClr val="FFFFFF"/>
    <a:srgbClr val="800000"/>
    <a:srgbClr val="003300"/>
    <a:srgbClr val="FFCD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30" autoAdjust="0"/>
    <p:restoredTop sz="94660"/>
  </p:normalViewPr>
  <p:slideViewPr>
    <p:cSldViewPr snapToGrid="0" showGuides="1">
      <p:cViewPr varScale="1">
        <p:scale>
          <a:sx n="102" d="100"/>
          <a:sy n="102" d="100"/>
        </p:scale>
        <p:origin x="444" y="102"/>
      </p:cViewPr>
      <p:guideLst>
        <p:guide orient="horz" pos="1800"/>
        <p:guide pos="2880"/>
      </p:guideLst>
    </p:cSldViewPr>
  </p:slideViewPr>
  <p:notesTextViewPr>
    <p:cViewPr>
      <p:scale>
        <a:sx n="1" d="1"/>
        <a:sy n="1" d="1"/>
      </p:scale>
      <p:origin x="0" y="0"/>
    </p:cViewPr>
  </p:notesTextViewPr>
  <p:sorterViewPr>
    <p:cViewPr>
      <p:scale>
        <a:sx n="100" d="100"/>
        <a:sy n="100" d="100"/>
      </p:scale>
      <p:origin x="0" y="-3564"/>
    </p:cViewPr>
  </p:sorterViewPr>
  <p:notesViewPr>
    <p:cSldViewPr snapToGrid="0" showGuides="1">
      <p:cViewPr varScale="1">
        <p:scale>
          <a:sx n="52" d="100"/>
          <a:sy n="52" d="100"/>
        </p:scale>
        <p:origin x="2850" y="84"/>
      </p:cViewPr>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notesMaster" Target="notesMasters/notes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handoutMaster" Target="handoutMasters/handoutMaster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EABA9CB-B3D4-4D20-AD9E-7062DFB4BF0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a:extLst>
              <a:ext uri="{FF2B5EF4-FFF2-40B4-BE49-F238E27FC236}">
                <a16:creationId xmlns:a16="http://schemas.microsoft.com/office/drawing/2014/main" id="{33242DED-D2DD-4822-A3BB-277FFB18CA8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73CC1CC-9F6A-4ADD-A688-31BF20A1930C}" type="datetimeFigureOut">
              <a:rPr lang="en-PH" smtClean="0"/>
              <a:t>7/7/2019</a:t>
            </a:fld>
            <a:endParaRPr lang="en-PH"/>
          </a:p>
        </p:txBody>
      </p:sp>
      <p:sp>
        <p:nvSpPr>
          <p:cNvPr id="4" name="Footer Placeholder 3">
            <a:extLst>
              <a:ext uri="{FF2B5EF4-FFF2-40B4-BE49-F238E27FC236}">
                <a16:creationId xmlns:a16="http://schemas.microsoft.com/office/drawing/2014/main" id="{F62A5C1C-36D8-4351-8D50-95D4971BAA6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6" name="Slide Number Placeholder 5">
            <a:extLst>
              <a:ext uri="{FF2B5EF4-FFF2-40B4-BE49-F238E27FC236}">
                <a16:creationId xmlns:a16="http://schemas.microsoft.com/office/drawing/2014/main" id="{46D65C3B-95C2-432A-92BA-79C3DF18AAE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4E53711-40CC-4D9A-8FF3-2E7BDA90EC98}" type="slidenum">
              <a:rPr lang="en-PH" smtClean="0"/>
              <a:t>‹#›</a:t>
            </a:fld>
            <a:endParaRPr lang="en-PH"/>
          </a:p>
        </p:txBody>
      </p:sp>
    </p:spTree>
    <p:extLst>
      <p:ext uri="{BB962C8B-B14F-4D97-AF65-F5344CB8AC3E}">
        <p14:creationId xmlns:p14="http://schemas.microsoft.com/office/powerpoint/2010/main" val="1791113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88819C-A0F5-4482-9A5A-179F93484254}" type="datetimeFigureOut">
              <a:rPr lang="en-PH" smtClean="0"/>
              <a:t>7/7/2019</a:t>
            </a:fld>
            <a:endParaRPr lang="en-PH" dirty="0"/>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PH"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C49441-9757-4F37-BDD8-50C7DEE2906D}" type="slidenum">
              <a:rPr lang="en-PH" smtClean="0"/>
              <a:t>‹#›</a:t>
            </a:fld>
            <a:endParaRPr lang="en-PH" dirty="0"/>
          </a:p>
        </p:txBody>
      </p:sp>
    </p:spTree>
    <p:extLst>
      <p:ext uri="{BB962C8B-B14F-4D97-AF65-F5344CB8AC3E}">
        <p14:creationId xmlns:p14="http://schemas.microsoft.com/office/powerpoint/2010/main" val="3938513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3001698"/>
            <a:ext cx="6858000" cy="1379802"/>
          </a:xfrm>
        </p:spPr>
        <p:txBody>
          <a:bodyPr>
            <a:normAutofit/>
          </a:bodyPr>
          <a:lstStyle>
            <a:lvl1pPr marL="0" indent="0" algn="ctr">
              <a:buNone/>
              <a:defRPr sz="2400">
                <a:solidFill>
                  <a:schemeClr val="bg1"/>
                </a:solidFill>
                <a:latin typeface="HelveticaNeueLT Std Med Cn" panose="020B0606030502030204" pitchFamily="34" charset="0"/>
              </a:defRPr>
            </a:lvl1pPr>
            <a:lvl2pPr marL="342897" indent="0" algn="ctr">
              <a:buNone/>
              <a:defRPr sz="1500"/>
            </a:lvl2pPr>
            <a:lvl3pPr marL="685793" indent="0" algn="ctr">
              <a:buNone/>
              <a:defRPr sz="1350"/>
            </a:lvl3pPr>
            <a:lvl4pPr marL="1028690" indent="0" algn="ctr">
              <a:buNone/>
              <a:defRPr sz="1200"/>
            </a:lvl4pPr>
            <a:lvl5pPr marL="1371586" indent="0" algn="ctr">
              <a:buNone/>
              <a:defRPr sz="1200"/>
            </a:lvl5pPr>
            <a:lvl6pPr marL="1714483" indent="0" algn="ctr">
              <a:buNone/>
              <a:defRPr sz="1200"/>
            </a:lvl6pPr>
            <a:lvl7pPr marL="2057379" indent="0" algn="ctr">
              <a:buNone/>
              <a:defRPr sz="1200"/>
            </a:lvl7pPr>
            <a:lvl8pPr marL="2400276" indent="0" algn="ctr">
              <a:buNone/>
              <a:defRPr sz="1200"/>
            </a:lvl8pPr>
            <a:lvl9pPr marL="2743173" indent="0" algn="ctr">
              <a:buNone/>
              <a:defRPr sz="1200"/>
            </a:lvl9pPr>
          </a:lstStyle>
          <a:p>
            <a:r>
              <a:rPr lang="en-US"/>
              <a:t>Click to edit Master subtitle style</a:t>
            </a:r>
            <a:endParaRPr lang="en-US" dirty="0"/>
          </a:p>
        </p:txBody>
      </p:sp>
    </p:spTree>
    <p:extLst>
      <p:ext uri="{BB962C8B-B14F-4D97-AF65-F5344CB8AC3E}">
        <p14:creationId xmlns:p14="http://schemas.microsoft.com/office/powerpoint/2010/main" val="279096557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FF"/>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521354"/>
            <a:ext cx="7886700" cy="3626116"/>
          </a:xfrm>
          <a:prstGeom prst="rect">
            <a:avLst/>
          </a:prstGeom>
        </p:spPr>
        <p:txBody>
          <a:bodyPr vert="horz" lIns="91440" tIns="45720" rIns="91440" bIns="45720" rtlCol="0">
            <a:normAutofit/>
          </a:bodyPr>
          <a:lstStyle/>
          <a:p>
            <a:pPr lvl="0"/>
            <a:r>
              <a:rPr lang="en-US" dirty="0"/>
              <a:t>Edit Master text styles</a:t>
            </a:r>
          </a:p>
        </p:txBody>
      </p:sp>
    </p:spTree>
    <p:extLst>
      <p:ext uri="{BB962C8B-B14F-4D97-AF65-F5344CB8AC3E}">
        <p14:creationId xmlns:p14="http://schemas.microsoft.com/office/powerpoint/2010/main" val="2158438846"/>
      </p:ext>
    </p:extLst>
  </p:cSld>
  <p:clrMap bg1="lt1" tx1="dk1" bg2="lt2" tx2="dk2" accent1="accent1" accent2="accent2" accent3="accent3" accent4="accent4" accent5="accent5" accent6="accent6" hlink="hlink" folHlink="folHlink"/>
  <p:sldLayoutIdLst>
    <p:sldLayoutId id="2147483651" r:id="rId1"/>
  </p:sldLayoutIdLst>
  <p:txStyles>
    <p:titleStyle>
      <a:lvl1pPr algn="l" defTabSz="685793" rtl="0" eaLnBrk="1" latinLnBrk="0" hangingPunct="1">
        <a:lnSpc>
          <a:spcPct val="90000"/>
        </a:lnSpc>
        <a:spcBef>
          <a:spcPct val="0"/>
        </a:spcBef>
        <a:buNone/>
        <a:defRPr sz="3300" kern="1200">
          <a:solidFill>
            <a:schemeClr val="bg1"/>
          </a:solidFill>
          <a:latin typeface="+mj-lt"/>
          <a:ea typeface="+mj-ea"/>
          <a:cs typeface="+mj-cs"/>
        </a:defRPr>
      </a:lvl1pPr>
    </p:titleStyle>
    <p:bodyStyle>
      <a:lvl1pPr marL="0" indent="0" algn="l" defTabSz="685793" rtl="0" eaLnBrk="1" latinLnBrk="0" hangingPunct="1">
        <a:lnSpc>
          <a:spcPct val="90000"/>
        </a:lnSpc>
        <a:spcBef>
          <a:spcPts val="750"/>
        </a:spcBef>
        <a:buFont typeface="Arial" panose="020B0604020202020204" pitchFamily="34" charset="0"/>
        <a:buNone/>
        <a:defRPr sz="2400" kern="1200">
          <a:solidFill>
            <a:schemeClr val="bg1"/>
          </a:solidFill>
          <a:latin typeface="HelveticaNeueLT Std Med Cn" panose="020B0606030502030204" pitchFamily="34" charset="0"/>
          <a:ea typeface="+mn-ea"/>
          <a:cs typeface="+mn-cs"/>
        </a:defRPr>
      </a:lvl1pPr>
      <a:lvl2pPr marL="514345" indent="-171448" algn="l" defTabSz="685793" rtl="0" eaLnBrk="1" latinLnBrk="0" hangingPunct="1">
        <a:lnSpc>
          <a:spcPct val="90000"/>
        </a:lnSpc>
        <a:spcBef>
          <a:spcPts val="376"/>
        </a:spcBef>
        <a:buFont typeface="Arial" panose="020B0604020202020204" pitchFamily="34" charset="0"/>
        <a:buChar char="•"/>
        <a:defRPr sz="2100" kern="1200">
          <a:solidFill>
            <a:schemeClr val="tx1"/>
          </a:solidFill>
          <a:latin typeface="Franklin Gothic Medium Cond" panose="020B0606030402020204" pitchFamily="34" charset="0"/>
          <a:ea typeface="+mn-ea"/>
          <a:cs typeface="+mn-cs"/>
        </a:defRPr>
      </a:lvl2pPr>
      <a:lvl3pPr marL="857241" indent="-171448" algn="l" defTabSz="685793" rtl="0" eaLnBrk="1" latinLnBrk="0" hangingPunct="1">
        <a:lnSpc>
          <a:spcPct val="90000"/>
        </a:lnSpc>
        <a:spcBef>
          <a:spcPts val="376"/>
        </a:spcBef>
        <a:buFont typeface="Arial" panose="020B0604020202020204" pitchFamily="34" charset="0"/>
        <a:buChar char="•"/>
        <a:defRPr sz="2100" kern="1200">
          <a:solidFill>
            <a:schemeClr val="tx1"/>
          </a:solidFill>
          <a:latin typeface="Franklin Gothic Medium Cond" panose="020B0606030402020204" pitchFamily="34" charset="0"/>
          <a:ea typeface="+mn-ea"/>
          <a:cs typeface="+mn-cs"/>
        </a:defRPr>
      </a:lvl3pPr>
      <a:lvl4pPr marL="1200138" indent="-171448" algn="l" defTabSz="685793" rtl="0" eaLnBrk="1" latinLnBrk="0" hangingPunct="1">
        <a:lnSpc>
          <a:spcPct val="90000"/>
        </a:lnSpc>
        <a:spcBef>
          <a:spcPts val="376"/>
        </a:spcBef>
        <a:buFont typeface="Arial" panose="020B0604020202020204" pitchFamily="34" charset="0"/>
        <a:buChar char="•"/>
        <a:defRPr sz="2100" kern="1200">
          <a:solidFill>
            <a:schemeClr val="tx1"/>
          </a:solidFill>
          <a:latin typeface="Franklin Gothic Medium Cond" panose="020B0606030402020204" pitchFamily="34" charset="0"/>
          <a:ea typeface="+mn-ea"/>
          <a:cs typeface="+mn-cs"/>
        </a:defRPr>
      </a:lvl4pPr>
      <a:lvl5pPr marL="1543035" indent="-171448" algn="l" defTabSz="685793" rtl="0" eaLnBrk="1" latinLnBrk="0" hangingPunct="1">
        <a:lnSpc>
          <a:spcPct val="90000"/>
        </a:lnSpc>
        <a:spcBef>
          <a:spcPts val="376"/>
        </a:spcBef>
        <a:buFont typeface="Arial" panose="020B0604020202020204" pitchFamily="34" charset="0"/>
        <a:buChar char="•"/>
        <a:defRPr sz="2100" kern="1200">
          <a:solidFill>
            <a:schemeClr val="tx1"/>
          </a:solidFill>
          <a:latin typeface="Franklin Gothic Medium Cond" panose="020B0606030402020204" pitchFamily="34" charset="0"/>
          <a:ea typeface="+mn-ea"/>
          <a:cs typeface="+mn-cs"/>
        </a:defRPr>
      </a:lvl5pPr>
      <a:lvl6pPr marL="1885931" indent="-171448" algn="l" defTabSz="685793" rtl="0" eaLnBrk="1" latinLnBrk="0" hangingPunct="1">
        <a:lnSpc>
          <a:spcPct val="90000"/>
        </a:lnSpc>
        <a:spcBef>
          <a:spcPts val="376"/>
        </a:spcBef>
        <a:buFont typeface="Arial" panose="020B0604020202020204" pitchFamily="34" charset="0"/>
        <a:buChar char="•"/>
        <a:defRPr sz="1350" kern="1200">
          <a:solidFill>
            <a:schemeClr val="tx1"/>
          </a:solidFill>
          <a:latin typeface="+mn-lt"/>
          <a:ea typeface="+mn-ea"/>
          <a:cs typeface="+mn-cs"/>
        </a:defRPr>
      </a:lvl6pPr>
      <a:lvl7pPr marL="2228828" indent="-171448" algn="l" defTabSz="685793" rtl="0" eaLnBrk="1" latinLnBrk="0" hangingPunct="1">
        <a:lnSpc>
          <a:spcPct val="90000"/>
        </a:lnSpc>
        <a:spcBef>
          <a:spcPts val="376"/>
        </a:spcBef>
        <a:buFont typeface="Arial" panose="020B0604020202020204" pitchFamily="34" charset="0"/>
        <a:buChar char="•"/>
        <a:defRPr sz="1350" kern="1200">
          <a:solidFill>
            <a:schemeClr val="tx1"/>
          </a:solidFill>
          <a:latin typeface="+mn-lt"/>
          <a:ea typeface="+mn-ea"/>
          <a:cs typeface="+mn-cs"/>
        </a:defRPr>
      </a:lvl7pPr>
      <a:lvl8pPr marL="2571724" indent="-171448" algn="l" defTabSz="685793" rtl="0" eaLnBrk="1" latinLnBrk="0" hangingPunct="1">
        <a:lnSpc>
          <a:spcPct val="90000"/>
        </a:lnSpc>
        <a:spcBef>
          <a:spcPts val="376"/>
        </a:spcBef>
        <a:buFont typeface="Arial" panose="020B0604020202020204" pitchFamily="34" charset="0"/>
        <a:buChar char="•"/>
        <a:defRPr sz="1350" kern="1200">
          <a:solidFill>
            <a:schemeClr val="tx1"/>
          </a:solidFill>
          <a:latin typeface="+mn-lt"/>
          <a:ea typeface="+mn-ea"/>
          <a:cs typeface="+mn-cs"/>
        </a:defRPr>
      </a:lvl8pPr>
      <a:lvl9pPr marL="2914621" indent="-171448" algn="l" defTabSz="685793" rtl="0" eaLnBrk="1" latinLnBrk="0" hangingPunct="1">
        <a:lnSpc>
          <a:spcPct val="90000"/>
        </a:lnSpc>
        <a:spcBef>
          <a:spcPts val="376"/>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93" rtl="0" eaLnBrk="1" latinLnBrk="0" hangingPunct="1">
        <a:defRPr sz="1350" kern="1200">
          <a:solidFill>
            <a:schemeClr val="tx1"/>
          </a:solidFill>
          <a:latin typeface="+mn-lt"/>
          <a:ea typeface="+mn-ea"/>
          <a:cs typeface="+mn-cs"/>
        </a:defRPr>
      </a:lvl1pPr>
      <a:lvl2pPr marL="342897" algn="l" defTabSz="685793" rtl="0" eaLnBrk="1" latinLnBrk="0" hangingPunct="1">
        <a:defRPr sz="1350" kern="1200">
          <a:solidFill>
            <a:schemeClr val="tx1"/>
          </a:solidFill>
          <a:latin typeface="+mn-lt"/>
          <a:ea typeface="+mn-ea"/>
          <a:cs typeface="+mn-cs"/>
        </a:defRPr>
      </a:lvl2pPr>
      <a:lvl3pPr marL="685793" algn="l" defTabSz="685793" rtl="0" eaLnBrk="1" latinLnBrk="0" hangingPunct="1">
        <a:defRPr sz="1350" kern="1200">
          <a:solidFill>
            <a:schemeClr val="tx1"/>
          </a:solidFill>
          <a:latin typeface="+mn-lt"/>
          <a:ea typeface="+mn-ea"/>
          <a:cs typeface="+mn-cs"/>
        </a:defRPr>
      </a:lvl3pPr>
      <a:lvl4pPr marL="1028690" algn="l" defTabSz="685793" rtl="0" eaLnBrk="1" latinLnBrk="0" hangingPunct="1">
        <a:defRPr sz="1350" kern="1200">
          <a:solidFill>
            <a:schemeClr val="tx1"/>
          </a:solidFill>
          <a:latin typeface="+mn-lt"/>
          <a:ea typeface="+mn-ea"/>
          <a:cs typeface="+mn-cs"/>
        </a:defRPr>
      </a:lvl4pPr>
      <a:lvl5pPr marL="1371586" algn="l" defTabSz="685793" rtl="0" eaLnBrk="1" latinLnBrk="0" hangingPunct="1">
        <a:defRPr sz="1350" kern="1200">
          <a:solidFill>
            <a:schemeClr val="tx1"/>
          </a:solidFill>
          <a:latin typeface="+mn-lt"/>
          <a:ea typeface="+mn-ea"/>
          <a:cs typeface="+mn-cs"/>
        </a:defRPr>
      </a:lvl5pPr>
      <a:lvl6pPr marL="1714483" algn="l" defTabSz="685793" rtl="0" eaLnBrk="1" latinLnBrk="0" hangingPunct="1">
        <a:defRPr sz="1350" kern="1200">
          <a:solidFill>
            <a:schemeClr val="tx1"/>
          </a:solidFill>
          <a:latin typeface="+mn-lt"/>
          <a:ea typeface="+mn-ea"/>
          <a:cs typeface="+mn-cs"/>
        </a:defRPr>
      </a:lvl6pPr>
      <a:lvl7pPr marL="2057379" algn="l" defTabSz="685793" rtl="0" eaLnBrk="1" latinLnBrk="0" hangingPunct="1">
        <a:defRPr sz="1350" kern="1200">
          <a:solidFill>
            <a:schemeClr val="tx1"/>
          </a:solidFill>
          <a:latin typeface="+mn-lt"/>
          <a:ea typeface="+mn-ea"/>
          <a:cs typeface="+mn-cs"/>
        </a:defRPr>
      </a:lvl7pPr>
      <a:lvl8pPr marL="2400276" algn="l" defTabSz="685793" rtl="0" eaLnBrk="1" latinLnBrk="0" hangingPunct="1">
        <a:defRPr sz="1350" kern="1200">
          <a:solidFill>
            <a:schemeClr val="tx1"/>
          </a:solidFill>
          <a:latin typeface="+mn-lt"/>
          <a:ea typeface="+mn-ea"/>
          <a:cs typeface="+mn-cs"/>
        </a:defRPr>
      </a:lvl8pPr>
      <a:lvl9pPr marL="2743173" algn="l" defTabSz="68579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66626" y="4417620"/>
            <a:ext cx="8229601" cy="1192121"/>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Matt 6:19-34 </a:t>
            </a:r>
            <a:endParaRPr lang="en-PH" dirty="0"/>
          </a:p>
          <a:p>
            <a:r>
              <a:rPr lang="en-US" dirty="0"/>
              <a:t>19 Lay not up for yourselves treasures upon earth, where moth and rust doth corrupt, and where thieves break through and steal:</a:t>
            </a:r>
            <a:endParaRPr lang="en-PH" dirty="0"/>
          </a:p>
        </p:txBody>
      </p:sp>
    </p:spTree>
    <p:extLst>
      <p:ext uri="{BB962C8B-B14F-4D97-AF65-F5344CB8AC3E}">
        <p14:creationId xmlns:p14="http://schemas.microsoft.com/office/powerpoint/2010/main" val="3389701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66626" y="4408191"/>
            <a:ext cx="8229601" cy="1192121"/>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Matt 6:19-34 </a:t>
            </a:r>
            <a:endParaRPr lang="en-PH" dirty="0"/>
          </a:p>
          <a:p>
            <a:r>
              <a:rPr lang="en-US" dirty="0"/>
              <a:t>28 And why take ye thought for raiment? Consider the lilies of the field, how they grow; they toil not, neither do they spin:</a:t>
            </a:r>
            <a:endParaRPr lang="en-PH" dirty="0"/>
          </a:p>
        </p:txBody>
      </p:sp>
    </p:spTree>
    <p:extLst>
      <p:ext uri="{BB962C8B-B14F-4D97-AF65-F5344CB8AC3E}">
        <p14:creationId xmlns:p14="http://schemas.microsoft.com/office/powerpoint/2010/main" val="66042988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57199" y="4747562"/>
            <a:ext cx="8229601" cy="859723"/>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1 Timothy 4:1, 8-15 (KJV)</a:t>
            </a:r>
            <a:endParaRPr lang="en-PH" dirty="0"/>
          </a:p>
          <a:p>
            <a:r>
              <a:rPr lang="en-US" dirty="0"/>
              <a:t>13 Till I come, give attendance to reading, to exhortation, to doctrine.</a:t>
            </a:r>
            <a:endParaRPr lang="en-PH" dirty="0"/>
          </a:p>
        </p:txBody>
      </p:sp>
    </p:spTree>
    <p:extLst>
      <p:ext uri="{BB962C8B-B14F-4D97-AF65-F5344CB8AC3E}">
        <p14:creationId xmlns:p14="http://schemas.microsoft.com/office/powerpoint/2010/main" val="11581458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57199" y="4408197"/>
            <a:ext cx="8229601" cy="1192121"/>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1 Timothy 4:1, 8-15 (KJV)</a:t>
            </a:r>
            <a:endParaRPr lang="en-PH" dirty="0"/>
          </a:p>
          <a:p>
            <a:r>
              <a:rPr lang="en-US" dirty="0"/>
              <a:t>14 Neglect not the gift that is in thee, which was given thee by prophecy, with the laying on of the hands of the presbytery.</a:t>
            </a:r>
            <a:endParaRPr lang="en-PH" dirty="0"/>
          </a:p>
        </p:txBody>
      </p:sp>
    </p:spTree>
    <p:extLst>
      <p:ext uri="{BB962C8B-B14F-4D97-AF65-F5344CB8AC3E}">
        <p14:creationId xmlns:p14="http://schemas.microsoft.com/office/powerpoint/2010/main" val="395589199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57199" y="4408197"/>
            <a:ext cx="8229601" cy="1192121"/>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1 Timothy 4:1, 8-15 (KJV)</a:t>
            </a:r>
            <a:endParaRPr lang="en-PH" dirty="0"/>
          </a:p>
          <a:p>
            <a:r>
              <a:rPr lang="en-US" dirty="0"/>
              <a:t>15 Meditate upon these things; give thyself wholly to them; that thy profiting may appear to all.</a:t>
            </a:r>
            <a:endParaRPr lang="en-PH" dirty="0"/>
          </a:p>
        </p:txBody>
      </p:sp>
    </p:spTree>
    <p:extLst>
      <p:ext uri="{BB962C8B-B14F-4D97-AF65-F5344CB8AC3E}">
        <p14:creationId xmlns:p14="http://schemas.microsoft.com/office/powerpoint/2010/main" val="45515441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C2EB9ED2-D3A4-41C4-BCF1-D772B7DB1D25}"/>
              </a:ext>
            </a:extLst>
          </p:cNvPr>
          <p:cNvSpPr txBox="1">
            <a:spLocks noChangeArrowheads="1"/>
          </p:cNvSpPr>
          <p:nvPr/>
        </p:nvSpPr>
        <p:spPr bwMode="auto">
          <a:xfrm>
            <a:off x="447559" y="4630081"/>
            <a:ext cx="8117633" cy="530906"/>
          </a:xfrm>
          <a:prstGeom prst="rect">
            <a:avLst/>
          </a:prstGeom>
          <a:solidFill>
            <a:schemeClr val="bg1">
              <a:lumMod val="95000"/>
            </a:schemeClr>
          </a:solidFill>
          <a:ln w="12700">
            <a:solidFill>
              <a:schemeClr val="tx1">
                <a:lumMod val="95000"/>
                <a:lumOff val="5000"/>
              </a:schemeClr>
            </a:solidFill>
            <a:miter lim="800000"/>
            <a:headEnd/>
            <a:tailEnd/>
          </a:ln>
        </p:spPr>
        <p:txBody>
          <a:bodyPr wrap="square" lIns="68573" tIns="34286" rIns="68573" bIns="34286">
            <a:spAutoFit/>
          </a:bodyPr>
          <a:lstStyle/>
          <a:p>
            <a:pPr lvl="0" algn="ctr"/>
            <a:r>
              <a:rPr lang="en-PH" sz="3000" b="1" dirty="0">
                <a:solidFill>
                  <a:schemeClr val="tx2">
                    <a:lumMod val="50000"/>
                  </a:schemeClr>
                </a:solidFill>
              </a:rPr>
              <a:t>B)	Virtuous Stewardship</a:t>
            </a:r>
          </a:p>
        </p:txBody>
      </p:sp>
      <p:sp>
        <p:nvSpPr>
          <p:cNvPr id="3" name="Text Box 2">
            <a:extLst>
              <a:ext uri="{FF2B5EF4-FFF2-40B4-BE49-F238E27FC236}">
                <a16:creationId xmlns:a16="http://schemas.microsoft.com/office/drawing/2014/main" id="{6F54769F-02C8-41DE-9C07-8EA085933796}"/>
              </a:ext>
            </a:extLst>
          </p:cNvPr>
          <p:cNvSpPr txBox="1">
            <a:spLocks noChangeArrowheads="1"/>
          </p:cNvSpPr>
          <p:nvPr/>
        </p:nvSpPr>
        <p:spPr bwMode="auto">
          <a:xfrm>
            <a:off x="447559" y="5169632"/>
            <a:ext cx="8118406" cy="407796"/>
          </a:xfrm>
          <a:prstGeom prst="rect">
            <a:avLst/>
          </a:prstGeom>
          <a:gradFill flip="none" rotWithShape="1">
            <a:gsLst>
              <a:gs pos="15000">
                <a:schemeClr val="accent1">
                  <a:lumMod val="50000"/>
                </a:schemeClr>
              </a:gs>
              <a:gs pos="85000">
                <a:schemeClr val="accent5">
                  <a:lumMod val="60000"/>
                  <a:lumOff val="40000"/>
                </a:schemeClr>
              </a:gs>
            </a:gsLst>
            <a:lin ang="8100000" scaled="1"/>
            <a:tileRect/>
          </a:gradFill>
          <a:ln w="12700">
            <a:solidFill>
              <a:schemeClr val="tx1"/>
            </a:solidFill>
            <a:miter lim="800000"/>
            <a:headEnd/>
            <a:tailEnd/>
          </a:ln>
        </p:spPr>
        <p:txBody>
          <a:bodyPr wrap="square" lIns="68573" tIns="34286" rIns="68573" bIns="34286">
            <a:spAutoFit/>
          </a:bodyPr>
          <a:lstStyle>
            <a:defPPr>
              <a:defRPr lang="en-US"/>
            </a:defPPr>
            <a:lvl1pPr algn="ctr" fontAlgn="base">
              <a:spcBef>
                <a:spcPct val="0"/>
              </a:spcBef>
              <a:spcAft>
                <a:spcPct val="0"/>
              </a:spcAft>
              <a:defRPr sz="32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r>
              <a:rPr lang="en-PH" sz="2200" dirty="0">
                <a:latin typeface="+mn-lt"/>
              </a:rPr>
              <a:t>ALL THINGS THAT PERTAIN TO LIFE AND GODLINESS</a:t>
            </a:r>
          </a:p>
        </p:txBody>
      </p:sp>
    </p:spTree>
    <p:extLst>
      <p:ext uri="{BB962C8B-B14F-4D97-AF65-F5344CB8AC3E}">
        <p14:creationId xmlns:p14="http://schemas.microsoft.com/office/powerpoint/2010/main" val="245793683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C2EB9ED2-D3A4-41C4-BCF1-D772B7DB1D25}"/>
              </a:ext>
            </a:extLst>
          </p:cNvPr>
          <p:cNvSpPr txBox="1">
            <a:spLocks noChangeArrowheads="1"/>
          </p:cNvSpPr>
          <p:nvPr/>
        </p:nvSpPr>
        <p:spPr bwMode="auto">
          <a:xfrm>
            <a:off x="447559" y="4630078"/>
            <a:ext cx="8117633" cy="530906"/>
          </a:xfrm>
          <a:prstGeom prst="rect">
            <a:avLst/>
          </a:prstGeom>
          <a:solidFill>
            <a:schemeClr val="accent6">
              <a:lumMod val="60000"/>
              <a:lumOff val="40000"/>
            </a:schemeClr>
          </a:solidFill>
          <a:ln w="12700">
            <a:solidFill>
              <a:schemeClr val="tx1">
                <a:lumMod val="95000"/>
                <a:lumOff val="5000"/>
              </a:schemeClr>
            </a:solidFill>
            <a:miter lim="800000"/>
            <a:headEnd/>
            <a:tailEnd/>
          </a:ln>
        </p:spPr>
        <p:txBody>
          <a:bodyPr wrap="square" lIns="68573" tIns="34286" rIns="68573" bIns="34286">
            <a:spAutoFit/>
          </a:bodyPr>
          <a:lstStyle/>
          <a:p>
            <a:pPr lvl="0" algn="ctr"/>
            <a:r>
              <a:rPr lang="en-PH" sz="3000" b="1" dirty="0">
                <a:solidFill>
                  <a:schemeClr val="tx2">
                    <a:lumMod val="50000"/>
                  </a:schemeClr>
                </a:solidFill>
              </a:rPr>
              <a:t>1)	Faith produces Works</a:t>
            </a:r>
          </a:p>
        </p:txBody>
      </p:sp>
      <p:sp>
        <p:nvSpPr>
          <p:cNvPr id="3" name="Text Box 2">
            <a:extLst>
              <a:ext uri="{FF2B5EF4-FFF2-40B4-BE49-F238E27FC236}">
                <a16:creationId xmlns:a16="http://schemas.microsoft.com/office/drawing/2014/main" id="{6F54769F-02C8-41DE-9C07-8EA085933796}"/>
              </a:ext>
            </a:extLst>
          </p:cNvPr>
          <p:cNvSpPr txBox="1">
            <a:spLocks noChangeArrowheads="1"/>
          </p:cNvSpPr>
          <p:nvPr/>
        </p:nvSpPr>
        <p:spPr bwMode="auto">
          <a:xfrm>
            <a:off x="447559" y="5169632"/>
            <a:ext cx="8118406" cy="407796"/>
          </a:xfrm>
          <a:prstGeom prst="rect">
            <a:avLst/>
          </a:prstGeom>
          <a:gradFill flip="none" rotWithShape="1">
            <a:gsLst>
              <a:gs pos="15000">
                <a:schemeClr val="accent1">
                  <a:lumMod val="50000"/>
                </a:schemeClr>
              </a:gs>
              <a:gs pos="85000">
                <a:schemeClr val="accent5">
                  <a:lumMod val="60000"/>
                  <a:lumOff val="40000"/>
                </a:schemeClr>
              </a:gs>
            </a:gsLst>
            <a:lin ang="8100000" scaled="1"/>
            <a:tileRect/>
          </a:gradFill>
          <a:ln w="12700">
            <a:solidFill>
              <a:schemeClr val="tx1"/>
            </a:solidFill>
            <a:miter lim="800000"/>
            <a:headEnd/>
            <a:tailEnd/>
          </a:ln>
        </p:spPr>
        <p:txBody>
          <a:bodyPr wrap="square" lIns="68573" tIns="34286" rIns="68573" bIns="34286">
            <a:spAutoFit/>
          </a:bodyPr>
          <a:lstStyle>
            <a:defPPr>
              <a:defRPr lang="en-US"/>
            </a:defPPr>
            <a:lvl1pPr algn="ctr" fontAlgn="base">
              <a:spcBef>
                <a:spcPct val="0"/>
              </a:spcBef>
              <a:spcAft>
                <a:spcPct val="0"/>
              </a:spcAft>
              <a:defRPr sz="32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r>
              <a:rPr lang="en-PH" sz="2200" dirty="0">
                <a:latin typeface="+mn-lt"/>
              </a:rPr>
              <a:t>ALL THINGS THAT PERTAIN TO LIFE AND GODLINESS</a:t>
            </a:r>
          </a:p>
        </p:txBody>
      </p:sp>
    </p:spTree>
    <p:extLst>
      <p:ext uri="{BB962C8B-B14F-4D97-AF65-F5344CB8AC3E}">
        <p14:creationId xmlns:p14="http://schemas.microsoft.com/office/powerpoint/2010/main" val="336183430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57199" y="3748319"/>
            <a:ext cx="8229601" cy="1856919"/>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Titus 3:8 (KJV) </a:t>
            </a:r>
          </a:p>
          <a:p>
            <a:r>
              <a:rPr lang="en-US" dirty="0"/>
              <a:t>This is a faithful saying, and these things I will that thou affirm constantly, that they which have believed in God might be careful to maintain good works. These things are good and profitable unto men.</a:t>
            </a:r>
            <a:endParaRPr lang="en-PH" dirty="0"/>
          </a:p>
        </p:txBody>
      </p:sp>
    </p:spTree>
    <p:extLst>
      <p:ext uri="{BB962C8B-B14F-4D97-AF65-F5344CB8AC3E}">
        <p14:creationId xmlns:p14="http://schemas.microsoft.com/office/powerpoint/2010/main" val="353793902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57199" y="4417623"/>
            <a:ext cx="8229601" cy="1192121"/>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James 2:14, 17-18, 20, 22, 24, 26 (KJV)</a:t>
            </a:r>
            <a:endParaRPr lang="en-PH" dirty="0"/>
          </a:p>
          <a:p>
            <a:r>
              <a:rPr lang="en-US" dirty="0"/>
              <a:t>14 What doth it profit, my brethren, though a man say he hath faith, and have not works? can faith save him?</a:t>
            </a:r>
            <a:endParaRPr lang="en-PH" dirty="0"/>
          </a:p>
        </p:txBody>
      </p:sp>
    </p:spTree>
    <p:extLst>
      <p:ext uri="{BB962C8B-B14F-4D97-AF65-F5344CB8AC3E}">
        <p14:creationId xmlns:p14="http://schemas.microsoft.com/office/powerpoint/2010/main" val="132468233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57199" y="4417623"/>
            <a:ext cx="8229601" cy="859723"/>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James 2:14, 17-18, 20, 22, 24, 26 (KJV)</a:t>
            </a:r>
            <a:endParaRPr lang="en-PH" dirty="0"/>
          </a:p>
          <a:p>
            <a:r>
              <a:rPr lang="en-US" dirty="0"/>
              <a:t>17 Even so faith, if it hath not works, is dead, being alone.</a:t>
            </a:r>
            <a:endParaRPr lang="en-PH" dirty="0"/>
          </a:p>
        </p:txBody>
      </p:sp>
    </p:spTree>
    <p:extLst>
      <p:ext uri="{BB962C8B-B14F-4D97-AF65-F5344CB8AC3E}">
        <p14:creationId xmlns:p14="http://schemas.microsoft.com/office/powerpoint/2010/main" val="12701527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57199" y="4068831"/>
            <a:ext cx="8229601" cy="1524520"/>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James 2:14, 17-18, 20, 22, 24, 26 (KJV)</a:t>
            </a:r>
            <a:endParaRPr lang="en-PH" dirty="0"/>
          </a:p>
          <a:p>
            <a:r>
              <a:rPr lang="en-US" dirty="0"/>
              <a:t>18 Yea, a man may say, Thou hast faith, and I have works: shew me thy faith without thy works, and I will shew thee my faith by my works.</a:t>
            </a:r>
            <a:endParaRPr lang="en-PH" dirty="0"/>
          </a:p>
        </p:txBody>
      </p:sp>
    </p:spTree>
    <p:extLst>
      <p:ext uri="{BB962C8B-B14F-4D97-AF65-F5344CB8AC3E}">
        <p14:creationId xmlns:p14="http://schemas.microsoft.com/office/powerpoint/2010/main" val="240494100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57199" y="4615586"/>
            <a:ext cx="8229601" cy="859723"/>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James 2:14, 17-18, 20, 22, 24, 26 (KJV)</a:t>
            </a:r>
            <a:endParaRPr lang="en-PH" dirty="0"/>
          </a:p>
          <a:p>
            <a:r>
              <a:rPr lang="en-US" dirty="0"/>
              <a:t>20 But wilt thou know, O vain man, that faith without works is dead?</a:t>
            </a:r>
            <a:endParaRPr lang="en-PH" dirty="0"/>
          </a:p>
        </p:txBody>
      </p:sp>
    </p:spTree>
    <p:extLst>
      <p:ext uri="{BB962C8B-B14F-4D97-AF65-F5344CB8AC3E}">
        <p14:creationId xmlns:p14="http://schemas.microsoft.com/office/powerpoint/2010/main" val="1683623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66626" y="4408191"/>
            <a:ext cx="8229601" cy="1192121"/>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Matt 6:19-34 </a:t>
            </a:r>
            <a:endParaRPr lang="en-PH" dirty="0"/>
          </a:p>
          <a:p>
            <a:r>
              <a:rPr lang="en-US" dirty="0"/>
              <a:t>29 And yet I say unto you, That even Solomon in all his glory was not arrayed like one of these.</a:t>
            </a:r>
            <a:endParaRPr lang="en-PH" dirty="0"/>
          </a:p>
        </p:txBody>
      </p:sp>
    </p:spTree>
    <p:extLst>
      <p:ext uri="{BB962C8B-B14F-4D97-AF65-F5344CB8AC3E}">
        <p14:creationId xmlns:p14="http://schemas.microsoft.com/office/powerpoint/2010/main" val="142035535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57199" y="4379916"/>
            <a:ext cx="8229601" cy="1192121"/>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James 2:14, 17-18, 20, 22, 24, 26 (KJV)</a:t>
            </a:r>
            <a:endParaRPr lang="en-PH" dirty="0"/>
          </a:p>
          <a:p>
            <a:r>
              <a:rPr lang="en-US" dirty="0"/>
              <a:t>22 </a:t>
            </a:r>
            <a:r>
              <a:rPr lang="en-US" dirty="0" err="1"/>
              <a:t>Seest</a:t>
            </a:r>
            <a:r>
              <a:rPr lang="en-US" dirty="0"/>
              <a:t> thou how faith wrought with his works, and by works was faith made perfect?</a:t>
            </a:r>
            <a:endParaRPr lang="en-PH" dirty="0"/>
          </a:p>
        </p:txBody>
      </p:sp>
    </p:spTree>
    <p:extLst>
      <p:ext uri="{BB962C8B-B14F-4D97-AF65-F5344CB8AC3E}">
        <p14:creationId xmlns:p14="http://schemas.microsoft.com/office/powerpoint/2010/main" val="192697705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57199" y="4379916"/>
            <a:ext cx="8229601" cy="1192121"/>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James 2:14, 17-18, 20, 22, 24, 26 (KJV)</a:t>
            </a:r>
            <a:endParaRPr lang="en-PH" dirty="0"/>
          </a:p>
          <a:p>
            <a:r>
              <a:rPr lang="en-US" dirty="0"/>
              <a:t>24 Ye see then how that by works a man is justified, and not by faith only.</a:t>
            </a:r>
            <a:endParaRPr lang="en-PH" dirty="0"/>
          </a:p>
        </p:txBody>
      </p:sp>
    </p:spTree>
    <p:extLst>
      <p:ext uri="{BB962C8B-B14F-4D97-AF65-F5344CB8AC3E}">
        <p14:creationId xmlns:p14="http://schemas.microsoft.com/office/powerpoint/2010/main" val="113041727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57199" y="4379916"/>
            <a:ext cx="8229601" cy="1192121"/>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James 2:14, 17-18, 20, 22, 24, 26 (KJV)</a:t>
            </a:r>
            <a:endParaRPr lang="en-PH" dirty="0"/>
          </a:p>
          <a:p>
            <a:r>
              <a:rPr lang="en-US" dirty="0"/>
              <a:t>26 For as the body without the spirit is dead, so faith without works is dead also.</a:t>
            </a:r>
            <a:endParaRPr lang="en-PH" dirty="0"/>
          </a:p>
        </p:txBody>
      </p:sp>
    </p:spTree>
    <p:extLst>
      <p:ext uri="{BB962C8B-B14F-4D97-AF65-F5344CB8AC3E}">
        <p14:creationId xmlns:p14="http://schemas.microsoft.com/office/powerpoint/2010/main" val="382511425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57199" y="4068832"/>
            <a:ext cx="8229601" cy="1524520"/>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Hebrews 6:1-2, 9-12 (KJV)</a:t>
            </a:r>
            <a:endParaRPr lang="en-PH" dirty="0"/>
          </a:p>
          <a:p>
            <a:r>
              <a:rPr lang="en-US" dirty="0"/>
              <a:t>1 Therefore leaving the principles of the doctrine of Christ, let us go on unto perfection; not laying again the foundation of repentance from dead works, and of faith toward God,</a:t>
            </a:r>
            <a:endParaRPr lang="en-PH" dirty="0"/>
          </a:p>
        </p:txBody>
      </p:sp>
    </p:spTree>
    <p:extLst>
      <p:ext uri="{BB962C8B-B14F-4D97-AF65-F5344CB8AC3E}">
        <p14:creationId xmlns:p14="http://schemas.microsoft.com/office/powerpoint/2010/main" val="144026397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57199" y="4408196"/>
            <a:ext cx="8229601" cy="1192121"/>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Hebrews 6:1-2, 9-12 (KJV)</a:t>
            </a:r>
            <a:endParaRPr lang="en-PH" dirty="0"/>
          </a:p>
          <a:p>
            <a:r>
              <a:rPr lang="en-US" dirty="0"/>
              <a:t>2 Of the doctrine of baptisms, and of laying on of hands, and of resurrection of the dead, and of eternal judgment.</a:t>
            </a:r>
            <a:endParaRPr lang="en-PH" dirty="0"/>
          </a:p>
        </p:txBody>
      </p:sp>
    </p:spTree>
    <p:extLst>
      <p:ext uri="{BB962C8B-B14F-4D97-AF65-F5344CB8AC3E}">
        <p14:creationId xmlns:p14="http://schemas.microsoft.com/office/powerpoint/2010/main" val="72140673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57199" y="4408196"/>
            <a:ext cx="8229601" cy="1192121"/>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Hebrews 6:1-2, 9-12 (KJV)</a:t>
            </a:r>
            <a:endParaRPr lang="en-PH" dirty="0"/>
          </a:p>
          <a:p>
            <a:r>
              <a:rPr lang="en-US" dirty="0"/>
              <a:t>9 But, beloved, we are persuaded better things of you, and things that accompany salvation, though we thus speak.</a:t>
            </a:r>
            <a:endParaRPr lang="en-PH" dirty="0"/>
          </a:p>
        </p:txBody>
      </p:sp>
    </p:spTree>
    <p:extLst>
      <p:ext uri="{BB962C8B-B14F-4D97-AF65-F5344CB8AC3E}">
        <p14:creationId xmlns:p14="http://schemas.microsoft.com/office/powerpoint/2010/main" val="72719026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57199" y="4078258"/>
            <a:ext cx="8229601" cy="1524520"/>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Hebrews 6:1-2, 9-12 (KJV)</a:t>
            </a:r>
            <a:endParaRPr lang="en-PH" dirty="0"/>
          </a:p>
          <a:p>
            <a:r>
              <a:rPr lang="en-US" dirty="0"/>
              <a:t>10 For God is not unrighteous to forget your work and </a:t>
            </a:r>
            <a:r>
              <a:rPr lang="en-US" dirty="0" err="1"/>
              <a:t>labour</a:t>
            </a:r>
            <a:r>
              <a:rPr lang="en-US" dirty="0"/>
              <a:t> of love, which ye have shewed toward his name, in that ye have ministered to the saints, and do minister.</a:t>
            </a:r>
            <a:endParaRPr lang="en-PH" dirty="0"/>
          </a:p>
        </p:txBody>
      </p:sp>
    </p:spTree>
    <p:extLst>
      <p:ext uri="{BB962C8B-B14F-4D97-AF65-F5344CB8AC3E}">
        <p14:creationId xmlns:p14="http://schemas.microsoft.com/office/powerpoint/2010/main" val="368090816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57199" y="4398769"/>
            <a:ext cx="8229601" cy="1192121"/>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Hebrews 6:1-2, 9-12 (KJV)</a:t>
            </a:r>
            <a:endParaRPr lang="en-PH" dirty="0"/>
          </a:p>
          <a:p>
            <a:r>
              <a:rPr lang="en-US" dirty="0"/>
              <a:t>11 And we desire that every one of you do shew the same diligence to the full assurance of hope unto the end:</a:t>
            </a:r>
            <a:endParaRPr lang="en-PH" dirty="0"/>
          </a:p>
        </p:txBody>
      </p:sp>
    </p:spTree>
    <p:extLst>
      <p:ext uri="{BB962C8B-B14F-4D97-AF65-F5344CB8AC3E}">
        <p14:creationId xmlns:p14="http://schemas.microsoft.com/office/powerpoint/2010/main" val="14601019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57199" y="4398769"/>
            <a:ext cx="8229601" cy="1192121"/>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Hebrews 6:1-2, 9-12 (KJV)</a:t>
            </a:r>
            <a:endParaRPr lang="en-PH" dirty="0"/>
          </a:p>
          <a:p>
            <a:r>
              <a:rPr lang="en-US" dirty="0"/>
              <a:t>12 That ye be not slothful, but followers of them who through faith and patience inherit the promises.</a:t>
            </a:r>
            <a:endParaRPr lang="en-PH" dirty="0"/>
          </a:p>
        </p:txBody>
      </p:sp>
    </p:spTree>
    <p:extLst>
      <p:ext uri="{BB962C8B-B14F-4D97-AF65-F5344CB8AC3E}">
        <p14:creationId xmlns:p14="http://schemas.microsoft.com/office/powerpoint/2010/main" val="153998896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C2EB9ED2-D3A4-41C4-BCF1-D772B7DB1D25}"/>
              </a:ext>
            </a:extLst>
          </p:cNvPr>
          <p:cNvSpPr txBox="1">
            <a:spLocks noChangeArrowheads="1"/>
          </p:cNvSpPr>
          <p:nvPr/>
        </p:nvSpPr>
        <p:spPr bwMode="auto">
          <a:xfrm>
            <a:off x="447559" y="4630078"/>
            <a:ext cx="8117633" cy="530906"/>
          </a:xfrm>
          <a:prstGeom prst="rect">
            <a:avLst/>
          </a:prstGeom>
          <a:solidFill>
            <a:schemeClr val="accent6">
              <a:lumMod val="60000"/>
              <a:lumOff val="40000"/>
            </a:schemeClr>
          </a:solidFill>
          <a:ln w="12700">
            <a:solidFill>
              <a:schemeClr val="tx1">
                <a:lumMod val="95000"/>
                <a:lumOff val="5000"/>
              </a:schemeClr>
            </a:solidFill>
            <a:miter lim="800000"/>
            <a:headEnd/>
            <a:tailEnd/>
          </a:ln>
        </p:spPr>
        <p:txBody>
          <a:bodyPr wrap="square" lIns="68573" tIns="34286" rIns="68573" bIns="34286">
            <a:spAutoFit/>
          </a:bodyPr>
          <a:lstStyle/>
          <a:p>
            <a:pPr lvl="0" algn="ctr"/>
            <a:r>
              <a:rPr lang="en-PH" sz="3000" b="1" dirty="0">
                <a:solidFill>
                  <a:schemeClr val="tx2">
                    <a:lumMod val="50000"/>
                  </a:schemeClr>
                </a:solidFill>
              </a:rPr>
              <a:t>2)	Grace produces Virtues (through Diligence)</a:t>
            </a:r>
          </a:p>
        </p:txBody>
      </p:sp>
      <p:sp>
        <p:nvSpPr>
          <p:cNvPr id="3" name="Text Box 2">
            <a:extLst>
              <a:ext uri="{FF2B5EF4-FFF2-40B4-BE49-F238E27FC236}">
                <a16:creationId xmlns:a16="http://schemas.microsoft.com/office/drawing/2014/main" id="{6F54769F-02C8-41DE-9C07-8EA085933796}"/>
              </a:ext>
            </a:extLst>
          </p:cNvPr>
          <p:cNvSpPr txBox="1">
            <a:spLocks noChangeArrowheads="1"/>
          </p:cNvSpPr>
          <p:nvPr/>
        </p:nvSpPr>
        <p:spPr bwMode="auto">
          <a:xfrm>
            <a:off x="447559" y="5169632"/>
            <a:ext cx="8118406" cy="407796"/>
          </a:xfrm>
          <a:prstGeom prst="rect">
            <a:avLst/>
          </a:prstGeom>
          <a:gradFill flip="none" rotWithShape="1">
            <a:gsLst>
              <a:gs pos="15000">
                <a:schemeClr val="accent1">
                  <a:lumMod val="50000"/>
                </a:schemeClr>
              </a:gs>
              <a:gs pos="85000">
                <a:schemeClr val="accent5">
                  <a:lumMod val="60000"/>
                  <a:lumOff val="40000"/>
                </a:schemeClr>
              </a:gs>
            </a:gsLst>
            <a:lin ang="8100000" scaled="1"/>
            <a:tileRect/>
          </a:gradFill>
          <a:ln w="12700">
            <a:solidFill>
              <a:schemeClr val="tx1"/>
            </a:solidFill>
            <a:miter lim="800000"/>
            <a:headEnd/>
            <a:tailEnd/>
          </a:ln>
        </p:spPr>
        <p:txBody>
          <a:bodyPr wrap="square" lIns="68573" tIns="34286" rIns="68573" bIns="34286">
            <a:spAutoFit/>
          </a:bodyPr>
          <a:lstStyle>
            <a:defPPr>
              <a:defRPr lang="en-US"/>
            </a:defPPr>
            <a:lvl1pPr algn="ctr" fontAlgn="base">
              <a:spcBef>
                <a:spcPct val="0"/>
              </a:spcBef>
              <a:spcAft>
                <a:spcPct val="0"/>
              </a:spcAft>
              <a:defRPr sz="32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r>
              <a:rPr lang="en-PH" sz="2200" dirty="0">
                <a:latin typeface="+mn-lt"/>
              </a:rPr>
              <a:t>ALL THINGS THAT PERTAIN TO LIFE AND GODLINESS</a:t>
            </a:r>
          </a:p>
        </p:txBody>
      </p:sp>
    </p:spTree>
    <p:extLst>
      <p:ext uri="{BB962C8B-B14F-4D97-AF65-F5344CB8AC3E}">
        <p14:creationId xmlns:p14="http://schemas.microsoft.com/office/powerpoint/2010/main" val="394588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66626" y="4068825"/>
            <a:ext cx="8229601" cy="1524520"/>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Matt 6:19-34 </a:t>
            </a:r>
            <a:endParaRPr lang="en-PH" dirty="0"/>
          </a:p>
          <a:p>
            <a:r>
              <a:rPr lang="en-US" dirty="0"/>
              <a:t>30 Wherefore, if God so clothe the grass of the field, which to day is, and to morrow is cast into the oven, shall he not much more clothe you, O ye of little faith?</a:t>
            </a:r>
            <a:endParaRPr lang="en-PH" dirty="0"/>
          </a:p>
        </p:txBody>
      </p:sp>
    </p:spTree>
    <p:extLst>
      <p:ext uri="{BB962C8B-B14F-4D97-AF65-F5344CB8AC3E}">
        <p14:creationId xmlns:p14="http://schemas.microsoft.com/office/powerpoint/2010/main" val="427613825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57199" y="4398769"/>
            <a:ext cx="8229601" cy="1192121"/>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2 Peter 1:5-7 (KJV)</a:t>
            </a:r>
            <a:endParaRPr lang="en-PH" dirty="0"/>
          </a:p>
          <a:p>
            <a:r>
              <a:rPr lang="en-US" dirty="0"/>
              <a:t>5 And beside this, giving all diligence, add to your faith virtue; and to virtue knowledge;</a:t>
            </a:r>
            <a:endParaRPr lang="en-PH" dirty="0"/>
          </a:p>
        </p:txBody>
      </p:sp>
    </p:spTree>
    <p:extLst>
      <p:ext uri="{BB962C8B-B14F-4D97-AF65-F5344CB8AC3E}">
        <p14:creationId xmlns:p14="http://schemas.microsoft.com/office/powerpoint/2010/main" val="316224184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57199" y="4398769"/>
            <a:ext cx="8229601" cy="1192121"/>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2 Peter 1:5-7 (KJV)</a:t>
            </a:r>
            <a:endParaRPr lang="en-PH" dirty="0"/>
          </a:p>
          <a:p>
            <a:r>
              <a:rPr lang="en-US" dirty="0"/>
              <a:t>6 And to knowledge temperance; and to temperance patience; and to patience godliness;</a:t>
            </a:r>
            <a:endParaRPr lang="en-PH" dirty="0"/>
          </a:p>
        </p:txBody>
      </p:sp>
    </p:spTree>
    <p:extLst>
      <p:ext uri="{BB962C8B-B14F-4D97-AF65-F5344CB8AC3E}">
        <p14:creationId xmlns:p14="http://schemas.microsoft.com/office/powerpoint/2010/main" val="329586762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57199" y="4398769"/>
            <a:ext cx="8229601" cy="1192121"/>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2 Peter 1:5-7 (KJV)</a:t>
            </a:r>
            <a:endParaRPr lang="en-PH" dirty="0"/>
          </a:p>
          <a:p>
            <a:r>
              <a:rPr lang="en-US" dirty="0"/>
              <a:t>7 And to godliness brotherly kindness; and to brotherly kindness charity.</a:t>
            </a:r>
            <a:endParaRPr lang="en-PH" dirty="0"/>
          </a:p>
        </p:txBody>
      </p:sp>
    </p:spTree>
    <p:extLst>
      <p:ext uri="{BB962C8B-B14F-4D97-AF65-F5344CB8AC3E}">
        <p14:creationId xmlns:p14="http://schemas.microsoft.com/office/powerpoint/2010/main" val="108694583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57199" y="4398769"/>
            <a:ext cx="8229601" cy="1089529"/>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2 Corinthians 8:7 (KJV)  Therefore, as ye abound in every thing, in faith, and utterance, and knowledge, and in all diligence, and in your love to us, see that ye abound in this grace also.</a:t>
            </a:r>
            <a:endParaRPr lang="en-PH" dirty="0"/>
          </a:p>
        </p:txBody>
      </p:sp>
    </p:spTree>
    <p:extLst>
      <p:ext uri="{BB962C8B-B14F-4D97-AF65-F5344CB8AC3E}">
        <p14:creationId xmlns:p14="http://schemas.microsoft.com/office/powerpoint/2010/main" val="372618060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57199" y="3408951"/>
            <a:ext cx="8229601" cy="2189317"/>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Philippians 4:8-9 (KJV)</a:t>
            </a:r>
            <a:endParaRPr lang="en-PH" dirty="0"/>
          </a:p>
          <a:p>
            <a:r>
              <a:rPr lang="en-US" dirty="0"/>
              <a:t>8 Finally, brethren, whatsoever things are true, whatsoever things are honest, whatsoever things are just, whatsoever things are pure, whatsoever things are lovely, whatsoever things are of good report; if there be any virtue, and if there be any praise, think on these things.</a:t>
            </a:r>
            <a:endParaRPr lang="en-PH" dirty="0"/>
          </a:p>
        </p:txBody>
      </p:sp>
    </p:spTree>
    <p:extLst>
      <p:ext uri="{BB962C8B-B14F-4D97-AF65-F5344CB8AC3E}">
        <p14:creationId xmlns:p14="http://schemas.microsoft.com/office/powerpoint/2010/main" val="52331146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57199" y="4417619"/>
            <a:ext cx="8229601" cy="1192121"/>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Philippians 4:8-9 (KJV)</a:t>
            </a:r>
            <a:endParaRPr lang="en-PH" dirty="0"/>
          </a:p>
          <a:p>
            <a:r>
              <a:rPr lang="en-US" dirty="0"/>
              <a:t>9 Those things, which ye have both learned, and received, and heard, and seen in me, do: and the God of peace shall be with you.</a:t>
            </a:r>
            <a:endParaRPr lang="en-PH" dirty="0"/>
          </a:p>
        </p:txBody>
      </p:sp>
    </p:spTree>
    <p:extLst>
      <p:ext uri="{BB962C8B-B14F-4D97-AF65-F5344CB8AC3E}">
        <p14:creationId xmlns:p14="http://schemas.microsoft.com/office/powerpoint/2010/main" val="405986681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57199" y="4417619"/>
            <a:ext cx="8229601" cy="1089529"/>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2 Peter 1:10 (KJV)  Wherefore the rather, brethren, give diligence to make your calling and election sure: for if ye do these things, ye shall never fall:</a:t>
            </a:r>
            <a:endParaRPr lang="en-PH" dirty="0"/>
          </a:p>
        </p:txBody>
      </p:sp>
    </p:spTree>
    <p:extLst>
      <p:ext uri="{BB962C8B-B14F-4D97-AF65-F5344CB8AC3E}">
        <p14:creationId xmlns:p14="http://schemas.microsoft.com/office/powerpoint/2010/main" val="46795479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57199" y="4417619"/>
            <a:ext cx="8229601" cy="1089529"/>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Hebrews 11:6 (KJV)  But without faith it is impossible to please him: for he that cometh to God must believe that he is, and that he is a rewarder of them that diligently seek him.</a:t>
            </a:r>
            <a:endParaRPr lang="en-PH" dirty="0"/>
          </a:p>
        </p:txBody>
      </p:sp>
    </p:spTree>
    <p:extLst>
      <p:ext uri="{BB962C8B-B14F-4D97-AF65-F5344CB8AC3E}">
        <p14:creationId xmlns:p14="http://schemas.microsoft.com/office/powerpoint/2010/main" val="230705927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57199" y="4040547"/>
            <a:ext cx="8229601" cy="1524520"/>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2 Peter 3:12-16, 18 (KJV)</a:t>
            </a:r>
            <a:endParaRPr lang="en-PH" dirty="0"/>
          </a:p>
          <a:p>
            <a:r>
              <a:rPr lang="en-US" dirty="0"/>
              <a:t>12 Looking for and hasting unto the coming of the day of God, wherein the heavens being on fire shall be dissolved, and the elements shall melt with fervent heat?</a:t>
            </a:r>
            <a:endParaRPr lang="en-PH" dirty="0"/>
          </a:p>
        </p:txBody>
      </p:sp>
    </p:spTree>
    <p:extLst>
      <p:ext uri="{BB962C8B-B14F-4D97-AF65-F5344CB8AC3E}">
        <p14:creationId xmlns:p14="http://schemas.microsoft.com/office/powerpoint/2010/main" val="147677021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57199" y="4408191"/>
            <a:ext cx="8229601" cy="1192121"/>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2 Peter 3:12-16, 18 (KJV)</a:t>
            </a:r>
            <a:endParaRPr lang="en-PH" dirty="0"/>
          </a:p>
          <a:p>
            <a:r>
              <a:rPr lang="en-US" dirty="0"/>
              <a:t>13 Nevertheless we, according to his promise, look for new heavens and a new earth, wherein dwelleth righteousness.</a:t>
            </a:r>
            <a:endParaRPr lang="en-PH" dirty="0"/>
          </a:p>
        </p:txBody>
      </p:sp>
    </p:spTree>
    <p:extLst>
      <p:ext uri="{BB962C8B-B14F-4D97-AF65-F5344CB8AC3E}">
        <p14:creationId xmlns:p14="http://schemas.microsoft.com/office/powerpoint/2010/main" val="2253889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66626" y="4398763"/>
            <a:ext cx="8229601" cy="1192121"/>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Matt 6:19-34 </a:t>
            </a:r>
            <a:endParaRPr lang="en-PH" dirty="0"/>
          </a:p>
          <a:p>
            <a:r>
              <a:rPr lang="en-US" dirty="0"/>
              <a:t>31 Therefore take no thought, saying, What shall we eat? or, What shall we drink? or, Wherewithal shall we be clothed?</a:t>
            </a:r>
            <a:endParaRPr lang="en-PH" dirty="0"/>
          </a:p>
        </p:txBody>
      </p:sp>
    </p:spTree>
    <p:extLst>
      <p:ext uri="{BB962C8B-B14F-4D97-AF65-F5344CB8AC3E}">
        <p14:creationId xmlns:p14="http://schemas.microsoft.com/office/powerpoint/2010/main" val="299345176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57199" y="4078253"/>
            <a:ext cx="8229601" cy="1524520"/>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2 Peter 3:12-16, 18 (KJV)</a:t>
            </a:r>
            <a:endParaRPr lang="en-PH" dirty="0"/>
          </a:p>
          <a:p>
            <a:r>
              <a:rPr lang="en-US" dirty="0"/>
              <a:t>14 Wherefore, beloved, seeing that ye look for such things, be diligent that ye may be found of him in peace, without spot, and blameless.</a:t>
            </a:r>
            <a:endParaRPr lang="en-PH" dirty="0"/>
          </a:p>
        </p:txBody>
      </p:sp>
    </p:spTree>
    <p:extLst>
      <p:ext uri="{BB962C8B-B14F-4D97-AF65-F5344CB8AC3E}">
        <p14:creationId xmlns:p14="http://schemas.microsoft.com/office/powerpoint/2010/main" val="83285043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57199" y="4078253"/>
            <a:ext cx="8229601" cy="1524520"/>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2 Peter 3:12-16, 18 (KJV)</a:t>
            </a:r>
            <a:endParaRPr lang="en-PH" dirty="0"/>
          </a:p>
          <a:p>
            <a:r>
              <a:rPr lang="en-US" dirty="0"/>
              <a:t>15 And account that the longsuffering of our Lord is salvation; even as our beloved brother Paul also according to the wisdom given unto him hath written unto you;</a:t>
            </a:r>
            <a:endParaRPr lang="en-PH" dirty="0"/>
          </a:p>
        </p:txBody>
      </p:sp>
    </p:spTree>
    <p:extLst>
      <p:ext uri="{BB962C8B-B14F-4D97-AF65-F5344CB8AC3E}">
        <p14:creationId xmlns:p14="http://schemas.microsoft.com/office/powerpoint/2010/main" val="318886292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57199" y="3729461"/>
            <a:ext cx="8229601" cy="1856919"/>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2 Peter 3:12-16, 18 (KJV)</a:t>
            </a:r>
            <a:endParaRPr lang="en-PH" dirty="0"/>
          </a:p>
          <a:p>
            <a:r>
              <a:rPr lang="en-US" dirty="0"/>
              <a:t>16 As also in all his epistles, speaking in them of these things; in which are some things hard to be understood, which they that are unlearned and unstable wrest, as they do also the other scriptures, unto their own destruction.</a:t>
            </a:r>
            <a:endParaRPr lang="en-PH" dirty="0"/>
          </a:p>
        </p:txBody>
      </p:sp>
    </p:spTree>
    <p:extLst>
      <p:ext uri="{BB962C8B-B14F-4D97-AF65-F5344CB8AC3E}">
        <p14:creationId xmlns:p14="http://schemas.microsoft.com/office/powerpoint/2010/main" val="241417257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57199" y="4389338"/>
            <a:ext cx="8229601" cy="1192121"/>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2 Peter 3:12-16, 18 (KJV)</a:t>
            </a:r>
            <a:endParaRPr lang="en-PH" dirty="0"/>
          </a:p>
          <a:p>
            <a:r>
              <a:rPr lang="en-US" dirty="0"/>
              <a:t>18 But grow in grace, and in the knowledge of our Lord and </a:t>
            </a:r>
            <a:r>
              <a:rPr lang="en-US" dirty="0" err="1"/>
              <a:t>Saviour</a:t>
            </a:r>
            <a:r>
              <a:rPr lang="en-US" dirty="0"/>
              <a:t> Jesus Christ. To him be glory both now and for ever. Amen.</a:t>
            </a:r>
            <a:endParaRPr lang="en-PH" dirty="0"/>
          </a:p>
        </p:txBody>
      </p:sp>
    </p:spTree>
    <p:extLst>
      <p:ext uri="{BB962C8B-B14F-4D97-AF65-F5344CB8AC3E}">
        <p14:creationId xmlns:p14="http://schemas.microsoft.com/office/powerpoint/2010/main" val="159302772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C2EB9ED2-D3A4-41C4-BCF1-D772B7DB1D25}"/>
              </a:ext>
            </a:extLst>
          </p:cNvPr>
          <p:cNvSpPr txBox="1">
            <a:spLocks noChangeArrowheads="1"/>
          </p:cNvSpPr>
          <p:nvPr/>
        </p:nvSpPr>
        <p:spPr bwMode="auto">
          <a:xfrm>
            <a:off x="447559" y="4630078"/>
            <a:ext cx="8117633" cy="530906"/>
          </a:xfrm>
          <a:prstGeom prst="rect">
            <a:avLst/>
          </a:prstGeom>
          <a:solidFill>
            <a:schemeClr val="accent6">
              <a:lumMod val="60000"/>
              <a:lumOff val="40000"/>
            </a:schemeClr>
          </a:solidFill>
          <a:ln w="12700">
            <a:solidFill>
              <a:schemeClr val="tx1">
                <a:lumMod val="95000"/>
                <a:lumOff val="5000"/>
              </a:schemeClr>
            </a:solidFill>
            <a:miter lim="800000"/>
            <a:headEnd/>
            <a:tailEnd/>
          </a:ln>
        </p:spPr>
        <p:txBody>
          <a:bodyPr wrap="square" lIns="68573" tIns="34286" rIns="68573" bIns="34286">
            <a:spAutoFit/>
          </a:bodyPr>
          <a:lstStyle/>
          <a:p>
            <a:pPr lvl="0" algn="ctr"/>
            <a:r>
              <a:rPr lang="en-PH" sz="3000" b="1" dirty="0">
                <a:solidFill>
                  <a:schemeClr val="tx2">
                    <a:lumMod val="50000"/>
                  </a:schemeClr>
                </a:solidFill>
              </a:rPr>
              <a:t>3)	Mercy produces Ministry</a:t>
            </a:r>
          </a:p>
        </p:txBody>
      </p:sp>
      <p:sp>
        <p:nvSpPr>
          <p:cNvPr id="3" name="Text Box 2">
            <a:extLst>
              <a:ext uri="{FF2B5EF4-FFF2-40B4-BE49-F238E27FC236}">
                <a16:creationId xmlns:a16="http://schemas.microsoft.com/office/drawing/2014/main" id="{6F54769F-02C8-41DE-9C07-8EA085933796}"/>
              </a:ext>
            </a:extLst>
          </p:cNvPr>
          <p:cNvSpPr txBox="1">
            <a:spLocks noChangeArrowheads="1"/>
          </p:cNvSpPr>
          <p:nvPr/>
        </p:nvSpPr>
        <p:spPr bwMode="auto">
          <a:xfrm>
            <a:off x="447559" y="5169632"/>
            <a:ext cx="8118406" cy="407796"/>
          </a:xfrm>
          <a:prstGeom prst="rect">
            <a:avLst/>
          </a:prstGeom>
          <a:gradFill flip="none" rotWithShape="1">
            <a:gsLst>
              <a:gs pos="15000">
                <a:schemeClr val="accent1">
                  <a:lumMod val="50000"/>
                </a:schemeClr>
              </a:gs>
              <a:gs pos="85000">
                <a:schemeClr val="accent5">
                  <a:lumMod val="60000"/>
                  <a:lumOff val="40000"/>
                </a:schemeClr>
              </a:gs>
            </a:gsLst>
            <a:lin ang="8100000" scaled="1"/>
            <a:tileRect/>
          </a:gradFill>
          <a:ln w="12700">
            <a:solidFill>
              <a:schemeClr val="tx1"/>
            </a:solidFill>
            <a:miter lim="800000"/>
            <a:headEnd/>
            <a:tailEnd/>
          </a:ln>
        </p:spPr>
        <p:txBody>
          <a:bodyPr wrap="square" lIns="68573" tIns="34286" rIns="68573" bIns="34286">
            <a:spAutoFit/>
          </a:bodyPr>
          <a:lstStyle>
            <a:defPPr>
              <a:defRPr lang="en-US"/>
            </a:defPPr>
            <a:lvl1pPr algn="ctr" fontAlgn="base">
              <a:spcBef>
                <a:spcPct val="0"/>
              </a:spcBef>
              <a:spcAft>
                <a:spcPct val="0"/>
              </a:spcAft>
              <a:defRPr sz="32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r>
              <a:rPr lang="en-PH" sz="2200" dirty="0">
                <a:latin typeface="+mn-lt"/>
              </a:rPr>
              <a:t>ALL THINGS THAT PERTAIN TO LIFE AND GODLINESS</a:t>
            </a:r>
          </a:p>
        </p:txBody>
      </p:sp>
    </p:spTree>
    <p:extLst>
      <p:ext uri="{BB962C8B-B14F-4D97-AF65-F5344CB8AC3E}">
        <p14:creationId xmlns:p14="http://schemas.microsoft.com/office/powerpoint/2010/main" val="4322920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57199" y="4389338"/>
            <a:ext cx="8229601" cy="1192121"/>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2 Corinthians 4:1-2 (KJV)</a:t>
            </a:r>
            <a:endParaRPr lang="en-PH" dirty="0"/>
          </a:p>
          <a:p>
            <a:r>
              <a:rPr lang="en-US" dirty="0"/>
              <a:t>1 Therefore seeing we have this ministry, as we have received mercy, we faint not;</a:t>
            </a:r>
            <a:endParaRPr lang="en-PH" dirty="0"/>
          </a:p>
        </p:txBody>
      </p:sp>
    </p:spTree>
    <p:extLst>
      <p:ext uri="{BB962C8B-B14F-4D97-AF65-F5344CB8AC3E}">
        <p14:creationId xmlns:p14="http://schemas.microsoft.com/office/powerpoint/2010/main" val="275201239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57199" y="3729460"/>
            <a:ext cx="8229601" cy="1856919"/>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2 Corinthians 4:1-2 (KJV)</a:t>
            </a:r>
            <a:endParaRPr lang="en-PH" dirty="0"/>
          </a:p>
          <a:p>
            <a:r>
              <a:rPr lang="en-US" dirty="0"/>
              <a:t>2 But have renounced the hidden things of dishonesty, not walking in craftiness, nor handling the word of God deceitfully; but by manifestation of the truth commending ourselves to every man's conscience in the sight of God.</a:t>
            </a:r>
            <a:endParaRPr lang="en-PH" dirty="0"/>
          </a:p>
        </p:txBody>
      </p:sp>
    </p:spTree>
    <p:extLst>
      <p:ext uri="{BB962C8B-B14F-4D97-AF65-F5344CB8AC3E}">
        <p14:creationId xmlns:p14="http://schemas.microsoft.com/office/powerpoint/2010/main" val="81355513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C2EB9ED2-D3A4-41C4-BCF1-D772B7DB1D25}"/>
              </a:ext>
            </a:extLst>
          </p:cNvPr>
          <p:cNvSpPr txBox="1">
            <a:spLocks noChangeArrowheads="1"/>
          </p:cNvSpPr>
          <p:nvPr/>
        </p:nvSpPr>
        <p:spPr bwMode="auto">
          <a:xfrm>
            <a:off x="447559" y="4630078"/>
            <a:ext cx="8117633" cy="530906"/>
          </a:xfrm>
          <a:prstGeom prst="rect">
            <a:avLst/>
          </a:prstGeom>
          <a:solidFill>
            <a:schemeClr val="accent6">
              <a:lumMod val="60000"/>
              <a:lumOff val="40000"/>
            </a:schemeClr>
          </a:solidFill>
          <a:ln w="12700">
            <a:solidFill>
              <a:schemeClr val="tx1">
                <a:lumMod val="95000"/>
                <a:lumOff val="5000"/>
              </a:schemeClr>
            </a:solidFill>
            <a:miter lim="800000"/>
            <a:headEnd/>
            <a:tailEnd/>
          </a:ln>
        </p:spPr>
        <p:txBody>
          <a:bodyPr wrap="square" lIns="68573" tIns="34286" rIns="68573" bIns="34286">
            <a:spAutoFit/>
          </a:bodyPr>
          <a:lstStyle/>
          <a:p>
            <a:pPr lvl="0" algn="ctr"/>
            <a:r>
              <a:rPr lang="en-PH" sz="3000" b="1" dirty="0">
                <a:solidFill>
                  <a:schemeClr val="tx2">
                    <a:lumMod val="50000"/>
                  </a:schemeClr>
                </a:solidFill>
              </a:rPr>
              <a:t>4)	Patience produces Relationship </a:t>
            </a:r>
          </a:p>
        </p:txBody>
      </p:sp>
      <p:sp>
        <p:nvSpPr>
          <p:cNvPr id="3" name="Text Box 2">
            <a:extLst>
              <a:ext uri="{FF2B5EF4-FFF2-40B4-BE49-F238E27FC236}">
                <a16:creationId xmlns:a16="http://schemas.microsoft.com/office/drawing/2014/main" id="{6F54769F-02C8-41DE-9C07-8EA085933796}"/>
              </a:ext>
            </a:extLst>
          </p:cNvPr>
          <p:cNvSpPr txBox="1">
            <a:spLocks noChangeArrowheads="1"/>
          </p:cNvSpPr>
          <p:nvPr/>
        </p:nvSpPr>
        <p:spPr bwMode="auto">
          <a:xfrm>
            <a:off x="447559" y="5169632"/>
            <a:ext cx="8118406" cy="407796"/>
          </a:xfrm>
          <a:prstGeom prst="rect">
            <a:avLst/>
          </a:prstGeom>
          <a:gradFill flip="none" rotWithShape="1">
            <a:gsLst>
              <a:gs pos="15000">
                <a:schemeClr val="accent1">
                  <a:lumMod val="50000"/>
                </a:schemeClr>
              </a:gs>
              <a:gs pos="85000">
                <a:schemeClr val="accent5">
                  <a:lumMod val="60000"/>
                  <a:lumOff val="40000"/>
                </a:schemeClr>
              </a:gs>
            </a:gsLst>
            <a:lin ang="8100000" scaled="1"/>
            <a:tileRect/>
          </a:gradFill>
          <a:ln w="12700">
            <a:solidFill>
              <a:schemeClr val="tx1"/>
            </a:solidFill>
            <a:miter lim="800000"/>
            <a:headEnd/>
            <a:tailEnd/>
          </a:ln>
        </p:spPr>
        <p:txBody>
          <a:bodyPr wrap="square" lIns="68573" tIns="34286" rIns="68573" bIns="34286">
            <a:spAutoFit/>
          </a:bodyPr>
          <a:lstStyle>
            <a:defPPr>
              <a:defRPr lang="en-US"/>
            </a:defPPr>
            <a:lvl1pPr algn="ctr" fontAlgn="base">
              <a:spcBef>
                <a:spcPct val="0"/>
              </a:spcBef>
              <a:spcAft>
                <a:spcPct val="0"/>
              </a:spcAft>
              <a:defRPr sz="32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r>
              <a:rPr lang="en-PH" sz="2200" dirty="0">
                <a:latin typeface="+mn-lt"/>
              </a:rPr>
              <a:t>ALL THINGS THAT PERTAIN TO LIFE AND GODLINESS</a:t>
            </a:r>
          </a:p>
        </p:txBody>
      </p:sp>
    </p:spTree>
    <p:extLst>
      <p:ext uri="{BB962C8B-B14F-4D97-AF65-F5344CB8AC3E}">
        <p14:creationId xmlns:p14="http://schemas.microsoft.com/office/powerpoint/2010/main" val="110564223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57199" y="4417617"/>
            <a:ext cx="8229601" cy="1192121"/>
          </a:xfrm>
          <a:solidFill>
            <a:schemeClr val="accent1">
              <a:lumMod val="50000"/>
            </a:schemeClr>
          </a:solidFill>
          <a:ln>
            <a:solidFill>
              <a:schemeClr val="bg1"/>
            </a:solidFill>
          </a:ln>
        </p:spPr>
        <p:txBody>
          <a:bodyPr vert="horz" lIns="91440" tIns="45720" rIns="91440" bIns="45720" rtlCol="0" anchor="t" anchorCtr="0">
            <a:spAutoFit/>
          </a:bodyPr>
          <a:lstStyle/>
          <a:p>
            <a:r>
              <a:rPr lang="en-US"/>
              <a:t>2 Peter 1:6-7 (KJV)</a:t>
            </a:r>
            <a:endParaRPr lang="en-PH" dirty="0"/>
          </a:p>
          <a:p>
            <a:r>
              <a:rPr lang="en-US" dirty="0"/>
              <a:t>6 And to knowledge temperance; and to temperance patience; and to patience godliness;</a:t>
            </a:r>
            <a:endParaRPr lang="en-PH" dirty="0"/>
          </a:p>
        </p:txBody>
      </p:sp>
    </p:spTree>
    <p:extLst>
      <p:ext uri="{BB962C8B-B14F-4D97-AF65-F5344CB8AC3E}">
        <p14:creationId xmlns:p14="http://schemas.microsoft.com/office/powerpoint/2010/main" val="88421248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57199" y="4417617"/>
            <a:ext cx="8229601" cy="1192121"/>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2 Peter 1:6-7 (KJV)</a:t>
            </a:r>
            <a:endParaRPr lang="en-PH" dirty="0"/>
          </a:p>
          <a:p>
            <a:r>
              <a:rPr lang="en-US" dirty="0"/>
              <a:t>7 And to godliness brotherly kindness; and to brotherly kindness charity.</a:t>
            </a:r>
            <a:endParaRPr lang="en-PH" dirty="0"/>
          </a:p>
        </p:txBody>
      </p:sp>
    </p:spTree>
    <p:extLst>
      <p:ext uri="{BB962C8B-B14F-4D97-AF65-F5344CB8AC3E}">
        <p14:creationId xmlns:p14="http://schemas.microsoft.com/office/powerpoint/2010/main" val="348413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66626" y="4398763"/>
            <a:ext cx="8229601" cy="1192121"/>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Matt 6:19-34 </a:t>
            </a:r>
            <a:endParaRPr lang="en-PH" dirty="0"/>
          </a:p>
          <a:p>
            <a:r>
              <a:rPr lang="en-US" dirty="0"/>
              <a:t>32 (For after all these things do the Gentiles seek:) for your heavenly Father </a:t>
            </a:r>
            <a:r>
              <a:rPr lang="en-US" dirty="0" err="1"/>
              <a:t>knoweth</a:t>
            </a:r>
            <a:r>
              <a:rPr lang="en-US" dirty="0"/>
              <a:t> that ye have need of all these things.</a:t>
            </a:r>
            <a:endParaRPr lang="en-PH" dirty="0"/>
          </a:p>
        </p:txBody>
      </p:sp>
    </p:spTree>
    <p:extLst>
      <p:ext uri="{BB962C8B-B14F-4D97-AF65-F5344CB8AC3E}">
        <p14:creationId xmlns:p14="http://schemas.microsoft.com/office/powerpoint/2010/main" val="112018279"/>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57199" y="4417617"/>
            <a:ext cx="8229601" cy="859723"/>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James 1:3-4 (KJV)</a:t>
            </a:r>
            <a:endParaRPr lang="en-PH" dirty="0"/>
          </a:p>
          <a:p>
            <a:r>
              <a:rPr lang="en-US" dirty="0"/>
              <a:t>3 Knowing this, that the trying of your faith worketh patience.</a:t>
            </a:r>
            <a:endParaRPr lang="en-PH" dirty="0"/>
          </a:p>
        </p:txBody>
      </p:sp>
    </p:spTree>
    <p:extLst>
      <p:ext uri="{BB962C8B-B14F-4D97-AF65-F5344CB8AC3E}">
        <p14:creationId xmlns:p14="http://schemas.microsoft.com/office/powerpoint/2010/main" val="241636306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57199" y="4417617"/>
            <a:ext cx="8229601" cy="1192121"/>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James 1:3-4 (KJV)</a:t>
            </a:r>
            <a:endParaRPr lang="en-PH" dirty="0"/>
          </a:p>
          <a:p>
            <a:r>
              <a:rPr lang="en-US" dirty="0"/>
              <a:t>4 But let patience have her perfect work, that ye may be perfect and entire, wanting nothing.</a:t>
            </a:r>
            <a:endParaRPr lang="en-PH" dirty="0"/>
          </a:p>
        </p:txBody>
      </p:sp>
    </p:spTree>
    <p:extLst>
      <p:ext uri="{BB962C8B-B14F-4D97-AF65-F5344CB8AC3E}">
        <p14:creationId xmlns:p14="http://schemas.microsoft.com/office/powerpoint/2010/main" val="196637395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393393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C2EB9ED2-D3A4-41C4-BCF1-D772B7DB1D25}"/>
              </a:ext>
            </a:extLst>
          </p:cNvPr>
          <p:cNvSpPr txBox="1">
            <a:spLocks noChangeArrowheads="1"/>
          </p:cNvSpPr>
          <p:nvPr/>
        </p:nvSpPr>
        <p:spPr bwMode="auto">
          <a:xfrm>
            <a:off x="447559" y="4630081"/>
            <a:ext cx="8117633" cy="530906"/>
          </a:xfrm>
          <a:prstGeom prst="rect">
            <a:avLst/>
          </a:prstGeom>
          <a:solidFill>
            <a:schemeClr val="bg1">
              <a:lumMod val="95000"/>
            </a:schemeClr>
          </a:solidFill>
          <a:ln w="12700">
            <a:solidFill>
              <a:schemeClr val="tx1">
                <a:lumMod val="95000"/>
                <a:lumOff val="5000"/>
              </a:schemeClr>
            </a:solidFill>
            <a:miter lim="800000"/>
            <a:headEnd/>
            <a:tailEnd/>
          </a:ln>
        </p:spPr>
        <p:txBody>
          <a:bodyPr wrap="square" lIns="68573" tIns="34286" rIns="68573" bIns="34286">
            <a:spAutoFit/>
          </a:bodyPr>
          <a:lstStyle/>
          <a:p>
            <a:pPr lvl="0" algn="ctr"/>
            <a:r>
              <a:rPr lang="en-PH" sz="3000" b="1" dirty="0">
                <a:solidFill>
                  <a:schemeClr val="tx2">
                    <a:lumMod val="50000"/>
                  </a:schemeClr>
                </a:solidFill>
              </a:rPr>
              <a:t>a.	Reasons why we are church</a:t>
            </a:r>
          </a:p>
        </p:txBody>
      </p:sp>
      <p:sp>
        <p:nvSpPr>
          <p:cNvPr id="3" name="Text Box 2">
            <a:extLst>
              <a:ext uri="{FF2B5EF4-FFF2-40B4-BE49-F238E27FC236}">
                <a16:creationId xmlns:a16="http://schemas.microsoft.com/office/drawing/2014/main" id="{6F54769F-02C8-41DE-9C07-8EA085933796}"/>
              </a:ext>
            </a:extLst>
          </p:cNvPr>
          <p:cNvSpPr txBox="1">
            <a:spLocks noChangeArrowheads="1"/>
          </p:cNvSpPr>
          <p:nvPr/>
        </p:nvSpPr>
        <p:spPr bwMode="auto">
          <a:xfrm>
            <a:off x="447559" y="5169632"/>
            <a:ext cx="8118406" cy="407796"/>
          </a:xfrm>
          <a:prstGeom prst="rect">
            <a:avLst/>
          </a:prstGeom>
          <a:gradFill flip="none" rotWithShape="1">
            <a:gsLst>
              <a:gs pos="15000">
                <a:schemeClr val="accent1">
                  <a:lumMod val="50000"/>
                </a:schemeClr>
              </a:gs>
              <a:gs pos="85000">
                <a:schemeClr val="accent5">
                  <a:lumMod val="60000"/>
                  <a:lumOff val="40000"/>
                </a:schemeClr>
              </a:gs>
            </a:gsLst>
            <a:lin ang="8100000" scaled="1"/>
            <a:tileRect/>
          </a:gradFill>
          <a:ln w="12700">
            <a:solidFill>
              <a:schemeClr val="tx1"/>
            </a:solidFill>
            <a:miter lim="800000"/>
            <a:headEnd/>
            <a:tailEnd/>
          </a:ln>
        </p:spPr>
        <p:txBody>
          <a:bodyPr wrap="square" lIns="68573" tIns="34286" rIns="68573" bIns="34286">
            <a:spAutoFit/>
          </a:bodyPr>
          <a:lstStyle>
            <a:defPPr>
              <a:defRPr lang="en-US"/>
            </a:defPPr>
            <a:lvl1pPr algn="ctr" fontAlgn="base">
              <a:spcBef>
                <a:spcPct val="0"/>
              </a:spcBef>
              <a:spcAft>
                <a:spcPct val="0"/>
              </a:spcAft>
              <a:defRPr sz="32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r>
              <a:rPr lang="en-PH" sz="2200" dirty="0">
                <a:latin typeface="+mn-lt"/>
              </a:rPr>
              <a:t>ALL THINGS THAT PERTAIN TO LIFE AND GODLINESS</a:t>
            </a:r>
          </a:p>
        </p:txBody>
      </p:sp>
    </p:spTree>
    <p:extLst>
      <p:ext uri="{BB962C8B-B14F-4D97-AF65-F5344CB8AC3E}">
        <p14:creationId xmlns:p14="http://schemas.microsoft.com/office/powerpoint/2010/main" val="200174997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C2EB9ED2-D3A4-41C4-BCF1-D772B7DB1D25}"/>
              </a:ext>
            </a:extLst>
          </p:cNvPr>
          <p:cNvSpPr txBox="1">
            <a:spLocks noChangeArrowheads="1"/>
          </p:cNvSpPr>
          <p:nvPr/>
        </p:nvSpPr>
        <p:spPr bwMode="auto">
          <a:xfrm>
            <a:off x="447559" y="4149312"/>
            <a:ext cx="8117633" cy="992571"/>
          </a:xfrm>
          <a:prstGeom prst="rect">
            <a:avLst/>
          </a:prstGeom>
          <a:solidFill>
            <a:schemeClr val="bg1">
              <a:lumMod val="95000"/>
            </a:schemeClr>
          </a:solidFill>
          <a:ln w="12700">
            <a:solidFill>
              <a:schemeClr val="tx1">
                <a:lumMod val="95000"/>
                <a:lumOff val="5000"/>
              </a:schemeClr>
            </a:solidFill>
            <a:miter lim="800000"/>
            <a:headEnd/>
            <a:tailEnd/>
          </a:ln>
        </p:spPr>
        <p:txBody>
          <a:bodyPr wrap="square" lIns="68573" tIns="34286" rIns="68573" bIns="34286">
            <a:spAutoFit/>
          </a:bodyPr>
          <a:lstStyle/>
          <a:p>
            <a:pPr lvl="0" algn="ctr"/>
            <a:r>
              <a:rPr lang="en-PH" sz="3000" b="1" dirty="0">
                <a:solidFill>
                  <a:schemeClr val="tx2">
                    <a:lumMod val="50000"/>
                  </a:schemeClr>
                </a:solidFill>
              </a:rPr>
              <a:t>b.	Set plans for Stewardship Emphasis Month (July)</a:t>
            </a:r>
          </a:p>
        </p:txBody>
      </p:sp>
      <p:sp>
        <p:nvSpPr>
          <p:cNvPr id="3" name="Text Box 2">
            <a:extLst>
              <a:ext uri="{FF2B5EF4-FFF2-40B4-BE49-F238E27FC236}">
                <a16:creationId xmlns:a16="http://schemas.microsoft.com/office/drawing/2014/main" id="{6F54769F-02C8-41DE-9C07-8EA085933796}"/>
              </a:ext>
            </a:extLst>
          </p:cNvPr>
          <p:cNvSpPr txBox="1">
            <a:spLocks noChangeArrowheads="1"/>
          </p:cNvSpPr>
          <p:nvPr/>
        </p:nvSpPr>
        <p:spPr bwMode="auto">
          <a:xfrm>
            <a:off x="447559" y="5169632"/>
            <a:ext cx="8118406" cy="407796"/>
          </a:xfrm>
          <a:prstGeom prst="rect">
            <a:avLst/>
          </a:prstGeom>
          <a:gradFill flip="none" rotWithShape="1">
            <a:gsLst>
              <a:gs pos="15000">
                <a:schemeClr val="accent1">
                  <a:lumMod val="50000"/>
                </a:schemeClr>
              </a:gs>
              <a:gs pos="85000">
                <a:schemeClr val="accent5">
                  <a:lumMod val="60000"/>
                  <a:lumOff val="40000"/>
                </a:schemeClr>
              </a:gs>
            </a:gsLst>
            <a:lin ang="8100000" scaled="1"/>
            <a:tileRect/>
          </a:gradFill>
          <a:ln w="12700">
            <a:solidFill>
              <a:schemeClr val="tx1"/>
            </a:solidFill>
            <a:miter lim="800000"/>
            <a:headEnd/>
            <a:tailEnd/>
          </a:ln>
        </p:spPr>
        <p:txBody>
          <a:bodyPr wrap="square" lIns="68573" tIns="34286" rIns="68573" bIns="34286">
            <a:spAutoFit/>
          </a:bodyPr>
          <a:lstStyle>
            <a:defPPr>
              <a:defRPr lang="en-US"/>
            </a:defPPr>
            <a:lvl1pPr algn="ctr" fontAlgn="base">
              <a:spcBef>
                <a:spcPct val="0"/>
              </a:spcBef>
              <a:spcAft>
                <a:spcPct val="0"/>
              </a:spcAft>
              <a:defRPr sz="32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r>
              <a:rPr lang="en-PH" sz="2200" dirty="0">
                <a:latin typeface="+mn-lt"/>
              </a:rPr>
              <a:t>ALL THINGS THAT PERTAIN TO LIFE AND GODLINESS</a:t>
            </a:r>
          </a:p>
        </p:txBody>
      </p:sp>
    </p:spTree>
    <p:extLst>
      <p:ext uri="{BB962C8B-B14F-4D97-AF65-F5344CB8AC3E}">
        <p14:creationId xmlns:p14="http://schemas.microsoft.com/office/powerpoint/2010/main" val="186176987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C2EB9ED2-D3A4-41C4-BCF1-D772B7DB1D25}"/>
              </a:ext>
            </a:extLst>
          </p:cNvPr>
          <p:cNvSpPr txBox="1">
            <a:spLocks noChangeArrowheads="1"/>
          </p:cNvSpPr>
          <p:nvPr/>
        </p:nvSpPr>
        <p:spPr bwMode="auto">
          <a:xfrm>
            <a:off x="447559" y="4630078"/>
            <a:ext cx="8117633" cy="530906"/>
          </a:xfrm>
          <a:prstGeom prst="rect">
            <a:avLst/>
          </a:prstGeom>
          <a:solidFill>
            <a:schemeClr val="accent6">
              <a:lumMod val="60000"/>
              <a:lumOff val="40000"/>
            </a:schemeClr>
          </a:solidFill>
          <a:ln w="12700">
            <a:solidFill>
              <a:schemeClr val="tx1">
                <a:lumMod val="95000"/>
                <a:lumOff val="5000"/>
              </a:schemeClr>
            </a:solidFill>
            <a:miter lim="800000"/>
            <a:headEnd/>
            <a:tailEnd/>
          </a:ln>
        </p:spPr>
        <p:txBody>
          <a:bodyPr wrap="square" lIns="68573" tIns="34286" rIns="68573" bIns="34286">
            <a:spAutoFit/>
          </a:bodyPr>
          <a:lstStyle/>
          <a:p>
            <a:pPr lvl="0" algn="ctr"/>
            <a:r>
              <a:rPr lang="en-PH" sz="3000" b="1" dirty="0" err="1">
                <a:solidFill>
                  <a:schemeClr val="tx2">
                    <a:lumMod val="50000"/>
                  </a:schemeClr>
                </a:solidFill>
              </a:rPr>
              <a:t>i</a:t>
            </a:r>
            <a:r>
              <a:rPr lang="en-PH" sz="3000" b="1" dirty="0">
                <a:solidFill>
                  <a:schemeClr val="tx2">
                    <a:lumMod val="50000"/>
                  </a:schemeClr>
                </a:solidFill>
              </a:rPr>
              <a:t>.	Wisdom of Stewards</a:t>
            </a:r>
          </a:p>
        </p:txBody>
      </p:sp>
      <p:sp>
        <p:nvSpPr>
          <p:cNvPr id="3" name="Text Box 2">
            <a:extLst>
              <a:ext uri="{FF2B5EF4-FFF2-40B4-BE49-F238E27FC236}">
                <a16:creationId xmlns:a16="http://schemas.microsoft.com/office/drawing/2014/main" id="{6F54769F-02C8-41DE-9C07-8EA085933796}"/>
              </a:ext>
            </a:extLst>
          </p:cNvPr>
          <p:cNvSpPr txBox="1">
            <a:spLocks noChangeArrowheads="1"/>
          </p:cNvSpPr>
          <p:nvPr/>
        </p:nvSpPr>
        <p:spPr bwMode="auto">
          <a:xfrm>
            <a:off x="447559" y="5169632"/>
            <a:ext cx="8118406" cy="407796"/>
          </a:xfrm>
          <a:prstGeom prst="rect">
            <a:avLst/>
          </a:prstGeom>
          <a:gradFill flip="none" rotWithShape="1">
            <a:gsLst>
              <a:gs pos="15000">
                <a:schemeClr val="accent1">
                  <a:lumMod val="50000"/>
                </a:schemeClr>
              </a:gs>
              <a:gs pos="85000">
                <a:schemeClr val="accent5">
                  <a:lumMod val="60000"/>
                  <a:lumOff val="40000"/>
                </a:schemeClr>
              </a:gs>
            </a:gsLst>
            <a:lin ang="8100000" scaled="1"/>
            <a:tileRect/>
          </a:gradFill>
          <a:ln w="12700">
            <a:solidFill>
              <a:schemeClr val="tx1"/>
            </a:solidFill>
            <a:miter lim="800000"/>
            <a:headEnd/>
            <a:tailEnd/>
          </a:ln>
        </p:spPr>
        <p:txBody>
          <a:bodyPr wrap="square" lIns="68573" tIns="34286" rIns="68573" bIns="34286">
            <a:spAutoFit/>
          </a:bodyPr>
          <a:lstStyle>
            <a:defPPr>
              <a:defRPr lang="en-US"/>
            </a:defPPr>
            <a:lvl1pPr algn="ctr" fontAlgn="base">
              <a:spcBef>
                <a:spcPct val="0"/>
              </a:spcBef>
              <a:spcAft>
                <a:spcPct val="0"/>
              </a:spcAft>
              <a:defRPr sz="32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r>
              <a:rPr lang="en-PH" sz="2200" dirty="0">
                <a:latin typeface="+mn-lt"/>
              </a:rPr>
              <a:t>ALL THINGS THAT PERTAIN TO LIFE AND GODLINESS</a:t>
            </a:r>
          </a:p>
        </p:txBody>
      </p:sp>
    </p:spTree>
    <p:extLst>
      <p:ext uri="{BB962C8B-B14F-4D97-AF65-F5344CB8AC3E}">
        <p14:creationId xmlns:p14="http://schemas.microsoft.com/office/powerpoint/2010/main" val="411073484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C2EB9ED2-D3A4-41C4-BCF1-D772B7DB1D25}"/>
              </a:ext>
            </a:extLst>
          </p:cNvPr>
          <p:cNvSpPr txBox="1">
            <a:spLocks noChangeArrowheads="1"/>
          </p:cNvSpPr>
          <p:nvPr/>
        </p:nvSpPr>
        <p:spPr bwMode="auto">
          <a:xfrm>
            <a:off x="447559" y="4630078"/>
            <a:ext cx="8117633" cy="530906"/>
          </a:xfrm>
          <a:prstGeom prst="rect">
            <a:avLst/>
          </a:prstGeom>
          <a:solidFill>
            <a:schemeClr val="accent6">
              <a:lumMod val="60000"/>
              <a:lumOff val="40000"/>
            </a:schemeClr>
          </a:solidFill>
          <a:ln w="12700">
            <a:solidFill>
              <a:schemeClr val="tx1">
                <a:lumMod val="95000"/>
                <a:lumOff val="5000"/>
              </a:schemeClr>
            </a:solidFill>
            <a:miter lim="800000"/>
            <a:headEnd/>
            <a:tailEnd/>
          </a:ln>
        </p:spPr>
        <p:txBody>
          <a:bodyPr wrap="square" lIns="68573" tIns="34286" rIns="68573" bIns="34286">
            <a:spAutoFit/>
          </a:bodyPr>
          <a:lstStyle/>
          <a:p>
            <a:pPr lvl="0" algn="ctr"/>
            <a:r>
              <a:rPr lang="en-PH" sz="3000" b="1" dirty="0">
                <a:solidFill>
                  <a:schemeClr val="tx2">
                    <a:lumMod val="50000"/>
                  </a:schemeClr>
                </a:solidFill>
              </a:rPr>
              <a:t>ii.	Faithfulness of Stewards</a:t>
            </a:r>
          </a:p>
        </p:txBody>
      </p:sp>
      <p:sp>
        <p:nvSpPr>
          <p:cNvPr id="3" name="Text Box 2">
            <a:extLst>
              <a:ext uri="{FF2B5EF4-FFF2-40B4-BE49-F238E27FC236}">
                <a16:creationId xmlns:a16="http://schemas.microsoft.com/office/drawing/2014/main" id="{6F54769F-02C8-41DE-9C07-8EA085933796}"/>
              </a:ext>
            </a:extLst>
          </p:cNvPr>
          <p:cNvSpPr txBox="1">
            <a:spLocks noChangeArrowheads="1"/>
          </p:cNvSpPr>
          <p:nvPr/>
        </p:nvSpPr>
        <p:spPr bwMode="auto">
          <a:xfrm>
            <a:off x="447559" y="5169632"/>
            <a:ext cx="8118406" cy="407796"/>
          </a:xfrm>
          <a:prstGeom prst="rect">
            <a:avLst/>
          </a:prstGeom>
          <a:gradFill flip="none" rotWithShape="1">
            <a:gsLst>
              <a:gs pos="15000">
                <a:schemeClr val="accent1">
                  <a:lumMod val="50000"/>
                </a:schemeClr>
              </a:gs>
              <a:gs pos="85000">
                <a:schemeClr val="accent5">
                  <a:lumMod val="60000"/>
                  <a:lumOff val="40000"/>
                </a:schemeClr>
              </a:gs>
            </a:gsLst>
            <a:lin ang="8100000" scaled="1"/>
            <a:tileRect/>
          </a:gradFill>
          <a:ln w="12700">
            <a:solidFill>
              <a:schemeClr val="tx1"/>
            </a:solidFill>
            <a:miter lim="800000"/>
            <a:headEnd/>
            <a:tailEnd/>
          </a:ln>
        </p:spPr>
        <p:txBody>
          <a:bodyPr wrap="square" lIns="68573" tIns="34286" rIns="68573" bIns="34286">
            <a:spAutoFit/>
          </a:bodyPr>
          <a:lstStyle>
            <a:defPPr>
              <a:defRPr lang="en-US"/>
            </a:defPPr>
            <a:lvl1pPr algn="ctr" fontAlgn="base">
              <a:spcBef>
                <a:spcPct val="0"/>
              </a:spcBef>
              <a:spcAft>
                <a:spcPct val="0"/>
              </a:spcAft>
              <a:defRPr sz="32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r>
              <a:rPr lang="en-PH" sz="2200" dirty="0">
                <a:latin typeface="+mn-lt"/>
              </a:rPr>
              <a:t>ALL THINGS THAT PERTAIN TO LIFE AND GODLINESS</a:t>
            </a:r>
          </a:p>
        </p:txBody>
      </p:sp>
    </p:spTree>
    <p:extLst>
      <p:ext uri="{BB962C8B-B14F-4D97-AF65-F5344CB8AC3E}">
        <p14:creationId xmlns:p14="http://schemas.microsoft.com/office/powerpoint/2010/main" val="173105908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57199" y="4417617"/>
            <a:ext cx="8229601" cy="859723"/>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1 Corinthians 4:2 (KJV)  </a:t>
            </a:r>
          </a:p>
          <a:p>
            <a:r>
              <a:rPr lang="en-US" dirty="0"/>
              <a:t>Moreover it is required in stewards, that a man be found faithful.</a:t>
            </a:r>
            <a:endParaRPr lang="en-PH" dirty="0"/>
          </a:p>
        </p:txBody>
      </p:sp>
    </p:spTree>
    <p:extLst>
      <p:ext uri="{BB962C8B-B14F-4D97-AF65-F5344CB8AC3E}">
        <p14:creationId xmlns:p14="http://schemas.microsoft.com/office/powerpoint/2010/main" val="117245824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C2EB9ED2-D3A4-41C4-BCF1-D772B7DB1D25}"/>
              </a:ext>
            </a:extLst>
          </p:cNvPr>
          <p:cNvSpPr txBox="1">
            <a:spLocks noChangeArrowheads="1"/>
          </p:cNvSpPr>
          <p:nvPr/>
        </p:nvSpPr>
        <p:spPr bwMode="auto">
          <a:xfrm>
            <a:off x="447559" y="4630078"/>
            <a:ext cx="8117633" cy="530906"/>
          </a:xfrm>
          <a:prstGeom prst="rect">
            <a:avLst/>
          </a:prstGeom>
          <a:solidFill>
            <a:schemeClr val="accent6">
              <a:lumMod val="60000"/>
              <a:lumOff val="40000"/>
            </a:schemeClr>
          </a:solidFill>
          <a:ln w="12700">
            <a:solidFill>
              <a:schemeClr val="tx1">
                <a:lumMod val="95000"/>
                <a:lumOff val="5000"/>
              </a:schemeClr>
            </a:solidFill>
            <a:miter lim="800000"/>
            <a:headEnd/>
            <a:tailEnd/>
          </a:ln>
        </p:spPr>
        <p:txBody>
          <a:bodyPr wrap="square" lIns="68573" tIns="34286" rIns="68573" bIns="34286">
            <a:spAutoFit/>
          </a:bodyPr>
          <a:lstStyle/>
          <a:p>
            <a:pPr lvl="0" algn="ctr"/>
            <a:r>
              <a:rPr lang="en-PH" sz="3000" b="1" dirty="0">
                <a:solidFill>
                  <a:schemeClr val="tx2">
                    <a:lumMod val="50000"/>
                  </a:schemeClr>
                </a:solidFill>
              </a:rPr>
              <a:t>iii.	Occupancy of Stewards</a:t>
            </a:r>
          </a:p>
        </p:txBody>
      </p:sp>
      <p:sp>
        <p:nvSpPr>
          <p:cNvPr id="3" name="Text Box 2">
            <a:extLst>
              <a:ext uri="{FF2B5EF4-FFF2-40B4-BE49-F238E27FC236}">
                <a16:creationId xmlns:a16="http://schemas.microsoft.com/office/drawing/2014/main" id="{6F54769F-02C8-41DE-9C07-8EA085933796}"/>
              </a:ext>
            </a:extLst>
          </p:cNvPr>
          <p:cNvSpPr txBox="1">
            <a:spLocks noChangeArrowheads="1"/>
          </p:cNvSpPr>
          <p:nvPr/>
        </p:nvSpPr>
        <p:spPr bwMode="auto">
          <a:xfrm>
            <a:off x="447559" y="5169632"/>
            <a:ext cx="8118406" cy="407796"/>
          </a:xfrm>
          <a:prstGeom prst="rect">
            <a:avLst/>
          </a:prstGeom>
          <a:gradFill flip="none" rotWithShape="1">
            <a:gsLst>
              <a:gs pos="15000">
                <a:schemeClr val="accent1">
                  <a:lumMod val="50000"/>
                </a:schemeClr>
              </a:gs>
              <a:gs pos="85000">
                <a:schemeClr val="accent5">
                  <a:lumMod val="60000"/>
                  <a:lumOff val="40000"/>
                </a:schemeClr>
              </a:gs>
            </a:gsLst>
            <a:lin ang="8100000" scaled="1"/>
            <a:tileRect/>
          </a:gradFill>
          <a:ln w="12700">
            <a:solidFill>
              <a:schemeClr val="tx1"/>
            </a:solidFill>
            <a:miter lim="800000"/>
            <a:headEnd/>
            <a:tailEnd/>
          </a:ln>
        </p:spPr>
        <p:txBody>
          <a:bodyPr wrap="square" lIns="68573" tIns="34286" rIns="68573" bIns="34286">
            <a:spAutoFit/>
          </a:bodyPr>
          <a:lstStyle>
            <a:defPPr>
              <a:defRPr lang="en-US"/>
            </a:defPPr>
            <a:lvl1pPr algn="ctr" fontAlgn="base">
              <a:spcBef>
                <a:spcPct val="0"/>
              </a:spcBef>
              <a:spcAft>
                <a:spcPct val="0"/>
              </a:spcAft>
              <a:defRPr sz="32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r>
              <a:rPr lang="en-PH" sz="2200" dirty="0">
                <a:latin typeface="+mn-lt"/>
              </a:rPr>
              <a:t>ALL THINGS THAT PERTAIN TO LIFE AND GODLINESS</a:t>
            </a:r>
          </a:p>
        </p:txBody>
      </p:sp>
    </p:spTree>
    <p:extLst>
      <p:ext uri="{BB962C8B-B14F-4D97-AF65-F5344CB8AC3E}">
        <p14:creationId xmlns:p14="http://schemas.microsoft.com/office/powerpoint/2010/main" val="1051468400"/>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57199" y="4417617"/>
            <a:ext cx="8229601" cy="1192121"/>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Luke 19:13 (KJV)  </a:t>
            </a:r>
          </a:p>
          <a:p>
            <a:r>
              <a:rPr lang="en-US" dirty="0"/>
              <a:t>And he called his ten servants, and delivered them ten pounds, and said unto them, Occupy till I come.</a:t>
            </a:r>
            <a:endParaRPr lang="en-PH" dirty="0"/>
          </a:p>
        </p:txBody>
      </p:sp>
    </p:spTree>
    <p:extLst>
      <p:ext uri="{BB962C8B-B14F-4D97-AF65-F5344CB8AC3E}">
        <p14:creationId xmlns:p14="http://schemas.microsoft.com/office/powerpoint/2010/main" val="718372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66626" y="4398763"/>
            <a:ext cx="8229601" cy="1192121"/>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Matt 6:19-34 </a:t>
            </a:r>
            <a:endParaRPr lang="en-PH" dirty="0"/>
          </a:p>
          <a:p>
            <a:r>
              <a:rPr lang="en-US" dirty="0"/>
              <a:t>33 But seek ye first the kingdom of God, and his righteousness; and all these things shall be added unto you.</a:t>
            </a:r>
            <a:endParaRPr lang="en-PH" dirty="0"/>
          </a:p>
        </p:txBody>
      </p:sp>
    </p:spTree>
    <p:extLst>
      <p:ext uri="{BB962C8B-B14F-4D97-AF65-F5344CB8AC3E}">
        <p14:creationId xmlns:p14="http://schemas.microsoft.com/office/powerpoint/2010/main" val="287952992"/>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C2EB9ED2-D3A4-41C4-BCF1-D772B7DB1D25}"/>
              </a:ext>
            </a:extLst>
          </p:cNvPr>
          <p:cNvSpPr txBox="1">
            <a:spLocks noChangeArrowheads="1"/>
          </p:cNvSpPr>
          <p:nvPr/>
        </p:nvSpPr>
        <p:spPr bwMode="auto">
          <a:xfrm>
            <a:off x="447559" y="4630078"/>
            <a:ext cx="8117633" cy="530906"/>
          </a:xfrm>
          <a:prstGeom prst="rect">
            <a:avLst/>
          </a:prstGeom>
          <a:solidFill>
            <a:schemeClr val="accent6">
              <a:lumMod val="60000"/>
              <a:lumOff val="40000"/>
            </a:schemeClr>
          </a:solidFill>
          <a:ln w="12700">
            <a:solidFill>
              <a:schemeClr val="tx1">
                <a:lumMod val="95000"/>
                <a:lumOff val="5000"/>
              </a:schemeClr>
            </a:solidFill>
            <a:miter lim="800000"/>
            <a:headEnd/>
            <a:tailEnd/>
          </a:ln>
        </p:spPr>
        <p:txBody>
          <a:bodyPr wrap="square" lIns="68573" tIns="34286" rIns="68573" bIns="34286">
            <a:spAutoFit/>
          </a:bodyPr>
          <a:lstStyle/>
          <a:p>
            <a:pPr lvl="0" algn="ctr"/>
            <a:r>
              <a:rPr lang="en-PH" sz="3000" b="1" dirty="0">
                <a:solidFill>
                  <a:schemeClr val="tx2">
                    <a:lumMod val="50000"/>
                  </a:schemeClr>
                </a:solidFill>
              </a:rPr>
              <a:t>iv.	Accountability of Stewards</a:t>
            </a:r>
          </a:p>
        </p:txBody>
      </p:sp>
      <p:sp>
        <p:nvSpPr>
          <p:cNvPr id="3" name="Text Box 2">
            <a:extLst>
              <a:ext uri="{FF2B5EF4-FFF2-40B4-BE49-F238E27FC236}">
                <a16:creationId xmlns:a16="http://schemas.microsoft.com/office/drawing/2014/main" id="{6F54769F-02C8-41DE-9C07-8EA085933796}"/>
              </a:ext>
            </a:extLst>
          </p:cNvPr>
          <p:cNvSpPr txBox="1">
            <a:spLocks noChangeArrowheads="1"/>
          </p:cNvSpPr>
          <p:nvPr/>
        </p:nvSpPr>
        <p:spPr bwMode="auto">
          <a:xfrm>
            <a:off x="447559" y="5169632"/>
            <a:ext cx="8118406" cy="407796"/>
          </a:xfrm>
          <a:prstGeom prst="rect">
            <a:avLst/>
          </a:prstGeom>
          <a:gradFill flip="none" rotWithShape="1">
            <a:gsLst>
              <a:gs pos="15000">
                <a:schemeClr val="accent1">
                  <a:lumMod val="50000"/>
                </a:schemeClr>
              </a:gs>
              <a:gs pos="85000">
                <a:schemeClr val="accent5">
                  <a:lumMod val="60000"/>
                  <a:lumOff val="40000"/>
                </a:schemeClr>
              </a:gs>
            </a:gsLst>
            <a:lin ang="8100000" scaled="1"/>
            <a:tileRect/>
          </a:gradFill>
          <a:ln w="12700">
            <a:solidFill>
              <a:schemeClr val="tx1"/>
            </a:solidFill>
            <a:miter lim="800000"/>
            <a:headEnd/>
            <a:tailEnd/>
          </a:ln>
        </p:spPr>
        <p:txBody>
          <a:bodyPr wrap="square" lIns="68573" tIns="34286" rIns="68573" bIns="34286">
            <a:spAutoFit/>
          </a:bodyPr>
          <a:lstStyle>
            <a:defPPr>
              <a:defRPr lang="en-US"/>
            </a:defPPr>
            <a:lvl1pPr algn="ctr" fontAlgn="base">
              <a:spcBef>
                <a:spcPct val="0"/>
              </a:spcBef>
              <a:spcAft>
                <a:spcPct val="0"/>
              </a:spcAft>
              <a:defRPr sz="32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r>
              <a:rPr lang="en-PH" sz="2200" dirty="0">
                <a:latin typeface="+mn-lt"/>
              </a:rPr>
              <a:t>ALL THINGS THAT PERTAIN TO LIFE AND GODLINESS</a:t>
            </a:r>
          </a:p>
        </p:txBody>
      </p:sp>
    </p:spTree>
    <p:extLst>
      <p:ext uri="{BB962C8B-B14F-4D97-AF65-F5344CB8AC3E}">
        <p14:creationId xmlns:p14="http://schemas.microsoft.com/office/powerpoint/2010/main" val="417436540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57199" y="4417617"/>
            <a:ext cx="8229601" cy="1192121"/>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1 Corinthians 4:1 (KJV) </a:t>
            </a:r>
          </a:p>
          <a:p>
            <a:r>
              <a:rPr lang="en-US" dirty="0"/>
              <a:t> Let a man so account of us, as of the ministers of Christ, and stewards of the mysteries of God.</a:t>
            </a:r>
            <a:endParaRPr lang="en-PH" dirty="0"/>
          </a:p>
        </p:txBody>
      </p:sp>
    </p:spTree>
    <p:extLst>
      <p:ext uri="{BB962C8B-B14F-4D97-AF65-F5344CB8AC3E}">
        <p14:creationId xmlns:p14="http://schemas.microsoft.com/office/powerpoint/2010/main" val="106487599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C2EB9ED2-D3A4-41C4-BCF1-D772B7DB1D25}"/>
              </a:ext>
            </a:extLst>
          </p:cNvPr>
          <p:cNvSpPr txBox="1">
            <a:spLocks noChangeArrowheads="1"/>
          </p:cNvSpPr>
          <p:nvPr/>
        </p:nvSpPr>
        <p:spPr bwMode="auto">
          <a:xfrm>
            <a:off x="447559" y="4630078"/>
            <a:ext cx="8117633" cy="530906"/>
          </a:xfrm>
          <a:prstGeom prst="rect">
            <a:avLst/>
          </a:prstGeom>
          <a:solidFill>
            <a:schemeClr val="accent6">
              <a:lumMod val="60000"/>
              <a:lumOff val="40000"/>
            </a:schemeClr>
          </a:solidFill>
          <a:ln w="12700">
            <a:solidFill>
              <a:schemeClr val="tx1">
                <a:lumMod val="95000"/>
                <a:lumOff val="5000"/>
              </a:schemeClr>
            </a:solidFill>
            <a:miter lim="800000"/>
            <a:headEnd/>
            <a:tailEnd/>
          </a:ln>
        </p:spPr>
        <p:txBody>
          <a:bodyPr wrap="square" lIns="68573" tIns="34286" rIns="68573" bIns="34286">
            <a:spAutoFit/>
          </a:bodyPr>
          <a:lstStyle/>
          <a:p>
            <a:pPr lvl="0" algn="ctr"/>
            <a:r>
              <a:rPr lang="en-PH" sz="3000" b="1" dirty="0">
                <a:solidFill>
                  <a:schemeClr val="tx2">
                    <a:lumMod val="50000"/>
                  </a:schemeClr>
                </a:solidFill>
              </a:rPr>
              <a:t>v.	Goodness of Stewards</a:t>
            </a:r>
          </a:p>
        </p:txBody>
      </p:sp>
      <p:sp>
        <p:nvSpPr>
          <p:cNvPr id="3" name="Text Box 2">
            <a:extLst>
              <a:ext uri="{FF2B5EF4-FFF2-40B4-BE49-F238E27FC236}">
                <a16:creationId xmlns:a16="http://schemas.microsoft.com/office/drawing/2014/main" id="{6F54769F-02C8-41DE-9C07-8EA085933796}"/>
              </a:ext>
            </a:extLst>
          </p:cNvPr>
          <p:cNvSpPr txBox="1">
            <a:spLocks noChangeArrowheads="1"/>
          </p:cNvSpPr>
          <p:nvPr/>
        </p:nvSpPr>
        <p:spPr bwMode="auto">
          <a:xfrm>
            <a:off x="447559" y="5169632"/>
            <a:ext cx="8118406" cy="407796"/>
          </a:xfrm>
          <a:prstGeom prst="rect">
            <a:avLst/>
          </a:prstGeom>
          <a:gradFill flip="none" rotWithShape="1">
            <a:gsLst>
              <a:gs pos="15000">
                <a:schemeClr val="accent1">
                  <a:lumMod val="50000"/>
                </a:schemeClr>
              </a:gs>
              <a:gs pos="85000">
                <a:schemeClr val="accent5">
                  <a:lumMod val="60000"/>
                  <a:lumOff val="40000"/>
                </a:schemeClr>
              </a:gs>
            </a:gsLst>
            <a:lin ang="8100000" scaled="1"/>
            <a:tileRect/>
          </a:gradFill>
          <a:ln w="12700">
            <a:solidFill>
              <a:schemeClr val="tx1"/>
            </a:solidFill>
            <a:miter lim="800000"/>
            <a:headEnd/>
            <a:tailEnd/>
          </a:ln>
        </p:spPr>
        <p:txBody>
          <a:bodyPr wrap="square" lIns="68573" tIns="34286" rIns="68573" bIns="34286">
            <a:spAutoFit/>
          </a:bodyPr>
          <a:lstStyle>
            <a:defPPr>
              <a:defRPr lang="en-US"/>
            </a:defPPr>
            <a:lvl1pPr algn="ctr" fontAlgn="base">
              <a:spcBef>
                <a:spcPct val="0"/>
              </a:spcBef>
              <a:spcAft>
                <a:spcPct val="0"/>
              </a:spcAft>
              <a:defRPr sz="32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r>
              <a:rPr lang="en-PH" sz="2200" dirty="0">
                <a:latin typeface="+mn-lt"/>
              </a:rPr>
              <a:t>ALL THINGS THAT PERTAIN TO LIFE AND GODLINESS</a:t>
            </a:r>
          </a:p>
        </p:txBody>
      </p:sp>
    </p:spTree>
    <p:extLst>
      <p:ext uri="{BB962C8B-B14F-4D97-AF65-F5344CB8AC3E}">
        <p14:creationId xmlns:p14="http://schemas.microsoft.com/office/powerpoint/2010/main" val="112694012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57199" y="4417617"/>
            <a:ext cx="8229601" cy="1089529"/>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1 Peter 4:10 (KJV)  As every man hath received the gift, even so minister the same one to another, as good stewards of the manifold grace of God.</a:t>
            </a:r>
            <a:endParaRPr lang="en-PH" dirty="0"/>
          </a:p>
        </p:txBody>
      </p:sp>
    </p:spTree>
    <p:extLst>
      <p:ext uri="{BB962C8B-B14F-4D97-AF65-F5344CB8AC3E}">
        <p14:creationId xmlns:p14="http://schemas.microsoft.com/office/powerpoint/2010/main" val="410071927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C2EB9ED2-D3A4-41C4-BCF1-D772B7DB1D25}"/>
              </a:ext>
            </a:extLst>
          </p:cNvPr>
          <p:cNvSpPr txBox="1">
            <a:spLocks noChangeArrowheads="1"/>
          </p:cNvSpPr>
          <p:nvPr/>
        </p:nvSpPr>
        <p:spPr bwMode="auto">
          <a:xfrm>
            <a:off x="447559" y="4648934"/>
            <a:ext cx="8117633" cy="530906"/>
          </a:xfrm>
          <a:prstGeom prst="rect">
            <a:avLst/>
          </a:prstGeom>
          <a:solidFill>
            <a:schemeClr val="bg1">
              <a:lumMod val="95000"/>
            </a:schemeClr>
          </a:solidFill>
          <a:ln w="12700">
            <a:solidFill>
              <a:schemeClr val="tx1">
                <a:lumMod val="95000"/>
                <a:lumOff val="5000"/>
              </a:schemeClr>
            </a:solidFill>
            <a:miter lim="800000"/>
            <a:headEnd/>
            <a:tailEnd/>
          </a:ln>
        </p:spPr>
        <p:txBody>
          <a:bodyPr wrap="square" lIns="68573" tIns="34286" rIns="68573" bIns="34286">
            <a:spAutoFit/>
          </a:bodyPr>
          <a:lstStyle/>
          <a:p>
            <a:pPr lvl="0" algn="ctr"/>
            <a:r>
              <a:rPr lang="en-PH" sz="3000" b="1" dirty="0">
                <a:solidFill>
                  <a:schemeClr val="tx2">
                    <a:lumMod val="50000"/>
                  </a:schemeClr>
                </a:solidFill>
              </a:rPr>
              <a:t>c.	Levels of Stewards</a:t>
            </a:r>
          </a:p>
        </p:txBody>
      </p:sp>
      <p:sp>
        <p:nvSpPr>
          <p:cNvPr id="3" name="Text Box 2">
            <a:extLst>
              <a:ext uri="{FF2B5EF4-FFF2-40B4-BE49-F238E27FC236}">
                <a16:creationId xmlns:a16="http://schemas.microsoft.com/office/drawing/2014/main" id="{6F54769F-02C8-41DE-9C07-8EA085933796}"/>
              </a:ext>
            </a:extLst>
          </p:cNvPr>
          <p:cNvSpPr txBox="1">
            <a:spLocks noChangeArrowheads="1"/>
          </p:cNvSpPr>
          <p:nvPr/>
        </p:nvSpPr>
        <p:spPr bwMode="auto">
          <a:xfrm>
            <a:off x="447559" y="5169632"/>
            <a:ext cx="8118406" cy="407796"/>
          </a:xfrm>
          <a:prstGeom prst="rect">
            <a:avLst/>
          </a:prstGeom>
          <a:gradFill flip="none" rotWithShape="1">
            <a:gsLst>
              <a:gs pos="15000">
                <a:schemeClr val="accent1">
                  <a:lumMod val="50000"/>
                </a:schemeClr>
              </a:gs>
              <a:gs pos="85000">
                <a:schemeClr val="accent5">
                  <a:lumMod val="60000"/>
                  <a:lumOff val="40000"/>
                </a:schemeClr>
              </a:gs>
            </a:gsLst>
            <a:lin ang="8100000" scaled="1"/>
            <a:tileRect/>
          </a:gradFill>
          <a:ln w="12700">
            <a:solidFill>
              <a:schemeClr val="tx1"/>
            </a:solidFill>
            <a:miter lim="800000"/>
            <a:headEnd/>
            <a:tailEnd/>
          </a:ln>
        </p:spPr>
        <p:txBody>
          <a:bodyPr wrap="square" lIns="68573" tIns="34286" rIns="68573" bIns="34286">
            <a:spAutoFit/>
          </a:bodyPr>
          <a:lstStyle>
            <a:defPPr>
              <a:defRPr lang="en-US"/>
            </a:defPPr>
            <a:lvl1pPr algn="ctr" fontAlgn="base">
              <a:spcBef>
                <a:spcPct val="0"/>
              </a:spcBef>
              <a:spcAft>
                <a:spcPct val="0"/>
              </a:spcAft>
              <a:defRPr sz="32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r>
              <a:rPr lang="en-PH" sz="2200" dirty="0">
                <a:latin typeface="+mn-lt"/>
              </a:rPr>
              <a:t>ALL THINGS THAT PERTAIN TO LIFE AND GODLINESS</a:t>
            </a:r>
          </a:p>
        </p:txBody>
      </p:sp>
    </p:spTree>
    <p:extLst>
      <p:ext uri="{BB962C8B-B14F-4D97-AF65-F5344CB8AC3E}">
        <p14:creationId xmlns:p14="http://schemas.microsoft.com/office/powerpoint/2010/main" val="254234307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C2EB9ED2-D3A4-41C4-BCF1-D772B7DB1D25}"/>
              </a:ext>
            </a:extLst>
          </p:cNvPr>
          <p:cNvSpPr txBox="1">
            <a:spLocks noChangeArrowheads="1"/>
          </p:cNvSpPr>
          <p:nvPr/>
        </p:nvSpPr>
        <p:spPr bwMode="auto">
          <a:xfrm>
            <a:off x="447559" y="4630078"/>
            <a:ext cx="8117633" cy="530906"/>
          </a:xfrm>
          <a:prstGeom prst="rect">
            <a:avLst/>
          </a:prstGeom>
          <a:solidFill>
            <a:schemeClr val="accent6">
              <a:lumMod val="60000"/>
              <a:lumOff val="40000"/>
            </a:schemeClr>
          </a:solidFill>
          <a:ln w="12700">
            <a:solidFill>
              <a:schemeClr val="tx1">
                <a:lumMod val="95000"/>
                <a:lumOff val="5000"/>
              </a:schemeClr>
            </a:solidFill>
            <a:miter lim="800000"/>
            <a:headEnd/>
            <a:tailEnd/>
          </a:ln>
        </p:spPr>
        <p:txBody>
          <a:bodyPr wrap="square" lIns="68573" tIns="34286" rIns="68573" bIns="34286">
            <a:spAutoFit/>
          </a:bodyPr>
          <a:lstStyle/>
          <a:p>
            <a:pPr lvl="0" algn="ctr"/>
            <a:r>
              <a:rPr lang="en-PH" sz="3000" b="1" dirty="0" err="1">
                <a:solidFill>
                  <a:schemeClr val="tx2">
                    <a:lumMod val="50000"/>
                  </a:schemeClr>
                </a:solidFill>
              </a:rPr>
              <a:t>i</a:t>
            </a:r>
            <a:r>
              <a:rPr lang="en-PH" sz="3000" b="1" dirty="0">
                <a:solidFill>
                  <a:schemeClr val="tx2">
                    <a:lumMod val="50000"/>
                  </a:schemeClr>
                </a:solidFill>
              </a:rPr>
              <a:t>.	Wise Stewards</a:t>
            </a:r>
          </a:p>
        </p:txBody>
      </p:sp>
      <p:sp>
        <p:nvSpPr>
          <p:cNvPr id="3" name="Text Box 2">
            <a:extLst>
              <a:ext uri="{FF2B5EF4-FFF2-40B4-BE49-F238E27FC236}">
                <a16:creationId xmlns:a16="http://schemas.microsoft.com/office/drawing/2014/main" id="{6F54769F-02C8-41DE-9C07-8EA085933796}"/>
              </a:ext>
            </a:extLst>
          </p:cNvPr>
          <p:cNvSpPr txBox="1">
            <a:spLocks noChangeArrowheads="1"/>
          </p:cNvSpPr>
          <p:nvPr/>
        </p:nvSpPr>
        <p:spPr bwMode="auto">
          <a:xfrm>
            <a:off x="447559" y="5169632"/>
            <a:ext cx="8118406" cy="407796"/>
          </a:xfrm>
          <a:prstGeom prst="rect">
            <a:avLst/>
          </a:prstGeom>
          <a:gradFill flip="none" rotWithShape="1">
            <a:gsLst>
              <a:gs pos="15000">
                <a:schemeClr val="accent1">
                  <a:lumMod val="50000"/>
                </a:schemeClr>
              </a:gs>
              <a:gs pos="85000">
                <a:schemeClr val="accent5">
                  <a:lumMod val="60000"/>
                  <a:lumOff val="40000"/>
                </a:schemeClr>
              </a:gs>
            </a:gsLst>
            <a:lin ang="8100000" scaled="1"/>
            <a:tileRect/>
          </a:gradFill>
          <a:ln w="12700">
            <a:solidFill>
              <a:schemeClr val="tx1"/>
            </a:solidFill>
            <a:miter lim="800000"/>
            <a:headEnd/>
            <a:tailEnd/>
          </a:ln>
        </p:spPr>
        <p:txBody>
          <a:bodyPr wrap="square" lIns="68573" tIns="34286" rIns="68573" bIns="34286">
            <a:spAutoFit/>
          </a:bodyPr>
          <a:lstStyle>
            <a:defPPr>
              <a:defRPr lang="en-US"/>
            </a:defPPr>
            <a:lvl1pPr algn="ctr" fontAlgn="base">
              <a:spcBef>
                <a:spcPct val="0"/>
              </a:spcBef>
              <a:spcAft>
                <a:spcPct val="0"/>
              </a:spcAft>
              <a:defRPr sz="32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r>
              <a:rPr lang="en-PH" sz="2200" dirty="0">
                <a:latin typeface="+mn-lt"/>
              </a:rPr>
              <a:t>ALL THINGS THAT PERTAIN TO LIFE AND GODLINESS</a:t>
            </a:r>
          </a:p>
        </p:txBody>
      </p:sp>
    </p:spTree>
    <p:extLst>
      <p:ext uri="{BB962C8B-B14F-4D97-AF65-F5344CB8AC3E}">
        <p14:creationId xmlns:p14="http://schemas.microsoft.com/office/powerpoint/2010/main" val="247682877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C2EB9ED2-D3A4-41C4-BCF1-D772B7DB1D25}"/>
              </a:ext>
            </a:extLst>
          </p:cNvPr>
          <p:cNvSpPr txBox="1">
            <a:spLocks noChangeArrowheads="1"/>
          </p:cNvSpPr>
          <p:nvPr/>
        </p:nvSpPr>
        <p:spPr bwMode="auto">
          <a:xfrm>
            <a:off x="447559" y="4630078"/>
            <a:ext cx="8117633" cy="530906"/>
          </a:xfrm>
          <a:prstGeom prst="rect">
            <a:avLst/>
          </a:prstGeom>
          <a:solidFill>
            <a:schemeClr val="accent6">
              <a:lumMod val="60000"/>
              <a:lumOff val="40000"/>
            </a:schemeClr>
          </a:solidFill>
          <a:ln w="12700">
            <a:solidFill>
              <a:schemeClr val="tx1">
                <a:lumMod val="95000"/>
                <a:lumOff val="5000"/>
              </a:schemeClr>
            </a:solidFill>
            <a:miter lim="800000"/>
            <a:headEnd/>
            <a:tailEnd/>
          </a:ln>
        </p:spPr>
        <p:txBody>
          <a:bodyPr wrap="square" lIns="68573" tIns="34286" rIns="68573" bIns="34286">
            <a:spAutoFit/>
          </a:bodyPr>
          <a:lstStyle/>
          <a:p>
            <a:pPr lvl="0" algn="ctr"/>
            <a:r>
              <a:rPr lang="en-PH" sz="3000" b="1" dirty="0">
                <a:solidFill>
                  <a:schemeClr val="tx2">
                    <a:lumMod val="50000"/>
                  </a:schemeClr>
                </a:solidFill>
              </a:rPr>
              <a:t>ii.	Faithful Stewards</a:t>
            </a:r>
          </a:p>
        </p:txBody>
      </p:sp>
      <p:sp>
        <p:nvSpPr>
          <p:cNvPr id="3" name="Text Box 2">
            <a:extLst>
              <a:ext uri="{FF2B5EF4-FFF2-40B4-BE49-F238E27FC236}">
                <a16:creationId xmlns:a16="http://schemas.microsoft.com/office/drawing/2014/main" id="{6F54769F-02C8-41DE-9C07-8EA085933796}"/>
              </a:ext>
            </a:extLst>
          </p:cNvPr>
          <p:cNvSpPr txBox="1">
            <a:spLocks noChangeArrowheads="1"/>
          </p:cNvSpPr>
          <p:nvPr/>
        </p:nvSpPr>
        <p:spPr bwMode="auto">
          <a:xfrm>
            <a:off x="447559" y="5169632"/>
            <a:ext cx="8118406" cy="407796"/>
          </a:xfrm>
          <a:prstGeom prst="rect">
            <a:avLst/>
          </a:prstGeom>
          <a:gradFill flip="none" rotWithShape="1">
            <a:gsLst>
              <a:gs pos="15000">
                <a:schemeClr val="accent1">
                  <a:lumMod val="50000"/>
                </a:schemeClr>
              </a:gs>
              <a:gs pos="85000">
                <a:schemeClr val="accent5">
                  <a:lumMod val="60000"/>
                  <a:lumOff val="40000"/>
                </a:schemeClr>
              </a:gs>
            </a:gsLst>
            <a:lin ang="8100000" scaled="1"/>
            <a:tileRect/>
          </a:gradFill>
          <a:ln w="12700">
            <a:solidFill>
              <a:schemeClr val="tx1"/>
            </a:solidFill>
            <a:miter lim="800000"/>
            <a:headEnd/>
            <a:tailEnd/>
          </a:ln>
        </p:spPr>
        <p:txBody>
          <a:bodyPr wrap="square" lIns="68573" tIns="34286" rIns="68573" bIns="34286">
            <a:spAutoFit/>
          </a:bodyPr>
          <a:lstStyle>
            <a:defPPr>
              <a:defRPr lang="en-US"/>
            </a:defPPr>
            <a:lvl1pPr algn="ctr" fontAlgn="base">
              <a:spcBef>
                <a:spcPct val="0"/>
              </a:spcBef>
              <a:spcAft>
                <a:spcPct val="0"/>
              </a:spcAft>
              <a:defRPr sz="32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r>
              <a:rPr lang="en-PH" sz="2200" dirty="0">
                <a:latin typeface="+mn-lt"/>
              </a:rPr>
              <a:t>ALL THINGS THAT PERTAIN TO LIFE AND GODLINESS</a:t>
            </a:r>
          </a:p>
        </p:txBody>
      </p:sp>
    </p:spTree>
    <p:extLst>
      <p:ext uri="{BB962C8B-B14F-4D97-AF65-F5344CB8AC3E}">
        <p14:creationId xmlns:p14="http://schemas.microsoft.com/office/powerpoint/2010/main" val="354487876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C2EB9ED2-D3A4-41C4-BCF1-D772B7DB1D25}"/>
              </a:ext>
            </a:extLst>
          </p:cNvPr>
          <p:cNvSpPr txBox="1">
            <a:spLocks noChangeArrowheads="1"/>
          </p:cNvSpPr>
          <p:nvPr/>
        </p:nvSpPr>
        <p:spPr bwMode="auto">
          <a:xfrm>
            <a:off x="447559" y="4630078"/>
            <a:ext cx="8117633" cy="530906"/>
          </a:xfrm>
          <a:prstGeom prst="rect">
            <a:avLst/>
          </a:prstGeom>
          <a:solidFill>
            <a:schemeClr val="accent6">
              <a:lumMod val="60000"/>
              <a:lumOff val="40000"/>
            </a:schemeClr>
          </a:solidFill>
          <a:ln w="12700">
            <a:solidFill>
              <a:schemeClr val="tx1">
                <a:lumMod val="95000"/>
                <a:lumOff val="5000"/>
              </a:schemeClr>
            </a:solidFill>
            <a:miter lim="800000"/>
            <a:headEnd/>
            <a:tailEnd/>
          </a:ln>
        </p:spPr>
        <p:txBody>
          <a:bodyPr wrap="square" lIns="68573" tIns="34286" rIns="68573" bIns="34286">
            <a:spAutoFit/>
          </a:bodyPr>
          <a:lstStyle/>
          <a:p>
            <a:pPr lvl="0" algn="ctr"/>
            <a:r>
              <a:rPr lang="en-PH" sz="3000" b="1" dirty="0">
                <a:solidFill>
                  <a:schemeClr val="tx2">
                    <a:lumMod val="50000"/>
                  </a:schemeClr>
                </a:solidFill>
              </a:rPr>
              <a:t>iii.	Good Stewards</a:t>
            </a:r>
          </a:p>
        </p:txBody>
      </p:sp>
      <p:sp>
        <p:nvSpPr>
          <p:cNvPr id="3" name="Text Box 2">
            <a:extLst>
              <a:ext uri="{FF2B5EF4-FFF2-40B4-BE49-F238E27FC236}">
                <a16:creationId xmlns:a16="http://schemas.microsoft.com/office/drawing/2014/main" id="{6F54769F-02C8-41DE-9C07-8EA085933796}"/>
              </a:ext>
            </a:extLst>
          </p:cNvPr>
          <p:cNvSpPr txBox="1">
            <a:spLocks noChangeArrowheads="1"/>
          </p:cNvSpPr>
          <p:nvPr/>
        </p:nvSpPr>
        <p:spPr bwMode="auto">
          <a:xfrm>
            <a:off x="447559" y="5169632"/>
            <a:ext cx="8118406" cy="407796"/>
          </a:xfrm>
          <a:prstGeom prst="rect">
            <a:avLst/>
          </a:prstGeom>
          <a:gradFill flip="none" rotWithShape="1">
            <a:gsLst>
              <a:gs pos="15000">
                <a:schemeClr val="accent1">
                  <a:lumMod val="50000"/>
                </a:schemeClr>
              </a:gs>
              <a:gs pos="85000">
                <a:schemeClr val="accent5">
                  <a:lumMod val="60000"/>
                  <a:lumOff val="40000"/>
                </a:schemeClr>
              </a:gs>
            </a:gsLst>
            <a:lin ang="8100000" scaled="1"/>
            <a:tileRect/>
          </a:gradFill>
          <a:ln w="12700">
            <a:solidFill>
              <a:schemeClr val="tx1"/>
            </a:solidFill>
            <a:miter lim="800000"/>
            <a:headEnd/>
            <a:tailEnd/>
          </a:ln>
        </p:spPr>
        <p:txBody>
          <a:bodyPr wrap="square" lIns="68573" tIns="34286" rIns="68573" bIns="34286">
            <a:spAutoFit/>
          </a:bodyPr>
          <a:lstStyle>
            <a:defPPr>
              <a:defRPr lang="en-US"/>
            </a:defPPr>
            <a:lvl1pPr algn="ctr" fontAlgn="base">
              <a:spcBef>
                <a:spcPct val="0"/>
              </a:spcBef>
              <a:spcAft>
                <a:spcPct val="0"/>
              </a:spcAft>
              <a:defRPr sz="32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r>
              <a:rPr lang="en-PH" sz="2200" dirty="0">
                <a:latin typeface="+mn-lt"/>
              </a:rPr>
              <a:t>ALL THINGS THAT PERTAIN TO LIFE AND GODLINESS</a:t>
            </a:r>
          </a:p>
        </p:txBody>
      </p:sp>
    </p:spTree>
    <p:extLst>
      <p:ext uri="{BB962C8B-B14F-4D97-AF65-F5344CB8AC3E}">
        <p14:creationId xmlns:p14="http://schemas.microsoft.com/office/powerpoint/2010/main" val="1392132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66626" y="4087678"/>
            <a:ext cx="8229601" cy="1524520"/>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Matt 6:19-34 </a:t>
            </a:r>
            <a:endParaRPr lang="en-PH" dirty="0"/>
          </a:p>
          <a:p>
            <a:r>
              <a:rPr lang="en-US" dirty="0"/>
              <a:t>34 Take therefore no thought for the morrow: for the morrow shall take thought for the things of itself. Sufficient unto the day is the evil thereof.</a:t>
            </a:r>
            <a:endParaRPr lang="en-PH" dirty="0"/>
          </a:p>
        </p:txBody>
      </p:sp>
    </p:spTree>
    <p:extLst>
      <p:ext uri="{BB962C8B-B14F-4D97-AF65-F5344CB8AC3E}">
        <p14:creationId xmlns:p14="http://schemas.microsoft.com/office/powerpoint/2010/main" val="3539361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66626" y="4408190"/>
            <a:ext cx="8229601" cy="1192121"/>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1 John 2:15-17</a:t>
            </a:r>
            <a:endParaRPr lang="en-PH" dirty="0"/>
          </a:p>
          <a:p>
            <a:r>
              <a:rPr lang="en-US" dirty="0"/>
              <a:t>15 Love not the world, neither the things that are in the world. If any man love the world, the love of the Father is not in him.</a:t>
            </a:r>
            <a:endParaRPr lang="en-PH" dirty="0"/>
          </a:p>
        </p:txBody>
      </p:sp>
    </p:spTree>
    <p:extLst>
      <p:ext uri="{BB962C8B-B14F-4D97-AF65-F5344CB8AC3E}">
        <p14:creationId xmlns:p14="http://schemas.microsoft.com/office/powerpoint/2010/main" val="698632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66626" y="4408190"/>
            <a:ext cx="8229601" cy="1192121"/>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1 John 2:15-17</a:t>
            </a:r>
            <a:endParaRPr lang="en-PH" dirty="0"/>
          </a:p>
          <a:p>
            <a:r>
              <a:rPr lang="en-US" dirty="0"/>
              <a:t>16 For all that is in the world, the lust of the flesh, and the lust of the eyes, and the pride of life, is not of the Father, but is of the world.</a:t>
            </a:r>
            <a:endParaRPr lang="en-PH" dirty="0"/>
          </a:p>
        </p:txBody>
      </p:sp>
    </p:spTree>
    <p:extLst>
      <p:ext uri="{BB962C8B-B14F-4D97-AF65-F5344CB8AC3E}">
        <p14:creationId xmlns:p14="http://schemas.microsoft.com/office/powerpoint/2010/main" val="668030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66626" y="4408190"/>
            <a:ext cx="8229601" cy="1192121"/>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1 John 2:15-17</a:t>
            </a:r>
            <a:endParaRPr lang="en-PH" dirty="0"/>
          </a:p>
          <a:p>
            <a:r>
              <a:rPr lang="en-US" dirty="0"/>
              <a:t>17 And the world </a:t>
            </a:r>
            <a:r>
              <a:rPr lang="en-US" dirty="0" err="1"/>
              <a:t>passeth</a:t>
            </a:r>
            <a:r>
              <a:rPr lang="en-US" dirty="0"/>
              <a:t> away, and the lust thereof: but he that doeth the will of God </a:t>
            </a:r>
            <a:r>
              <a:rPr lang="en-US" dirty="0" err="1"/>
              <a:t>abideth</a:t>
            </a:r>
            <a:r>
              <a:rPr lang="en-US" dirty="0"/>
              <a:t> for ever.</a:t>
            </a:r>
            <a:endParaRPr lang="en-PH" dirty="0"/>
          </a:p>
        </p:txBody>
      </p:sp>
    </p:spTree>
    <p:extLst>
      <p:ext uri="{BB962C8B-B14F-4D97-AF65-F5344CB8AC3E}">
        <p14:creationId xmlns:p14="http://schemas.microsoft.com/office/powerpoint/2010/main" val="2986264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66626" y="4078255"/>
            <a:ext cx="8229601" cy="1524520"/>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Matt 6:19-34 </a:t>
            </a:r>
            <a:endParaRPr lang="en-PH" dirty="0"/>
          </a:p>
          <a:p>
            <a:r>
              <a:rPr lang="en-US" dirty="0"/>
              <a:t>20 But lay up for yourselves treasures in heaven, where neither moth nor rust doth corrupt, and where thieves do not break through nor steal:</a:t>
            </a:r>
            <a:endParaRPr lang="en-PH" dirty="0"/>
          </a:p>
        </p:txBody>
      </p:sp>
    </p:spTree>
    <p:extLst>
      <p:ext uri="{BB962C8B-B14F-4D97-AF65-F5344CB8AC3E}">
        <p14:creationId xmlns:p14="http://schemas.microsoft.com/office/powerpoint/2010/main" val="3515870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450B4370-1D4C-4CBF-8CE6-249D56D0B8B9}"/>
              </a:ext>
            </a:extLst>
          </p:cNvPr>
          <p:cNvSpPr>
            <a:spLocks noGrp="1"/>
          </p:cNvSpPr>
          <p:nvPr>
            <p:ph type="subTitle" idx="1"/>
          </p:nvPr>
        </p:nvSpPr>
        <p:spPr/>
        <p:txBody>
          <a:bodyPr/>
          <a:lstStyle/>
          <a:p>
            <a:endParaRPr lang="en-PH"/>
          </a:p>
        </p:txBody>
      </p:sp>
    </p:spTree>
    <p:extLst>
      <p:ext uri="{BB962C8B-B14F-4D97-AF65-F5344CB8AC3E}">
        <p14:creationId xmlns:p14="http://schemas.microsoft.com/office/powerpoint/2010/main" val="13238045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66626" y="4087679"/>
            <a:ext cx="8229601" cy="1192121"/>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2 Peter 1:2-11</a:t>
            </a:r>
            <a:endParaRPr lang="en-PH" dirty="0"/>
          </a:p>
          <a:p>
            <a:r>
              <a:rPr lang="en-US" dirty="0"/>
              <a:t>2 Grace and peace be multiplied unto you through the knowledge of God, and of Jesus our Lord,</a:t>
            </a:r>
            <a:endParaRPr lang="en-PH" dirty="0"/>
          </a:p>
        </p:txBody>
      </p:sp>
    </p:spTree>
    <p:extLst>
      <p:ext uri="{BB962C8B-B14F-4D97-AF65-F5344CB8AC3E}">
        <p14:creationId xmlns:p14="http://schemas.microsoft.com/office/powerpoint/2010/main" val="35771605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66626" y="4087679"/>
            <a:ext cx="8229601" cy="1524520"/>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2 Peter 1:2-11</a:t>
            </a:r>
            <a:endParaRPr lang="en-PH" dirty="0"/>
          </a:p>
          <a:p>
            <a:r>
              <a:rPr lang="en-US" dirty="0"/>
              <a:t>3 </a:t>
            </a:r>
            <a:r>
              <a:rPr lang="en-US" b="1" dirty="0"/>
              <a:t>According as his divine power hath given unto us all things that pertain unto life and godliness</a:t>
            </a:r>
            <a:r>
              <a:rPr lang="en-US" dirty="0"/>
              <a:t>, through the knowledge of him that hath called us to glory and virtue:</a:t>
            </a:r>
            <a:endParaRPr lang="en-PH" dirty="0"/>
          </a:p>
        </p:txBody>
      </p:sp>
    </p:spTree>
    <p:extLst>
      <p:ext uri="{BB962C8B-B14F-4D97-AF65-F5344CB8AC3E}">
        <p14:creationId xmlns:p14="http://schemas.microsoft.com/office/powerpoint/2010/main" val="21673641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66626" y="4087679"/>
            <a:ext cx="8229601" cy="1524520"/>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2 Peter 1:2-11</a:t>
            </a:r>
            <a:endParaRPr lang="en-PH" dirty="0"/>
          </a:p>
          <a:p>
            <a:r>
              <a:rPr lang="en-US" dirty="0"/>
              <a:t>4 Whereby are given unto us exceeding great and precious promises: that by these ye might be partakers of the divine nature, having escaped the corruption that is in the world through lust.</a:t>
            </a:r>
            <a:endParaRPr lang="en-PH" dirty="0"/>
          </a:p>
        </p:txBody>
      </p:sp>
    </p:spTree>
    <p:extLst>
      <p:ext uri="{BB962C8B-B14F-4D97-AF65-F5344CB8AC3E}">
        <p14:creationId xmlns:p14="http://schemas.microsoft.com/office/powerpoint/2010/main" val="31715913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66626" y="4436472"/>
            <a:ext cx="8229601" cy="1192121"/>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2 Peter 1:2-11</a:t>
            </a:r>
            <a:endParaRPr lang="en-PH" dirty="0"/>
          </a:p>
          <a:p>
            <a:r>
              <a:rPr lang="en-US" dirty="0"/>
              <a:t>5 And beside this, giving all diligence, add to your faith virtue; and to virtue knowledge;</a:t>
            </a:r>
            <a:endParaRPr lang="en-PH" dirty="0"/>
          </a:p>
        </p:txBody>
      </p:sp>
    </p:spTree>
    <p:extLst>
      <p:ext uri="{BB962C8B-B14F-4D97-AF65-F5344CB8AC3E}">
        <p14:creationId xmlns:p14="http://schemas.microsoft.com/office/powerpoint/2010/main" val="15736984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66626" y="4436472"/>
            <a:ext cx="8229601" cy="1192121"/>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2 Peter 1:2-11</a:t>
            </a:r>
            <a:endParaRPr lang="en-PH" dirty="0"/>
          </a:p>
          <a:p>
            <a:r>
              <a:rPr lang="en-US" dirty="0"/>
              <a:t>6 And to knowledge temperance; and to temperance patience; and to patience godliness;</a:t>
            </a:r>
            <a:endParaRPr lang="en-PH" dirty="0"/>
          </a:p>
        </p:txBody>
      </p:sp>
    </p:spTree>
    <p:extLst>
      <p:ext uri="{BB962C8B-B14F-4D97-AF65-F5344CB8AC3E}">
        <p14:creationId xmlns:p14="http://schemas.microsoft.com/office/powerpoint/2010/main" val="20133869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66626" y="4436472"/>
            <a:ext cx="8229601" cy="1192121"/>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2 Peter 1:2-11</a:t>
            </a:r>
            <a:endParaRPr lang="en-PH" dirty="0"/>
          </a:p>
          <a:p>
            <a:r>
              <a:rPr lang="en-US" dirty="0"/>
              <a:t>7 And to godliness brotherly kindness; and to brotherly kindness charity.</a:t>
            </a:r>
            <a:endParaRPr lang="en-PH" dirty="0"/>
          </a:p>
        </p:txBody>
      </p:sp>
    </p:spTree>
    <p:extLst>
      <p:ext uri="{BB962C8B-B14F-4D97-AF65-F5344CB8AC3E}">
        <p14:creationId xmlns:p14="http://schemas.microsoft.com/office/powerpoint/2010/main" val="32062950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66626" y="4087681"/>
            <a:ext cx="8229601" cy="1524520"/>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2 Peter 1:2-11</a:t>
            </a:r>
            <a:endParaRPr lang="en-PH" dirty="0"/>
          </a:p>
          <a:p>
            <a:r>
              <a:rPr lang="en-US" dirty="0"/>
              <a:t>8 For if these things be in you, and abound, they make you that ye shall neither be barren nor unfruitful in the knowledge of our Lord Jesus Christ.</a:t>
            </a:r>
            <a:endParaRPr lang="en-PH" dirty="0"/>
          </a:p>
        </p:txBody>
      </p:sp>
    </p:spTree>
    <p:extLst>
      <p:ext uri="{BB962C8B-B14F-4D97-AF65-F5344CB8AC3E}">
        <p14:creationId xmlns:p14="http://schemas.microsoft.com/office/powerpoint/2010/main" val="13853879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66626" y="4417620"/>
            <a:ext cx="8229601" cy="1192121"/>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2 Peter 1:2-11</a:t>
            </a:r>
            <a:endParaRPr lang="en-PH" dirty="0"/>
          </a:p>
          <a:p>
            <a:r>
              <a:rPr lang="en-US" dirty="0"/>
              <a:t>9 But he that </a:t>
            </a:r>
            <a:r>
              <a:rPr lang="en-US" dirty="0" err="1"/>
              <a:t>lacketh</a:t>
            </a:r>
            <a:r>
              <a:rPr lang="en-US" dirty="0"/>
              <a:t> these things is blind, and cannot see afar off, and hath forgotten that he was purged from his old sins.</a:t>
            </a:r>
            <a:endParaRPr lang="en-PH" dirty="0"/>
          </a:p>
        </p:txBody>
      </p:sp>
    </p:spTree>
    <p:extLst>
      <p:ext uri="{BB962C8B-B14F-4D97-AF65-F5344CB8AC3E}">
        <p14:creationId xmlns:p14="http://schemas.microsoft.com/office/powerpoint/2010/main" val="18555306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66626" y="4417620"/>
            <a:ext cx="8229601" cy="1192121"/>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2 Peter 1:2-11</a:t>
            </a:r>
            <a:endParaRPr lang="en-PH" dirty="0"/>
          </a:p>
          <a:p>
            <a:r>
              <a:rPr lang="en-US" dirty="0"/>
              <a:t>10 Wherefore the rather, brethren, give diligence to make your calling and election sure: for if ye do these things, ye shall never fall:</a:t>
            </a:r>
            <a:endParaRPr lang="en-PH" dirty="0"/>
          </a:p>
        </p:txBody>
      </p:sp>
    </p:spTree>
    <p:extLst>
      <p:ext uri="{BB962C8B-B14F-4D97-AF65-F5344CB8AC3E}">
        <p14:creationId xmlns:p14="http://schemas.microsoft.com/office/powerpoint/2010/main" val="925306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66626" y="4681571"/>
            <a:ext cx="8229601" cy="859723"/>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Matt 6:19-34 </a:t>
            </a:r>
            <a:endParaRPr lang="en-PH" dirty="0"/>
          </a:p>
          <a:p>
            <a:r>
              <a:rPr lang="en-US" dirty="0"/>
              <a:t>21 For where your treasure is, there will your heart be also.</a:t>
            </a:r>
            <a:endParaRPr lang="en-PH" dirty="0"/>
          </a:p>
        </p:txBody>
      </p:sp>
    </p:spTree>
    <p:extLst>
      <p:ext uri="{BB962C8B-B14F-4D97-AF65-F5344CB8AC3E}">
        <p14:creationId xmlns:p14="http://schemas.microsoft.com/office/powerpoint/2010/main" val="31352985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66626" y="4417620"/>
            <a:ext cx="8229601" cy="1192121"/>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2 Peter 1:2-11</a:t>
            </a:r>
            <a:endParaRPr lang="en-PH" dirty="0"/>
          </a:p>
          <a:p>
            <a:r>
              <a:rPr lang="en-US" dirty="0"/>
              <a:t>11 For so an entrance shall be ministered unto you abundantly into the everlasting kingdom of our Lord and </a:t>
            </a:r>
            <a:r>
              <a:rPr lang="en-US" dirty="0" err="1"/>
              <a:t>Saviour</a:t>
            </a:r>
            <a:r>
              <a:rPr lang="en-US" dirty="0"/>
              <a:t> Jesus Christ.</a:t>
            </a:r>
            <a:endParaRPr lang="en-PH" dirty="0"/>
          </a:p>
        </p:txBody>
      </p:sp>
    </p:spTree>
    <p:extLst>
      <p:ext uri="{BB962C8B-B14F-4D97-AF65-F5344CB8AC3E}">
        <p14:creationId xmlns:p14="http://schemas.microsoft.com/office/powerpoint/2010/main" val="41816713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326F6BF-9C4A-4CCC-84C9-606B4BEC4840}"/>
              </a:ext>
            </a:extLst>
          </p:cNvPr>
          <p:cNvSpPr txBox="1"/>
          <p:nvPr/>
        </p:nvSpPr>
        <p:spPr>
          <a:xfrm>
            <a:off x="457199" y="4478117"/>
            <a:ext cx="8241323" cy="1115682"/>
          </a:xfrm>
          <a:prstGeom prst="rect">
            <a:avLst/>
          </a:prstGeom>
          <a:gradFill flip="none" rotWithShape="1">
            <a:gsLst>
              <a:gs pos="12000">
                <a:schemeClr val="accent1">
                  <a:lumMod val="50000"/>
                </a:schemeClr>
              </a:gs>
              <a:gs pos="75000">
                <a:schemeClr val="accent5">
                  <a:lumMod val="60000"/>
                  <a:lumOff val="40000"/>
                </a:schemeClr>
              </a:gs>
            </a:gsLst>
            <a:lin ang="8100000" scaled="1"/>
            <a:tileRect/>
          </a:gradFill>
          <a:ln w="31750">
            <a:solidFill>
              <a:schemeClr val="bg1"/>
            </a:solidFill>
            <a:miter lim="800000"/>
            <a:headEnd/>
            <a:tailEnd/>
          </a:ln>
        </p:spPr>
        <p:txBody>
          <a:bodyPr wrap="square" lIns="68573" tIns="34286" rIns="68573" bIns="34286">
            <a:spAutoFit/>
          </a:bodyPr>
          <a:lstStyle>
            <a:defPPr>
              <a:defRPr lang="en-US"/>
            </a:defPPr>
            <a:lvl1pPr algn="ctr" fontAlgn="base">
              <a:spcBef>
                <a:spcPct val="0"/>
              </a:spcBef>
              <a:spcAft>
                <a:spcPct val="0"/>
              </a:spcAft>
              <a:defRPr sz="24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r>
              <a:rPr lang="en-PH" sz="3200" dirty="0">
                <a:latin typeface="Source Sans Pro" panose="020B0503030403020204" pitchFamily="34" charset="0"/>
                <a:ea typeface="Source Sans Pro" panose="020B0503030403020204" pitchFamily="34" charset="0"/>
                <a:cs typeface="Open Sans" panose="020B0606030504020204" pitchFamily="34" charset="0"/>
              </a:rPr>
              <a:t>Bp. Reuben Abante</a:t>
            </a:r>
          </a:p>
          <a:p>
            <a:r>
              <a:rPr lang="en-PH" sz="1800" dirty="0">
                <a:solidFill>
                  <a:srgbClr val="000000"/>
                </a:solidFill>
                <a:latin typeface="Source Sans Pro" panose="020B0503030403020204" pitchFamily="34" charset="0"/>
                <a:ea typeface="Source Sans Pro" panose="020B0503030403020204" pitchFamily="34" charset="0"/>
              </a:rPr>
              <a:t>Lighthouse Bible Baptist Church</a:t>
            </a:r>
          </a:p>
          <a:p>
            <a:r>
              <a:rPr lang="en-US" sz="1800" dirty="0">
                <a:latin typeface="Source Sans Pro" panose="020B0503030403020204" pitchFamily="34" charset="0"/>
                <a:ea typeface="Source Sans Pro" panose="020B0503030403020204" pitchFamily="34" charset="0"/>
              </a:rPr>
              <a:t>Thursday Prayer Service, July 4, 2019</a:t>
            </a:r>
          </a:p>
        </p:txBody>
      </p:sp>
    </p:spTree>
    <p:extLst>
      <p:ext uri="{BB962C8B-B14F-4D97-AF65-F5344CB8AC3E}">
        <p14:creationId xmlns:p14="http://schemas.microsoft.com/office/powerpoint/2010/main" val="1217037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326F6BF-9C4A-4CCC-84C9-606B4BEC4840}"/>
              </a:ext>
            </a:extLst>
          </p:cNvPr>
          <p:cNvSpPr txBox="1"/>
          <p:nvPr/>
        </p:nvSpPr>
        <p:spPr>
          <a:xfrm>
            <a:off x="457199" y="3409539"/>
            <a:ext cx="8241323" cy="2192900"/>
          </a:xfrm>
          <a:prstGeom prst="rect">
            <a:avLst/>
          </a:prstGeom>
          <a:gradFill flip="none" rotWithShape="1">
            <a:gsLst>
              <a:gs pos="0">
                <a:schemeClr val="accent1">
                  <a:lumMod val="50000"/>
                </a:schemeClr>
              </a:gs>
              <a:gs pos="78000">
                <a:schemeClr val="bg1">
                  <a:lumMod val="85000"/>
                </a:schemeClr>
              </a:gs>
            </a:gsLst>
            <a:lin ang="5400000" scaled="0"/>
            <a:tileRect/>
          </a:gradFill>
          <a:ln w="31750">
            <a:solidFill>
              <a:schemeClr val="bg1"/>
            </a:solidFill>
            <a:miter lim="800000"/>
            <a:headEnd/>
            <a:tailEnd/>
          </a:ln>
        </p:spPr>
        <p:txBody>
          <a:bodyPr wrap="square" lIns="68573" tIns="34286" rIns="68573" bIns="34286">
            <a:spAutoFit/>
          </a:bodyPr>
          <a:lstStyle>
            <a:defPPr>
              <a:defRPr lang="en-US"/>
            </a:defPPr>
            <a:lvl1pPr algn="ctr" fontAlgn="base">
              <a:spcBef>
                <a:spcPct val="0"/>
              </a:spcBef>
              <a:spcAft>
                <a:spcPct val="0"/>
              </a:spcAft>
              <a:defRPr sz="32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r>
              <a:rPr lang="en-PH" dirty="0">
                <a:latin typeface="+mn-lt"/>
              </a:rPr>
              <a:t>ALL THINGS THAT PERTAIN TO LIFE AND GODLINESS</a:t>
            </a:r>
          </a:p>
          <a:p>
            <a:r>
              <a:rPr lang="en-PH" sz="2000" i="1" dirty="0"/>
              <a:t>2 Peter 1:2-11</a:t>
            </a:r>
          </a:p>
          <a:p>
            <a:r>
              <a:rPr lang="en-US" sz="2000" dirty="0">
                <a:solidFill>
                  <a:schemeClr val="tx2">
                    <a:lumMod val="50000"/>
                  </a:schemeClr>
                </a:solidFill>
              </a:rPr>
              <a:t>Bp. Reuben Abante</a:t>
            </a:r>
          </a:p>
          <a:p>
            <a:r>
              <a:rPr lang="en-PH" sz="1400" dirty="0">
                <a:solidFill>
                  <a:schemeClr val="tx2">
                    <a:lumMod val="50000"/>
                  </a:schemeClr>
                </a:solidFill>
              </a:rPr>
              <a:t>Lighthouse Bible Baptist Church</a:t>
            </a:r>
          </a:p>
          <a:p>
            <a:r>
              <a:rPr lang="en-PH" sz="2000" dirty="0">
                <a:solidFill>
                  <a:schemeClr val="accent1">
                    <a:lumMod val="50000"/>
                  </a:schemeClr>
                </a:solidFill>
              </a:rPr>
              <a:t>Sunday Morning Service, July 7, 2019</a:t>
            </a:r>
          </a:p>
        </p:txBody>
      </p:sp>
    </p:spTree>
    <p:extLst>
      <p:ext uri="{BB962C8B-B14F-4D97-AF65-F5344CB8AC3E}">
        <p14:creationId xmlns:p14="http://schemas.microsoft.com/office/powerpoint/2010/main" val="17172376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66626" y="4087683"/>
            <a:ext cx="8229601" cy="1524520"/>
          </a:xfrm>
          <a:solidFill>
            <a:schemeClr val="accent1">
              <a:lumMod val="50000"/>
            </a:schemeClr>
          </a:solidFill>
          <a:ln>
            <a:solidFill>
              <a:schemeClr val="bg1"/>
            </a:solidFill>
          </a:ln>
        </p:spPr>
        <p:txBody>
          <a:bodyPr vert="horz" lIns="91440" tIns="45720" rIns="91440" bIns="45720" rtlCol="0" anchor="t" anchorCtr="0">
            <a:spAutoFit/>
          </a:bodyPr>
          <a:lstStyle/>
          <a:p>
            <a:r>
              <a:rPr lang="en-US"/>
              <a:t>2 Peter 1:3</a:t>
            </a:r>
            <a:endParaRPr lang="en-PH"/>
          </a:p>
          <a:p>
            <a:r>
              <a:rPr lang="en-US"/>
              <a:t>3 According as his divine power hath given unto us all things that pertain unto life and godliness, through the knowledge of him that hath called us to glory and virtue:</a:t>
            </a:r>
            <a:endParaRPr lang="en-PH"/>
          </a:p>
        </p:txBody>
      </p:sp>
    </p:spTree>
    <p:extLst>
      <p:ext uri="{BB962C8B-B14F-4D97-AF65-F5344CB8AC3E}">
        <p14:creationId xmlns:p14="http://schemas.microsoft.com/office/powerpoint/2010/main" val="30867730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66626" y="3738891"/>
            <a:ext cx="8229601" cy="1856919"/>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2 Peter 1:3</a:t>
            </a:r>
            <a:endParaRPr lang="en-PH" dirty="0"/>
          </a:p>
          <a:p>
            <a:r>
              <a:rPr lang="en-US" dirty="0"/>
              <a:t>3 For His divine power has bestowed upon us all things that [are requisite and suited] to life and godliness, through the [full, personal] knowledge of Him Who called us by and to His own glory and excellence (virtue). AMP</a:t>
            </a:r>
            <a:endParaRPr lang="en-PH" dirty="0"/>
          </a:p>
        </p:txBody>
      </p:sp>
    </p:spTree>
    <p:extLst>
      <p:ext uri="{BB962C8B-B14F-4D97-AF65-F5344CB8AC3E}">
        <p14:creationId xmlns:p14="http://schemas.microsoft.com/office/powerpoint/2010/main" val="31673279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66626" y="4078256"/>
            <a:ext cx="8229601" cy="1524520"/>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2 Peter 1:3</a:t>
            </a:r>
            <a:endParaRPr lang="en-PH" dirty="0"/>
          </a:p>
          <a:p>
            <a:r>
              <a:rPr lang="en-US" dirty="0"/>
              <a:t>3 Because by his power he has given us everything necessary for life and righteousness, through the knowledge of him who has been our guide by his glory and </a:t>
            </a:r>
            <a:r>
              <a:rPr lang="en-US" dirty="0" err="1"/>
              <a:t>virtue;BBE</a:t>
            </a:r>
            <a:endParaRPr lang="en-PH" dirty="0"/>
          </a:p>
        </p:txBody>
      </p:sp>
    </p:spTree>
    <p:extLst>
      <p:ext uri="{BB962C8B-B14F-4D97-AF65-F5344CB8AC3E}">
        <p14:creationId xmlns:p14="http://schemas.microsoft.com/office/powerpoint/2010/main" val="30237308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66626" y="4078256"/>
            <a:ext cx="8229601" cy="1524520"/>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1 Cor 2:14</a:t>
            </a:r>
            <a:endParaRPr lang="en-PH" dirty="0"/>
          </a:p>
          <a:p>
            <a:r>
              <a:rPr lang="en-US" dirty="0"/>
              <a:t>14 But the natural man </a:t>
            </a:r>
            <a:r>
              <a:rPr lang="en-US" dirty="0" err="1"/>
              <a:t>receiveth</a:t>
            </a:r>
            <a:r>
              <a:rPr lang="en-US" dirty="0"/>
              <a:t> not the things of the Spirit of God: for they are foolishness unto him: neither can he know them, because they are spiritually discerned.</a:t>
            </a:r>
            <a:endParaRPr lang="en-PH" dirty="0"/>
          </a:p>
        </p:txBody>
      </p:sp>
    </p:spTree>
    <p:extLst>
      <p:ext uri="{BB962C8B-B14F-4D97-AF65-F5344CB8AC3E}">
        <p14:creationId xmlns:p14="http://schemas.microsoft.com/office/powerpoint/2010/main" val="38696930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66626" y="4427048"/>
            <a:ext cx="8229601" cy="1192121"/>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Eph 2:1-10</a:t>
            </a:r>
            <a:endParaRPr lang="en-PH" dirty="0"/>
          </a:p>
          <a:p>
            <a:r>
              <a:rPr lang="en-US" dirty="0"/>
              <a:t>1 And you hath he quickened, who were dead in trespasses and sins;</a:t>
            </a:r>
            <a:endParaRPr lang="en-PH" dirty="0"/>
          </a:p>
        </p:txBody>
      </p:sp>
    </p:spTree>
    <p:extLst>
      <p:ext uri="{BB962C8B-B14F-4D97-AF65-F5344CB8AC3E}">
        <p14:creationId xmlns:p14="http://schemas.microsoft.com/office/powerpoint/2010/main" val="14679108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66626" y="4068830"/>
            <a:ext cx="8229601" cy="1524520"/>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Eph 2:1-10</a:t>
            </a:r>
            <a:endParaRPr lang="en-PH" dirty="0"/>
          </a:p>
          <a:p>
            <a:r>
              <a:rPr lang="en-US" dirty="0"/>
              <a:t>2 Wherein in time past ye walked according to the course of this world, according to the prince of the power of the air, the spirit that now worketh in the children of disobedience:</a:t>
            </a:r>
            <a:endParaRPr lang="en-PH" dirty="0"/>
          </a:p>
        </p:txBody>
      </p:sp>
    </p:spTree>
    <p:extLst>
      <p:ext uri="{BB962C8B-B14F-4D97-AF65-F5344CB8AC3E}">
        <p14:creationId xmlns:p14="http://schemas.microsoft.com/office/powerpoint/2010/main" val="22067625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66626" y="4068830"/>
            <a:ext cx="8229601" cy="1524520"/>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Eph 2:1-10</a:t>
            </a:r>
            <a:endParaRPr lang="en-PH" dirty="0"/>
          </a:p>
          <a:p>
            <a:r>
              <a:rPr lang="en-US" dirty="0"/>
              <a:t>3 Among whom also we all had our conversation in times past in the lusts of our flesh, fulfilling the desires of the flesh and of the mind; and were by nature the children of wrath, even as others.</a:t>
            </a:r>
            <a:endParaRPr lang="en-PH" dirty="0"/>
          </a:p>
        </p:txBody>
      </p:sp>
    </p:spTree>
    <p:extLst>
      <p:ext uri="{BB962C8B-B14F-4D97-AF65-F5344CB8AC3E}">
        <p14:creationId xmlns:p14="http://schemas.microsoft.com/office/powerpoint/2010/main" val="3791055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66626" y="4389338"/>
            <a:ext cx="8229601" cy="1192121"/>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Matt 6:19-34 </a:t>
            </a:r>
            <a:endParaRPr lang="en-PH" dirty="0"/>
          </a:p>
          <a:p>
            <a:r>
              <a:rPr lang="en-US" dirty="0"/>
              <a:t>22 The light of the body is the eye: if therefore thine eye be single, thy whole body shall be full of light.</a:t>
            </a:r>
            <a:endParaRPr lang="en-PH" dirty="0"/>
          </a:p>
        </p:txBody>
      </p:sp>
    </p:spTree>
    <p:extLst>
      <p:ext uri="{BB962C8B-B14F-4D97-AF65-F5344CB8AC3E}">
        <p14:creationId xmlns:p14="http://schemas.microsoft.com/office/powerpoint/2010/main" val="16453058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66626" y="4398768"/>
            <a:ext cx="8229601" cy="1192121"/>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Eph 2:1-10</a:t>
            </a:r>
            <a:endParaRPr lang="en-PH" dirty="0"/>
          </a:p>
          <a:p>
            <a:r>
              <a:rPr lang="en-US" dirty="0"/>
              <a:t>4 But God, who is rich in mercy, for his great love wherewith he loved us,</a:t>
            </a:r>
            <a:endParaRPr lang="en-PH" dirty="0"/>
          </a:p>
        </p:txBody>
      </p:sp>
    </p:spTree>
    <p:extLst>
      <p:ext uri="{BB962C8B-B14F-4D97-AF65-F5344CB8AC3E}">
        <p14:creationId xmlns:p14="http://schemas.microsoft.com/office/powerpoint/2010/main" val="27232152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66626" y="4398768"/>
            <a:ext cx="8229601" cy="1192121"/>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Eph 2:1-10</a:t>
            </a:r>
            <a:endParaRPr lang="en-PH" dirty="0"/>
          </a:p>
          <a:p>
            <a:r>
              <a:rPr lang="en-US" dirty="0"/>
              <a:t>5 Even when we were dead in sins, hath quickened us together with Christ, (by grace ye are saved;)</a:t>
            </a:r>
            <a:endParaRPr lang="en-PH" dirty="0"/>
          </a:p>
        </p:txBody>
      </p:sp>
    </p:spTree>
    <p:extLst>
      <p:ext uri="{BB962C8B-B14F-4D97-AF65-F5344CB8AC3E}">
        <p14:creationId xmlns:p14="http://schemas.microsoft.com/office/powerpoint/2010/main" val="31324240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66626" y="4398768"/>
            <a:ext cx="8229601" cy="1192121"/>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Eph 2:1-10</a:t>
            </a:r>
            <a:endParaRPr lang="en-PH" dirty="0"/>
          </a:p>
          <a:p>
            <a:r>
              <a:rPr lang="en-US" dirty="0"/>
              <a:t>6 And hath raised us up together, and made us sit together in heavenly places in Christ Jesus:</a:t>
            </a:r>
            <a:endParaRPr lang="en-PH" dirty="0"/>
          </a:p>
        </p:txBody>
      </p:sp>
    </p:spTree>
    <p:extLst>
      <p:ext uri="{BB962C8B-B14F-4D97-AF65-F5344CB8AC3E}">
        <p14:creationId xmlns:p14="http://schemas.microsoft.com/office/powerpoint/2010/main" val="14481475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66626" y="4398768"/>
            <a:ext cx="8229601" cy="1192121"/>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Eph 2:1-10</a:t>
            </a:r>
            <a:endParaRPr lang="en-PH" dirty="0"/>
          </a:p>
          <a:p>
            <a:r>
              <a:rPr lang="en-US" dirty="0"/>
              <a:t>7 That in the ages to come he might shew the exceeding riches of his grace in his kindness toward us through Christ Jesus.</a:t>
            </a:r>
            <a:endParaRPr lang="en-PH" dirty="0"/>
          </a:p>
        </p:txBody>
      </p:sp>
    </p:spTree>
    <p:extLst>
      <p:ext uri="{BB962C8B-B14F-4D97-AF65-F5344CB8AC3E}">
        <p14:creationId xmlns:p14="http://schemas.microsoft.com/office/powerpoint/2010/main" val="36007433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66626" y="4398768"/>
            <a:ext cx="8229601" cy="1192121"/>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Eph 2:1-10</a:t>
            </a:r>
            <a:endParaRPr lang="en-PH" dirty="0"/>
          </a:p>
          <a:p>
            <a:r>
              <a:rPr lang="en-US" dirty="0"/>
              <a:t>8 For by grace are ye saved through faith; and that not of yourselves: it is the gift of God:</a:t>
            </a:r>
            <a:endParaRPr lang="en-PH" dirty="0"/>
          </a:p>
        </p:txBody>
      </p:sp>
    </p:spTree>
    <p:extLst>
      <p:ext uri="{BB962C8B-B14F-4D97-AF65-F5344CB8AC3E}">
        <p14:creationId xmlns:p14="http://schemas.microsoft.com/office/powerpoint/2010/main" val="33586074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66626" y="4398768"/>
            <a:ext cx="8229601" cy="859723"/>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Eph 2:1-10</a:t>
            </a:r>
            <a:endParaRPr lang="en-PH" dirty="0"/>
          </a:p>
          <a:p>
            <a:r>
              <a:rPr lang="en-US" dirty="0"/>
              <a:t>9 Not of works, lest any man should boast.</a:t>
            </a:r>
            <a:endParaRPr lang="en-PH" dirty="0"/>
          </a:p>
        </p:txBody>
      </p:sp>
    </p:spTree>
    <p:extLst>
      <p:ext uri="{BB962C8B-B14F-4D97-AF65-F5344CB8AC3E}">
        <p14:creationId xmlns:p14="http://schemas.microsoft.com/office/powerpoint/2010/main" val="3939586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66626" y="4078256"/>
            <a:ext cx="8229601" cy="1524520"/>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Eph 2:1-10</a:t>
            </a:r>
            <a:endParaRPr lang="en-PH" dirty="0"/>
          </a:p>
          <a:p>
            <a:r>
              <a:rPr lang="en-US" dirty="0"/>
              <a:t>10 For we are his workmanship, created in Christ Jesus unto good works, which God hath before ordained that we should walk in them.</a:t>
            </a:r>
            <a:endParaRPr lang="en-PH" dirty="0"/>
          </a:p>
        </p:txBody>
      </p:sp>
    </p:spTree>
    <p:extLst>
      <p:ext uri="{BB962C8B-B14F-4D97-AF65-F5344CB8AC3E}">
        <p14:creationId xmlns:p14="http://schemas.microsoft.com/office/powerpoint/2010/main" val="6119215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66626" y="4078256"/>
            <a:ext cx="8229601" cy="1524520"/>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Eph 2:1-10</a:t>
            </a:r>
            <a:endParaRPr lang="en-PH" dirty="0"/>
          </a:p>
          <a:p>
            <a:r>
              <a:rPr lang="en-US" dirty="0"/>
              <a:t>10 For we are his workmanship, created in Christ Jesus unto good works, which God hath before ordained that we should walk in them.</a:t>
            </a:r>
            <a:endParaRPr lang="en-PH" dirty="0"/>
          </a:p>
        </p:txBody>
      </p:sp>
    </p:spTree>
    <p:extLst>
      <p:ext uri="{BB962C8B-B14F-4D97-AF65-F5344CB8AC3E}">
        <p14:creationId xmlns:p14="http://schemas.microsoft.com/office/powerpoint/2010/main" val="32140018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C2EB9ED2-D3A4-41C4-BCF1-D772B7DB1D25}"/>
              </a:ext>
            </a:extLst>
          </p:cNvPr>
          <p:cNvSpPr txBox="1">
            <a:spLocks noChangeArrowheads="1"/>
          </p:cNvSpPr>
          <p:nvPr/>
        </p:nvSpPr>
        <p:spPr bwMode="auto">
          <a:xfrm>
            <a:off x="447559" y="4158740"/>
            <a:ext cx="8117633" cy="992571"/>
          </a:xfrm>
          <a:prstGeom prst="rect">
            <a:avLst/>
          </a:prstGeom>
          <a:solidFill>
            <a:schemeClr val="bg1">
              <a:lumMod val="95000"/>
            </a:schemeClr>
          </a:solidFill>
          <a:ln w="12700">
            <a:solidFill>
              <a:schemeClr val="tx1">
                <a:lumMod val="95000"/>
                <a:lumOff val="5000"/>
              </a:schemeClr>
            </a:solidFill>
            <a:miter lim="800000"/>
            <a:headEnd/>
            <a:tailEnd/>
          </a:ln>
        </p:spPr>
        <p:txBody>
          <a:bodyPr wrap="square" lIns="68573" tIns="34286" rIns="68573" bIns="34286">
            <a:spAutoFit/>
          </a:bodyPr>
          <a:lstStyle/>
          <a:p>
            <a:pPr lvl="0" algn="ctr"/>
            <a:r>
              <a:rPr lang="en-PH" sz="3000" b="1" dirty="0">
                <a:solidFill>
                  <a:schemeClr val="tx2">
                    <a:lumMod val="50000"/>
                  </a:schemeClr>
                </a:solidFill>
              </a:rPr>
              <a:t>A)	God acted in His power to give these things to us.</a:t>
            </a:r>
          </a:p>
        </p:txBody>
      </p:sp>
      <p:sp>
        <p:nvSpPr>
          <p:cNvPr id="3" name="Text Box 2">
            <a:extLst>
              <a:ext uri="{FF2B5EF4-FFF2-40B4-BE49-F238E27FC236}">
                <a16:creationId xmlns:a16="http://schemas.microsoft.com/office/drawing/2014/main" id="{6F54769F-02C8-41DE-9C07-8EA085933796}"/>
              </a:ext>
            </a:extLst>
          </p:cNvPr>
          <p:cNvSpPr txBox="1">
            <a:spLocks noChangeArrowheads="1"/>
          </p:cNvSpPr>
          <p:nvPr/>
        </p:nvSpPr>
        <p:spPr bwMode="auto">
          <a:xfrm>
            <a:off x="447559" y="5169632"/>
            <a:ext cx="8118406" cy="407796"/>
          </a:xfrm>
          <a:prstGeom prst="rect">
            <a:avLst/>
          </a:prstGeom>
          <a:gradFill flip="none" rotWithShape="1">
            <a:gsLst>
              <a:gs pos="15000">
                <a:schemeClr val="accent1">
                  <a:lumMod val="50000"/>
                </a:schemeClr>
              </a:gs>
              <a:gs pos="85000">
                <a:schemeClr val="accent5">
                  <a:lumMod val="60000"/>
                  <a:lumOff val="40000"/>
                </a:schemeClr>
              </a:gs>
            </a:gsLst>
            <a:lin ang="8100000" scaled="1"/>
            <a:tileRect/>
          </a:gradFill>
          <a:ln w="12700">
            <a:solidFill>
              <a:schemeClr val="tx1"/>
            </a:solidFill>
            <a:miter lim="800000"/>
            <a:headEnd/>
            <a:tailEnd/>
          </a:ln>
        </p:spPr>
        <p:txBody>
          <a:bodyPr wrap="square" lIns="68573" tIns="34286" rIns="68573" bIns="34286">
            <a:spAutoFit/>
          </a:bodyPr>
          <a:lstStyle>
            <a:defPPr>
              <a:defRPr lang="en-US"/>
            </a:defPPr>
            <a:lvl1pPr algn="ctr" fontAlgn="base">
              <a:spcBef>
                <a:spcPct val="0"/>
              </a:spcBef>
              <a:spcAft>
                <a:spcPct val="0"/>
              </a:spcAft>
              <a:defRPr sz="32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r>
              <a:rPr lang="en-PH" sz="2200" dirty="0">
                <a:latin typeface="+mn-lt"/>
              </a:rPr>
              <a:t>ALL THINGS THAT PERTAIN TO LIFE AND GODLINESS</a:t>
            </a:r>
          </a:p>
        </p:txBody>
      </p:sp>
    </p:spTree>
    <p:extLst>
      <p:ext uri="{BB962C8B-B14F-4D97-AF65-F5344CB8AC3E}">
        <p14:creationId xmlns:p14="http://schemas.microsoft.com/office/powerpoint/2010/main" val="37879823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66626" y="4408195"/>
            <a:ext cx="8229601" cy="1192121"/>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John 10:14-18</a:t>
            </a:r>
            <a:endParaRPr lang="en-PH" dirty="0"/>
          </a:p>
          <a:p>
            <a:r>
              <a:rPr lang="en-US" dirty="0"/>
              <a:t>14 I am the good shepherd, and know my sheep, and am known of mine.</a:t>
            </a:r>
            <a:endParaRPr lang="en-PH" dirty="0"/>
          </a:p>
        </p:txBody>
      </p:sp>
    </p:spTree>
    <p:extLst>
      <p:ext uri="{BB962C8B-B14F-4D97-AF65-F5344CB8AC3E}">
        <p14:creationId xmlns:p14="http://schemas.microsoft.com/office/powerpoint/2010/main" val="3416781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66626" y="4087680"/>
            <a:ext cx="8229601" cy="1524520"/>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Matt 6:19-34 </a:t>
            </a:r>
            <a:endParaRPr lang="en-PH" dirty="0"/>
          </a:p>
          <a:p>
            <a:r>
              <a:rPr lang="en-US" dirty="0"/>
              <a:t>23 But if thine eye be evil, thy whole body shall be full of darkness. If therefore the light that is in thee be darkness, how great is that darkness!</a:t>
            </a:r>
            <a:endParaRPr lang="en-PH" dirty="0"/>
          </a:p>
        </p:txBody>
      </p:sp>
    </p:spTree>
    <p:extLst>
      <p:ext uri="{BB962C8B-B14F-4D97-AF65-F5344CB8AC3E}">
        <p14:creationId xmlns:p14="http://schemas.microsoft.com/office/powerpoint/2010/main" val="20776988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66626" y="4408195"/>
            <a:ext cx="8229601" cy="1192121"/>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John 10:14-18</a:t>
            </a:r>
            <a:endParaRPr lang="en-PH" dirty="0"/>
          </a:p>
          <a:p>
            <a:r>
              <a:rPr lang="en-US" dirty="0"/>
              <a:t>15 As the Father </a:t>
            </a:r>
            <a:r>
              <a:rPr lang="en-US" dirty="0" err="1"/>
              <a:t>knoweth</a:t>
            </a:r>
            <a:r>
              <a:rPr lang="en-US" dirty="0"/>
              <a:t> me, even so know I the Father: and I lay down my life for the sheep.</a:t>
            </a:r>
            <a:endParaRPr lang="en-PH" dirty="0"/>
          </a:p>
        </p:txBody>
      </p:sp>
    </p:spTree>
    <p:extLst>
      <p:ext uri="{BB962C8B-B14F-4D97-AF65-F5344CB8AC3E}">
        <p14:creationId xmlns:p14="http://schemas.microsoft.com/office/powerpoint/2010/main" val="38414680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66626" y="4078257"/>
            <a:ext cx="8229601" cy="1524520"/>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John 10:14-18</a:t>
            </a:r>
            <a:endParaRPr lang="en-PH" dirty="0"/>
          </a:p>
          <a:p>
            <a:r>
              <a:rPr lang="en-US" dirty="0"/>
              <a:t>16 And other sheep I have, which are not of this fold: them also I must bring, and they shall hear my voice; and there shall be one fold, and one shepherd.</a:t>
            </a:r>
            <a:endParaRPr lang="en-PH" dirty="0"/>
          </a:p>
        </p:txBody>
      </p:sp>
    </p:spTree>
    <p:extLst>
      <p:ext uri="{BB962C8B-B14F-4D97-AF65-F5344CB8AC3E}">
        <p14:creationId xmlns:p14="http://schemas.microsoft.com/office/powerpoint/2010/main" val="30675419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66626" y="4408195"/>
            <a:ext cx="8229601" cy="1192121"/>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John 10:14-18</a:t>
            </a:r>
            <a:endParaRPr lang="en-PH" dirty="0"/>
          </a:p>
          <a:p>
            <a:r>
              <a:rPr lang="en-US" dirty="0"/>
              <a:t>17 Therefore doth my Father love me, because I lay down my life, that I might take it again.</a:t>
            </a:r>
            <a:endParaRPr lang="en-PH" dirty="0"/>
          </a:p>
        </p:txBody>
      </p:sp>
    </p:spTree>
    <p:extLst>
      <p:ext uri="{BB962C8B-B14F-4D97-AF65-F5344CB8AC3E}">
        <p14:creationId xmlns:p14="http://schemas.microsoft.com/office/powerpoint/2010/main" val="16855051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66626" y="4078256"/>
            <a:ext cx="8229601" cy="1524520"/>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John 10:14-18</a:t>
            </a:r>
            <a:endParaRPr lang="en-PH" dirty="0"/>
          </a:p>
          <a:p>
            <a:r>
              <a:rPr lang="en-US" dirty="0"/>
              <a:t>18 No man taketh it from me, but I lay it down of myself. I have power to lay it down, and I have power to take it again. This commandment have I received of my Father.</a:t>
            </a:r>
            <a:endParaRPr lang="en-PH" dirty="0"/>
          </a:p>
        </p:txBody>
      </p:sp>
    </p:spTree>
    <p:extLst>
      <p:ext uri="{BB962C8B-B14F-4D97-AF65-F5344CB8AC3E}">
        <p14:creationId xmlns:p14="http://schemas.microsoft.com/office/powerpoint/2010/main" val="20372166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66626" y="4408195"/>
            <a:ext cx="8229601" cy="1192121"/>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Rom 1:4</a:t>
            </a:r>
            <a:endParaRPr lang="en-PH" dirty="0"/>
          </a:p>
          <a:p>
            <a:r>
              <a:rPr lang="en-US" dirty="0"/>
              <a:t>4 And declared to be the Son of God with power, according to the spirit of holiness, by the resurrection from the dead:</a:t>
            </a:r>
            <a:endParaRPr lang="en-PH" dirty="0"/>
          </a:p>
        </p:txBody>
      </p:sp>
    </p:spTree>
    <p:extLst>
      <p:ext uri="{BB962C8B-B14F-4D97-AF65-F5344CB8AC3E}">
        <p14:creationId xmlns:p14="http://schemas.microsoft.com/office/powerpoint/2010/main" val="26546729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66626" y="4408195"/>
            <a:ext cx="8229601" cy="1192121"/>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Phil 3:10</a:t>
            </a:r>
            <a:endParaRPr lang="en-PH" dirty="0"/>
          </a:p>
          <a:p>
            <a:r>
              <a:rPr lang="en-US" dirty="0"/>
              <a:t>10 That I may know him, and the power of his resurrection, and the fellowship of his sufferings, being made conformable unto his death;</a:t>
            </a:r>
            <a:endParaRPr lang="en-PH" dirty="0"/>
          </a:p>
        </p:txBody>
      </p:sp>
    </p:spTree>
    <p:extLst>
      <p:ext uri="{BB962C8B-B14F-4D97-AF65-F5344CB8AC3E}">
        <p14:creationId xmlns:p14="http://schemas.microsoft.com/office/powerpoint/2010/main" val="10239812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C2EB9ED2-D3A4-41C4-BCF1-D772B7DB1D25}"/>
              </a:ext>
            </a:extLst>
          </p:cNvPr>
          <p:cNvSpPr txBox="1">
            <a:spLocks noChangeArrowheads="1"/>
          </p:cNvSpPr>
          <p:nvPr/>
        </p:nvSpPr>
        <p:spPr bwMode="auto">
          <a:xfrm>
            <a:off x="447559" y="4158738"/>
            <a:ext cx="8117633" cy="992571"/>
          </a:xfrm>
          <a:prstGeom prst="rect">
            <a:avLst/>
          </a:prstGeom>
          <a:solidFill>
            <a:schemeClr val="accent6">
              <a:lumMod val="60000"/>
              <a:lumOff val="40000"/>
            </a:schemeClr>
          </a:solidFill>
          <a:ln w="12700">
            <a:solidFill>
              <a:schemeClr val="tx1">
                <a:lumMod val="95000"/>
                <a:lumOff val="5000"/>
              </a:schemeClr>
            </a:solidFill>
            <a:miter lim="800000"/>
            <a:headEnd/>
            <a:tailEnd/>
          </a:ln>
        </p:spPr>
        <p:txBody>
          <a:bodyPr wrap="square" lIns="68573" tIns="34286" rIns="68573" bIns="34286">
            <a:spAutoFit/>
          </a:bodyPr>
          <a:lstStyle/>
          <a:p>
            <a:pPr lvl="0" algn="ctr"/>
            <a:r>
              <a:rPr lang="en-PH" sz="3000" b="1" dirty="0">
                <a:solidFill>
                  <a:schemeClr val="tx2">
                    <a:lumMod val="50000"/>
                  </a:schemeClr>
                </a:solidFill>
              </a:rPr>
              <a:t>2)	He acted in power when He brought to us the Gospel</a:t>
            </a:r>
          </a:p>
        </p:txBody>
      </p:sp>
      <p:sp>
        <p:nvSpPr>
          <p:cNvPr id="3" name="Text Box 2">
            <a:extLst>
              <a:ext uri="{FF2B5EF4-FFF2-40B4-BE49-F238E27FC236}">
                <a16:creationId xmlns:a16="http://schemas.microsoft.com/office/drawing/2014/main" id="{6F54769F-02C8-41DE-9C07-8EA085933796}"/>
              </a:ext>
            </a:extLst>
          </p:cNvPr>
          <p:cNvSpPr txBox="1">
            <a:spLocks noChangeArrowheads="1"/>
          </p:cNvSpPr>
          <p:nvPr/>
        </p:nvSpPr>
        <p:spPr bwMode="auto">
          <a:xfrm>
            <a:off x="447559" y="5169632"/>
            <a:ext cx="8118406" cy="407796"/>
          </a:xfrm>
          <a:prstGeom prst="rect">
            <a:avLst/>
          </a:prstGeom>
          <a:gradFill flip="none" rotWithShape="1">
            <a:gsLst>
              <a:gs pos="15000">
                <a:schemeClr val="accent1">
                  <a:lumMod val="50000"/>
                </a:schemeClr>
              </a:gs>
              <a:gs pos="85000">
                <a:schemeClr val="accent5">
                  <a:lumMod val="60000"/>
                  <a:lumOff val="40000"/>
                </a:schemeClr>
              </a:gs>
            </a:gsLst>
            <a:lin ang="8100000" scaled="1"/>
            <a:tileRect/>
          </a:gradFill>
          <a:ln w="12700">
            <a:solidFill>
              <a:schemeClr val="tx1"/>
            </a:solidFill>
            <a:miter lim="800000"/>
            <a:headEnd/>
            <a:tailEnd/>
          </a:ln>
        </p:spPr>
        <p:txBody>
          <a:bodyPr wrap="square" lIns="68573" tIns="34286" rIns="68573" bIns="34286">
            <a:spAutoFit/>
          </a:bodyPr>
          <a:lstStyle>
            <a:defPPr>
              <a:defRPr lang="en-US"/>
            </a:defPPr>
            <a:lvl1pPr algn="ctr" fontAlgn="base">
              <a:spcBef>
                <a:spcPct val="0"/>
              </a:spcBef>
              <a:spcAft>
                <a:spcPct val="0"/>
              </a:spcAft>
              <a:defRPr sz="32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r>
              <a:rPr lang="en-PH" sz="2200" dirty="0">
                <a:latin typeface="+mn-lt"/>
              </a:rPr>
              <a:t>ALL THINGS THAT PERTAIN TO LIFE AND GODLINESS</a:t>
            </a:r>
          </a:p>
        </p:txBody>
      </p:sp>
    </p:spTree>
    <p:extLst>
      <p:ext uri="{BB962C8B-B14F-4D97-AF65-F5344CB8AC3E}">
        <p14:creationId xmlns:p14="http://schemas.microsoft.com/office/powerpoint/2010/main" val="10920442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C2EB9ED2-D3A4-41C4-BCF1-D772B7DB1D25}"/>
              </a:ext>
            </a:extLst>
          </p:cNvPr>
          <p:cNvSpPr txBox="1">
            <a:spLocks noChangeArrowheads="1"/>
          </p:cNvSpPr>
          <p:nvPr/>
        </p:nvSpPr>
        <p:spPr bwMode="auto">
          <a:xfrm>
            <a:off x="447559" y="4158738"/>
            <a:ext cx="8117633" cy="992571"/>
          </a:xfrm>
          <a:prstGeom prst="rect">
            <a:avLst/>
          </a:prstGeom>
          <a:solidFill>
            <a:schemeClr val="accent6">
              <a:lumMod val="60000"/>
              <a:lumOff val="40000"/>
            </a:schemeClr>
          </a:solidFill>
          <a:ln w="12700">
            <a:solidFill>
              <a:schemeClr val="tx1">
                <a:lumMod val="95000"/>
                <a:lumOff val="5000"/>
              </a:schemeClr>
            </a:solidFill>
            <a:miter lim="800000"/>
            <a:headEnd/>
            <a:tailEnd/>
          </a:ln>
        </p:spPr>
        <p:txBody>
          <a:bodyPr wrap="square" lIns="68573" tIns="34286" rIns="68573" bIns="34286">
            <a:spAutoFit/>
          </a:bodyPr>
          <a:lstStyle/>
          <a:p>
            <a:pPr lvl="0" algn="ctr"/>
            <a:r>
              <a:rPr lang="en-PH" sz="3000" b="1" dirty="0">
                <a:solidFill>
                  <a:schemeClr val="tx2">
                    <a:lumMod val="50000"/>
                  </a:schemeClr>
                </a:solidFill>
              </a:rPr>
              <a:t>a)	When He chose the ones who brought us the Word of the Gospel</a:t>
            </a:r>
          </a:p>
        </p:txBody>
      </p:sp>
      <p:sp>
        <p:nvSpPr>
          <p:cNvPr id="3" name="Text Box 2">
            <a:extLst>
              <a:ext uri="{FF2B5EF4-FFF2-40B4-BE49-F238E27FC236}">
                <a16:creationId xmlns:a16="http://schemas.microsoft.com/office/drawing/2014/main" id="{6F54769F-02C8-41DE-9C07-8EA085933796}"/>
              </a:ext>
            </a:extLst>
          </p:cNvPr>
          <p:cNvSpPr txBox="1">
            <a:spLocks noChangeArrowheads="1"/>
          </p:cNvSpPr>
          <p:nvPr/>
        </p:nvSpPr>
        <p:spPr bwMode="auto">
          <a:xfrm>
            <a:off x="447559" y="5169632"/>
            <a:ext cx="8118406" cy="407796"/>
          </a:xfrm>
          <a:prstGeom prst="rect">
            <a:avLst/>
          </a:prstGeom>
          <a:gradFill flip="none" rotWithShape="1">
            <a:gsLst>
              <a:gs pos="15000">
                <a:schemeClr val="accent1">
                  <a:lumMod val="50000"/>
                </a:schemeClr>
              </a:gs>
              <a:gs pos="85000">
                <a:schemeClr val="accent5">
                  <a:lumMod val="60000"/>
                  <a:lumOff val="40000"/>
                </a:schemeClr>
              </a:gs>
            </a:gsLst>
            <a:lin ang="8100000" scaled="1"/>
            <a:tileRect/>
          </a:gradFill>
          <a:ln w="12700">
            <a:solidFill>
              <a:schemeClr val="tx1"/>
            </a:solidFill>
            <a:miter lim="800000"/>
            <a:headEnd/>
            <a:tailEnd/>
          </a:ln>
        </p:spPr>
        <p:txBody>
          <a:bodyPr wrap="square" lIns="68573" tIns="34286" rIns="68573" bIns="34286">
            <a:spAutoFit/>
          </a:bodyPr>
          <a:lstStyle>
            <a:defPPr>
              <a:defRPr lang="en-US"/>
            </a:defPPr>
            <a:lvl1pPr algn="ctr" fontAlgn="base">
              <a:spcBef>
                <a:spcPct val="0"/>
              </a:spcBef>
              <a:spcAft>
                <a:spcPct val="0"/>
              </a:spcAft>
              <a:defRPr sz="32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r>
              <a:rPr lang="en-PH" sz="2200" dirty="0">
                <a:latin typeface="+mn-lt"/>
              </a:rPr>
              <a:t>ALL THINGS THAT PERTAIN TO LIFE AND GODLINESS</a:t>
            </a:r>
          </a:p>
        </p:txBody>
      </p:sp>
    </p:spTree>
    <p:extLst>
      <p:ext uri="{BB962C8B-B14F-4D97-AF65-F5344CB8AC3E}">
        <p14:creationId xmlns:p14="http://schemas.microsoft.com/office/powerpoint/2010/main" val="13184081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66626" y="4408195"/>
            <a:ext cx="8229601" cy="1192121"/>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Eph 3:7-8</a:t>
            </a:r>
            <a:endParaRPr lang="en-PH" dirty="0"/>
          </a:p>
          <a:p>
            <a:r>
              <a:rPr lang="en-US" dirty="0"/>
              <a:t>7 Whereof I was made a minister, according to the gift of the grace of God given unto me by the effectual working of his power.</a:t>
            </a:r>
            <a:endParaRPr lang="en-PH" dirty="0"/>
          </a:p>
        </p:txBody>
      </p:sp>
    </p:spTree>
    <p:extLst>
      <p:ext uri="{BB962C8B-B14F-4D97-AF65-F5344CB8AC3E}">
        <p14:creationId xmlns:p14="http://schemas.microsoft.com/office/powerpoint/2010/main" val="35814663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66626" y="4087684"/>
            <a:ext cx="8229601" cy="1524520"/>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Eph 3:7-8</a:t>
            </a:r>
            <a:endParaRPr lang="en-PH" dirty="0"/>
          </a:p>
          <a:p>
            <a:r>
              <a:rPr lang="en-US" dirty="0"/>
              <a:t>8 Unto me, who am less than the least of all saints, is this grace given, that I should preach among the Gentiles the unsearchable riches of Christ;</a:t>
            </a:r>
            <a:endParaRPr lang="en-PH" dirty="0"/>
          </a:p>
        </p:txBody>
      </p:sp>
    </p:spTree>
    <p:extLst>
      <p:ext uri="{BB962C8B-B14F-4D97-AF65-F5344CB8AC3E}">
        <p14:creationId xmlns:p14="http://schemas.microsoft.com/office/powerpoint/2010/main" val="143886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66626" y="4087680"/>
            <a:ext cx="8229601" cy="1524520"/>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Matt 6:19-34 </a:t>
            </a:r>
            <a:endParaRPr lang="en-PH" dirty="0"/>
          </a:p>
          <a:p>
            <a:r>
              <a:rPr lang="en-US" dirty="0"/>
              <a:t>24 No man can serve two masters: for either he will hate the one, and love the other; or else he will hold to the one, and despise the other. Ye cannot serve God and mammon.</a:t>
            </a:r>
            <a:endParaRPr lang="en-PH" dirty="0"/>
          </a:p>
        </p:txBody>
      </p:sp>
    </p:spTree>
    <p:extLst>
      <p:ext uri="{BB962C8B-B14F-4D97-AF65-F5344CB8AC3E}">
        <p14:creationId xmlns:p14="http://schemas.microsoft.com/office/powerpoint/2010/main" val="15958342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C2EB9ED2-D3A4-41C4-BCF1-D772B7DB1D25}"/>
              </a:ext>
            </a:extLst>
          </p:cNvPr>
          <p:cNvSpPr txBox="1">
            <a:spLocks noChangeArrowheads="1"/>
          </p:cNvSpPr>
          <p:nvPr/>
        </p:nvSpPr>
        <p:spPr bwMode="auto">
          <a:xfrm>
            <a:off x="447559" y="4630079"/>
            <a:ext cx="8117633" cy="530906"/>
          </a:xfrm>
          <a:prstGeom prst="rect">
            <a:avLst/>
          </a:prstGeom>
          <a:solidFill>
            <a:schemeClr val="accent6">
              <a:lumMod val="60000"/>
              <a:lumOff val="40000"/>
            </a:schemeClr>
          </a:solidFill>
          <a:ln w="12700">
            <a:solidFill>
              <a:schemeClr val="tx1">
                <a:lumMod val="95000"/>
                <a:lumOff val="5000"/>
              </a:schemeClr>
            </a:solidFill>
            <a:miter lim="800000"/>
            <a:headEnd/>
            <a:tailEnd/>
          </a:ln>
        </p:spPr>
        <p:txBody>
          <a:bodyPr wrap="square" lIns="68573" tIns="34286" rIns="68573" bIns="34286">
            <a:spAutoFit/>
          </a:bodyPr>
          <a:lstStyle/>
          <a:p>
            <a:pPr lvl="0" algn="ctr"/>
            <a:r>
              <a:rPr lang="en-PH" sz="3000" b="1" dirty="0">
                <a:solidFill>
                  <a:schemeClr val="tx2">
                    <a:lumMod val="50000"/>
                  </a:schemeClr>
                </a:solidFill>
              </a:rPr>
              <a:t>b)	When the Gospel reached us</a:t>
            </a:r>
          </a:p>
        </p:txBody>
      </p:sp>
      <p:sp>
        <p:nvSpPr>
          <p:cNvPr id="3" name="Text Box 2">
            <a:extLst>
              <a:ext uri="{FF2B5EF4-FFF2-40B4-BE49-F238E27FC236}">
                <a16:creationId xmlns:a16="http://schemas.microsoft.com/office/drawing/2014/main" id="{6F54769F-02C8-41DE-9C07-8EA085933796}"/>
              </a:ext>
            </a:extLst>
          </p:cNvPr>
          <p:cNvSpPr txBox="1">
            <a:spLocks noChangeArrowheads="1"/>
          </p:cNvSpPr>
          <p:nvPr/>
        </p:nvSpPr>
        <p:spPr bwMode="auto">
          <a:xfrm>
            <a:off x="447559" y="5169632"/>
            <a:ext cx="8118406" cy="407796"/>
          </a:xfrm>
          <a:prstGeom prst="rect">
            <a:avLst/>
          </a:prstGeom>
          <a:gradFill flip="none" rotWithShape="1">
            <a:gsLst>
              <a:gs pos="15000">
                <a:schemeClr val="accent1">
                  <a:lumMod val="50000"/>
                </a:schemeClr>
              </a:gs>
              <a:gs pos="85000">
                <a:schemeClr val="accent5">
                  <a:lumMod val="60000"/>
                  <a:lumOff val="40000"/>
                </a:schemeClr>
              </a:gs>
            </a:gsLst>
            <a:lin ang="8100000" scaled="1"/>
            <a:tileRect/>
          </a:gradFill>
          <a:ln w="12700">
            <a:solidFill>
              <a:schemeClr val="tx1"/>
            </a:solidFill>
            <a:miter lim="800000"/>
            <a:headEnd/>
            <a:tailEnd/>
          </a:ln>
        </p:spPr>
        <p:txBody>
          <a:bodyPr wrap="square" lIns="68573" tIns="34286" rIns="68573" bIns="34286">
            <a:spAutoFit/>
          </a:bodyPr>
          <a:lstStyle>
            <a:defPPr>
              <a:defRPr lang="en-US"/>
            </a:defPPr>
            <a:lvl1pPr algn="ctr" fontAlgn="base">
              <a:spcBef>
                <a:spcPct val="0"/>
              </a:spcBef>
              <a:spcAft>
                <a:spcPct val="0"/>
              </a:spcAft>
              <a:defRPr sz="32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r>
              <a:rPr lang="en-PH" sz="2200" dirty="0">
                <a:latin typeface="+mn-lt"/>
              </a:rPr>
              <a:t>ALL THINGS THAT PERTAIN TO LIFE AND GODLINESS</a:t>
            </a:r>
          </a:p>
        </p:txBody>
      </p:sp>
    </p:spTree>
    <p:extLst>
      <p:ext uri="{BB962C8B-B14F-4D97-AF65-F5344CB8AC3E}">
        <p14:creationId xmlns:p14="http://schemas.microsoft.com/office/powerpoint/2010/main" val="39287072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66626" y="4087684"/>
            <a:ext cx="8229601" cy="1524520"/>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1 </a:t>
            </a:r>
            <a:r>
              <a:rPr lang="en-US" dirty="0" err="1"/>
              <a:t>Thess</a:t>
            </a:r>
            <a:r>
              <a:rPr lang="en-US" dirty="0"/>
              <a:t> 1:5</a:t>
            </a:r>
            <a:endParaRPr lang="en-PH" dirty="0"/>
          </a:p>
          <a:p>
            <a:r>
              <a:rPr lang="en-US" dirty="0"/>
              <a:t>5 For our gospel came not unto you in word only, but also in power, and in the Holy Ghost, and in much assurance; as ye know what manner of men we were among you for your sake.</a:t>
            </a:r>
            <a:endParaRPr lang="en-PH" dirty="0"/>
          </a:p>
        </p:txBody>
      </p:sp>
    </p:spTree>
    <p:extLst>
      <p:ext uri="{BB962C8B-B14F-4D97-AF65-F5344CB8AC3E}">
        <p14:creationId xmlns:p14="http://schemas.microsoft.com/office/powerpoint/2010/main" val="22169659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C2EB9ED2-D3A4-41C4-BCF1-D772B7DB1D25}"/>
              </a:ext>
            </a:extLst>
          </p:cNvPr>
          <p:cNvSpPr txBox="1">
            <a:spLocks noChangeArrowheads="1"/>
          </p:cNvSpPr>
          <p:nvPr/>
        </p:nvSpPr>
        <p:spPr bwMode="auto">
          <a:xfrm>
            <a:off x="447559" y="4630079"/>
            <a:ext cx="8117633" cy="530906"/>
          </a:xfrm>
          <a:prstGeom prst="rect">
            <a:avLst/>
          </a:prstGeom>
          <a:solidFill>
            <a:schemeClr val="accent6">
              <a:lumMod val="60000"/>
              <a:lumOff val="40000"/>
            </a:schemeClr>
          </a:solidFill>
          <a:ln w="12700">
            <a:solidFill>
              <a:schemeClr val="tx1">
                <a:lumMod val="95000"/>
                <a:lumOff val="5000"/>
              </a:schemeClr>
            </a:solidFill>
            <a:miter lim="800000"/>
            <a:headEnd/>
            <a:tailEnd/>
          </a:ln>
        </p:spPr>
        <p:txBody>
          <a:bodyPr wrap="square" lIns="68573" tIns="34286" rIns="68573" bIns="34286">
            <a:spAutoFit/>
          </a:bodyPr>
          <a:lstStyle/>
          <a:p>
            <a:pPr lvl="0" algn="ctr"/>
            <a:r>
              <a:rPr lang="en-PH" sz="3000" b="1" dirty="0">
                <a:solidFill>
                  <a:schemeClr val="tx2">
                    <a:lumMod val="50000"/>
                  </a:schemeClr>
                </a:solidFill>
              </a:rPr>
              <a:t>3)	He acted in power when He saved us.</a:t>
            </a:r>
          </a:p>
        </p:txBody>
      </p:sp>
      <p:sp>
        <p:nvSpPr>
          <p:cNvPr id="3" name="Text Box 2">
            <a:extLst>
              <a:ext uri="{FF2B5EF4-FFF2-40B4-BE49-F238E27FC236}">
                <a16:creationId xmlns:a16="http://schemas.microsoft.com/office/drawing/2014/main" id="{6F54769F-02C8-41DE-9C07-8EA085933796}"/>
              </a:ext>
            </a:extLst>
          </p:cNvPr>
          <p:cNvSpPr txBox="1">
            <a:spLocks noChangeArrowheads="1"/>
          </p:cNvSpPr>
          <p:nvPr/>
        </p:nvSpPr>
        <p:spPr bwMode="auto">
          <a:xfrm>
            <a:off x="447559" y="5169632"/>
            <a:ext cx="8118406" cy="407796"/>
          </a:xfrm>
          <a:prstGeom prst="rect">
            <a:avLst/>
          </a:prstGeom>
          <a:gradFill flip="none" rotWithShape="1">
            <a:gsLst>
              <a:gs pos="15000">
                <a:schemeClr val="accent1">
                  <a:lumMod val="50000"/>
                </a:schemeClr>
              </a:gs>
              <a:gs pos="85000">
                <a:schemeClr val="accent5">
                  <a:lumMod val="60000"/>
                  <a:lumOff val="40000"/>
                </a:schemeClr>
              </a:gs>
            </a:gsLst>
            <a:lin ang="8100000" scaled="1"/>
            <a:tileRect/>
          </a:gradFill>
          <a:ln w="12700">
            <a:solidFill>
              <a:schemeClr val="tx1"/>
            </a:solidFill>
            <a:miter lim="800000"/>
            <a:headEnd/>
            <a:tailEnd/>
          </a:ln>
        </p:spPr>
        <p:txBody>
          <a:bodyPr wrap="square" lIns="68573" tIns="34286" rIns="68573" bIns="34286">
            <a:spAutoFit/>
          </a:bodyPr>
          <a:lstStyle>
            <a:defPPr>
              <a:defRPr lang="en-US"/>
            </a:defPPr>
            <a:lvl1pPr algn="ctr" fontAlgn="base">
              <a:spcBef>
                <a:spcPct val="0"/>
              </a:spcBef>
              <a:spcAft>
                <a:spcPct val="0"/>
              </a:spcAft>
              <a:defRPr sz="32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r>
              <a:rPr lang="en-PH" sz="2200" dirty="0">
                <a:latin typeface="+mn-lt"/>
              </a:rPr>
              <a:t>ALL THINGS THAT PERTAIN TO LIFE AND GODLINESS</a:t>
            </a:r>
          </a:p>
        </p:txBody>
      </p:sp>
    </p:spTree>
    <p:extLst>
      <p:ext uri="{BB962C8B-B14F-4D97-AF65-F5344CB8AC3E}">
        <p14:creationId xmlns:p14="http://schemas.microsoft.com/office/powerpoint/2010/main" val="6141416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66626" y="4087684"/>
            <a:ext cx="8229601" cy="1524520"/>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Rom 1:16</a:t>
            </a:r>
            <a:endParaRPr lang="en-PH" dirty="0"/>
          </a:p>
          <a:p>
            <a:r>
              <a:rPr lang="en-US" dirty="0"/>
              <a:t>16 For I am not ashamed of the gospel of Christ: for it is the power of God unto salvation to every one that believeth; to the Jew first, and also to the Greek.</a:t>
            </a:r>
            <a:endParaRPr lang="en-PH" dirty="0"/>
          </a:p>
        </p:txBody>
      </p:sp>
    </p:spTree>
    <p:extLst>
      <p:ext uri="{BB962C8B-B14F-4D97-AF65-F5344CB8AC3E}">
        <p14:creationId xmlns:p14="http://schemas.microsoft.com/office/powerpoint/2010/main" val="191546569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66626" y="4408196"/>
            <a:ext cx="8229601" cy="1192121"/>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1 Cor 1:18</a:t>
            </a:r>
            <a:endParaRPr lang="en-PH" dirty="0"/>
          </a:p>
          <a:p>
            <a:r>
              <a:rPr lang="en-US" dirty="0"/>
              <a:t>18 For the preaching of the cross is to them that perish foolishness; but unto us which are saved it is the power of God.</a:t>
            </a:r>
            <a:endParaRPr lang="en-PH" dirty="0"/>
          </a:p>
        </p:txBody>
      </p:sp>
    </p:spTree>
    <p:extLst>
      <p:ext uri="{BB962C8B-B14F-4D97-AF65-F5344CB8AC3E}">
        <p14:creationId xmlns:p14="http://schemas.microsoft.com/office/powerpoint/2010/main" val="306045974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66626" y="4408196"/>
            <a:ext cx="8229601" cy="1192121"/>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1 Cor 1:24</a:t>
            </a:r>
            <a:endParaRPr lang="en-PH" dirty="0"/>
          </a:p>
          <a:p>
            <a:r>
              <a:rPr lang="en-US" dirty="0"/>
              <a:t>24 But unto them which are called, both Jews and Greeks, Christ the power of God, and the wisdom of God.</a:t>
            </a:r>
            <a:endParaRPr lang="en-PH" dirty="0"/>
          </a:p>
        </p:txBody>
      </p:sp>
    </p:spTree>
    <p:extLst>
      <p:ext uri="{BB962C8B-B14F-4D97-AF65-F5344CB8AC3E}">
        <p14:creationId xmlns:p14="http://schemas.microsoft.com/office/powerpoint/2010/main" val="142482129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66626" y="4408196"/>
            <a:ext cx="8229601" cy="1192121"/>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1 Cor 2:4-5</a:t>
            </a:r>
            <a:endParaRPr lang="en-PH" dirty="0"/>
          </a:p>
          <a:p>
            <a:r>
              <a:rPr lang="en-US" dirty="0"/>
              <a:t>4 And my speech and my preaching was not with enticing words of man's wisdom, but in demonstration of the Spirit and of power:</a:t>
            </a:r>
            <a:endParaRPr lang="en-PH" dirty="0"/>
          </a:p>
        </p:txBody>
      </p:sp>
    </p:spTree>
    <p:extLst>
      <p:ext uri="{BB962C8B-B14F-4D97-AF65-F5344CB8AC3E}">
        <p14:creationId xmlns:p14="http://schemas.microsoft.com/office/powerpoint/2010/main" val="360574734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66626" y="4408196"/>
            <a:ext cx="8229601" cy="1192121"/>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1 Cor 2:4-5</a:t>
            </a:r>
            <a:endParaRPr lang="en-PH" dirty="0"/>
          </a:p>
          <a:p>
            <a:r>
              <a:rPr lang="en-US" dirty="0"/>
              <a:t>5 That your faith should not stand in the wisdom of men, but in the power of God.</a:t>
            </a:r>
            <a:endParaRPr lang="en-PH" dirty="0"/>
          </a:p>
        </p:txBody>
      </p:sp>
    </p:spTree>
    <p:extLst>
      <p:ext uri="{BB962C8B-B14F-4D97-AF65-F5344CB8AC3E}">
        <p14:creationId xmlns:p14="http://schemas.microsoft.com/office/powerpoint/2010/main" val="42082942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C2EB9ED2-D3A4-41C4-BCF1-D772B7DB1D25}"/>
              </a:ext>
            </a:extLst>
          </p:cNvPr>
          <p:cNvSpPr txBox="1">
            <a:spLocks noChangeArrowheads="1"/>
          </p:cNvSpPr>
          <p:nvPr/>
        </p:nvSpPr>
        <p:spPr bwMode="auto">
          <a:xfrm>
            <a:off x="447559" y="4630079"/>
            <a:ext cx="8117633" cy="530906"/>
          </a:xfrm>
          <a:prstGeom prst="rect">
            <a:avLst/>
          </a:prstGeom>
          <a:solidFill>
            <a:schemeClr val="accent6">
              <a:lumMod val="60000"/>
              <a:lumOff val="40000"/>
            </a:schemeClr>
          </a:solidFill>
          <a:ln w="12700">
            <a:solidFill>
              <a:schemeClr val="tx1">
                <a:lumMod val="95000"/>
                <a:lumOff val="5000"/>
              </a:schemeClr>
            </a:solidFill>
            <a:miter lim="800000"/>
            <a:headEnd/>
            <a:tailEnd/>
          </a:ln>
        </p:spPr>
        <p:txBody>
          <a:bodyPr wrap="square" lIns="68573" tIns="34286" rIns="68573" bIns="34286">
            <a:spAutoFit/>
          </a:bodyPr>
          <a:lstStyle/>
          <a:p>
            <a:pPr lvl="0" algn="ctr"/>
            <a:r>
              <a:rPr lang="en-PH" sz="3000" b="1" dirty="0">
                <a:solidFill>
                  <a:schemeClr val="tx2">
                    <a:lumMod val="50000"/>
                  </a:schemeClr>
                </a:solidFill>
              </a:rPr>
              <a:t>4)	He acted in power when He took our sins away</a:t>
            </a:r>
          </a:p>
        </p:txBody>
      </p:sp>
      <p:sp>
        <p:nvSpPr>
          <p:cNvPr id="3" name="Text Box 2">
            <a:extLst>
              <a:ext uri="{FF2B5EF4-FFF2-40B4-BE49-F238E27FC236}">
                <a16:creationId xmlns:a16="http://schemas.microsoft.com/office/drawing/2014/main" id="{6F54769F-02C8-41DE-9C07-8EA085933796}"/>
              </a:ext>
            </a:extLst>
          </p:cNvPr>
          <p:cNvSpPr txBox="1">
            <a:spLocks noChangeArrowheads="1"/>
          </p:cNvSpPr>
          <p:nvPr/>
        </p:nvSpPr>
        <p:spPr bwMode="auto">
          <a:xfrm>
            <a:off x="447559" y="5169632"/>
            <a:ext cx="8118406" cy="407796"/>
          </a:xfrm>
          <a:prstGeom prst="rect">
            <a:avLst/>
          </a:prstGeom>
          <a:gradFill flip="none" rotWithShape="1">
            <a:gsLst>
              <a:gs pos="15000">
                <a:schemeClr val="accent1">
                  <a:lumMod val="50000"/>
                </a:schemeClr>
              </a:gs>
              <a:gs pos="85000">
                <a:schemeClr val="accent5">
                  <a:lumMod val="60000"/>
                  <a:lumOff val="40000"/>
                </a:schemeClr>
              </a:gs>
            </a:gsLst>
            <a:lin ang="8100000" scaled="1"/>
            <a:tileRect/>
          </a:gradFill>
          <a:ln w="12700">
            <a:solidFill>
              <a:schemeClr val="tx1"/>
            </a:solidFill>
            <a:miter lim="800000"/>
            <a:headEnd/>
            <a:tailEnd/>
          </a:ln>
        </p:spPr>
        <p:txBody>
          <a:bodyPr wrap="square" lIns="68573" tIns="34286" rIns="68573" bIns="34286">
            <a:spAutoFit/>
          </a:bodyPr>
          <a:lstStyle>
            <a:defPPr>
              <a:defRPr lang="en-US"/>
            </a:defPPr>
            <a:lvl1pPr algn="ctr" fontAlgn="base">
              <a:spcBef>
                <a:spcPct val="0"/>
              </a:spcBef>
              <a:spcAft>
                <a:spcPct val="0"/>
              </a:spcAft>
              <a:defRPr sz="32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r>
              <a:rPr lang="en-PH" sz="2200" dirty="0">
                <a:latin typeface="+mn-lt"/>
              </a:rPr>
              <a:t>ALL THINGS THAT PERTAIN TO LIFE AND GODLINESS</a:t>
            </a:r>
          </a:p>
        </p:txBody>
      </p:sp>
    </p:spTree>
    <p:extLst>
      <p:ext uri="{BB962C8B-B14F-4D97-AF65-F5344CB8AC3E}">
        <p14:creationId xmlns:p14="http://schemas.microsoft.com/office/powerpoint/2010/main" val="68187980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66626" y="3738893"/>
            <a:ext cx="8229601" cy="1856919"/>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Heb 1:3</a:t>
            </a:r>
            <a:endParaRPr lang="en-PH" dirty="0"/>
          </a:p>
          <a:p>
            <a:r>
              <a:rPr lang="en-US" dirty="0"/>
              <a:t>3 Who being the brightness of his glory, and the express image of his person, and upholding all things by the word of his power, when he had by himself purged our sins, sat down on the right hand of the Majesty on high;</a:t>
            </a:r>
            <a:endParaRPr lang="en-PH" dirty="0"/>
          </a:p>
        </p:txBody>
      </p:sp>
    </p:spTree>
    <p:extLst>
      <p:ext uri="{BB962C8B-B14F-4D97-AF65-F5344CB8AC3E}">
        <p14:creationId xmlns:p14="http://schemas.microsoft.com/office/powerpoint/2010/main" val="4109535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66626" y="4087680"/>
            <a:ext cx="8229601" cy="1524520"/>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Matt 6:19-34 </a:t>
            </a:r>
            <a:endParaRPr lang="en-PH" dirty="0"/>
          </a:p>
          <a:p>
            <a:r>
              <a:rPr lang="en-US" dirty="0"/>
              <a:t>25 Therefore I say unto you, Take no thought for your life, what ye shall eat, or what ye shall drink; nor yet for your body, what ye shall put on. Is not the life more than meat, and the body than raiment?</a:t>
            </a:r>
            <a:endParaRPr lang="en-PH" dirty="0"/>
          </a:p>
        </p:txBody>
      </p:sp>
    </p:spTree>
    <p:extLst>
      <p:ext uri="{BB962C8B-B14F-4D97-AF65-F5344CB8AC3E}">
        <p14:creationId xmlns:p14="http://schemas.microsoft.com/office/powerpoint/2010/main" val="168627353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C2EB9ED2-D3A4-41C4-BCF1-D772B7DB1D25}"/>
              </a:ext>
            </a:extLst>
          </p:cNvPr>
          <p:cNvSpPr txBox="1">
            <a:spLocks noChangeArrowheads="1"/>
          </p:cNvSpPr>
          <p:nvPr/>
        </p:nvSpPr>
        <p:spPr bwMode="auto">
          <a:xfrm>
            <a:off x="447559" y="4630079"/>
            <a:ext cx="8117633" cy="530906"/>
          </a:xfrm>
          <a:prstGeom prst="rect">
            <a:avLst/>
          </a:prstGeom>
          <a:solidFill>
            <a:schemeClr val="accent6">
              <a:lumMod val="60000"/>
              <a:lumOff val="40000"/>
            </a:schemeClr>
          </a:solidFill>
          <a:ln w="12700">
            <a:solidFill>
              <a:schemeClr val="tx1">
                <a:lumMod val="95000"/>
                <a:lumOff val="5000"/>
              </a:schemeClr>
            </a:solidFill>
            <a:miter lim="800000"/>
            <a:headEnd/>
            <a:tailEnd/>
          </a:ln>
        </p:spPr>
        <p:txBody>
          <a:bodyPr wrap="square" lIns="68573" tIns="34286" rIns="68573" bIns="34286">
            <a:spAutoFit/>
          </a:bodyPr>
          <a:lstStyle/>
          <a:p>
            <a:pPr lvl="0" algn="ctr"/>
            <a:r>
              <a:rPr lang="en-PH" sz="3000" b="1" dirty="0">
                <a:solidFill>
                  <a:schemeClr val="tx2">
                    <a:lumMod val="50000"/>
                  </a:schemeClr>
                </a:solidFill>
              </a:rPr>
              <a:t>5)	He acted in Power to keep us</a:t>
            </a:r>
          </a:p>
        </p:txBody>
      </p:sp>
      <p:sp>
        <p:nvSpPr>
          <p:cNvPr id="3" name="Text Box 2">
            <a:extLst>
              <a:ext uri="{FF2B5EF4-FFF2-40B4-BE49-F238E27FC236}">
                <a16:creationId xmlns:a16="http://schemas.microsoft.com/office/drawing/2014/main" id="{6F54769F-02C8-41DE-9C07-8EA085933796}"/>
              </a:ext>
            </a:extLst>
          </p:cNvPr>
          <p:cNvSpPr txBox="1">
            <a:spLocks noChangeArrowheads="1"/>
          </p:cNvSpPr>
          <p:nvPr/>
        </p:nvSpPr>
        <p:spPr bwMode="auto">
          <a:xfrm>
            <a:off x="447559" y="5169632"/>
            <a:ext cx="8118406" cy="407796"/>
          </a:xfrm>
          <a:prstGeom prst="rect">
            <a:avLst/>
          </a:prstGeom>
          <a:gradFill flip="none" rotWithShape="1">
            <a:gsLst>
              <a:gs pos="15000">
                <a:schemeClr val="accent1">
                  <a:lumMod val="50000"/>
                </a:schemeClr>
              </a:gs>
              <a:gs pos="85000">
                <a:schemeClr val="accent5">
                  <a:lumMod val="60000"/>
                  <a:lumOff val="40000"/>
                </a:schemeClr>
              </a:gs>
            </a:gsLst>
            <a:lin ang="8100000" scaled="1"/>
            <a:tileRect/>
          </a:gradFill>
          <a:ln w="12700">
            <a:solidFill>
              <a:schemeClr val="tx1"/>
            </a:solidFill>
            <a:miter lim="800000"/>
            <a:headEnd/>
            <a:tailEnd/>
          </a:ln>
        </p:spPr>
        <p:txBody>
          <a:bodyPr wrap="square" lIns="68573" tIns="34286" rIns="68573" bIns="34286">
            <a:spAutoFit/>
          </a:bodyPr>
          <a:lstStyle>
            <a:defPPr>
              <a:defRPr lang="en-US"/>
            </a:defPPr>
            <a:lvl1pPr algn="ctr" fontAlgn="base">
              <a:spcBef>
                <a:spcPct val="0"/>
              </a:spcBef>
              <a:spcAft>
                <a:spcPct val="0"/>
              </a:spcAft>
              <a:defRPr sz="32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r>
              <a:rPr lang="en-PH" sz="2200" dirty="0">
                <a:latin typeface="+mn-lt"/>
              </a:rPr>
              <a:t>ALL THINGS THAT PERTAIN TO LIFE AND GODLINESS</a:t>
            </a:r>
          </a:p>
        </p:txBody>
      </p:sp>
    </p:spTree>
    <p:extLst>
      <p:ext uri="{BB962C8B-B14F-4D97-AF65-F5344CB8AC3E}">
        <p14:creationId xmlns:p14="http://schemas.microsoft.com/office/powerpoint/2010/main" val="79243063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66626" y="4417623"/>
            <a:ext cx="8229601" cy="1192121"/>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1 Peter 1:5</a:t>
            </a:r>
            <a:endParaRPr lang="en-PH" dirty="0"/>
          </a:p>
          <a:p>
            <a:r>
              <a:rPr lang="en-US" dirty="0"/>
              <a:t>5 Who are kept by the power of God through faith unto salvation ready to be revealed in the last time.</a:t>
            </a:r>
            <a:endParaRPr lang="en-PH" dirty="0"/>
          </a:p>
        </p:txBody>
      </p:sp>
    </p:spTree>
    <p:extLst>
      <p:ext uri="{BB962C8B-B14F-4D97-AF65-F5344CB8AC3E}">
        <p14:creationId xmlns:p14="http://schemas.microsoft.com/office/powerpoint/2010/main" val="80752335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C2EB9ED2-D3A4-41C4-BCF1-D772B7DB1D25}"/>
              </a:ext>
            </a:extLst>
          </p:cNvPr>
          <p:cNvSpPr txBox="1">
            <a:spLocks noChangeArrowheads="1"/>
          </p:cNvSpPr>
          <p:nvPr/>
        </p:nvSpPr>
        <p:spPr bwMode="auto">
          <a:xfrm>
            <a:off x="447559" y="4630079"/>
            <a:ext cx="8117633" cy="530906"/>
          </a:xfrm>
          <a:prstGeom prst="rect">
            <a:avLst/>
          </a:prstGeom>
          <a:solidFill>
            <a:schemeClr val="accent6">
              <a:lumMod val="60000"/>
              <a:lumOff val="40000"/>
            </a:schemeClr>
          </a:solidFill>
          <a:ln w="12700">
            <a:solidFill>
              <a:schemeClr val="tx1">
                <a:lumMod val="95000"/>
                <a:lumOff val="5000"/>
              </a:schemeClr>
            </a:solidFill>
            <a:miter lim="800000"/>
            <a:headEnd/>
            <a:tailEnd/>
          </a:ln>
        </p:spPr>
        <p:txBody>
          <a:bodyPr wrap="square" lIns="68573" tIns="34286" rIns="68573" bIns="34286">
            <a:spAutoFit/>
          </a:bodyPr>
          <a:lstStyle/>
          <a:p>
            <a:pPr lvl="0" algn="ctr"/>
            <a:r>
              <a:rPr lang="en-PH" sz="3000" b="1" dirty="0">
                <a:solidFill>
                  <a:schemeClr val="tx2">
                    <a:lumMod val="50000"/>
                  </a:schemeClr>
                </a:solidFill>
              </a:rPr>
              <a:t>6)	He acted in power when He made us His people</a:t>
            </a:r>
          </a:p>
        </p:txBody>
      </p:sp>
      <p:sp>
        <p:nvSpPr>
          <p:cNvPr id="3" name="Text Box 2">
            <a:extLst>
              <a:ext uri="{FF2B5EF4-FFF2-40B4-BE49-F238E27FC236}">
                <a16:creationId xmlns:a16="http://schemas.microsoft.com/office/drawing/2014/main" id="{6F54769F-02C8-41DE-9C07-8EA085933796}"/>
              </a:ext>
            </a:extLst>
          </p:cNvPr>
          <p:cNvSpPr txBox="1">
            <a:spLocks noChangeArrowheads="1"/>
          </p:cNvSpPr>
          <p:nvPr/>
        </p:nvSpPr>
        <p:spPr bwMode="auto">
          <a:xfrm>
            <a:off x="447559" y="5169632"/>
            <a:ext cx="8118406" cy="407796"/>
          </a:xfrm>
          <a:prstGeom prst="rect">
            <a:avLst/>
          </a:prstGeom>
          <a:gradFill flip="none" rotWithShape="1">
            <a:gsLst>
              <a:gs pos="15000">
                <a:schemeClr val="accent1">
                  <a:lumMod val="50000"/>
                </a:schemeClr>
              </a:gs>
              <a:gs pos="85000">
                <a:schemeClr val="accent5">
                  <a:lumMod val="60000"/>
                  <a:lumOff val="40000"/>
                </a:schemeClr>
              </a:gs>
            </a:gsLst>
            <a:lin ang="8100000" scaled="1"/>
            <a:tileRect/>
          </a:gradFill>
          <a:ln w="12700">
            <a:solidFill>
              <a:schemeClr val="tx1"/>
            </a:solidFill>
            <a:miter lim="800000"/>
            <a:headEnd/>
            <a:tailEnd/>
          </a:ln>
        </p:spPr>
        <p:txBody>
          <a:bodyPr wrap="square" lIns="68573" tIns="34286" rIns="68573" bIns="34286">
            <a:spAutoFit/>
          </a:bodyPr>
          <a:lstStyle>
            <a:defPPr>
              <a:defRPr lang="en-US"/>
            </a:defPPr>
            <a:lvl1pPr algn="ctr" fontAlgn="base">
              <a:spcBef>
                <a:spcPct val="0"/>
              </a:spcBef>
              <a:spcAft>
                <a:spcPct val="0"/>
              </a:spcAft>
              <a:defRPr sz="32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r>
              <a:rPr lang="en-PH" sz="2200" dirty="0">
                <a:latin typeface="+mn-lt"/>
              </a:rPr>
              <a:t>ALL THINGS THAT PERTAIN TO LIFE AND GODLINESS</a:t>
            </a:r>
          </a:p>
        </p:txBody>
      </p:sp>
    </p:spTree>
    <p:extLst>
      <p:ext uri="{BB962C8B-B14F-4D97-AF65-F5344CB8AC3E}">
        <p14:creationId xmlns:p14="http://schemas.microsoft.com/office/powerpoint/2010/main" val="18530589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66626" y="4417623"/>
            <a:ext cx="8229601" cy="1192121"/>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Eph 3:20-21</a:t>
            </a:r>
            <a:endParaRPr lang="en-PH" dirty="0"/>
          </a:p>
          <a:p>
            <a:r>
              <a:rPr lang="en-US" dirty="0"/>
              <a:t>20 Now unto him that is able to do exceeding abundantly above all that we ask or think, according to the power that worketh in us,</a:t>
            </a:r>
            <a:endParaRPr lang="en-PH" dirty="0"/>
          </a:p>
        </p:txBody>
      </p:sp>
    </p:spTree>
    <p:extLst>
      <p:ext uri="{BB962C8B-B14F-4D97-AF65-F5344CB8AC3E}">
        <p14:creationId xmlns:p14="http://schemas.microsoft.com/office/powerpoint/2010/main" val="24708030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66626" y="4417623"/>
            <a:ext cx="8229601" cy="1192121"/>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Eph 3:20-21</a:t>
            </a:r>
            <a:endParaRPr lang="en-PH" dirty="0"/>
          </a:p>
          <a:p>
            <a:r>
              <a:rPr lang="en-US" dirty="0"/>
              <a:t>21 Unto him be glory in the church by Christ Jesus throughout all ages, world without end. Amen.</a:t>
            </a:r>
            <a:endParaRPr lang="en-PH" dirty="0"/>
          </a:p>
        </p:txBody>
      </p:sp>
    </p:spTree>
    <p:extLst>
      <p:ext uri="{BB962C8B-B14F-4D97-AF65-F5344CB8AC3E}">
        <p14:creationId xmlns:p14="http://schemas.microsoft.com/office/powerpoint/2010/main" val="318090345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C2EB9ED2-D3A4-41C4-BCF1-D772B7DB1D25}"/>
              </a:ext>
            </a:extLst>
          </p:cNvPr>
          <p:cNvSpPr txBox="1">
            <a:spLocks noChangeArrowheads="1"/>
          </p:cNvSpPr>
          <p:nvPr/>
        </p:nvSpPr>
        <p:spPr bwMode="auto">
          <a:xfrm>
            <a:off x="447559" y="4149310"/>
            <a:ext cx="8117633" cy="992571"/>
          </a:xfrm>
          <a:prstGeom prst="rect">
            <a:avLst/>
          </a:prstGeom>
          <a:solidFill>
            <a:schemeClr val="accent6">
              <a:lumMod val="60000"/>
              <a:lumOff val="40000"/>
            </a:schemeClr>
          </a:solidFill>
          <a:ln w="12700">
            <a:solidFill>
              <a:schemeClr val="tx1">
                <a:lumMod val="95000"/>
                <a:lumOff val="5000"/>
              </a:schemeClr>
            </a:solidFill>
            <a:miter lim="800000"/>
            <a:headEnd/>
            <a:tailEnd/>
          </a:ln>
        </p:spPr>
        <p:txBody>
          <a:bodyPr wrap="square" lIns="68573" tIns="34286" rIns="68573" bIns="34286">
            <a:spAutoFit/>
          </a:bodyPr>
          <a:lstStyle/>
          <a:p>
            <a:pPr lvl="0" algn="ctr"/>
            <a:r>
              <a:rPr lang="en-PH" sz="3000" b="1" dirty="0">
                <a:solidFill>
                  <a:schemeClr val="tx2">
                    <a:lumMod val="50000"/>
                  </a:schemeClr>
                </a:solidFill>
              </a:rPr>
              <a:t>7)	He acted in people when He equipped us to live for Him</a:t>
            </a:r>
          </a:p>
        </p:txBody>
      </p:sp>
      <p:sp>
        <p:nvSpPr>
          <p:cNvPr id="3" name="Text Box 2">
            <a:extLst>
              <a:ext uri="{FF2B5EF4-FFF2-40B4-BE49-F238E27FC236}">
                <a16:creationId xmlns:a16="http://schemas.microsoft.com/office/drawing/2014/main" id="{6F54769F-02C8-41DE-9C07-8EA085933796}"/>
              </a:ext>
            </a:extLst>
          </p:cNvPr>
          <p:cNvSpPr txBox="1">
            <a:spLocks noChangeArrowheads="1"/>
          </p:cNvSpPr>
          <p:nvPr/>
        </p:nvSpPr>
        <p:spPr bwMode="auto">
          <a:xfrm>
            <a:off x="447559" y="5169632"/>
            <a:ext cx="8118406" cy="407796"/>
          </a:xfrm>
          <a:prstGeom prst="rect">
            <a:avLst/>
          </a:prstGeom>
          <a:gradFill flip="none" rotWithShape="1">
            <a:gsLst>
              <a:gs pos="15000">
                <a:schemeClr val="accent1">
                  <a:lumMod val="50000"/>
                </a:schemeClr>
              </a:gs>
              <a:gs pos="85000">
                <a:schemeClr val="accent5">
                  <a:lumMod val="60000"/>
                  <a:lumOff val="40000"/>
                </a:schemeClr>
              </a:gs>
            </a:gsLst>
            <a:lin ang="8100000" scaled="1"/>
            <a:tileRect/>
          </a:gradFill>
          <a:ln w="12700">
            <a:solidFill>
              <a:schemeClr val="tx1"/>
            </a:solidFill>
            <a:miter lim="800000"/>
            <a:headEnd/>
            <a:tailEnd/>
          </a:ln>
        </p:spPr>
        <p:txBody>
          <a:bodyPr wrap="square" lIns="68573" tIns="34286" rIns="68573" bIns="34286">
            <a:spAutoFit/>
          </a:bodyPr>
          <a:lstStyle>
            <a:defPPr>
              <a:defRPr lang="en-US"/>
            </a:defPPr>
            <a:lvl1pPr algn="ctr" fontAlgn="base">
              <a:spcBef>
                <a:spcPct val="0"/>
              </a:spcBef>
              <a:spcAft>
                <a:spcPct val="0"/>
              </a:spcAft>
              <a:defRPr sz="32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r>
              <a:rPr lang="en-PH" sz="2200" dirty="0">
                <a:latin typeface="+mn-lt"/>
              </a:rPr>
              <a:t>ALL THINGS THAT PERTAIN TO LIFE AND GODLINESS</a:t>
            </a:r>
          </a:p>
        </p:txBody>
      </p:sp>
    </p:spTree>
    <p:extLst>
      <p:ext uri="{BB962C8B-B14F-4D97-AF65-F5344CB8AC3E}">
        <p14:creationId xmlns:p14="http://schemas.microsoft.com/office/powerpoint/2010/main" val="93932293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66626" y="4087684"/>
            <a:ext cx="8229601" cy="1524520"/>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2 Cor 13:4-5</a:t>
            </a:r>
            <a:endParaRPr lang="en-PH" dirty="0"/>
          </a:p>
          <a:p>
            <a:r>
              <a:rPr lang="en-US" dirty="0"/>
              <a:t>4 For though he was crucified through weakness, yet he </a:t>
            </a:r>
            <a:r>
              <a:rPr lang="en-US" dirty="0" err="1"/>
              <a:t>liveth</a:t>
            </a:r>
            <a:r>
              <a:rPr lang="en-US" dirty="0"/>
              <a:t> by the power of God. For we also are weak in him, but we shall live with him by the power of God toward you.</a:t>
            </a:r>
            <a:endParaRPr lang="en-PH" dirty="0"/>
          </a:p>
        </p:txBody>
      </p:sp>
    </p:spTree>
    <p:extLst>
      <p:ext uri="{BB962C8B-B14F-4D97-AF65-F5344CB8AC3E}">
        <p14:creationId xmlns:p14="http://schemas.microsoft.com/office/powerpoint/2010/main" val="32207485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66626" y="4087684"/>
            <a:ext cx="8229601" cy="1524520"/>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2 Cor 13:4-5</a:t>
            </a:r>
            <a:endParaRPr lang="en-PH" dirty="0"/>
          </a:p>
          <a:p>
            <a:r>
              <a:rPr lang="en-US" dirty="0"/>
              <a:t>5 Examine yourselves, whether ye be in the faith; prove your own selves. Know ye not your own selves, how that Jesus Christ is in you, except ye be reprobates?</a:t>
            </a:r>
            <a:endParaRPr lang="en-PH" dirty="0"/>
          </a:p>
        </p:txBody>
      </p:sp>
    </p:spTree>
    <p:extLst>
      <p:ext uri="{BB962C8B-B14F-4D97-AF65-F5344CB8AC3E}">
        <p14:creationId xmlns:p14="http://schemas.microsoft.com/office/powerpoint/2010/main" val="281452285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66626" y="4087684"/>
            <a:ext cx="8229601" cy="1524520"/>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Eph 1:18-21</a:t>
            </a:r>
            <a:endParaRPr lang="en-PH" dirty="0"/>
          </a:p>
          <a:p>
            <a:r>
              <a:rPr lang="en-US" dirty="0"/>
              <a:t>18 The eyes of your understanding being enlightened; that ye may know what is the hope of his calling, and what the riches of the glory of his inheritance in the saints,</a:t>
            </a:r>
            <a:endParaRPr lang="en-PH" dirty="0"/>
          </a:p>
        </p:txBody>
      </p:sp>
    </p:spTree>
    <p:extLst>
      <p:ext uri="{BB962C8B-B14F-4D97-AF65-F5344CB8AC3E}">
        <p14:creationId xmlns:p14="http://schemas.microsoft.com/office/powerpoint/2010/main" val="220336526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66626" y="4427050"/>
            <a:ext cx="8229601" cy="1192121"/>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Eph 1:18-21</a:t>
            </a:r>
            <a:endParaRPr lang="en-PH" dirty="0"/>
          </a:p>
          <a:p>
            <a:r>
              <a:rPr lang="en-US" dirty="0"/>
              <a:t>19 And what is the exceeding greatness of his power to </a:t>
            </a:r>
            <a:r>
              <a:rPr lang="en-US" dirty="0" err="1"/>
              <a:t>usward</a:t>
            </a:r>
            <a:r>
              <a:rPr lang="en-US" dirty="0"/>
              <a:t> who believe, according to the working of his mighty power,</a:t>
            </a:r>
            <a:endParaRPr lang="en-PH" dirty="0"/>
          </a:p>
        </p:txBody>
      </p:sp>
    </p:spTree>
    <p:extLst>
      <p:ext uri="{BB962C8B-B14F-4D97-AF65-F5344CB8AC3E}">
        <p14:creationId xmlns:p14="http://schemas.microsoft.com/office/powerpoint/2010/main" val="4070142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66626" y="4087680"/>
            <a:ext cx="8229601" cy="1524520"/>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Matt 6:19-34 </a:t>
            </a:r>
            <a:endParaRPr lang="en-PH" dirty="0"/>
          </a:p>
          <a:p>
            <a:r>
              <a:rPr lang="en-US" dirty="0"/>
              <a:t>26 Behold the fowls of the air: for they sow not, neither do they reap, nor gather into barns; yet your heavenly Father </a:t>
            </a:r>
            <a:r>
              <a:rPr lang="en-US" dirty="0" err="1"/>
              <a:t>feedeth</a:t>
            </a:r>
            <a:r>
              <a:rPr lang="en-US" dirty="0"/>
              <a:t> them. Are ye not much better than they?</a:t>
            </a:r>
            <a:endParaRPr lang="en-PH" dirty="0"/>
          </a:p>
        </p:txBody>
      </p:sp>
    </p:spTree>
    <p:extLst>
      <p:ext uri="{BB962C8B-B14F-4D97-AF65-F5344CB8AC3E}">
        <p14:creationId xmlns:p14="http://schemas.microsoft.com/office/powerpoint/2010/main" val="78492007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66626" y="4427050"/>
            <a:ext cx="8229601" cy="1192121"/>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Eph 1:18-21</a:t>
            </a:r>
            <a:endParaRPr lang="en-PH" dirty="0"/>
          </a:p>
          <a:p>
            <a:r>
              <a:rPr lang="en-US" dirty="0"/>
              <a:t>20 Which he wrought in Christ, when he raised him from the dead, and set him at his own right hand in the heavenly places,</a:t>
            </a:r>
            <a:endParaRPr lang="en-PH" dirty="0"/>
          </a:p>
        </p:txBody>
      </p:sp>
    </p:spTree>
    <p:extLst>
      <p:ext uri="{BB962C8B-B14F-4D97-AF65-F5344CB8AC3E}">
        <p14:creationId xmlns:p14="http://schemas.microsoft.com/office/powerpoint/2010/main" val="260396156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66626" y="4078259"/>
            <a:ext cx="8229601" cy="1524520"/>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Eph 1:18-21</a:t>
            </a:r>
            <a:endParaRPr lang="en-PH" dirty="0"/>
          </a:p>
          <a:p>
            <a:r>
              <a:rPr lang="en-US" dirty="0"/>
              <a:t>21 Far above all principality, and power, and might, and dominion, and every name that is named, not only in this world, but also in that which is to come:</a:t>
            </a:r>
            <a:endParaRPr lang="en-PH" dirty="0"/>
          </a:p>
        </p:txBody>
      </p:sp>
    </p:spTree>
    <p:extLst>
      <p:ext uri="{BB962C8B-B14F-4D97-AF65-F5344CB8AC3E}">
        <p14:creationId xmlns:p14="http://schemas.microsoft.com/office/powerpoint/2010/main" val="219987660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C2EB9ED2-D3A4-41C4-BCF1-D772B7DB1D25}"/>
              </a:ext>
            </a:extLst>
          </p:cNvPr>
          <p:cNvSpPr txBox="1">
            <a:spLocks noChangeArrowheads="1"/>
          </p:cNvSpPr>
          <p:nvPr/>
        </p:nvSpPr>
        <p:spPr bwMode="auto">
          <a:xfrm>
            <a:off x="447559" y="4149310"/>
            <a:ext cx="8117633" cy="992571"/>
          </a:xfrm>
          <a:prstGeom prst="rect">
            <a:avLst/>
          </a:prstGeom>
          <a:solidFill>
            <a:schemeClr val="accent6">
              <a:lumMod val="60000"/>
              <a:lumOff val="40000"/>
            </a:schemeClr>
          </a:solidFill>
          <a:ln w="12700">
            <a:solidFill>
              <a:schemeClr val="tx1">
                <a:lumMod val="95000"/>
                <a:lumOff val="5000"/>
              </a:schemeClr>
            </a:solidFill>
            <a:miter lim="800000"/>
            <a:headEnd/>
            <a:tailEnd/>
          </a:ln>
        </p:spPr>
        <p:txBody>
          <a:bodyPr wrap="square" lIns="68573" tIns="34286" rIns="68573" bIns="34286">
            <a:spAutoFit/>
          </a:bodyPr>
          <a:lstStyle/>
          <a:p>
            <a:pPr lvl="0" algn="ctr"/>
            <a:r>
              <a:rPr lang="en-PH" sz="3000" b="1" dirty="0">
                <a:solidFill>
                  <a:schemeClr val="tx2">
                    <a:lumMod val="50000"/>
                  </a:schemeClr>
                </a:solidFill>
              </a:rPr>
              <a:t>8)	He acted in Power when He made us to be conformed to Him</a:t>
            </a:r>
          </a:p>
        </p:txBody>
      </p:sp>
      <p:sp>
        <p:nvSpPr>
          <p:cNvPr id="3" name="Text Box 2">
            <a:extLst>
              <a:ext uri="{FF2B5EF4-FFF2-40B4-BE49-F238E27FC236}">
                <a16:creationId xmlns:a16="http://schemas.microsoft.com/office/drawing/2014/main" id="{6F54769F-02C8-41DE-9C07-8EA085933796}"/>
              </a:ext>
            </a:extLst>
          </p:cNvPr>
          <p:cNvSpPr txBox="1">
            <a:spLocks noChangeArrowheads="1"/>
          </p:cNvSpPr>
          <p:nvPr/>
        </p:nvSpPr>
        <p:spPr bwMode="auto">
          <a:xfrm>
            <a:off x="447559" y="5169632"/>
            <a:ext cx="8118406" cy="407796"/>
          </a:xfrm>
          <a:prstGeom prst="rect">
            <a:avLst/>
          </a:prstGeom>
          <a:gradFill flip="none" rotWithShape="1">
            <a:gsLst>
              <a:gs pos="15000">
                <a:schemeClr val="accent1">
                  <a:lumMod val="50000"/>
                </a:schemeClr>
              </a:gs>
              <a:gs pos="85000">
                <a:schemeClr val="accent5">
                  <a:lumMod val="60000"/>
                  <a:lumOff val="40000"/>
                </a:schemeClr>
              </a:gs>
            </a:gsLst>
            <a:lin ang="8100000" scaled="1"/>
            <a:tileRect/>
          </a:gradFill>
          <a:ln w="12700">
            <a:solidFill>
              <a:schemeClr val="tx1"/>
            </a:solidFill>
            <a:miter lim="800000"/>
            <a:headEnd/>
            <a:tailEnd/>
          </a:ln>
        </p:spPr>
        <p:txBody>
          <a:bodyPr wrap="square" lIns="68573" tIns="34286" rIns="68573" bIns="34286">
            <a:spAutoFit/>
          </a:bodyPr>
          <a:lstStyle>
            <a:defPPr>
              <a:defRPr lang="en-US"/>
            </a:defPPr>
            <a:lvl1pPr algn="ctr" fontAlgn="base">
              <a:spcBef>
                <a:spcPct val="0"/>
              </a:spcBef>
              <a:spcAft>
                <a:spcPct val="0"/>
              </a:spcAft>
              <a:defRPr sz="32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r>
              <a:rPr lang="en-PH" sz="2200" dirty="0">
                <a:latin typeface="+mn-lt"/>
              </a:rPr>
              <a:t>ALL THINGS THAT PERTAIN TO LIFE AND GODLINESS</a:t>
            </a:r>
          </a:p>
        </p:txBody>
      </p:sp>
    </p:spTree>
    <p:extLst>
      <p:ext uri="{BB962C8B-B14F-4D97-AF65-F5344CB8AC3E}">
        <p14:creationId xmlns:p14="http://schemas.microsoft.com/office/powerpoint/2010/main" val="353241333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66626" y="4078259"/>
            <a:ext cx="8229601" cy="1524520"/>
          </a:xfrm>
          <a:solidFill>
            <a:schemeClr val="accent1">
              <a:lumMod val="50000"/>
            </a:schemeClr>
          </a:solidFill>
          <a:ln>
            <a:solidFill>
              <a:schemeClr val="bg1"/>
            </a:solidFill>
          </a:ln>
        </p:spPr>
        <p:txBody>
          <a:bodyPr vert="horz" lIns="91440" tIns="45720" rIns="91440" bIns="45720" rtlCol="0" anchor="t" anchorCtr="0">
            <a:spAutoFit/>
          </a:bodyPr>
          <a:lstStyle/>
          <a:p>
            <a:r>
              <a:rPr lang="en-US" b="1" dirty="0"/>
              <a:t>Phil 3:10</a:t>
            </a:r>
            <a:endParaRPr lang="en-PH" dirty="0"/>
          </a:p>
          <a:p>
            <a:r>
              <a:rPr lang="en-US" b="1" dirty="0"/>
              <a:t>10 That I may know him, and the power of his resurrection, and the fellowship of his sufferings, being made conformable unto his death;</a:t>
            </a:r>
            <a:endParaRPr lang="en-PH" dirty="0"/>
          </a:p>
        </p:txBody>
      </p:sp>
    </p:spTree>
    <p:extLst>
      <p:ext uri="{BB962C8B-B14F-4D97-AF65-F5344CB8AC3E}">
        <p14:creationId xmlns:p14="http://schemas.microsoft.com/office/powerpoint/2010/main" val="202218210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C2EB9ED2-D3A4-41C4-BCF1-D772B7DB1D25}"/>
              </a:ext>
            </a:extLst>
          </p:cNvPr>
          <p:cNvSpPr txBox="1">
            <a:spLocks noChangeArrowheads="1"/>
          </p:cNvSpPr>
          <p:nvPr/>
        </p:nvSpPr>
        <p:spPr bwMode="auto">
          <a:xfrm>
            <a:off x="447559" y="4630081"/>
            <a:ext cx="8117633" cy="530906"/>
          </a:xfrm>
          <a:prstGeom prst="rect">
            <a:avLst/>
          </a:prstGeom>
          <a:solidFill>
            <a:schemeClr val="bg1">
              <a:lumMod val="95000"/>
            </a:schemeClr>
          </a:solidFill>
          <a:ln w="12700">
            <a:solidFill>
              <a:schemeClr val="tx1">
                <a:lumMod val="95000"/>
                <a:lumOff val="5000"/>
              </a:schemeClr>
            </a:solidFill>
            <a:miter lim="800000"/>
            <a:headEnd/>
            <a:tailEnd/>
          </a:ln>
        </p:spPr>
        <p:txBody>
          <a:bodyPr wrap="square" lIns="68573" tIns="34286" rIns="68573" bIns="34286">
            <a:spAutoFit/>
          </a:bodyPr>
          <a:lstStyle/>
          <a:p>
            <a:pPr lvl="0" algn="ctr"/>
            <a:r>
              <a:rPr lang="en-PH" sz="3000" b="1" dirty="0">
                <a:solidFill>
                  <a:schemeClr val="tx2">
                    <a:lumMod val="50000"/>
                  </a:schemeClr>
                </a:solidFill>
              </a:rPr>
              <a:t>B)	All these for Life and Godliness</a:t>
            </a:r>
          </a:p>
        </p:txBody>
      </p:sp>
      <p:sp>
        <p:nvSpPr>
          <p:cNvPr id="3" name="Text Box 2">
            <a:extLst>
              <a:ext uri="{FF2B5EF4-FFF2-40B4-BE49-F238E27FC236}">
                <a16:creationId xmlns:a16="http://schemas.microsoft.com/office/drawing/2014/main" id="{6F54769F-02C8-41DE-9C07-8EA085933796}"/>
              </a:ext>
            </a:extLst>
          </p:cNvPr>
          <p:cNvSpPr txBox="1">
            <a:spLocks noChangeArrowheads="1"/>
          </p:cNvSpPr>
          <p:nvPr/>
        </p:nvSpPr>
        <p:spPr bwMode="auto">
          <a:xfrm>
            <a:off x="447559" y="5169632"/>
            <a:ext cx="8118406" cy="407796"/>
          </a:xfrm>
          <a:prstGeom prst="rect">
            <a:avLst/>
          </a:prstGeom>
          <a:gradFill flip="none" rotWithShape="1">
            <a:gsLst>
              <a:gs pos="15000">
                <a:schemeClr val="accent1">
                  <a:lumMod val="50000"/>
                </a:schemeClr>
              </a:gs>
              <a:gs pos="85000">
                <a:schemeClr val="accent5">
                  <a:lumMod val="60000"/>
                  <a:lumOff val="40000"/>
                </a:schemeClr>
              </a:gs>
            </a:gsLst>
            <a:lin ang="8100000" scaled="1"/>
            <a:tileRect/>
          </a:gradFill>
          <a:ln w="12700">
            <a:solidFill>
              <a:schemeClr val="tx1"/>
            </a:solidFill>
            <a:miter lim="800000"/>
            <a:headEnd/>
            <a:tailEnd/>
          </a:ln>
        </p:spPr>
        <p:txBody>
          <a:bodyPr wrap="square" lIns="68573" tIns="34286" rIns="68573" bIns="34286">
            <a:spAutoFit/>
          </a:bodyPr>
          <a:lstStyle>
            <a:defPPr>
              <a:defRPr lang="en-US"/>
            </a:defPPr>
            <a:lvl1pPr algn="ctr" fontAlgn="base">
              <a:spcBef>
                <a:spcPct val="0"/>
              </a:spcBef>
              <a:spcAft>
                <a:spcPct val="0"/>
              </a:spcAft>
              <a:defRPr sz="32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r>
              <a:rPr lang="en-PH" sz="2200" dirty="0">
                <a:latin typeface="+mn-lt"/>
              </a:rPr>
              <a:t>ALL THINGS THAT PERTAIN TO LIFE AND GODLINESS</a:t>
            </a:r>
          </a:p>
        </p:txBody>
      </p:sp>
    </p:spTree>
    <p:extLst>
      <p:ext uri="{BB962C8B-B14F-4D97-AF65-F5344CB8AC3E}">
        <p14:creationId xmlns:p14="http://schemas.microsoft.com/office/powerpoint/2010/main" val="105521371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C2EB9ED2-D3A4-41C4-BCF1-D772B7DB1D25}"/>
              </a:ext>
            </a:extLst>
          </p:cNvPr>
          <p:cNvSpPr txBox="1">
            <a:spLocks noChangeArrowheads="1"/>
          </p:cNvSpPr>
          <p:nvPr/>
        </p:nvSpPr>
        <p:spPr bwMode="auto">
          <a:xfrm>
            <a:off x="447559" y="4630078"/>
            <a:ext cx="8117633" cy="530906"/>
          </a:xfrm>
          <a:prstGeom prst="rect">
            <a:avLst/>
          </a:prstGeom>
          <a:solidFill>
            <a:schemeClr val="accent6">
              <a:lumMod val="60000"/>
              <a:lumOff val="40000"/>
            </a:schemeClr>
          </a:solidFill>
          <a:ln w="12700">
            <a:solidFill>
              <a:schemeClr val="tx1">
                <a:lumMod val="95000"/>
                <a:lumOff val="5000"/>
              </a:schemeClr>
            </a:solidFill>
            <a:miter lim="800000"/>
            <a:headEnd/>
            <a:tailEnd/>
          </a:ln>
        </p:spPr>
        <p:txBody>
          <a:bodyPr wrap="square" lIns="68573" tIns="34286" rIns="68573" bIns="34286">
            <a:spAutoFit/>
          </a:bodyPr>
          <a:lstStyle/>
          <a:p>
            <a:pPr lvl="0" algn="ctr"/>
            <a:r>
              <a:rPr lang="en-PH" sz="3000" b="1" dirty="0">
                <a:solidFill>
                  <a:schemeClr val="tx2">
                    <a:lumMod val="50000"/>
                  </a:schemeClr>
                </a:solidFill>
              </a:rPr>
              <a:t>1)	Life – This is Life in Him</a:t>
            </a:r>
          </a:p>
        </p:txBody>
      </p:sp>
      <p:sp>
        <p:nvSpPr>
          <p:cNvPr id="3" name="Text Box 2">
            <a:extLst>
              <a:ext uri="{FF2B5EF4-FFF2-40B4-BE49-F238E27FC236}">
                <a16:creationId xmlns:a16="http://schemas.microsoft.com/office/drawing/2014/main" id="{6F54769F-02C8-41DE-9C07-8EA085933796}"/>
              </a:ext>
            </a:extLst>
          </p:cNvPr>
          <p:cNvSpPr txBox="1">
            <a:spLocks noChangeArrowheads="1"/>
          </p:cNvSpPr>
          <p:nvPr/>
        </p:nvSpPr>
        <p:spPr bwMode="auto">
          <a:xfrm>
            <a:off x="447559" y="5169632"/>
            <a:ext cx="8118406" cy="407796"/>
          </a:xfrm>
          <a:prstGeom prst="rect">
            <a:avLst/>
          </a:prstGeom>
          <a:gradFill flip="none" rotWithShape="1">
            <a:gsLst>
              <a:gs pos="15000">
                <a:schemeClr val="accent1">
                  <a:lumMod val="50000"/>
                </a:schemeClr>
              </a:gs>
              <a:gs pos="85000">
                <a:schemeClr val="accent5">
                  <a:lumMod val="60000"/>
                  <a:lumOff val="40000"/>
                </a:schemeClr>
              </a:gs>
            </a:gsLst>
            <a:lin ang="8100000" scaled="1"/>
            <a:tileRect/>
          </a:gradFill>
          <a:ln w="12700">
            <a:solidFill>
              <a:schemeClr val="tx1"/>
            </a:solidFill>
            <a:miter lim="800000"/>
            <a:headEnd/>
            <a:tailEnd/>
          </a:ln>
        </p:spPr>
        <p:txBody>
          <a:bodyPr wrap="square" lIns="68573" tIns="34286" rIns="68573" bIns="34286">
            <a:spAutoFit/>
          </a:bodyPr>
          <a:lstStyle>
            <a:defPPr>
              <a:defRPr lang="en-US"/>
            </a:defPPr>
            <a:lvl1pPr algn="ctr" fontAlgn="base">
              <a:spcBef>
                <a:spcPct val="0"/>
              </a:spcBef>
              <a:spcAft>
                <a:spcPct val="0"/>
              </a:spcAft>
              <a:defRPr sz="32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r>
              <a:rPr lang="en-PH" sz="2200" dirty="0">
                <a:latin typeface="+mn-lt"/>
              </a:rPr>
              <a:t>ALL THINGS THAT PERTAIN TO LIFE AND GODLINESS</a:t>
            </a:r>
          </a:p>
        </p:txBody>
      </p:sp>
    </p:spTree>
    <p:extLst>
      <p:ext uri="{BB962C8B-B14F-4D97-AF65-F5344CB8AC3E}">
        <p14:creationId xmlns:p14="http://schemas.microsoft.com/office/powerpoint/2010/main" val="94081499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66626" y="4427051"/>
            <a:ext cx="8229601" cy="1192121"/>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John 15:4-5</a:t>
            </a:r>
            <a:endParaRPr lang="en-PH" dirty="0"/>
          </a:p>
          <a:p>
            <a:r>
              <a:rPr lang="en-US" dirty="0"/>
              <a:t>4 Abide in me, and I in you. As the branch cannot bear fruit of itself, except it abide in the vine; no more can ye, except ye abide in me.</a:t>
            </a:r>
            <a:endParaRPr lang="en-PH" dirty="0"/>
          </a:p>
        </p:txBody>
      </p:sp>
    </p:spTree>
    <p:extLst>
      <p:ext uri="{BB962C8B-B14F-4D97-AF65-F5344CB8AC3E}">
        <p14:creationId xmlns:p14="http://schemas.microsoft.com/office/powerpoint/2010/main" val="248872926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66626" y="4087685"/>
            <a:ext cx="8229601" cy="1524520"/>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John 15:4-5</a:t>
            </a:r>
            <a:endParaRPr lang="en-PH" dirty="0"/>
          </a:p>
          <a:p>
            <a:r>
              <a:rPr lang="en-US" dirty="0"/>
              <a:t>5 I am the vine, ye are the branches: He that </a:t>
            </a:r>
            <a:r>
              <a:rPr lang="en-US" dirty="0" err="1"/>
              <a:t>abideth</a:t>
            </a:r>
            <a:r>
              <a:rPr lang="en-US" dirty="0"/>
              <a:t> in me, and I in him, the same bringeth forth much fruit: for without me ye can do nothing.</a:t>
            </a:r>
            <a:endParaRPr lang="en-PH" dirty="0"/>
          </a:p>
        </p:txBody>
      </p:sp>
    </p:spTree>
    <p:extLst>
      <p:ext uri="{BB962C8B-B14F-4D97-AF65-F5344CB8AC3E}">
        <p14:creationId xmlns:p14="http://schemas.microsoft.com/office/powerpoint/2010/main" val="226198904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C2EB9ED2-D3A4-41C4-BCF1-D772B7DB1D25}"/>
              </a:ext>
            </a:extLst>
          </p:cNvPr>
          <p:cNvSpPr txBox="1">
            <a:spLocks noChangeArrowheads="1"/>
          </p:cNvSpPr>
          <p:nvPr/>
        </p:nvSpPr>
        <p:spPr bwMode="auto">
          <a:xfrm>
            <a:off x="447559" y="4630078"/>
            <a:ext cx="8117633" cy="530906"/>
          </a:xfrm>
          <a:prstGeom prst="rect">
            <a:avLst/>
          </a:prstGeom>
          <a:solidFill>
            <a:schemeClr val="accent6">
              <a:lumMod val="60000"/>
              <a:lumOff val="40000"/>
            </a:schemeClr>
          </a:solidFill>
          <a:ln w="12700">
            <a:solidFill>
              <a:schemeClr val="tx1">
                <a:lumMod val="95000"/>
                <a:lumOff val="5000"/>
              </a:schemeClr>
            </a:solidFill>
            <a:miter lim="800000"/>
            <a:headEnd/>
            <a:tailEnd/>
          </a:ln>
        </p:spPr>
        <p:txBody>
          <a:bodyPr wrap="square" lIns="68573" tIns="34286" rIns="68573" bIns="34286">
            <a:spAutoFit/>
          </a:bodyPr>
          <a:lstStyle/>
          <a:p>
            <a:pPr lvl="0" algn="ctr"/>
            <a:r>
              <a:rPr lang="en-PH" sz="3000" b="1" dirty="0">
                <a:solidFill>
                  <a:schemeClr val="tx2">
                    <a:lumMod val="50000"/>
                  </a:schemeClr>
                </a:solidFill>
              </a:rPr>
              <a:t>2)	Godliness – This is the power in this life.</a:t>
            </a:r>
          </a:p>
        </p:txBody>
      </p:sp>
      <p:sp>
        <p:nvSpPr>
          <p:cNvPr id="3" name="Text Box 2">
            <a:extLst>
              <a:ext uri="{FF2B5EF4-FFF2-40B4-BE49-F238E27FC236}">
                <a16:creationId xmlns:a16="http://schemas.microsoft.com/office/drawing/2014/main" id="{6F54769F-02C8-41DE-9C07-8EA085933796}"/>
              </a:ext>
            </a:extLst>
          </p:cNvPr>
          <p:cNvSpPr txBox="1">
            <a:spLocks noChangeArrowheads="1"/>
          </p:cNvSpPr>
          <p:nvPr/>
        </p:nvSpPr>
        <p:spPr bwMode="auto">
          <a:xfrm>
            <a:off x="447559" y="5169632"/>
            <a:ext cx="8118406" cy="407796"/>
          </a:xfrm>
          <a:prstGeom prst="rect">
            <a:avLst/>
          </a:prstGeom>
          <a:gradFill flip="none" rotWithShape="1">
            <a:gsLst>
              <a:gs pos="15000">
                <a:schemeClr val="accent1">
                  <a:lumMod val="50000"/>
                </a:schemeClr>
              </a:gs>
              <a:gs pos="85000">
                <a:schemeClr val="accent5">
                  <a:lumMod val="60000"/>
                  <a:lumOff val="40000"/>
                </a:schemeClr>
              </a:gs>
            </a:gsLst>
            <a:lin ang="8100000" scaled="1"/>
            <a:tileRect/>
          </a:gradFill>
          <a:ln w="12700">
            <a:solidFill>
              <a:schemeClr val="tx1"/>
            </a:solidFill>
            <a:miter lim="800000"/>
            <a:headEnd/>
            <a:tailEnd/>
          </a:ln>
        </p:spPr>
        <p:txBody>
          <a:bodyPr wrap="square" lIns="68573" tIns="34286" rIns="68573" bIns="34286">
            <a:spAutoFit/>
          </a:bodyPr>
          <a:lstStyle>
            <a:defPPr>
              <a:defRPr lang="en-US"/>
            </a:defPPr>
            <a:lvl1pPr algn="ctr" fontAlgn="base">
              <a:spcBef>
                <a:spcPct val="0"/>
              </a:spcBef>
              <a:spcAft>
                <a:spcPct val="0"/>
              </a:spcAft>
              <a:defRPr sz="32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r>
              <a:rPr lang="en-PH" sz="2200" dirty="0">
                <a:latin typeface="+mn-lt"/>
              </a:rPr>
              <a:t>ALL THINGS THAT PERTAIN TO LIFE AND GODLINESS</a:t>
            </a:r>
          </a:p>
        </p:txBody>
      </p:sp>
    </p:spTree>
    <p:extLst>
      <p:ext uri="{BB962C8B-B14F-4D97-AF65-F5344CB8AC3E}">
        <p14:creationId xmlns:p14="http://schemas.microsoft.com/office/powerpoint/2010/main" val="397603044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66626" y="4408196"/>
            <a:ext cx="8229601" cy="1192121"/>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2 Tim 3:5</a:t>
            </a:r>
            <a:endParaRPr lang="en-PH" dirty="0"/>
          </a:p>
          <a:p>
            <a:r>
              <a:rPr lang="en-US" dirty="0"/>
              <a:t>5 Having a form of godliness, but denying the power thereof: from such turn away.</a:t>
            </a:r>
            <a:endParaRPr lang="en-PH" dirty="0"/>
          </a:p>
        </p:txBody>
      </p:sp>
    </p:spTree>
    <p:extLst>
      <p:ext uri="{BB962C8B-B14F-4D97-AF65-F5344CB8AC3E}">
        <p14:creationId xmlns:p14="http://schemas.microsoft.com/office/powerpoint/2010/main" val="2237849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66626" y="4408191"/>
            <a:ext cx="8229601" cy="1192121"/>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Matt 6:19-34 </a:t>
            </a:r>
            <a:endParaRPr lang="en-PH" dirty="0"/>
          </a:p>
          <a:p>
            <a:r>
              <a:rPr lang="en-US" dirty="0"/>
              <a:t>27 Which of you by taking thought can add one cubit unto his stature?</a:t>
            </a:r>
            <a:endParaRPr lang="en-PH" dirty="0"/>
          </a:p>
        </p:txBody>
      </p:sp>
    </p:spTree>
    <p:extLst>
      <p:ext uri="{BB962C8B-B14F-4D97-AF65-F5344CB8AC3E}">
        <p14:creationId xmlns:p14="http://schemas.microsoft.com/office/powerpoint/2010/main" val="353696912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EFCFB678-EEC1-4B16-B32B-13E5803006B5}"/>
              </a:ext>
            </a:extLst>
          </p:cNvPr>
          <p:cNvSpPr>
            <a:spLocks noGrp="1"/>
          </p:cNvSpPr>
          <p:nvPr>
            <p:ph type="subTitle" idx="1"/>
          </p:nvPr>
        </p:nvSpPr>
        <p:spPr/>
        <p:txBody>
          <a:bodyPr/>
          <a:lstStyle/>
          <a:p>
            <a:endParaRPr lang="en-PH"/>
          </a:p>
        </p:txBody>
      </p:sp>
    </p:spTree>
    <p:extLst>
      <p:ext uri="{BB962C8B-B14F-4D97-AF65-F5344CB8AC3E}">
        <p14:creationId xmlns:p14="http://schemas.microsoft.com/office/powerpoint/2010/main" val="271884030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C2EB9ED2-D3A4-41C4-BCF1-D772B7DB1D25}"/>
              </a:ext>
            </a:extLst>
          </p:cNvPr>
          <p:cNvSpPr txBox="1">
            <a:spLocks noChangeArrowheads="1"/>
          </p:cNvSpPr>
          <p:nvPr/>
        </p:nvSpPr>
        <p:spPr bwMode="auto">
          <a:xfrm>
            <a:off x="447559" y="4630081"/>
            <a:ext cx="8117633" cy="530906"/>
          </a:xfrm>
          <a:prstGeom prst="rect">
            <a:avLst/>
          </a:prstGeom>
          <a:solidFill>
            <a:schemeClr val="bg1">
              <a:lumMod val="95000"/>
            </a:schemeClr>
          </a:solidFill>
          <a:ln w="12700">
            <a:solidFill>
              <a:schemeClr val="tx1">
                <a:lumMod val="95000"/>
                <a:lumOff val="5000"/>
              </a:schemeClr>
            </a:solidFill>
            <a:miter lim="800000"/>
            <a:headEnd/>
            <a:tailEnd/>
          </a:ln>
        </p:spPr>
        <p:txBody>
          <a:bodyPr wrap="square" lIns="68573" tIns="34286" rIns="68573" bIns="34286">
            <a:spAutoFit/>
          </a:bodyPr>
          <a:lstStyle/>
          <a:p>
            <a:pPr lvl="0" algn="ctr"/>
            <a:r>
              <a:rPr lang="en-PH" sz="3000" b="1" dirty="0">
                <a:solidFill>
                  <a:schemeClr val="tx2">
                    <a:lumMod val="50000"/>
                  </a:schemeClr>
                </a:solidFill>
              </a:rPr>
              <a:t>A)	Godliness</a:t>
            </a:r>
          </a:p>
        </p:txBody>
      </p:sp>
      <p:sp>
        <p:nvSpPr>
          <p:cNvPr id="3" name="Text Box 2">
            <a:extLst>
              <a:ext uri="{FF2B5EF4-FFF2-40B4-BE49-F238E27FC236}">
                <a16:creationId xmlns:a16="http://schemas.microsoft.com/office/drawing/2014/main" id="{6F54769F-02C8-41DE-9C07-8EA085933796}"/>
              </a:ext>
            </a:extLst>
          </p:cNvPr>
          <p:cNvSpPr txBox="1">
            <a:spLocks noChangeArrowheads="1"/>
          </p:cNvSpPr>
          <p:nvPr/>
        </p:nvSpPr>
        <p:spPr bwMode="auto">
          <a:xfrm>
            <a:off x="447559" y="5169632"/>
            <a:ext cx="8118406" cy="407796"/>
          </a:xfrm>
          <a:prstGeom prst="rect">
            <a:avLst/>
          </a:prstGeom>
          <a:gradFill flip="none" rotWithShape="1">
            <a:gsLst>
              <a:gs pos="15000">
                <a:schemeClr val="accent1">
                  <a:lumMod val="50000"/>
                </a:schemeClr>
              </a:gs>
              <a:gs pos="85000">
                <a:schemeClr val="accent5">
                  <a:lumMod val="60000"/>
                  <a:lumOff val="40000"/>
                </a:schemeClr>
              </a:gs>
            </a:gsLst>
            <a:lin ang="8100000" scaled="1"/>
            <a:tileRect/>
          </a:gradFill>
          <a:ln w="12700">
            <a:solidFill>
              <a:schemeClr val="tx1"/>
            </a:solidFill>
            <a:miter lim="800000"/>
            <a:headEnd/>
            <a:tailEnd/>
          </a:ln>
        </p:spPr>
        <p:txBody>
          <a:bodyPr wrap="square" lIns="68573" tIns="34286" rIns="68573" bIns="34286">
            <a:spAutoFit/>
          </a:bodyPr>
          <a:lstStyle>
            <a:defPPr>
              <a:defRPr lang="en-US"/>
            </a:defPPr>
            <a:lvl1pPr algn="ctr" fontAlgn="base">
              <a:spcBef>
                <a:spcPct val="0"/>
              </a:spcBef>
              <a:spcAft>
                <a:spcPct val="0"/>
              </a:spcAft>
              <a:defRPr sz="32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r>
              <a:rPr lang="en-PH" sz="2200" dirty="0">
                <a:latin typeface="+mn-lt"/>
              </a:rPr>
              <a:t>ALL THINGS THAT PERTAIN TO LIFE AND GODLINESS</a:t>
            </a:r>
          </a:p>
        </p:txBody>
      </p:sp>
    </p:spTree>
    <p:extLst>
      <p:ext uri="{BB962C8B-B14F-4D97-AF65-F5344CB8AC3E}">
        <p14:creationId xmlns:p14="http://schemas.microsoft.com/office/powerpoint/2010/main" val="76828629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66626" y="4408196"/>
            <a:ext cx="8229601" cy="1089529"/>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2 Peter 1:3 (KJV)  </a:t>
            </a:r>
            <a:r>
              <a:rPr lang="en-US" b="1" u="sng" dirty="0"/>
              <a:t>According as his divine power hath given unto us all things</a:t>
            </a:r>
            <a:r>
              <a:rPr lang="en-US" dirty="0"/>
              <a:t> that pertain unto life and godliness, through the knowledge of him that hath called us to glory and virtue:</a:t>
            </a:r>
            <a:endParaRPr lang="en-PH" dirty="0"/>
          </a:p>
        </p:txBody>
      </p:sp>
    </p:spTree>
    <p:extLst>
      <p:ext uri="{BB962C8B-B14F-4D97-AF65-F5344CB8AC3E}">
        <p14:creationId xmlns:p14="http://schemas.microsoft.com/office/powerpoint/2010/main" val="27744870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66626" y="4408196"/>
            <a:ext cx="8229601" cy="1192121"/>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2 Timothy 3:5 (KJV)  </a:t>
            </a:r>
          </a:p>
          <a:p>
            <a:r>
              <a:rPr lang="en-US" dirty="0"/>
              <a:t>Having a form of godliness, but denying the power thereof: from such turn away.</a:t>
            </a:r>
            <a:endParaRPr lang="en-PH" dirty="0"/>
          </a:p>
        </p:txBody>
      </p:sp>
    </p:spTree>
    <p:extLst>
      <p:ext uri="{BB962C8B-B14F-4D97-AF65-F5344CB8AC3E}">
        <p14:creationId xmlns:p14="http://schemas.microsoft.com/office/powerpoint/2010/main" val="338374293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57199" y="4068831"/>
            <a:ext cx="8229601" cy="1524520"/>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1 Timothy 4:1, 8-15 (KJV)</a:t>
            </a:r>
            <a:endParaRPr lang="en-PH" dirty="0"/>
          </a:p>
          <a:p>
            <a:r>
              <a:rPr lang="en-US" dirty="0"/>
              <a:t>1 Now the Spirit </a:t>
            </a:r>
            <a:r>
              <a:rPr lang="en-US" dirty="0" err="1"/>
              <a:t>speaketh</a:t>
            </a:r>
            <a:r>
              <a:rPr lang="en-US" dirty="0"/>
              <a:t> expressly, that in the latter times some shall depart from the faith, giving heed to seducing spirits, and doctrines of devils;</a:t>
            </a:r>
            <a:endParaRPr lang="en-PH" dirty="0"/>
          </a:p>
        </p:txBody>
      </p:sp>
    </p:spTree>
    <p:extLst>
      <p:ext uri="{BB962C8B-B14F-4D97-AF65-F5344CB8AC3E}">
        <p14:creationId xmlns:p14="http://schemas.microsoft.com/office/powerpoint/2010/main" val="35149895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57199" y="4068831"/>
            <a:ext cx="8229601" cy="1524520"/>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1 Timothy 4:1, 8-15 (KJV)</a:t>
            </a:r>
            <a:endParaRPr lang="en-PH" dirty="0"/>
          </a:p>
          <a:p>
            <a:r>
              <a:rPr lang="en-US" dirty="0"/>
              <a:t>8 For bodily exercise </a:t>
            </a:r>
            <a:r>
              <a:rPr lang="en-US" dirty="0" err="1"/>
              <a:t>profiteth</a:t>
            </a:r>
            <a:r>
              <a:rPr lang="en-US" dirty="0"/>
              <a:t> little: but godliness is profitable unto all things, having promise of the life that now is, and of that which is to come.</a:t>
            </a:r>
            <a:endParaRPr lang="en-PH" dirty="0"/>
          </a:p>
        </p:txBody>
      </p:sp>
    </p:spTree>
    <p:extLst>
      <p:ext uri="{BB962C8B-B14F-4D97-AF65-F5344CB8AC3E}">
        <p14:creationId xmlns:p14="http://schemas.microsoft.com/office/powerpoint/2010/main" val="341687424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57199" y="4672147"/>
            <a:ext cx="8229601" cy="859723"/>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1 Timothy 4:1, 8-15 (KJV)</a:t>
            </a:r>
            <a:endParaRPr lang="en-PH" dirty="0"/>
          </a:p>
          <a:p>
            <a:r>
              <a:rPr lang="en-US" dirty="0"/>
              <a:t>9 This is a faithful saying and worthy of all acceptation.</a:t>
            </a:r>
            <a:endParaRPr lang="en-PH" dirty="0"/>
          </a:p>
        </p:txBody>
      </p:sp>
    </p:spTree>
    <p:extLst>
      <p:ext uri="{BB962C8B-B14F-4D97-AF65-F5344CB8AC3E}">
        <p14:creationId xmlns:p14="http://schemas.microsoft.com/office/powerpoint/2010/main" val="380567894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57199" y="4068831"/>
            <a:ext cx="8229601" cy="1524520"/>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1 Timothy 4:1, 8-15 (KJV)</a:t>
            </a:r>
            <a:endParaRPr lang="en-PH" dirty="0"/>
          </a:p>
          <a:p>
            <a:r>
              <a:rPr lang="en-US" dirty="0"/>
              <a:t>10 For therefore we both </a:t>
            </a:r>
            <a:r>
              <a:rPr lang="en-US" dirty="0" err="1"/>
              <a:t>labour</a:t>
            </a:r>
            <a:r>
              <a:rPr lang="en-US" dirty="0"/>
              <a:t> and suffer reproach, because we trust in the living God, who is the </a:t>
            </a:r>
            <a:r>
              <a:rPr lang="en-US" dirty="0" err="1"/>
              <a:t>Saviour</a:t>
            </a:r>
            <a:r>
              <a:rPr lang="en-US" dirty="0"/>
              <a:t> of all men, specially of those that believe.</a:t>
            </a:r>
            <a:endParaRPr lang="en-PH" dirty="0"/>
          </a:p>
        </p:txBody>
      </p:sp>
    </p:spTree>
    <p:extLst>
      <p:ext uri="{BB962C8B-B14F-4D97-AF65-F5344CB8AC3E}">
        <p14:creationId xmlns:p14="http://schemas.microsoft.com/office/powerpoint/2010/main" val="17728293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57199" y="4615586"/>
            <a:ext cx="8229601" cy="859723"/>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1 Timothy 4:1, 8-15 (KJV)</a:t>
            </a:r>
            <a:endParaRPr lang="en-PH" dirty="0"/>
          </a:p>
          <a:p>
            <a:r>
              <a:rPr lang="en-US" dirty="0"/>
              <a:t>11 These things command and teach.</a:t>
            </a:r>
            <a:endParaRPr lang="en-PH" dirty="0"/>
          </a:p>
        </p:txBody>
      </p:sp>
    </p:spTree>
    <p:extLst>
      <p:ext uri="{BB962C8B-B14F-4D97-AF65-F5344CB8AC3E}">
        <p14:creationId xmlns:p14="http://schemas.microsoft.com/office/powerpoint/2010/main" val="122598975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86FBF-F763-42E3-ADF0-41CE89DE5EAE}"/>
              </a:ext>
            </a:extLst>
          </p:cNvPr>
          <p:cNvSpPr>
            <a:spLocks noGrp="1"/>
          </p:cNvSpPr>
          <p:nvPr>
            <p:ph type="subTitle" idx="1"/>
          </p:nvPr>
        </p:nvSpPr>
        <p:spPr>
          <a:xfrm>
            <a:off x="457199" y="4068831"/>
            <a:ext cx="8229601" cy="1524520"/>
          </a:xfrm>
          <a:solidFill>
            <a:schemeClr val="accent1">
              <a:lumMod val="50000"/>
            </a:schemeClr>
          </a:solidFill>
          <a:ln>
            <a:solidFill>
              <a:schemeClr val="bg1"/>
            </a:solidFill>
          </a:ln>
        </p:spPr>
        <p:txBody>
          <a:bodyPr vert="horz" lIns="91440" tIns="45720" rIns="91440" bIns="45720" rtlCol="0" anchor="t" anchorCtr="0">
            <a:spAutoFit/>
          </a:bodyPr>
          <a:lstStyle/>
          <a:p>
            <a:r>
              <a:rPr lang="en-US" dirty="0"/>
              <a:t>1 Timothy 4:1, 8-15 (KJV)</a:t>
            </a:r>
            <a:endParaRPr lang="en-PH" dirty="0"/>
          </a:p>
          <a:p>
            <a:r>
              <a:rPr lang="en-US" dirty="0"/>
              <a:t>12 Let no man despise thy youth; but be thou an example of the believers, in word, in conversation, in charity, in spirit, in faith, in purity.</a:t>
            </a:r>
            <a:endParaRPr lang="en-PH" dirty="0"/>
          </a:p>
        </p:txBody>
      </p:sp>
    </p:spTree>
    <p:extLst>
      <p:ext uri="{BB962C8B-B14F-4D97-AF65-F5344CB8AC3E}">
        <p14:creationId xmlns:p14="http://schemas.microsoft.com/office/powerpoint/2010/main" val="222055409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4">
      <a:majorFont>
        <a:latin typeface="Open Sans Extrabold"/>
        <a:ea typeface=""/>
        <a:cs typeface=""/>
      </a:majorFont>
      <a:minorFont>
        <a:latin typeface="HelveticaNeueLT Std Med Cn"/>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solidFill>
          <a:srgbClr val="002060"/>
        </a:solidFill>
        <a:ln>
          <a:solidFill>
            <a:schemeClr val="bg1"/>
          </a:solidFill>
        </a:ln>
      </a:spPr>
      <a:bodyPr vert="horz" wrap="square" lIns="91440" tIns="45720" rIns="91440" bIns="45720" rtlCol="0">
        <a:spAutoFit/>
      </a:bodyPr>
      <a:lstStyle>
        <a:defPPr algn="l">
          <a:defRPr sz="2400" b="1" dirty="0" smtClean="0">
            <a:latin typeface="HelveticaNeueLT Std Blk Cn" panose="020B090603070204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1245</TotalTime>
  <Words>3803</Words>
  <Application>Microsoft Office PowerPoint</Application>
  <PresentationFormat>On-screen Show (16:10)</PresentationFormat>
  <Paragraphs>307</Paragraphs>
  <Slides>157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157</vt:i4>
      </vt:variant>
    </vt:vector>
  </HeadingPairs>
  <TitlesOfParts>
    <vt:vector size="164" baseType="lpstr">
      <vt:lpstr>Arial</vt:lpstr>
      <vt:lpstr>Calibri</vt:lpstr>
      <vt:lpstr>Franklin Gothic Medium Cond</vt:lpstr>
      <vt:lpstr>HelveticaNeueLT Std Med Cn</vt:lpstr>
      <vt:lpstr>Lato Black</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My Account</dc:creator>
  <cp:lastModifiedBy>My Account</cp:lastModifiedBy>
  <cp:revision>83</cp:revision>
  <dcterms:created xsi:type="dcterms:W3CDTF">2019-04-28T02:22:53Z</dcterms:created>
  <dcterms:modified xsi:type="dcterms:W3CDTF">2019-07-07T02:38:29Z</dcterms:modified>
</cp:coreProperties>
</file>