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3" r:id="rId6"/>
    <p:sldId id="262" r:id="rId7"/>
    <p:sldId id="264" r:id="rId8"/>
    <p:sldId id="265"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1" r:id="rId33"/>
    <p:sldId id="290" r:id="rId34"/>
    <p:sldId id="292" r:id="rId35"/>
    <p:sldId id="293" r:id="rId36"/>
    <p:sldId id="294" r:id="rId37"/>
    <p:sldId id="29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8" autoAdjust="0"/>
    <p:restoredTop sz="94619" autoAdjust="0"/>
  </p:normalViewPr>
  <p:slideViewPr>
    <p:cSldViewPr snapToGrid="0">
      <p:cViewPr varScale="1">
        <p:scale>
          <a:sx n="98" d="100"/>
          <a:sy n="98" d="100"/>
        </p:scale>
        <p:origin x="96"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150354-4801-4716-BB52-9236CD4E6110}"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AA64DFC7-CB9E-4443-AC5F-B0998E879C93}">
      <dgm:prSet/>
      <dgm:spPr/>
      <dgm:t>
        <a:bodyPr/>
        <a:lstStyle/>
        <a:p>
          <a:r>
            <a:rPr lang="en-US"/>
            <a:t>Some pages require authentication to access.  </a:t>
          </a:r>
        </a:p>
      </dgm:t>
    </dgm:pt>
    <dgm:pt modelId="{EE0296AB-041B-4816-9DFD-BF2FE9898673}" type="parTrans" cxnId="{892A8FB1-D8B5-4DDB-BD03-E19E911CD3E7}">
      <dgm:prSet/>
      <dgm:spPr/>
      <dgm:t>
        <a:bodyPr/>
        <a:lstStyle/>
        <a:p>
          <a:endParaRPr lang="en-US"/>
        </a:p>
      </dgm:t>
    </dgm:pt>
    <dgm:pt modelId="{8E67ACBE-45FE-4D9B-B36E-A9AF7F3C8F09}" type="sibTrans" cxnId="{892A8FB1-D8B5-4DDB-BD03-E19E911CD3E7}">
      <dgm:prSet/>
      <dgm:spPr/>
      <dgm:t>
        <a:bodyPr/>
        <a:lstStyle/>
        <a:p>
          <a:endParaRPr lang="en-US"/>
        </a:p>
      </dgm:t>
    </dgm:pt>
    <dgm:pt modelId="{877713DE-7FAD-4375-B8FE-54E790B74FF7}">
      <dgm:prSet/>
      <dgm:spPr/>
      <dgm:t>
        <a:bodyPr/>
        <a:lstStyle/>
        <a:p>
          <a:r>
            <a:rPr lang="en-US"/>
            <a:t>The database administration page requires a specific user.</a:t>
          </a:r>
        </a:p>
      </dgm:t>
    </dgm:pt>
    <dgm:pt modelId="{FD4B5A2B-BED5-46D6-9F33-75C61930B3A3}" type="parTrans" cxnId="{DA493599-113F-4022-AC98-1ED9BD995CAB}">
      <dgm:prSet/>
      <dgm:spPr/>
      <dgm:t>
        <a:bodyPr/>
        <a:lstStyle/>
        <a:p>
          <a:endParaRPr lang="en-US"/>
        </a:p>
      </dgm:t>
    </dgm:pt>
    <dgm:pt modelId="{06A84161-1B50-4398-B3F3-EC8940D889F0}" type="sibTrans" cxnId="{DA493599-113F-4022-AC98-1ED9BD995CAB}">
      <dgm:prSet/>
      <dgm:spPr/>
      <dgm:t>
        <a:bodyPr/>
        <a:lstStyle/>
        <a:p>
          <a:endParaRPr lang="en-US"/>
        </a:p>
      </dgm:t>
    </dgm:pt>
    <dgm:pt modelId="{140277E1-4AB1-4A93-BA27-210A64815776}" type="pres">
      <dgm:prSet presAssocID="{A2150354-4801-4716-BB52-9236CD4E6110}" presName="hierChild1" presStyleCnt="0">
        <dgm:presLayoutVars>
          <dgm:chPref val="1"/>
          <dgm:dir/>
          <dgm:animOne val="branch"/>
          <dgm:animLvl val="lvl"/>
          <dgm:resizeHandles/>
        </dgm:presLayoutVars>
      </dgm:prSet>
      <dgm:spPr/>
    </dgm:pt>
    <dgm:pt modelId="{868DA82F-085E-42B3-8A40-63843CBB4D92}" type="pres">
      <dgm:prSet presAssocID="{AA64DFC7-CB9E-4443-AC5F-B0998E879C93}" presName="hierRoot1" presStyleCnt="0"/>
      <dgm:spPr/>
    </dgm:pt>
    <dgm:pt modelId="{F01A9527-044F-40AA-9A33-EA505E93FADE}" type="pres">
      <dgm:prSet presAssocID="{AA64DFC7-CB9E-4443-AC5F-B0998E879C93}" presName="composite" presStyleCnt="0"/>
      <dgm:spPr/>
    </dgm:pt>
    <dgm:pt modelId="{36AF7C82-1B47-4854-9172-35124506E663}" type="pres">
      <dgm:prSet presAssocID="{AA64DFC7-CB9E-4443-AC5F-B0998E879C93}" presName="background" presStyleLbl="node0" presStyleIdx="0" presStyleCnt="2"/>
      <dgm:spPr/>
    </dgm:pt>
    <dgm:pt modelId="{6043DE19-90AE-409B-8D17-3EFE521115C0}" type="pres">
      <dgm:prSet presAssocID="{AA64DFC7-CB9E-4443-AC5F-B0998E879C93}" presName="text" presStyleLbl="fgAcc0" presStyleIdx="0" presStyleCnt="2">
        <dgm:presLayoutVars>
          <dgm:chPref val="3"/>
        </dgm:presLayoutVars>
      </dgm:prSet>
      <dgm:spPr/>
    </dgm:pt>
    <dgm:pt modelId="{4EC601A2-3B53-4AF8-9D24-786DE10F787E}" type="pres">
      <dgm:prSet presAssocID="{AA64DFC7-CB9E-4443-AC5F-B0998E879C93}" presName="hierChild2" presStyleCnt="0"/>
      <dgm:spPr/>
    </dgm:pt>
    <dgm:pt modelId="{43C4151E-7EE9-4009-A97E-320F2FA3C71C}" type="pres">
      <dgm:prSet presAssocID="{877713DE-7FAD-4375-B8FE-54E790B74FF7}" presName="hierRoot1" presStyleCnt="0"/>
      <dgm:spPr/>
    </dgm:pt>
    <dgm:pt modelId="{680218A3-2818-43C2-8EDE-76716683CBCD}" type="pres">
      <dgm:prSet presAssocID="{877713DE-7FAD-4375-B8FE-54E790B74FF7}" presName="composite" presStyleCnt="0"/>
      <dgm:spPr/>
    </dgm:pt>
    <dgm:pt modelId="{34C7C892-C245-440A-BF3B-02E96517DB50}" type="pres">
      <dgm:prSet presAssocID="{877713DE-7FAD-4375-B8FE-54E790B74FF7}" presName="background" presStyleLbl="node0" presStyleIdx="1" presStyleCnt="2"/>
      <dgm:spPr/>
    </dgm:pt>
    <dgm:pt modelId="{DDA20EEF-9846-4465-9625-3B4072BA4FC9}" type="pres">
      <dgm:prSet presAssocID="{877713DE-7FAD-4375-B8FE-54E790B74FF7}" presName="text" presStyleLbl="fgAcc0" presStyleIdx="1" presStyleCnt="2">
        <dgm:presLayoutVars>
          <dgm:chPref val="3"/>
        </dgm:presLayoutVars>
      </dgm:prSet>
      <dgm:spPr/>
    </dgm:pt>
    <dgm:pt modelId="{ED92B7DD-9635-4A21-9470-3EEB1AEE7B91}" type="pres">
      <dgm:prSet presAssocID="{877713DE-7FAD-4375-B8FE-54E790B74FF7}" presName="hierChild2" presStyleCnt="0"/>
      <dgm:spPr/>
    </dgm:pt>
  </dgm:ptLst>
  <dgm:cxnLst>
    <dgm:cxn modelId="{34CCB139-EC31-4ED9-AFB4-B7EFFE0A5E2B}" type="presOf" srcId="{A2150354-4801-4716-BB52-9236CD4E6110}" destId="{140277E1-4AB1-4A93-BA27-210A64815776}" srcOrd="0" destOrd="0" presId="urn:microsoft.com/office/officeart/2005/8/layout/hierarchy1"/>
    <dgm:cxn modelId="{0438E08B-1EB3-4D5E-94B6-F4E238949EA2}" type="presOf" srcId="{877713DE-7FAD-4375-B8FE-54E790B74FF7}" destId="{DDA20EEF-9846-4465-9625-3B4072BA4FC9}" srcOrd="0" destOrd="0" presId="urn:microsoft.com/office/officeart/2005/8/layout/hierarchy1"/>
    <dgm:cxn modelId="{DA493599-113F-4022-AC98-1ED9BD995CAB}" srcId="{A2150354-4801-4716-BB52-9236CD4E6110}" destId="{877713DE-7FAD-4375-B8FE-54E790B74FF7}" srcOrd="1" destOrd="0" parTransId="{FD4B5A2B-BED5-46D6-9F33-75C61930B3A3}" sibTransId="{06A84161-1B50-4398-B3F3-EC8940D889F0}"/>
    <dgm:cxn modelId="{ADBCEBAB-B0A6-4B26-AB1E-4FF54EED2DB3}" type="presOf" srcId="{AA64DFC7-CB9E-4443-AC5F-B0998E879C93}" destId="{6043DE19-90AE-409B-8D17-3EFE521115C0}" srcOrd="0" destOrd="0" presId="urn:microsoft.com/office/officeart/2005/8/layout/hierarchy1"/>
    <dgm:cxn modelId="{892A8FB1-D8B5-4DDB-BD03-E19E911CD3E7}" srcId="{A2150354-4801-4716-BB52-9236CD4E6110}" destId="{AA64DFC7-CB9E-4443-AC5F-B0998E879C93}" srcOrd="0" destOrd="0" parTransId="{EE0296AB-041B-4816-9DFD-BF2FE9898673}" sibTransId="{8E67ACBE-45FE-4D9B-B36E-A9AF7F3C8F09}"/>
    <dgm:cxn modelId="{44BE8131-3F03-4DD5-8B2B-56AD5AA7E00D}" type="presParOf" srcId="{140277E1-4AB1-4A93-BA27-210A64815776}" destId="{868DA82F-085E-42B3-8A40-63843CBB4D92}" srcOrd="0" destOrd="0" presId="urn:microsoft.com/office/officeart/2005/8/layout/hierarchy1"/>
    <dgm:cxn modelId="{E05EDAE3-7903-49D6-AD54-6C34FA781E0F}" type="presParOf" srcId="{868DA82F-085E-42B3-8A40-63843CBB4D92}" destId="{F01A9527-044F-40AA-9A33-EA505E93FADE}" srcOrd="0" destOrd="0" presId="urn:microsoft.com/office/officeart/2005/8/layout/hierarchy1"/>
    <dgm:cxn modelId="{2BF7CF1C-F011-4E9C-80D9-9D222ACC6157}" type="presParOf" srcId="{F01A9527-044F-40AA-9A33-EA505E93FADE}" destId="{36AF7C82-1B47-4854-9172-35124506E663}" srcOrd="0" destOrd="0" presId="urn:microsoft.com/office/officeart/2005/8/layout/hierarchy1"/>
    <dgm:cxn modelId="{08DCC46F-F7DD-4727-9ECA-A3F9C8F07882}" type="presParOf" srcId="{F01A9527-044F-40AA-9A33-EA505E93FADE}" destId="{6043DE19-90AE-409B-8D17-3EFE521115C0}" srcOrd="1" destOrd="0" presId="urn:microsoft.com/office/officeart/2005/8/layout/hierarchy1"/>
    <dgm:cxn modelId="{78AD46CA-4B99-4355-8673-C5B01C306D03}" type="presParOf" srcId="{868DA82F-085E-42B3-8A40-63843CBB4D92}" destId="{4EC601A2-3B53-4AF8-9D24-786DE10F787E}" srcOrd="1" destOrd="0" presId="urn:microsoft.com/office/officeart/2005/8/layout/hierarchy1"/>
    <dgm:cxn modelId="{4BA6C890-66C4-42CB-952F-64323B5BF6CA}" type="presParOf" srcId="{140277E1-4AB1-4A93-BA27-210A64815776}" destId="{43C4151E-7EE9-4009-A97E-320F2FA3C71C}" srcOrd="1" destOrd="0" presId="urn:microsoft.com/office/officeart/2005/8/layout/hierarchy1"/>
    <dgm:cxn modelId="{E4DF003C-539D-48D4-BFB4-00FDCFA9262E}" type="presParOf" srcId="{43C4151E-7EE9-4009-A97E-320F2FA3C71C}" destId="{680218A3-2818-43C2-8EDE-76716683CBCD}" srcOrd="0" destOrd="0" presId="urn:microsoft.com/office/officeart/2005/8/layout/hierarchy1"/>
    <dgm:cxn modelId="{037026C8-3723-4496-B575-D98AC1C063C2}" type="presParOf" srcId="{680218A3-2818-43C2-8EDE-76716683CBCD}" destId="{34C7C892-C245-440A-BF3B-02E96517DB50}" srcOrd="0" destOrd="0" presId="urn:microsoft.com/office/officeart/2005/8/layout/hierarchy1"/>
    <dgm:cxn modelId="{7151C841-ABBD-4DA8-8986-BCB57629095C}" type="presParOf" srcId="{680218A3-2818-43C2-8EDE-76716683CBCD}" destId="{DDA20EEF-9846-4465-9625-3B4072BA4FC9}" srcOrd="1" destOrd="0" presId="urn:microsoft.com/office/officeart/2005/8/layout/hierarchy1"/>
    <dgm:cxn modelId="{8472CBC7-BEEA-4685-A9CF-9BD55AB7EACF}" type="presParOf" srcId="{43C4151E-7EE9-4009-A97E-320F2FA3C71C}" destId="{ED92B7DD-9635-4A21-9470-3EEB1AEE7B9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AF7C82-1B47-4854-9172-35124506E663}">
      <dsp:nvSpPr>
        <dsp:cNvPr id="0" name=""/>
        <dsp:cNvSpPr/>
      </dsp:nvSpPr>
      <dsp:spPr>
        <a:xfrm>
          <a:off x="1227" y="329029"/>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043DE19-90AE-409B-8D17-3EFE521115C0}">
      <dsp:nvSpPr>
        <dsp:cNvPr id="0" name=""/>
        <dsp:cNvSpPr/>
      </dsp:nvSpPr>
      <dsp:spPr>
        <a:xfrm>
          <a:off x="480082" y="783941"/>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Some pages require authentication to access.  </a:t>
          </a:r>
        </a:p>
      </dsp:txBody>
      <dsp:txXfrm>
        <a:off x="560236" y="864095"/>
        <a:ext cx="4149382" cy="2576345"/>
      </dsp:txXfrm>
    </dsp:sp>
    <dsp:sp modelId="{34C7C892-C245-440A-BF3B-02E96517DB50}">
      <dsp:nvSpPr>
        <dsp:cNvPr id="0" name=""/>
        <dsp:cNvSpPr/>
      </dsp:nvSpPr>
      <dsp:spPr>
        <a:xfrm>
          <a:off x="5268627" y="329029"/>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DA20EEF-9846-4465-9625-3B4072BA4FC9}">
      <dsp:nvSpPr>
        <dsp:cNvPr id="0" name=""/>
        <dsp:cNvSpPr/>
      </dsp:nvSpPr>
      <dsp:spPr>
        <a:xfrm>
          <a:off x="5747481" y="783941"/>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The database administration page requires a specific user.</a:t>
          </a:r>
        </a:p>
      </dsp:txBody>
      <dsp:txXfrm>
        <a:off x="5827635" y="864095"/>
        <a:ext cx="4149382" cy="25763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10/9/2020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10/9/2020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10/9/2020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10/9/2020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10/9/2020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Daryl’s Movie Emporium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SWEN 5236 Midterm</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DEA8-0A22-4DA0-8798-93E70BA87C10}"/>
              </a:ext>
            </a:extLst>
          </p:cNvPr>
          <p:cNvSpPr>
            <a:spLocks noGrp="1"/>
          </p:cNvSpPr>
          <p:nvPr>
            <p:ph type="title"/>
          </p:nvPr>
        </p:nvSpPr>
        <p:spPr/>
        <p:txBody>
          <a:bodyPr/>
          <a:lstStyle/>
          <a:p>
            <a:r>
              <a:rPr lang="en-US" dirty="0"/>
              <a:t>Modal display for trailer</a:t>
            </a:r>
          </a:p>
        </p:txBody>
      </p:sp>
      <p:pic>
        <p:nvPicPr>
          <p:cNvPr id="5" name="Content Placeholder 4">
            <a:extLst>
              <a:ext uri="{FF2B5EF4-FFF2-40B4-BE49-F238E27FC236}">
                <a16:creationId xmlns:a16="http://schemas.microsoft.com/office/drawing/2014/main" id="{0D8288FC-2044-485E-8B30-177536D770C7}"/>
              </a:ext>
            </a:extLst>
          </p:cNvPr>
          <p:cNvPicPr>
            <a:picLocks noGrp="1" noChangeAspect="1"/>
          </p:cNvPicPr>
          <p:nvPr>
            <p:ph idx="1"/>
          </p:nvPr>
        </p:nvPicPr>
        <p:blipFill>
          <a:blip r:embed="rId2"/>
          <a:stretch>
            <a:fillRect/>
          </a:stretch>
        </p:blipFill>
        <p:spPr>
          <a:xfrm>
            <a:off x="2792513" y="2103438"/>
            <a:ext cx="6606974" cy="3849687"/>
          </a:xfrm>
        </p:spPr>
      </p:pic>
    </p:spTree>
    <p:extLst>
      <p:ext uri="{BB962C8B-B14F-4D97-AF65-F5344CB8AC3E}">
        <p14:creationId xmlns:p14="http://schemas.microsoft.com/office/powerpoint/2010/main" val="3732431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4D3A5-EACE-48CA-BF58-D9E967D3C363}"/>
              </a:ext>
            </a:extLst>
          </p:cNvPr>
          <p:cNvSpPr>
            <a:spLocks noGrp="1"/>
          </p:cNvSpPr>
          <p:nvPr>
            <p:ph type="title"/>
          </p:nvPr>
        </p:nvSpPr>
        <p:spPr/>
        <p:txBody>
          <a:bodyPr/>
          <a:lstStyle/>
          <a:p>
            <a:r>
              <a:rPr lang="en-US" dirty="0"/>
              <a:t>Modal display for plot description</a:t>
            </a:r>
          </a:p>
        </p:txBody>
      </p:sp>
      <p:sp>
        <p:nvSpPr>
          <p:cNvPr id="3" name="Content Placeholder 2">
            <a:extLst>
              <a:ext uri="{FF2B5EF4-FFF2-40B4-BE49-F238E27FC236}">
                <a16:creationId xmlns:a16="http://schemas.microsoft.com/office/drawing/2014/main" id="{2DEEFDBE-4145-4120-9948-F75E223EEA9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8B80D0D-0940-4E03-B698-9C62F7A65208}"/>
              </a:ext>
            </a:extLst>
          </p:cNvPr>
          <p:cNvPicPr>
            <a:picLocks noChangeAspect="1"/>
          </p:cNvPicPr>
          <p:nvPr/>
        </p:nvPicPr>
        <p:blipFill>
          <a:blip r:embed="rId2"/>
          <a:stretch>
            <a:fillRect/>
          </a:stretch>
        </p:blipFill>
        <p:spPr>
          <a:xfrm>
            <a:off x="2095298" y="1893420"/>
            <a:ext cx="7534359" cy="4269024"/>
          </a:xfrm>
          <a:prstGeom prst="rect">
            <a:avLst/>
          </a:prstGeom>
        </p:spPr>
      </p:pic>
    </p:spTree>
    <p:extLst>
      <p:ext uri="{BB962C8B-B14F-4D97-AF65-F5344CB8AC3E}">
        <p14:creationId xmlns:p14="http://schemas.microsoft.com/office/powerpoint/2010/main" val="2358105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9811815-B285-4657-A2AA-53C8A876E077}"/>
              </a:ext>
            </a:extLst>
          </p:cNvPr>
          <p:cNvSpPr>
            <a:spLocks noGrp="1"/>
          </p:cNvSpPr>
          <p:nvPr>
            <p:ph type="pic" idx="1"/>
          </p:nvPr>
        </p:nvSpPr>
        <p:spPr>
          <a:xfrm>
            <a:off x="236988" y="237744"/>
            <a:ext cx="7696201" cy="6382512"/>
          </a:xfrm>
        </p:spPr>
      </p:sp>
      <p:sp>
        <p:nvSpPr>
          <p:cNvPr id="3" name="Title 2">
            <a:extLst>
              <a:ext uri="{FF2B5EF4-FFF2-40B4-BE49-F238E27FC236}">
                <a16:creationId xmlns:a16="http://schemas.microsoft.com/office/drawing/2014/main" id="{9E1969F1-2260-4769-87A5-18D14E10212E}"/>
              </a:ext>
            </a:extLst>
          </p:cNvPr>
          <p:cNvSpPr>
            <a:spLocks noGrp="1"/>
          </p:cNvSpPr>
          <p:nvPr>
            <p:ph type="title"/>
          </p:nvPr>
        </p:nvSpPr>
        <p:spPr/>
        <p:txBody>
          <a:bodyPr/>
          <a:lstStyle/>
          <a:p>
            <a:r>
              <a:rPr lang="en-US" dirty="0"/>
              <a:t>Shopping cart</a:t>
            </a:r>
          </a:p>
        </p:txBody>
      </p:sp>
      <p:sp>
        <p:nvSpPr>
          <p:cNvPr id="4" name="Text Placeholder 3">
            <a:extLst>
              <a:ext uri="{FF2B5EF4-FFF2-40B4-BE49-F238E27FC236}">
                <a16:creationId xmlns:a16="http://schemas.microsoft.com/office/drawing/2014/main" id="{6C19B68B-7927-4892-AD3D-8D99D5937DB1}"/>
              </a:ext>
            </a:extLst>
          </p:cNvPr>
          <p:cNvSpPr>
            <a:spLocks noGrp="1"/>
          </p:cNvSpPr>
          <p:nvPr>
            <p:ph type="body" sz="half" idx="2"/>
          </p:nvPr>
        </p:nvSpPr>
        <p:spPr/>
        <p:txBody>
          <a:bodyPr/>
          <a:lstStyle/>
          <a:p>
            <a:r>
              <a:rPr lang="en-US" dirty="0"/>
              <a:t>Shopping cart counter displays in header bar which is fixed in position allowing the content to scroll behind it.</a:t>
            </a:r>
          </a:p>
        </p:txBody>
      </p:sp>
      <p:pic>
        <p:nvPicPr>
          <p:cNvPr id="6" name="Picture 5">
            <a:extLst>
              <a:ext uri="{FF2B5EF4-FFF2-40B4-BE49-F238E27FC236}">
                <a16:creationId xmlns:a16="http://schemas.microsoft.com/office/drawing/2014/main" id="{33F1C69C-9CB1-4DAF-B76E-C0B5FEF0C724}"/>
              </a:ext>
            </a:extLst>
          </p:cNvPr>
          <p:cNvPicPr>
            <a:picLocks noChangeAspect="1"/>
          </p:cNvPicPr>
          <p:nvPr/>
        </p:nvPicPr>
        <p:blipFill>
          <a:blip r:embed="rId2"/>
          <a:stretch>
            <a:fillRect/>
          </a:stretch>
        </p:blipFill>
        <p:spPr>
          <a:xfrm>
            <a:off x="2818963" y="2475357"/>
            <a:ext cx="2762250" cy="1666875"/>
          </a:xfrm>
          <a:prstGeom prst="rect">
            <a:avLst/>
          </a:prstGeom>
        </p:spPr>
      </p:pic>
    </p:spTree>
    <p:extLst>
      <p:ext uri="{BB962C8B-B14F-4D97-AF65-F5344CB8AC3E}">
        <p14:creationId xmlns:p14="http://schemas.microsoft.com/office/powerpoint/2010/main" val="2873189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38A92BC-F995-4949-8A87-88191EB00FFD}"/>
              </a:ext>
            </a:extLst>
          </p:cNvPr>
          <p:cNvSpPr>
            <a:spLocks noGrp="1"/>
          </p:cNvSpPr>
          <p:nvPr>
            <p:ph type="pic" idx="1"/>
          </p:nvPr>
        </p:nvSpPr>
        <p:spPr/>
      </p:sp>
      <p:sp>
        <p:nvSpPr>
          <p:cNvPr id="3" name="Title 2">
            <a:extLst>
              <a:ext uri="{FF2B5EF4-FFF2-40B4-BE49-F238E27FC236}">
                <a16:creationId xmlns:a16="http://schemas.microsoft.com/office/drawing/2014/main" id="{717153A8-A469-46A4-A339-16849C1DB76C}"/>
              </a:ext>
            </a:extLst>
          </p:cNvPr>
          <p:cNvSpPr>
            <a:spLocks noGrp="1"/>
          </p:cNvSpPr>
          <p:nvPr>
            <p:ph type="title"/>
          </p:nvPr>
        </p:nvSpPr>
        <p:spPr/>
        <p:txBody>
          <a:bodyPr/>
          <a:lstStyle/>
          <a:p>
            <a:r>
              <a:rPr lang="en-US" dirty="0"/>
              <a:t>Shopping cart</a:t>
            </a:r>
          </a:p>
        </p:txBody>
      </p:sp>
      <p:sp>
        <p:nvSpPr>
          <p:cNvPr id="4" name="Text Placeholder 3">
            <a:extLst>
              <a:ext uri="{FF2B5EF4-FFF2-40B4-BE49-F238E27FC236}">
                <a16:creationId xmlns:a16="http://schemas.microsoft.com/office/drawing/2014/main" id="{16770463-4FBB-407D-B0EF-CAE04EE7D548}"/>
              </a:ext>
            </a:extLst>
          </p:cNvPr>
          <p:cNvSpPr>
            <a:spLocks noGrp="1"/>
          </p:cNvSpPr>
          <p:nvPr>
            <p:ph type="body" sz="half" idx="2"/>
          </p:nvPr>
        </p:nvSpPr>
        <p:spPr/>
        <p:txBody>
          <a:bodyPr/>
          <a:lstStyle/>
          <a:p>
            <a:r>
              <a:rPr lang="en-US" dirty="0"/>
              <a:t>Shopping cart has automatic discount business logic.</a:t>
            </a:r>
          </a:p>
        </p:txBody>
      </p:sp>
      <p:pic>
        <p:nvPicPr>
          <p:cNvPr id="6" name="Picture 5">
            <a:extLst>
              <a:ext uri="{FF2B5EF4-FFF2-40B4-BE49-F238E27FC236}">
                <a16:creationId xmlns:a16="http://schemas.microsoft.com/office/drawing/2014/main" id="{F93BE699-16EB-44D3-80A8-5C9D5AD70277}"/>
              </a:ext>
            </a:extLst>
          </p:cNvPr>
          <p:cNvPicPr>
            <a:picLocks noChangeAspect="1"/>
          </p:cNvPicPr>
          <p:nvPr/>
        </p:nvPicPr>
        <p:blipFill>
          <a:blip r:embed="rId2"/>
          <a:stretch>
            <a:fillRect/>
          </a:stretch>
        </p:blipFill>
        <p:spPr>
          <a:xfrm>
            <a:off x="614958" y="914400"/>
            <a:ext cx="6923481" cy="5401168"/>
          </a:xfrm>
          <a:prstGeom prst="rect">
            <a:avLst/>
          </a:prstGeom>
        </p:spPr>
      </p:pic>
    </p:spTree>
    <p:extLst>
      <p:ext uri="{BB962C8B-B14F-4D97-AF65-F5344CB8AC3E}">
        <p14:creationId xmlns:p14="http://schemas.microsoft.com/office/powerpoint/2010/main" val="2007677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3FAC-156C-46C7-B098-89D4794CA5BB}"/>
              </a:ext>
            </a:extLst>
          </p:cNvPr>
          <p:cNvSpPr>
            <a:spLocks noGrp="1"/>
          </p:cNvSpPr>
          <p:nvPr>
            <p:ph type="title"/>
          </p:nvPr>
        </p:nvSpPr>
        <p:spPr/>
        <p:txBody>
          <a:bodyPr/>
          <a:lstStyle/>
          <a:p>
            <a:r>
              <a:rPr lang="en-US" dirty="0"/>
              <a:t>Separate Billing and Shipping Address</a:t>
            </a:r>
          </a:p>
        </p:txBody>
      </p:sp>
      <p:sp>
        <p:nvSpPr>
          <p:cNvPr id="3" name="Content Placeholder 2">
            <a:extLst>
              <a:ext uri="{FF2B5EF4-FFF2-40B4-BE49-F238E27FC236}">
                <a16:creationId xmlns:a16="http://schemas.microsoft.com/office/drawing/2014/main" id="{D513CD52-6BD4-4009-ABAC-29ED80702E8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78571E7-8B81-45C4-B10A-AF26D4013672}"/>
              </a:ext>
            </a:extLst>
          </p:cNvPr>
          <p:cNvPicPr>
            <a:picLocks noChangeAspect="1"/>
          </p:cNvPicPr>
          <p:nvPr/>
        </p:nvPicPr>
        <p:blipFill>
          <a:blip r:embed="rId2"/>
          <a:stretch>
            <a:fillRect/>
          </a:stretch>
        </p:blipFill>
        <p:spPr>
          <a:xfrm>
            <a:off x="1066800" y="2103120"/>
            <a:ext cx="4733623" cy="4219662"/>
          </a:xfrm>
          <a:prstGeom prst="rect">
            <a:avLst/>
          </a:prstGeom>
        </p:spPr>
      </p:pic>
      <p:pic>
        <p:nvPicPr>
          <p:cNvPr id="7" name="Picture 6">
            <a:extLst>
              <a:ext uri="{FF2B5EF4-FFF2-40B4-BE49-F238E27FC236}">
                <a16:creationId xmlns:a16="http://schemas.microsoft.com/office/drawing/2014/main" id="{47618CD9-60D7-4D66-AB2C-046CDD95C149}"/>
              </a:ext>
            </a:extLst>
          </p:cNvPr>
          <p:cNvPicPr>
            <a:picLocks noChangeAspect="1"/>
          </p:cNvPicPr>
          <p:nvPr/>
        </p:nvPicPr>
        <p:blipFill>
          <a:blip r:embed="rId3"/>
          <a:stretch>
            <a:fillRect/>
          </a:stretch>
        </p:blipFill>
        <p:spPr>
          <a:xfrm>
            <a:off x="6189317" y="2103120"/>
            <a:ext cx="4935883" cy="4219662"/>
          </a:xfrm>
          <a:prstGeom prst="rect">
            <a:avLst/>
          </a:prstGeom>
        </p:spPr>
      </p:pic>
    </p:spTree>
    <p:extLst>
      <p:ext uri="{BB962C8B-B14F-4D97-AF65-F5344CB8AC3E}">
        <p14:creationId xmlns:p14="http://schemas.microsoft.com/office/powerpoint/2010/main" val="2052905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5ED21-5D18-480F-B86F-8C03208876FF}"/>
              </a:ext>
            </a:extLst>
          </p:cNvPr>
          <p:cNvSpPr>
            <a:spLocks noGrp="1"/>
          </p:cNvSpPr>
          <p:nvPr>
            <p:ph type="title"/>
          </p:nvPr>
        </p:nvSpPr>
        <p:spPr/>
        <p:txBody>
          <a:bodyPr/>
          <a:lstStyle/>
          <a:p>
            <a:r>
              <a:rPr lang="en-US" dirty="0"/>
              <a:t>Form Validation highlights missing data</a:t>
            </a:r>
          </a:p>
        </p:txBody>
      </p:sp>
      <p:sp>
        <p:nvSpPr>
          <p:cNvPr id="3" name="Content Placeholder 2">
            <a:extLst>
              <a:ext uri="{FF2B5EF4-FFF2-40B4-BE49-F238E27FC236}">
                <a16:creationId xmlns:a16="http://schemas.microsoft.com/office/drawing/2014/main" id="{486D5CB2-5D9D-4105-A808-1252B26A4C69}"/>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A06D06B8-EF50-43DA-B996-2D5C07AC0C3E}"/>
              </a:ext>
            </a:extLst>
          </p:cNvPr>
          <p:cNvSpPr>
            <a:spLocks noGrp="1"/>
          </p:cNvSpPr>
          <p:nvPr>
            <p:ph sz="half" idx="2"/>
          </p:nvPr>
        </p:nvSpPr>
        <p:spPr/>
        <p:txBody>
          <a:bodyPr/>
          <a:lstStyle/>
          <a:p>
            <a:endParaRPr lang="en-US" dirty="0"/>
          </a:p>
        </p:txBody>
      </p:sp>
      <p:pic>
        <p:nvPicPr>
          <p:cNvPr id="8" name="Picture 7">
            <a:extLst>
              <a:ext uri="{FF2B5EF4-FFF2-40B4-BE49-F238E27FC236}">
                <a16:creationId xmlns:a16="http://schemas.microsoft.com/office/drawing/2014/main" id="{CCB3BB5E-0BC3-418C-884E-0A4FF1510148}"/>
              </a:ext>
            </a:extLst>
          </p:cNvPr>
          <p:cNvPicPr>
            <a:picLocks noChangeAspect="1"/>
          </p:cNvPicPr>
          <p:nvPr/>
        </p:nvPicPr>
        <p:blipFill>
          <a:blip r:embed="rId2"/>
          <a:stretch>
            <a:fillRect/>
          </a:stretch>
        </p:blipFill>
        <p:spPr>
          <a:xfrm>
            <a:off x="6834107" y="2395354"/>
            <a:ext cx="3918746" cy="3164572"/>
          </a:xfrm>
          <a:prstGeom prst="rect">
            <a:avLst/>
          </a:prstGeom>
        </p:spPr>
      </p:pic>
      <p:pic>
        <p:nvPicPr>
          <p:cNvPr id="10" name="Picture 9">
            <a:extLst>
              <a:ext uri="{FF2B5EF4-FFF2-40B4-BE49-F238E27FC236}">
                <a16:creationId xmlns:a16="http://schemas.microsoft.com/office/drawing/2014/main" id="{5B875B93-6738-4C77-A903-BA33294D0B28}"/>
              </a:ext>
            </a:extLst>
          </p:cNvPr>
          <p:cNvPicPr>
            <a:picLocks noChangeAspect="1"/>
          </p:cNvPicPr>
          <p:nvPr/>
        </p:nvPicPr>
        <p:blipFill>
          <a:blip r:embed="rId3"/>
          <a:stretch>
            <a:fillRect/>
          </a:stretch>
        </p:blipFill>
        <p:spPr>
          <a:xfrm>
            <a:off x="1550135" y="2458948"/>
            <a:ext cx="3696769" cy="3037383"/>
          </a:xfrm>
          <a:prstGeom prst="rect">
            <a:avLst/>
          </a:prstGeom>
        </p:spPr>
      </p:pic>
    </p:spTree>
    <p:extLst>
      <p:ext uri="{BB962C8B-B14F-4D97-AF65-F5344CB8AC3E}">
        <p14:creationId xmlns:p14="http://schemas.microsoft.com/office/powerpoint/2010/main" val="180059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173D06D-28FD-4D85-B032-114F3F00D98C}"/>
              </a:ext>
            </a:extLst>
          </p:cNvPr>
          <p:cNvSpPr>
            <a:spLocks noGrp="1"/>
          </p:cNvSpPr>
          <p:nvPr>
            <p:ph type="pic" idx="1"/>
          </p:nvPr>
        </p:nvSpPr>
        <p:spPr/>
      </p:sp>
      <p:sp>
        <p:nvSpPr>
          <p:cNvPr id="3" name="Title 2">
            <a:extLst>
              <a:ext uri="{FF2B5EF4-FFF2-40B4-BE49-F238E27FC236}">
                <a16:creationId xmlns:a16="http://schemas.microsoft.com/office/drawing/2014/main" id="{5DF8F191-96B0-4314-ACB5-41B4124F6B5A}"/>
              </a:ext>
            </a:extLst>
          </p:cNvPr>
          <p:cNvSpPr>
            <a:spLocks noGrp="1"/>
          </p:cNvSpPr>
          <p:nvPr>
            <p:ph type="title"/>
          </p:nvPr>
        </p:nvSpPr>
        <p:spPr/>
        <p:txBody>
          <a:bodyPr/>
          <a:lstStyle/>
          <a:p>
            <a:r>
              <a:rPr lang="en-US" dirty="0"/>
              <a:t>Printable Invoice</a:t>
            </a:r>
          </a:p>
        </p:txBody>
      </p:sp>
      <p:sp>
        <p:nvSpPr>
          <p:cNvPr id="4" name="Text Placeholder 3">
            <a:extLst>
              <a:ext uri="{FF2B5EF4-FFF2-40B4-BE49-F238E27FC236}">
                <a16:creationId xmlns:a16="http://schemas.microsoft.com/office/drawing/2014/main" id="{98A582E3-9407-4FDF-A317-E0D9EB8E76DB}"/>
              </a:ext>
            </a:extLst>
          </p:cNvPr>
          <p:cNvSpPr>
            <a:spLocks noGrp="1"/>
          </p:cNvSpPr>
          <p:nvPr>
            <p:ph type="body" sz="half" idx="2"/>
          </p:nvPr>
        </p:nvSpPr>
        <p:spPr/>
        <p:txBody>
          <a:bodyPr/>
          <a:lstStyle/>
          <a:p>
            <a:r>
              <a:rPr lang="en-US" dirty="0"/>
              <a:t>Invoice is generated.  When printing the print button and the header are hidden from the print job.</a:t>
            </a:r>
          </a:p>
        </p:txBody>
      </p:sp>
      <p:pic>
        <p:nvPicPr>
          <p:cNvPr id="6" name="Picture 5">
            <a:extLst>
              <a:ext uri="{FF2B5EF4-FFF2-40B4-BE49-F238E27FC236}">
                <a16:creationId xmlns:a16="http://schemas.microsoft.com/office/drawing/2014/main" id="{1A2E22D2-48AC-4588-8802-45A56E9A930E}"/>
              </a:ext>
            </a:extLst>
          </p:cNvPr>
          <p:cNvPicPr>
            <a:picLocks noChangeAspect="1"/>
          </p:cNvPicPr>
          <p:nvPr/>
        </p:nvPicPr>
        <p:blipFill>
          <a:blip r:embed="rId2"/>
          <a:stretch>
            <a:fillRect/>
          </a:stretch>
        </p:blipFill>
        <p:spPr>
          <a:xfrm>
            <a:off x="562698" y="352337"/>
            <a:ext cx="7028002" cy="6153325"/>
          </a:xfrm>
          <a:prstGeom prst="rect">
            <a:avLst/>
          </a:prstGeom>
        </p:spPr>
      </p:pic>
    </p:spTree>
    <p:extLst>
      <p:ext uri="{BB962C8B-B14F-4D97-AF65-F5344CB8AC3E}">
        <p14:creationId xmlns:p14="http://schemas.microsoft.com/office/powerpoint/2010/main" val="287163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C62773D-8BFE-4337-9901-B6D6D4CE357A}"/>
              </a:ext>
            </a:extLst>
          </p:cNvPr>
          <p:cNvSpPr>
            <a:spLocks noGrp="1"/>
          </p:cNvSpPr>
          <p:nvPr>
            <p:ph type="pic" idx="1"/>
          </p:nvPr>
        </p:nvSpPr>
        <p:spPr/>
      </p:sp>
      <p:sp>
        <p:nvSpPr>
          <p:cNvPr id="3" name="Title 2">
            <a:extLst>
              <a:ext uri="{FF2B5EF4-FFF2-40B4-BE49-F238E27FC236}">
                <a16:creationId xmlns:a16="http://schemas.microsoft.com/office/drawing/2014/main" id="{652D4C42-7E7F-4C7F-A18B-1FF3B66986FB}"/>
              </a:ext>
            </a:extLst>
          </p:cNvPr>
          <p:cNvSpPr>
            <a:spLocks noGrp="1"/>
          </p:cNvSpPr>
          <p:nvPr>
            <p:ph type="title"/>
          </p:nvPr>
        </p:nvSpPr>
        <p:spPr/>
        <p:txBody>
          <a:bodyPr/>
          <a:lstStyle/>
          <a:p>
            <a:r>
              <a:rPr lang="en-US" dirty="0"/>
              <a:t>Session capture</a:t>
            </a:r>
          </a:p>
        </p:txBody>
      </p:sp>
      <p:sp>
        <p:nvSpPr>
          <p:cNvPr id="4" name="Text Placeholder 3">
            <a:extLst>
              <a:ext uri="{FF2B5EF4-FFF2-40B4-BE49-F238E27FC236}">
                <a16:creationId xmlns:a16="http://schemas.microsoft.com/office/drawing/2014/main" id="{BF4A9BA5-D7D7-4C73-9C3D-A2A8158CF29A}"/>
              </a:ext>
            </a:extLst>
          </p:cNvPr>
          <p:cNvSpPr>
            <a:spLocks noGrp="1"/>
          </p:cNvSpPr>
          <p:nvPr>
            <p:ph type="body" sz="half" idx="2"/>
          </p:nvPr>
        </p:nvSpPr>
        <p:spPr/>
        <p:txBody>
          <a:bodyPr/>
          <a:lstStyle/>
          <a:p>
            <a:pPr marL="285750" indent="-285750">
              <a:buFont typeface="Courier New" panose="02070309020205020404" pitchFamily="49" charset="0"/>
              <a:buChar char="o"/>
            </a:pPr>
            <a:r>
              <a:rPr lang="en-US" dirty="0"/>
              <a:t>Session data for the shopping cart, login, authentication, etc. is handled via cookies.</a:t>
            </a:r>
          </a:p>
          <a:p>
            <a:pPr marL="285750" indent="-285750">
              <a:buFont typeface="Courier New" panose="02070309020205020404" pitchFamily="49" charset="0"/>
              <a:buChar char="o"/>
            </a:pPr>
            <a:r>
              <a:rPr lang="en-US" dirty="0"/>
              <a:t>Login, Logout, purchase, and 10-minute timeout all clear the cart session.</a:t>
            </a:r>
          </a:p>
        </p:txBody>
      </p:sp>
      <p:pic>
        <p:nvPicPr>
          <p:cNvPr id="6" name="Picture 5">
            <a:extLst>
              <a:ext uri="{FF2B5EF4-FFF2-40B4-BE49-F238E27FC236}">
                <a16:creationId xmlns:a16="http://schemas.microsoft.com/office/drawing/2014/main" id="{87E3E68E-46C0-4A59-A224-CB623E87366C}"/>
              </a:ext>
            </a:extLst>
          </p:cNvPr>
          <p:cNvPicPr>
            <a:picLocks noChangeAspect="1"/>
          </p:cNvPicPr>
          <p:nvPr/>
        </p:nvPicPr>
        <p:blipFill>
          <a:blip r:embed="rId2"/>
          <a:stretch>
            <a:fillRect/>
          </a:stretch>
        </p:blipFill>
        <p:spPr>
          <a:xfrm>
            <a:off x="382305" y="817446"/>
            <a:ext cx="7388787" cy="5223108"/>
          </a:xfrm>
          <a:prstGeom prst="rect">
            <a:avLst/>
          </a:prstGeom>
        </p:spPr>
      </p:pic>
    </p:spTree>
    <p:extLst>
      <p:ext uri="{BB962C8B-B14F-4D97-AF65-F5344CB8AC3E}">
        <p14:creationId xmlns:p14="http://schemas.microsoft.com/office/powerpoint/2010/main" val="4249333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A178A2E-0026-4C1A-9326-F4449C58C84E}"/>
              </a:ext>
            </a:extLst>
          </p:cNvPr>
          <p:cNvSpPr>
            <a:spLocks noGrp="1"/>
          </p:cNvSpPr>
          <p:nvPr>
            <p:ph type="pic" idx="1"/>
          </p:nvPr>
        </p:nvSpPr>
        <p:spPr/>
      </p:sp>
      <p:sp>
        <p:nvSpPr>
          <p:cNvPr id="3" name="Title 2">
            <a:extLst>
              <a:ext uri="{FF2B5EF4-FFF2-40B4-BE49-F238E27FC236}">
                <a16:creationId xmlns:a16="http://schemas.microsoft.com/office/drawing/2014/main" id="{87134F9D-284A-4489-AD6A-2539EF8DF2A0}"/>
              </a:ext>
            </a:extLst>
          </p:cNvPr>
          <p:cNvSpPr>
            <a:spLocks noGrp="1"/>
          </p:cNvSpPr>
          <p:nvPr>
            <p:ph type="title"/>
          </p:nvPr>
        </p:nvSpPr>
        <p:spPr/>
        <p:txBody>
          <a:bodyPr/>
          <a:lstStyle/>
          <a:p>
            <a:r>
              <a:rPr lang="en-US" dirty="0"/>
              <a:t>Database Administration</a:t>
            </a:r>
          </a:p>
        </p:txBody>
      </p:sp>
      <p:sp>
        <p:nvSpPr>
          <p:cNvPr id="4" name="Text Placeholder 3">
            <a:extLst>
              <a:ext uri="{FF2B5EF4-FFF2-40B4-BE49-F238E27FC236}">
                <a16:creationId xmlns:a16="http://schemas.microsoft.com/office/drawing/2014/main" id="{03DAD8F8-61C8-4920-8CE2-E3C5F5C02DDF}"/>
              </a:ext>
            </a:extLst>
          </p:cNvPr>
          <p:cNvSpPr>
            <a:spLocks noGrp="1"/>
          </p:cNvSpPr>
          <p:nvPr>
            <p:ph type="body" sz="half" idx="2"/>
          </p:nvPr>
        </p:nvSpPr>
        <p:spPr/>
        <p:txBody>
          <a:bodyPr/>
          <a:lstStyle/>
          <a:p>
            <a:r>
              <a:rPr lang="en-US" dirty="0"/>
              <a:t>Movies database administrated via web application.</a:t>
            </a:r>
          </a:p>
        </p:txBody>
      </p:sp>
      <p:pic>
        <p:nvPicPr>
          <p:cNvPr id="6" name="Picture 5">
            <a:extLst>
              <a:ext uri="{FF2B5EF4-FFF2-40B4-BE49-F238E27FC236}">
                <a16:creationId xmlns:a16="http://schemas.microsoft.com/office/drawing/2014/main" id="{D70C0EB2-3959-4D28-853B-1C0D37A8B553}"/>
              </a:ext>
            </a:extLst>
          </p:cNvPr>
          <p:cNvPicPr>
            <a:picLocks noChangeAspect="1"/>
          </p:cNvPicPr>
          <p:nvPr/>
        </p:nvPicPr>
        <p:blipFill>
          <a:blip r:embed="rId2"/>
          <a:stretch>
            <a:fillRect/>
          </a:stretch>
        </p:blipFill>
        <p:spPr>
          <a:xfrm>
            <a:off x="569976" y="375407"/>
            <a:ext cx="6994713" cy="6107185"/>
          </a:xfrm>
          <a:prstGeom prst="rect">
            <a:avLst/>
          </a:prstGeom>
        </p:spPr>
      </p:pic>
    </p:spTree>
    <p:extLst>
      <p:ext uri="{BB962C8B-B14F-4D97-AF65-F5344CB8AC3E}">
        <p14:creationId xmlns:p14="http://schemas.microsoft.com/office/powerpoint/2010/main" val="3162305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95859-1603-4C2A-AF06-7090F17A23BF}"/>
              </a:ext>
            </a:extLst>
          </p:cNvPr>
          <p:cNvSpPr>
            <a:spLocks noGrp="1"/>
          </p:cNvSpPr>
          <p:nvPr>
            <p:ph type="ctrTitle"/>
          </p:nvPr>
        </p:nvSpPr>
        <p:spPr/>
        <p:txBody>
          <a:bodyPr/>
          <a:lstStyle/>
          <a:p>
            <a:r>
              <a:rPr lang="en-US" dirty="0"/>
              <a:t>Section 2</a:t>
            </a:r>
          </a:p>
        </p:txBody>
      </p:sp>
      <p:sp>
        <p:nvSpPr>
          <p:cNvPr id="3" name="Subtitle 2">
            <a:extLst>
              <a:ext uri="{FF2B5EF4-FFF2-40B4-BE49-F238E27FC236}">
                <a16:creationId xmlns:a16="http://schemas.microsoft.com/office/drawing/2014/main" id="{05036988-2878-4115-91B9-B3530137D0B2}"/>
              </a:ext>
            </a:extLst>
          </p:cNvPr>
          <p:cNvSpPr>
            <a:spLocks noGrp="1"/>
          </p:cNvSpPr>
          <p:nvPr>
            <p:ph type="subTitle" idx="1"/>
          </p:nvPr>
        </p:nvSpPr>
        <p:spPr/>
        <p:txBody>
          <a:bodyPr/>
          <a:lstStyle/>
          <a:p>
            <a:r>
              <a:rPr lang="en-US" dirty="0"/>
              <a:t>Code Samples</a:t>
            </a:r>
          </a:p>
        </p:txBody>
      </p:sp>
    </p:spTree>
    <p:extLst>
      <p:ext uri="{BB962C8B-B14F-4D97-AF65-F5344CB8AC3E}">
        <p14:creationId xmlns:p14="http://schemas.microsoft.com/office/powerpoint/2010/main" val="1611927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2EABE-C0B4-45F9-83A1-71FC6062F3EA}"/>
              </a:ext>
            </a:extLst>
          </p:cNvPr>
          <p:cNvSpPr>
            <a:spLocks noGrp="1"/>
          </p:cNvSpPr>
          <p:nvPr>
            <p:ph type="title"/>
          </p:nvPr>
        </p:nvSpPr>
        <p:spPr>
          <a:xfrm>
            <a:off x="1066800" y="642594"/>
            <a:ext cx="10058400" cy="1371600"/>
          </a:xfrm>
        </p:spPr>
        <p:txBody>
          <a:bodyPr anchor="ctr">
            <a:normAutofit/>
          </a:bodyPr>
          <a:lstStyle/>
          <a:p>
            <a:r>
              <a:rPr lang="en-US" dirty="0"/>
              <a:t>Contents</a:t>
            </a:r>
          </a:p>
        </p:txBody>
      </p:sp>
      <p:sp>
        <p:nvSpPr>
          <p:cNvPr id="9" name="Text Placeholder 2">
            <a:extLst>
              <a:ext uri="{FF2B5EF4-FFF2-40B4-BE49-F238E27FC236}">
                <a16:creationId xmlns:a16="http://schemas.microsoft.com/office/drawing/2014/main" id="{8E1A1EE0-5CBD-4949-A1CF-EB73D67C196C}"/>
              </a:ext>
            </a:extLst>
          </p:cNvPr>
          <p:cNvSpPr>
            <a:spLocks noGrp="1"/>
          </p:cNvSpPr>
          <p:nvPr>
            <p:ph type="body" idx="1"/>
          </p:nvPr>
        </p:nvSpPr>
        <p:spPr>
          <a:xfrm>
            <a:off x="1069848" y="2074334"/>
            <a:ext cx="4663440" cy="640080"/>
          </a:xfrm>
        </p:spPr>
        <p:txBody>
          <a:bodyPr/>
          <a:lstStyle/>
          <a:p>
            <a:r>
              <a:rPr lang="en-US" dirty="0"/>
              <a:t>Section 1</a:t>
            </a:r>
          </a:p>
        </p:txBody>
      </p:sp>
      <p:sp>
        <p:nvSpPr>
          <p:cNvPr id="12" name="Content Placeholder 2">
            <a:extLst>
              <a:ext uri="{FF2B5EF4-FFF2-40B4-BE49-F238E27FC236}">
                <a16:creationId xmlns:a16="http://schemas.microsoft.com/office/drawing/2014/main" id="{5ACF4180-057E-4313-80FA-41FBB701AF77}"/>
              </a:ext>
            </a:extLst>
          </p:cNvPr>
          <p:cNvSpPr>
            <a:spLocks noGrp="1"/>
          </p:cNvSpPr>
          <p:nvPr>
            <p:ph sz="half" idx="2"/>
          </p:nvPr>
        </p:nvSpPr>
        <p:spPr>
          <a:xfrm>
            <a:off x="1069848" y="2792472"/>
            <a:ext cx="4663440" cy="3163825"/>
          </a:xfrm>
        </p:spPr>
        <p:txBody>
          <a:bodyPr>
            <a:normAutofit/>
          </a:bodyPr>
          <a:lstStyle/>
          <a:p>
            <a:r>
              <a:rPr lang="en-US" dirty="0"/>
              <a:t>Features and screen shots</a:t>
            </a:r>
          </a:p>
        </p:txBody>
      </p:sp>
      <p:sp>
        <p:nvSpPr>
          <p:cNvPr id="11" name="Text Placeholder 4">
            <a:extLst>
              <a:ext uri="{FF2B5EF4-FFF2-40B4-BE49-F238E27FC236}">
                <a16:creationId xmlns:a16="http://schemas.microsoft.com/office/drawing/2014/main" id="{D91ECF5E-5E6B-4176-B10A-CF53D7072317}"/>
              </a:ext>
            </a:extLst>
          </p:cNvPr>
          <p:cNvSpPr>
            <a:spLocks noGrp="1"/>
          </p:cNvSpPr>
          <p:nvPr>
            <p:ph type="body" sz="quarter" idx="3"/>
          </p:nvPr>
        </p:nvSpPr>
        <p:spPr>
          <a:xfrm>
            <a:off x="6458712" y="2080512"/>
            <a:ext cx="4663440" cy="640080"/>
          </a:xfrm>
        </p:spPr>
        <p:txBody>
          <a:bodyPr/>
          <a:lstStyle/>
          <a:p>
            <a:r>
              <a:rPr lang="en-US" dirty="0"/>
              <a:t>Section 2</a:t>
            </a:r>
          </a:p>
        </p:txBody>
      </p:sp>
      <p:sp>
        <p:nvSpPr>
          <p:cNvPr id="4" name="Content Placeholder 3">
            <a:extLst>
              <a:ext uri="{FF2B5EF4-FFF2-40B4-BE49-F238E27FC236}">
                <a16:creationId xmlns:a16="http://schemas.microsoft.com/office/drawing/2014/main" id="{6140BB28-B2CF-447F-8C01-C60F9B775172}"/>
              </a:ext>
            </a:extLst>
          </p:cNvPr>
          <p:cNvSpPr>
            <a:spLocks noGrp="1"/>
          </p:cNvSpPr>
          <p:nvPr>
            <p:ph sz="quarter" idx="4"/>
          </p:nvPr>
        </p:nvSpPr>
        <p:spPr>
          <a:xfrm>
            <a:off x="6458712" y="2792471"/>
            <a:ext cx="4663440" cy="3164509"/>
          </a:xfrm>
        </p:spPr>
        <p:txBody>
          <a:bodyPr>
            <a:normAutofit/>
          </a:bodyPr>
          <a:lstStyle/>
          <a:p>
            <a:r>
              <a:rPr lang="en-US" dirty="0"/>
              <a:t>Code Samples</a:t>
            </a:r>
          </a:p>
        </p:txBody>
      </p:sp>
    </p:spTree>
    <p:extLst>
      <p:ext uri="{BB962C8B-B14F-4D97-AF65-F5344CB8AC3E}">
        <p14:creationId xmlns:p14="http://schemas.microsoft.com/office/powerpoint/2010/main" val="3534731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8762C-1E7A-4B11-AA79-2984AAC40BEA}"/>
              </a:ext>
            </a:extLst>
          </p:cNvPr>
          <p:cNvSpPr>
            <a:spLocks noGrp="1"/>
          </p:cNvSpPr>
          <p:nvPr>
            <p:ph type="title"/>
          </p:nvPr>
        </p:nvSpPr>
        <p:spPr/>
        <p:txBody>
          <a:bodyPr/>
          <a:lstStyle/>
          <a:p>
            <a:r>
              <a:rPr lang="en-US" dirty="0"/>
              <a:t>HTTPS Secure Sockets</a:t>
            </a:r>
          </a:p>
        </p:txBody>
      </p:sp>
      <p:sp>
        <p:nvSpPr>
          <p:cNvPr id="3" name="Content Placeholder 2">
            <a:extLst>
              <a:ext uri="{FF2B5EF4-FFF2-40B4-BE49-F238E27FC236}">
                <a16:creationId xmlns:a16="http://schemas.microsoft.com/office/drawing/2014/main" id="{6F811724-AB4A-4219-9D89-7EC3695F2005}"/>
              </a:ext>
            </a:extLst>
          </p:cNvPr>
          <p:cNvSpPr>
            <a:spLocks noGrp="1"/>
          </p:cNvSpPr>
          <p:nvPr>
            <p:ph idx="1"/>
          </p:nvPr>
        </p:nvSpPr>
        <p:spPr/>
        <p:txBody>
          <a:bodyPr>
            <a:normAutofit fontScale="25000" lnSpcReduction="20000"/>
          </a:bodyPr>
          <a:lstStyle/>
          <a:p>
            <a:pPr>
              <a:lnSpc>
                <a:spcPct val="120000"/>
              </a:lnSpc>
            </a:pPr>
            <a:r>
              <a:rPr lang="en-US" dirty="0"/>
              <a:t> public void Configure(</a:t>
            </a:r>
            <a:r>
              <a:rPr lang="en-US" dirty="0" err="1"/>
              <a:t>IApplicationBuilder</a:t>
            </a:r>
            <a:r>
              <a:rPr lang="en-US" dirty="0"/>
              <a:t> app, </a:t>
            </a:r>
            <a:r>
              <a:rPr lang="en-US" dirty="0" err="1"/>
              <a:t>IWebHostEnvironment</a:t>
            </a:r>
            <a:r>
              <a:rPr lang="en-US" dirty="0"/>
              <a:t> env)</a:t>
            </a:r>
          </a:p>
          <a:p>
            <a:pPr>
              <a:lnSpc>
                <a:spcPct val="120000"/>
              </a:lnSpc>
            </a:pPr>
            <a:r>
              <a:rPr lang="en-US" dirty="0"/>
              <a:t>        {</a:t>
            </a:r>
          </a:p>
          <a:p>
            <a:pPr>
              <a:lnSpc>
                <a:spcPct val="120000"/>
              </a:lnSpc>
            </a:pPr>
            <a:r>
              <a:rPr lang="en-US" dirty="0"/>
              <a:t>            if (</a:t>
            </a:r>
            <a:r>
              <a:rPr lang="en-US" dirty="0" err="1"/>
              <a:t>env.IsDevelopment</a:t>
            </a:r>
            <a:r>
              <a:rPr lang="en-US" dirty="0"/>
              <a:t>())</a:t>
            </a:r>
          </a:p>
          <a:p>
            <a:pPr>
              <a:lnSpc>
                <a:spcPct val="120000"/>
              </a:lnSpc>
            </a:pPr>
            <a:r>
              <a:rPr lang="en-US" dirty="0"/>
              <a:t>            {</a:t>
            </a:r>
          </a:p>
          <a:p>
            <a:pPr>
              <a:lnSpc>
                <a:spcPct val="120000"/>
              </a:lnSpc>
            </a:pPr>
            <a:r>
              <a:rPr lang="en-US" dirty="0"/>
              <a:t>                </a:t>
            </a:r>
            <a:r>
              <a:rPr lang="en-US" dirty="0" err="1"/>
              <a:t>app.UseDeveloperExceptionPage</a:t>
            </a:r>
            <a:r>
              <a:rPr lang="en-US" dirty="0"/>
              <a:t>();</a:t>
            </a:r>
          </a:p>
          <a:p>
            <a:pPr>
              <a:lnSpc>
                <a:spcPct val="120000"/>
              </a:lnSpc>
            </a:pPr>
            <a:r>
              <a:rPr lang="en-US" dirty="0"/>
              <a:t>                </a:t>
            </a:r>
            <a:r>
              <a:rPr lang="en-US" dirty="0" err="1"/>
              <a:t>app.UseDatabaseErrorPage</a:t>
            </a:r>
            <a:r>
              <a:rPr lang="en-US" dirty="0"/>
              <a:t>();</a:t>
            </a:r>
          </a:p>
          <a:p>
            <a:pPr>
              <a:lnSpc>
                <a:spcPct val="120000"/>
              </a:lnSpc>
            </a:pPr>
            <a:r>
              <a:rPr lang="en-US" dirty="0"/>
              <a:t>            }</a:t>
            </a:r>
          </a:p>
          <a:p>
            <a:pPr>
              <a:lnSpc>
                <a:spcPct val="120000"/>
              </a:lnSpc>
            </a:pPr>
            <a:r>
              <a:rPr lang="en-US" dirty="0"/>
              <a:t>            else</a:t>
            </a:r>
          </a:p>
          <a:p>
            <a:pPr>
              <a:lnSpc>
                <a:spcPct val="120000"/>
              </a:lnSpc>
            </a:pPr>
            <a:r>
              <a:rPr lang="en-US" dirty="0"/>
              <a:t>            {</a:t>
            </a:r>
          </a:p>
          <a:p>
            <a:pPr>
              <a:lnSpc>
                <a:spcPct val="120000"/>
              </a:lnSpc>
            </a:pPr>
            <a:r>
              <a:rPr lang="en-US" dirty="0"/>
              <a:t>                </a:t>
            </a:r>
            <a:r>
              <a:rPr lang="en-US" dirty="0" err="1"/>
              <a:t>app.UseExceptionHandler</a:t>
            </a:r>
            <a:r>
              <a:rPr lang="en-US" dirty="0"/>
              <a:t>("/Home/Error");</a:t>
            </a:r>
          </a:p>
          <a:p>
            <a:pPr>
              <a:lnSpc>
                <a:spcPct val="120000"/>
              </a:lnSpc>
            </a:pPr>
            <a:r>
              <a:rPr lang="en-US" dirty="0"/>
              <a:t>                // The default HSTS value is 30 days. You may want to change this for production scenarios, see https://aka.ms/aspnetcore-hsts.</a:t>
            </a:r>
          </a:p>
          <a:p>
            <a:pPr>
              <a:lnSpc>
                <a:spcPct val="120000"/>
              </a:lnSpc>
            </a:pPr>
            <a:r>
              <a:rPr lang="en-US" dirty="0"/>
              <a:t>                </a:t>
            </a:r>
            <a:r>
              <a:rPr lang="en-US" sz="4400" dirty="0" err="1"/>
              <a:t>app.UseHsts</a:t>
            </a:r>
            <a:r>
              <a:rPr lang="en-US" sz="4400" dirty="0"/>
              <a:t>();</a:t>
            </a:r>
          </a:p>
          <a:p>
            <a:pPr>
              <a:lnSpc>
                <a:spcPct val="120000"/>
              </a:lnSpc>
            </a:pPr>
            <a:r>
              <a:rPr lang="en-US" dirty="0"/>
              <a:t>            }</a:t>
            </a:r>
          </a:p>
          <a:p>
            <a:pPr>
              <a:lnSpc>
                <a:spcPct val="120000"/>
              </a:lnSpc>
            </a:pPr>
            <a:r>
              <a:rPr lang="en-US" dirty="0"/>
              <a:t>            </a:t>
            </a:r>
            <a:r>
              <a:rPr lang="en-US" sz="4400" dirty="0" err="1"/>
              <a:t>app.UseHttpsRedirection</a:t>
            </a:r>
            <a:r>
              <a:rPr lang="en-US" sz="4400" dirty="0"/>
              <a:t>();</a:t>
            </a:r>
          </a:p>
          <a:p>
            <a:pPr>
              <a:lnSpc>
                <a:spcPct val="120000"/>
              </a:lnSpc>
            </a:pPr>
            <a:r>
              <a:rPr lang="en-US" dirty="0"/>
              <a:t>            </a:t>
            </a:r>
            <a:r>
              <a:rPr lang="en-US" dirty="0" err="1"/>
              <a:t>app.UseStaticFiles</a:t>
            </a:r>
            <a:r>
              <a:rPr lang="en-US" dirty="0"/>
              <a:t>();</a:t>
            </a:r>
          </a:p>
          <a:p>
            <a:pPr>
              <a:lnSpc>
                <a:spcPct val="120000"/>
              </a:lnSpc>
            </a:pPr>
            <a:r>
              <a:rPr lang="en-US" dirty="0"/>
              <a:t>            </a:t>
            </a:r>
            <a:r>
              <a:rPr lang="en-US" dirty="0" err="1"/>
              <a:t>app.UseRouting</a:t>
            </a:r>
            <a:r>
              <a:rPr lang="en-US" dirty="0"/>
              <a:t>();</a:t>
            </a:r>
          </a:p>
          <a:p>
            <a:pPr>
              <a:lnSpc>
                <a:spcPct val="120000"/>
              </a:lnSpc>
            </a:pPr>
            <a:r>
              <a:rPr lang="en-US" dirty="0"/>
              <a:t>            </a:t>
            </a:r>
            <a:r>
              <a:rPr lang="en-US" dirty="0" err="1"/>
              <a:t>app.UseAuthentication</a:t>
            </a:r>
            <a:r>
              <a:rPr lang="en-US" dirty="0"/>
              <a:t>();</a:t>
            </a:r>
          </a:p>
          <a:p>
            <a:pPr>
              <a:lnSpc>
                <a:spcPct val="120000"/>
              </a:lnSpc>
            </a:pPr>
            <a:r>
              <a:rPr lang="en-US" dirty="0"/>
              <a:t>            </a:t>
            </a:r>
            <a:r>
              <a:rPr lang="en-US" dirty="0" err="1"/>
              <a:t>app.UseAuthorization</a:t>
            </a:r>
            <a:r>
              <a:rPr lang="en-US" dirty="0"/>
              <a:t>();</a:t>
            </a:r>
          </a:p>
          <a:p>
            <a:pPr>
              <a:lnSpc>
                <a:spcPct val="120000"/>
              </a:lnSpc>
            </a:pPr>
            <a:r>
              <a:rPr lang="en-US" dirty="0"/>
              <a:t>            </a:t>
            </a:r>
            <a:r>
              <a:rPr lang="en-US" dirty="0" err="1"/>
              <a:t>app.UseSession</a:t>
            </a:r>
            <a:r>
              <a:rPr lang="en-US" dirty="0"/>
              <a:t>();</a:t>
            </a:r>
          </a:p>
          <a:p>
            <a:pPr>
              <a:lnSpc>
                <a:spcPct val="120000"/>
              </a:lnSpc>
            </a:pPr>
            <a:r>
              <a:rPr lang="en-US" dirty="0"/>
              <a:t>            </a:t>
            </a:r>
            <a:r>
              <a:rPr lang="en-US" dirty="0" err="1"/>
              <a:t>app.UseEndpoints</a:t>
            </a:r>
            <a:r>
              <a:rPr lang="en-US" dirty="0"/>
              <a:t>(endpoints =&gt;</a:t>
            </a:r>
          </a:p>
          <a:p>
            <a:pPr>
              <a:lnSpc>
                <a:spcPct val="120000"/>
              </a:lnSpc>
            </a:pPr>
            <a:r>
              <a:rPr lang="en-US" dirty="0"/>
              <a:t>            {</a:t>
            </a:r>
          </a:p>
          <a:p>
            <a:pPr>
              <a:lnSpc>
                <a:spcPct val="120000"/>
              </a:lnSpc>
            </a:pPr>
            <a:r>
              <a:rPr lang="en-US" dirty="0"/>
              <a:t>                </a:t>
            </a:r>
            <a:r>
              <a:rPr lang="en-US" dirty="0" err="1"/>
              <a:t>endpoints.MapControllerRoute</a:t>
            </a:r>
            <a:r>
              <a:rPr lang="en-US" dirty="0"/>
              <a:t>(</a:t>
            </a:r>
          </a:p>
          <a:p>
            <a:pPr>
              <a:lnSpc>
                <a:spcPct val="120000"/>
              </a:lnSpc>
            </a:pPr>
            <a:r>
              <a:rPr lang="en-US" dirty="0"/>
              <a:t>                    name: "default",</a:t>
            </a:r>
          </a:p>
          <a:p>
            <a:pPr>
              <a:lnSpc>
                <a:spcPct val="120000"/>
              </a:lnSpc>
            </a:pPr>
            <a:r>
              <a:rPr lang="en-US" dirty="0"/>
              <a:t>                    pattern: "{controller=Home}/{action=Index}/{id?}");</a:t>
            </a:r>
          </a:p>
          <a:p>
            <a:pPr>
              <a:lnSpc>
                <a:spcPct val="120000"/>
              </a:lnSpc>
            </a:pPr>
            <a:r>
              <a:rPr lang="en-US" dirty="0"/>
              <a:t>                </a:t>
            </a:r>
            <a:r>
              <a:rPr lang="en-US" dirty="0" err="1"/>
              <a:t>endpoints.MapRazorPages</a:t>
            </a:r>
            <a:r>
              <a:rPr lang="en-US" dirty="0"/>
              <a:t>();</a:t>
            </a:r>
          </a:p>
          <a:p>
            <a:pPr>
              <a:lnSpc>
                <a:spcPct val="120000"/>
              </a:lnSpc>
            </a:pPr>
            <a:r>
              <a:rPr lang="en-US" dirty="0"/>
              <a:t>            });</a:t>
            </a:r>
          </a:p>
          <a:p>
            <a:pPr>
              <a:lnSpc>
                <a:spcPct val="120000"/>
              </a:lnSpc>
            </a:pPr>
            <a:r>
              <a:rPr lang="en-US" dirty="0"/>
              <a:t>        }</a:t>
            </a:r>
          </a:p>
        </p:txBody>
      </p:sp>
      <p:sp>
        <p:nvSpPr>
          <p:cNvPr id="4" name="Text Placeholder 3">
            <a:extLst>
              <a:ext uri="{FF2B5EF4-FFF2-40B4-BE49-F238E27FC236}">
                <a16:creationId xmlns:a16="http://schemas.microsoft.com/office/drawing/2014/main" id="{1B328C8C-AA40-46AF-B5C2-CDEBEF3A6403}"/>
              </a:ext>
            </a:extLst>
          </p:cNvPr>
          <p:cNvSpPr>
            <a:spLocks noGrp="1"/>
          </p:cNvSpPr>
          <p:nvPr>
            <p:ph type="body" sz="half" idx="2"/>
          </p:nvPr>
        </p:nvSpPr>
        <p:spPr/>
        <p:txBody>
          <a:bodyPr/>
          <a:lstStyle/>
          <a:p>
            <a:r>
              <a:rPr lang="en-US" dirty="0"/>
              <a:t>The application configure method indicates to use </a:t>
            </a:r>
            <a:r>
              <a:rPr lang="en-US" dirty="0" err="1"/>
              <a:t>Hsts</a:t>
            </a:r>
            <a:r>
              <a:rPr lang="en-US" dirty="0"/>
              <a:t> and </a:t>
            </a:r>
            <a:r>
              <a:rPr lang="en-US" dirty="0" err="1"/>
              <a:t>HttpsRedirection</a:t>
            </a:r>
            <a:r>
              <a:rPr lang="en-US" dirty="0"/>
              <a:t> forcing browsers to use HTTPS rather than HTTP.</a:t>
            </a:r>
          </a:p>
        </p:txBody>
      </p:sp>
    </p:spTree>
    <p:extLst>
      <p:ext uri="{BB962C8B-B14F-4D97-AF65-F5344CB8AC3E}">
        <p14:creationId xmlns:p14="http://schemas.microsoft.com/office/powerpoint/2010/main" val="2127270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02BD2-A860-48C6-B7AA-0351C73F3FBE}"/>
              </a:ext>
            </a:extLst>
          </p:cNvPr>
          <p:cNvSpPr>
            <a:spLocks noGrp="1"/>
          </p:cNvSpPr>
          <p:nvPr>
            <p:ph type="title"/>
          </p:nvPr>
        </p:nvSpPr>
        <p:spPr/>
        <p:txBody>
          <a:bodyPr/>
          <a:lstStyle/>
          <a:p>
            <a:r>
              <a:rPr lang="en-US" dirty="0"/>
              <a:t>User Support</a:t>
            </a:r>
          </a:p>
        </p:txBody>
      </p:sp>
      <p:sp>
        <p:nvSpPr>
          <p:cNvPr id="3" name="Content Placeholder 2">
            <a:extLst>
              <a:ext uri="{FF2B5EF4-FFF2-40B4-BE49-F238E27FC236}">
                <a16:creationId xmlns:a16="http://schemas.microsoft.com/office/drawing/2014/main" id="{0C64B492-32A9-4A3D-9B17-35DD5F487002}"/>
              </a:ext>
            </a:extLst>
          </p:cNvPr>
          <p:cNvSpPr>
            <a:spLocks noGrp="1"/>
          </p:cNvSpPr>
          <p:nvPr>
            <p:ph sz="half" idx="1"/>
          </p:nvPr>
        </p:nvSpPr>
        <p:spPr>
          <a:xfrm>
            <a:off x="1066800" y="2103120"/>
            <a:ext cx="3437106" cy="3749040"/>
          </a:xfrm>
        </p:spPr>
        <p:txBody>
          <a:bodyPr>
            <a:normAutofit/>
          </a:bodyPr>
          <a:lstStyle/>
          <a:p>
            <a:r>
              <a:rPr lang="en-US" sz="1200" dirty="0"/>
              <a:t>User support has been added via the </a:t>
            </a:r>
            <a:r>
              <a:rPr lang="en-US" sz="1200" dirty="0" err="1"/>
              <a:t>ASP.Net</a:t>
            </a:r>
            <a:r>
              <a:rPr lang="en-US" sz="1200" dirty="0"/>
              <a:t> Identity service.  </a:t>
            </a:r>
          </a:p>
          <a:p>
            <a:r>
              <a:rPr lang="en-US" sz="1200" dirty="0"/>
              <a:t>There are numerous C# and CSHTML pages added via scaffolding that pertain to this service.</a:t>
            </a:r>
          </a:p>
          <a:p>
            <a:r>
              <a:rPr lang="en-US" sz="1200" dirty="0"/>
              <a:t>This was mostly left default; however, minor changes were made.</a:t>
            </a:r>
          </a:p>
          <a:p>
            <a:r>
              <a:rPr lang="en-US" sz="1200" dirty="0"/>
              <a:t>Pragmas were added to disable warnings for CS1591, because I chose to generate XML comments but not for most auto-generated files.</a:t>
            </a:r>
          </a:p>
        </p:txBody>
      </p:sp>
      <p:pic>
        <p:nvPicPr>
          <p:cNvPr id="6" name="Content Placeholder 5">
            <a:extLst>
              <a:ext uri="{FF2B5EF4-FFF2-40B4-BE49-F238E27FC236}">
                <a16:creationId xmlns:a16="http://schemas.microsoft.com/office/drawing/2014/main" id="{6366A6AC-C4DA-402E-B4E2-AB731835F851}"/>
              </a:ext>
            </a:extLst>
          </p:cNvPr>
          <p:cNvPicPr>
            <a:picLocks noGrp="1" noChangeAspect="1"/>
          </p:cNvPicPr>
          <p:nvPr>
            <p:ph sz="half" idx="2"/>
          </p:nvPr>
        </p:nvPicPr>
        <p:blipFill>
          <a:blip r:embed="rId2"/>
          <a:stretch>
            <a:fillRect/>
          </a:stretch>
        </p:blipFill>
        <p:spPr>
          <a:xfrm>
            <a:off x="4503906" y="1254869"/>
            <a:ext cx="7178031" cy="4078137"/>
          </a:xfrm>
        </p:spPr>
      </p:pic>
    </p:spTree>
    <p:extLst>
      <p:ext uri="{BB962C8B-B14F-4D97-AF65-F5344CB8AC3E}">
        <p14:creationId xmlns:p14="http://schemas.microsoft.com/office/powerpoint/2010/main" val="93541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B0BE27C-1D03-47D0-AA38-EA3BCC33A3FF}"/>
              </a:ext>
            </a:extLst>
          </p:cNvPr>
          <p:cNvSpPr>
            <a:spLocks noGrp="1"/>
          </p:cNvSpPr>
          <p:nvPr>
            <p:ph type="pic" idx="1"/>
          </p:nvPr>
        </p:nvSpPr>
        <p:spPr/>
      </p:sp>
      <p:sp>
        <p:nvSpPr>
          <p:cNvPr id="3" name="Title 2">
            <a:extLst>
              <a:ext uri="{FF2B5EF4-FFF2-40B4-BE49-F238E27FC236}">
                <a16:creationId xmlns:a16="http://schemas.microsoft.com/office/drawing/2014/main" id="{8B60D026-CA85-4FCE-9972-6C855287EBEE}"/>
              </a:ext>
            </a:extLst>
          </p:cNvPr>
          <p:cNvSpPr>
            <a:spLocks noGrp="1"/>
          </p:cNvSpPr>
          <p:nvPr>
            <p:ph type="title"/>
          </p:nvPr>
        </p:nvSpPr>
        <p:spPr/>
        <p:txBody>
          <a:bodyPr/>
          <a:lstStyle/>
          <a:p>
            <a:r>
              <a:rPr lang="en-US" dirty="0"/>
              <a:t>2 Factor Authentication</a:t>
            </a:r>
          </a:p>
        </p:txBody>
      </p:sp>
      <p:sp>
        <p:nvSpPr>
          <p:cNvPr id="4" name="Text Placeholder 3">
            <a:extLst>
              <a:ext uri="{FF2B5EF4-FFF2-40B4-BE49-F238E27FC236}">
                <a16:creationId xmlns:a16="http://schemas.microsoft.com/office/drawing/2014/main" id="{2617990F-6444-49B7-8062-0CAC26B4D18F}"/>
              </a:ext>
            </a:extLst>
          </p:cNvPr>
          <p:cNvSpPr>
            <a:spLocks noGrp="1"/>
          </p:cNvSpPr>
          <p:nvPr>
            <p:ph type="body" sz="half" idx="2"/>
          </p:nvPr>
        </p:nvSpPr>
        <p:spPr/>
        <p:txBody>
          <a:bodyPr/>
          <a:lstStyle/>
          <a:p>
            <a:r>
              <a:rPr lang="en-US" dirty="0"/>
              <a:t>2 Factor Authentication is built into the Identity service for </a:t>
            </a:r>
            <a:r>
              <a:rPr lang="en-US" dirty="0" err="1"/>
              <a:t>ASP.Net</a:t>
            </a:r>
            <a:r>
              <a:rPr lang="en-US" dirty="0"/>
              <a:t>.</a:t>
            </a:r>
          </a:p>
          <a:p>
            <a:r>
              <a:rPr lang="en-US" dirty="0"/>
              <a:t>This has been enhanced using the </a:t>
            </a:r>
            <a:r>
              <a:rPr lang="en-US" dirty="0" err="1"/>
              <a:t>QRCode</a:t>
            </a:r>
            <a:r>
              <a:rPr lang="en-US" dirty="0"/>
              <a:t> for JavaScript library by David Shim available under the MIT Open Source License.</a:t>
            </a:r>
          </a:p>
        </p:txBody>
      </p:sp>
      <p:pic>
        <p:nvPicPr>
          <p:cNvPr id="6" name="Picture 5">
            <a:extLst>
              <a:ext uri="{FF2B5EF4-FFF2-40B4-BE49-F238E27FC236}">
                <a16:creationId xmlns:a16="http://schemas.microsoft.com/office/drawing/2014/main" id="{5AC0C47F-30B5-4B2D-8A17-C23AC526871F}"/>
              </a:ext>
            </a:extLst>
          </p:cNvPr>
          <p:cNvPicPr>
            <a:picLocks noChangeAspect="1"/>
          </p:cNvPicPr>
          <p:nvPr/>
        </p:nvPicPr>
        <p:blipFill>
          <a:blip r:embed="rId2"/>
          <a:stretch>
            <a:fillRect/>
          </a:stretch>
        </p:blipFill>
        <p:spPr>
          <a:xfrm>
            <a:off x="321013" y="366606"/>
            <a:ext cx="7448828" cy="2833793"/>
          </a:xfrm>
          <a:prstGeom prst="rect">
            <a:avLst/>
          </a:prstGeom>
        </p:spPr>
      </p:pic>
      <p:pic>
        <p:nvPicPr>
          <p:cNvPr id="8" name="Picture 7">
            <a:extLst>
              <a:ext uri="{FF2B5EF4-FFF2-40B4-BE49-F238E27FC236}">
                <a16:creationId xmlns:a16="http://schemas.microsoft.com/office/drawing/2014/main" id="{B25F594C-E9F8-481C-813A-59DE3A3FE0DF}"/>
              </a:ext>
            </a:extLst>
          </p:cNvPr>
          <p:cNvPicPr>
            <a:picLocks noChangeAspect="1"/>
          </p:cNvPicPr>
          <p:nvPr/>
        </p:nvPicPr>
        <p:blipFill>
          <a:blip r:embed="rId3"/>
          <a:stretch>
            <a:fillRect/>
          </a:stretch>
        </p:blipFill>
        <p:spPr>
          <a:xfrm>
            <a:off x="1019174" y="3944161"/>
            <a:ext cx="6115050" cy="1790700"/>
          </a:xfrm>
          <a:prstGeom prst="rect">
            <a:avLst/>
          </a:prstGeom>
        </p:spPr>
      </p:pic>
    </p:spTree>
    <p:extLst>
      <p:ext uri="{BB962C8B-B14F-4D97-AF65-F5344CB8AC3E}">
        <p14:creationId xmlns:p14="http://schemas.microsoft.com/office/powerpoint/2010/main" val="1138732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FEA1D9-4668-4D01-BB9D-3A60164D42A1}"/>
              </a:ext>
            </a:extLst>
          </p:cNvPr>
          <p:cNvSpPr>
            <a:spLocks noGrp="1"/>
          </p:cNvSpPr>
          <p:nvPr>
            <p:ph type="title"/>
          </p:nvPr>
        </p:nvSpPr>
        <p:spPr>
          <a:xfrm>
            <a:off x="1066800" y="642594"/>
            <a:ext cx="10058400" cy="1371600"/>
          </a:xfrm>
        </p:spPr>
        <p:txBody>
          <a:bodyPr anchor="ctr">
            <a:normAutofit/>
          </a:bodyPr>
          <a:lstStyle/>
          <a:p>
            <a:r>
              <a:rPr lang="en-US" dirty="0"/>
              <a:t>Pages Locked Behind Logins</a:t>
            </a:r>
          </a:p>
        </p:txBody>
      </p:sp>
      <p:graphicFrame>
        <p:nvGraphicFramePr>
          <p:cNvPr id="6" name="Text Placeholder 3">
            <a:extLst>
              <a:ext uri="{FF2B5EF4-FFF2-40B4-BE49-F238E27FC236}">
                <a16:creationId xmlns:a16="http://schemas.microsoft.com/office/drawing/2014/main" id="{D6A48CD9-7B5B-4456-8057-22D4DD35C9F9}"/>
              </a:ext>
            </a:extLst>
          </p:cNvPr>
          <p:cNvGraphicFramePr/>
          <p:nvPr>
            <p:extLst>
              <p:ext uri="{D42A27DB-BD31-4B8C-83A1-F6EECF244321}">
                <p14:modId xmlns:p14="http://schemas.microsoft.com/office/powerpoint/2010/main" val="2963172441"/>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4043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03ED98-2059-4966-BFEF-9A7985149CF2}"/>
              </a:ext>
            </a:extLst>
          </p:cNvPr>
          <p:cNvPicPr>
            <a:picLocks noChangeAspect="1"/>
          </p:cNvPicPr>
          <p:nvPr/>
        </p:nvPicPr>
        <p:blipFill>
          <a:blip r:embed="rId2"/>
          <a:stretch>
            <a:fillRect/>
          </a:stretch>
        </p:blipFill>
        <p:spPr>
          <a:xfrm>
            <a:off x="1446279" y="1121316"/>
            <a:ext cx="5953125" cy="1619250"/>
          </a:xfrm>
          <a:prstGeom prst="rect">
            <a:avLst/>
          </a:prstGeom>
        </p:spPr>
      </p:pic>
      <p:pic>
        <p:nvPicPr>
          <p:cNvPr id="5" name="Picture 4">
            <a:extLst>
              <a:ext uri="{FF2B5EF4-FFF2-40B4-BE49-F238E27FC236}">
                <a16:creationId xmlns:a16="http://schemas.microsoft.com/office/drawing/2014/main" id="{CE48F273-5890-41AE-84CE-FBB784D9E619}"/>
              </a:ext>
            </a:extLst>
          </p:cNvPr>
          <p:cNvPicPr>
            <a:picLocks noChangeAspect="1"/>
          </p:cNvPicPr>
          <p:nvPr/>
        </p:nvPicPr>
        <p:blipFill>
          <a:blip r:embed="rId3"/>
          <a:stretch>
            <a:fillRect/>
          </a:stretch>
        </p:blipFill>
        <p:spPr>
          <a:xfrm>
            <a:off x="3146796" y="3224820"/>
            <a:ext cx="7610475" cy="2295525"/>
          </a:xfrm>
          <a:prstGeom prst="rect">
            <a:avLst/>
          </a:prstGeom>
        </p:spPr>
      </p:pic>
    </p:spTree>
    <p:extLst>
      <p:ext uri="{BB962C8B-B14F-4D97-AF65-F5344CB8AC3E}">
        <p14:creationId xmlns:p14="http://schemas.microsoft.com/office/powerpoint/2010/main" val="4108197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15E6F-FFF8-4E03-A6AD-70A3B3C54114}"/>
              </a:ext>
            </a:extLst>
          </p:cNvPr>
          <p:cNvSpPr>
            <a:spLocks noGrp="1"/>
          </p:cNvSpPr>
          <p:nvPr>
            <p:ph type="title"/>
          </p:nvPr>
        </p:nvSpPr>
        <p:spPr/>
        <p:txBody>
          <a:bodyPr/>
          <a:lstStyle/>
          <a:p>
            <a:r>
              <a:rPr lang="en-US" dirty="0"/>
              <a:t>Database Administration via Web Interface with User Access Control</a:t>
            </a:r>
          </a:p>
        </p:txBody>
      </p:sp>
      <p:pic>
        <p:nvPicPr>
          <p:cNvPr id="6" name="Content Placeholder 5">
            <a:extLst>
              <a:ext uri="{FF2B5EF4-FFF2-40B4-BE49-F238E27FC236}">
                <a16:creationId xmlns:a16="http://schemas.microsoft.com/office/drawing/2014/main" id="{F2119DBA-FDEF-4E70-828A-707230BB11FF}"/>
              </a:ext>
            </a:extLst>
          </p:cNvPr>
          <p:cNvPicPr>
            <a:picLocks noGrp="1" noChangeAspect="1"/>
          </p:cNvPicPr>
          <p:nvPr>
            <p:ph sz="half" idx="1"/>
          </p:nvPr>
        </p:nvPicPr>
        <p:blipFill>
          <a:blip r:embed="rId2"/>
          <a:stretch>
            <a:fillRect/>
          </a:stretch>
        </p:blipFill>
        <p:spPr>
          <a:xfrm>
            <a:off x="1066800" y="2113151"/>
            <a:ext cx="4664075" cy="1864330"/>
          </a:xfrm>
        </p:spPr>
      </p:pic>
      <p:pic>
        <p:nvPicPr>
          <p:cNvPr id="8" name="Content Placeholder 7">
            <a:extLst>
              <a:ext uri="{FF2B5EF4-FFF2-40B4-BE49-F238E27FC236}">
                <a16:creationId xmlns:a16="http://schemas.microsoft.com/office/drawing/2014/main" id="{08424EC2-0BAE-4762-8B6B-A75F2E8C2BA2}"/>
              </a:ext>
            </a:extLst>
          </p:cNvPr>
          <p:cNvPicPr>
            <a:picLocks noGrp="1" noChangeAspect="1"/>
          </p:cNvPicPr>
          <p:nvPr>
            <p:ph sz="half" idx="2"/>
          </p:nvPr>
        </p:nvPicPr>
        <p:blipFill>
          <a:blip r:embed="rId3"/>
          <a:stretch>
            <a:fillRect/>
          </a:stretch>
        </p:blipFill>
        <p:spPr>
          <a:xfrm>
            <a:off x="3589421" y="4104600"/>
            <a:ext cx="7817881" cy="1956281"/>
          </a:xfrm>
        </p:spPr>
      </p:pic>
    </p:spTree>
    <p:extLst>
      <p:ext uri="{BB962C8B-B14F-4D97-AF65-F5344CB8AC3E}">
        <p14:creationId xmlns:p14="http://schemas.microsoft.com/office/powerpoint/2010/main" val="2751237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E3DB-3A3C-4886-A550-7302545D8F31}"/>
              </a:ext>
            </a:extLst>
          </p:cNvPr>
          <p:cNvSpPr>
            <a:spLocks noGrp="1"/>
          </p:cNvSpPr>
          <p:nvPr>
            <p:ph type="title"/>
          </p:nvPr>
        </p:nvSpPr>
        <p:spPr/>
        <p:txBody>
          <a:bodyPr/>
          <a:lstStyle/>
          <a:p>
            <a:r>
              <a:rPr lang="en-US" dirty="0"/>
              <a:t>Classic Look with Modern Elements</a:t>
            </a:r>
          </a:p>
        </p:txBody>
      </p:sp>
      <p:pic>
        <p:nvPicPr>
          <p:cNvPr id="5" name="Content Placeholder 4">
            <a:extLst>
              <a:ext uri="{FF2B5EF4-FFF2-40B4-BE49-F238E27FC236}">
                <a16:creationId xmlns:a16="http://schemas.microsoft.com/office/drawing/2014/main" id="{37A9C2A4-E944-4108-A3A6-AFA4BA4D44DC}"/>
              </a:ext>
            </a:extLst>
          </p:cNvPr>
          <p:cNvPicPr>
            <a:picLocks noGrp="1" noChangeAspect="1"/>
          </p:cNvPicPr>
          <p:nvPr>
            <p:ph idx="1"/>
          </p:nvPr>
        </p:nvPicPr>
        <p:blipFill>
          <a:blip r:embed="rId2"/>
          <a:stretch>
            <a:fillRect/>
          </a:stretch>
        </p:blipFill>
        <p:spPr>
          <a:xfrm>
            <a:off x="502596" y="2267719"/>
            <a:ext cx="4507149" cy="2322561"/>
          </a:xfrm>
        </p:spPr>
      </p:pic>
      <p:pic>
        <p:nvPicPr>
          <p:cNvPr id="7" name="Picture 6">
            <a:extLst>
              <a:ext uri="{FF2B5EF4-FFF2-40B4-BE49-F238E27FC236}">
                <a16:creationId xmlns:a16="http://schemas.microsoft.com/office/drawing/2014/main" id="{D7B2DF17-E0A7-424A-898A-3DAD072AE51C}"/>
              </a:ext>
            </a:extLst>
          </p:cNvPr>
          <p:cNvPicPr>
            <a:picLocks noChangeAspect="1"/>
          </p:cNvPicPr>
          <p:nvPr/>
        </p:nvPicPr>
        <p:blipFill>
          <a:blip r:embed="rId3"/>
          <a:stretch>
            <a:fillRect/>
          </a:stretch>
        </p:blipFill>
        <p:spPr>
          <a:xfrm>
            <a:off x="3684858" y="4782035"/>
            <a:ext cx="4238625" cy="1562100"/>
          </a:xfrm>
          <a:prstGeom prst="rect">
            <a:avLst/>
          </a:prstGeom>
        </p:spPr>
      </p:pic>
      <p:pic>
        <p:nvPicPr>
          <p:cNvPr id="11" name="Picture 10">
            <a:extLst>
              <a:ext uri="{FF2B5EF4-FFF2-40B4-BE49-F238E27FC236}">
                <a16:creationId xmlns:a16="http://schemas.microsoft.com/office/drawing/2014/main" id="{0E95F292-B6A7-4A62-9251-A0591A461EBF}"/>
              </a:ext>
            </a:extLst>
          </p:cNvPr>
          <p:cNvPicPr>
            <a:picLocks noChangeAspect="1"/>
          </p:cNvPicPr>
          <p:nvPr/>
        </p:nvPicPr>
        <p:blipFill>
          <a:blip r:embed="rId4"/>
          <a:stretch>
            <a:fillRect/>
          </a:stretch>
        </p:blipFill>
        <p:spPr>
          <a:xfrm>
            <a:off x="5245565" y="1869386"/>
            <a:ext cx="6443839" cy="2466263"/>
          </a:xfrm>
          <a:prstGeom prst="rect">
            <a:avLst/>
          </a:prstGeom>
        </p:spPr>
      </p:pic>
    </p:spTree>
    <p:extLst>
      <p:ext uri="{BB962C8B-B14F-4D97-AF65-F5344CB8AC3E}">
        <p14:creationId xmlns:p14="http://schemas.microsoft.com/office/powerpoint/2010/main" val="3361970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48DB3-6C82-43F9-AD45-8BE04230F4D8}"/>
              </a:ext>
            </a:extLst>
          </p:cNvPr>
          <p:cNvSpPr>
            <a:spLocks noGrp="1"/>
          </p:cNvSpPr>
          <p:nvPr>
            <p:ph type="title"/>
          </p:nvPr>
        </p:nvSpPr>
        <p:spPr/>
        <p:txBody>
          <a:bodyPr/>
          <a:lstStyle/>
          <a:p>
            <a:r>
              <a:rPr lang="en-US" dirty="0"/>
              <a:t>Modal Displays for Trailers and Plots</a:t>
            </a:r>
          </a:p>
        </p:txBody>
      </p:sp>
      <p:pic>
        <p:nvPicPr>
          <p:cNvPr id="5" name="Content Placeholder 4">
            <a:extLst>
              <a:ext uri="{FF2B5EF4-FFF2-40B4-BE49-F238E27FC236}">
                <a16:creationId xmlns:a16="http://schemas.microsoft.com/office/drawing/2014/main" id="{F67F633D-B6BA-4DB2-AB8E-6400A951DA97}"/>
              </a:ext>
            </a:extLst>
          </p:cNvPr>
          <p:cNvPicPr>
            <a:picLocks noGrp="1" noChangeAspect="1"/>
          </p:cNvPicPr>
          <p:nvPr>
            <p:ph idx="1"/>
          </p:nvPr>
        </p:nvPicPr>
        <p:blipFill>
          <a:blip r:embed="rId2"/>
          <a:stretch>
            <a:fillRect/>
          </a:stretch>
        </p:blipFill>
        <p:spPr>
          <a:xfrm>
            <a:off x="500751" y="2014194"/>
            <a:ext cx="11190497" cy="775518"/>
          </a:xfrm>
        </p:spPr>
      </p:pic>
      <p:pic>
        <p:nvPicPr>
          <p:cNvPr id="7" name="Picture 6">
            <a:extLst>
              <a:ext uri="{FF2B5EF4-FFF2-40B4-BE49-F238E27FC236}">
                <a16:creationId xmlns:a16="http://schemas.microsoft.com/office/drawing/2014/main" id="{B033D0C7-A5A4-460B-80D1-7D388E814690}"/>
              </a:ext>
            </a:extLst>
          </p:cNvPr>
          <p:cNvPicPr>
            <a:picLocks noChangeAspect="1"/>
          </p:cNvPicPr>
          <p:nvPr/>
        </p:nvPicPr>
        <p:blipFill>
          <a:blip r:embed="rId3"/>
          <a:stretch>
            <a:fillRect/>
          </a:stretch>
        </p:blipFill>
        <p:spPr>
          <a:xfrm>
            <a:off x="500750" y="2935845"/>
            <a:ext cx="11190497" cy="1329962"/>
          </a:xfrm>
          <a:prstGeom prst="rect">
            <a:avLst/>
          </a:prstGeom>
        </p:spPr>
      </p:pic>
      <p:pic>
        <p:nvPicPr>
          <p:cNvPr id="9" name="Picture 8">
            <a:extLst>
              <a:ext uri="{FF2B5EF4-FFF2-40B4-BE49-F238E27FC236}">
                <a16:creationId xmlns:a16="http://schemas.microsoft.com/office/drawing/2014/main" id="{20F648E2-3D9B-4985-A54A-216C7DEF259D}"/>
              </a:ext>
            </a:extLst>
          </p:cNvPr>
          <p:cNvPicPr>
            <a:picLocks noChangeAspect="1"/>
          </p:cNvPicPr>
          <p:nvPr/>
        </p:nvPicPr>
        <p:blipFill>
          <a:blip r:embed="rId4"/>
          <a:stretch>
            <a:fillRect/>
          </a:stretch>
        </p:blipFill>
        <p:spPr>
          <a:xfrm>
            <a:off x="3986210" y="4411940"/>
            <a:ext cx="4219575" cy="809625"/>
          </a:xfrm>
          <a:prstGeom prst="rect">
            <a:avLst/>
          </a:prstGeom>
        </p:spPr>
      </p:pic>
    </p:spTree>
    <p:extLst>
      <p:ext uri="{BB962C8B-B14F-4D97-AF65-F5344CB8AC3E}">
        <p14:creationId xmlns:p14="http://schemas.microsoft.com/office/powerpoint/2010/main" val="1837191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137A2-B231-4C91-8A3F-275D76DF69F3}"/>
              </a:ext>
            </a:extLst>
          </p:cNvPr>
          <p:cNvSpPr>
            <a:spLocks noGrp="1"/>
          </p:cNvSpPr>
          <p:nvPr>
            <p:ph type="title"/>
          </p:nvPr>
        </p:nvSpPr>
        <p:spPr/>
        <p:txBody>
          <a:bodyPr/>
          <a:lstStyle/>
          <a:p>
            <a:r>
              <a:rPr lang="en-US" dirty="0"/>
              <a:t>Cart Quantity Indicator in Header</a:t>
            </a:r>
          </a:p>
        </p:txBody>
      </p:sp>
      <p:pic>
        <p:nvPicPr>
          <p:cNvPr id="6" name="Content Placeholder 5">
            <a:extLst>
              <a:ext uri="{FF2B5EF4-FFF2-40B4-BE49-F238E27FC236}">
                <a16:creationId xmlns:a16="http://schemas.microsoft.com/office/drawing/2014/main" id="{9D795F19-682D-4C8F-B8EB-2D48C8FB6373}"/>
              </a:ext>
            </a:extLst>
          </p:cNvPr>
          <p:cNvPicPr>
            <a:picLocks noGrp="1" noChangeAspect="1"/>
          </p:cNvPicPr>
          <p:nvPr>
            <p:ph sz="half" idx="1"/>
          </p:nvPr>
        </p:nvPicPr>
        <p:blipFill>
          <a:blip r:embed="rId2"/>
          <a:stretch>
            <a:fillRect/>
          </a:stretch>
        </p:blipFill>
        <p:spPr>
          <a:xfrm>
            <a:off x="1066800" y="2224585"/>
            <a:ext cx="4619625" cy="571500"/>
          </a:xfrm>
        </p:spPr>
      </p:pic>
      <p:pic>
        <p:nvPicPr>
          <p:cNvPr id="8" name="Content Placeholder 7">
            <a:extLst>
              <a:ext uri="{FF2B5EF4-FFF2-40B4-BE49-F238E27FC236}">
                <a16:creationId xmlns:a16="http://schemas.microsoft.com/office/drawing/2014/main" id="{C7B0653A-859F-4D6E-A1FD-0884835EE1FE}"/>
              </a:ext>
            </a:extLst>
          </p:cNvPr>
          <p:cNvPicPr>
            <a:picLocks noGrp="1" noChangeAspect="1"/>
          </p:cNvPicPr>
          <p:nvPr>
            <p:ph sz="half" idx="2"/>
          </p:nvPr>
        </p:nvPicPr>
        <p:blipFill>
          <a:blip r:embed="rId3"/>
          <a:stretch>
            <a:fillRect/>
          </a:stretch>
        </p:blipFill>
        <p:spPr>
          <a:xfrm>
            <a:off x="2004357" y="3151724"/>
            <a:ext cx="9120843" cy="1056274"/>
          </a:xfrm>
        </p:spPr>
      </p:pic>
      <p:pic>
        <p:nvPicPr>
          <p:cNvPr id="10" name="Picture 9">
            <a:extLst>
              <a:ext uri="{FF2B5EF4-FFF2-40B4-BE49-F238E27FC236}">
                <a16:creationId xmlns:a16="http://schemas.microsoft.com/office/drawing/2014/main" id="{E4211AAA-E4A7-4D10-9F8C-0D0895D009AC}"/>
              </a:ext>
            </a:extLst>
          </p:cNvPr>
          <p:cNvPicPr>
            <a:picLocks noChangeAspect="1"/>
          </p:cNvPicPr>
          <p:nvPr/>
        </p:nvPicPr>
        <p:blipFill>
          <a:blip r:embed="rId4"/>
          <a:stretch>
            <a:fillRect/>
          </a:stretch>
        </p:blipFill>
        <p:spPr>
          <a:xfrm>
            <a:off x="1066800" y="4621434"/>
            <a:ext cx="10591800" cy="390525"/>
          </a:xfrm>
          <a:prstGeom prst="rect">
            <a:avLst/>
          </a:prstGeom>
        </p:spPr>
      </p:pic>
      <p:sp>
        <p:nvSpPr>
          <p:cNvPr id="11" name="TextBox 10">
            <a:extLst>
              <a:ext uri="{FF2B5EF4-FFF2-40B4-BE49-F238E27FC236}">
                <a16:creationId xmlns:a16="http://schemas.microsoft.com/office/drawing/2014/main" id="{D138BB60-1AA9-4C04-99C3-12BB483A1D89}"/>
              </a:ext>
            </a:extLst>
          </p:cNvPr>
          <p:cNvSpPr txBox="1"/>
          <p:nvPr/>
        </p:nvSpPr>
        <p:spPr>
          <a:xfrm>
            <a:off x="1066800" y="5240728"/>
            <a:ext cx="5995481" cy="923330"/>
          </a:xfrm>
          <a:prstGeom prst="rect">
            <a:avLst/>
          </a:prstGeom>
          <a:noFill/>
        </p:spPr>
        <p:txBody>
          <a:bodyPr wrap="square" rtlCol="0">
            <a:spAutoFit/>
          </a:bodyPr>
          <a:lstStyle/>
          <a:p>
            <a:r>
              <a:rPr lang="en-US" dirty="0" err="1"/>
              <a:t>ViewData</a:t>
            </a:r>
            <a:r>
              <a:rPr lang="en-US" dirty="0"/>
              <a:t>[“</a:t>
            </a:r>
            <a:r>
              <a:rPr lang="en-US" dirty="0" err="1"/>
              <a:t>totalItems</a:t>
            </a:r>
            <a:r>
              <a:rPr lang="en-US" dirty="0"/>
              <a:t>”] and </a:t>
            </a:r>
            <a:r>
              <a:rPr lang="en-US" dirty="0" err="1"/>
              <a:t>ViewBag.totalItems</a:t>
            </a:r>
            <a:r>
              <a:rPr lang="en-US" dirty="0"/>
              <a:t> refer to the same value and are different means of referring to it.</a:t>
            </a:r>
          </a:p>
        </p:txBody>
      </p:sp>
    </p:spTree>
    <p:extLst>
      <p:ext uri="{BB962C8B-B14F-4D97-AF65-F5344CB8AC3E}">
        <p14:creationId xmlns:p14="http://schemas.microsoft.com/office/powerpoint/2010/main" val="1376136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F40F-6567-4C63-986F-93410CA80C60}"/>
              </a:ext>
            </a:extLst>
          </p:cNvPr>
          <p:cNvSpPr>
            <a:spLocks noGrp="1"/>
          </p:cNvSpPr>
          <p:nvPr>
            <p:ph type="title"/>
          </p:nvPr>
        </p:nvSpPr>
        <p:spPr>
          <a:xfrm>
            <a:off x="8458200" y="607392"/>
            <a:ext cx="3161963" cy="1645920"/>
          </a:xfrm>
        </p:spPr>
        <p:txBody>
          <a:bodyPr anchor="b">
            <a:normAutofit/>
          </a:bodyPr>
          <a:lstStyle/>
          <a:p>
            <a:r>
              <a:rPr lang="en-US" dirty="0"/>
              <a:t>Header and Footer are Fixed</a:t>
            </a:r>
          </a:p>
        </p:txBody>
      </p:sp>
      <p:pic>
        <p:nvPicPr>
          <p:cNvPr id="5" name="Content Placeholder 4">
            <a:extLst>
              <a:ext uri="{FF2B5EF4-FFF2-40B4-BE49-F238E27FC236}">
                <a16:creationId xmlns:a16="http://schemas.microsoft.com/office/drawing/2014/main" id="{FD008C77-3097-44AF-A377-5979C5474BFF}"/>
              </a:ext>
            </a:extLst>
          </p:cNvPr>
          <p:cNvPicPr>
            <a:picLocks noGrp="1" noChangeAspect="1"/>
          </p:cNvPicPr>
          <p:nvPr>
            <p:ph idx="1"/>
          </p:nvPr>
        </p:nvPicPr>
        <p:blipFill>
          <a:blip r:embed="rId2"/>
          <a:stretch>
            <a:fillRect/>
          </a:stretch>
        </p:blipFill>
        <p:spPr>
          <a:xfrm>
            <a:off x="685800" y="661988"/>
            <a:ext cx="6858000" cy="5229223"/>
          </a:xfrm>
          <a:noFill/>
        </p:spPr>
      </p:pic>
      <p:sp>
        <p:nvSpPr>
          <p:cNvPr id="10" name="Text Placeholder 3">
            <a:extLst>
              <a:ext uri="{FF2B5EF4-FFF2-40B4-BE49-F238E27FC236}">
                <a16:creationId xmlns:a16="http://schemas.microsoft.com/office/drawing/2014/main" id="{AFDA3CCC-79DD-4753-9F54-2FE313D87C2E}"/>
              </a:ext>
            </a:extLst>
          </p:cNvPr>
          <p:cNvSpPr>
            <a:spLocks noGrp="1"/>
          </p:cNvSpPr>
          <p:nvPr>
            <p:ph type="body" sz="half" idx="2"/>
          </p:nvPr>
        </p:nvSpPr>
        <p:spPr>
          <a:xfrm>
            <a:off x="8458200" y="2336800"/>
            <a:ext cx="3161963" cy="3606800"/>
          </a:xfrm>
        </p:spPr>
        <p:txBody>
          <a:bodyPr/>
          <a:lstStyle/>
          <a:p>
            <a:r>
              <a:rPr lang="en-US" dirty="0"/>
              <a:t>Allows page contents to scroll behind the header and footer while keeping those visible on screen at all times.  Allows quick access to main menus, the shopping cart indicator and access to the cart itself.</a:t>
            </a:r>
          </a:p>
        </p:txBody>
      </p:sp>
    </p:spTree>
    <p:extLst>
      <p:ext uri="{BB962C8B-B14F-4D97-AF65-F5344CB8AC3E}">
        <p14:creationId xmlns:p14="http://schemas.microsoft.com/office/powerpoint/2010/main" val="4087315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152CBA31-CA40-4156-AA00-1187D7B9C96D}"/>
              </a:ext>
            </a:extLst>
          </p:cNvPr>
          <p:cNvPicPr>
            <a:picLocks noGrp="1" noChangeAspect="1"/>
          </p:cNvPicPr>
          <p:nvPr>
            <p:ph type="pic" idx="1"/>
          </p:nvPr>
        </p:nvPicPr>
        <p:blipFill rotWithShape="1">
          <a:blip r:embed="rId2"/>
          <a:srcRect l="17024" r="17024"/>
          <a:stretch/>
        </p:blipFill>
        <p:spPr/>
      </p:pic>
      <p:sp>
        <p:nvSpPr>
          <p:cNvPr id="2" name="Title 1">
            <a:extLst>
              <a:ext uri="{FF2B5EF4-FFF2-40B4-BE49-F238E27FC236}">
                <a16:creationId xmlns:a16="http://schemas.microsoft.com/office/drawing/2014/main" id="{ADB77686-DCB4-4842-8A04-B4AEC55BD910}"/>
              </a:ext>
            </a:extLst>
          </p:cNvPr>
          <p:cNvSpPr>
            <a:spLocks noGrp="1"/>
          </p:cNvSpPr>
          <p:nvPr>
            <p:ph type="title"/>
          </p:nvPr>
        </p:nvSpPr>
        <p:spPr>
          <a:xfrm>
            <a:off x="8477250" y="603504"/>
            <a:ext cx="3144774" cy="1002874"/>
          </a:xfrm>
        </p:spPr>
        <p:txBody>
          <a:bodyPr anchor="b">
            <a:normAutofit fontScale="90000"/>
          </a:bodyPr>
          <a:lstStyle/>
          <a:p>
            <a:r>
              <a:rPr lang="en-US" dirty="0"/>
              <a:t>Section 1 – Feature List</a:t>
            </a:r>
          </a:p>
        </p:txBody>
      </p:sp>
      <p:sp>
        <p:nvSpPr>
          <p:cNvPr id="10" name="Text Placeholder 3">
            <a:extLst>
              <a:ext uri="{FF2B5EF4-FFF2-40B4-BE49-F238E27FC236}">
                <a16:creationId xmlns:a16="http://schemas.microsoft.com/office/drawing/2014/main" id="{33545309-6BA9-4744-9FEC-948CF4294B60}"/>
              </a:ext>
            </a:extLst>
          </p:cNvPr>
          <p:cNvSpPr>
            <a:spLocks noGrp="1"/>
          </p:cNvSpPr>
          <p:nvPr>
            <p:ph type="body" sz="half" idx="2"/>
          </p:nvPr>
        </p:nvSpPr>
        <p:spPr>
          <a:xfrm>
            <a:off x="8477250" y="1787611"/>
            <a:ext cx="3144774" cy="4110269"/>
          </a:xfrm>
        </p:spPr>
        <p:txBody>
          <a:bodyPr>
            <a:normAutofit fontScale="62500" lnSpcReduction="20000"/>
          </a:bodyPr>
          <a:lstStyle/>
          <a:p>
            <a:pPr marL="285750" indent="-285750">
              <a:buFont typeface="Wingdings" panose="05000000000000000000" pitchFamily="2" charset="2"/>
              <a:buChar char="§"/>
            </a:pPr>
            <a:r>
              <a:rPr lang="en-US" sz="1400" dirty="0"/>
              <a:t>HTTPS Secure Sockets</a:t>
            </a:r>
          </a:p>
          <a:p>
            <a:pPr marL="285750" indent="-285750">
              <a:buFont typeface="Wingdings" panose="05000000000000000000" pitchFamily="2" charset="2"/>
              <a:buChar char="§"/>
            </a:pPr>
            <a:r>
              <a:rPr lang="en-US" sz="1400" dirty="0"/>
              <a:t>User support </a:t>
            </a:r>
          </a:p>
          <a:p>
            <a:pPr marL="285750" indent="-285750">
              <a:buFont typeface="Wingdings" panose="05000000000000000000" pitchFamily="2" charset="2"/>
              <a:buChar char="§"/>
            </a:pPr>
            <a:r>
              <a:rPr lang="en-US" sz="1400" dirty="0"/>
              <a:t>2 Factor Authentication</a:t>
            </a:r>
          </a:p>
          <a:p>
            <a:pPr marL="285750" indent="-285750">
              <a:buFont typeface="Wingdings" panose="05000000000000000000" pitchFamily="2" charset="2"/>
              <a:buChar char="§"/>
            </a:pPr>
            <a:r>
              <a:rPr lang="en-US" sz="1400" dirty="0"/>
              <a:t>Pages locked behind logins</a:t>
            </a:r>
          </a:p>
          <a:p>
            <a:pPr marL="285750" indent="-285750">
              <a:buFont typeface="Wingdings" panose="05000000000000000000" pitchFamily="2" charset="2"/>
              <a:buChar char="§"/>
            </a:pPr>
            <a:r>
              <a:rPr lang="en-US" sz="1400" dirty="0"/>
              <a:t>Database administration via web interface and bound to an administrative account</a:t>
            </a:r>
          </a:p>
          <a:p>
            <a:pPr marL="285750" indent="-285750">
              <a:buFont typeface="Wingdings" panose="05000000000000000000" pitchFamily="2" charset="2"/>
              <a:buChar char="§"/>
            </a:pPr>
            <a:r>
              <a:rPr lang="en-US" sz="1400" dirty="0"/>
              <a:t>Classic look with modern web design (CSS, JavaScript, jQuery, </a:t>
            </a:r>
            <a:r>
              <a:rPr lang="en-US" sz="1400" dirty="0" err="1"/>
              <a:t>ASP.Net</a:t>
            </a:r>
            <a:r>
              <a:rPr lang="en-US" sz="1400" dirty="0"/>
              <a:t> Core)</a:t>
            </a:r>
          </a:p>
          <a:p>
            <a:pPr marL="285750" indent="-285750">
              <a:buFont typeface="Wingdings" panose="05000000000000000000" pitchFamily="2" charset="2"/>
              <a:buChar char="§"/>
            </a:pPr>
            <a:r>
              <a:rPr lang="en-US" sz="1400" dirty="0"/>
              <a:t>Modal displays for trailers and plot descriptions.</a:t>
            </a:r>
          </a:p>
          <a:p>
            <a:pPr marL="285750" indent="-285750">
              <a:buFont typeface="Wingdings" panose="05000000000000000000" pitchFamily="2" charset="2"/>
              <a:buChar char="§"/>
            </a:pPr>
            <a:r>
              <a:rPr lang="en-US" sz="1400" dirty="0"/>
              <a:t>Cart item display in header</a:t>
            </a:r>
          </a:p>
          <a:p>
            <a:pPr marL="285750" indent="-285750">
              <a:buFont typeface="Wingdings" panose="05000000000000000000" pitchFamily="2" charset="2"/>
              <a:buChar char="§"/>
            </a:pPr>
            <a:r>
              <a:rPr lang="en-US" sz="1400" dirty="0"/>
              <a:t>Shopping cart with automatic discount business logic.</a:t>
            </a:r>
          </a:p>
          <a:p>
            <a:pPr marL="285750" indent="-285750">
              <a:buFont typeface="Wingdings" panose="05000000000000000000" pitchFamily="2" charset="2"/>
              <a:buChar char="§"/>
            </a:pPr>
            <a:r>
              <a:rPr lang="en-US" sz="1400" dirty="0"/>
              <a:t>Separate billing and shipping address support.</a:t>
            </a:r>
          </a:p>
          <a:p>
            <a:pPr marL="285750" indent="-285750">
              <a:buFont typeface="Wingdings" panose="05000000000000000000" pitchFamily="2" charset="2"/>
              <a:buChar char="§"/>
            </a:pPr>
            <a:r>
              <a:rPr lang="en-US" sz="1400" dirty="0"/>
              <a:t>Form validation for required inputs.</a:t>
            </a:r>
          </a:p>
          <a:p>
            <a:pPr marL="285750" indent="-285750">
              <a:buFont typeface="Wingdings" panose="05000000000000000000" pitchFamily="2" charset="2"/>
              <a:buChar char="§"/>
            </a:pPr>
            <a:r>
              <a:rPr lang="en-US" sz="1400" dirty="0"/>
              <a:t>Printable Invoice (print button does not show up on invoice)</a:t>
            </a:r>
          </a:p>
          <a:p>
            <a:pPr marL="285750" indent="-285750">
              <a:buFont typeface="Wingdings" panose="05000000000000000000" pitchFamily="2" charset="2"/>
              <a:buChar char="§"/>
            </a:pPr>
            <a:r>
              <a:rPr lang="en-US" sz="1400" dirty="0"/>
              <a:t>Session capture using cookies</a:t>
            </a:r>
          </a:p>
          <a:p>
            <a:pPr marL="285750" indent="-285750">
              <a:buFont typeface="Wingdings" panose="05000000000000000000" pitchFamily="2" charset="2"/>
              <a:buChar char="§"/>
            </a:pPr>
            <a:r>
              <a:rPr lang="en-US" sz="1400" dirty="0"/>
              <a:t>Session is cleared upon completion of purchase, login or logout, or after a 10-minute timeout.</a:t>
            </a:r>
          </a:p>
          <a:p>
            <a:pPr marL="285750" indent="-285750">
              <a:buFont typeface="Wingdings" panose="05000000000000000000" pitchFamily="2" charset="2"/>
              <a:buChar char="§"/>
            </a:pPr>
            <a:endParaRPr lang="en-US" sz="1400" dirty="0"/>
          </a:p>
        </p:txBody>
      </p:sp>
    </p:spTree>
    <p:extLst>
      <p:ext uri="{BB962C8B-B14F-4D97-AF65-F5344CB8AC3E}">
        <p14:creationId xmlns:p14="http://schemas.microsoft.com/office/powerpoint/2010/main" val="494650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6BAA7-9683-49D3-80AC-7E9E32CA7084}"/>
              </a:ext>
            </a:extLst>
          </p:cNvPr>
          <p:cNvSpPr>
            <a:spLocks noGrp="1"/>
          </p:cNvSpPr>
          <p:nvPr>
            <p:ph type="title"/>
          </p:nvPr>
        </p:nvSpPr>
        <p:spPr/>
        <p:txBody>
          <a:bodyPr/>
          <a:lstStyle/>
          <a:p>
            <a:r>
              <a:rPr lang="en-US" dirty="0"/>
              <a:t>Shopping Cart Logic</a:t>
            </a:r>
          </a:p>
        </p:txBody>
      </p:sp>
      <p:pic>
        <p:nvPicPr>
          <p:cNvPr id="5" name="Content Placeholder 4">
            <a:extLst>
              <a:ext uri="{FF2B5EF4-FFF2-40B4-BE49-F238E27FC236}">
                <a16:creationId xmlns:a16="http://schemas.microsoft.com/office/drawing/2014/main" id="{038A772F-553A-427E-91E6-FEB8BC9B9487}"/>
              </a:ext>
            </a:extLst>
          </p:cNvPr>
          <p:cNvPicPr>
            <a:picLocks noGrp="1" noChangeAspect="1"/>
          </p:cNvPicPr>
          <p:nvPr>
            <p:ph idx="1"/>
          </p:nvPr>
        </p:nvPicPr>
        <p:blipFill>
          <a:blip r:embed="rId2"/>
          <a:stretch>
            <a:fillRect/>
          </a:stretch>
        </p:blipFill>
        <p:spPr>
          <a:xfrm>
            <a:off x="1066800" y="2014194"/>
            <a:ext cx="10058400" cy="2011680"/>
          </a:xfrm>
        </p:spPr>
      </p:pic>
      <p:sp>
        <p:nvSpPr>
          <p:cNvPr id="6" name="TextBox 5">
            <a:extLst>
              <a:ext uri="{FF2B5EF4-FFF2-40B4-BE49-F238E27FC236}">
                <a16:creationId xmlns:a16="http://schemas.microsoft.com/office/drawing/2014/main" id="{9A5BC45B-9FEC-4291-8FBE-F588AD447145}"/>
              </a:ext>
            </a:extLst>
          </p:cNvPr>
          <p:cNvSpPr txBox="1"/>
          <p:nvPr/>
        </p:nvSpPr>
        <p:spPr>
          <a:xfrm>
            <a:off x="1293779" y="4766553"/>
            <a:ext cx="9089348" cy="646331"/>
          </a:xfrm>
          <a:prstGeom prst="rect">
            <a:avLst/>
          </a:prstGeom>
          <a:noFill/>
        </p:spPr>
        <p:txBody>
          <a:bodyPr wrap="none" rtlCol="0">
            <a:spAutoFit/>
          </a:bodyPr>
          <a:lstStyle/>
          <a:p>
            <a:r>
              <a:rPr lang="en-US" dirty="0"/>
              <a:t>Subtotal, taxes, shipping charges, discounts and final price are all automatically</a:t>
            </a:r>
          </a:p>
          <a:p>
            <a:r>
              <a:rPr lang="en-US" dirty="0"/>
              <a:t>calculated on the fly as new items are added or removed from the cart.</a:t>
            </a:r>
          </a:p>
        </p:txBody>
      </p:sp>
    </p:spTree>
    <p:extLst>
      <p:ext uri="{BB962C8B-B14F-4D97-AF65-F5344CB8AC3E}">
        <p14:creationId xmlns:p14="http://schemas.microsoft.com/office/powerpoint/2010/main" val="4029046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08B4-16B4-452A-95B6-7B00B4471EE6}"/>
              </a:ext>
            </a:extLst>
          </p:cNvPr>
          <p:cNvSpPr>
            <a:spLocks noGrp="1"/>
          </p:cNvSpPr>
          <p:nvPr>
            <p:ph type="title"/>
          </p:nvPr>
        </p:nvSpPr>
        <p:spPr/>
        <p:txBody>
          <a:bodyPr/>
          <a:lstStyle/>
          <a:p>
            <a:r>
              <a:rPr lang="en-US" dirty="0"/>
              <a:t>Separate Billing and Shipping Addresses</a:t>
            </a:r>
          </a:p>
        </p:txBody>
      </p:sp>
      <p:sp>
        <p:nvSpPr>
          <p:cNvPr id="7" name="Content Placeholder 6">
            <a:extLst>
              <a:ext uri="{FF2B5EF4-FFF2-40B4-BE49-F238E27FC236}">
                <a16:creationId xmlns:a16="http://schemas.microsoft.com/office/drawing/2014/main" id="{272815C8-E91C-48AB-B637-82A3E753C180}"/>
              </a:ext>
            </a:extLst>
          </p:cNvPr>
          <p:cNvSpPr>
            <a:spLocks noGrp="1"/>
          </p:cNvSpPr>
          <p:nvPr>
            <p:ph idx="1"/>
          </p:nvPr>
        </p:nvSpPr>
        <p:spPr/>
        <p:txBody>
          <a:bodyPr/>
          <a:lstStyle/>
          <a:p>
            <a:r>
              <a:rPr lang="en-US" dirty="0"/>
              <a:t>Code hides the Shipping Address portion of the form unless the user selects it.  If the user only inputs a billing address it is used for shipping.  If not, separate addresses are captured.</a:t>
            </a:r>
          </a:p>
        </p:txBody>
      </p:sp>
      <p:pic>
        <p:nvPicPr>
          <p:cNvPr id="9" name="Picture 8">
            <a:extLst>
              <a:ext uri="{FF2B5EF4-FFF2-40B4-BE49-F238E27FC236}">
                <a16:creationId xmlns:a16="http://schemas.microsoft.com/office/drawing/2014/main" id="{4B29F610-1D73-4E9F-B4CD-2B8CF9B82429}"/>
              </a:ext>
            </a:extLst>
          </p:cNvPr>
          <p:cNvPicPr>
            <a:picLocks noChangeAspect="1"/>
          </p:cNvPicPr>
          <p:nvPr/>
        </p:nvPicPr>
        <p:blipFill>
          <a:blip r:embed="rId2"/>
          <a:stretch>
            <a:fillRect/>
          </a:stretch>
        </p:blipFill>
        <p:spPr>
          <a:xfrm>
            <a:off x="984824" y="3058633"/>
            <a:ext cx="10140376" cy="740733"/>
          </a:xfrm>
          <a:prstGeom prst="rect">
            <a:avLst/>
          </a:prstGeom>
        </p:spPr>
      </p:pic>
      <p:pic>
        <p:nvPicPr>
          <p:cNvPr id="11" name="Picture 10">
            <a:extLst>
              <a:ext uri="{FF2B5EF4-FFF2-40B4-BE49-F238E27FC236}">
                <a16:creationId xmlns:a16="http://schemas.microsoft.com/office/drawing/2014/main" id="{240A2C70-966A-4B21-881E-EEF6332FA8BE}"/>
              </a:ext>
            </a:extLst>
          </p:cNvPr>
          <p:cNvPicPr>
            <a:picLocks noChangeAspect="1"/>
          </p:cNvPicPr>
          <p:nvPr/>
        </p:nvPicPr>
        <p:blipFill>
          <a:blip r:embed="rId3"/>
          <a:stretch>
            <a:fillRect/>
          </a:stretch>
        </p:blipFill>
        <p:spPr>
          <a:xfrm>
            <a:off x="1164077" y="5377095"/>
            <a:ext cx="3400425" cy="257175"/>
          </a:xfrm>
          <a:prstGeom prst="rect">
            <a:avLst/>
          </a:prstGeom>
        </p:spPr>
      </p:pic>
      <p:pic>
        <p:nvPicPr>
          <p:cNvPr id="13" name="Picture 12">
            <a:extLst>
              <a:ext uri="{FF2B5EF4-FFF2-40B4-BE49-F238E27FC236}">
                <a16:creationId xmlns:a16="http://schemas.microsoft.com/office/drawing/2014/main" id="{E5811D51-F8E8-4BA9-B498-CE257EB49A02}"/>
              </a:ext>
            </a:extLst>
          </p:cNvPr>
          <p:cNvPicPr>
            <a:picLocks noChangeAspect="1"/>
          </p:cNvPicPr>
          <p:nvPr/>
        </p:nvPicPr>
        <p:blipFill>
          <a:blip r:embed="rId4"/>
          <a:stretch>
            <a:fillRect/>
          </a:stretch>
        </p:blipFill>
        <p:spPr>
          <a:xfrm>
            <a:off x="5036698" y="4310904"/>
            <a:ext cx="5991225" cy="1533525"/>
          </a:xfrm>
          <a:prstGeom prst="rect">
            <a:avLst/>
          </a:prstGeom>
        </p:spPr>
      </p:pic>
    </p:spTree>
    <p:extLst>
      <p:ext uri="{BB962C8B-B14F-4D97-AF65-F5344CB8AC3E}">
        <p14:creationId xmlns:p14="http://schemas.microsoft.com/office/powerpoint/2010/main" val="1418980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34037D5-2AE3-413B-ABA0-8522563F4B37}"/>
              </a:ext>
            </a:extLst>
          </p:cNvPr>
          <p:cNvSpPr>
            <a:spLocks noGrp="1"/>
          </p:cNvSpPr>
          <p:nvPr>
            <p:ph type="pic" idx="1"/>
          </p:nvPr>
        </p:nvSpPr>
        <p:spPr/>
      </p:sp>
      <p:sp>
        <p:nvSpPr>
          <p:cNvPr id="3" name="Title 2">
            <a:extLst>
              <a:ext uri="{FF2B5EF4-FFF2-40B4-BE49-F238E27FC236}">
                <a16:creationId xmlns:a16="http://schemas.microsoft.com/office/drawing/2014/main" id="{E534139C-BF01-450B-953A-1EAE8EAFAE5E}"/>
              </a:ext>
            </a:extLst>
          </p:cNvPr>
          <p:cNvSpPr>
            <a:spLocks noGrp="1"/>
          </p:cNvSpPr>
          <p:nvPr>
            <p:ph type="title"/>
          </p:nvPr>
        </p:nvSpPr>
        <p:spPr/>
        <p:txBody>
          <a:bodyPr/>
          <a:lstStyle/>
          <a:p>
            <a:r>
              <a:rPr lang="en-US" dirty="0"/>
              <a:t>Form Validation</a:t>
            </a:r>
          </a:p>
        </p:txBody>
      </p:sp>
      <p:sp>
        <p:nvSpPr>
          <p:cNvPr id="4" name="Text Placeholder 3">
            <a:extLst>
              <a:ext uri="{FF2B5EF4-FFF2-40B4-BE49-F238E27FC236}">
                <a16:creationId xmlns:a16="http://schemas.microsoft.com/office/drawing/2014/main" id="{C6D11E4C-6770-46E2-B66D-A87BB87C35F7}"/>
              </a:ext>
            </a:extLst>
          </p:cNvPr>
          <p:cNvSpPr>
            <a:spLocks noGrp="1"/>
          </p:cNvSpPr>
          <p:nvPr>
            <p:ph type="body" sz="half" idx="2"/>
          </p:nvPr>
        </p:nvSpPr>
        <p:spPr/>
        <p:txBody>
          <a:bodyPr/>
          <a:lstStyle/>
          <a:p>
            <a:r>
              <a:rPr lang="en-US" dirty="0"/>
              <a:t>jQuery is used to validate the form for purchase inputs.</a:t>
            </a:r>
          </a:p>
          <a:p>
            <a:r>
              <a:rPr lang="en-US" dirty="0"/>
              <a:t>All rules validate inputs defined in the HTML.</a:t>
            </a:r>
          </a:p>
        </p:txBody>
      </p:sp>
      <p:pic>
        <p:nvPicPr>
          <p:cNvPr id="6" name="Picture 5">
            <a:extLst>
              <a:ext uri="{FF2B5EF4-FFF2-40B4-BE49-F238E27FC236}">
                <a16:creationId xmlns:a16="http://schemas.microsoft.com/office/drawing/2014/main" id="{2A589A5D-CB27-4CA4-8BDF-0B8CE174C837}"/>
              </a:ext>
            </a:extLst>
          </p:cNvPr>
          <p:cNvPicPr>
            <a:picLocks noChangeAspect="1"/>
          </p:cNvPicPr>
          <p:nvPr/>
        </p:nvPicPr>
        <p:blipFill>
          <a:blip r:embed="rId2"/>
          <a:stretch>
            <a:fillRect/>
          </a:stretch>
        </p:blipFill>
        <p:spPr>
          <a:xfrm>
            <a:off x="228598" y="237743"/>
            <a:ext cx="7696201" cy="6315717"/>
          </a:xfrm>
          <a:prstGeom prst="rect">
            <a:avLst/>
          </a:prstGeom>
        </p:spPr>
      </p:pic>
    </p:spTree>
    <p:extLst>
      <p:ext uri="{BB962C8B-B14F-4D97-AF65-F5344CB8AC3E}">
        <p14:creationId xmlns:p14="http://schemas.microsoft.com/office/powerpoint/2010/main" val="3676605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1E43-9502-47D2-9435-01DF61E2AEB2}"/>
              </a:ext>
            </a:extLst>
          </p:cNvPr>
          <p:cNvSpPr>
            <a:spLocks noGrp="1"/>
          </p:cNvSpPr>
          <p:nvPr>
            <p:ph type="title"/>
          </p:nvPr>
        </p:nvSpPr>
        <p:spPr/>
        <p:txBody>
          <a:bodyPr/>
          <a:lstStyle/>
          <a:p>
            <a:r>
              <a:rPr lang="en-US" dirty="0"/>
              <a:t>Printable Invoice(Button does not print)</a:t>
            </a:r>
          </a:p>
        </p:txBody>
      </p:sp>
      <p:pic>
        <p:nvPicPr>
          <p:cNvPr id="5" name="Content Placeholder 4">
            <a:extLst>
              <a:ext uri="{FF2B5EF4-FFF2-40B4-BE49-F238E27FC236}">
                <a16:creationId xmlns:a16="http://schemas.microsoft.com/office/drawing/2014/main" id="{5F1BC20A-2C76-4199-A856-50C4B1469186}"/>
              </a:ext>
            </a:extLst>
          </p:cNvPr>
          <p:cNvPicPr>
            <a:picLocks noGrp="1" noChangeAspect="1"/>
          </p:cNvPicPr>
          <p:nvPr>
            <p:ph idx="1"/>
          </p:nvPr>
        </p:nvPicPr>
        <p:blipFill>
          <a:blip r:embed="rId2"/>
          <a:stretch>
            <a:fillRect/>
          </a:stretch>
        </p:blipFill>
        <p:spPr>
          <a:xfrm>
            <a:off x="1066800" y="2947382"/>
            <a:ext cx="10058400" cy="963235"/>
          </a:xfrm>
        </p:spPr>
      </p:pic>
      <p:pic>
        <p:nvPicPr>
          <p:cNvPr id="7" name="Picture 6">
            <a:extLst>
              <a:ext uri="{FF2B5EF4-FFF2-40B4-BE49-F238E27FC236}">
                <a16:creationId xmlns:a16="http://schemas.microsoft.com/office/drawing/2014/main" id="{42D347BA-1342-41E1-A238-C46C344AA573}"/>
              </a:ext>
            </a:extLst>
          </p:cNvPr>
          <p:cNvPicPr>
            <a:picLocks noChangeAspect="1"/>
          </p:cNvPicPr>
          <p:nvPr/>
        </p:nvPicPr>
        <p:blipFill>
          <a:blip r:embed="rId3"/>
          <a:stretch>
            <a:fillRect/>
          </a:stretch>
        </p:blipFill>
        <p:spPr>
          <a:xfrm>
            <a:off x="4005262" y="4032419"/>
            <a:ext cx="4181475" cy="1400175"/>
          </a:xfrm>
          <a:prstGeom prst="rect">
            <a:avLst/>
          </a:prstGeom>
        </p:spPr>
      </p:pic>
    </p:spTree>
    <p:extLst>
      <p:ext uri="{BB962C8B-B14F-4D97-AF65-F5344CB8AC3E}">
        <p14:creationId xmlns:p14="http://schemas.microsoft.com/office/powerpoint/2010/main" val="1460216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1D47-569E-4AC0-BF78-DFB7CCD59CFC}"/>
              </a:ext>
            </a:extLst>
          </p:cNvPr>
          <p:cNvSpPr>
            <a:spLocks noGrp="1"/>
          </p:cNvSpPr>
          <p:nvPr>
            <p:ph type="title"/>
          </p:nvPr>
        </p:nvSpPr>
        <p:spPr/>
        <p:txBody>
          <a:bodyPr/>
          <a:lstStyle/>
          <a:p>
            <a:r>
              <a:rPr lang="en-US" dirty="0"/>
              <a:t>Session Handling – Cookies and Automatic Cleanup of Session</a:t>
            </a:r>
          </a:p>
        </p:txBody>
      </p:sp>
      <p:pic>
        <p:nvPicPr>
          <p:cNvPr id="4" name="Picture 3">
            <a:extLst>
              <a:ext uri="{FF2B5EF4-FFF2-40B4-BE49-F238E27FC236}">
                <a16:creationId xmlns:a16="http://schemas.microsoft.com/office/drawing/2014/main" id="{2E9B2260-7A9E-45AD-87A2-E40B2EC2B5B9}"/>
              </a:ext>
            </a:extLst>
          </p:cNvPr>
          <p:cNvPicPr>
            <a:picLocks noChangeAspect="1"/>
          </p:cNvPicPr>
          <p:nvPr/>
        </p:nvPicPr>
        <p:blipFill>
          <a:blip r:embed="rId2"/>
          <a:stretch>
            <a:fillRect/>
          </a:stretch>
        </p:blipFill>
        <p:spPr>
          <a:xfrm>
            <a:off x="608282" y="2133498"/>
            <a:ext cx="2162175" cy="295275"/>
          </a:xfrm>
          <a:prstGeom prst="rect">
            <a:avLst/>
          </a:prstGeom>
        </p:spPr>
      </p:pic>
      <p:pic>
        <p:nvPicPr>
          <p:cNvPr id="6" name="Picture 5">
            <a:extLst>
              <a:ext uri="{FF2B5EF4-FFF2-40B4-BE49-F238E27FC236}">
                <a16:creationId xmlns:a16="http://schemas.microsoft.com/office/drawing/2014/main" id="{9FB0550B-3A46-43DF-8B97-6E08FCC895C0}"/>
              </a:ext>
            </a:extLst>
          </p:cNvPr>
          <p:cNvPicPr>
            <a:picLocks noChangeAspect="1"/>
          </p:cNvPicPr>
          <p:nvPr/>
        </p:nvPicPr>
        <p:blipFill>
          <a:blip r:embed="rId3"/>
          <a:stretch>
            <a:fillRect/>
          </a:stretch>
        </p:blipFill>
        <p:spPr>
          <a:xfrm>
            <a:off x="1689369" y="2655347"/>
            <a:ext cx="5629275" cy="885825"/>
          </a:xfrm>
          <a:prstGeom prst="rect">
            <a:avLst/>
          </a:prstGeom>
        </p:spPr>
      </p:pic>
      <p:pic>
        <p:nvPicPr>
          <p:cNvPr id="8" name="Picture 7">
            <a:extLst>
              <a:ext uri="{FF2B5EF4-FFF2-40B4-BE49-F238E27FC236}">
                <a16:creationId xmlns:a16="http://schemas.microsoft.com/office/drawing/2014/main" id="{64D20C79-C47B-417C-BD80-62E99AD302D1}"/>
              </a:ext>
            </a:extLst>
          </p:cNvPr>
          <p:cNvPicPr>
            <a:picLocks noChangeAspect="1"/>
          </p:cNvPicPr>
          <p:nvPr/>
        </p:nvPicPr>
        <p:blipFill>
          <a:blip r:embed="rId4"/>
          <a:stretch>
            <a:fillRect/>
          </a:stretch>
        </p:blipFill>
        <p:spPr>
          <a:xfrm>
            <a:off x="3211952" y="3777778"/>
            <a:ext cx="5962650" cy="628650"/>
          </a:xfrm>
          <a:prstGeom prst="rect">
            <a:avLst/>
          </a:prstGeom>
        </p:spPr>
      </p:pic>
    </p:spTree>
    <p:extLst>
      <p:ext uri="{BB962C8B-B14F-4D97-AF65-F5344CB8AC3E}">
        <p14:creationId xmlns:p14="http://schemas.microsoft.com/office/powerpoint/2010/main" val="1947328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A501B0-2614-4B06-ADF5-1BE112D853BC}"/>
              </a:ext>
            </a:extLst>
          </p:cNvPr>
          <p:cNvSpPr>
            <a:spLocks noGrp="1"/>
          </p:cNvSpPr>
          <p:nvPr>
            <p:ph type="title"/>
          </p:nvPr>
        </p:nvSpPr>
        <p:spPr>
          <a:xfrm>
            <a:off x="1066800" y="642594"/>
            <a:ext cx="10058400" cy="1371600"/>
          </a:xfrm>
        </p:spPr>
        <p:txBody>
          <a:bodyPr anchor="ctr">
            <a:normAutofit/>
          </a:bodyPr>
          <a:lstStyle/>
          <a:p>
            <a:r>
              <a:rPr lang="en-US" dirty="0"/>
              <a:t>HTTP Secure Socket</a:t>
            </a:r>
          </a:p>
        </p:txBody>
      </p:sp>
      <p:sp>
        <p:nvSpPr>
          <p:cNvPr id="4" name="Text Placeholder 3">
            <a:extLst>
              <a:ext uri="{FF2B5EF4-FFF2-40B4-BE49-F238E27FC236}">
                <a16:creationId xmlns:a16="http://schemas.microsoft.com/office/drawing/2014/main" id="{A2A5172A-FAF5-41E3-9773-2B5E6514A44F}"/>
              </a:ext>
            </a:extLst>
          </p:cNvPr>
          <p:cNvSpPr>
            <a:spLocks noGrp="1"/>
          </p:cNvSpPr>
          <p:nvPr>
            <p:ph sz="half" idx="1"/>
          </p:nvPr>
        </p:nvSpPr>
        <p:spPr>
          <a:xfrm>
            <a:off x="1066800" y="2103120"/>
            <a:ext cx="4663440" cy="3749040"/>
          </a:xfrm>
        </p:spPr>
        <p:txBody>
          <a:bodyPr>
            <a:normAutofit/>
          </a:bodyPr>
          <a:lstStyle/>
          <a:p>
            <a:r>
              <a:rPr lang="en-US" dirty="0"/>
              <a:t>Application uses HTTPS.  For dev it is a self signed certificate.  In production it would use a certificate from a root provider such as Microsoft, Thawte, etc.</a:t>
            </a:r>
          </a:p>
        </p:txBody>
      </p:sp>
      <p:pic>
        <p:nvPicPr>
          <p:cNvPr id="6" name="Picture 5">
            <a:extLst>
              <a:ext uri="{FF2B5EF4-FFF2-40B4-BE49-F238E27FC236}">
                <a16:creationId xmlns:a16="http://schemas.microsoft.com/office/drawing/2014/main" id="{B22280FA-143C-41D8-9F26-AFAD95332C84}"/>
              </a:ext>
            </a:extLst>
          </p:cNvPr>
          <p:cNvPicPr>
            <a:picLocks noChangeAspect="1"/>
          </p:cNvPicPr>
          <p:nvPr/>
        </p:nvPicPr>
        <p:blipFill>
          <a:blip r:embed="rId2"/>
          <a:stretch>
            <a:fillRect/>
          </a:stretch>
        </p:blipFill>
        <p:spPr>
          <a:xfrm>
            <a:off x="6461760" y="2444534"/>
            <a:ext cx="4663440" cy="3066212"/>
          </a:xfrm>
          <a:prstGeom prst="rect">
            <a:avLst/>
          </a:prstGeom>
          <a:noFill/>
        </p:spPr>
      </p:pic>
    </p:spTree>
    <p:extLst>
      <p:ext uri="{BB962C8B-B14F-4D97-AF65-F5344CB8AC3E}">
        <p14:creationId xmlns:p14="http://schemas.microsoft.com/office/powerpoint/2010/main" val="87024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FBA2-A3F5-44E6-B774-202EFDB39D71}"/>
              </a:ext>
            </a:extLst>
          </p:cNvPr>
          <p:cNvSpPr>
            <a:spLocks noGrp="1"/>
          </p:cNvSpPr>
          <p:nvPr>
            <p:ph type="title"/>
          </p:nvPr>
        </p:nvSpPr>
        <p:spPr/>
        <p:txBody>
          <a:bodyPr/>
          <a:lstStyle/>
          <a:p>
            <a:r>
              <a:rPr lang="en-US" dirty="0"/>
              <a:t>User Support with 2fa</a:t>
            </a:r>
          </a:p>
        </p:txBody>
      </p:sp>
      <p:sp>
        <p:nvSpPr>
          <p:cNvPr id="3" name="Content Placeholder 2">
            <a:extLst>
              <a:ext uri="{FF2B5EF4-FFF2-40B4-BE49-F238E27FC236}">
                <a16:creationId xmlns:a16="http://schemas.microsoft.com/office/drawing/2014/main" id="{0F4C1C4F-6995-4625-A54B-5711E2405978}"/>
              </a:ext>
            </a:extLst>
          </p:cNvPr>
          <p:cNvSpPr>
            <a:spLocks noGrp="1"/>
          </p:cNvSpPr>
          <p:nvPr>
            <p:ph sz="half" idx="1"/>
          </p:nvPr>
        </p:nvSpPr>
        <p:spPr/>
        <p:txBody>
          <a:bodyPr/>
          <a:lstStyle/>
          <a:p>
            <a:r>
              <a:rPr lang="en-US" dirty="0" err="1"/>
              <a:t>ASP.Net</a:t>
            </a:r>
            <a:r>
              <a:rPr lang="en-US" dirty="0"/>
              <a:t> Identity service used to support website users.</a:t>
            </a:r>
          </a:p>
          <a:p>
            <a:endParaRPr lang="en-US" dirty="0"/>
          </a:p>
        </p:txBody>
      </p:sp>
      <p:sp>
        <p:nvSpPr>
          <p:cNvPr id="4" name="Content Placeholder 3">
            <a:extLst>
              <a:ext uri="{FF2B5EF4-FFF2-40B4-BE49-F238E27FC236}">
                <a16:creationId xmlns:a16="http://schemas.microsoft.com/office/drawing/2014/main" id="{93A7A72A-DE35-441E-9AC2-F42302DDA6CC}"/>
              </a:ext>
            </a:extLst>
          </p:cNvPr>
          <p:cNvSpPr>
            <a:spLocks noGrp="1"/>
          </p:cNvSpPr>
          <p:nvPr>
            <p:ph sz="half" idx="2"/>
          </p:nvPr>
        </p:nvSpPr>
        <p:spPr/>
        <p:txBody>
          <a:bodyPr/>
          <a:lstStyle/>
          <a:p>
            <a:r>
              <a:rPr lang="en-US" dirty="0"/>
              <a:t>2 Factor Authentication</a:t>
            </a:r>
          </a:p>
          <a:p>
            <a:endParaRPr lang="en-US" dirty="0"/>
          </a:p>
        </p:txBody>
      </p:sp>
      <p:pic>
        <p:nvPicPr>
          <p:cNvPr id="6" name="Picture 5">
            <a:extLst>
              <a:ext uri="{FF2B5EF4-FFF2-40B4-BE49-F238E27FC236}">
                <a16:creationId xmlns:a16="http://schemas.microsoft.com/office/drawing/2014/main" id="{3596DA5C-278F-469D-A151-193A41812A95}"/>
              </a:ext>
            </a:extLst>
          </p:cNvPr>
          <p:cNvPicPr>
            <a:picLocks noChangeAspect="1"/>
          </p:cNvPicPr>
          <p:nvPr/>
        </p:nvPicPr>
        <p:blipFill>
          <a:blip r:embed="rId2"/>
          <a:stretch>
            <a:fillRect/>
          </a:stretch>
        </p:blipFill>
        <p:spPr>
          <a:xfrm>
            <a:off x="1548470" y="2772586"/>
            <a:ext cx="2634424" cy="3002677"/>
          </a:xfrm>
          <a:prstGeom prst="rect">
            <a:avLst/>
          </a:prstGeom>
        </p:spPr>
      </p:pic>
      <p:pic>
        <p:nvPicPr>
          <p:cNvPr id="8" name="Picture 7">
            <a:extLst>
              <a:ext uri="{FF2B5EF4-FFF2-40B4-BE49-F238E27FC236}">
                <a16:creationId xmlns:a16="http://schemas.microsoft.com/office/drawing/2014/main" id="{AF1BB4E8-D972-401D-A287-4B8616828C36}"/>
              </a:ext>
            </a:extLst>
          </p:cNvPr>
          <p:cNvPicPr>
            <a:picLocks noChangeAspect="1"/>
          </p:cNvPicPr>
          <p:nvPr/>
        </p:nvPicPr>
        <p:blipFill>
          <a:blip r:embed="rId3"/>
          <a:stretch>
            <a:fillRect/>
          </a:stretch>
        </p:blipFill>
        <p:spPr>
          <a:xfrm>
            <a:off x="6647133" y="2772585"/>
            <a:ext cx="4492036" cy="3002677"/>
          </a:xfrm>
          <a:prstGeom prst="rect">
            <a:avLst/>
          </a:prstGeom>
        </p:spPr>
      </p:pic>
    </p:spTree>
    <p:extLst>
      <p:ext uri="{BB962C8B-B14F-4D97-AF65-F5344CB8AC3E}">
        <p14:creationId xmlns:p14="http://schemas.microsoft.com/office/powerpoint/2010/main" val="227679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B1AA3-757B-49B7-8129-81D8F9C2DF5D}"/>
              </a:ext>
            </a:extLst>
          </p:cNvPr>
          <p:cNvSpPr>
            <a:spLocks noGrp="1"/>
          </p:cNvSpPr>
          <p:nvPr>
            <p:ph type="title"/>
          </p:nvPr>
        </p:nvSpPr>
        <p:spPr/>
        <p:txBody>
          <a:bodyPr/>
          <a:lstStyle/>
          <a:p>
            <a:r>
              <a:rPr lang="en-US" dirty="0"/>
              <a:t>Pages locked behind logins</a:t>
            </a:r>
          </a:p>
        </p:txBody>
      </p:sp>
      <p:pic>
        <p:nvPicPr>
          <p:cNvPr id="6" name="Content Placeholder 5">
            <a:extLst>
              <a:ext uri="{FF2B5EF4-FFF2-40B4-BE49-F238E27FC236}">
                <a16:creationId xmlns:a16="http://schemas.microsoft.com/office/drawing/2014/main" id="{E0E91758-684D-47E7-A82C-200627BB462C}"/>
              </a:ext>
            </a:extLst>
          </p:cNvPr>
          <p:cNvPicPr>
            <a:picLocks noGrp="1" noChangeAspect="1"/>
          </p:cNvPicPr>
          <p:nvPr>
            <p:ph idx="1"/>
          </p:nvPr>
        </p:nvPicPr>
        <p:blipFill>
          <a:blip r:embed="rId2"/>
          <a:stretch>
            <a:fillRect/>
          </a:stretch>
        </p:blipFill>
        <p:spPr>
          <a:xfrm>
            <a:off x="685800" y="1401366"/>
            <a:ext cx="6858000" cy="3750468"/>
          </a:xfrm>
        </p:spPr>
      </p:pic>
      <p:sp>
        <p:nvSpPr>
          <p:cNvPr id="4" name="Text Placeholder 3">
            <a:extLst>
              <a:ext uri="{FF2B5EF4-FFF2-40B4-BE49-F238E27FC236}">
                <a16:creationId xmlns:a16="http://schemas.microsoft.com/office/drawing/2014/main" id="{7027B6E1-31F0-4F3C-9750-52435537E365}"/>
              </a:ext>
            </a:extLst>
          </p:cNvPr>
          <p:cNvSpPr>
            <a:spLocks noGrp="1"/>
          </p:cNvSpPr>
          <p:nvPr>
            <p:ph type="body" sz="half" idx="2"/>
          </p:nvPr>
        </p:nvSpPr>
        <p:spPr/>
        <p:txBody>
          <a:bodyPr/>
          <a:lstStyle/>
          <a:p>
            <a:pPr marL="285750" indent="-285750">
              <a:buFont typeface="Courier New" panose="02070309020205020404" pitchFamily="49" charset="0"/>
              <a:buChar char="o"/>
            </a:pPr>
            <a:r>
              <a:rPr lang="en-US" dirty="0"/>
              <a:t>Unable to access cart and other pages without prior login.</a:t>
            </a:r>
          </a:p>
          <a:p>
            <a:pPr marL="285750" indent="-285750">
              <a:buFont typeface="Courier New" panose="02070309020205020404" pitchFamily="49" charset="0"/>
              <a:buChar char="o"/>
            </a:pPr>
            <a:r>
              <a:rPr lang="en-US" dirty="0"/>
              <a:t>Separate database for user account information from the product, a.k.a. movies database.</a:t>
            </a:r>
          </a:p>
        </p:txBody>
      </p:sp>
    </p:spTree>
    <p:extLst>
      <p:ext uri="{BB962C8B-B14F-4D97-AF65-F5344CB8AC3E}">
        <p14:creationId xmlns:p14="http://schemas.microsoft.com/office/powerpoint/2010/main" val="1108759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D5B2F-2DBF-47FF-8FA8-E8E6ABB3C2F8}"/>
              </a:ext>
            </a:extLst>
          </p:cNvPr>
          <p:cNvSpPr>
            <a:spLocks noGrp="1"/>
          </p:cNvSpPr>
          <p:nvPr>
            <p:ph type="title"/>
          </p:nvPr>
        </p:nvSpPr>
        <p:spPr/>
        <p:txBody>
          <a:bodyPr/>
          <a:lstStyle/>
          <a:p>
            <a:r>
              <a:rPr lang="en-US" dirty="0"/>
              <a:t>2 Factor Authentication</a:t>
            </a:r>
          </a:p>
        </p:txBody>
      </p:sp>
      <p:pic>
        <p:nvPicPr>
          <p:cNvPr id="6" name="Content Placeholder 5">
            <a:extLst>
              <a:ext uri="{FF2B5EF4-FFF2-40B4-BE49-F238E27FC236}">
                <a16:creationId xmlns:a16="http://schemas.microsoft.com/office/drawing/2014/main" id="{BB74F47A-1B95-46CA-9E5D-55F403B73123}"/>
              </a:ext>
            </a:extLst>
          </p:cNvPr>
          <p:cNvPicPr>
            <a:picLocks noGrp="1" noChangeAspect="1"/>
          </p:cNvPicPr>
          <p:nvPr>
            <p:ph idx="1"/>
          </p:nvPr>
        </p:nvPicPr>
        <p:blipFill>
          <a:blip r:embed="rId2"/>
          <a:stretch>
            <a:fillRect/>
          </a:stretch>
        </p:blipFill>
        <p:spPr>
          <a:xfrm>
            <a:off x="685800" y="1401366"/>
            <a:ext cx="6858000" cy="3750468"/>
          </a:xfrm>
        </p:spPr>
      </p:pic>
      <p:sp>
        <p:nvSpPr>
          <p:cNvPr id="4" name="Text Placeholder 3">
            <a:extLst>
              <a:ext uri="{FF2B5EF4-FFF2-40B4-BE49-F238E27FC236}">
                <a16:creationId xmlns:a16="http://schemas.microsoft.com/office/drawing/2014/main" id="{B4B9E17C-7F3C-46E9-BE98-5385E796EB0A}"/>
              </a:ext>
            </a:extLst>
          </p:cNvPr>
          <p:cNvSpPr>
            <a:spLocks noGrp="1"/>
          </p:cNvSpPr>
          <p:nvPr>
            <p:ph type="body" sz="half" idx="2"/>
          </p:nvPr>
        </p:nvSpPr>
        <p:spPr/>
        <p:txBody>
          <a:bodyPr/>
          <a:lstStyle/>
          <a:p>
            <a:pPr marL="285750" indent="-285750">
              <a:buFont typeface="Courier New" panose="02070309020205020404" pitchFamily="49" charset="0"/>
              <a:buChar char="o"/>
            </a:pPr>
            <a:r>
              <a:rPr lang="en-US" dirty="0"/>
              <a:t>App supports, but does not require, 2 factor authentication for users.</a:t>
            </a:r>
          </a:p>
          <a:p>
            <a:pPr marL="285750" indent="-285750">
              <a:buFont typeface="Courier New" panose="02070309020205020404" pitchFamily="49" charset="0"/>
              <a:buChar char="o"/>
            </a:pPr>
            <a:r>
              <a:rPr lang="en-US" dirty="0"/>
              <a:t>Sample user accounts both with and without 2 factor enabled.</a:t>
            </a:r>
          </a:p>
          <a:p>
            <a:pPr marL="28575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3595226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5D0B2-B8F3-4024-ABF9-BAA56DAB3ECF}"/>
              </a:ext>
            </a:extLst>
          </p:cNvPr>
          <p:cNvSpPr>
            <a:spLocks noGrp="1"/>
          </p:cNvSpPr>
          <p:nvPr>
            <p:ph type="title"/>
          </p:nvPr>
        </p:nvSpPr>
        <p:spPr/>
        <p:txBody>
          <a:bodyPr/>
          <a:lstStyle/>
          <a:p>
            <a:r>
              <a:rPr lang="en-US" dirty="0"/>
              <a:t>Pages locked behind login</a:t>
            </a:r>
          </a:p>
        </p:txBody>
      </p:sp>
      <p:sp>
        <p:nvSpPr>
          <p:cNvPr id="3" name="Text Placeholder 2">
            <a:extLst>
              <a:ext uri="{FF2B5EF4-FFF2-40B4-BE49-F238E27FC236}">
                <a16:creationId xmlns:a16="http://schemas.microsoft.com/office/drawing/2014/main" id="{EF4121AB-A4E0-40BA-A886-D5AEF826D957}"/>
              </a:ext>
            </a:extLst>
          </p:cNvPr>
          <p:cNvSpPr>
            <a:spLocks noGrp="1"/>
          </p:cNvSpPr>
          <p:nvPr>
            <p:ph type="body" idx="1"/>
          </p:nvPr>
        </p:nvSpPr>
        <p:spPr/>
        <p:txBody>
          <a:bodyPr>
            <a:normAutofit fontScale="92500" lnSpcReduction="10000"/>
          </a:bodyPr>
          <a:lstStyle/>
          <a:p>
            <a:r>
              <a:rPr lang="en-US" dirty="0"/>
              <a:t>Some pages require a user to be logged in.</a:t>
            </a:r>
          </a:p>
        </p:txBody>
      </p:sp>
      <p:pic>
        <p:nvPicPr>
          <p:cNvPr id="8" name="Content Placeholder 7">
            <a:extLst>
              <a:ext uri="{FF2B5EF4-FFF2-40B4-BE49-F238E27FC236}">
                <a16:creationId xmlns:a16="http://schemas.microsoft.com/office/drawing/2014/main" id="{F9EA1179-4D65-46D2-BC64-09251712CD16}"/>
              </a:ext>
            </a:extLst>
          </p:cNvPr>
          <p:cNvPicPr>
            <a:picLocks noGrp="1" noChangeAspect="1"/>
          </p:cNvPicPr>
          <p:nvPr>
            <p:ph sz="half" idx="2"/>
          </p:nvPr>
        </p:nvPicPr>
        <p:blipFill>
          <a:blip r:embed="rId2"/>
          <a:stretch>
            <a:fillRect/>
          </a:stretch>
        </p:blipFill>
        <p:spPr>
          <a:xfrm>
            <a:off x="1069975" y="2855877"/>
            <a:ext cx="4664075" cy="3036959"/>
          </a:xfrm>
        </p:spPr>
      </p:pic>
      <p:sp>
        <p:nvSpPr>
          <p:cNvPr id="5" name="Text Placeholder 4">
            <a:extLst>
              <a:ext uri="{FF2B5EF4-FFF2-40B4-BE49-F238E27FC236}">
                <a16:creationId xmlns:a16="http://schemas.microsoft.com/office/drawing/2014/main" id="{6FF56647-1AB2-44DE-83B5-12BC68F4F749}"/>
              </a:ext>
            </a:extLst>
          </p:cNvPr>
          <p:cNvSpPr>
            <a:spLocks noGrp="1"/>
          </p:cNvSpPr>
          <p:nvPr>
            <p:ph type="body" sz="quarter" idx="3"/>
          </p:nvPr>
        </p:nvSpPr>
        <p:spPr/>
        <p:txBody>
          <a:bodyPr>
            <a:normAutofit fontScale="92500" lnSpcReduction="10000"/>
          </a:bodyPr>
          <a:lstStyle/>
          <a:p>
            <a:r>
              <a:rPr lang="en-US" dirty="0"/>
              <a:t>Some pages require a specific user to be logged in.</a:t>
            </a:r>
          </a:p>
        </p:txBody>
      </p:sp>
      <p:pic>
        <p:nvPicPr>
          <p:cNvPr id="10" name="Content Placeholder 9">
            <a:extLst>
              <a:ext uri="{FF2B5EF4-FFF2-40B4-BE49-F238E27FC236}">
                <a16:creationId xmlns:a16="http://schemas.microsoft.com/office/drawing/2014/main" id="{F74976AE-6AE8-40F2-BE47-C370F6D40399}"/>
              </a:ext>
            </a:extLst>
          </p:cNvPr>
          <p:cNvPicPr>
            <a:picLocks noGrp="1" noChangeAspect="1"/>
          </p:cNvPicPr>
          <p:nvPr>
            <p:ph sz="quarter" idx="4"/>
          </p:nvPr>
        </p:nvPicPr>
        <p:blipFill>
          <a:blip r:embed="rId3"/>
          <a:stretch>
            <a:fillRect/>
          </a:stretch>
        </p:blipFill>
        <p:spPr>
          <a:xfrm>
            <a:off x="6457950" y="3210542"/>
            <a:ext cx="4664075" cy="2327629"/>
          </a:xfrm>
        </p:spPr>
      </p:pic>
    </p:spTree>
    <p:extLst>
      <p:ext uri="{BB962C8B-B14F-4D97-AF65-F5344CB8AC3E}">
        <p14:creationId xmlns:p14="http://schemas.microsoft.com/office/powerpoint/2010/main" val="3842368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B6E1-EA15-43F0-9847-B38227A8EF8A}"/>
              </a:ext>
            </a:extLst>
          </p:cNvPr>
          <p:cNvSpPr>
            <a:spLocks noGrp="1"/>
          </p:cNvSpPr>
          <p:nvPr>
            <p:ph type="title"/>
          </p:nvPr>
        </p:nvSpPr>
        <p:spPr/>
        <p:txBody>
          <a:bodyPr/>
          <a:lstStyle/>
          <a:p>
            <a:r>
              <a:rPr lang="en-US" dirty="0"/>
              <a:t>Classic look with modern web design</a:t>
            </a:r>
            <a:br>
              <a:rPr lang="en-US" dirty="0"/>
            </a:br>
            <a:r>
              <a:rPr lang="en-US" dirty="0"/>
              <a:t>(CSS, JavaScript, jQuery, </a:t>
            </a:r>
            <a:r>
              <a:rPr lang="en-US" dirty="0" err="1"/>
              <a:t>ASP.Net</a:t>
            </a:r>
            <a:r>
              <a:rPr lang="en-US" dirty="0"/>
              <a:t> Core)</a:t>
            </a:r>
          </a:p>
        </p:txBody>
      </p:sp>
      <p:sp>
        <p:nvSpPr>
          <p:cNvPr id="3" name="Content Placeholder 2">
            <a:extLst>
              <a:ext uri="{FF2B5EF4-FFF2-40B4-BE49-F238E27FC236}">
                <a16:creationId xmlns:a16="http://schemas.microsoft.com/office/drawing/2014/main" id="{7F4BDA14-0281-4395-9B4A-8767BBA367E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E4F67CB-6D84-4790-9ED8-5C3FB06ADE21}"/>
              </a:ext>
            </a:extLst>
          </p:cNvPr>
          <p:cNvPicPr>
            <a:picLocks noChangeAspect="1"/>
          </p:cNvPicPr>
          <p:nvPr/>
        </p:nvPicPr>
        <p:blipFill>
          <a:blip r:embed="rId2"/>
          <a:stretch>
            <a:fillRect/>
          </a:stretch>
        </p:blipFill>
        <p:spPr>
          <a:xfrm>
            <a:off x="2161024" y="2287363"/>
            <a:ext cx="7869951" cy="3754307"/>
          </a:xfrm>
          <a:prstGeom prst="rect">
            <a:avLst/>
          </a:prstGeom>
        </p:spPr>
      </p:pic>
    </p:spTree>
    <p:extLst>
      <p:ext uri="{BB962C8B-B14F-4D97-AF65-F5344CB8AC3E}">
        <p14:creationId xmlns:p14="http://schemas.microsoft.com/office/powerpoint/2010/main" val="35529770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82</TotalTime>
  <Words>917</Words>
  <Application>Microsoft Office PowerPoint</Application>
  <PresentationFormat>Widescreen</PresentationFormat>
  <Paragraphs>111</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Century Gothic</vt:lpstr>
      <vt:lpstr>Courier New</vt:lpstr>
      <vt:lpstr>Garamond</vt:lpstr>
      <vt:lpstr>Wingdings</vt:lpstr>
      <vt:lpstr>SavonVTI</vt:lpstr>
      <vt:lpstr>Daryl’s Movie Emporium</vt:lpstr>
      <vt:lpstr>Contents</vt:lpstr>
      <vt:lpstr>Section 1 – Feature List</vt:lpstr>
      <vt:lpstr>HTTP Secure Socket</vt:lpstr>
      <vt:lpstr>User Support with 2fa</vt:lpstr>
      <vt:lpstr>Pages locked behind logins</vt:lpstr>
      <vt:lpstr>2 Factor Authentication</vt:lpstr>
      <vt:lpstr>Pages locked behind login</vt:lpstr>
      <vt:lpstr>Classic look with modern web design (CSS, JavaScript, jQuery, ASP.Net Core)</vt:lpstr>
      <vt:lpstr>Modal display for trailer</vt:lpstr>
      <vt:lpstr>Modal display for plot description</vt:lpstr>
      <vt:lpstr>Shopping cart</vt:lpstr>
      <vt:lpstr>Shopping cart</vt:lpstr>
      <vt:lpstr>Separate Billing and Shipping Address</vt:lpstr>
      <vt:lpstr>Form Validation highlights missing data</vt:lpstr>
      <vt:lpstr>Printable Invoice</vt:lpstr>
      <vt:lpstr>Session capture</vt:lpstr>
      <vt:lpstr>Database Administration</vt:lpstr>
      <vt:lpstr>Section 2</vt:lpstr>
      <vt:lpstr>HTTPS Secure Sockets</vt:lpstr>
      <vt:lpstr>User Support</vt:lpstr>
      <vt:lpstr>2 Factor Authentication</vt:lpstr>
      <vt:lpstr>Pages Locked Behind Logins</vt:lpstr>
      <vt:lpstr>PowerPoint Presentation</vt:lpstr>
      <vt:lpstr>Database Administration via Web Interface with User Access Control</vt:lpstr>
      <vt:lpstr>Classic Look with Modern Elements</vt:lpstr>
      <vt:lpstr>Modal Displays for Trailers and Plots</vt:lpstr>
      <vt:lpstr>Cart Quantity Indicator in Header</vt:lpstr>
      <vt:lpstr>Header and Footer are Fixed</vt:lpstr>
      <vt:lpstr>Shopping Cart Logic</vt:lpstr>
      <vt:lpstr>Separate Billing and Shipping Addresses</vt:lpstr>
      <vt:lpstr>Form Validation</vt:lpstr>
      <vt:lpstr>Printable Invoice(Button does not print)</vt:lpstr>
      <vt:lpstr>Session Handling – Cookies and Automatic Cleanup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Daryl’s Movie Emporium</dc:title>
  <dc:creator>Daryl</dc:creator>
  <cp:lastModifiedBy>Daryl</cp:lastModifiedBy>
  <cp:revision>5</cp:revision>
  <dcterms:created xsi:type="dcterms:W3CDTF">2020-10-10T02:56:21Z</dcterms:created>
  <dcterms:modified xsi:type="dcterms:W3CDTF">2020-10-10T04:18:37Z</dcterms:modified>
</cp:coreProperties>
</file>