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>
      <p:cViewPr varScale="1">
        <p:scale>
          <a:sx n="110" d="100"/>
          <a:sy n="110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CAA8C-C231-AB4B-A1F3-284D6696139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47B39-6E00-9245-B706-842839EB1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47B39-6E00-9245-B706-842839EB1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65A2-CEC0-0741-A38E-C8553F810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97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02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51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36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9FF011-3C9A-4158-9546-663337449C47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481A9F-8C09-4C99-AFC7-6551B1ADE1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Peak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Alexander Hamilton, Daryl White, Sylvia Betrosian, and Adreas Michaelides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2" y="757332"/>
            <a:ext cx="7886700" cy="517464"/>
          </a:xfrm>
        </p:spPr>
        <p:txBody>
          <a:bodyPr>
            <a:noAutofit/>
          </a:bodyPr>
          <a:lstStyle/>
          <a:p>
            <a:r>
              <a:rPr lang="en-US" sz="4400" dirty="0"/>
              <a:t>Block Diagram in Command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86700" cy="47053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ClrTx/>
              <a:buNone/>
            </a:pPr>
            <a:endParaRPr lang="en-US" sz="750" dirty="0"/>
          </a:p>
        </p:txBody>
      </p:sp>
      <p:sp>
        <p:nvSpPr>
          <p:cNvPr id="7" name="Rectangle 6"/>
          <p:cNvSpPr/>
          <p:nvPr/>
        </p:nvSpPr>
        <p:spPr>
          <a:xfrm>
            <a:off x="1015510" y="1490557"/>
            <a:ext cx="1556239" cy="1450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140801" y="2228851"/>
            <a:ext cx="130565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Data from Rx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4479" y="1485531"/>
            <a:ext cx="4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5510" y="4171744"/>
            <a:ext cx="1493593" cy="1829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140801" y="4365381"/>
            <a:ext cx="1305658" cy="58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NumWords</a:t>
            </a: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1140800" y="5267006"/>
            <a:ext cx="1305658" cy="6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Data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354" y="5342475"/>
            <a:ext cx="1213339" cy="43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Byte to ASCII converter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74370" y="4434435"/>
            <a:ext cx="1556239" cy="1450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6231544" y="5342475"/>
            <a:ext cx="1041889" cy="43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Data received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41477" y="4365380"/>
            <a:ext cx="356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Tx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6102958" y="2058021"/>
            <a:ext cx="1299063" cy="4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Model repeated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1595803" y="2809143"/>
            <a:ext cx="290147" cy="155623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1088048" y="3363057"/>
            <a:ext cx="130565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Numwords_bcs</a:t>
            </a:r>
            <a:r>
              <a:rPr lang="en-US" sz="1350" dirty="0"/>
              <a:t> signal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1577471" y="4945674"/>
            <a:ext cx="326811" cy="31630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Right Arrow 30"/>
          <p:cNvSpPr/>
          <p:nvPr/>
        </p:nvSpPr>
        <p:spPr>
          <a:xfrm>
            <a:off x="2440961" y="5473628"/>
            <a:ext cx="875936" cy="2378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>
            <a:off x="4539692" y="5431985"/>
            <a:ext cx="1691851" cy="27945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Right Arrow 33"/>
          <p:cNvSpPr/>
          <p:nvPr/>
        </p:nvSpPr>
        <p:spPr>
          <a:xfrm rot="16200000">
            <a:off x="5758479" y="3339599"/>
            <a:ext cx="1862951" cy="29695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4796867" y="5342475"/>
            <a:ext cx="765733" cy="4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Txdata</a:t>
            </a:r>
            <a:r>
              <a:rPr lang="en-US" sz="1200" dirty="0" smtClean="0"/>
              <a:t> signal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7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Functionality of Command Processor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Data received </a:t>
            </a:r>
            <a:r>
              <a:rPr lang="en-GB" dirty="0"/>
              <a:t>from Rx </a:t>
            </a: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Storing </a:t>
            </a:r>
            <a:r>
              <a:rPr lang="en-GB" dirty="0"/>
              <a:t>data in </a:t>
            </a:r>
            <a:r>
              <a:rPr lang="en-GB" dirty="0" err="1"/>
              <a:t>numWords</a:t>
            </a:r>
            <a:r>
              <a:rPr lang="en-GB" dirty="0"/>
              <a:t> signal </a:t>
            </a:r>
            <a:endParaRPr lang="en-GB" dirty="0" smtClean="0"/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Conversion of data from byte signal to ASCII</a:t>
            </a:r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GB" dirty="0" err="1" smtClean="0"/>
              <a:t>Tx</a:t>
            </a:r>
            <a:r>
              <a:rPr lang="en-GB" dirty="0" smtClean="0"/>
              <a:t> signal sends converted byte to </a:t>
            </a:r>
            <a:r>
              <a:rPr lang="en-GB" dirty="0" err="1" smtClean="0"/>
              <a:t>Tx</a:t>
            </a:r>
            <a:endParaRPr lang="en-GB" dirty="0"/>
          </a:p>
          <a:p>
            <a:pPr>
              <a:lnSpc>
                <a:spcPct val="26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Repeat </a:t>
            </a:r>
            <a:r>
              <a:rPr lang="en-GB" dirty="0"/>
              <a:t>the </a:t>
            </a:r>
            <a:r>
              <a:rPr lang="en-GB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State Diagram Of Command Processor</a:t>
            </a:r>
            <a:endParaRPr lang="en-US" sz="4400" dirty="0"/>
          </a:p>
        </p:txBody>
      </p:sp>
      <p:sp>
        <p:nvSpPr>
          <p:cNvPr id="4" name="Oval 3"/>
          <p:cNvSpPr/>
          <p:nvPr/>
        </p:nvSpPr>
        <p:spPr>
          <a:xfrm>
            <a:off x="3328988" y="2739967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 b="1" dirty="0">
                <a:ea typeface="Calibri" charset="0"/>
                <a:cs typeface="Times New Roman" charset="0"/>
              </a:rPr>
              <a:t>S1</a:t>
            </a:r>
            <a:endParaRPr lang="en-US" sz="825" dirty="0">
              <a:ea typeface="Calibri" charset="0"/>
              <a:cs typeface="Times New Roma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43842" y="2767460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 b="1" dirty="0">
                <a:ea typeface="Calibri" charset="0"/>
                <a:cs typeface="Times New Roman" charset="0"/>
              </a:rPr>
              <a:t>S2</a:t>
            </a:r>
            <a:endParaRPr lang="en-US" sz="825" dirty="0">
              <a:ea typeface="Calibri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050371" y="2767460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charset="0"/>
                <a:cs typeface="Times New Roman" charset="0"/>
              </a:rPr>
              <a:t>S3</a:t>
            </a:r>
            <a:endParaRPr lang="en-US" sz="825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95434" y="4278919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 b="1">
                <a:ea typeface="Calibri" charset="0"/>
                <a:cs typeface="Times New Roman" charset="0"/>
              </a:rPr>
              <a:t>S4</a:t>
            </a:r>
            <a:endParaRPr lang="en-US" sz="825">
              <a:ea typeface="Calibri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17591" y="4278919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 b="1">
                <a:ea typeface="Calibri" charset="0"/>
                <a:cs typeface="Times New Roman" charset="0"/>
              </a:rPr>
              <a:t>S5</a:t>
            </a:r>
            <a:endParaRPr lang="en-US" sz="825">
              <a:ea typeface="Calibri" charset="0"/>
              <a:cs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951778" y="2949483"/>
            <a:ext cx="268652" cy="3873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flipV="1">
            <a:off x="2002309" y="2995857"/>
            <a:ext cx="1326680" cy="230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3" name="Curved Up Arrow 12"/>
          <p:cNvSpPr/>
          <p:nvPr/>
        </p:nvSpPr>
        <p:spPr>
          <a:xfrm rot="10637769">
            <a:off x="3592335" y="2557602"/>
            <a:ext cx="292688" cy="19828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3694586" y="3571730"/>
            <a:ext cx="2066741" cy="329112"/>
          </a:xfrm>
          <a:prstGeom prst="curvedDownArrow">
            <a:avLst>
              <a:gd name="adj1" fmla="val 25000"/>
              <a:gd name="adj2" fmla="val 877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Curved Down Arrow 14"/>
          <p:cNvSpPr/>
          <p:nvPr/>
        </p:nvSpPr>
        <p:spPr>
          <a:xfrm rot="10800000">
            <a:off x="3428999" y="3577460"/>
            <a:ext cx="3971775" cy="5003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6" name="Bent Arrow 15"/>
          <p:cNvSpPr/>
          <p:nvPr/>
        </p:nvSpPr>
        <p:spPr>
          <a:xfrm rot="10800000">
            <a:off x="6205434" y="3565788"/>
            <a:ext cx="1378744" cy="1325300"/>
          </a:xfrm>
          <a:prstGeom prst="bentArrow">
            <a:avLst>
              <a:gd name="adj1" fmla="val 10048"/>
              <a:gd name="adj2" fmla="val 10273"/>
              <a:gd name="adj3" fmla="val 10268"/>
              <a:gd name="adj4" fmla="val 13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7" name="Left Arrow 16"/>
          <p:cNvSpPr/>
          <p:nvPr/>
        </p:nvSpPr>
        <p:spPr>
          <a:xfrm>
            <a:off x="3561090" y="4592131"/>
            <a:ext cx="1834345" cy="191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8" name="Curved Down Arrow 17"/>
          <p:cNvSpPr/>
          <p:nvPr/>
        </p:nvSpPr>
        <p:spPr>
          <a:xfrm rot="10800000">
            <a:off x="5612928" y="5082887"/>
            <a:ext cx="321469" cy="207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9" name="Bent Arrow 18"/>
          <p:cNvSpPr/>
          <p:nvPr/>
        </p:nvSpPr>
        <p:spPr>
          <a:xfrm rot="16200000">
            <a:off x="1476730" y="3542594"/>
            <a:ext cx="1241102" cy="1240620"/>
          </a:xfrm>
          <a:prstGeom prst="bentArrow">
            <a:avLst>
              <a:gd name="adj1" fmla="val 6546"/>
              <a:gd name="adj2" fmla="val 10762"/>
              <a:gd name="adj3" fmla="val 21650"/>
              <a:gd name="adj4" fmla="val 1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0" name="Curved Down Arrow 19"/>
          <p:cNvSpPr/>
          <p:nvPr/>
        </p:nvSpPr>
        <p:spPr>
          <a:xfrm rot="10800000">
            <a:off x="2895801" y="5067523"/>
            <a:ext cx="367131" cy="2071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" y="1025353"/>
            <a:ext cx="138564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>
                <a:latin typeface="Arial" charset="0"/>
              </a:rPr>
              <a:t/>
            </a:r>
            <a:br>
              <a:rPr lang="en-US" altLang="en-US" sz="1350">
                <a:latin typeface="Arial" charset="0"/>
              </a:rPr>
            </a:br>
            <a:endParaRPr lang="en-US" altLang="en-US" sz="1350">
              <a:latin typeface="Arial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1472127"/>
            <a:ext cx="18659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1">
              <a:latin typeface="Arial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latin typeface="Arial" charset="0"/>
              </a:rPr>
              <a:t> </a:t>
            </a:r>
            <a:endParaRPr lang="en-US" altLang="en-US" sz="1350"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92309" y="2708562"/>
            <a:ext cx="810000" cy="81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GB" sz="1050" b="1" dirty="0">
                <a:ea typeface="Calibri" charset="0"/>
                <a:cs typeface="Times New Roman" charset="0"/>
              </a:rPr>
              <a:t>S0</a:t>
            </a:r>
            <a:endParaRPr lang="en-US" sz="825" dirty="0">
              <a:ea typeface="Calibri" charset="0"/>
              <a:cs typeface="Times New Roman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0" y="2154065"/>
            <a:ext cx="167738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b="1">
              <a:latin typeface="Arial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latin typeface="Arial" charset="0"/>
              </a:rPr>
              <a:t>                               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>
                <a:latin typeface="Arial" charset="0"/>
              </a:rPr>
              <a:t>	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4134807" y="3065463"/>
            <a:ext cx="1186301" cy="213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 flipV="1">
            <a:off x="6176577" y="3056574"/>
            <a:ext cx="873794" cy="20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2078453" y="2739967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rxData</a:t>
            </a:r>
            <a:r>
              <a:rPr lang="en-US" sz="1350" dirty="0"/>
              <a:t>=A or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3314" y="2778881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rxData</a:t>
            </a:r>
            <a:r>
              <a:rPr lang="en-US" sz="1350" dirty="0"/>
              <a:t>= 1-9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3842" y="2778881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rxData</a:t>
            </a:r>
            <a:r>
              <a:rPr lang="en-US" sz="1350" dirty="0"/>
              <a:t>= 1-9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0509" y="4343221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rxData</a:t>
            </a:r>
            <a:r>
              <a:rPr lang="en-US" sz="1350" dirty="0"/>
              <a:t>= 1-9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08314" y="4199171"/>
            <a:ext cx="1182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dataReady</a:t>
            </a:r>
            <a:r>
              <a:rPr lang="en-US" sz="1350" dirty="0"/>
              <a:t>=1</a:t>
            </a:r>
          </a:p>
          <a:p>
            <a:r>
              <a:rPr lang="en-US" sz="1350" dirty="0" err="1"/>
              <a:t>seqDone</a:t>
            </a:r>
            <a:r>
              <a:rPr lang="en-US" sz="1350" dirty="0"/>
              <a:t>=1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990" y="2929025"/>
            <a:ext cx="1028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Other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09494" y="2234348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Other data</a:t>
            </a:r>
            <a:endParaRPr lang="en-US" sz="135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099" y="5293039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Other data</a:t>
            </a:r>
            <a:endParaRPr lang="en-US" sz="1350" dirty="0"/>
          </a:p>
        </p:txBody>
      </p:sp>
      <p:sp>
        <p:nvSpPr>
          <p:cNvPr id="41" name="TextBox 40"/>
          <p:cNvSpPr txBox="1"/>
          <p:nvPr/>
        </p:nvSpPr>
        <p:spPr>
          <a:xfrm>
            <a:off x="5311904" y="5274691"/>
            <a:ext cx="1182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Other data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1717833" y="4185932"/>
            <a:ext cx="6858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 or p</a:t>
            </a:r>
          </a:p>
          <a:p>
            <a:r>
              <a:rPr lang="en-US" sz="1350" dirty="0"/>
              <a:t>L or 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027" y="3761201"/>
            <a:ext cx="109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rxData</a:t>
            </a:r>
            <a:r>
              <a:rPr lang="en-US" sz="1200" dirty="0"/>
              <a:t>=</a:t>
            </a:r>
            <a:r>
              <a:rPr lang="en-US" sz="1200" dirty="0" smtClean="0"/>
              <a:t>A or 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9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Process (</a:t>
            </a:r>
            <a:r>
              <a:rPr lang="en-GB" dirty="0" err="1"/>
              <a:t>clk</a:t>
            </a:r>
            <a:r>
              <a:rPr lang="en-GB" dirty="0" smtClean="0"/>
              <a:t>):</a:t>
            </a:r>
            <a:endParaRPr lang="en-US" dirty="0" smtClean="0"/>
          </a:p>
          <a:p>
            <a:pPr lvl="1"/>
            <a:r>
              <a:rPr lang="en-GB" sz="1400" dirty="0" smtClean="0"/>
              <a:t>When ACSII integer N (n1_enable=1 ), then it is being stored in the signal n1_byte. Once the third number has been found, it is sent to the Data processor where they are all stored in signal </a:t>
            </a:r>
            <a:r>
              <a:rPr lang="en-GB" sz="1400" dirty="0" err="1" smtClean="0"/>
              <a:t>numWords_bcd</a:t>
            </a:r>
            <a:r>
              <a:rPr lang="en-GB" sz="1400" dirty="0" smtClean="0"/>
              <a:t>.</a:t>
            </a:r>
          </a:p>
          <a:p>
            <a:pPr lvl="0"/>
            <a:r>
              <a:rPr lang="en-GB" dirty="0" smtClean="0"/>
              <a:t>Process </a:t>
            </a:r>
            <a:r>
              <a:rPr lang="en-GB" dirty="0"/>
              <a:t>(</a:t>
            </a:r>
            <a:r>
              <a:rPr lang="en-GB" dirty="0" err="1"/>
              <a:t>clk</a:t>
            </a:r>
            <a:r>
              <a:rPr lang="en-GB" dirty="0" smtClean="0"/>
              <a:t>):</a:t>
            </a:r>
            <a:endParaRPr lang="en-US" dirty="0"/>
          </a:p>
          <a:p>
            <a:pPr lvl="1"/>
            <a:r>
              <a:rPr lang="en-GB" sz="1400" dirty="0" smtClean="0"/>
              <a:t>If </a:t>
            </a:r>
            <a:r>
              <a:rPr lang="en-GB" sz="1400" dirty="0"/>
              <a:t>the reset is enabled (reset=1) then the system transitions to the initial state S0</a:t>
            </a:r>
            <a:endParaRPr lang="en-US" sz="1400" dirty="0"/>
          </a:p>
          <a:p>
            <a:pPr lvl="0"/>
            <a:r>
              <a:rPr lang="en-GB" dirty="0"/>
              <a:t>Process (</a:t>
            </a:r>
            <a:r>
              <a:rPr lang="en-GB" dirty="0" err="1"/>
              <a:t>clk</a:t>
            </a:r>
            <a:r>
              <a:rPr lang="en-GB" dirty="0"/>
              <a:t>, </a:t>
            </a:r>
            <a:r>
              <a:rPr lang="en-GB" dirty="0" err="1" smtClean="0"/>
              <a:t>rxnow</a:t>
            </a:r>
            <a:r>
              <a:rPr lang="en-GB" dirty="0" smtClean="0"/>
              <a:t>)</a:t>
            </a:r>
            <a:endParaRPr lang="en-US" dirty="0"/>
          </a:p>
          <a:p>
            <a:pPr lvl="1"/>
            <a:r>
              <a:rPr lang="en-GB" sz="1400" dirty="0" smtClean="0"/>
              <a:t>When </a:t>
            </a:r>
            <a:r>
              <a:rPr lang="en-GB" sz="1400" dirty="0"/>
              <a:t>we receive a signal from Rx ( </a:t>
            </a:r>
            <a:r>
              <a:rPr lang="en-GB" sz="1400" dirty="0" err="1"/>
              <a:t>rxnow</a:t>
            </a:r>
            <a:r>
              <a:rPr lang="en-GB" sz="1400" dirty="0"/>
              <a:t>=1) then </a:t>
            </a:r>
            <a:r>
              <a:rPr lang="en-GB" sz="1400" dirty="0" err="1"/>
              <a:t>rxdone</a:t>
            </a:r>
            <a:r>
              <a:rPr lang="en-GB" sz="1400" dirty="0"/>
              <a:t> is 1 so that the system stores what is sent and its ready to receive the next one. </a:t>
            </a:r>
            <a:endParaRPr lang="en-GB" sz="1400" dirty="0" smtClean="0"/>
          </a:p>
          <a:p>
            <a:pPr lvl="0"/>
            <a:r>
              <a:rPr lang="en-GB" sz="2400" dirty="0"/>
              <a:t>Process (</a:t>
            </a:r>
            <a:r>
              <a:rPr lang="en-GB" sz="2400" dirty="0" err="1"/>
              <a:t>clk</a:t>
            </a:r>
            <a:r>
              <a:rPr lang="en-GB" sz="2400" dirty="0"/>
              <a:t>, </a:t>
            </a:r>
            <a:r>
              <a:rPr lang="en-GB" sz="2400" dirty="0" err="1"/>
              <a:t>txdone</a:t>
            </a:r>
            <a:r>
              <a:rPr lang="en-GB" sz="2400" dirty="0"/>
              <a:t>)</a:t>
            </a:r>
            <a:endParaRPr lang="en-US" sz="3200" dirty="0"/>
          </a:p>
          <a:p>
            <a:pPr lvl="1"/>
            <a:r>
              <a:rPr lang="en-GB" sz="1200" dirty="0"/>
              <a:t>When we send a signal to </a:t>
            </a:r>
            <a:r>
              <a:rPr lang="en-GB" sz="1200" dirty="0" err="1"/>
              <a:t>Tx</a:t>
            </a:r>
            <a:r>
              <a:rPr lang="en-GB" sz="1200" dirty="0"/>
              <a:t>, (</a:t>
            </a:r>
            <a:r>
              <a:rPr lang="en-GB" sz="1200" dirty="0" err="1"/>
              <a:t>txdone</a:t>
            </a:r>
            <a:r>
              <a:rPr lang="en-GB" sz="1200" dirty="0"/>
              <a:t>=1) then </a:t>
            </a:r>
            <a:r>
              <a:rPr lang="en-GB" sz="1200" dirty="0" err="1"/>
              <a:t>txnow</a:t>
            </a:r>
            <a:r>
              <a:rPr lang="en-GB" sz="1200" dirty="0"/>
              <a:t> goes from ‘0’ to ’1’ so we can send the next one</a:t>
            </a:r>
            <a:r>
              <a:rPr lang="en-GB" sz="1200" dirty="0" smtClean="0"/>
              <a:t>.</a:t>
            </a:r>
            <a:endParaRPr lang="en-US" sz="1200" dirty="0"/>
          </a:p>
          <a:p>
            <a:pPr lvl="1"/>
            <a:endParaRPr lang="en-GB" sz="1400" dirty="0" smtClean="0"/>
          </a:p>
          <a:p>
            <a:r>
              <a:rPr lang="en-US" sz="2400" dirty="0" smtClean="0"/>
              <a:t>Process (</a:t>
            </a:r>
            <a:r>
              <a:rPr lang="en-US" sz="2400" dirty="0" err="1" smtClean="0"/>
              <a:t>clk</a:t>
            </a:r>
            <a:r>
              <a:rPr lang="en-US" sz="2400" dirty="0" smtClean="0"/>
              <a:t>)</a:t>
            </a:r>
          </a:p>
          <a:p>
            <a:pPr lvl="1"/>
            <a:r>
              <a:rPr lang="en-US" sz="1400" dirty="0" smtClean="0"/>
              <a:t>When the third integer is received, it makes start=‘1’,  so that the bytes are sent to the data processor to be processed.</a:t>
            </a:r>
            <a:endParaRPr lang="en-US" sz="1400" dirty="0"/>
          </a:p>
          <a:p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Perform peak detection from a stream of 8-bit </a:t>
            </a:r>
            <a:r>
              <a:rPr lang="en-GB" sz="2000" dirty="0" smtClean="0"/>
              <a:t>hexadecimal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Implemented in VHDL on to a Spartan-6 FPGA </a:t>
            </a:r>
            <a:r>
              <a:rPr lang="en-GB" sz="2000" dirty="0" smtClean="0"/>
              <a:t>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Interaction </a:t>
            </a:r>
            <a:r>
              <a:rPr lang="en-GB" sz="2000" dirty="0"/>
              <a:t>over UART using simple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3028950" cy="25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02593"/>
            <a:ext cx="4111439" cy="23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</a:t>
            </a:r>
            <a:r>
              <a:rPr lang="en-US" dirty="0" smtClean="0"/>
              <a:t>ata Processor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u="sng" dirty="0" smtClean="0"/>
              <a:t>Alexander &amp; Daryl</a:t>
            </a:r>
            <a:endParaRPr lang="en-US" u="sng" dirty="0"/>
          </a:p>
          <a:p>
            <a:r>
              <a:rPr lang="en-GB" sz="1800" dirty="0"/>
              <a:t>The Data Processor is responsible for requesting the required number of bytes from the Data Generator and performing peak detection on this stream of bytes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Once this is done it passes the peak byte, along with the 3 bytes before and after, and various index values to the Command Processor.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3415553"/>
            <a:ext cx="5182474" cy="27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r>
              <a:rPr lang="en-US" dirty="0"/>
              <a:t>P</a:t>
            </a:r>
            <a:r>
              <a:rPr lang="en-US" dirty="0" smtClean="0"/>
              <a:t>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r>
              <a:rPr lang="en-US" sz="3300" u="sng" dirty="0" smtClean="0"/>
              <a:t>Processes</a:t>
            </a:r>
            <a:endParaRPr lang="en-GB" sz="2400" u="sng" dirty="0" smtClean="0"/>
          </a:p>
          <a:p>
            <a:pPr marL="4572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State machines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numWord_BCD conversion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Handshaking protocol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Handling of incoming data bytes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Finding and sending bytes and indexes</a:t>
            </a:r>
          </a:p>
        </p:txBody>
      </p:sp>
    </p:spTree>
    <p:extLst>
      <p:ext uri="{BB962C8B-B14F-4D97-AF65-F5344CB8AC3E}">
        <p14:creationId xmlns:p14="http://schemas.microsoft.com/office/powerpoint/2010/main" val="28813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</a:t>
            </a:r>
            <a:r>
              <a:rPr lang="en-US" dirty="0"/>
              <a:t>P</a:t>
            </a:r>
            <a:r>
              <a:rPr lang="en-US" dirty="0" smtClean="0"/>
              <a:t>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u="sng" dirty="0" smtClean="0"/>
              <a:t>Handshaking Protocol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Switching between states alters ctrlOut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Counter keeps track of how many transitions have been made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Stops transitioning when the counter reaches the value of numWords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2400" u="sng" dirty="0" smtClean="0"/>
              <a:t>Handling of data from the generator</a:t>
            </a:r>
          </a:p>
          <a:p>
            <a:pPr marL="4572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Storing the data </a:t>
            </a:r>
            <a:r>
              <a:rPr lang="en-US" dirty="0" smtClean="0"/>
              <a:t>in an array that can fit 1000 bytes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Registering the ctrlIn signal and XORing with the incoming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counter tracking the index and allocation of bytes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Sending the individual bytes to the command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u="sng" dirty="0" smtClean="0"/>
              <a:t>Peak Detection and sending dataResults</a:t>
            </a:r>
          </a:p>
          <a:p>
            <a:pPr marL="38862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Incoming bytes are compared to a saved peak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Conversion of the peak index into the BCD format using counters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Allocation of bytes into dataResults array.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Processor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u="sng" dirty="0" smtClean="0"/>
              <a:t>Challenges and Problems</a:t>
            </a:r>
          </a:p>
          <a:p>
            <a:pPr marL="4572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Timing – errors with counters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Synthesis – latches and separation of logic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 commitments – deadlines from other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71" y="406336"/>
            <a:ext cx="6858000" cy="77078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Command Processor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509" y="1203246"/>
            <a:ext cx="4787900" cy="4548206"/>
          </a:xfrm>
        </p:spPr>
        <p:txBody>
          <a:bodyPr>
            <a:norm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task of the command Processor is to recognizing various commands and executing them accordingly</a:t>
            </a:r>
          </a:p>
          <a:p>
            <a:pPr marL="257175" indent="-257175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commands:</a:t>
            </a:r>
          </a:p>
          <a:p>
            <a:pPr marL="6858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ANNN or </a:t>
            </a:r>
            <a:r>
              <a:rPr lang="en-US" sz="1800" dirty="0" err="1">
                <a:solidFill>
                  <a:schemeClr val="tx1"/>
                </a:solidFill>
              </a:rPr>
              <a:t>aNNN</a:t>
            </a:r>
            <a:endParaRPr lang="en-US" sz="1800" dirty="0">
              <a:solidFill>
                <a:schemeClr val="tx1"/>
              </a:solidFill>
            </a:endParaRPr>
          </a:p>
          <a:p>
            <a:pPr marL="6858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 or l</a:t>
            </a:r>
          </a:p>
          <a:p>
            <a:pPr marL="6858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 or p</a:t>
            </a:r>
          </a:p>
          <a:p>
            <a:pPr marL="685800" lvl="1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Push Button Reset BTN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contains a hexadecimal to ASCII converter to the transmitter and an ASCII to BCD converter and vice versa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63930" y="1318662"/>
            <a:ext cx="492565" cy="2829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968815" y="4020720"/>
            <a:ext cx="2979029" cy="701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Command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7224" y="1356478"/>
            <a:ext cx="914400" cy="1028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3024" y="2794960"/>
            <a:ext cx="9144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Tx</a:t>
            </a:r>
            <a:endParaRPr lang="en-US" sz="135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63235" y="1434078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63235" y="3151115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56495" y="3011763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456494" y="1649925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63235" y="1781288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63235" y="1978110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63235" y="2161558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56495" y="2258306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63235" y="3381947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63235" y="3593297"/>
            <a:ext cx="130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19300" y="1203246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4807" y="1419093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4807" y="1787751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12560" y="1978110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oe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19300" y="2142890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723830" y="2780931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41267" y="3151115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txNow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8119" y="3412918"/>
            <a:ext cx="74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txDone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6764" y="2836095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6764" y="3053918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96764" y="3412918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6798" y="3593297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6764" y="3823660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6798" y="4069861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6764" y="4343400"/>
            <a:ext cx="467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157" y="2640476"/>
            <a:ext cx="528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start</a:t>
            </a:r>
            <a:endParaRPr 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18731" y="2836075"/>
            <a:ext cx="9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Numwords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30457" y="3157550"/>
            <a:ext cx="905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dataReady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4" y="3382889"/>
            <a:ext cx="435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byte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8732" y="3638257"/>
            <a:ext cx="692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maxIndex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0287" y="3845769"/>
            <a:ext cx="83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dataResults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8732" y="4146362"/>
            <a:ext cx="750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seqDone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76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7A003"/>
      </a:accent1>
      <a:accent2>
        <a:srgbClr val="99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606</Words>
  <Application>Microsoft Office PowerPoint</Application>
  <PresentationFormat>On-screen Show (4:3)</PresentationFormat>
  <Paragraphs>139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The Peak Detector</vt:lpstr>
      <vt:lpstr>Specifications</vt:lpstr>
      <vt:lpstr>The Data Processor</vt:lpstr>
      <vt:lpstr>The Data Processor</vt:lpstr>
      <vt:lpstr>The Data Processor</vt:lpstr>
      <vt:lpstr>The Data Processor</vt:lpstr>
      <vt:lpstr>The Data Processor</vt:lpstr>
      <vt:lpstr>The Data Processor</vt:lpstr>
      <vt:lpstr>Command Processor</vt:lpstr>
      <vt:lpstr>Block Diagram in Command Processor</vt:lpstr>
      <vt:lpstr>Functionality of Command Processor</vt:lpstr>
      <vt:lpstr>State Diagram Of Command Processor</vt:lpstr>
      <vt:lpstr>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Peak Detector</dc:title>
  <dc:creator>Windows User</dc:creator>
  <cp:lastModifiedBy>A Hamilton</cp:lastModifiedBy>
  <cp:revision>18</cp:revision>
  <dcterms:created xsi:type="dcterms:W3CDTF">2017-03-27T10:20:25Z</dcterms:created>
  <dcterms:modified xsi:type="dcterms:W3CDTF">2017-03-27T15:15:25Z</dcterms:modified>
</cp:coreProperties>
</file>