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2" r:id="rId31"/>
    <p:sldId id="286" r:id="rId32"/>
    <p:sldId id="287" r:id="rId33"/>
    <p:sldId id="288" r:id="rId34"/>
    <p:sldId id="289"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242234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143744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5439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309319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6253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3745193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1699632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286280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229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0D444E-8884-46C6-BBEE-C715D1FECBE2}" type="datetimeFigureOut">
              <a:rPr lang="ru-RU" smtClean="0"/>
              <a:t>09.11.2023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85407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00D444E-8884-46C6-BBEE-C715D1FECBE2}" type="datetimeFigureOut">
              <a:rPr lang="ru-RU" smtClean="0"/>
              <a:t>09.11.2023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407562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00D444E-8884-46C6-BBEE-C715D1FECBE2}" type="datetimeFigureOut">
              <a:rPr lang="ru-RU" smtClean="0"/>
              <a:t>09.11.2023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148225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00D444E-8884-46C6-BBEE-C715D1FECBE2}" type="datetimeFigureOut">
              <a:rPr lang="ru-RU" smtClean="0"/>
              <a:t>09.11.2023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349739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D444E-8884-46C6-BBEE-C715D1FECBE2}" type="datetimeFigureOut">
              <a:rPr lang="ru-RU" smtClean="0"/>
              <a:t>09.11.2023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124067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00D444E-8884-46C6-BBEE-C715D1FECBE2}" type="datetimeFigureOut">
              <a:rPr lang="ru-RU" smtClean="0"/>
              <a:t>09.11.2023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53CCE9-CD37-4805-BC16-089A707EEC6D}" type="slidenum">
              <a:rPr lang="ru-RU" smtClean="0"/>
              <a:t>‹#›</a:t>
            </a:fld>
            <a:endParaRPr lang="ru-RU"/>
          </a:p>
        </p:txBody>
      </p:sp>
    </p:spTree>
    <p:extLst>
      <p:ext uri="{BB962C8B-B14F-4D97-AF65-F5344CB8AC3E}">
        <p14:creationId xmlns:p14="http://schemas.microsoft.com/office/powerpoint/2010/main" val="112859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53CCE9-CD37-4805-BC16-089A707EEC6D}" type="slidenum">
              <a:rPr lang="ru-RU" smtClean="0"/>
              <a:t>‹#›</a:t>
            </a:fld>
            <a:endParaRPr lang="ru-RU"/>
          </a:p>
        </p:txBody>
      </p:sp>
      <p:sp>
        <p:nvSpPr>
          <p:cNvPr id="5" name="Date Placeholder 4"/>
          <p:cNvSpPr>
            <a:spLocks noGrp="1"/>
          </p:cNvSpPr>
          <p:nvPr>
            <p:ph type="dt" sz="half" idx="10"/>
          </p:nvPr>
        </p:nvSpPr>
        <p:spPr/>
        <p:txBody>
          <a:bodyPr/>
          <a:lstStyle/>
          <a:p>
            <a:fld id="{600D444E-8884-46C6-BBEE-C715D1FECBE2}" type="datetimeFigureOut">
              <a:rPr lang="ru-RU" smtClean="0"/>
              <a:t>09.11.2023</a:t>
            </a:fld>
            <a:endParaRPr lang="ru-RU"/>
          </a:p>
        </p:txBody>
      </p:sp>
    </p:spTree>
    <p:extLst>
      <p:ext uri="{BB962C8B-B14F-4D97-AF65-F5344CB8AC3E}">
        <p14:creationId xmlns:p14="http://schemas.microsoft.com/office/powerpoint/2010/main" val="269186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0D444E-8884-46C6-BBEE-C715D1FECBE2}" type="datetimeFigureOut">
              <a:rPr lang="ru-RU" smtClean="0"/>
              <a:t>09.11.2023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53CCE9-CD37-4805-BC16-089A707EEC6D}" type="slidenum">
              <a:rPr lang="ru-RU" smtClean="0"/>
              <a:t>‹#›</a:t>
            </a:fld>
            <a:endParaRPr lang="ru-RU"/>
          </a:p>
        </p:txBody>
      </p:sp>
    </p:spTree>
    <p:extLst>
      <p:ext uri="{BB962C8B-B14F-4D97-AF65-F5344CB8AC3E}">
        <p14:creationId xmlns:p14="http://schemas.microsoft.com/office/powerpoint/2010/main" val="3084744703"/>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err="1" smtClean="0">
                <a:solidFill>
                  <a:schemeClr val="tx1"/>
                </a:solidFill>
              </a:rPr>
              <a:t>Блокчейн</a:t>
            </a:r>
            <a:r>
              <a:rPr lang="uk-UA" dirty="0" smtClean="0">
                <a:solidFill>
                  <a:schemeClr val="tx1"/>
                </a:solidFill>
              </a:rPr>
              <a:t>-Технології</a:t>
            </a:r>
            <a:endParaRPr lang="ru-RU" dirty="0">
              <a:solidFill>
                <a:schemeClr val="tx1"/>
              </a:solidFill>
            </a:endParaRPr>
          </a:p>
        </p:txBody>
      </p:sp>
      <p:sp>
        <p:nvSpPr>
          <p:cNvPr id="3" name="Подзаголовок 2"/>
          <p:cNvSpPr>
            <a:spLocks noGrp="1"/>
          </p:cNvSpPr>
          <p:nvPr>
            <p:ph type="subTitle" idx="1"/>
          </p:nvPr>
        </p:nvSpPr>
        <p:spPr/>
        <p:txBody>
          <a:bodyPr/>
          <a:lstStyle/>
          <a:p>
            <a:r>
              <a:rPr lang="uk-UA" b="1" dirty="0">
                <a:solidFill>
                  <a:schemeClr val="tx1"/>
                </a:solidFill>
              </a:rPr>
              <a:t>ЛЕКЦІЯ 1. ДЕЦЕНТРАЛІЗАЦІЯ В ІНФОРМАЦІЙНИХ СИСТЕМАХ</a:t>
            </a:r>
            <a:endParaRPr lang="ru-RU" b="1" i="1"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04793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i="1" dirty="0">
                <a:solidFill>
                  <a:schemeClr val="tx1"/>
                </a:solidFill>
              </a:rPr>
              <a:t>Децентралізовані </a:t>
            </a:r>
            <a:r>
              <a:rPr lang="uk-UA" b="1" i="1" dirty="0" err="1">
                <a:solidFill>
                  <a:schemeClr val="tx1"/>
                </a:solidFill>
              </a:rPr>
              <a:t>файлообмінні</a:t>
            </a:r>
            <a:r>
              <a:rPr lang="uk-UA" b="1" i="1" dirty="0">
                <a:solidFill>
                  <a:schemeClr val="tx1"/>
                </a:solidFill>
              </a:rPr>
              <a:t> системи</a:t>
            </a:r>
            <a:endParaRPr lang="ru-RU" b="1" dirty="0">
              <a:solidFill>
                <a:schemeClr val="tx1"/>
              </a:solidFill>
            </a:endParaRPr>
          </a:p>
        </p:txBody>
      </p:sp>
      <p:sp>
        <p:nvSpPr>
          <p:cNvPr id="3" name="Объект 2"/>
          <p:cNvSpPr>
            <a:spLocks noGrp="1"/>
          </p:cNvSpPr>
          <p:nvPr>
            <p:ph idx="1"/>
          </p:nvPr>
        </p:nvSpPr>
        <p:spPr>
          <a:xfrm>
            <a:off x="517236" y="1772662"/>
            <a:ext cx="8756766" cy="4628138"/>
          </a:xfrm>
        </p:spPr>
        <p:txBody>
          <a:bodyPr/>
          <a:lstStyle/>
          <a:p>
            <a:r>
              <a:rPr lang="uk-UA" dirty="0">
                <a:solidFill>
                  <a:schemeClr val="tx1"/>
                </a:solidFill>
              </a:rPr>
              <a:t>Стрімкий розвиток децентралізації у Мережі почався з появою сервісів і протоколів для кооперативного обміну файлами (рис. 1.1</a:t>
            </a:r>
            <a:r>
              <a:rPr lang="uk-UA" dirty="0" smtClean="0">
                <a:solidFill>
                  <a:schemeClr val="tx1"/>
                </a:solidFill>
              </a:rPr>
              <a:t>).</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ru-RU" dirty="0">
              <a:solidFill>
                <a:schemeClr val="tx1"/>
              </a:solidFill>
            </a:endParaRPr>
          </a:p>
          <a:p>
            <a:r>
              <a:rPr lang="uk-UA" dirty="0">
                <a:solidFill>
                  <a:schemeClr val="tx1"/>
                </a:solidFill>
              </a:rPr>
              <a:t>Рис 1.1 – Схема обміну файлами в децентралізованих </a:t>
            </a:r>
            <a:r>
              <a:rPr lang="uk-UA" dirty="0" err="1">
                <a:solidFill>
                  <a:schemeClr val="tx1"/>
                </a:solidFill>
              </a:rPr>
              <a:t>файлообмінних</a:t>
            </a:r>
            <a:r>
              <a:rPr lang="uk-UA" dirty="0">
                <a:solidFill>
                  <a:schemeClr val="tx1"/>
                </a:solidFill>
              </a:rPr>
              <a:t> мережах</a:t>
            </a:r>
            <a:endParaRPr lang="ru-RU" dirty="0">
              <a:solidFill>
                <a:schemeClr val="tx1"/>
              </a:solidFill>
            </a:endParaRPr>
          </a:p>
          <a:p>
            <a:endParaRPr lang="ru-RU" dirty="0">
              <a:solidFill>
                <a:schemeClr val="tx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4511" y="2561649"/>
            <a:ext cx="5088082" cy="293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68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Далі з'являлися інші </a:t>
            </a:r>
            <a:r>
              <a:rPr lang="uk-UA" dirty="0" err="1">
                <a:solidFill>
                  <a:schemeClr val="tx1"/>
                </a:solidFill>
              </a:rPr>
              <a:t>файлообмінні</a:t>
            </a:r>
            <a:r>
              <a:rPr lang="uk-UA" dirty="0">
                <a:solidFill>
                  <a:schemeClr val="tx1"/>
                </a:solidFill>
              </a:rPr>
              <a:t> мережі, такі як </a:t>
            </a:r>
            <a:r>
              <a:rPr lang="uk-UA" dirty="0" err="1">
                <a:solidFill>
                  <a:schemeClr val="tx1"/>
                </a:solidFill>
              </a:rPr>
              <a:t>Gnutella</a:t>
            </a:r>
            <a:r>
              <a:rPr lang="uk-UA" dirty="0">
                <a:solidFill>
                  <a:schemeClr val="tx1"/>
                </a:solidFill>
              </a:rPr>
              <a:t>, eDonkey2000, DC++ і I2HUB. Але пізніше багато з них також опинилися під загрозою, оскільки у регулюючих органів була можливість вплинути на компанію, що стояла за тим чи іншим сервісом. </a:t>
            </a:r>
            <a:endParaRPr lang="uk-UA" dirty="0" smtClean="0">
              <a:solidFill>
                <a:schemeClr val="tx1"/>
              </a:solidFill>
            </a:endParaRPr>
          </a:p>
          <a:p>
            <a:r>
              <a:rPr lang="uk-UA" dirty="0">
                <a:solidFill>
                  <a:schemeClr val="tx1"/>
                </a:solidFill>
              </a:rPr>
              <a:t>У 2005 році компанія </a:t>
            </a:r>
            <a:r>
              <a:rPr lang="uk-UA" dirty="0" err="1">
                <a:solidFill>
                  <a:schemeClr val="tx1"/>
                </a:solidFill>
              </a:rPr>
              <a:t>MetaMachine</a:t>
            </a:r>
            <a:r>
              <a:rPr lang="uk-UA" dirty="0">
                <a:solidFill>
                  <a:schemeClr val="tx1"/>
                </a:solidFill>
              </a:rPr>
              <a:t>, що розробляла та підтримувала eDonkey2000, отримала спеціальний лист від Американської асоціації індустрії звукозапису (RIAA) з вимогою припинити діяльність своєї </a:t>
            </a:r>
            <a:r>
              <a:rPr lang="uk-UA" dirty="0" err="1">
                <a:solidFill>
                  <a:schemeClr val="tx1"/>
                </a:solidFill>
              </a:rPr>
              <a:t>файлообмінної</a:t>
            </a:r>
            <a:r>
              <a:rPr lang="uk-UA" dirty="0">
                <a:solidFill>
                  <a:schemeClr val="tx1"/>
                </a:solidFill>
              </a:rPr>
              <a:t> мережі. Діяльність, яка велася за допомогою eDonkey2000, не могла вважатися легальною, а компанія могла понести серйозну відповідальність в тому випадку, якщо не припинить діяльність сервісу. </a:t>
            </a:r>
            <a:endParaRPr lang="ru-RU" dirty="0">
              <a:solidFill>
                <a:schemeClr val="tx1"/>
              </a:solidFill>
            </a:endParaRPr>
          </a:p>
        </p:txBody>
      </p:sp>
    </p:spTree>
    <p:extLst>
      <p:ext uri="{BB962C8B-B14F-4D97-AF65-F5344CB8AC3E}">
        <p14:creationId xmlns:p14="http://schemas.microsoft.com/office/powerpoint/2010/main" val="35508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Децентралізовані системи передачі даних</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Що більше люди використовували глобальну мережу, тим гостріше відчувалася необхідність у забезпеченні конфіденційності. На початку 2002 року був запущений проект під назвою </a:t>
            </a:r>
            <a:r>
              <a:rPr lang="uk-UA" dirty="0" err="1">
                <a:solidFill>
                  <a:schemeClr val="tx1"/>
                </a:solidFill>
              </a:rPr>
              <a:t>Tor</a:t>
            </a:r>
            <a:r>
              <a:rPr lang="uk-UA" dirty="0">
                <a:solidFill>
                  <a:schemeClr val="tx1"/>
                </a:solidFill>
              </a:rPr>
              <a:t> (</a:t>
            </a:r>
            <a:r>
              <a:rPr lang="uk-UA" dirty="0" err="1">
                <a:solidFill>
                  <a:schemeClr val="tx1"/>
                </a:solidFill>
              </a:rPr>
              <a:t>The</a:t>
            </a:r>
            <a:r>
              <a:rPr lang="uk-UA" dirty="0">
                <a:solidFill>
                  <a:schemeClr val="tx1"/>
                </a:solidFill>
              </a:rPr>
              <a:t> </a:t>
            </a:r>
            <a:r>
              <a:rPr lang="uk-UA" dirty="0" err="1">
                <a:solidFill>
                  <a:schemeClr val="tx1"/>
                </a:solidFill>
              </a:rPr>
              <a:t>onion</a:t>
            </a:r>
            <a:r>
              <a:rPr lang="uk-UA" dirty="0">
                <a:solidFill>
                  <a:schemeClr val="tx1"/>
                </a:solidFill>
              </a:rPr>
              <a:t> </a:t>
            </a:r>
            <a:r>
              <a:rPr lang="uk-UA" dirty="0" err="1">
                <a:solidFill>
                  <a:schemeClr val="tx1"/>
                </a:solidFill>
              </a:rPr>
              <a:t>router</a:t>
            </a:r>
            <a:r>
              <a:rPr lang="uk-UA" dirty="0">
                <a:solidFill>
                  <a:schemeClr val="tx1"/>
                </a:solidFill>
              </a:rPr>
              <a:t>), який є системою проксі-серверів, що дозволяють встановлювати анонімне мережеве з'єднання, захищене від стеження за передачею даних. Реалізація </a:t>
            </a:r>
            <a:r>
              <a:rPr lang="uk-UA" dirty="0" err="1">
                <a:solidFill>
                  <a:schemeClr val="tx1"/>
                </a:solidFill>
              </a:rPr>
              <a:t>Tor</a:t>
            </a:r>
            <a:r>
              <a:rPr lang="uk-UA" dirty="0">
                <a:solidFill>
                  <a:schemeClr val="tx1"/>
                </a:solidFill>
              </a:rPr>
              <a:t> дозволила користувачам з усього світу обходити блокування трафіку місцевих провайдерів й отримувати доступ до даних, зберігаючи при цьому конфіденційність.</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06461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Децентралізовані обчислювальні системи</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544945" y="1879255"/>
            <a:ext cx="8793712" cy="4576963"/>
          </a:xfrm>
        </p:spPr>
        <p:txBody>
          <a:bodyPr>
            <a:normAutofit lnSpcReduction="10000"/>
          </a:bodyPr>
          <a:lstStyle/>
          <a:p>
            <a:r>
              <a:rPr lang="uk-UA" dirty="0" smtClean="0">
                <a:solidFill>
                  <a:schemeClr val="tx1"/>
                </a:solidFill>
              </a:rPr>
              <a:t>Децентралізовані обчислювальні системи (</a:t>
            </a:r>
            <a:r>
              <a:rPr lang="uk-UA" i="1" dirty="0" err="1" smtClean="0">
                <a:solidFill>
                  <a:schemeClr val="tx1"/>
                </a:solidFill>
              </a:rPr>
              <a:t>grid</a:t>
            </a:r>
            <a:r>
              <a:rPr lang="uk-UA" i="1" dirty="0" smtClean="0">
                <a:solidFill>
                  <a:schemeClr val="tx1"/>
                </a:solidFill>
              </a:rPr>
              <a:t> </a:t>
            </a:r>
            <a:r>
              <a:rPr lang="uk-UA" i="1" dirty="0" err="1" smtClean="0">
                <a:solidFill>
                  <a:schemeClr val="tx1"/>
                </a:solidFill>
              </a:rPr>
              <a:t>systems</a:t>
            </a:r>
            <a:r>
              <a:rPr lang="uk-UA" dirty="0" smtClean="0">
                <a:solidFill>
                  <a:schemeClr val="tx1"/>
                </a:solidFill>
              </a:rPr>
              <a:t>) – це системи, що використовують розподілені комп'ютерні ресурси для досягнення спільної мети (рис. 1.2). Кількість вузлів в таких системах може коливатися від декількох машин до сотень і тисяч робочих станцій.</a:t>
            </a:r>
          </a:p>
          <a:p>
            <a:endParaRPr lang="uk-UA" dirty="0" smtClean="0">
              <a:solidFill>
                <a:schemeClr val="tx1"/>
              </a:solidFill>
            </a:endParaRPr>
          </a:p>
          <a:p>
            <a:endParaRPr lang="uk-UA" dirty="0" smtClean="0">
              <a:solidFill>
                <a:schemeClr val="tx1"/>
              </a:solidFill>
            </a:endParaRPr>
          </a:p>
          <a:p>
            <a:endParaRPr lang="uk-UA" dirty="0" smtClean="0">
              <a:solidFill>
                <a:schemeClr val="tx1"/>
              </a:solidFill>
            </a:endParaRPr>
          </a:p>
          <a:p>
            <a:endParaRPr lang="uk-UA" dirty="0" smtClean="0">
              <a:solidFill>
                <a:schemeClr val="tx1"/>
              </a:solidFill>
            </a:endParaRPr>
          </a:p>
          <a:p>
            <a:endParaRPr lang="ru-RU" dirty="0" smtClean="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 1.2 – Схема передачі результатів обчислень в децентралізованих обчислювальних системах</a:t>
            </a:r>
            <a:endParaRPr lang="ru-RU" dirty="0">
              <a:solidFill>
                <a:schemeClr val="tx1"/>
              </a:solidFill>
            </a:endParaRPr>
          </a:p>
          <a:p>
            <a:endParaRPr lang="ru-RU"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9" y="2881055"/>
            <a:ext cx="4324340" cy="2624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70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Децентралізовані системи зберігання даних</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Децентралізований підхід до побудови таких систем передбачає, що різні фрагменти файлів зберігаються різними вузлами мережі (рис. 1.3).</a:t>
            </a:r>
            <a:endParaRPr lang="uk-UA" dirty="0" smtClean="0">
              <a:solidFill>
                <a:schemeClr val="tx1"/>
              </a:solidFill>
            </a:endParaRPr>
          </a:p>
          <a:p>
            <a:r>
              <a:rPr lang="uk-UA" dirty="0" smtClean="0">
                <a:solidFill>
                  <a:schemeClr val="tx1"/>
                </a:solidFill>
              </a:rPr>
              <a:t>У </a:t>
            </a:r>
            <a:r>
              <a:rPr lang="uk-UA" dirty="0">
                <a:solidFill>
                  <a:schemeClr val="tx1"/>
                </a:solidFill>
              </a:rPr>
              <a:t>2001 році з'явився </a:t>
            </a:r>
            <a:r>
              <a:rPr lang="uk-UA" dirty="0" err="1">
                <a:solidFill>
                  <a:schemeClr val="tx1"/>
                </a:solidFill>
              </a:rPr>
              <a:t>BitTorrent</a:t>
            </a:r>
            <a:r>
              <a:rPr lang="uk-UA" dirty="0">
                <a:solidFill>
                  <a:schemeClr val="tx1"/>
                </a:solidFill>
              </a:rPr>
              <a:t> – протокол, що дозволив працювати швидко, ефективно і був не тільки </a:t>
            </a:r>
            <a:r>
              <a:rPr lang="uk-UA" dirty="0" err="1">
                <a:solidFill>
                  <a:schemeClr val="tx1"/>
                </a:solidFill>
              </a:rPr>
              <a:t>відмовостійким</a:t>
            </a:r>
            <a:r>
              <a:rPr lang="uk-UA" dirty="0">
                <a:solidFill>
                  <a:schemeClr val="tx1"/>
                </a:solidFill>
              </a:rPr>
              <a:t>, але і незалежним. Звичайно, спочатку для роботи був потрібен централізований клієнт, але пізніше з'явилися </a:t>
            </a:r>
            <a:r>
              <a:rPr lang="uk-UA" dirty="0" err="1">
                <a:solidFill>
                  <a:schemeClr val="tx1"/>
                </a:solidFill>
              </a:rPr>
              <a:t>torrent</a:t>
            </a:r>
            <a:r>
              <a:rPr lang="uk-UA" dirty="0">
                <a:solidFill>
                  <a:schemeClr val="tx1"/>
                </a:solidFill>
              </a:rPr>
              <a:t>-клієнти, яких важко відстежити, а використання VPN (</a:t>
            </a:r>
            <a:r>
              <a:rPr lang="uk-UA" dirty="0" err="1">
                <a:solidFill>
                  <a:schemeClr val="tx1"/>
                </a:solidFill>
              </a:rPr>
              <a:t>Virtual</a:t>
            </a:r>
            <a:r>
              <a:rPr lang="uk-UA" dirty="0">
                <a:solidFill>
                  <a:schemeClr val="tx1"/>
                </a:solidFill>
              </a:rPr>
              <a:t> </a:t>
            </a:r>
            <a:r>
              <a:rPr lang="uk-UA" dirty="0" err="1">
                <a:solidFill>
                  <a:schemeClr val="tx1"/>
                </a:solidFill>
              </a:rPr>
              <a:t>Private</a:t>
            </a:r>
            <a:r>
              <a:rPr lang="uk-UA" dirty="0">
                <a:solidFill>
                  <a:schemeClr val="tx1"/>
                </a:solidFill>
              </a:rPr>
              <a:t> </a:t>
            </a:r>
            <a:r>
              <a:rPr lang="uk-UA" dirty="0" err="1">
                <a:solidFill>
                  <a:schemeClr val="tx1"/>
                </a:solidFill>
              </a:rPr>
              <a:t>Network</a:t>
            </a:r>
            <a:r>
              <a:rPr lang="uk-UA" dirty="0">
                <a:solidFill>
                  <a:schemeClr val="tx1"/>
                </a:solidFill>
              </a:rPr>
              <a:t>) дозволило підвищити рівень анонімності користувачів. І саме </a:t>
            </a:r>
            <a:r>
              <a:rPr lang="uk-UA" dirty="0" err="1">
                <a:solidFill>
                  <a:schemeClr val="tx1"/>
                </a:solidFill>
              </a:rPr>
              <a:t>BitTorrent</a:t>
            </a:r>
            <a:r>
              <a:rPr lang="uk-UA" dirty="0">
                <a:solidFill>
                  <a:schemeClr val="tx1"/>
                </a:solidFill>
              </a:rPr>
              <a:t> на сьогоднішній день є все ще функціонуючим продуктом та символом децентралізованого підходу – підходу, який успішно працює і донині.</a:t>
            </a:r>
            <a:endParaRPr lang="ru-RU" dirty="0">
              <a:solidFill>
                <a:schemeClr val="tx1"/>
              </a:solidFill>
            </a:endParaRPr>
          </a:p>
        </p:txBody>
      </p:sp>
    </p:spTree>
    <p:extLst>
      <p:ext uri="{BB962C8B-B14F-4D97-AF65-F5344CB8AC3E}">
        <p14:creationId xmlns:p14="http://schemas.microsoft.com/office/powerpoint/2010/main" val="410207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77334" y="2160589"/>
            <a:ext cx="8679102" cy="4341811"/>
          </a:xfrm>
        </p:spPr>
        <p:txBody>
          <a:bodyPr/>
          <a:lstStyle/>
          <a:p>
            <a:endParaRPr lang="uk-UA" dirty="0" smtClean="0"/>
          </a:p>
          <a:p>
            <a:endParaRPr lang="uk-UA" dirty="0"/>
          </a:p>
          <a:p>
            <a:endParaRPr lang="uk-UA" dirty="0" smtClean="0"/>
          </a:p>
          <a:p>
            <a:endParaRPr lang="uk-UA" dirty="0"/>
          </a:p>
          <a:p>
            <a:endParaRPr lang="uk-UA" dirty="0" smtClean="0"/>
          </a:p>
          <a:p>
            <a:endParaRPr lang="uk-UA" dirty="0"/>
          </a:p>
          <a:p>
            <a:endParaRPr lang="uk-UA" dirty="0" smtClean="0"/>
          </a:p>
          <a:p>
            <a:endParaRPr lang="uk-UA" dirty="0"/>
          </a:p>
          <a:p>
            <a:endParaRPr lang="uk-UA" dirty="0" smtClean="0"/>
          </a:p>
          <a:p>
            <a:r>
              <a:rPr lang="uk-UA" dirty="0" smtClean="0"/>
              <a:t>Рис</a:t>
            </a:r>
            <a:r>
              <a:rPr lang="uk-UA" dirty="0"/>
              <a:t>. 1.3 – Схема розподілення фрагментів </a:t>
            </a:r>
            <a:r>
              <a:rPr lang="uk-UA" dirty="0" err="1"/>
              <a:t>файла</a:t>
            </a:r>
            <a:r>
              <a:rPr lang="uk-UA" dirty="0"/>
              <a:t> між учасниками децентралізованої системи зберігання даних</a:t>
            </a:r>
            <a:endParaRPr lang="ru-RU" dirty="0"/>
          </a:p>
          <a:p>
            <a:endParaRPr lang="ru-RU"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8020" y="2336079"/>
            <a:ext cx="5595943" cy="3222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243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Крім </a:t>
            </a:r>
            <a:r>
              <a:rPr lang="uk-UA" dirty="0" err="1">
                <a:solidFill>
                  <a:schemeClr val="tx1"/>
                </a:solidFill>
              </a:rPr>
              <a:t>BitTorrent</a:t>
            </a:r>
            <a:r>
              <a:rPr lang="uk-UA" dirty="0">
                <a:solidFill>
                  <a:schemeClr val="tx1"/>
                </a:solidFill>
              </a:rPr>
              <a:t> існують інші цікаві рішення, що підтримують децентралізоване зберігання даних. Одним з таких є розподілене сховище IPFS. Суть функціонування цієї системи полягає в тому, що користувачі не завантажують файли з централізованих серверів, а безпосередньо обмінюються ними між собою. Ідея IPFS доволі схожа з концепцією </a:t>
            </a:r>
            <a:r>
              <a:rPr lang="uk-UA" dirty="0" err="1">
                <a:solidFill>
                  <a:schemeClr val="tx1"/>
                </a:solidFill>
              </a:rPr>
              <a:t>World</a:t>
            </a:r>
            <a:r>
              <a:rPr lang="uk-UA" dirty="0">
                <a:solidFill>
                  <a:schemeClr val="tx1"/>
                </a:solidFill>
              </a:rPr>
              <a:t> </a:t>
            </a:r>
            <a:r>
              <a:rPr lang="uk-UA" dirty="0" err="1">
                <a:solidFill>
                  <a:schemeClr val="tx1"/>
                </a:solidFill>
              </a:rPr>
              <a:t>Wide</a:t>
            </a:r>
            <a:r>
              <a:rPr lang="uk-UA" dirty="0">
                <a:solidFill>
                  <a:schemeClr val="tx1"/>
                </a:solidFill>
              </a:rPr>
              <a:t> </a:t>
            </a:r>
            <a:r>
              <a:rPr lang="uk-UA" dirty="0" err="1">
                <a:solidFill>
                  <a:schemeClr val="tx1"/>
                </a:solidFill>
              </a:rPr>
              <a:t>Web</a:t>
            </a:r>
            <a:r>
              <a:rPr lang="uk-UA" dirty="0">
                <a:solidFill>
                  <a:schemeClr val="tx1"/>
                </a:solidFill>
              </a:rPr>
              <a:t>. Кожному файлу в системі присвоюється унікальний ідентифікатор, який є його </a:t>
            </a:r>
            <a:r>
              <a:rPr lang="uk-UA" dirty="0" err="1">
                <a:solidFill>
                  <a:schemeClr val="tx1"/>
                </a:solidFill>
              </a:rPr>
              <a:t>геш</a:t>
            </a:r>
            <a:r>
              <a:rPr lang="uk-UA" dirty="0">
                <a:solidFill>
                  <a:schemeClr val="tx1"/>
                </a:solidFill>
              </a:rPr>
              <a:t>-значенням. Для відстеження історії цього файлу використовується </a:t>
            </a:r>
            <a:r>
              <a:rPr lang="uk-UA" dirty="0" err="1">
                <a:solidFill>
                  <a:schemeClr val="tx1"/>
                </a:solidFill>
              </a:rPr>
              <a:t>Git</a:t>
            </a:r>
            <a:r>
              <a:rPr lang="uk-UA" dirty="0">
                <a:solidFill>
                  <a:schemeClr val="tx1"/>
                </a:solidFill>
              </a:rPr>
              <a:t> (система управління версіями). Подібний підхід дозволяє забезпечити доступ до найбільш актуальної версії контенту, і при цьому гарантувати його автентичність. Пошук певного файлу можливий як за його ідентифікатором, так і за зрозумілим для людини іменем. Для цього використовується децентралізована система імен IPNS.</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63071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Децентралізовані системи прийняття рішень</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Іншим цікавим способом застосування децентралізованого підходу є системи децентралізованого прийняття рішень. </a:t>
            </a:r>
            <a:endParaRPr lang="uk-UA" dirty="0" smtClean="0">
              <a:solidFill>
                <a:schemeClr val="tx1"/>
              </a:solidFill>
            </a:endParaRPr>
          </a:p>
          <a:p>
            <a:r>
              <a:rPr lang="uk-UA" dirty="0" smtClean="0">
                <a:solidFill>
                  <a:schemeClr val="tx1"/>
                </a:solidFill>
              </a:rPr>
              <a:t>На </a:t>
            </a:r>
            <a:r>
              <a:rPr lang="uk-UA" dirty="0">
                <a:solidFill>
                  <a:schemeClr val="tx1"/>
                </a:solidFill>
              </a:rPr>
              <a:t>сьогодні дуже великі фірми не можуть керуватися однією людиною, а якщо такі й існують, то їх ефективність знаходиться під великим сумнівом. Тому практично у будь-якій достатньо великій організації існує рада директорів, безліч радників, а іноді право голосу в прийнятті рішень надається навіть співробітникам компанії. Практика показує, що такий підхід дійсно підвищує ефективність компанії завдяки співпраці людей, які мають різні погляди, різні способи оцінки конкретної проблеми та різні підходи до її рішення. Таким чином, кінцеве рішення, прийняте незалежними сторонами, можна вважати більш об’єктивним.</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98835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Децентралізовані платіжні системи</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Наступним кроком стала децентралізація платіжних систем. Їх було набагато складніше децентралізувати зі зрозумілої причини – чутливості людей до всього, що безпосередньо пов'язане з безпекою їх грошей.</a:t>
            </a:r>
            <a:endParaRPr lang="ru-RU" dirty="0">
              <a:solidFill>
                <a:schemeClr val="tx1"/>
              </a:solidFill>
            </a:endParaRPr>
          </a:p>
          <a:p>
            <a:r>
              <a:rPr lang="uk-UA" dirty="0">
                <a:solidFill>
                  <a:schemeClr val="tx1"/>
                </a:solidFill>
              </a:rPr>
              <a:t>У 2009 році поява </a:t>
            </a:r>
            <a:r>
              <a:rPr lang="uk-UA" dirty="0" err="1">
                <a:solidFill>
                  <a:schemeClr val="tx1"/>
                </a:solidFill>
              </a:rPr>
              <a:t>Bitcoin</a:t>
            </a:r>
            <a:r>
              <a:rPr lang="uk-UA" dirty="0">
                <a:solidFill>
                  <a:schemeClr val="tx1"/>
                </a:solidFill>
              </a:rPr>
              <a:t> як першого дефіцитного цифрового товару надихнула людей на ідею відокремлення грошей від держави чи банків (в </a:t>
            </a:r>
            <a:r>
              <a:rPr lang="uk-UA" dirty="0" smtClean="0">
                <a:solidFill>
                  <a:schemeClr val="tx1"/>
                </a:solidFill>
              </a:rPr>
              <a:t>незалежності </a:t>
            </a:r>
            <a:r>
              <a:rPr lang="uk-UA" dirty="0">
                <a:solidFill>
                  <a:schemeClr val="tx1"/>
                </a:solidFill>
              </a:rPr>
              <a:t>від того, наскільки вони життєздатні). </a:t>
            </a:r>
            <a:endParaRPr lang="uk-UA" dirty="0" smtClean="0">
              <a:solidFill>
                <a:schemeClr val="tx1"/>
              </a:solidFill>
            </a:endParaRPr>
          </a:p>
          <a:p>
            <a:r>
              <a:rPr lang="uk-UA" dirty="0">
                <a:solidFill>
                  <a:schemeClr val="tx1"/>
                </a:solidFill>
              </a:rPr>
              <a:t>Саме на прикладі </a:t>
            </a:r>
            <a:r>
              <a:rPr lang="uk-UA" dirty="0" err="1">
                <a:solidFill>
                  <a:schemeClr val="tx1"/>
                </a:solidFill>
              </a:rPr>
              <a:t>Bitcoin</a:t>
            </a:r>
            <a:r>
              <a:rPr lang="uk-UA" dirty="0">
                <a:solidFill>
                  <a:schemeClr val="tx1"/>
                </a:solidFill>
              </a:rPr>
              <a:t> ми розглянемо особливості роботи </a:t>
            </a:r>
            <a:r>
              <a:rPr lang="uk-UA" dirty="0" err="1">
                <a:solidFill>
                  <a:schemeClr val="tx1"/>
                </a:solidFill>
              </a:rPr>
              <a:t>децентрализованої</a:t>
            </a:r>
            <a:r>
              <a:rPr lang="uk-UA" dirty="0">
                <a:solidFill>
                  <a:schemeClr val="tx1"/>
                </a:solidFill>
              </a:rPr>
              <a:t> облікової системи, оскільки багато принципів, згідно до яких він був спроектований і реалізований, є фундаментальними для будь-якої децентралізованої системи.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8501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Як працюють традиційні платіжні системи</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lnSpcReduction="10000"/>
          </a:bodyPr>
          <a:lstStyle/>
          <a:p>
            <a:pPr lvl="0"/>
            <a:r>
              <a:rPr lang="uk-UA" i="1" dirty="0">
                <a:solidFill>
                  <a:schemeClr val="tx1"/>
                </a:solidFill>
              </a:rPr>
              <a:t>База даних зберігається на головному сервері (хмарі чи кластері)</a:t>
            </a:r>
            <a:endParaRPr lang="ru-RU" dirty="0">
              <a:solidFill>
                <a:schemeClr val="tx1"/>
              </a:solidFill>
            </a:endParaRPr>
          </a:p>
          <a:p>
            <a:pPr lvl="0"/>
            <a:r>
              <a:rPr lang="uk-UA" i="1" dirty="0">
                <a:solidFill>
                  <a:schemeClr val="tx1"/>
                </a:solidFill>
              </a:rPr>
              <a:t>Система керується централізовано</a:t>
            </a:r>
            <a:endParaRPr lang="ru-RU" dirty="0">
              <a:solidFill>
                <a:schemeClr val="tx1"/>
              </a:solidFill>
            </a:endParaRPr>
          </a:p>
          <a:p>
            <a:pPr lvl="0"/>
            <a:r>
              <a:rPr lang="uk-UA" i="1" dirty="0">
                <a:solidFill>
                  <a:schemeClr val="tx1"/>
                </a:solidFill>
              </a:rPr>
              <a:t>Користувачі відправляють запити до системи для проведення </a:t>
            </a:r>
            <a:r>
              <a:rPr lang="uk-UA" i="1" dirty="0" smtClean="0">
                <a:solidFill>
                  <a:schemeClr val="tx1"/>
                </a:solidFill>
              </a:rPr>
              <a:t>транзакцій</a:t>
            </a:r>
          </a:p>
          <a:p>
            <a:pPr lvl="0"/>
            <a:endParaRPr lang="uk-UA" i="1" dirty="0">
              <a:solidFill>
                <a:schemeClr val="tx1"/>
              </a:solidFill>
            </a:endParaRPr>
          </a:p>
          <a:p>
            <a:pPr lvl="0"/>
            <a:r>
              <a:rPr lang="uk-UA" dirty="0">
                <a:solidFill>
                  <a:schemeClr val="tx1"/>
                </a:solidFill>
              </a:rPr>
              <a:t>Однак мають місце певні ризики, які необхідно враховувати при роботі в такій системі. Одним з них є можливість повної відмови системи. </a:t>
            </a:r>
            <a:endParaRPr lang="uk-UA" dirty="0" smtClean="0">
              <a:solidFill>
                <a:schemeClr val="tx1"/>
              </a:solidFill>
            </a:endParaRPr>
          </a:p>
          <a:p>
            <a:pPr lvl="0"/>
            <a:r>
              <a:rPr lang="uk-UA" dirty="0">
                <a:solidFill>
                  <a:schemeClr val="tx1"/>
                </a:solidFill>
              </a:rPr>
              <a:t>При виникненні певного роду ситуацій, ключові компоненти системи можуть відмовити і тим самим призвести до повної втрати її функціональності. Наявність систем резервування в деякій мірі пом'якшує ситуацію, однак і такий підхід не завжди може гарантувати безперебійну роботу сервісу.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25266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solidFill>
                  <a:schemeClr val="tx1"/>
                </a:solidFill>
              </a:rPr>
              <a:t>Що таке децентралізація?</a:t>
            </a:r>
            <a:endParaRPr lang="ru-RU" dirty="0">
              <a:solidFill>
                <a:schemeClr val="tx1"/>
              </a:solidFill>
            </a:endParaRPr>
          </a:p>
        </p:txBody>
      </p:sp>
      <p:sp>
        <p:nvSpPr>
          <p:cNvPr id="3" name="Объект 2"/>
          <p:cNvSpPr>
            <a:spLocks noGrp="1"/>
          </p:cNvSpPr>
          <p:nvPr>
            <p:ph idx="1"/>
          </p:nvPr>
        </p:nvSpPr>
        <p:spPr/>
        <p:txBody>
          <a:bodyPr>
            <a:normAutofit/>
          </a:bodyPr>
          <a:lstStyle/>
          <a:p>
            <a:r>
              <a:rPr lang="uk-UA" i="1" dirty="0">
                <a:solidFill>
                  <a:schemeClr val="tx1"/>
                </a:solidFill>
              </a:rPr>
              <a:t>Децентралізація </a:t>
            </a:r>
            <a:r>
              <a:rPr lang="uk-UA" dirty="0" smtClean="0">
                <a:solidFill>
                  <a:schemeClr val="tx1"/>
                </a:solidFill>
              </a:rPr>
              <a:t>передбачає </a:t>
            </a:r>
            <a:r>
              <a:rPr lang="uk-UA" dirty="0">
                <a:solidFill>
                  <a:schemeClr val="tx1"/>
                </a:solidFill>
              </a:rPr>
              <a:t>розподілення функцій системи (зберігання даних, обчислення тощо) між її учасниками, причому без єдиного керуючого органу. </a:t>
            </a:r>
            <a:endParaRPr lang="uk-UA" dirty="0" smtClean="0">
              <a:solidFill>
                <a:schemeClr val="tx1"/>
              </a:solidFill>
            </a:endParaRPr>
          </a:p>
          <a:p>
            <a:r>
              <a:rPr lang="uk-UA" dirty="0">
                <a:solidFill>
                  <a:schemeClr val="tx1"/>
                </a:solidFill>
              </a:rPr>
              <a:t>У теорії передачі даних децентралізація передбачає створення умов, за яких зникає потреба в існуванні центрального сервера, а учасники мережі мають однаковий ранг. </a:t>
            </a:r>
            <a:endParaRPr lang="uk-UA" dirty="0" smtClean="0">
              <a:solidFill>
                <a:schemeClr val="tx1"/>
              </a:solidFill>
            </a:endParaRPr>
          </a:p>
        </p:txBody>
      </p:sp>
    </p:spTree>
    <p:extLst>
      <p:ext uri="{BB962C8B-B14F-4D97-AF65-F5344CB8AC3E}">
        <p14:creationId xmlns:p14="http://schemas.microsoft.com/office/powerpoint/2010/main" val="3729127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Традиційні фінансові інструменти працюють по принципу, згідно з яким внутрішню облікову систему необхідно захищати з допомогою грубої сили. Мається на увазі, що центральний сервер, на якому знаходиться база даних, захищений тільки вздовж периметру. Якщо подолати зовнішній захист, то сама база даних залишиться незахищеною. В цьому і криються деякі недоліки. З однієї сторони, якщо </a:t>
            </a:r>
            <a:r>
              <a:rPr lang="uk-UA" dirty="0" err="1">
                <a:solidFill>
                  <a:schemeClr val="tx1"/>
                </a:solidFill>
              </a:rPr>
              <a:t>атакующий</a:t>
            </a:r>
            <a:r>
              <a:rPr lang="uk-UA" dirty="0">
                <a:solidFill>
                  <a:schemeClr val="tx1"/>
                </a:solidFill>
              </a:rPr>
              <a:t> подолає </a:t>
            </a:r>
            <a:r>
              <a:rPr lang="uk-UA" dirty="0" err="1">
                <a:solidFill>
                  <a:schemeClr val="tx1"/>
                </a:solidFill>
              </a:rPr>
              <a:t>ций</a:t>
            </a:r>
            <a:r>
              <a:rPr lang="uk-UA" dirty="0">
                <a:solidFill>
                  <a:schemeClr val="tx1"/>
                </a:solidFill>
              </a:rPr>
              <a:t> захист, то він може отримати повний доступ до даних та можливість їх модифікації. З іншого боку, такий підхід не дозволяє користувачам особисто перевіряти дані.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69679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Користувач може тільки відправити запит до серверу, який в свою чергу обробить цей запит і згодом </a:t>
            </a:r>
            <a:r>
              <a:rPr lang="uk-UA" dirty="0" err="1">
                <a:solidFill>
                  <a:schemeClr val="tx1"/>
                </a:solidFill>
              </a:rPr>
              <a:t>надішле</a:t>
            </a:r>
            <a:r>
              <a:rPr lang="uk-UA" dirty="0">
                <a:solidFill>
                  <a:schemeClr val="tx1"/>
                </a:solidFill>
              </a:rPr>
              <a:t> відповідь (рис. </a:t>
            </a:r>
            <a:r>
              <a:rPr lang="uk-UA" dirty="0" smtClean="0">
                <a:solidFill>
                  <a:schemeClr val="tx1"/>
                </a:solidFill>
              </a:rPr>
              <a:t>1.4).</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t>Рис. </a:t>
            </a:r>
            <a:r>
              <a:rPr lang="uk-UA" dirty="0" smtClean="0"/>
              <a:t>1.4 </a:t>
            </a:r>
            <a:r>
              <a:rPr lang="uk-UA" dirty="0"/>
              <a:t>– Принципи захисту традиційних систем</a:t>
            </a:r>
            <a:endParaRPr lang="ru-RU" dirty="0"/>
          </a:p>
          <a:p>
            <a:endParaRPr lang="ru-RU" dirty="0">
              <a:solidFill>
                <a:schemeClr val="tx1"/>
              </a:solidFill>
            </a:endParaRPr>
          </a:p>
          <a:p>
            <a:endParaRPr lang="ru-RU" dirty="0">
              <a:solidFill>
                <a:schemeClr val="tx1"/>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2448" y="2881775"/>
            <a:ext cx="37560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95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Потенційна можливість цензурування дій користувача у системі також є одним з недоліків. Централізована система передбачає повну і беззастережну довіру користувача до власника і керівництва організації. Такий підхід містить у собі загрозу, що правила протоколу взаємодії в системі можуть бути порушені, якщо власнику системи це буде вигідно.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38535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Проблеми, вирішення яких пропонує децентралізація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pPr lvl="0" algn="just"/>
            <a:r>
              <a:rPr lang="uk-UA" i="1" dirty="0">
                <a:solidFill>
                  <a:schemeClr val="tx1"/>
                </a:solidFill>
              </a:rPr>
              <a:t>Можливість цензури</a:t>
            </a:r>
            <a:endParaRPr lang="ru-RU" dirty="0">
              <a:solidFill>
                <a:schemeClr val="tx1"/>
              </a:solidFill>
            </a:endParaRPr>
          </a:p>
          <a:p>
            <a:pPr lvl="0" algn="just"/>
            <a:r>
              <a:rPr lang="uk-UA" i="1" dirty="0">
                <a:solidFill>
                  <a:schemeClr val="tx1"/>
                </a:solidFill>
              </a:rPr>
              <a:t>Наявність єдиної точки відмови</a:t>
            </a:r>
            <a:endParaRPr lang="ru-RU" dirty="0">
              <a:solidFill>
                <a:schemeClr val="tx1"/>
              </a:solidFill>
            </a:endParaRPr>
          </a:p>
          <a:p>
            <a:pPr lvl="0" algn="just"/>
            <a:r>
              <a:rPr lang="uk-UA" i="1" dirty="0">
                <a:solidFill>
                  <a:schemeClr val="tx1"/>
                </a:solidFill>
              </a:rPr>
              <a:t>Необхідність довіряти власнику </a:t>
            </a:r>
            <a:r>
              <a:rPr lang="uk-UA" i="1" dirty="0" smtClean="0">
                <a:solidFill>
                  <a:schemeClr val="tx1"/>
                </a:solidFill>
              </a:rPr>
              <a:t>системи</a:t>
            </a:r>
          </a:p>
          <a:p>
            <a:pPr lvl="0" algn="just"/>
            <a:endParaRPr lang="uk-UA" i="1" dirty="0">
              <a:solidFill>
                <a:schemeClr val="tx1"/>
              </a:solidFill>
            </a:endParaRPr>
          </a:p>
          <a:p>
            <a:pPr lvl="0" algn="just"/>
            <a:r>
              <a:rPr lang="uk-UA" dirty="0">
                <a:solidFill>
                  <a:schemeClr val="tx1"/>
                </a:solidFill>
              </a:rPr>
              <a:t>Децентралізація можлива, коли йдеться про взаємодію рівноправних сторін.</a:t>
            </a:r>
            <a:endParaRPr lang="ru-RU" dirty="0">
              <a:solidFill>
                <a:schemeClr val="tx1"/>
              </a:solidFill>
            </a:endParaRPr>
          </a:p>
        </p:txBody>
      </p:sp>
    </p:spTree>
    <p:extLst>
      <p:ext uri="{BB962C8B-B14F-4D97-AF65-F5344CB8AC3E}">
        <p14:creationId xmlns:p14="http://schemas.microsoft.com/office/powerpoint/2010/main" val="1568656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i="1" dirty="0">
                <a:solidFill>
                  <a:schemeClr val="tx1"/>
                </a:solidFill>
              </a:rPr>
              <a:t>Базові принципи децентралізації</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pPr lvl="0"/>
            <a:r>
              <a:rPr lang="uk-UA" i="1" dirty="0">
                <a:solidFill>
                  <a:schemeClr val="tx1"/>
                </a:solidFill>
              </a:rPr>
              <a:t>Максимальне збільшення рівня незалежності кожного компонента системи</a:t>
            </a:r>
            <a:endParaRPr lang="ru-RU" dirty="0">
              <a:solidFill>
                <a:schemeClr val="tx1"/>
              </a:solidFill>
            </a:endParaRPr>
          </a:p>
          <a:p>
            <a:pPr lvl="0"/>
            <a:r>
              <a:rPr lang="uk-UA" i="1" dirty="0">
                <a:solidFill>
                  <a:schemeClr val="tx1"/>
                </a:solidFill>
              </a:rPr>
              <a:t>Збереження балансу між ефективністю роботи та засобами,</a:t>
            </a:r>
            <a:endParaRPr lang="ru-RU" dirty="0">
              <a:solidFill>
                <a:schemeClr val="tx1"/>
              </a:solidFill>
            </a:endParaRPr>
          </a:p>
          <a:p>
            <a:r>
              <a:rPr lang="uk-UA" i="1" dirty="0">
                <a:solidFill>
                  <a:schemeClr val="tx1"/>
                </a:solidFill>
              </a:rPr>
              <a:t>що застосовуються</a:t>
            </a:r>
            <a:endParaRPr lang="ru-RU" dirty="0">
              <a:solidFill>
                <a:schemeClr val="tx1"/>
              </a:solidFill>
            </a:endParaRPr>
          </a:p>
          <a:p>
            <a:r>
              <a:rPr lang="uk-UA" i="1" dirty="0" smtClean="0">
                <a:solidFill>
                  <a:schemeClr val="tx1"/>
                </a:solidFill>
              </a:rPr>
              <a:t>Децентралізація </a:t>
            </a:r>
            <a:r>
              <a:rPr lang="uk-UA" i="1" dirty="0">
                <a:solidFill>
                  <a:schemeClr val="tx1"/>
                </a:solidFill>
              </a:rPr>
              <a:t>можлива лише за умови збереження цілісності всієї системи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76070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uk-UA" dirty="0">
                <a:solidFill>
                  <a:schemeClr val="tx1"/>
                </a:solidFill>
              </a:rPr>
              <a:t>На рис. </a:t>
            </a:r>
            <a:r>
              <a:rPr lang="uk-UA" dirty="0" smtClean="0">
                <a:solidFill>
                  <a:schemeClr val="tx1"/>
                </a:solidFill>
              </a:rPr>
              <a:t>1.5 </a:t>
            </a:r>
            <a:r>
              <a:rPr lang="uk-UA" dirty="0">
                <a:solidFill>
                  <a:schemeClr val="tx1"/>
                </a:solidFill>
              </a:rPr>
              <a:t>зображені три підходи, що принципово відрізняються один від одного за своїм устроєм.</a:t>
            </a:r>
            <a:endParaRPr lang="ru-RU"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pPr marL="0" indent="0">
              <a:buNone/>
            </a:pPr>
            <a:endParaRPr lang="uk-UA" dirty="0" smtClean="0">
              <a:solidFill>
                <a:schemeClr val="tx1"/>
              </a:solidFill>
            </a:endParaRPr>
          </a:p>
          <a:p>
            <a:r>
              <a:rPr lang="uk-UA" dirty="0">
                <a:solidFill>
                  <a:schemeClr val="tx1"/>
                </a:solidFill>
              </a:rPr>
              <a:t>Рис. </a:t>
            </a:r>
            <a:r>
              <a:rPr lang="uk-UA" dirty="0" smtClean="0">
                <a:solidFill>
                  <a:schemeClr val="tx1"/>
                </a:solidFill>
              </a:rPr>
              <a:t>1.5 </a:t>
            </a:r>
            <a:r>
              <a:rPr lang="uk-UA" dirty="0">
                <a:solidFill>
                  <a:schemeClr val="tx1"/>
                </a:solidFill>
              </a:rPr>
              <a:t>– Види систем в залежності від способу взаємодії користувачів між </a:t>
            </a:r>
            <a:r>
              <a:rPr lang="uk-UA" dirty="0" smtClean="0">
                <a:solidFill>
                  <a:schemeClr val="tx1"/>
                </a:solidFill>
              </a:rPr>
              <a:t>собою</a:t>
            </a:r>
          </a:p>
          <a:p>
            <a:r>
              <a:rPr lang="uk-UA" i="1" dirty="0">
                <a:solidFill>
                  <a:schemeClr val="tx1"/>
                </a:solidFill>
              </a:rPr>
              <a:t>Зауваження: тут і далі (на малюнках і протягом тексту) ми будемо часто вживати стійкі вирази та терміни в оригіналі (англійською), щоб було менше розбіжностей у подальшому.</a:t>
            </a:r>
            <a:endParaRPr lang="ru-RU" dirty="0">
              <a:solidFill>
                <a:schemeClr val="tx1"/>
              </a:solidFill>
            </a:endParaRPr>
          </a:p>
          <a:p>
            <a:endParaRPr lang="ru-RU" dirty="0">
              <a:solidFill>
                <a:schemeClr val="tx1"/>
              </a:solidFill>
            </a:endParaRPr>
          </a:p>
          <a:p>
            <a:endParaRPr lang="ru-RU" dirty="0">
              <a:solidFill>
                <a:schemeClr val="tx1"/>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8364" y="2510589"/>
            <a:ext cx="4442690" cy="20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313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До централізованих систем можна віднести популярні соціальні мережі. Порушення роботи бази даних в таких системах торкнеться всіх користувачів.</a:t>
            </a:r>
            <a:endParaRPr lang="ru-RU" dirty="0">
              <a:solidFill>
                <a:schemeClr val="tx1"/>
              </a:solidFill>
            </a:endParaRPr>
          </a:p>
          <a:p>
            <a:r>
              <a:rPr lang="uk-UA" dirty="0">
                <a:solidFill>
                  <a:schemeClr val="tx1"/>
                </a:solidFill>
              </a:rPr>
              <a:t>До децентралізованих систем – банківську систему в цілому, бо її утворюють безліч локальних центрів, і несправності, наприклад, в банку Аргентини, не приведуть до затримок платежів у банках Німеччини.</a:t>
            </a:r>
            <a:endParaRPr lang="ru-RU" dirty="0">
              <a:solidFill>
                <a:schemeClr val="tx1"/>
              </a:solidFill>
            </a:endParaRPr>
          </a:p>
          <a:p>
            <a:r>
              <a:rPr lang="uk-UA" dirty="0">
                <a:solidFill>
                  <a:schemeClr val="tx1"/>
                </a:solidFill>
              </a:rPr>
              <a:t>До розподілених систем можна віднести </a:t>
            </a:r>
            <a:r>
              <a:rPr lang="uk-UA" dirty="0" err="1">
                <a:solidFill>
                  <a:schemeClr val="tx1"/>
                </a:solidFill>
              </a:rPr>
              <a:t>mesh</a:t>
            </a:r>
            <a:r>
              <a:rPr lang="uk-UA" dirty="0">
                <a:solidFill>
                  <a:schemeClr val="tx1"/>
                </a:solidFill>
              </a:rPr>
              <a:t>-мережі та систему зв'язку на основі кишенькових рацій, де система підтримується тільки пристроями користувачів, а відключення одного з пристроїв не вплине на взаємодію інших користувачів</a:t>
            </a:r>
            <a:endParaRPr lang="ru-RU" dirty="0">
              <a:solidFill>
                <a:schemeClr val="tx1"/>
              </a:solidFill>
            </a:endParaRPr>
          </a:p>
        </p:txBody>
      </p:sp>
    </p:spTree>
    <p:extLst>
      <p:ext uri="{BB962C8B-B14F-4D97-AF65-F5344CB8AC3E}">
        <p14:creationId xmlns:p14="http://schemas.microsoft.com/office/powerpoint/2010/main" val="1478644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77334" y="1930400"/>
            <a:ext cx="8596668" cy="3880773"/>
          </a:xfrm>
        </p:spPr>
        <p:txBody>
          <a:bodyPr>
            <a:normAutofit fontScale="92500" lnSpcReduction="20000"/>
          </a:bodyPr>
          <a:lstStyle/>
          <a:p>
            <a:r>
              <a:rPr lang="uk-UA" i="1" dirty="0">
                <a:solidFill>
                  <a:schemeClr val="tx1"/>
                </a:solidFill>
              </a:rPr>
              <a:t>Облікова система </a:t>
            </a:r>
            <a:r>
              <a:rPr lang="uk-UA" dirty="0">
                <a:solidFill>
                  <a:schemeClr val="tx1"/>
                </a:solidFill>
              </a:rPr>
              <a:t>– це окремий випадок автоматизованої системи обробки даних, яка передбачає наявність деякої бази даних і необхідності прийняття рішень стосовно її оновлення (рис. </a:t>
            </a:r>
            <a:r>
              <a:rPr lang="uk-UA" dirty="0" smtClean="0">
                <a:solidFill>
                  <a:schemeClr val="tx1"/>
                </a:solidFill>
              </a:rPr>
              <a:t>1.6).</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r>
              <a:rPr lang="uk-UA" dirty="0">
                <a:solidFill>
                  <a:schemeClr val="tx1"/>
                </a:solidFill>
              </a:rPr>
              <a:t>Рис. 1.7 – Архітектура облікової </a:t>
            </a:r>
            <a:r>
              <a:rPr lang="uk-UA" dirty="0" smtClean="0">
                <a:solidFill>
                  <a:schemeClr val="tx1"/>
                </a:solidFill>
              </a:rPr>
              <a:t>системи</a:t>
            </a:r>
          </a:p>
          <a:p>
            <a:r>
              <a:rPr lang="uk-UA" i="1" dirty="0">
                <a:solidFill>
                  <a:schemeClr val="tx1"/>
                </a:solidFill>
              </a:rPr>
              <a:t>Зауваження: під абревіатурою </a:t>
            </a:r>
            <a:r>
              <a:rPr lang="uk-UA" i="1" dirty="0" err="1">
                <a:solidFill>
                  <a:schemeClr val="tx1"/>
                </a:solidFill>
              </a:rPr>
              <a:t>tx</a:t>
            </a:r>
            <a:r>
              <a:rPr lang="uk-UA" i="1" dirty="0">
                <a:solidFill>
                  <a:schemeClr val="tx1"/>
                </a:solidFill>
              </a:rPr>
              <a:t> в цьому місці та в подальшому ми будемо мати на увазі транзакції.</a:t>
            </a:r>
            <a:endParaRPr lang="ru-RU" dirty="0">
              <a:solidFill>
                <a:schemeClr val="tx1"/>
              </a:solidFill>
            </a:endParaRPr>
          </a:p>
          <a:p>
            <a:endParaRPr lang="ru-RU" dirty="0">
              <a:solidFill>
                <a:schemeClr val="tx1"/>
              </a:solidFill>
            </a:endParaRPr>
          </a:p>
          <a:p>
            <a:endParaRPr lang="uk-UA" dirty="0" smtClean="0">
              <a:solidFill>
                <a:schemeClr val="tx1"/>
              </a:solidFill>
            </a:endParaRPr>
          </a:p>
          <a:p>
            <a:endParaRPr lang="ru-RU" dirty="0">
              <a:solidFill>
                <a:schemeClr val="tx1"/>
              </a:solidFill>
            </a:endParaRPr>
          </a:p>
          <a:p>
            <a:endParaRPr lang="ru-RU" dirty="0">
              <a:solidFill>
                <a:schemeClr val="tx1"/>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8741" y="2404630"/>
            <a:ext cx="3672897" cy="245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10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i="1" dirty="0">
                <a:solidFill>
                  <a:schemeClr val="tx1"/>
                </a:solidFill>
              </a:rPr>
              <a:t>Централізована облікова система </a:t>
            </a:r>
            <a:r>
              <a:rPr lang="uk-UA" dirty="0">
                <a:solidFill>
                  <a:schemeClr val="tx1"/>
                </a:solidFill>
              </a:rPr>
              <a:t>включає до себе базу даних, механізми її оновлення та керуючий центр, відповідальний за підтримку її роботи. Керуючий центр не завжди може забезпечити достатній рівень безпеки обробки даних і надійності прийняття рішень. У пошуках кращих рішень світ прийшов до ідеї децентралізації облікових систем.</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300234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i="1" dirty="0">
                <a:solidFill>
                  <a:schemeClr val="tx1"/>
                </a:solidFill>
              </a:rPr>
              <a:t>Децентралізована облікова система </a:t>
            </a:r>
            <a:r>
              <a:rPr lang="uk-UA" dirty="0">
                <a:solidFill>
                  <a:schemeClr val="tx1"/>
                </a:solidFill>
              </a:rPr>
              <a:t>– це окремий випадок облікової системи, принциповою відмінністю якої є використання </a:t>
            </a:r>
            <a:r>
              <a:rPr lang="uk-UA" i="1" dirty="0">
                <a:solidFill>
                  <a:schemeClr val="tx1"/>
                </a:solidFill>
              </a:rPr>
              <a:t>механізму досягнення консенсусу </a:t>
            </a:r>
            <a:r>
              <a:rPr lang="uk-UA" dirty="0">
                <a:solidFill>
                  <a:schemeClr val="tx1"/>
                </a:solidFill>
              </a:rPr>
              <a:t>(згоди) між декількома незалежними </a:t>
            </a:r>
            <a:r>
              <a:rPr lang="uk-UA" dirty="0" smtClean="0">
                <a:solidFill>
                  <a:schemeClr val="tx1"/>
                </a:solidFill>
              </a:rPr>
              <a:t>сторонами. </a:t>
            </a:r>
            <a:r>
              <a:rPr lang="uk-UA" dirty="0">
                <a:solidFill>
                  <a:schemeClr val="tx1"/>
                </a:solidFill>
              </a:rPr>
              <a:t>Отже, кожна сторона будує власну базу даних, а алгоритм досягнення консенсусу гарантує, що кожна побудована база даних ідентична іншим копіям. </a:t>
            </a:r>
            <a:endParaRPr lang="ru-RU" dirty="0">
              <a:solidFill>
                <a:schemeClr val="tx1"/>
              </a:solidFill>
            </a:endParaRPr>
          </a:p>
        </p:txBody>
      </p:sp>
    </p:spTree>
    <p:extLst>
      <p:ext uri="{BB962C8B-B14F-4D97-AF65-F5344CB8AC3E}">
        <p14:creationId xmlns:p14="http://schemas.microsoft.com/office/powerpoint/2010/main" val="312509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i="1" dirty="0">
                <a:solidFill>
                  <a:schemeClr val="tx1"/>
                </a:solidFill>
              </a:rPr>
              <a:t>Централізовані системи </a:t>
            </a:r>
            <a:r>
              <a:rPr lang="uk-UA" dirty="0">
                <a:solidFill>
                  <a:schemeClr val="tx1"/>
                </a:solidFill>
              </a:rPr>
              <a:t>та ієрархічні моделі управління, що застосовуються в них, мають низку недоліків. Наприклад, будь-яка централізована соціальна мережа, подібна до </a:t>
            </a:r>
            <a:r>
              <a:rPr lang="uk-UA" dirty="0" err="1">
                <a:solidFill>
                  <a:schemeClr val="tx1"/>
                </a:solidFill>
              </a:rPr>
              <a:t>Facebook</a:t>
            </a:r>
            <a:r>
              <a:rPr lang="uk-UA" dirty="0">
                <a:solidFill>
                  <a:schemeClr val="tx1"/>
                </a:solidFill>
              </a:rPr>
              <a:t>, має можливість здійснювати цензуру та блокувати </a:t>
            </a:r>
            <a:r>
              <a:rPr lang="uk-UA" dirty="0" err="1">
                <a:solidFill>
                  <a:schemeClr val="tx1"/>
                </a:solidFill>
              </a:rPr>
              <a:t>акаунти</a:t>
            </a:r>
            <a:r>
              <a:rPr lang="uk-UA" dirty="0">
                <a:solidFill>
                  <a:schemeClr val="tx1"/>
                </a:solidFill>
              </a:rPr>
              <a:t> користувачів. Непрозорість процесів, які відбуваються у централізованих інформаційних системах, не залишає клієнтам можливості доведення факту порушення конфіденційності їх приватних даних</a:t>
            </a:r>
            <a:r>
              <a:rPr lang="uk-UA" dirty="0" smtClean="0">
                <a:solidFill>
                  <a:schemeClr val="tx1"/>
                </a:solidFill>
              </a:rPr>
              <a:t>.</a:t>
            </a:r>
            <a:endParaRPr lang="uk-UA" i="1" dirty="0" smtClean="0">
              <a:solidFill>
                <a:schemeClr val="tx1"/>
              </a:solidFill>
            </a:endParaRPr>
          </a:p>
          <a:p>
            <a:r>
              <a:rPr lang="uk-UA" i="1" dirty="0" smtClean="0">
                <a:solidFill>
                  <a:schemeClr val="tx1"/>
                </a:solidFill>
              </a:rPr>
              <a:t>Децентралізована </a:t>
            </a:r>
            <a:r>
              <a:rPr lang="uk-UA" i="1" dirty="0">
                <a:solidFill>
                  <a:schemeClr val="tx1"/>
                </a:solidFill>
              </a:rPr>
              <a:t>система </a:t>
            </a:r>
            <a:r>
              <a:rPr lang="uk-UA" dirty="0">
                <a:solidFill>
                  <a:schemeClr val="tx1"/>
                </a:solidFill>
              </a:rPr>
              <a:t>передбачає наявність великої кількості незалежних учасників, які спільно здійснюють управління процесами. Подібний підхід вимагає від учасників узгоджених дій, що потрібні для досить ефективної взаємодії за відсутності центральної сторони</a:t>
            </a:r>
            <a:r>
              <a:rPr lang="uk-UA" dirty="0" smtClean="0">
                <a:solidFill>
                  <a:schemeClr val="tx1"/>
                </a:solidFill>
              </a:rPr>
              <a:t>.</a:t>
            </a:r>
          </a:p>
          <a:p>
            <a:endParaRPr lang="ru-RU" dirty="0">
              <a:solidFill>
                <a:schemeClr val="tx1"/>
              </a:solidFill>
            </a:endParaRPr>
          </a:p>
        </p:txBody>
      </p:sp>
    </p:spTree>
    <p:extLst>
      <p:ext uri="{BB962C8B-B14F-4D97-AF65-F5344CB8AC3E}">
        <p14:creationId xmlns:p14="http://schemas.microsoft.com/office/powerpoint/2010/main" val="111284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i="1" dirty="0">
                <a:solidFill>
                  <a:schemeClr val="tx1"/>
                </a:solidFill>
              </a:rPr>
              <a:t>Переваги децентралізованих систем</a:t>
            </a:r>
            <a:endParaRPr lang="ru-RU" b="1" dirty="0">
              <a:solidFill>
                <a:schemeClr val="tx1"/>
              </a:solidFill>
            </a:endParaRPr>
          </a:p>
        </p:txBody>
      </p:sp>
      <p:sp>
        <p:nvSpPr>
          <p:cNvPr id="3" name="Объект 2"/>
          <p:cNvSpPr>
            <a:spLocks noGrp="1"/>
          </p:cNvSpPr>
          <p:nvPr>
            <p:ph idx="1"/>
          </p:nvPr>
        </p:nvSpPr>
        <p:spPr>
          <a:xfrm>
            <a:off x="677334" y="2160589"/>
            <a:ext cx="8817648" cy="4277156"/>
          </a:xfrm>
        </p:spPr>
        <p:txBody>
          <a:bodyPr>
            <a:normAutofit fontScale="92500" lnSpcReduction="20000"/>
          </a:bodyPr>
          <a:lstStyle/>
          <a:p>
            <a:r>
              <a:rPr lang="uk-UA" dirty="0">
                <a:solidFill>
                  <a:schemeClr val="tx1"/>
                </a:solidFill>
              </a:rPr>
              <a:t>У загальному випадку децентралізована система передбачає, що учасники обмінюються інформацією безпосередньо, використовуючи p2p-протоколи та самостійно зберігають дані, що потрібні для них самих. Для цього вони запускають спеціальне програмне забезпечення, яке підтримує необхідний p2p-протокол конкретної децентралізованої системи. У децентралізованих системах обліку фінансів, таких як </a:t>
            </a:r>
            <a:r>
              <a:rPr lang="uk-UA" dirty="0" err="1">
                <a:solidFill>
                  <a:schemeClr val="tx1"/>
                </a:solidFill>
              </a:rPr>
              <a:t>криптовалюти</a:t>
            </a:r>
            <a:r>
              <a:rPr lang="uk-UA" dirty="0">
                <a:solidFill>
                  <a:schemeClr val="tx1"/>
                </a:solidFill>
              </a:rPr>
              <a:t>, передбачається, що всі учасники зберігають копії однієї і тієї ж бази даних та оновлюють їх, використовуючи алгоритми досягнення консенсусу</a:t>
            </a:r>
            <a:r>
              <a:rPr lang="uk-UA" dirty="0" smtClean="0">
                <a:solidFill>
                  <a:schemeClr val="tx1"/>
                </a:solidFill>
              </a:rPr>
              <a:t>.</a:t>
            </a:r>
          </a:p>
          <a:p>
            <a:pPr lvl="0"/>
            <a:r>
              <a:rPr lang="uk-UA" i="1" dirty="0" err="1">
                <a:solidFill>
                  <a:schemeClr val="tx1"/>
                </a:solidFill>
              </a:rPr>
              <a:t>Відмовостійкість</a:t>
            </a:r>
            <a:endParaRPr lang="ru-RU" dirty="0">
              <a:solidFill>
                <a:schemeClr val="tx1"/>
              </a:solidFill>
            </a:endParaRPr>
          </a:p>
          <a:p>
            <a:pPr lvl="0"/>
            <a:r>
              <a:rPr lang="uk-UA" i="1" dirty="0">
                <a:solidFill>
                  <a:schemeClr val="tx1"/>
                </a:solidFill>
              </a:rPr>
              <a:t>Незалежність від одноосібного контролю</a:t>
            </a:r>
            <a:endParaRPr lang="ru-RU" dirty="0">
              <a:solidFill>
                <a:schemeClr val="tx1"/>
              </a:solidFill>
            </a:endParaRPr>
          </a:p>
          <a:p>
            <a:pPr lvl="0"/>
            <a:r>
              <a:rPr lang="uk-UA" i="1" dirty="0" err="1">
                <a:solidFill>
                  <a:schemeClr val="tx1"/>
                </a:solidFill>
              </a:rPr>
              <a:t>Trustless</a:t>
            </a:r>
            <a:r>
              <a:rPr lang="uk-UA" i="1" dirty="0">
                <a:solidFill>
                  <a:schemeClr val="tx1"/>
                </a:solidFill>
              </a:rPr>
              <a:t> (відсутня необхідність у довірі третій стороні)</a:t>
            </a:r>
            <a:endParaRPr lang="ru-RU" dirty="0">
              <a:solidFill>
                <a:schemeClr val="tx1"/>
              </a:solidFill>
            </a:endParaRPr>
          </a:p>
          <a:p>
            <a:pPr lvl="0"/>
            <a:r>
              <a:rPr lang="uk-UA" i="1" dirty="0" err="1">
                <a:solidFill>
                  <a:schemeClr val="tx1"/>
                </a:solidFill>
              </a:rPr>
              <a:t>Permissionless</a:t>
            </a:r>
            <a:r>
              <a:rPr lang="uk-UA" i="1" dirty="0">
                <a:solidFill>
                  <a:schemeClr val="tx1"/>
                </a:solidFill>
              </a:rPr>
              <a:t> (вільне використання)</a:t>
            </a:r>
            <a:endParaRPr lang="ru-RU" dirty="0">
              <a:solidFill>
                <a:schemeClr val="tx1"/>
              </a:solidFill>
            </a:endParaRPr>
          </a:p>
          <a:p>
            <a:pPr lvl="0"/>
            <a:r>
              <a:rPr lang="uk-UA" i="1" dirty="0" err="1">
                <a:solidFill>
                  <a:schemeClr val="tx1"/>
                </a:solidFill>
              </a:rPr>
              <a:t>Persistence</a:t>
            </a:r>
            <a:r>
              <a:rPr lang="uk-UA" i="1" dirty="0">
                <a:solidFill>
                  <a:schemeClr val="tx1"/>
                </a:solidFill>
              </a:rPr>
              <a:t> (незмінність кінцевого стану бази даних)</a:t>
            </a:r>
            <a:endParaRPr lang="ru-RU" dirty="0">
              <a:solidFill>
                <a:schemeClr val="tx1"/>
              </a:solidFill>
            </a:endParaRPr>
          </a:p>
          <a:p>
            <a:pPr lvl="0"/>
            <a:r>
              <a:rPr lang="uk-UA" i="1" dirty="0" err="1">
                <a:solidFill>
                  <a:schemeClr val="tx1"/>
                </a:solidFill>
              </a:rPr>
              <a:t>Liveness</a:t>
            </a:r>
            <a:r>
              <a:rPr lang="uk-UA" i="1" dirty="0">
                <a:solidFill>
                  <a:schemeClr val="tx1"/>
                </a:solidFill>
              </a:rPr>
              <a:t> (гарантується додавання записів)</a:t>
            </a:r>
            <a:endParaRPr lang="ru-RU" dirty="0">
              <a:solidFill>
                <a:schemeClr val="tx1"/>
              </a:solidFill>
            </a:endParaRPr>
          </a:p>
          <a:p>
            <a:pPr lvl="0"/>
            <a:r>
              <a:rPr lang="uk-UA" i="1" dirty="0">
                <a:solidFill>
                  <a:schemeClr val="tx1"/>
                </a:solidFill>
              </a:rPr>
              <a:t>Формальність протоколів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9211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Обмеження децентралізованих систем</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600364" y="1671783"/>
            <a:ext cx="8673638" cy="4369580"/>
          </a:xfrm>
        </p:spPr>
        <p:txBody>
          <a:bodyPr>
            <a:normAutofit fontScale="92500"/>
          </a:bodyPr>
          <a:lstStyle/>
          <a:p>
            <a:r>
              <a:rPr lang="uk-UA" dirty="0">
                <a:solidFill>
                  <a:schemeClr val="tx1"/>
                </a:solidFill>
              </a:rPr>
              <a:t>Поряд з беззаперечними перевагами (які, у свою чергу, залежать від рівня децентралізації системи), у децентралізованих системах наявні деякі обмеження.</a:t>
            </a:r>
            <a:endParaRPr lang="ru-RU" dirty="0">
              <a:solidFill>
                <a:schemeClr val="tx1"/>
              </a:solidFill>
            </a:endParaRPr>
          </a:p>
          <a:p>
            <a:r>
              <a:rPr lang="uk-UA" dirty="0">
                <a:solidFill>
                  <a:schemeClr val="tx1"/>
                </a:solidFill>
              </a:rPr>
              <a:t>Перше з них полягає у відсутності служби підтримки (за визначенням), яка здатна вплинути на </a:t>
            </a:r>
            <a:r>
              <a:rPr lang="uk-UA" dirty="0" err="1">
                <a:solidFill>
                  <a:schemeClr val="tx1"/>
                </a:solidFill>
              </a:rPr>
              <a:t>акаунти</a:t>
            </a:r>
            <a:r>
              <a:rPr lang="uk-UA" dirty="0">
                <a:solidFill>
                  <a:schemeClr val="tx1"/>
                </a:solidFill>
              </a:rPr>
              <a:t> користувачів або транзакції. Це означає, що якщо ви випадково відправили транзакцію, і вона була додана до загальної бази даних, то вам буде нікуди звернутися за відшкодуванням, виправдовуючи це тим, що транзакція була випадковою.</a:t>
            </a:r>
            <a:endParaRPr lang="ru-RU" dirty="0">
              <a:solidFill>
                <a:schemeClr val="tx1"/>
              </a:solidFill>
            </a:endParaRPr>
          </a:p>
          <a:p>
            <a:r>
              <a:rPr lang="uk-UA" dirty="0">
                <a:solidFill>
                  <a:schemeClr val="tx1"/>
                </a:solidFill>
              </a:rPr>
              <a:t>Другим обмеженням є підвищена вартість підтримки системи. З плином часу база даних тільки зростає у розмірі. Це означає, що кожен її учасник повинен відводити все більше і більше ресурсів для зберігання та обробки даних.</a:t>
            </a:r>
            <a:endParaRPr lang="ru-RU" dirty="0">
              <a:solidFill>
                <a:schemeClr val="tx1"/>
              </a:solidFill>
            </a:endParaRPr>
          </a:p>
          <a:p>
            <a:r>
              <a:rPr lang="uk-UA" dirty="0">
                <a:solidFill>
                  <a:schemeClr val="tx1"/>
                </a:solidFill>
              </a:rPr>
              <a:t>Третім обмеженням є складність реалізації на децентралізованих платформах деяких функцій, що доступні централізованим системам. В якості прикладу можна навести підрахунок статистики чи оцінку стану системи у конкретний момент часу.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78878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Фактори, що вповільнюють впровадження децентралізованих систем</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Зі збільшенням рівня децентралізації зростає надійність і стійкість системи, проте збільшувати цей рівень не завжди просто. У процесі децентралізації можуть зустрічатися деякі складнощі та обмеження.</a:t>
            </a:r>
            <a:endParaRPr lang="ru-RU" dirty="0">
              <a:solidFill>
                <a:schemeClr val="tx1"/>
              </a:solidFill>
            </a:endParaRPr>
          </a:p>
          <a:p>
            <a:r>
              <a:rPr lang="uk-UA" dirty="0">
                <a:solidFill>
                  <a:schemeClr val="tx1"/>
                </a:solidFill>
              </a:rPr>
              <a:t> </a:t>
            </a:r>
            <a:endParaRPr lang="ru-RU" dirty="0">
              <a:solidFill>
                <a:schemeClr val="tx1"/>
              </a:solidFill>
            </a:endParaRPr>
          </a:p>
          <a:p>
            <a:pPr lvl="0"/>
            <a:r>
              <a:rPr lang="uk-UA" i="1" dirty="0">
                <a:solidFill>
                  <a:schemeClr val="tx1"/>
                </a:solidFill>
              </a:rPr>
              <a:t>Складнощі оновлення протоколу</a:t>
            </a:r>
            <a:endParaRPr lang="ru-RU" dirty="0">
              <a:solidFill>
                <a:schemeClr val="tx1"/>
              </a:solidFill>
            </a:endParaRPr>
          </a:p>
          <a:p>
            <a:pPr lvl="0"/>
            <a:r>
              <a:rPr lang="uk-UA" i="1" dirty="0">
                <a:solidFill>
                  <a:schemeClr val="tx1"/>
                </a:solidFill>
              </a:rPr>
              <a:t>Проблема відповідальності</a:t>
            </a:r>
            <a:endParaRPr lang="ru-RU" dirty="0">
              <a:solidFill>
                <a:schemeClr val="tx1"/>
              </a:solidFill>
            </a:endParaRPr>
          </a:p>
          <a:p>
            <a:pPr lvl="0"/>
            <a:r>
              <a:rPr lang="uk-UA" i="1" dirty="0">
                <a:solidFill>
                  <a:schemeClr val="tx1"/>
                </a:solidFill>
              </a:rPr>
              <a:t>Складний процес монетизації розробки</a:t>
            </a:r>
            <a:endParaRPr lang="ru-RU" dirty="0">
              <a:solidFill>
                <a:schemeClr val="tx1"/>
              </a:solidFill>
            </a:endParaRPr>
          </a:p>
          <a:p>
            <a:pPr lvl="0"/>
            <a:r>
              <a:rPr lang="uk-UA" i="1" dirty="0">
                <a:solidFill>
                  <a:schemeClr val="tx1"/>
                </a:solidFill>
              </a:rPr>
              <a:t>Надлишковість і високі вимоги до обладнання</a:t>
            </a:r>
            <a:endParaRPr lang="ru-RU" dirty="0">
              <a:solidFill>
                <a:schemeClr val="tx1"/>
              </a:solidFill>
            </a:endParaRPr>
          </a:p>
          <a:p>
            <a:pPr lvl="0"/>
            <a:r>
              <a:rPr lang="uk-UA" i="1" dirty="0">
                <a:solidFill>
                  <a:schemeClr val="tx1"/>
                </a:solidFill>
              </a:rPr>
              <a:t>Проблема масштабованості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046597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i="1" dirty="0">
                <a:solidFill>
                  <a:schemeClr val="tx1"/>
                </a:solidFill>
              </a:rPr>
              <a:t>Висновки</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Основна мета децентралізації – забезпечити систему властивостями, що дозволяють ефективно та надійно взаємодіяти користувачам один з одним в ситуації, коли вони не довіряють якомусь центральному органу чи посереднику. Криптографічні алгоритми, протоколи спільного прийняття рішень і технологія </a:t>
            </a:r>
            <a:r>
              <a:rPr lang="uk-UA" dirty="0" err="1">
                <a:solidFill>
                  <a:schemeClr val="tx1"/>
                </a:solidFill>
              </a:rPr>
              <a:t>blockchain</a:t>
            </a:r>
            <a:r>
              <a:rPr lang="uk-UA" dirty="0">
                <a:solidFill>
                  <a:schemeClr val="tx1"/>
                </a:solidFill>
              </a:rPr>
              <a:t> стали фундаментом, на якому можна побудувати дійсно прозору, захищену та досить ефективну </a:t>
            </a:r>
            <a:r>
              <a:rPr lang="uk-UA" i="1" dirty="0">
                <a:solidFill>
                  <a:schemeClr val="tx1"/>
                </a:solidFill>
              </a:rPr>
              <a:t>децентралізовану облікову систему</a:t>
            </a:r>
            <a:r>
              <a:rPr lang="uk-UA"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832433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225965"/>
            <a:ext cx="8596668" cy="1320800"/>
          </a:xfrm>
        </p:spPr>
        <p:txBody>
          <a:bodyPr>
            <a:normAutofit/>
          </a:bodyPr>
          <a:lstStyle/>
          <a:p>
            <a:pPr algn="ctr"/>
            <a:r>
              <a:rPr lang="uk-UA" sz="5400" dirty="0" smtClean="0">
                <a:solidFill>
                  <a:schemeClr val="tx1"/>
                </a:solidFill>
              </a:rPr>
              <a:t>Дякую за увагу!</a:t>
            </a:r>
            <a:endParaRPr lang="ru-RU" sz="5400" dirty="0">
              <a:solidFill>
                <a:schemeClr val="tx1"/>
              </a:solidFill>
            </a:endParaRP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182436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Поняття децентралізації для інформаційних систем</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fontScale="92500"/>
          </a:bodyPr>
          <a:lstStyle/>
          <a:p>
            <a:r>
              <a:rPr lang="uk-UA" dirty="0">
                <a:solidFill>
                  <a:schemeClr val="tx1"/>
                </a:solidFill>
              </a:rPr>
              <a:t>Згідно стандарту ISO/IEC 2382:2015, інформаційна система – це система, призначена для збору, структурування , зберігання та обробки інформації, і відповідні організаційні ресурси, які до неї належать</a:t>
            </a:r>
            <a:r>
              <a:rPr lang="uk-UA" dirty="0" smtClean="0">
                <a:solidFill>
                  <a:schemeClr val="tx1"/>
                </a:solidFill>
              </a:rPr>
              <a:t>.</a:t>
            </a:r>
          </a:p>
          <a:p>
            <a:r>
              <a:rPr lang="uk-UA" dirty="0">
                <a:solidFill>
                  <a:schemeClr val="tx1"/>
                </a:solidFill>
              </a:rPr>
              <a:t>Можна	виділити	дві	головні	ознаки,	що	відрізняють децентралізовану інформаційну систему від централізованої. Перша з них полягає в тому, що всі її компоненти обов'язково повинні бути децентралізованими. «Ну і що ж?» – скажете ви. – «Припустимо, централізований сервіс передбачає, що копії бази даних зберігаються паралельно у всіх користувачів. Але ж подібний підхід не робить систему децентралізованою?» Правильно, але існує ще друга ознака. Вона передбачає, що децентралізація розщеплює ядро системи. Усі процеси, що раніше вважалися нероздільними, а саме – керування системою, управління особистими даними та активами, комунікація, процес прийняття рішень, зберігання й обробки інформації, аудит, – відтепер можуть виконуватися багатьма учасниками паралельно і незалежно.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99887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a:solidFill>
                  <a:schemeClr val="tx1"/>
                </a:solidFill>
              </a:rPr>
              <a:t>Відмінність децентралізованих систем від систем з резервуванням</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Для забезпечення стабільності характеристик певної системи часто використовується принцип резервування. Резервування передбачає введення надмірності до системи шляхом додавання запасних (резервних) компонентів. Такий підхід передбачає, що за відмови одного з компонентів системи, її функціонування не припиниться, а просто відбудеться заміна цього компонента на резервний. Прикладом резервування може вважатись дублювання деяких органів у організмі людини або ж наявність заступників у керівних посадовців.</a:t>
            </a:r>
            <a:endParaRPr lang="ru-RU" dirty="0">
              <a:solidFill>
                <a:schemeClr val="tx1"/>
              </a:solidFill>
            </a:endParaRPr>
          </a:p>
          <a:p>
            <a:r>
              <a:rPr lang="uk-UA" dirty="0">
                <a:solidFill>
                  <a:schemeClr val="tx1"/>
                </a:solidFill>
              </a:rPr>
              <a:t>Система з резервуванням – це система з резервними складовими, надлишковими відносно до мінімально необхідної їх кількості і виконуючими такі ж функції, що й основні елементи системи.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75849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uk-UA" dirty="0">
                <a:solidFill>
                  <a:schemeClr val="tx1"/>
                </a:solidFill>
              </a:rPr>
              <a:t>Важливо розуміти, що децентралізація обов’язково передбачає наявність резервування, але резервування не завжди передбачає децентралізацію. Справа в тому, що процес резервування може здійснюватися і для централізованих систем. Цей процес передбачає додавання резервних копій для ключових компонентів системи. У децентралізованому середовищі резервування є обов'язковим наслідком наявності незалежного набору компонентів у </a:t>
            </a:r>
            <a:r>
              <a:rPr lang="uk-UA" dirty="0" smtClean="0">
                <a:solidFill>
                  <a:schemeClr val="tx1"/>
                </a:solidFill>
              </a:rPr>
              <a:t>кожного </a:t>
            </a:r>
            <a:r>
              <a:rPr lang="uk-UA" dirty="0">
                <a:solidFill>
                  <a:schemeClr val="tx1"/>
                </a:solidFill>
              </a:rPr>
              <a:t>з учасників </a:t>
            </a:r>
            <a:r>
              <a:rPr lang="uk-UA" dirty="0" smtClean="0">
                <a:solidFill>
                  <a:schemeClr val="tx1"/>
                </a:solidFill>
              </a:rPr>
              <a:t>системи.</a:t>
            </a:r>
          </a:p>
          <a:p>
            <a:endParaRPr lang="ru-RU" dirty="0">
              <a:solidFill>
                <a:schemeClr val="tx1"/>
              </a:solidFill>
            </a:endParaRPr>
          </a:p>
        </p:txBody>
      </p:sp>
    </p:spTree>
    <p:extLst>
      <p:ext uri="{BB962C8B-B14F-4D97-AF65-F5344CB8AC3E}">
        <p14:creationId xmlns:p14="http://schemas.microsoft.com/office/powerpoint/2010/main" val="160594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tx1"/>
                </a:solidFill>
              </a:rPr>
              <a:t>Історія</a:t>
            </a:r>
            <a:r>
              <a:rPr lang="ru-RU" dirty="0" smtClean="0">
                <a:solidFill>
                  <a:schemeClr val="tx1"/>
                </a:solidFill>
              </a:rPr>
              <a:t> </a:t>
            </a:r>
            <a:r>
              <a:rPr lang="ru-RU" dirty="0" err="1">
                <a:solidFill>
                  <a:schemeClr val="tx1"/>
                </a:solidFill>
              </a:rPr>
              <a:t>децентралізованих</a:t>
            </a:r>
            <a:r>
              <a:rPr lang="ru-RU" dirty="0">
                <a:solidFill>
                  <a:schemeClr val="tx1"/>
                </a:solidFill>
              </a:rPr>
              <a:t> систем</a:t>
            </a:r>
          </a:p>
        </p:txBody>
      </p:sp>
      <p:sp>
        <p:nvSpPr>
          <p:cNvPr id="3" name="Объект 2"/>
          <p:cNvSpPr>
            <a:spLocks noGrp="1"/>
          </p:cNvSpPr>
          <p:nvPr>
            <p:ph idx="1"/>
          </p:nvPr>
        </p:nvSpPr>
        <p:spPr/>
        <p:txBody>
          <a:bodyPr/>
          <a:lstStyle/>
          <a:p>
            <a:r>
              <a:rPr lang="uk-UA" dirty="0">
                <a:solidFill>
                  <a:schemeClr val="tx1"/>
                </a:solidFill>
              </a:rPr>
              <a:t>Ще в 1970-х рр. у пошуках надійнішого способу зберігання цифрових даних суспільство звернуло увагу на децентралізацію, і одним з перших був реалізований проект під назвою </a:t>
            </a:r>
            <a:r>
              <a:rPr lang="uk-UA" dirty="0" err="1">
                <a:solidFill>
                  <a:schemeClr val="tx1"/>
                </a:solidFill>
              </a:rPr>
              <a:t>Usenet</a:t>
            </a:r>
            <a:r>
              <a:rPr lang="uk-UA" dirty="0">
                <a:solidFill>
                  <a:schemeClr val="tx1"/>
                </a:solidFill>
              </a:rPr>
              <a:t>. Принцип його роботи полягав у тому, що сервери обмінювалися даними згідно зі спеціальним алгоритмом, який забезпечував їх синхронізацію між собою. Таким чином, кожен сервер являв собою </a:t>
            </a:r>
            <a:r>
              <a:rPr lang="uk-UA" dirty="0" err="1">
                <a:solidFill>
                  <a:schemeClr val="tx1"/>
                </a:solidFill>
              </a:rPr>
              <a:t>оновлювану</a:t>
            </a:r>
            <a:r>
              <a:rPr lang="uk-UA" dirty="0">
                <a:solidFill>
                  <a:schemeClr val="tx1"/>
                </a:solidFill>
              </a:rPr>
              <a:t> локальну копію будь-якого іншого зі своєї мережі. У разі відмови в обслуговуванні одного з серверів система продовжувала своє функціонування, адже самі дані зберігалися на будь-якому іншому сервері. В порівнянні з наявними на той момент централізованими альтернативами підхід </a:t>
            </a:r>
            <a:r>
              <a:rPr lang="uk-UA" dirty="0" err="1">
                <a:solidFill>
                  <a:schemeClr val="tx1"/>
                </a:solidFill>
              </a:rPr>
              <a:t>Usenet</a:t>
            </a:r>
            <a:r>
              <a:rPr lang="uk-UA" dirty="0">
                <a:solidFill>
                  <a:schemeClr val="tx1"/>
                </a:solidFill>
              </a:rPr>
              <a:t> дозволив підвищити надійність зберігання даних.</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9328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uk-UA" dirty="0">
                <a:solidFill>
                  <a:schemeClr val="tx1"/>
                </a:solidFill>
              </a:rPr>
              <a:t>Ідея </a:t>
            </a:r>
            <a:r>
              <a:rPr lang="uk-UA" dirty="0" err="1">
                <a:solidFill>
                  <a:schemeClr val="tx1"/>
                </a:solidFill>
              </a:rPr>
              <a:t>Usenet</a:t>
            </a:r>
            <a:r>
              <a:rPr lang="uk-UA" dirty="0">
                <a:solidFill>
                  <a:schemeClr val="tx1"/>
                </a:solidFill>
              </a:rPr>
              <a:t> надала уявлення про новий підхід до зберігання та синхронізації даних, тому цілком закономірно, що пізніше вона була покладена в основу подальших спроб реалізації надійного способу передачі даних.</a:t>
            </a:r>
            <a:endParaRPr lang="ru-RU" dirty="0">
              <a:solidFill>
                <a:schemeClr val="tx1"/>
              </a:solidFill>
            </a:endParaRPr>
          </a:p>
          <a:p>
            <a:r>
              <a:rPr lang="uk-UA" dirty="0">
                <a:solidFill>
                  <a:schemeClr val="tx1"/>
                </a:solidFill>
              </a:rPr>
              <a:t>У цей час був запропонований протокол передачі файлів – FTP (</a:t>
            </a:r>
            <a:r>
              <a:rPr lang="uk-UA" dirty="0" err="1">
                <a:solidFill>
                  <a:schemeClr val="tx1"/>
                </a:solidFill>
              </a:rPr>
              <a:t>File</a:t>
            </a:r>
            <a:r>
              <a:rPr lang="uk-UA" dirty="0">
                <a:solidFill>
                  <a:schemeClr val="tx1"/>
                </a:solidFill>
              </a:rPr>
              <a:t> </a:t>
            </a:r>
            <a:r>
              <a:rPr lang="uk-UA" dirty="0" err="1">
                <a:solidFill>
                  <a:schemeClr val="tx1"/>
                </a:solidFill>
              </a:rPr>
              <a:t>Transfer</a:t>
            </a:r>
            <a:r>
              <a:rPr lang="uk-UA" dirty="0">
                <a:solidFill>
                  <a:schemeClr val="tx1"/>
                </a:solidFill>
              </a:rPr>
              <a:t> </a:t>
            </a:r>
            <a:r>
              <a:rPr lang="uk-UA" dirty="0" err="1">
                <a:solidFill>
                  <a:schemeClr val="tx1"/>
                </a:solidFill>
              </a:rPr>
              <a:t>Protocol</a:t>
            </a:r>
            <a:r>
              <a:rPr lang="uk-UA" dirty="0">
                <a:solidFill>
                  <a:schemeClr val="tx1"/>
                </a:solidFill>
              </a:rPr>
              <a:t>). Він дозволив користувачам незалежно передавати файли один до одного і дав поштовх виникненню децентралізованих </a:t>
            </a:r>
            <a:r>
              <a:rPr lang="uk-UA" dirty="0" err="1">
                <a:solidFill>
                  <a:schemeClr val="tx1"/>
                </a:solidFill>
              </a:rPr>
              <a:t>файлообмінних</a:t>
            </a:r>
            <a:r>
              <a:rPr lang="uk-UA" dirty="0">
                <a:solidFill>
                  <a:schemeClr val="tx1"/>
                </a:solidFill>
              </a:rPr>
              <a:t> мереж і протоколів обміну повідомленнями, які почали активно розвиватися пізніше, в 1990-х рр. Серед них можна відзначити </a:t>
            </a:r>
            <a:r>
              <a:rPr lang="uk-UA" dirty="0" err="1">
                <a:solidFill>
                  <a:schemeClr val="tx1"/>
                </a:solidFill>
              </a:rPr>
              <a:t>Topsites</a:t>
            </a:r>
            <a:r>
              <a:rPr lang="uk-UA" dirty="0">
                <a:solidFill>
                  <a:schemeClr val="tx1"/>
                </a:solidFill>
              </a:rPr>
              <a:t>, IRC, </a:t>
            </a:r>
            <a:r>
              <a:rPr lang="uk-UA" dirty="0" err="1">
                <a:solidFill>
                  <a:schemeClr val="tx1"/>
                </a:solidFill>
              </a:rPr>
              <a:t>Napster</a:t>
            </a:r>
            <a:r>
              <a:rPr lang="uk-UA" dirty="0">
                <a:solidFill>
                  <a:schemeClr val="tx1"/>
                </a:solidFill>
              </a:rPr>
              <a:t> тощо.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54009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На початку 1980-х світ побачив стек протоколів передачі даних TCP/IP, з яким з'явився звичний для нас сьогодні Інтернет. Це стало революцією в інформаційному світі, оскільки комп'ютери отримали можливість підключатися до глобального цифрового простору. Бізнес також отримав великий зиск від переходу процесів до цифрової форми, і більшість держав підтримали цю інновацію.</a:t>
            </a:r>
            <a:endParaRPr lang="ru-RU" dirty="0">
              <a:solidFill>
                <a:schemeClr val="tx1"/>
              </a:solidFill>
            </a:endParaRPr>
          </a:p>
          <a:p>
            <a:r>
              <a:rPr lang="uk-UA" dirty="0">
                <a:solidFill>
                  <a:schemeClr val="tx1"/>
                </a:solidFill>
              </a:rPr>
              <a:t>Інтернет став вільною мережею для поширення інформації та прикладом для інших сфер, які стали застосовувати принципи децентралізації для пошуку та обробки даних – зараз ми називаємо їх </a:t>
            </a:r>
            <a:r>
              <a:rPr lang="uk-UA" dirty="0" err="1">
                <a:solidFill>
                  <a:schemeClr val="tx1"/>
                </a:solidFill>
              </a:rPr>
              <a:t>open</a:t>
            </a:r>
            <a:r>
              <a:rPr lang="uk-UA" dirty="0">
                <a:solidFill>
                  <a:schemeClr val="tx1"/>
                </a:solidFill>
              </a:rPr>
              <a:t> API і </a:t>
            </a:r>
            <a:r>
              <a:rPr lang="uk-UA" dirty="0" err="1">
                <a:solidFill>
                  <a:schemeClr val="tx1"/>
                </a:solidFill>
              </a:rPr>
              <a:t>sharing</a:t>
            </a:r>
            <a:r>
              <a:rPr lang="uk-UA" dirty="0">
                <a:solidFill>
                  <a:schemeClr val="tx1"/>
                </a:solidFill>
              </a:rPr>
              <a:t> </a:t>
            </a:r>
            <a:r>
              <a:rPr lang="uk-UA" dirty="0" err="1">
                <a:solidFill>
                  <a:schemeClr val="tx1"/>
                </a:solidFill>
              </a:rPr>
              <a:t>economy</a:t>
            </a:r>
            <a:r>
              <a:rPr lang="uk-UA" dirty="0">
                <a:solidFill>
                  <a:schemeClr val="tx1"/>
                </a:solidFill>
              </a:rPr>
              <a:t>. Їх основна ідея полягає у прямій взаємодії користувачів один з одним, а також у спільному використанні ресурсів, послуг, контенту, пристроїв тощо.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768476198"/>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215</TotalTime>
  <Words>2383</Words>
  <Application>Microsoft Office PowerPoint</Application>
  <PresentationFormat>Широкоэкранный</PresentationFormat>
  <Paragraphs>145</Paragraphs>
  <Slides>34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34</vt:i4>
      </vt:variant>
    </vt:vector>
  </HeadingPairs>
  <TitlesOfParts>
    <vt:vector size="38" baseType="lpstr">
      <vt:lpstr>Arial</vt:lpstr>
      <vt:lpstr>Trebuchet MS</vt:lpstr>
      <vt:lpstr>Wingdings 3</vt:lpstr>
      <vt:lpstr>Аспект</vt:lpstr>
      <vt:lpstr>Блокчейн-Технології</vt:lpstr>
      <vt:lpstr>Що таке децентралізація?</vt:lpstr>
      <vt:lpstr>Презентация PowerPoint</vt:lpstr>
      <vt:lpstr>Поняття децентралізації для інформаційних систем </vt:lpstr>
      <vt:lpstr>Відмінність децентралізованих систем від систем з резервуванням </vt:lpstr>
      <vt:lpstr>Презентация PowerPoint</vt:lpstr>
      <vt:lpstr>Історія децентралізованих систем</vt:lpstr>
      <vt:lpstr>Презентация PowerPoint</vt:lpstr>
      <vt:lpstr>Презентация PowerPoint</vt:lpstr>
      <vt:lpstr>Децентралізовані файлообмінні системи</vt:lpstr>
      <vt:lpstr>Презентация PowerPoint</vt:lpstr>
      <vt:lpstr>Децентралізовані системи передачі даних </vt:lpstr>
      <vt:lpstr>Децентралізовані обчислювальні системи </vt:lpstr>
      <vt:lpstr>Децентралізовані системи зберігання даних </vt:lpstr>
      <vt:lpstr>Презентация PowerPoint</vt:lpstr>
      <vt:lpstr>Презентация PowerPoint</vt:lpstr>
      <vt:lpstr>Децентралізовані системи прийняття рішень </vt:lpstr>
      <vt:lpstr>Децентралізовані платіжні системи </vt:lpstr>
      <vt:lpstr>Як працюють традиційні платіжні системи </vt:lpstr>
      <vt:lpstr>Презентация PowerPoint</vt:lpstr>
      <vt:lpstr>Презентация PowerPoint</vt:lpstr>
      <vt:lpstr>Презентация PowerPoint</vt:lpstr>
      <vt:lpstr>Проблеми, вирішення яких пропонує децентралізація </vt:lpstr>
      <vt:lpstr>Базові принципи децентралізації </vt:lpstr>
      <vt:lpstr>Презентация PowerPoint</vt:lpstr>
      <vt:lpstr>Презентация PowerPoint</vt:lpstr>
      <vt:lpstr>Презентация PowerPoint</vt:lpstr>
      <vt:lpstr>Презентация PowerPoint</vt:lpstr>
      <vt:lpstr>Презентация PowerPoint</vt:lpstr>
      <vt:lpstr>Переваги децентралізованих систем</vt:lpstr>
      <vt:lpstr>Обмеження децентралізованих систем </vt:lpstr>
      <vt:lpstr>Фактори, що вповільнюють впровадження децентралізованих систем </vt:lpstr>
      <vt:lpstr>Висновки </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Блокчейн-Технології</dc:title>
  <dc:creator>Asmadey Asmadey</dc:creator>
  <cp:lastModifiedBy>Asmadey Asmadey</cp:lastModifiedBy>
  <cp:revision>15</cp:revision>
  <dcterms:created xsi:type="dcterms:W3CDTF">2023-11-09T15:54:14Z</dcterms:created>
  <dcterms:modified xsi:type="dcterms:W3CDTF">2023-11-09T19:31:19Z</dcterms:modified>
</cp:coreProperties>
</file>