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271" r:id="rId15"/>
    <p:sldId id="272" r:id="rId16"/>
    <p:sldId id="273" r:id="rId17"/>
    <p:sldId id="268" r:id="rId18"/>
    <p:sldId id="274" r:id="rId19"/>
    <p:sldId id="275" r:id="rId20"/>
    <p:sldId id="276" r:id="rId21"/>
    <p:sldId id="269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91" r:id="rId34"/>
    <p:sldId id="288" r:id="rId35"/>
    <p:sldId id="289" r:id="rId36"/>
    <p:sldId id="290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1AF39-E524-4781-B870-D463D4E4BF63}" type="datetimeFigureOut">
              <a:rPr lang="ru-RU" smtClean="0"/>
              <a:t>09.11.2023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23972-0041-496F-91F1-05AD160268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0366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1AF39-E524-4781-B870-D463D4E4BF63}" type="datetimeFigureOut">
              <a:rPr lang="ru-RU" smtClean="0"/>
              <a:t>09.11.2023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23972-0041-496F-91F1-05AD160268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8496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1AF39-E524-4781-B870-D463D4E4BF63}" type="datetimeFigureOut">
              <a:rPr lang="ru-RU" smtClean="0"/>
              <a:t>09.11.2023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23972-0041-496F-91F1-05AD16026825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998944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1AF39-E524-4781-B870-D463D4E4BF63}" type="datetimeFigureOut">
              <a:rPr lang="ru-RU" smtClean="0"/>
              <a:t>09.11.2023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23972-0041-496F-91F1-05AD160268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85323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1AF39-E524-4781-B870-D463D4E4BF63}" type="datetimeFigureOut">
              <a:rPr lang="ru-RU" smtClean="0"/>
              <a:t>09.11.2023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23972-0041-496F-91F1-05AD16026825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976469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1AF39-E524-4781-B870-D463D4E4BF63}" type="datetimeFigureOut">
              <a:rPr lang="ru-RU" smtClean="0"/>
              <a:t>09.11.2023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23972-0041-496F-91F1-05AD160268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86605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1AF39-E524-4781-B870-D463D4E4BF63}" type="datetimeFigureOut">
              <a:rPr lang="ru-RU" smtClean="0"/>
              <a:t>09.11.2023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23972-0041-496F-91F1-05AD160268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50025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1AF39-E524-4781-B870-D463D4E4BF63}" type="datetimeFigureOut">
              <a:rPr lang="ru-RU" smtClean="0"/>
              <a:t>09.11.2023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23972-0041-496F-91F1-05AD160268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8938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1AF39-E524-4781-B870-D463D4E4BF63}" type="datetimeFigureOut">
              <a:rPr lang="ru-RU" smtClean="0"/>
              <a:t>09.11.2023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23972-0041-496F-91F1-05AD160268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3696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1AF39-E524-4781-B870-D463D4E4BF63}" type="datetimeFigureOut">
              <a:rPr lang="ru-RU" smtClean="0"/>
              <a:t>09.11.2023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23972-0041-496F-91F1-05AD160268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3458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1AF39-E524-4781-B870-D463D4E4BF63}" type="datetimeFigureOut">
              <a:rPr lang="ru-RU" smtClean="0"/>
              <a:t>09.11.2023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23972-0041-496F-91F1-05AD160268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6897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1AF39-E524-4781-B870-D463D4E4BF63}" type="datetimeFigureOut">
              <a:rPr lang="ru-RU" smtClean="0"/>
              <a:t>09.11.2023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23972-0041-496F-91F1-05AD160268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2569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1AF39-E524-4781-B870-D463D4E4BF63}" type="datetimeFigureOut">
              <a:rPr lang="ru-RU" smtClean="0"/>
              <a:t>09.11.2023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23972-0041-496F-91F1-05AD160268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9087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1AF39-E524-4781-B870-D463D4E4BF63}" type="datetimeFigureOut">
              <a:rPr lang="ru-RU" smtClean="0"/>
              <a:t>09.11.2023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23972-0041-496F-91F1-05AD160268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02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1AF39-E524-4781-B870-D463D4E4BF63}" type="datetimeFigureOut">
              <a:rPr lang="ru-RU" smtClean="0"/>
              <a:t>09.11.2023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23972-0041-496F-91F1-05AD160268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2883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23972-0041-496F-91F1-05AD16026825}" type="slidenum">
              <a:rPr lang="ru-RU" smtClean="0"/>
              <a:t>‹#›</a:t>
            </a:fld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1AF39-E524-4781-B870-D463D4E4BF63}" type="datetimeFigureOut">
              <a:rPr lang="ru-RU" smtClean="0"/>
              <a:t>09.11.2023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2328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31AF39-E524-4781-B870-D463D4E4BF63}" type="datetimeFigureOut">
              <a:rPr lang="ru-RU" smtClean="0"/>
              <a:t>09.11.2023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C623972-0041-496F-91F1-05AD160268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6418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 err="1" smtClean="0">
                <a:solidFill>
                  <a:schemeClr val="tx1"/>
                </a:solidFill>
              </a:rPr>
              <a:t>Блокчейн</a:t>
            </a:r>
            <a:r>
              <a:rPr lang="uk-UA" dirty="0" smtClean="0">
                <a:solidFill>
                  <a:schemeClr val="tx1"/>
                </a:solidFill>
              </a:rPr>
              <a:t>-Технології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uk-UA" b="1" dirty="0">
                <a:solidFill>
                  <a:schemeClr val="tx1"/>
                </a:solidFill>
              </a:rPr>
              <a:t>ЛЕКЦІЯ 2. ІСТОРІЯ ТА ПРИНЦИПИ ФУНКЦІОНУВАННЯ BITCOIN</a:t>
            </a:r>
            <a:endParaRPr lang="ru-RU" b="1" i="1" dirty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85553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>
                <a:solidFill>
                  <a:schemeClr val="tx1"/>
                </a:solidFill>
              </a:rPr>
              <a:t>Платежі у </a:t>
            </a:r>
            <a:r>
              <a:rPr lang="uk-UA" dirty="0" err="1">
                <a:solidFill>
                  <a:schemeClr val="tx1"/>
                </a:solidFill>
              </a:rPr>
              <a:t>Bitcoin</a:t>
            </a:r>
            <a:r>
              <a:rPr lang="uk-UA" dirty="0">
                <a:solidFill>
                  <a:schemeClr val="tx1"/>
                </a:solidFill>
              </a:rPr>
              <a:t> можуть допомогти підвищити рівень конфіденційності користувачів у порівнянні з цифровими валютами, що існували до нього.</a:t>
            </a:r>
            <a:endParaRPr lang="ru-RU" dirty="0">
              <a:solidFill>
                <a:schemeClr val="tx1"/>
              </a:solidFill>
            </a:endParaRPr>
          </a:p>
          <a:p>
            <a:r>
              <a:rPr lang="uk-UA" dirty="0">
                <a:solidFill>
                  <a:schemeClr val="tx1"/>
                </a:solidFill>
              </a:rPr>
              <a:t> </a:t>
            </a:r>
            <a:endParaRPr lang="ru-RU" dirty="0">
              <a:solidFill>
                <a:schemeClr val="tx1"/>
              </a:solidFill>
            </a:endParaRPr>
          </a:p>
          <a:p>
            <a:pPr lvl="0"/>
            <a:r>
              <a:rPr lang="uk-UA" i="1" dirty="0">
                <a:solidFill>
                  <a:schemeClr val="tx1"/>
                </a:solidFill>
              </a:rPr>
              <a:t>Фінансовий інструмент, який працює без обмежень</a:t>
            </a:r>
            <a:endParaRPr lang="ru-RU" dirty="0">
              <a:solidFill>
                <a:schemeClr val="tx1"/>
              </a:solidFill>
            </a:endParaRPr>
          </a:p>
          <a:p>
            <a:pPr lvl="0"/>
            <a:r>
              <a:rPr lang="uk-UA" i="1" dirty="0">
                <a:solidFill>
                  <a:schemeClr val="tx1"/>
                </a:solidFill>
              </a:rPr>
              <a:t>Відсутня обов'язкова реєстрація користувачів</a:t>
            </a:r>
            <a:endParaRPr lang="ru-RU" dirty="0">
              <a:solidFill>
                <a:schemeClr val="tx1"/>
              </a:solidFill>
            </a:endParaRPr>
          </a:p>
          <a:p>
            <a:pPr lvl="0"/>
            <a:r>
              <a:rPr lang="uk-UA" i="1" dirty="0" err="1">
                <a:solidFill>
                  <a:schemeClr val="tx1"/>
                </a:solidFill>
              </a:rPr>
              <a:t>Bitcoin</a:t>
            </a:r>
            <a:r>
              <a:rPr lang="uk-UA" i="1" dirty="0">
                <a:solidFill>
                  <a:schemeClr val="tx1"/>
                </a:solidFill>
              </a:rPr>
              <a:t> можна використовувати анонімно</a:t>
            </a:r>
            <a:endParaRPr lang="ru-RU" dirty="0">
              <a:solidFill>
                <a:schemeClr val="tx1"/>
              </a:solidFill>
            </a:endParaRPr>
          </a:p>
          <a:p>
            <a:pPr lvl="0"/>
            <a:r>
              <a:rPr lang="uk-UA" i="1" dirty="0">
                <a:solidFill>
                  <a:schemeClr val="tx1"/>
                </a:solidFill>
              </a:rPr>
              <a:t>Стійкий до цензури</a:t>
            </a:r>
            <a:endParaRPr lang="ru-RU" dirty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80414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b="1" i="1" dirty="0">
                <a:solidFill>
                  <a:schemeClr val="tx1"/>
                </a:solidFill>
              </a:rPr>
              <a:t>Головні принципи функціонування </a:t>
            </a:r>
            <a:r>
              <a:rPr lang="uk-UA" b="1" i="1" dirty="0" err="1">
                <a:solidFill>
                  <a:schemeClr val="tx1"/>
                </a:solidFill>
              </a:rPr>
              <a:t>Bitcoin</a:t>
            </a:r>
            <a:r>
              <a:rPr lang="ru-RU" b="1" dirty="0">
                <a:solidFill>
                  <a:schemeClr val="tx1"/>
                </a:solidFill>
              </a:rPr>
              <a:t/>
            </a:r>
            <a:br>
              <a:rPr lang="ru-RU" b="1" dirty="0">
                <a:solidFill>
                  <a:schemeClr val="tx1"/>
                </a:solidFill>
              </a:rPr>
            </a:b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>
                <a:solidFill>
                  <a:schemeClr val="tx1"/>
                </a:solidFill>
              </a:rPr>
              <a:t>Якщо спробувати коротко сформулювати основний принцип функціонування </a:t>
            </a:r>
            <a:r>
              <a:rPr lang="uk-UA" dirty="0" err="1">
                <a:solidFill>
                  <a:schemeClr val="tx1"/>
                </a:solidFill>
              </a:rPr>
              <a:t>Bitcoin</a:t>
            </a:r>
            <a:r>
              <a:rPr lang="uk-UA" dirty="0">
                <a:solidFill>
                  <a:schemeClr val="tx1"/>
                </a:solidFill>
              </a:rPr>
              <a:t>, то він буде звучати так: </a:t>
            </a:r>
            <a:r>
              <a:rPr lang="uk-UA" i="1" dirty="0">
                <a:solidFill>
                  <a:schemeClr val="tx1"/>
                </a:solidFill>
              </a:rPr>
              <a:t>кожен користувач запускає своє програмне забезпечення, що реалізує загальний для всіх набір правил, і в результаті чого всі користувачі підтримують децентралізовану облікову систему.</a:t>
            </a:r>
            <a:endParaRPr lang="ru-RU" dirty="0">
              <a:solidFill>
                <a:schemeClr val="tx1"/>
              </a:solidFill>
            </a:endParaRPr>
          </a:p>
          <a:p>
            <a:r>
              <a:rPr lang="uk-UA" dirty="0">
                <a:solidFill>
                  <a:schemeClr val="tx1"/>
                </a:solidFill>
              </a:rPr>
              <a:t> </a:t>
            </a:r>
            <a:endParaRPr lang="ru-RU" dirty="0">
              <a:solidFill>
                <a:schemeClr val="tx1"/>
              </a:solidFill>
            </a:endParaRPr>
          </a:p>
          <a:p>
            <a:pPr lvl="0"/>
            <a:r>
              <a:rPr lang="uk-UA" i="1" dirty="0">
                <a:solidFill>
                  <a:schemeClr val="tx1"/>
                </a:solidFill>
              </a:rPr>
              <a:t>Копія бази даних зберігається у всіх</a:t>
            </a:r>
            <a:endParaRPr lang="ru-RU" dirty="0">
              <a:solidFill>
                <a:schemeClr val="tx1"/>
              </a:solidFill>
            </a:endParaRPr>
          </a:p>
          <a:p>
            <a:pPr lvl="0"/>
            <a:r>
              <a:rPr lang="uk-UA" i="1" dirty="0">
                <a:solidFill>
                  <a:schemeClr val="tx1"/>
                </a:solidFill>
              </a:rPr>
              <a:t>Користувачі самостійно обробляють транзакції</a:t>
            </a:r>
            <a:endParaRPr lang="ru-RU" dirty="0">
              <a:solidFill>
                <a:schemeClr val="tx1"/>
              </a:solidFill>
            </a:endParaRPr>
          </a:p>
          <a:p>
            <a:pPr lvl="0"/>
            <a:r>
              <a:rPr lang="uk-UA" i="1" dirty="0">
                <a:solidFill>
                  <a:schemeClr val="tx1"/>
                </a:solidFill>
              </a:rPr>
              <a:t>Користувачі дотримуються одних і тих же правил</a:t>
            </a:r>
            <a:endParaRPr lang="ru-RU" dirty="0">
              <a:solidFill>
                <a:schemeClr val="tx1"/>
              </a:solidFill>
            </a:endParaRPr>
          </a:p>
          <a:p>
            <a:pPr lvl="0"/>
            <a:r>
              <a:rPr lang="uk-UA" i="1" dirty="0">
                <a:solidFill>
                  <a:schemeClr val="tx1"/>
                </a:solidFill>
              </a:rPr>
              <a:t>Користувачі довіряють тільки тому, що можуть перевірити самі</a:t>
            </a:r>
            <a:endParaRPr lang="ru-RU" dirty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3086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i="1" dirty="0">
                <a:solidFill>
                  <a:schemeClr val="tx1"/>
                </a:solidFill>
              </a:rPr>
              <a:t>Емісія в </a:t>
            </a:r>
            <a:r>
              <a:rPr lang="uk-UA" b="1" i="1" dirty="0" err="1">
                <a:solidFill>
                  <a:schemeClr val="tx1"/>
                </a:solidFill>
              </a:rPr>
              <a:t>Bitcoin</a:t>
            </a:r>
            <a:r>
              <a:rPr lang="ru-RU" b="1" dirty="0">
                <a:solidFill>
                  <a:schemeClr val="tx1"/>
                </a:solidFill>
              </a:rPr>
              <a:t/>
            </a:r>
            <a:br>
              <a:rPr lang="ru-RU" b="1" dirty="0">
                <a:solidFill>
                  <a:schemeClr val="tx1"/>
                </a:solidFill>
              </a:rPr>
            </a:b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uk-UA" i="1" dirty="0">
                <a:solidFill>
                  <a:schemeClr val="tx1"/>
                </a:solidFill>
              </a:rPr>
              <a:t>Емісія у додатку до грошей – це випуск до обігу готівки чи безготівкових грошей. </a:t>
            </a:r>
            <a:r>
              <a:rPr lang="uk-UA" dirty="0">
                <a:solidFill>
                  <a:schemeClr val="tx1"/>
                </a:solidFill>
              </a:rPr>
              <a:t>У </a:t>
            </a:r>
            <a:r>
              <a:rPr lang="uk-UA" dirty="0" err="1">
                <a:solidFill>
                  <a:schemeClr val="tx1"/>
                </a:solidFill>
              </a:rPr>
              <a:t>Bitcoin</a:t>
            </a:r>
            <a:r>
              <a:rPr lang="uk-UA" dirty="0">
                <a:solidFill>
                  <a:schemeClr val="tx1"/>
                </a:solidFill>
              </a:rPr>
              <a:t> це не зовсім та емісія, що присутня у традиційних фінансових системах. У даному випадку емісія являє собою випуск монет за певним алгоритмом. Основний принцип полягає у тому, що весь процес повністю децентралізований та підкріплюється математичними алгоритмами. Таким чином досягається абсолютна прозорість у розподілі монет.</a:t>
            </a:r>
            <a:endParaRPr lang="ru-RU" dirty="0">
              <a:solidFill>
                <a:schemeClr val="tx1"/>
              </a:solidFill>
            </a:endParaRPr>
          </a:p>
          <a:p>
            <a:endParaRPr lang="uk-UA" dirty="0" smtClean="0">
              <a:solidFill>
                <a:schemeClr val="tx1"/>
              </a:solidFill>
            </a:endParaRPr>
          </a:p>
          <a:p>
            <a:pPr lvl="0"/>
            <a:r>
              <a:rPr lang="uk-UA" i="1" dirty="0">
                <a:solidFill>
                  <a:schemeClr val="tx1"/>
                </a:solidFill>
              </a:rPr>
              <a:t>Процес емісії децентралізований</a:t>
            </a:r>
            <a:endParaRPr lang="ru-RU" dirty="0">
              <a:solidFill>
                <a:schemeClr val="tx1"/>
              </a:solidFill>
            </a:endParaRPr>
          </a:p>
          <a:p>
            <a:pPr lvl="0"/>
            <a:r>
              <a:rPr lang="uk-UA" i="1" dirty="0">
                <a:solidFill>
                  <a:schemeClr val="tx1"/>
                </a:solidFill>
              </a:rPr>
              <a:t>Правила емісії контролюються математично</a:t>
            </a:r>
            <a:endParaRPr lang="ru-RU" dirty="0">
              <a:solidFill>
                <a:schemeClr val="tx1"/>
              </a:solidFill>
            </a:endParaRPr>
          </a:p>
          <a:p>
            <a:pPr lvl="0"/>
            <a:r>
              <a:rPr lang="uk-UA" i="1" dirty="0">
                <a:solidFill>
                  <a:schemeClr val="tx1"/>
                </a:solidFill>
              </a:rPr>
              <a:t>Емісію виконують самі користувачі</a:t>
            </a:r>
            <a:endParaRPr lang="ru-RU" dirty="0">
              <a:solidFill>
                <a:schemeClr val="tx1"/>
              </a:solidFill>
            </a:endParaRPr>
          </a:p>
          <a:p>
            <a:pPr lvl="0"/>
            <a:r>
              <a:rPr lang="uk-UA" i="1" dirty="0">
                <a:solidFill>
                  <a:schemeClr val="tx1"/>
                </a:solidFill>
              </a:rPr>
              <a:t>Нові монети розподіляються серед активних учасників</a:t>
            </a:r>
            <a:endParaRPr lang="ru-RU" dirty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50724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i="1" dirty="0">
                <a:solidFill>
                  <a:schemeClr val="tx1"/>
                </a:solidFill>
              </a:rPr>
              <a:t>Правила емісії </a:t>
            </a:r>
            <a:r>
              <a:rPr lang="uk-UA" b="1" i="1" dirty="0" err="1">
                <a:solidFill>
                  <a:schemeClr val="tx1"/>
                </a:solidFill>
              </a:rPr>
              <a:t>біткоінів</a:t>
            </a:r>
            <a:r>
              <a:rPr lang="ru-RU" b="1" dirty="0">
                <a:solidFill>
                  <a:schemeClr val="tx1"/>
                </a:solidFill>
              </a:rPr>
              <a:t/>
            </a:r>
            <a:br>
              <a:rPr lang="ru-RU" b="1" dirty="0">
                <a:solidFill>
                  <a:schemeClr val="tx1"/>
                </a:solidFill>
              </a:rPr>
            </a:b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 i="1" dirty="0">
                <a:solidFill>
                  <a:schemeClr val="tx1"/>
                </a:solidFill>
              </a:rPr>
              <a:t>У середньому кожні 10 хвилин з'являються нові монети</a:t>
            </a:r>
            <a:endParaRPr lang="ru-RU" dirty="0">
              <a:solidFill>
                <a:schemeClr val="tx1"/>
              </a:solidFill>
            </a:endParaRPr>
          </a:p>
          <a:p>
            <a:pPr lvl="0"/>
            <a:r>
              <a:rPr lang="uk-UA" i="1" dirty="0">
                <a:solidFill>
                  <a:schemeClr val="tx1"/>
                </a:solidFill>
              </a:rPr>
              <a:t>Кожні 4 роки кількість нових монет знижується вдвічі</a:t>
            </a:r>
            <a:endParaRPr lang="ru-RU" dirty="0">
              <a:solidFill>
                <a:schemeClr val="tx1"/>
              </a:solidFill>
            </a:endParaRPr>
          </a:p>
          <a:p>
            <a:pPr lvl="0"/>
            <a:r>
              <a:rPr lang="uk-UA" i="1" dirty="0">
                <a:solidFill>
                  <a:schemeClr val="tx1"/>
                </a:solidFill>
              </a:rPr>
              <a:t>Усього буде емітовано 20 999 999.9769 ВТС</a:t>
            </a:r>
            <a:endParaRPr lang="ru-RU" dirty="0">
              <a:solidFill>
                <a:schemeClr val="tx1"/>
              </a:solidFill>
            </a:endParaRPr>
          </a:p>
          <a:p>
            <a:endParaRPr lang="uk-UA" dirty="0" smtClean="0">
              <a:solidFill>
                <a:schemeClr val="tx1"/>
              </a:solidFill>
            </a:endParaRPr>
          </a:p>
          <a:p>
            <a:r>
              <a:rPr lang="uk-UA" dirty="0">
                <a:solidFill>
                  <a:schemeClr val="tx1"/>
                </a:solidFill>
              </a:rPr>
              <a:t>Емісія монет визначена правилами, що закладені у самому програмному забезпеченні вузлів мережі. </a:t>
            </a:r>
            <a:r>
              <a:rPr lang="uk-UA" dirty="0" err="1">
                <a:solidFill>
                  <a:schemeClr val="tx1"/>
                </a:solidFill>
              </a:rPr>
              <a:t>Сатоші</a:t>
            </a:r>
            <a:r>
              <a:rPr lang="uk-UA" dirty="0">
                <a:solidFill>
                  <a:schemeClr val="tx1"/>
                </a:solidFill>
              </a:rPr>
              <a:t> встановив, що у середньому кожні 10 хвилин з'являються нові </a:t>
            </a:r>
            <a:r>
              <a:rPr lang="uk-UA" dirty="0" err="1">
                <a:solidFill>
                  <a:schemeClr val="tx1"/>
                </a:solidFill>
              </a:rPr>
              <a:t>біткоіни</a:t>
            </a:r>
            <a:r>
              <a:rPr lang="uk-UA" dirty="0">
                <a:solidFill>
                  <a:schemeClr val="tx1"/>
                </a:solidFill>
              </a:rPr>
              <a:t>. Спочатку це було 50 монет. Кількість нових монет скорочується вдвічі приблизно кожні 4 роки. На момент написання книги пройшло більше 8 років від початку існування </a:t>
            </a:r>
            <a:r>
              <a:rPr lang="uk-UA" dirty="0" err="1">
                <a:solidFill>
                  <a:schemeClr val="tx1"/>
                </a:solidFill>
              </a:rPr>
              <a:t>Bitcoin</a:t>
            </a:r>
            <a:r>
              <a:rPr lang="uk-UA" dirty="0">
                <a:solidFill>
                  <a:schemeClr val="tx1"/>
                </a:solidFill>
              </a:rPr>
              <a:t> і зараз об’єм емісії монет значно знизився.</a:t>
            </a:r>
            <a:endParaRPr lang="ru-RU" dirty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82093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i="1" dirty="0">
                <a:solidFill>
                  <a:schemeClr val="tx1"/>
                </a:solidFill>
              </a:rPr>
              <a:t>Властивості </a:t>
            </a:r>
            <a:r>
              <a:rPr lang="uk-UA" b="1" i="1" dirty="0" err="1">
                <a:solidFill>
                  <a:schemeClr val="tx1"/>
                </a:solidFill>
              </a:rPr>
              <a:t>bitcoin</a:t>
            </a:r>
            <a:r>
              <a:rPr lang="uk-UA" b="1" i="1" dirty="0">
                <a:solidFill>
                  <a:schemeClr val="tx1"/>
                </a:solidFill>
              </a:rPr>
              <a:t>-монет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 i="1" dirty="0">
                <a:solidFill>
                  <a:schemeClr val="tx1"/>
                </a:solidFill>
              </a:rPr>
              <a:t>Обмежена кількість</a:t>
            </a:r>
            <a:endParaRPr lang="ru-RU" dirty="0">
              <a:solidFill>
                <a:schemeClr val="tx1"/>
              </a:solidFill>
            </a:endParaRPr>
          </a:p>
          <a:p>
            <a:pPr lvl="0"/>
            <a:r>
              <a:rPr lang="uk-UA" i="1" dirty="0">
                <a:solidFill>
                  <a:schemeClr val="tx1"/>
                </a:solidFill>
              </a:rPr>
              <a:t>Необхідність добування</a:t>
            </a:r>
            <a:endParaRPr lang="ru-RU" dirty="0">
              <a:solidFill>
                <a:schemeClr val="tx1"/>
              </a:solidFill>
            </a:endParaRPr>
          </a:p>
          <a:p>
            <a:pPr lvl="0"/>
            <a:r>
              <a:rPr lang="uk-UA" i="1" dirty="0">
                <a:solidFill>
                  <a:schemeClr val="tx1"/>
                </a:solidFill>
              </a:rPr>
              <a:t>Дискретність (подільність монет)</a:t>
            </a:r>
            <a:endParaRPr lang="ru-RU" dirty="0">
              <a:solidFill>
                <a:schemeClr val="tx1"/>
              </a:solidFill>
            </a:endParaRPr>
          </a:p>
          <a:p>
            <a:pPr lvl="0"/>
            <a:r>
              <a:rPr lang="uk-UA" i="1" dirty="0">
                <a:solidFill>
                  <a:schemeClr val="tx1"/>
                </a:solidFill>
              </a:rPr>
              <a:t>Незалежність</a:t>
            </a:r>
            <a:endParaRPr lang="ru-RU" dirty="0">
              <a:solidFill>
                <a:schemeClr val="tx1"/>
              </a:solidFill>
            </a:endParaRPr>
          </a:p>
          <a:p>
            <a:pPr lvl="0"/>
            <a:r>
              <a:rPr lang="uk-UA" i="1" dirty="0">
                <a:solidFill>
                  <a:schemeClr val="tx1"/>
                </a:solidFill>
              </a:rPr>
              <a:t>Неможливість скопіювати</a:t>
            </a:r>
            <a:endParaRPr lang="ru-RU" dirty="0">
              <a:solidFill>
                <a:schemeClr val="tx1"/>
              </a:solidFill>
            </a:endParaRPr>
          </a:p>
          <a:p>
            <a:r>
              <a:rPr lang="uk-UA" dirty="0">
                <a:solidFill>
                  <a:schemeClr val="tx1"/>
                </a:solidFill>
              </a:rPr>
              <a:t> </a:t>
            </a:r>
            <a:endParaRPr lang="ru-RU" dirty="0">
              <a:solidFill>
                <a:schemeClr val="tx1"/>
              </a:solidFill>
            </a:endParaRPr>
          </a:p>
          <a:p>
            <a:r>
              <a:rPr lang="uk-UA" dirty="0" err="1">
                <a:solidFill>
                  <a:schemeClr val="tx1"/>
                </a:solidFill>
              </a:rPr>
              <a:t>Bitcoin</a:t>
            </a:r>
            <a:r>
              <a:rPr lang="uk-UA" dirty="0">
                <a:solidFill>
                  <a:schemeClr val="tx1"/>
                </a:solidFill>
              </a:rPr>
              <a:t> дозволяє платити кому завгодно, скільки завгодно, за що завгодно та у будь-яку точку світу. Крім того, </a:t>
            </a:r>
            <a:r>
              <a:rPr lang="uk-UA" dirty="0" err="1">
                <a:solidFill>
                  <a:schemeClr val="tx1"/>
                </a:solidFill>
              </a:rPr>
              <a:t>bitcoin</a:t>
            </a:r>
            <a:r>
              <a:rPr lang="uk-UA" dirty="0">
                <a:solidFill>
                  <a:schemeClr val="tx1"/>
                </a:solidFill>
              </a:rPr>
              <a:t> як валюта має низку властивостей, які роблять його придатним для </a:t>
            </a:r>
            <a:r>
              <a:rPr lang="uk-UA" dirty="0" smtClean="0">
                <a:solidFill>
                  <a:schemeClr val="tx1"/>
                </a:solidFill>
              </a:rPr>
              <a:t>зберігання </a:t>
            </a:r>
            <a:r>
              <a:rPr lang="uk-UA" dirty="0">
                <a:solidFill>
                  <a:schemeClr val="tx1"/>
                </a:solidFill>
              </a:rPr>
              <a:t>особистих заощаджень і відкривають перспективу для становлення його як платіжного засобу.</a:t>
            </a:r>
            <a:endParaRPr lang="ru-RU" dirty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25664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i="1" dirty="0">
                <a:solidFill>
                  <a:schemeClr val="tx1"/>
                </a:solidFill>
              </a:rPr>
              <a:t>Формування ціни на монети</a:t>
            </a:r>
            <a:r>
              <a:rPr lang="ru-RU" b="1" dirty="0">
                <a:solidFill>
                  <a:schemeClr val="tx1"/>
                </a:solidFill>
              </a:rPr>
              <a:t/>
            </a:r>
            <a:br>
              <a:rPr lang="ru-RU" b="1" dirty="0">
                <a:solidFill>
                  <a:schemeClr val="tx1"/>
                </a:solidFill>
              </a:rPr>
            </a:b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>
                <a:solidFill>
                  <a:schemeClr val="tx1"/>
                </a:solidFill>
              </a:rPr>
              <a:t>На момент появи, ціна </a:t>
            </a:r>
            <a:r>
              <a:rPr lang="uk-UA" dirty="0" err="1">
                <a:solidFill>
                  <a:schemeClr val="tx1"/>
                </a:solidFill>
              </a:rPr>
              <a:t>біткоіну</a:t>
            </a:r>
            <a:r>
              <a:rPr lang="uk-UA" dirty="0">
                <a:solidFill>
                  <a:schemeClr val="tx1"/>
                </a:solidFill>
              </a:rPr>
              <a:t> взагалі не була визначена. Пізніше люди почали здійснювати перші операції обміну </a:t>
            </a:r>
            <a:r>
              <a:rPr lang="uk-UA" dirty="0" err="1">
                <a:solidFill>
                  <a:schemeClr val="tx1"/>
                </a:solidFill>
              </a:rPr>
              <a:t>біткоіну</a:t>
            </a:r>
            <a:r>
              <a:rPr lang="uk-UA" dirty="0">
                <a:solidFill>
                  <a:schemeClr val="tx1"/>
                </a:solidFill>
              </a:rPr>
              <a:t> на монети інших валют в деякому співвідношенні, при цьому не використовуючи автоматичні біржі та спеціалізовані майданчики. А перша купівля реального товару (дві коробки з піцою) була здійснена тільки в 2010 році, при вартості у декілька центів за монету. Потім курс почав зростати та в 2011 році досяг свого локального піку в 33 USD, але після – знову знизився до 2 USD. Рекордна ціна в 2014 році була зафіксована на позначці в 1100 USD. Після чергового зниження до 200 USD, вона була відносно стабільною весь 2015-й рік, а потім стала плавно зростати. У 2017 році почався період її експоненціального збільшення, і ціна досягала 20 000 USD.</a:t>
            </a:r>
            <a:endParaRPr lang="ru-RU" dirty="0">
              <a:solidFill>
                <a:schemeClr val="tx1"/>
              </a:solidFill>
            </a:endParaRPr>
          </a:p>
          <a:p>
            <a:r>
              <a:rPr lang="uk-UA" dirty="0">
                <a:solidFill>
                  <a:schemeClr val="tx1"/>
                </a:solidFill>
              </a:rPr>
              <a:t> </a:t>
            </a:r>
            <a:endParaRPr lang="ru-RU" dirty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00657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>
                <a:solidFill>
                  <a:schemeClr val="tx1"/>
                </a:solidFill>
              </a:rPr>
              <a:t>Торкаючись питань формування ціни, справедливо буде зауважити, що ключі від гаманців, які втрачені або ті, що не використовуються з різних причин, можуть відігравати значну роль у загальній картині. Наприклад той факт, що на момент листопада 2018 року вже опинилися заблокованими близько 3-4 мільйонів </a:t>
            </a:r>
            <a:r>
              <a:rPr lang="uk-UA" dirty="0" err="1">
                <a:solidFill>
                  <a:schemeClr val="tx1"/>
                </a:solidFill>
              </a:rPr>
              <a:t>біткоінів</a:t>
            </a:r>
            <a:r>
              <a:rPr lang="uk-UA" dirty="0">
                <a:solidFill>
                  <a:schemeClr val="tx1"/>
                </a:solidFill>
              </a:rPr>
              <a:t> у результаті втрати ключів, є дуже вагомим у формуванні ціни на </a:t>
            </a:r>
            <a:r>
              <a:rPr lang="uk-UA" dirty="0" err="1">
                <a:solidFill>
                  <a:schemeClr val="tx1"/>
                </a:solidFill>
              </a:rPr>
              <a:t>bitcoin</a:t>
            </a:r>
            <a:r>
              <a:rPr lang="uk-UA" dirty="0">
                <a:solidFill>
                  <a:schemeClr val="tx1"/>
                </a:solidFill>
              </a:rPr>
              <a:t>. Також відомо, що </a:t>
            </a:r>
            <a:r>
              <a:rPr lang="uk-UA" dirty="0" err="1">
                <a:solidFill>
                  <a:schemeClr val="tx1"/>
                </a:solidFill>
              </a:rPr>
              <a:t>Сатоші</a:t>
            </a:r>
            <a:r>
              <a:rPr lang="uk-UA" dirty="0">
                <a:solidFill>
                  <a:schemeClr val="tx1"/>
                </a:solidFill>
              </a:rPr>
              <a:t> володіє приблизно мільйоном </a:t>
            </a:r>
            <a:r>
              <a:rPr lang="uk-UA" dirty="0" err="1">
                <a:solidFill>
                  <a:schemeClr val="tx1"/>
                </a:solidFill>
              </a:rPr>
              <a:t>біткоінів</a:t>
            </a:r>
            <a:r>
              <a:rPr lang="uk-UA" dirty="0">
                <a:solidFill>
                  <a:schemeClr val="tx1"/>
                </a:solidFill>
              </a:rPr>
              <a:t>, які він ніколи не витрачав. Якщо зараз з'явився б доказ того, що ключі він знищив і відповідні монети вийшли з обігу, то ціна </a:t>
            </a:r>
            <a:r>
              <a:rPr lang="uk-UA" dirty="0" err="1">
                <a:solidFill>
                  <a:schemeClr val="tx1"/>
                </a:solidFill>
              </a:rPr>
              <a:t>біткоіну</a:t>
            </a:r>
            <a:r>
              <a:rPr lang="uk-UA" dirty="0">
                <a:solidFill>
                  <a:schemeClr val="tx1"/>
                </a:solidFill>
              </a:rPr>
              <a:t> могла б значно змінитися.</a:t>
            </a:r>
            <a:endParaRPr lang="ru-RU" dirty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74489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i="1" dirty="0">
                <a:solidFill>
                  <a:schemeClr val="tx1"/>
                </a:solidFill>
              </a:rPr>
              <a:t>Поняття довіри в </a:t>
            </a:r>
            <a:r>
              <a:rPr lang="uk-UA" b="1" i="1" dirty="0" err="1">
                <a:solidFill>
                  <a:schemeClr val="tx1"/>
                </a:solidFill>
              </a:rPr>
              <a:t>Bitcoin</a:t>
            </a:r>
            <a:r>
              <a:rPr lang="ru-RU" b="1" dirty="0">
                <a:solidFill>
                  <a:schemeClr val="tx1"/>
                </a:solidFill>
              </a:rPr>
              <a:t/>
            </a:r>
            <a:br>
              <a:rPr lang="ru-RU" b="1" dirty="0">
                <a:solidFill>
                  <a:schemeClr val="tx1"/>
                </a:solidFill>
              </a:rPr>
            </a:b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>
                <a:solidFill>
                  <a:schemeClr val="tx1"/>
                </a:solidFill>
              </a:rPr>
              <a:t>Ключовою особливістю мережі </a:t>
            </a:r>
            <a:r>
              <a:rPr lang="uk-UA" dirty="0" err="1">
                <a:solidFill>
                  <a:schemeClr val="tx1"/>
                </a:solidFill>
              </a:rPr>
              <a:t>Bitcoin</a:t>
            </a:r>
            <a:r>
              <a:rPr lang="uk-UA" dirty="0">
                <a:solidFill>
                  <a:schemeClr val="tx1"/>
                </a:solidFill>
              </a:rPr>
              <a:t> є </a:t>
            </a:r>
            <a:r>
              <a:rPr lang="uk-UA" dirty="0" err="1">
                <a:solidFill>
                  <a:schemeClr val="tx1"/>
                </a:solidFill>
              </a:rPr>
              <a:t>trustless</a:t>
            </a:r>
            <a:r>
              <a:rPr lang="uk-UA" dirty="0">
                <a:solidFill>
                  <a:schemeClr val="tx1"/>
                </a:solidFill>
              </a:rPr>
              <a:t> взаємодія всіх користувачів між собою. Подібний підхід дозволяє забезпечити перевірку на предмет того, що кінцевий стан облікової системи було досягнуто без порушення правил протоколу, і при цьому повністю виключити довіру між учасниками системи.</a:t>
            </a:r>
            <a:endParaRPr lang="ru-RU" dirty="0">
              <a:solidFill>
                <a:schemeClr val="tx1"/>
              </a:solidFill>
            </a:endParaRPr>
          </a:p>
          <a:p>
            <a:r>
              <a:rPr lang="uk-UA" dirty="0">
                <a:solidFill>
                  <a:schemeClr val="tx1"/>
                </a:solidFill>
              </a:rPr>
              <a:t>Довіра тільки математиці є однією з ключових властивостей </a:t>
            </a:r>
            <a:r>
              <a:rPr lang="uk-UA" dirty="0" err="1">
                <a:solidFill>
                  <a:schemeClr val="tx1"/>
                </a:solidFill>
              </a:rPr>
              <a:t>криптовалюти</a:t>
            </a:r>
            <a:r>
              <a:rPr lang="uk-UA" dirty="0">
                <a:solidFill>
                  <a:schemeClr val="tx1"/>
                </a:solidFill>
              </a:rPr>
              <a:t>. Це твердження цілком вірне, і на протязі всієї книги ми повторимо його ще не один раз, однак воно не є вичерпним, оскільки стосується тільки взаємодії учасників мережі </a:t>
            </a:r>
            <a:r>
              <a:rPr lang="uk-UA" dirty="0" err="1">
                <a:solidFill>
                  <a:schemeClr val="tx1"/>
                </a:solidFill>
              </a:rPr>
              <a:t>Bitcoin</a:t>
            </a:r>
            <a:r>
              <a:rPr lang="uk-UA" dirty="0">
                <a:solidFill>
                  <a:schemeClr val="tx1"/>
                </a:solidFill>
              </a:rPr>
              <a:t> між собою.</a:t>
            </a:r>
            <a:endParaRPr lang="ru-RU" dirty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06798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i="1" dirty="0">
                <a:solidFill>
                  <a:schemeClr val="tx1"/>
                </a:solidFill>
              </a:rPr>
              <a:t>Обмеження технології </a:t>
            </a:r>
            <a:r>
              <a:rPr lang="uk-UA" b="1" i="1" dirty="0" err="1">
                <a:solidFill>
                  <a:schemeClr val="tx1"/>
                </a:solidFill>
              </a:rPr>
              <a:t>Bitcoin</a:t>
            </a:r>
            <a:r>
              <a:rPr lang="ru-RU" b="1" dirty="0">
                <a:solidFill>
                  <a:schemeClr val="tx1"/>
                </a:solidFill>
              </a:rPr>
              <a:t/>
            </a:r>
            <a:br>
              <a:rPr lang="ru-RU" b="1" dirty="0">
                <a:solidFill>
                  <a:schemeClr val="tx1"/>
                </a:solidFill>
              </a:rPr>
            </a:b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>
                <a:solidFill>
                  <a:schemeClr val="tx1"/>
                </a:solidFill>
              </a:rPr>
              <a:t>Поряд з безперечними перевагами, </a:t>
            </a:r>
            <a:r>
              <a:rPr lang="uk-UA" dirty="0" err="1">
                <a:solidFill>
                  <a:schemeClr val="tx1"/>
                </a:solidFill>
              </a:rPr>
              <a:t>Bitcoin</a:t>
            </a:r>
            <a:r>
              <a:rPr lang="uk-UA" dirty="0">
                <a:solidFill>
                  <a:schemeClr val="tx1"/>
                </a:solidFill>
              </a:rPr>
              <a:t> також має деякі обмеження у порівнянні з централізовано керованими цифровими валютами.</a:t>
            </a:r>
            <a:endParaRPr lang="ru-RU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ru-RU" dirty="0">
              <a:solidFill>
                <a:schemeClr val="tx1"/>
              </a:solidFill>
            </a:endParaRPr>
          </a:p>
          <a:p>
            <a:pPr lvl="0"/>
            <a:r>
              <a:rPr lang="uk-UA" i="1" dirty="0">
                <a:solidFill>
                  <a:schemeClr val="tx1"/>
                </a:solidFill>
              </a:rPr>
              <a:t>Обмежена пропускна здатність</a:t>
            </a:r>
            <a:endParaRPr lang="ru-RU" dirty="0">
              <a:solidFill>
                <a:schemeClr val="tx1"/>
              </a:solidFill>
            </a:endParaRPr>
          </a:p>
          <a:p>
            <a:pPr lvl="0"/>
            <a:r>
              <a:rPr lang="uk-UA" i="1" dirty="0">
                <a:solidFill>
                  <a:schemeClr val="tx1"/>
                </a:solidFill>
              </a:rPr>
              <a:t>Високі витрати на підтримку мережі</a:t>
            </a:r>
            <a:endParaRPr lang="ru-RU" dirty="0">
              <a:solidFill>
                <a:schemeClr val="tx1"/>
              </a:solidFill>
            </a:endParaRPr>
          </a:p>
          <a:p>
            <a:pPr lvl="0"/>
            <a:r>
              <a:rPr lang="uk-UA" i="1" dirty="0">
                <a:solidFill>
                  <a:schemeClr val="tx1"/>
                </a:solidFill>
              </a:rPr>
              <a:t>Тривале підтвердження транзакцій</a:t>
            </a:r>
            <a:endParaRPr lang="ru-RU" dirty="0">
              <a:solidFill>
                <a:schemeClr val="tx1"/>
              </a:solidFill>
            </a:endParaRPr>
          </a:p>
          <a:p>
            <a:pPr lvl="0"/>
            <a:r>
              <a:rPr lang="uk-UA" i="1" dirty="0">
                <a:solidFill>
                  <a:schemeClr val="tx1"/>
                </a:solidFill>
              </a:rPr>
              <a:t>Відкритість даних про транзакції та доступність для всіх</a:t>
            </a:r>
            <a:endParaRPr lang="ru-RU" dirty="0">
              <a:solidFill>
                <a:schemeClr val="tx1"/>
              </a:solidFill>
            </a:endParaRPr>
          </a:p>
          <a:p>
            <a:pPr lvl="0"/>
            <a:r>
              <a:rPr lang="uk-UA" i="1" dirty="0">
                <a:solidFill>
                  <a:schemeClr val="tx1"/>
                </a:solidFill>
              </a:rPr>
              <a:t>Комісії за платежі</a:t>
            </a:r>
            <a:endParaRPr lang="ru-RU" dirty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06488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b="1" i="1" dirty="0" err="1" smtClean="0">
                <a:solidFill>
                  <a:schemeClr val="tx1"/>
                </a:solidFill>
              </a:rPr>
              <a:t>Найбільш</a:t>
            </a:r>
            <a:r>
              <a:rPr lang="ru-RU" b="1" i="1" dirty="0" smtClean="0">
                <a:solidFill>
                  <a:schemeClr val="tx1"/>
                </a:solidFill>
              </a:rPr>
              <a:t> </a:t>
            </a:r>
            <a:r>
              <a:rPr lang="ru-RU" b="1" i="1" dirty="0" err="1">
                <a:solidFill>
                  <a:schemeClr val="tx1"/>
                </a:solidFill>
              </a:rPr>
              <a:t>поширені</a:t>
            </a:r>
            <a:r>
              <a:rPr lang="ru-RU" b="1" i="1" dirty="0">
                <a:solidFill>
                  <a:schemeClr val="tx1"/>
                </a:solidFill>
              </a:rPr>
              <a:t> </a:t>
            </a:r>
            <a:r>
              <a:rPr lang="ru-RU" b="1" i="1" dirty="0" err="1">
                <a:solidFill>
                  <a:schemeClr val="tx1"/>
                </a:solidFill>
              </a:rPr>
              <a:t>операції</a:t>
            </a:r>
            <a:r>
              <a:rPr lang="ru-RU" b="1" i="1" dirty="0">
                <a:solidFill>
                  <a:schemeClr val="tx1"/>
                </a:solidFill>
              </a:rPr>
              <a:t> з </a:t>
            </a:r>
            <a:r>
              <a:rPr lang="ru-RU" b="1" i="1" dirty="0" err="1">
                <a:solidFill>
                  <a:schemeClr val="tx1"/>
                </a:solidFill>
              </a:rPr>
              <a:t>гаманцями</a:t>
            </a:r>
            <a:r>
              <a:rPr lang="ru-RU" b="1" i="1" dirty="0">
                <a:solidFill>
                  <a:schemeClr val="tx1"/>
                </a:solidFill>
              </a:rPr>
              <a:t/>
            </a:r>
            <a:br>
              <a:rPr lang="ru-RU" b="1" i="1" dirty="0">
                <a:solidFill>
                  <a:schemeClr val="tx1"/>
                </a:solidFill>
              </a:rPr>
            </a:br>
            <a:endParaRPr lang="ru-RU" b="1" i="1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uk-UA" i="1" dirty="0">
                <a:solidFill>
                  <a:schemeClr val="tx1"/>
                </a:solidFill>
              </a:rPr>
              <a:t>Перевірка балансу</a:t>
            </a:r>
            <a:endParaRPr lang="ru-RU" sz="1400" dirty="0">
              <a:solidFill>
                <a:schemeClr val="tx1"/>
              </a:solidFill>
            </a:endParaRPr>
          </a:p>
          <a:p>
            <a:pPr lvl="1"/>
            <a:r>
              <a:rPr lang="uk-UA" i="1" dirty="0">
                <a:solidFill>
                  <a:schemeClr val="tx1"/>
                </a:solidFill>
              </a:rPr>
              <a:t>Генерація та зберігання ключів користувача</a:t>
            </a:r>
            <a:endParaRPr lang="ru-RU" sz="1400" dirty="0">
              <a:solidFill>
                <a:schemeClr val="tx1"/>
              </a:solidFill>
            </a:endParaRPr>
          </a:p>
          <a:p>
            <a:pPr lvl="1"/>
            <a:r>
              <a:rPr lang="uk-UA" i="1" dirty="0">
                <a:solidFill>
                  <a:schemeClr val="tx1"/>
                </a:solidFill>
              </a:rPr>
              <a:t>Прийом і відправка платежів</a:t>
            </a:r>
            <a:endParaRPr lang="ru-RU" sz="1400" dirty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1333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>
                <a:solidFill>
                  <a:schemeClr val="tx1"/>
                </a:solidFill>
              </a:rPr>
              <a:t>Що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таке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Bitcoin?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err="1">
                <a:solidFill>
                  <a:schemeClr val="tx1"/>
                </a:solidFill>
              </a:rPr>
              <a:t>Bitcoin</a:t>
            </a:r>
            <a:r>
              <a:rPr lang="uk-UA" dirty="0">
                <a:solidFill>
                  <a:schemeClr val="tx1"/>
                </a:solidFill>
              </a:rPr>
              <a:t> – це протокол, що реалізує незалежну валюту та платіжну систему. Тобто, якщо розглядати інші електронні гроші чи платіжні системи, наприклад, </a:t>
            </a:r>
            <a:r>
              <a:rPr lang="uk-UA" dirty="0" err="1">
                <a:solidFill>
                  <a:schemeClr val="tx1"/>
                </a:solidFill>
              </a:rPr>
              <a:t>WebMoney</a:t>
            </a:r>
            <a:r>
              <a:rPr lang="uk-UA" dirty="0">
                <a:solidFill>
                  <a:schemeClr val="tx1"/>
                </a:solidFill>
              </a:rPr>
              <a:t>, </a:t>
            </a:r>
            <a:r>
              <a:rPr lang="uk-UA" dirty="0" err="1">
                <a:solidFill>
                  <a:schemeClr val="tx1"/>
                </a:solidFill>
              </a:rPr>
              <a:t>PayPal</a:t>
            </a:r>
            <a:r>
              <a:rPr lang="uk-UA" dirty="0">
                <a:solidFill>
                  <a:schemeClr val="tx1"/>
                </a:solidFill>
              </a:rPr>
              <a:t>, – це платіжні системи, які оперують вже існуючими валютами: долар, євро, фунт тощо. </a:t>
            </a:r>
            <a:r>
              <a:rPr lang="uk-UA" dirty="0" err="1">
                <a:solidFill>
                  <a:schemeClr val="tx1"/>
                </a:solidFill>
              </a:rPr>
              <a:t>Bitcoin</a:t>
            </a:r>
            <a:r>
              <a:rPr lang="uk-UA" dirty="0">
                <a:solidFill>
                  <a:schemeClr val="tx1"/>
                </a:solidFill>
              </a:rPr>
              <a:t> є як окремої валютою, так і платіжною системою, яка керує цією валютою. Важливо розуміти, що це незалежна платіжна система, тобто немає організації, яка б контролювала її роботу.</a:t>
            </a:r>
            <a:endParaRPr lang="ru-RU" dirty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6332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i="1" dirty="0">
                <a:solidFill>
                  <a:schemeClr val="tx1"/>
                </a:solidFill>
              </a:rPr>
              <a:t>Ключі у </a:t>
            </a:r>
            <a:r>
              <a:rPr lang="uk-UA" b="1" i="1" dirty="0" err="1">
                <a:solidFill>
                  <a:schemeClr val="tx1"/>
                </a:solidFill>
              </a:rPr>
              <a:t>Bitcoin</a:t>
            </a:r>
            <a:r>
              <a:rPr lang="ru-RU" b="1" dirty="0">
                <a:solidFill>
                  <a:schemeClr val="tx1"/>
                </a:solidFill>
              </a:rPr>
              <a:t/>
            </a:r>
            <a:br>
              <a:rPr lang="ru-RU" b="1" dirty="0">
                <a:solidFill>
                  <a:schemeClr val="tx1"/>
                </a:solidFill>
              </a:rPr>
            </a:b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err="1">
                <a:solidFill>
                  <a:schemeClr val="tx1"/>
                </a:solidFill>
              </a:rPr>
              <a:t>Bitcoin</a:t>
            </a:r>
            <a:r>
              <a:rPr lang="uk-UA" dirty="0">
                <a:solidFill>
                  <a:schemeClr val="tx1"/>
                </a:solidFill>
              </a:rPr>
              <a:t>-адреса – ідентифікатор отримувача. Важлива особливість </a:t>
            </a:r>
            <a:r>
              <a:rPr lang="uk-UA" dirty="0" err="1">
                <a:solidFill>
                  <a:schemeClr val="tx1"/>
                </a:solidFill>
              </a:rPr>
              <a:t>Bitcoin</a:t>
            </a:r>
            <a:r>
              <a:rPr lang="uk-UA" dirty="0">
                <a:solidFill>
                  <a:schemeClr val="tx1"/>
                </a:solidFill>
              </a:rPr>
              <a:t> полягає у тому, що користувачі самі формують собі </a:t>
            </a:r>
            <a:r>
              <a:rPr lang="uk-UA" dirty="0" err="1">
                <a:solidFill>
                  <a:schemeClr val="tx1"/>
                </a:solidFill>
              </a:rPr>
              <a:t>bitcoin</a:t>
            </a:r>
            <a:r>
              <a:rPr lang="uk-UA" dirty="0">
                <a:solidFill>
                  <a:schemeClr val="tx1"/>
                </a:solidFill>
              </a:rPr>
              <a:t>- адреси (це стосується й інших </a:t>
            </a:r>
            <a:r>
              <a:rPr lang="uk-UA" dirty="0" err="1">
                <a:solidFill>
                  <a:schemeClr val="tx1"/>
                </a:solidFill>
              </a:rPr>
              <a:t>криптовалют</a:t>
            </a:r>
            <a:r>
              <a:rPr lang="uk-UA" dirty="0">
                <a:solidFill>
                  <a:schemeClr val="tx1"/>
                </a:solidFill>
              </a:rPr>
              <a:t>). Адреси повідомляються відправнику для отримання </a:t>
            </a:r>
            <a:r>
              <a:rPr lang="uk-UA" dirty="0" err="1">
                <a:solidFill>
                  <a:schemeClr val="tx1"/>
                </a:solidFill>
              </a:rPr>
              <a:t>платежа</a:t>
            </a:r>
            <a:r>
              <a:rPr lang="uk-UA" dirty="0">
                <a:solidFill>
                  <a:schemeClr val="tx1"/>
                </a:solidFill>
              </a:rPr>
              <a:t>. У певному сенсі </a:t>
            </a:r>
            <a:r>
              <a:rPr lang="uk-UA" dirty="0" err="1">
                <a:solidFill>
                  <a:schemeClr val="tx1"/>
                </a:solidFill>
              </a:rPr>
              <a:t>bitcoin</a:t>
            </a:r>
            <a:r>
              <a:rPr lang="uk-UA" dirty="0">
                <a:solidFill>
                  <a:schemeClr val="tx1"/>
                </a:solidFill>
              </a:rPr>
              <a:t>-адреса є псевдонімом користувача, і вона не прив'язана ні до яких ідентифікаційних даних, тобто відносно анонімна.</a:t>
            </a:r>
            <a:endParaRPr lang="ru-RU" dirty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03497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i="1" dirty="0">
                <a:solidFill>
                  <a:schemeClr val="tx1"/>
                </a:solidFill>
              </a:rPr>
              <a:t>Кожній адресі відповідає конфіденційне значення, доступне тільки власнику програми-гаманця, – особистий ключ. Він використовується для доказу володіння монетами у момент їх відправки.</a:t>
            </a:r>
            <a:endParaRPr lang="ru-RU" dirty="0">
              <a:solidFill>
                <a:schemeClr val="tx1"/>
              </a:solidFill>
            </a:endParaRPr>
          </a:p>
          <a:p>
            <a:r>
              <a:rPr lang="uk-UA" dirty="0">
                <a:solidFill>
                  <a:schemeClr val="tx1"/>
                </a:solidFill>
              </a:rPr>
              <a:t>Адресу можна математично обчислити з особистого ключа, тому якщо хтось заволодіє вашим особистим ключем, він може отримати доступ до монет, навіть не знаючи адреси.</a:t>
            </a:r>
            <a:endParaRPr lang="ru-RU" dirty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77388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i="1" dirty="0">
                <a:solidFill>
                  <a:schemeClr val="tx1"/>
                </a:solidFill>
              </a:rPr>
              <a:t>Транзакції в </a:t>
            </a:r>
            <a:r>
              <a:rPr lang="uk-UA" b="1" i="1" dirty="0" err="1">
                <a:solidFill>
                  <a:schemeClr val="tx1"/>
                </a:solidFill>
              </a:rPr>
              <a:t>Bitcoin</a:t>
            </a:r>
            <a:r>
              <a:rPr lang="ru-RU" b="1" dirty="0">
                <a:solidFill>
                  <a:schemeClr val="tx1"/>
                </a:solidFill>
              </a:rPr>
              <a:t/>
            </a:r>
            <a:br>
              <a:rPr lang="ru-RU" b="1" dirty="0">
                <a:solidFill>
                  <a:schemeClr val="tx1"/>
                </a:solidFill>
              </a:rPr>
            </a:b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i="1" dirty="0">
                <a:solidFill>
                  <a:schemeClr val="tx1"/>
                </a:solidFill>
              </a:rPr>
              <a:t>Транзакція – це набір цифрових даних, що ініціює відправку </a:t>
            </a:r>
            <a:r>
              <a:rPr lang="uk-UA" i="1" dirty="0" err="1">
                <a:solidFill>
                  <a:schemeClr val="tx1"/>
                </a:solidFill>
              </a:rPr>
              <a:t>біткоінів</a:t>
            </a:r>
            <a:r>
              <a:rPr lang="uk-UA" i="1" dirty="0">
                <a:solidFill>
                  <a:schemeClr val="tx1"/>
                </a:solidFill>
              </a:rPr>
              <a:t> з однієї адреси на іншу, причому гаманець користувача самостійно формує і відправляє транзакції.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66139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i="1" dirty="0">
                <a:solidFill>
                  <a:schemeClr val="tx1"/>
                </a:solidFill>
              </a:rPr>
              <a:t>Основні види </a:t>
            </a:r>
            <a:r>
              <a:rPr lang="uk-UA" b="1" i="1" dirty="0" err="1">
                <a:solidFill>
                  <a:schemeClr val="tx1"/>
                </a:solidFill>
              </a:rPr>
              <a:t>bitcoin</a:t>
            </a:r>
            <a:r>
              <a:rPr lang="uk-UA" b="1" i="1" dirty="0">
                <a:solidFill>
                  <a:schemeClr val="tx1"/>
                </a:solidFill>
              </a:rPr>
              <a:t>-гаманців</a:t>
            </a:r>
            <a:r>
              <a:rPr lang="ru-RU" b="1" dirty="0">
                <a:solidFill>
                  <a:schemeClr val="tx1"/>
                </a:solidFill>
              </a:rPr>
              <a:t/>
            </a:r>
            <a:br>
              <a:rPr lang="ru-RU" b="1" dirty="0">
                <a:solidFill>
                  <a:schemeClr val="tx1"/>
                </a:solidFill>
              </a:rPr>
            </a:b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uk-UA" i="1" dirty="0">
                <a:solidFill>
                  <a:schemeClr val="tx1"/>
                </a:solidFill>
              </a:rPr>
              <a:t>Програмний гаманець</a:t>
            </a:r>
            <a:endParaRPr lang="ru-RU" sz="1200" dirty="0">
              <a:solidFill>
                <a:schemeClr val="tx1"/>
              </a:solidFill>
            </a:endParaRPr>
          </a:p>
          <a:p>
            <a:pPr lvl="1"/>
            <a:r>
              <a:rPr lang="uk-UA" i="1" dirty="0">
                <a:solidFill>
                  <a:schemeClr val="tx1"/>
                </a:solidFill>
              </a:rPr>
              <a:t>Апаратний гаманець</a:t>
            </a:r>
            <a:endParaRPr lang="ru-RU" sz="1200" dirty="0">
              <a:solidFill>
                <a:schemeClr val="tx1"/>
              </a:solidFill>
            </a:endParaRPr>
          </a:p>
          <a:p>
            <a:pPr lvl="1"/>
            <a:r>
              <a:rPr lang="uk-UA" i="1" dirty="0">
                <a:solidFill>
                  <a:schemeClr val="tx1"/>
                </a:solidFill>
              </a:rPr>
              <a:t>Централізоване сховище</a:t>
            </a:r>
            <a:endParaRPr lang="ru-RU" sz="1200" dirty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09952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i="1" dirty="0">
                <a:solidFill>
                  <a:schemeClr val="tx1"/>
                </a:solidFill>
              </a:rPr>
              <a:t>Програмні гаманці</a:t>
            </a:r>
            <a:r>
              <a:rPr lang="ru-RU" b="1" dirty="0">
                <a:solidFill>
                  <a:schemeClr val="tx1"/>
                </a:solidFill>
              </a:rPr>
              <a:t/>
            </a:r>
            <a:br>
              <a:rPr lang="ru-RU" b="1" dirty="0">
                <a:solidFill>
                  <a:schemeClr val="tx1"/>
                </a:solidFill>
              </a:rPr>
            </a:b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i="1" dirty="0">
                <a:solidFill>
                  <a:schemeClr val="tx1"/>
                </a:solidFill>
              </a:rPr>
              <a:t>Програмний гаманець – це програма, що обробляє ключі і транзакції. </a:t>
            </a:r>
            <a:r>
              <a:rPr lang="uk-UA" dirty="0">
                <a:solidFill>
                  <a:schemeClr val="tx1"/>
                </a:solidFill>
              </a:rPr>
              <a:t>При цьому вона з'єднується з мережею </a:t>
            </a:r>
            <a:r>
              <a:rPr lang="uk-UA" dirty="0" err="1">
                <a:solidFill>
                  <a:schemeClr val="tx1"/>
                </a:solidFill>
              </a:rPr>
              <a:t>Bitcoin</a:t>
            </a:r>
            <a:r>
              <a:rPr lang="uk-UA" dirty="0">
                <a:solidFill>
                  <a:schemeClr val="tx1"/>
                </a:solidFill>
              </a:rPr>
              <a:t> через </a:t>
            </a:r>
            <a:r>
              <a:rPr lang="uk-UA" i="1" dirty="0">
                <a:solidFill>
                  <a:schemeClr val="tx1"/>
                </a:solidFill>
              </a:rPr>
              <a:t>довірені вузли, централізовані сервіси </a:t>
            </a:r>
            <a:r>
              <a:rPr lang="uk-UA" dirty="0">
                <a:solidFill>
                  <a:schemeClr val="tx1"/>
                </a:solidFill>
              </a:rPr>
              <a:t>або сама є вузлом мережі.</a:t>
            </a:r>
            <a:endParaRPr lang="ru-RU" dirty="0">
              <a:solidFill>
                <a:schemeClr val="tx1"/>
              </a:solidFill>
            </a:endParaRPr>
          </a:p>
          <a:p>
            <a:r>
              <a:rPr lang="uk-UA" dirty="0">
                <a:solidFill>
                  <a:schemeClr val="tx1"/>
                </a:solidFill>
              </a:rPr>
              <a:t>Відзначимо, що рекомендується користуватися тільки тими програмними гаманцями, до розробників яких у користувача є довіра. Подібна обережність пов'язана з тим, що розробники можуть закласти в програмний код додатку вразливість, за допомогою якої вони зможуть заблокувати або вкрасти монети. Також потрібно враховувати, що розробник може припуститися помилки у продукті, якою можуть скористатися хакери.</a:t>
            </a:r>
            <a:endParaRPr lang="ru-RU" dirty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76333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i="1" dirty="0">
                <a:solidFill>
                  <a:schemeClr val="tx1"/>
                </a:solidFill>
              </a:rPr>
              <a:t>Апаратні гаманці</a:t>
            </a:r>
            <a:r>
              <a:rPr lang="ru-RU" b="1" dirty="0">
                <a:solidFill>
                  <a:schemeClr val="tx1"/>
                </a:solidFill>
              </a:rPr>
              <a:t/>
            </a:r>
            <a:br>
              <a:rPr lang="ru-RU" b="1" dirty="0">
                <a:solidFill>
                  <a:schemeClr val="tx1"/>
                </a:solidFill>
              </a:rPr>
            </a:b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>
                <a:solidFill>
                  <a:schemeClr val="tx1"/>
                </a:solidFill>
              </a:rPr>
              <a:t>А</a:t>
            </a:r>
            <a:r>
              <a:rPr lang="uk-UA" dirty="0" smtClean="0">
                <a:solidFill>
                  <a:schemeClr val="tx1"/>
                </a:solidFill>
              </a:rPr>
              <a:t>паратний </a:t>
            </a:r>
            <a:r>
              <a:rPr lang="uk-UA" dirty="0">
                <a:solidFill>
                  <a:schemeClr val="tx1"/>
                </a:solidFill>
              </a:rPr>
              <a:t>гаманець – це комп'ютер з вузьким набором операцій та обмеженим інтерфейсом управління. Причина цього в тому, щоб максимально запобігти можливості впровадження шкідливого програмного забезпечення у пристрій, а також з метою виключення можливості зламу як такого. Як правило, основні функції апаратних гаманців такі: генерація особистих ключів, зберігання особистих ключів і підпис транзакцій.</a:t>
            </a:r>
            <a:endParaRPr lang="ru-RU" dirty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6876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i="1" dirty="0">
                <a:solidFill>
                  <a:schemeClr val="tx1"/>
                </a:solidFill>
              </a:rPr>
              <a:t>Централізовані сховища</a:t>
            </a:r>
            <a:r>
              <a:rPr lang="ru-RU" b="1" dirty="0">
                <a:solidFill>
                  <a:schemeClr val="tx1"/>
                </a:solidFill>
              </a:rPr>
              <a:t/>
            </a:r>
            <a:br>
              <a:rPr lang="ru-RU" b="1" dirty="0">
                <a:solidFill>
                  <a:schemeClr val="tx1"/>
                </a:solidFill>
              </a:rPr>
            </a:b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>
                <a:solidFill>
                  <a:schemeClr val="tx1"/>
                </a:solidFill>
              </a:rPr>
              <a:t>Існують онлайн-сервіси, що реалізують базові функції цифрових гаманців, але зберігають особисті ключі централізовано на власних серверах. Таким чином, у користувачів виникає помилкове відчуття, що у них є </a:t>
            </a:r>
            <a:r>
              <a:rPr lang="uk-UA" dirty="0" err="1">
                <a:solidFill>
                  <a:schemeClr val="tx1"/>
                </a:solidFill>
              </a:rPr>
              <a:t>bitcoin</a:t>
            </a:r>
            <a:r>
              <a:rPr lang="uk-UA" dirty="0">
                <a:solidFill>
                  <a:schemeClr val="tx1"/>
                </a:solidFill>
              </a:rPr>
              <a:t>-гаманець, але насправді саме віддалений сервіс робить замість користувача операції, тому що зберігає всі монети у себе. </a:t>
            </a:r>
            <a:endParaRPr lang="uk-UA" dirty="0" smtClean="0">
              <a:solidFill>
                <a:schemeClr val="tx1"/>
              </a:solidFill>
            </a:endParaRPr>
          </a:p>
          <a:p>
            <a:r>
              <a:rPr lang="uk-UA" dirty="0">
                <a:solidFill>
                  <a:schemeClr val="tx1"/>
                </a:solidFill>
              </a:rPr>
              <a:t>Основна частина бірж зберігає цифрові монети користувачів </a:t>
            </a:r>
            <a:r>
              <a:rPr lang="uk-UA" dirty="0" smtClean="0">
                <a:solidFill>
                  <a:schemeClr val="tx1"/>
                </a:solidFill>
              </a:rPr>
              <a:t>за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uk-UA" dirty="0" smtClean="0">
                <a:solidFill>
                  <a:schemeClr val="tx1"/>
                </a:solidFill>
              </a:rPr>
              <a:t>принципом </a:t>
            </a:r>
            <a:r>
              <a:rPr lang="uk-UA" dirty="0">
                <a:solidFill>
                  <a:schemeClr val="tx1"/>
                </a:solidFill>
              </a:rPr>
              <a:t>централізованого сховища, отже, вимагає максимального рівня довіри від своїх користувачів.</a:t>
            </a:r>
            <a:endParaRPr lang="ru-RU" dirty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8733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i="1" dirty="0">
                <a:solidFill>
                  <a:schemeClr val="tx1"/>
                </a:solidFill>
              </a:rPr>
              <a:t>Резервне копіювання гаманців</a:t>
            </a:r>
            <a:r>
              <a:rPr lang="ru-RU" b="1" dirty="0">
                <a:solidFill>
                  <a:schemeClr val="tx1"/>
                </a:solidFill>
              </a:rPr>
              <a:t/>
            </a:r>
            <a:br>
              <a:rPr lang="ru-RU" b="1" dirty="0">
                <a:solidFill>
                  <a:schemeClr val="tx1"/>
                </a:solidFill>
              </a:rPr>
            </a:b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i="1" dirty="0">
                <a:solidFill>
                  <a:schemeClr val="tx1"/>
                </a:solidFill>
              </a:rPr>
              <a:t>Оскільки особистий ключ є єдиною можливістю довести всім володіння монетами і витратити їх, то з цього випливає, що власник монет визначається знанням особистого ключа.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63845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i="1" dirty="0">
                <a:solidFill>
                  <a:schemeClr val="tx1"/>
                </a:solidFill>
              </a:rPr>
              <a:t>Що таке </a:t>
            </a:r>
            <a:r>
              <a:rPr lang="uk-UA" i="1" dirty="0" err="1">
                <a:solidFill>
                  <a:schemeClr val="tx1"/>
                </a:solidFill>
              </a:rPr>
              <a:t>Bitcoin</a:t>
            </a:r>
            <a:r>
              <a:rPr lang="uk-UA" i="1" dirty="0">
                <a:solidFill>
                  <a:schemeClr val="tx1"/>
                </a:solidFill>
              </a:rPr>
              <a:t>-транзакція?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uk-UA" dirty="0">
                <a:solidFill>
                  <a:schemeClr val="tx1"/>
                </a:solidFill>
              </a:rPr>
              <a:t>Транзакція – це набір цифрових даних, який ініціює передачу монет з однієї адреси на іншу. Транзакція визначає як суму переказу та адресу одержувача, так і умови, що необхідно виконати для отримання доступу до монет.</a:t>
            </a:r>
            <a:endParaRPr lang="ru-RU" sz="11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ru-RU" sz="1400" dirty="0">
              <a:solidFill>
                <a:schemeClr val="tx1"/>
              </a:solidFill>
            </a:endParaRPr>
          </a:p>
          <a:p>
            <a:r>
              <a:rPr lang="uk-UA" b="1" i="1" dirty="0">
                <a:solidFill>
                  <a:schemeClr val="tx1"/>
                </a:solidFill>
              </a:rPr>
              <a:t>Життєвий цикл транзакції</a:t>
            </a:r>
            <a:endParaRPr lang="ru-RU" sz="1400" b="1" dirty="0">
              <a:solidFill>
                <a:schemeClr val="tx1"/>
              </a:solidFill>
            </a:endParaRPr>
          </a:p>
          <a:p>
            <a:pPr lvl="1"/>
            <a:r>
              <a:rPr lang="uk-UA" i="1" dirty="0">
                <a:solidFill>
                  <a:schemeClr val="tx1"/>
                </a:solidFill>
              </a:rPr>
              <a:t>Створення</a:t>
            </a:r>
            <a:endParaRPr lang="ru-RU" sz="1200" dirty="0">
              <a:solidFill>
                <a:schemeClr val="tx1"/>
              </a:solidFill>
            </a:endParaRPr>
          </a:p>
          <a:p>
            <a:pPr lvl="1"/>
            <a:r>
              <a:rPr lang="uk-UA" i="1" dirty="0">
                <a:solidFill>
                  <a:schemeClr val="tx1"/>
                </a:solidFill>
              </a:rPr>
              <a:t>Відправлення</a:t>
            </a:r>
            <a:endParaRPr lang="ru-RU" sz="1200" dirty="0">
              <a:solidFill>
                <a:schemeClr val="tx1"/>
              </a:solidFill>
            </a:endParaRPr>
          </a:p>
          <a:p>
            <a:pPr lvl="1"/>
            <a:r>
              <a:rPr lang="uk-UA" i="1" dirty="0">
                <a:solidFill>
                  <a:schemeClr val="tx1"/>
                </a:solidFill>
              </a:rPr>
              <a:t>Розповсюдження</a:t>
            </a:r>
            <a:endParaRPr lang="ru-RU" sz="1200" dirty="0">
              <a:solidFill>
                <a:schemeClr val="tx1"/>
              </a:solidFill>
            </a:endParaRPr>
          </a:p>
          <a:p>
            <a:pPr lvl="1"/>
            <a:r>
              <a:rPr lang="uk-UA" i="1" dirty="0">
                <a:solidFill>
                  <a:schemeClr val="tx1"/>
                </a:solidFill>
              </a:rPr>
              <a:t>Верифікація</a:t>
            </a:r>
            <a:endParaRPr lang="ru-RU" sz="1200" dirty="0">
              <a:solidFill>
                <a:schemeClr val="tx1"/>
              </a:solidFill>
            </a:endParaRPr>
          </a:p>
          <a:p>
            <a:pPr lvl="1"/>
            <a:r>
              <a:rPr lang="uk-UA" i="1" dirty="0">
                <a:solidFill>
                  <a:schemeClr val="tx1"/>
                </a:solidFill>
              </a:rPr>
              <a:t>Включення до блоку (</a:t>
            </a:r>
            <a:r>
              <a:rPr lang="uk-UA" i="1" dirty="0" err="1">
                <a:solidFill>
                  <a:schemeClr val="tx1"/>
                </a:solidFill>
              </a:rPr>
              <a:t>валідація</a:t>
            </a:r>
            <a:r>
              <a:rPr lang="uk-UA" i="1" dirty="0">
                <a:solidFill>
                  <a:schemeClr val="tx1"/>
                </a:solidFill>
              </a:rPr>
              <a:t>)</a:t>
            </a:r>
            <a:endParaRPr lang="ru-RU" sz="1200" dirty="0">
              <a:solidFill>
                <a:schemeClr val="tx1"/>
              </a:solidFill>
            </a:endParaRPr>
          </a:p>
          <a:p>
            <a:pPr lvl="1"/>
            <a:r>
              <a:rPr lang="uk-UA" i="1" dirty="0">
                <a:solidFill>
                  <a:schemeClr val="tx1"/>
                </a:solidFill>
              </a:rPr>
              <a:t>Відторгнення</a:t>
            </a:r>
            <a:endParaRPr lang="ru-RU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78170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>
                <a:solidFill>
                  <a:schemeClr val="tx1"/>
                </a:solidFill>
              </a:rPr>
              <a:t>Т</a:t>
            </a:r>
            <a:r>
              <a:rPr lang="uk-UA" dirty="0" smtClean="0">
                <a:solidFill>
                  <a:schemeClr val="tx1"/>
                </a:solidFill>
              </a:rPr>
              <a:t>ранзакція </a:t>
            </a:r>
            <a:r>
              <a:rPr lang="uk-UA" dirty="0">
                <a:solidFill>
                  <a:schemeClr val="tx1"/>
                </a:solidFill>
              </a:rPr>
              <a:t>повинна відповідати певним вимогам, щоб її можна було вважати коректною. По-перше, вона повинна переводити монети, які належать відправнику. По-друге, ці монети можна витратити тільки один раз.</a:t>
            </a:r>
            <a:endParaRPr lang="ru-RU" dirty="0">
              <a:solidFill>
                <a:schemeClr val="tx1"/>
              </a:solidFill>
            </a:endParaRPr>
          </a:p>
          <a:p>
            <a:r>
              <a:rPr lang="uk-UA" i="1" dirty="0">
                <a:solidFill>
                  <a:schemeClr val="tx1"/>
                </a:solidFill>
              </a:rPr>
              <a:t>Верифікація – це процес перевірки даних (транзакцій, блоків</a:t>
            </a:r>
            <a:endParaRPr lang="ru-RU" dirty="0">
              <a:solidFill>
                <a:schemeClr val="tx1"/>
              </a:solidFill>
            </a:endParaRPr>
          </a:p>
          <a:p>
            <a:r>
              <a:rPr lang="uk-UA" i="1" dirty="0">
                <a:solidFill>
                  <a:schemeClr val="tx1"/>
                </a:solidFill>
              </a:rPr>
              <a:t>тощо) відповідно до правил протоколу.</a:t>
            </a:r>
            <a:endParaRPr lang="ru-RU" dirty="0">
              <a:solidFill>
                <a:schemeClr val="tx1"/>
              </a:solidFill>
            </a:endParaRPr>
          </a:p>
          <a:p>
            <a:r>
              <a:rPr lang="uk-UA" dirty="0">
                <a:solidFill>
                  <a:schemeClr val="tx1"/>
                </a:solidFill>
              </a:rPr>
              <a:t>У процесі верифікації для кожної транзакції перевіряється доказ того, що відправник володіє монетами, які витрачає. Зазвичай автор транзакції доводить володіння монетами за допомогою цифрового підпису. 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046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err="1">
                <a:solidFill>
                  <a:schemeClr val="tx1"/>
                </a:solidFill>
              </a:rPr>
              <a:t>П</a:t>
            </a:r>
            <a:r>
              <a:rPr lang="uk-UA" dirty="0" err="1" smtClean="0">
                <a:solidFill>
                  <a:schemeClr val="tx1"/>
                </a:solidFill>
              </a:rPr>
              <a:t>ірінгова</a:t>
            </a:r>
            <a:r>
              <a:rPr lang="uk-UA" dirty="0" smtClean="0">
                <a:solidFill>
                  <a:schemeClr val="tx1"/>
                </a:solidFill>
              </a:rPr>
              <a:t> </a:t>
            </a:r>
            <a:r>
              <a:rPr lang="uk-UA" dirty="0">
                <a:solidFill>
                  <a:schemeClr val="tx1"/>
                </a:solidFill>
              </a:rPr>
              <a:t>платіжна система, яка використовує власні монети, як одиниці обліку цінності, а для забезпечення функціонування та захисту системи використовуються криптографічні методи</a:t>
            </a:r>
            <a:r>
              <a:rPr lang="uk-UA" dirty="0" smtClean="0">
                <a:solidFill>
                  <a:schemeClr val="tx1"/>
                </a:solidFill>
              </a:rPr>
              <a:t>.</a:t>
            </a:r>
          </a:p>
          <a:p>
            <a:r>
              <a:rPr lang="uk-UA" dirty="0">
                <a:solidFill>
                  <a:schemeClr val="tx1"/>
                </a:solidFill>
              </a:rPr>
              <a:t>Кращою з аналогій, що зустрічаються у публікаціях на цю тему, є аналогія з цифровим </a:t>
            </a:r>
            <a:r>
              <a:rPr lang="uk-UA" dirty="0" smtClean="0">
                <a:solidFill>
                  <a:schemeClr val="tx1"/>
                </a:solidFill>
              </a:rPr>
              <a:t>золотом.</a:t>
            </a:r>
            <a:endParaRPr lang="ru-RU" dirty="0">
              <a:solidFill>
                <a:schemeClr val="tx1"/>
              </a:solidFill>
            </a:endParaRPr>
          </a:p>
          <a:p>
            <a:r>
              <a:rPr lang="uk-UA" dirty="0">
                <a:solidFill>
                  <a:schemeClr val="tx1"/>
                </a:solidFill>
              </a:rPr>
              <a:t>Можна припустити, що творець </a:t>
            </a:r>
            <a:r>
              <a:rPr lang="uk-UA" dirty="0" err="1">
                <a:solidFill>
                  <a:schemeClr val="tx1"/>
                </a:solidFill>
              </a:rPr>
              <a:t>Bitcoin</a:t>
            </a:r>
            <a:r>
              <a:rPr lang="uk-UA" dirty="0">
                <a:solidFill>
                  <a:schemeClr val="tx1"/>
                </a:solidFill>
              </a:rPr>
              <a:t> дійсно спробував відтворити всі властивості золота, такі як: обмежена кількість, складність видобутку, незалежність від єдиної організації, неможливість його штучного відтворення. Той факт, що </a:t>
            </a:r>
            <a:r>
              <a:rPr lang="uk-UA" dirty="0" err="1">
                <a:solidFill>
                  <a:schemeClr val="tx1"/>
                </a:solidFill>
              </a:rPr>
              <a:t>Bitcoin</a:t>
            </a:r>
            <a:r>
              <a:rPr lang="uk-UA" dirty="0">
                <a:solidFill>
                  <a:schemeClr val="tx1"/>
                </a:solidFill>
              </a:rPr>
              <a:t> чітко відтворює перераховані властивості у цифровому вигляді, можна вважати великим проривом у комп'ютерних науках.</a:t>
            </a:r>
            <a:endParaRPr lang="ru-RU" dirty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07697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У </a:t>
            </a:r>
            <a:r>
              <a:rPr lang="uk-UA" dirty="0" err="1"/>
              <a:t>Bitcoin</a:t>
            </a:r>
            <a:r>
              <a:rPr lang="uk-UA" dirty="0"/>
              <a:t> передбачено об'єднання транзакцій в структурні одиниці під назвою блоки. Блоки зв'язуються між собою за допомогою </a:t>
            </a:r>
            <a:r>
              <a:rPr lang="uk-UA" dirty="0" err="1"/>
              <a:t>геш</a:t>
            </a:r>
            <a:r>
              <a:rPr lang="uk-UA" dirty="0"/>
              <a:t>- значень і в такому вигляді зберігаються в розподіленій базі даних.</a:t>
            </a:r>
            <a:endParaRPr lang="ru-RU" dirty="0"/>
          </a:p>
          <a:p>
            <a:endParaRPr lang="ru-RU" dirty="0"/>
          </a:p>
          <a:p>
            <a:r>
              <a:rPr lang="uk-UA" dirty="0"/>
              <a:t>Подібний підхід дозволяє забезпечити незмінність бази даних усіх транзакцій.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702666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b="1" i="1" dirty="0">
                <a:solidFill>
                  <a:schemeClr val="tx1"/>
                </a:solidFill>
              </a:rPr>
              <a:t>Основні етапи верифікації транзакції</a:t>
            </a:r>
            <a:r>
              <a:rPr lang="ru-RU" b="1" dirty="0">
                <a:solidFill>
                  <a:schemeClr val="tx1"/>
                </a:solidFill>
              </a:rPr>
              <a:t/>
            </a:r>
            <a:br>
              <a:rPr lang="ru-RU" b="1" dirty="0">
                <a:solidFill>
                  <a:schemeClr val="tx1"/>
                </a:solidFill>
              </a:rPr>
            </a:b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uk-UA" i="1" dirty="0">
                <a:solidFill>
                  <a:schemeClr val="tx1"/>
                </a:solidFill>
              </a:rPr>
              <a:t>Перевірка умови, що витрачаються монети, які існують в обліковій системі</a:t>
            </a:r>
            <a:endParaRPr lang="ru-RU" sz="1200" dirty="0">
              <a:solidFill>
                <a:schemeClr val="tx1"/>
              </a:solidFill>
            </a:endParaRPr>
          </a:p>
          <a:p>
            <a:pPr lvl="1"/>
            <a:r>
              <a:rPr lang="uk-UA" i="1" dirty="0">
                <a:solidFill>
                  <a:schemeClr val="tx1"/>
                </a:solidFill>
              </a:rPr>
              <a:t>Перевірка умови, що монети витрачаються не повторно, </a:t>
            </a:r>
            <a:r>
              <a:rPr lang="uk-UA" i="1" dirty="0" smtClean="0">
                <a:solidFill>
                  <a:schemeClr val="tx1"/>
                </a:solidFill>
              </a:rPr>
              <a:t>а</a:t>
            </a:r>
            <a:r>
              <a:rPr lang="ru-RU" sz="1200" dirty="0">
                <a:solidFill>
                  <a:schemeClr val="tx1"/>
                </a:solidFill>
              </a:rPr>
              <a:t> </a:t>
            </a:r>
            <a:r>
              <a:rPr lang="uk-UA" i="1" dirty="0" smtClean="0">
                <a:solidFill>
                  <a:schemeClr val="tx1"/>
                </a:solidFill>
              </a:rPr>
              <a:t>вперше</a:t>
            </a:r>
            <a:endParaRPr lang="ru-RU" sz="1400" dirty="0">
              <a:solidFill>
                <a:schemeClr val="tx1"/>
              </a:solidFill>
            </a:endParaRPr>
          </a:p>
          <a:p>
            <a:pPr lvl="1"/>
            <a:r>
              <a:rPr lang="uk-UA" i="1" dirty="0">
                <a:solidFill>
                  <a:schemeClr val="tx1"/>
                </a:solidFill>
              </a:rPr>
              <a:t>Перевірка доказів володіння монетами, що представив відправник (ініціатор транзакції</a:t>
            </a:r>
            <a:r>
              <a:rPr lang="uk-UA" i="1" dirty="0" smtClean="0">
                <a:solidFill>
                  <a:schemeClr val="tx1"/>
                </a:solidFill>
              </a:rPr>
              <a:t>)</a:t>
            </a:r>
          </a:p>
          <a:p>
            <a:pPr lvl="1"/>
            <a:endParaRPr lang="uk-UA" sz="1200" i="1" dirty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54752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>
                <a:solidFill>
                  <a:schemeClr val="tx1"/>
                </a:solidFill>
              </a:rPr>
              <a:t>Працює це таким чином. Щоб витратити монети, користувач повинен вказати, де він їх отримав, і довести, що саме він ними володіє. Якщо походження монет не викликає додаткових питань, тобто відсутня інша транзакція, що витрачає ці монети, і користувач дійсно довів, що він – власник, то залишається тільки дочекатися підтвердження цієї транзакції іншими учасниками мережі.</a:t>
            </a:r>
            <a:endParaRPr lang="ru-RU" sz="1100" dirty="0">
              <a:solidFill>
                <a:schemeClr val="tx1"/>
              </a:solidFill>
            </a:endParaRPr>
          </a:p>
          <a:p>
            <a:r>
              <a:rPr lang="uk-UA" dirty="0">
                <a:solidFill>
                  <a:schemeClr val="tx1"/>
                </a:solidFill>
              </a:rPr>
              <a:t>Процес підтвердження транзакцій передбачає, що учасники попередньо перевіряють їх, після чого спільно узгоджують, які транзакції будуть вважатися правильними. Для підтвердження, транзакція повинна отримати згоду </a:t>
            </a:r>
            <a:r>
              <a:rPr lang="uk-UA" i="1" dirty="0">
                <a:solidFill>
                  <a:schemeClr val="tx1"/>
                </a:solidFill>
              </a:rPr>
              <a:t>більшості активних </a:t>
            </a:r>
            <a:r>
              <a:rPr lang="uk-UA" i="1" dirty="0" smtClean="0">
                <a:solidFill>
                  <a:schemeClr val="tx1"/>
                </a:solidFill>
              </a:rPr>
              <a:t>учасників.</a:t>
            </a:r>
            <a:endParaRPr lang="ru-RU" sz="1600" dirty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74023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i="1" dirty="0">
                <a:solidFill>
                  <a:schemeClr val="tx1"/>
                </a:solidFill>
              </a:rPr>
              <a:t>Поняття комісії у </a:t>
            </a:r>
            <a:r>
              <a:rPr lang="uk-UA" b="1" i="1" dirty="0" err="1">
                <a:solidFill>
                  <a:schemeClr val="tx1"/>
                </a:solidFill>
              </a:rPr>
              <a:t>Bitcoin</a:t>
            </a:r>
            <a:r>
              <a:rPr lang="ru-RU" b="1" dirty="0">
                <a:solidFill>
                  <a:schemeClr val="tx1"/>
                </a:solidFill>
              </a:rPr>
              <a:t/>
            </a:r>
            <a:br>
              <a:rPr lang="ru-RU" b="1" dirty="0">
                <a:solidFill>
                  <a:schemeClr val="tx1"/>
                </a:solidFill>
              </a:rPr>
            </a:b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dirty="0">
                <a:solidFill>
                  <a:schemeClr val="tx1"/>
                </a:solidFill>
              </a:rPr>
              <a:t>Модель транзакцій у </a:t>
            </a:r>
            <a:r>
              <a:rPr lang="uk-UA" dirty="0" err="1">
                <a:solidFill>
                  <a:schemeClr val="tx1"/>
                </a:solidFill>
              </a:rPr>
              <a:t>Bitcoin</a:t>
            </a:r>
            <a:r>
              <a:rPr lang="uk-UA" dirty="0">
                <a:solidFill>
                  <a:schemeClr val="tx1"/>
                </a:solidFill>
              </a:rPr>
              <a:t> передбачає комісійні збори, які оплачуються </a:t>
            </a:r>
            <a:r>
              <a:rPr lang="uk-UA" dirty="0" err="1">
                <a:solidFill>
                  <a:schemeClr val="tx1"/>
                </a:solidFill>
              </a:rPr>
              <a:t>біткоінами</a:t>
            </a:r>
            <a:r>
              <a:rPr lang="uk-UA" dirty="0">
                <a:solidFill>
                  <a:schemeClr val="tx1"/>
                </a:solidFill>
              </a:rPr>
              <a:t>. Комісію включає сам відправник у момент створення транзакції, і за замовчуванням вона повинна бути вище певного порогового значення (хоча на практиці користувач може встановити її рівною нулю і така транзакція теоретично буде вважатися правильною). Встановлену комісію в якості додаткової винагороди отримують ті учасники, які підтверджують транзакції</a:t>
            </a:r>
            <a:r>
              <a:rPr lang="uk-UA" dirty="0" smtClean="0">
                <a:solidFill>
                  <a:schemeClr val="tx1"/>
                </a:solidFill>
              </a:rPr>
              <a:t>.</a:t>
            </a:r>
          </a:p>
          <a:p>
            <a:pPr lvl="1"/>
            <a:r>
              <a:rPr lang="uk-UA" i="1" dirty="0">
                <a:solidFill>
                  <a:schemeClr val="tx1"/>
                </a:solidFill>
              </a:rPr>
              <a:t>Транзакція платить комісію за одиницю своєї ваги</a:t>
            </a:r>
            <a:endParaRPr lang="ru-RU" sz="1400" dirty="0">
              <a:solidFill>
                <a:schemeClr val="tx1"/>
              </a:solidFill>
            </a:endParaRPr>
          </a:p>
          <a:p>
            <a:pPr lvl="1"/>
            <a:r>
              <a:rPr lang="uk-UA" i="1" dirty="0">
                <a:solidFill>
                  <a:schemeClr val="tx1"/>
                </a:solidFill>
              </a:rPr>
              <a:t>Максимальний базовий розмір блоку </a:t>
            </a:r>
            <a:r>
              <a:rPr lang="uk-UA" dirty="0">
                <a:solidFill>
                  <a:schemeClr val="tx1"/>
                </a:solidFill>
              </a:rPr>
              <a:t>– </a:t>
            </a:r>
            <a:r>
              <a:rPr lang="uk-UA" i="1" dirty="0">
                <a:solidFill>
                  <a:schemeClr val="tx1"/>
                </a:solidFill>
              </a:rPr>
              <a:t>1 MB</a:t>
            </a:r>
            <a:endParaRPr lang="ru-RU" sz="1400" dirty="0">
              <a:solidFill>
                <a:schemeClr val="tx1"/>
              </a:solidFill>
            </a:endParaRPr>
          </a:p>
          <a:p>
            <a:pPr lvl="1"/>
            <a:r>
              <a:rPr lang="uk-UA" i="1" dirty="0" err="1">
                <a:solidFill>
                  <a:schemeClr val="tx1"/>
                </a:solidFill>
              </a:rPr>
              <a:t>Валідатори</a:t>
            </a:r>
            <a:r>
              <a:rPr lang="uk-UA" i="1" dirty="0">
                <a:solidFill>
                  <a:schemeClr val="tx1"/>
                </a:solidFill>
              </a:rPr>
              <a:t> сортують транзакції за зменшенням ціни запису даних</a:t>
            </a:r>
            <a:endParaRPr lang="ru-RU" sz="1400" dirty="0">
              <a:solidFill>
                <a:schemeClr val="tx1"/>
              </a:solidFill>
            </a:endParaRPr>
          </a:p>
          <a:p>
            <a:pPr lvl="1"/>
            <a:r>
              <a:rPr lang="uk-UA" i="1" dirty="0">
                <a:solidFill>
                  <a:schemeClr val="tx1"/>
                </a:solidFill>
              </a:rPr>
              <a:t>Транзакції з низкою ціною запису даних можуть </a:t>
            </a:r>
            <a:r>
              <a:rPr lang="uk-UA" i="1" dirty="0" smtClean="0">
                <a:solidFill>
                  <a:schemeClr val="tx1"/>
                </a:solidFill>
              </a:rPr>
              <a:t>залишитися</a:t>
            </a:r>
            <a:r>
              <a:rPr lang="ru-RU" sz="1400" dirty="0">
                <a:solidFill>
                  <a:schemeClr val="tx1"/>
                </a:solidFill>
              </a:rPr>
              <a:t> </a:t>
            </a:r>
            <a:r>
              <a:rPr lang="uk-UA" i="1" dirty="0" smtClean="0">
                <a:solidFill>
                  <a:schemeClr val="tx1"/>
                </a:solidFill>
              </a:rPr>
              <a:t>непідтвердженими </a:t>
            </a:r>
            <a:r>
              <a:rPr lang="uk-UA" i="1" dirty="0">
                <a:solidFill>
                  <a:schemeClr val="tx1"/>
                </a:solidFill>
              </a:rPr>
              <a:t>надовго (чи назавжди)</a:t>
            </a:r>
            <a:endParaRPr lang="ru-RU" sz="1600" dirty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1568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b="1" i="1" dirty="0">
                <a:solidFill>
                  <a:schemeClr val="tx1"/>
                </a:solidFill>
              </a:rPr>
              <a:t>Архітектура системи з технологією </a:t>
            </a:r>
            <a:r>
              <a:rPr lang="uk-UA" b="1" i="1" dirty="0" err="1">
                <a:solidFill>
                  <a:schemeClr val="tx1"/>
                </a:solidFill>
              </a:rPr>
              <a:t>blockсhain</a:t>
            </a:r>
            <a:r>
              <a:rPr lang="ru-RU" b="1" dirty="0">
                <a:solidFill>
                  <a:schemeClr val="tx1"/>
                </a:solidFill>
              </a:rPr>
              <a:t/>
            </a:r>
            <a:br>
              <a:rPr lang="ru-RU" b="1" dirty="0">
                <a:solidFill>
                  <a:schemeClr val="tx1"/>
                </a:solidFill>
              </a:rPr>
            </a:b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>
                <a:solidFill>
                  <a:schemeClr val="tx1"/>
                </a:solidFill>
              </a:rPr>
              <a:t>Локальна копія бази даних у кожного користувача організована як ланцюжок жорстко впорядкованих наборів транзакцій (блоків). Схематично таку організацію даних можна відобразити у вигляді ланцюжка блоків, в якій кожен блок – це група транзакцій </a:t>
            </a:r>
            <a:r>
              <a:rPr lang="uk-UA" dirty="0" smtClean="0">
                <a:solidFill>
                  <a:schemeClr val="tx1"/>
                </a:solidFill>
              </a:rPr>
              <a:t>(рис. 1). </a:t>
            </a:r>
            <a:r>
              <a:rPr lang="uk-UA" dirty="0" err="1">
                <a:solidFill>
                  <a:schemeClr val="tx1"/>
                </a:solidFill>
              </a:rPr>
              <a:t>Сатоші</a:t>
            </a:r>
            <a:r>
              <a:rPr lang="uk-UA" dirty="0">
                <a:solidFill>
                  <a:schemeClr val="tx1"/>
                </a:solidFill>
              </a:rPr>
              <a:t> назвав цей формат зберігання даних </a:t>
            </a:r>
            <a:r>
              <a:rPr lang="uk-UA" dirty="0" err="1">
                <a:solidFill>
                  <a:schemeClr val="tx1"/>
                </a:solidFill>
              </a:rPr>
              <a:t>block</a:t>
            </a:r>
            <a:r>
              <a:rPr lang="uk-UA" dirty="0">
                <a:solidFill>
                  <a:schemeClr val="tx1"/>
                </a:solidFill>
              </a:rPr>
              <a:t> </a:t>
            </a:r>
            <a:r>
              <a:rPr lang="uk-UA" dirty="0" err="1">
                <a:solidFill>
                  <a:schemeClr val="tx1"/>
                </a:solidFill>
              </a:rPr>
              <a:t>chain</a:t>
            </a:r>
            <a:r>
              <a:rPr lang="uk-UA" dirty="0">
                <a:solidFill>
                  <a:schemeClr val="tx1"/>
                </a:solidFill>
              </a:rPr>
              <a:t>, а пізніше його стали називати </a:t>
            </a:r>
            <a:r>
              <a:rPr lang="uk-UA" dirty="0" err="1">
                <a:solidFill>
                  <a:schemeClr val="tx1"/>
                </a:solidFill>
              </a:rPr>
              <a:t>blockchain</a:t>
            </a:r>
            <a:r>
              <a:rPr lang="uk-UA" dirty="0">
                <a:solidFill>
                  <a:schemeClr val="tx1"/>
                </a:solidFill>
              </a:rPr>
              <a:t>.</a:t>
            </a:r>
            <a:endParaRPr lang="ru-RU" dirty="0">
              <a:solidFill>
                <a:schemeClr val="tx1"/>
              </a:solidFill>
            </a:endParaRPr>
          </a:p>
          <a:p>
            <a:r>
              <a:rPr lang="uk-UA" dirty="0">
                <a:solidFill>
                  <a:schemeClr val="tx1"/>
                </a:solidFill>
              </a:rPr>
              <a:t>Технологія </a:t>
            </a:r>
            <a:r>
              <a:rPr lang="uk-UA" dirty="0" err="1">
                <a:solidFill>
                  <a:schemeClr val="tx1"/>
                </a:solidFill>
              </a:rPr>
              <a:t>blockchain</a:t>
            </a:r>
            <a:r>
              <a:rPr lang="uk-UA" dirty="0">
                <a:solidFill>
                  <a:schemeClr val="tx1"/>
                </a:solidFill>
              </a:rPr>
              <a:t> дозволяє організувати базу даних таким чином, що всі блоки пов'язані один з </a:t>
            </a:r>
            <a:r>
              <a:rPr lang="uk-UA" dirty="0" smtClean="0">
                <a:solidFill>
                  <a:schemeClr val="tx1"/>
                </a:solidFill>
              </a:rPr>
              <a:t>одним. В </a:t>
            </a:r>
            <a:r>
              <a:rPr lang="uk-UA" dirty="0">
                <a:solidFill>
                  <a:schemeClr val="tx1"/>
                </a:solidFill>
              </a:rPr>
              <a:t>результаті неможливо змінити вміст одного блоку, не торкнувшись при цьому всіх наступних.</a:t>
            </a:r>
            <a:endParaRPr lang="ru-RU" dirty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74034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 dirty="0" smtClean="0">
              <a:solidFill>
                <a:schemeClr val="tx1"/>
              </a:solidFill>
            </a:endParaRPr>
          </a:p>
          <a:p>
            <a:endParaRPr lang="uk-UA" dirty="0">
              <a:solidFill>
                <a:schemeClr val="tx1"/>
              </a:solidFill>
            </a:endParaRPr>
          </a:p>
          <a:p>
            <a:endParaRPr lang="uk-UA" dirty="0" smtClean="0">
              <a:solidFill>
                <a:schemeClr val="tx1"/>
              </a:solidFill>
            </a:endParaRPr>
          </a:p>
          <a:p>
            <a:endParaRPr lang="uk-UA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uk-UA" dirty="0" smtClean="0">
              <a:solidFill>
                <a:schemeClr val="tx1"/>
              </a:solidFill>
            </a:endParaRPr>
          </a:p>
          <a:p>
            <a:r>
              <a:rPr lang="uk-UA" dirty="0" smtClean="0">
                <a:solidFill>
                  <a:schemeClr val="tx1"/>
                </a:solidFill>
              </a:rPr>
              <a:t>Рис</a:t>
            </a:r>
            <a:r>
              <a:rPr lang="uk-UA" dirty="0">
                <a:solidFill>
                  <a:schemeClr val="tx1"/>
                </a:solidFill>
              </a:rPr>
              <a:t>. 2.16 – Організація бази даних в системах, що використовують технологію </a:t>
            </a:r>
            <a:r>
              <a:rPr lang="uk-UA" dirty="0" err="1">
                <a:solidFill>
                  <a:schemeClr val="tx1"/>
                </a:solidFill>
              </a:rPr>
              <a:t>blockсhain</a:t>
            </a:r>
            <a:endParaRPr lang="ru-RU" dirty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8909" y="2521527"/>
            <a:ext cx="6765416" cy="1424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66938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>
                <a:solidFill>
                  <a:schemeClr val="tx1"/>
                </a:solidFill>
              </a:rPr>
              <a:t>Хто ж </a:t>
            </a:r>
            <a:r>
              <a:rPr lang="uk-UA" dirty="0" err="1">
                <a:solidFill>
                  <a:schemeClr val="tx1"/>
                </a:solidFill>
              </a:rPr>
              <a:t>верифікує</a:t>
            </a:r>
            <a:r>
              <a:rPr lang="uk-UA" dirty="0">
                <a:solidFill>
                  <a:schemeClr val="tx1"/>
                </a:solidFill>
              </a:rPr>
              <a:t> транзакції і як вони потрапляють до ланцюга блоків? Насправді будь-який користувач може створити коректну транзакцію, відправити її до мережі, і вона буде передана всім іншим учасникам. Після цього кожен </a:t>
            </a:r>
            <a:r>
              <a:rPr lang="uk-UA" dirty="0" err="1">
                <a:solidFill>
                  <a:schemeClr val="tx1"/>
                </a:solidFill>
              </a:rPr>
              <a:t>валідатор</a:t>
            </a:r>
            <a:r>
              <a:rPr lang="uk-UA" dirty="0">
                <a:solidFill>
                  <a:schemeClr val="tx1"/>
                </a:solidFill>
              </a:rPr>
              <a:t> незалежно від інших перевіряє транзакцію на предмет коректності і додає її до свого блоку для підтвердження. Транзакція має потрапити до одного з нових блоків, щоб її можна було вважати підтвердженою.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19804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b="1" i="1" dirty="0">
                <a:solidFill>
                  <a:schemeClr val="tx1"/>
                </a:solidFill>
              </a:rPr>
              <a:t>Ролі учасників в обліковій системі </a:t>
            </a:r>
            <a:r>
              <a:rPr lang="uk-UA" b="1" i="1" dirty="0" err="1">
                <a:solidFill>
                  <a:schemeClr val="tx1"/>
                </a:solidFill>
              </a:rPr>
              <a:t>Bitcoin</a:t>
            </a:r>
            <a:r>
              <a:rPr lang="ru-RU" b="1" dirty="0">
                <a:solidFill>
                  <a:schemeClr val="tx1"/>
                </a:solidFill>
              </a:rPr>
              <a:t/>
            </a:r>
            <a:br>
              <a:rPr lang="ru-RU" b="1" dirty="0">
                <a:solidFill>
                  <a:schemeClr val="tx1"/>
                </a:solidFill>
              </a:rPr>
            </a:b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uk-UA" dirty="0">
                <a:solidFill>
                  <a:schemeClr val="tx1"/>
                </a:solidFill>
              </a:rPr>
              <a:t>Облікова система </a:t>
            </a:r>
            <a:r>
              <a:rPr lang="uk-UA" dirty="0" err="1">
                <a:solidFill>
                  <a:schemeClr val="tx1"/>
                </a:solidFill>
              </a:rPr>
              <a:t>Bitcoin</a:t>
            </a:r>
            <a:r>
              <a:rPr lang="uk-UA" dirty="0">
                <a:solidFill>
                  <a:schemeClr val="tx1"/>
                </a:solidFill>
              </a:rPr>
              <a:t> надає можливість кожному учаснику керувати перерахованими вище процесами. Виходячи з цього, кожен учасник облікової системи може виконувати одну чи декілька таких ролей.</a:t>
            </a:r>
            <a:endParaRPr lang="ru-RU" sz="1100" dirty="0">
              <a:solidFill>
                <a:schemeClr val="tx1"/>
              </a:solidFill>
            </a:endParaRPr>
          </a:p>
          <a:p>
            <a:r>
              <a:rPr lang="uk-UA" dirty="0">
                <a:solidFill>
                  <a:schemeClr val="tx1"/>
                </a:solidFill>
              </a:rPr>
              <a:t> </a:t>
            </a:r>
            <a:endParaRPr lang="ru-RU" sz="1400" dirty="0">
              <a:solidFill>
                <a:schemeClr val="tx1"/>
              </a:solidFill>
            </a:endParaRPr>
          </a:p>
          <a:p>
            <a:pPr lvl="1"/>
            <a:r>
              <a:rPr lang="uk-UA" i="1" dirty="0">
                <a:solidFill>
                  <a:schemeClr val="tx1"/>
                </a:solidFill>
              </a:rPr>
              <a:t>Користувач</a:t>
            </a:r>
            <a:endParaRPr lang="ru-RU" sz="1200" dirty="0">
              <a:solidFill>
                <a:schemeClr val="tx1"/>
              </a:solidFill>
            </a:endParaRPr>
          </a:p>
          <a:p>
            <a:pPr lvl="1"/>
            <a:r>
              <a:rPr lang="uk-UA" i="1" dirty="0">
                <a:solidFill>
                  <a:schemeClr val="tx1"/>
                </a:solidFill>
              </a:rPr>
              <a:t>Аудитор</a:t>
            </a:r>
            <a:endParaRPr lang="ru-RU" sz="1200" dirty="0">
              <a:solidFill>
                <a:schemeClr val="tx1"/>
              </a:solidFill>
            </a:endParaRPr>
          </a:p>
          <a:p>
            <a:pPr lvl="1"/>
            <a:r>
              <a:rPr lang="uk-UA" i="1" dirty="0" err="1">
                <a:solidFill>
                  <a:schemeClr val="tx1"/>
                </a:solidFill>
              </a:rPr>
              <a:t>Валідатор</a:t>
            </a:r>
            <a:endParaRPr lang="ru-RU" sz="1200" dirty="0">
              <a:solidFill>
                <a:schemeClr val="tx1"/>
              </a:solidFill>
            </a:endParaRPr>
          </a:p>
          <a:p>
            <a:pPr lvl="1"/>
            <a:r>
              <a:rPr lang="uk-UA" i="1" dirty="0">
                <a:solidFill>
                  <a:schemeClr val="tx1"/>
                </a:solidFill>
              </a:rPr>
              <a:t>Розробник</a:t>
            </a:r>
            <a:endParaRPr lang="ru-RU" sz="1200" dirty="0">
              <a:solidFill>
                <a:schemeClr val="tx1"/>
              </a:solidFill>
            </a:endParaRPr>
          </a:p>
          <a:p>
            <a:pPr lvl="1"/>
            <a:r>
              <a:rPr lang="uk-UA" i="1" dirty="0" err="1">
                <a:solidFill>
                  <a:schemeClr val="tx1"/>
                </a:solidFill>
              </a:rPr>
              <a:t>Тестувальник</a:t>
            </a:r>
            <a:endParaRPr lang="ru-RU" sz="1200" dirty="0">
              <a:solidFill>
                <a:schemeClr val="tx1"/>
              </a:solidFill>
            </a:endParaRPr>
          </a:p>
          <a:p>
            <a:r>
              <a:rPr lang="uk-UA" dirty="0">
                <a:solidFill>
                  <a:schemeClr val="tx1"/>
                </a:solidFill>
              </a:rPr>
              <a:t> </a:t>
            </a:r>
            <a:endParaRPr lang="ru-RU" sz="1400" dirty="0">
              <a:solidFill>
                <a:schemeClr val="tx1"/>
              </a:solidFill>
            </a:endParaRPr>
          </a:p>
          <a:p>
            <a:r>
              <a:rPr lang="uk-UA" dirty="0">
                <a:solidFill>
                  <a:schemeClr val="tx1"/>
                </a:solidFill>
              </a:rPr>
              <a:t>Особливість </a:t>
            </a:r>
            <a:r>
              <a:rPr lang="uk-UA" dirty="0" err="1">
                <a:solidFill>
                  <a:schemeClr val="tx1"/>
                </a:solidFill>
              </a:rPr>
              <a:t>Bitcoin</a:t>
            </a:r>
            <a:r>
              <a:rPr lang="uk-UA" dirty="0">
                <a:solidFill>
                  <a:schemeClr val="tx1"/>
                </a:solidFill>
              </a:rPr>
              <a:t> полягає в тому, що кожен учасник мережі самостійно (</a:t>
            </a:r>
            <a:r>
              <a:rPr lang="uk-UA" i="1" dirty="0" err="1">
                <a:solidFill>
                  <a:schemeClr val="tx1"/>
                </a:solidFill>
              </a:rPr>
              <a:t>permissionless</a:t>
            </a:r>
            <a:r>
              <a:rPr lang="uk-UA" i="1" dirty="0">
                <a:solidFill>
                  <a:schemeClr val="tx1"/>
                </a:solidFill>
              </a:rPr>
              <a:t> </a:t>
            </a:r>
            <a:r>
              <a:rPr lang="uk-UA" dirty="0">
                <a:solidFill>
                  <a:schemeClr val="tx1"/>
                </a:solidFill>
              </a:rPr>
              <a:t>чином) вирішує, яку роль він буде виконувати.</a:t>
            </a:r>
            <a:endParaRPr lang="ru-RU" sz="1100" dirty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05611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b="1" i="1" dirty="0">
                <a:solidFill>
                  <a:schemeClr val="tx1"/>
                </a:solidFill>
              </a:rPr>
              <a:t>Умови, за яких досягається консенсус у </a:t>
            </a:r>
            <a:r>
              <a:rPr lang="uk-UA" b="1" i="1" dirty="0" err="1">
                <a:solidFill>
                  <a:schemeClr val="tx1"/>
                </a:solidFill>
              </a:rPr>
              <a:t>Bitcoin</a:t>
            </a:r>
            <a:r>
              <a:rPr lang="ru-RU" b="1" dirty="0">
                <a:solidFill>
                  <a:schemeClr val="tx1"/>
                </a:solidFill>
              </a:rPr>
              <a:t/>
            </a:r>
            <a:br>
              <a:rPr lang="ru-RU" b="1" dirty="0">
                <a:solidFill>
                  <a:schemeClr val="tx1"/>
                </a:solidFill>
              </a:rPr>
            </a:b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uk-UA" i="1" dirty="0">
                <a:solidFill>
                  <a:schemeClr val="tx1"/>
                </a:solidFill>
              </a:rPr>
              <a:t>Кількість вузлів в мережі не відомо</a:t>
            </a:r>
            <a:endParaRPr lang="ru-RU" sz="1200" dirty="0">
              <a:solidFill>
                <a:schemeClr val="tx1"/>
              </a:solidFill>
            </a:endParaRPr>
          </a:p>
          <a:p>
            <a:pPr lvl="1"/>
            <a:r>
              <a:rPr lang="uk-UA" i="1" dirty="0">
                <a:solidFill>
                  <a:schemeClr val="tx1"/>
                </a:solidFill>
              </a:rPr>
              <a:t>Учасники можуть бути анонімними</a:t>
            </a:r>
            <a:endParaRPr lang="ru-RU" sz="1200" dirty="0">
              <a:solidFill>
                <a:schemeClr val="tx1"/>
              </a:solidFill>
            </a:endParaRPr>
          </a:p>
          <a:p>
            <a:pPr lvl="1"/>
            <a:r>
              <a:rPr lang="uk-UA" i="1" dirty="0" err="1">
                <a:solidFill>
                  <a:schemeClr val="tx1"/>
                </a:solidFill>
              </a:rPr>
              <a:t>Валідатори</a:t>
            </a:r>
            <a:r>
              <a:rPr lang="uk-UA" i="1" dirty="0">
                <a:solidFill>
                  <a:schemeClr val="tx1"/>
                </a:solidFill>
              </a:rPr>
              <a:t> можуть бути анонімними</a:t>
            </a:r>
            <a:endParaRPr lang="ru-RU" sz="1200" dirty="0">
              <a:solidFill>
                <a:schemeClr val="tx1"/>
              </a:solidFill>
            </a:endParaRPr>
          </a:p>
          <a:p>
            <a:pPr lvl="1"/>
            <a:r>
              <a:rPr lang="uk-UA" i="1" dirty="0">
                <a:solidFill>
                  <a:schemeClr val="tx1"/>
                </a:solidFill>
              </a:rPr>
              <a:t>Вузли мережі не довіряють один одному</a:t>
            </a:r>
            <a:endParaRPr lang="ru-RU" sz="1200" dirty="0">
              <a:solidFill>
                <a:schemeClr val="tx1"/>
              </a:solidFill>
            </a:endParaRPr>
          </a:p>
          <a:p>
            <a:pPr lvl="1"/>
            <a:r>
              <a:rPr lang="uk-UA" i="1" dirty="0">
                <a:solidFill>
                  <a:schemeClr val="tx1"/>
                </a:solidFill>
              </a:rPr>
              <a:t>Немає єдиного центру управління</a:t>
            </a:r>
            <a:endParaRPr lang="ru-RU" sz="1200" dirty="0">
              <a:solidFill>
                <a:schemeClr val="tx1"/>
              </a:solidFill>
            </a:endParaRPr>
          </a:p>
          <a:p>
            <a:pPr lvl="1"/>
            <a:r>
              <a:rPr lang="uk-UA" i="1" dirty="0">
                <a:solidFill>
                  <a:schemeClr val="tx1"/>
                </a:solidFill>
              </a:rPr>
              <a:t>Кількість вузлів-зловмисників невідома</a:t>
            </a:r>
            <a:endParaRPr lang="ru-RU" sz="1200" dirty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0648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i="1" dirty="0">
                <a:solidFill>
                  <a:schemeClr val="tx1"/>
                </a:solidFill>
              </a:rPr>
              <a:t>Як досягається консенсус в </a:t>
            </a:r>
            <a:r>
              <a:rPr lang="uk-UA" b="1" i="1" dirty="0" err="1">
                <a:solidFill>
                  <a:schemeClr val="tx1"/>
                </a:solidFill>
              </a:rPr>
              <a:t>Bitcoin</a:t>
            </a:r>
            <a:r>
              <a:rPr lang="uk-UA" b="1" i="1" dirty="0">
                <a:solidFill>
                  <a:schemeClr val="tx1"/>
                </a:solidFill>
              </a:rPr>
              <a:t>?</a:t>
            </a:r>
            <a:r>
              <a:rPr lang="ru-RU" b="1" dirty="0">
                <a:solidFill>
                  <a:schemeClr val="tx1"/>
                </a:solidFill>
              </a:rPr>
              <a:t/>
            </a:r>
            <a:br>
              <a:rPr lang="ru-RU" b="1" dirty="0">
                <a:solidFill>
                  <a:schemeClr val="tx1"/>
                </a:solidFill>
              </a:rPr>
            </a:b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uk-UA" dirty="0">
                <a:solidFill>
                  <a:schemeClr val="tx1"/>
                </a:solidFill>
              </a:rPr>
              <a:t>Всі користувачі локально зберігають копію бази даних, що організована з застосуванням технології </a:t>
            </a:r>
            <a:r>
              <a:rPr lang="uk-UA" dirty="0" err="1">
                <a:solidFill>
                  <a:schemeClr val="tx1"/>
                </a:solidFill>
              </a:rPr>
              <a:t>blockchain</a:t>
            </a:r>
            <a:r>
              <a:rPr lang="uk-UA" dirty="0">
                <a:solidFill>
                  <a:schemeClr val="tx1"/>
                </a:solidFill>
              </a:rPr>
              <a:t>. Стан одностайності означає, що у кожного чесного користувача стан копії буде ідентичним після синхронізації. Тобто у всіх учасників однакові блоки даних, які утворюють однакові ланцюги.</a:t>
            </a:r>
            <a:endParaRPr lang="ru-RU" dirty="0">
              <a:solidFill>
                <a:schemeClr val="tx1"/>
              </a:solidFill>
            </a:endParaRPr>
          </a:p>
          <a:p>
            <a:pPr algn="just"/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2129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>
                <a:solidFill>
                  <a:schemeClr val="tx1"/>
                </a:solidFill>
              </a:rPr>
              <a:t>Використовуючи </a:t>
            </a:r>
            <a:r>
              <a:rPr lang="uk-UA" dirty="0" err="1">
                <a:solidFill>
                  <a:schemeClr val="tx1"/>
                </a:solidFill>
              </a:rPr>
              <a:t>Bitcoin</a:t>
            </a:r>
            <a:r>
              <a:rPr lang="uk-UA" dirty="0">
                <a:solidFill>
                  <a:schemeClr val="tx1"/>
                </a:solidFill>
              </a:rPr>
              <a:t>, можна відправити платіж кому завгодно і куди завгодно. Для цього потрібен доступ до Мережі, цифровий гаманець та адреса отримувача. </a:t>
            </a:r>
            <a:endParaRPr lang="uk-UA" dirty="0" smtClean="0">
              <a:solidFill>
                <a:schemeClr val="tx1"/>
              </a:solidFill>
            </a:endParaRPr>
          </a:p>
          <a:p>
            <a:r>
              <a:rPr lang="uk-UA" dirty="0">
                <a:solidFill>
                  <a:schemeClr val="tx1"/>
                </a:solidFill>
              </a:rPr>
              <a:t>Як тільки ціна </a:t>
            </a:r>
            <a:r>
              <a:rPr lang="uk-UA" dirty="0" err="1">
                <a:solidFill>
                  <a:schemeClr val="tx1"/>
                </a:solidFill>
              </a:rPr>
              <a:t>біткоіну</a:t>
            </a:r>
            <a:r>
              <a:rPr lang="uk-UA" dirty="0">
                <a:solidFill>
                  <a:schemeClr val="tx1"/>
                </a:solidFill>
              </a:rPr>
              <a:t> стала хоч якось помітною, він почав привертати увагу підприємців і спекулянтів, що намагалися заробити на коливанні курсу. Для звичайної людини інтерес представляють відсутність необхідності реєструватися і можливість здійснювати платежі без залучення третіх сторін.</a:t>
            </a:r>
            <a:endParaRPr lang="ru-RU" dirty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27661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>
                <a:solidFill>
                  <a:schemeClr val="tx1"/>
                </a:solidFill>
              </a:rPr>
              <a:t>Порівняння традиційних систем з </a:t>
            </a:r>
            <a:r>
              <a:rPr lang="uk-UA" dirty="0" err="1">
                <a:solidFill>
                  <a:schemeClr val="tx1"/>
                </a:solidFill>
              </a:rPr>
              <a:t>Bitcoin</a:t>
            </a:r>
            <a:endParaRPr lang="ru-RU" dirty="0">
              <a:solidFill>
                <a:schemeClr val="tx1"/>
              </a:solidFill>
            </a:endParaRP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050235"/>
              </p:ext>
            </p:extLst>
          </p:nvPr>
        </p:nvGraphicFramePr>
        <p:xfrm>
          <a:off x="2512796" y="1546643"/>
          <a:ext cx="6515100" cy="493776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3002766">
                  <a:extLst>
                    <a:ext uri="{9D8B030D-6E8A-4147-A177-3AD203B41FA5}">
                      <a16:colId xmlns:a16="http://schemas.microsoft.com/office/drawing/2014/main" val="2698919975"/>
                    </a:ext>
                  </a:extLst>
                </a:gridCol>
                <a:gridCol w="3512334">
                  <a:extLst>
                    <a:ext uri="{9D8B030D-6E8A-4147-A177-3AD203B41FA5}">
                      <a16:colId xmlns:a16="http://schemas.microsoft.com/office/drawing/2014/main" val="2061977771"/>
                    </a:ext>
                  </a:extLst>
                </a:gridCol>
              </a:tblGrid>
              <a:tr h="3733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uk-UA" dirty="0">
                          <a:solidFill>
                            <a:schemeClr val="tx1"/>
                          </a:solidFill>
                        </a:rPr>
                        <a:t> 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  <a:p>
                      <a:pPr marL="793750" marR="316865" indent="-266700">
                        <a:spcAft>
                          <a:spcPts val="0"/>
                        </a:spcAft>
                      </a:pPr>
                      <a:r>
                        <a:rPr lang="uk-UA" dirty="0">
                          <a:solidFill>
                            <a:schemeClr val="tx1"/>
                          </a:solidFill>
                        </a:rPr>
                        <a:t>Традиційні платіжні системи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uk-UA">
                          <a:solidFill>
                            <a:schemeClr val="tx1"/>
                          </a:solidFill>
                        </a:rPr>
                        <a:t> </a:t>
                      </a:r>
                      <a:endParaRPr lang="ru-RU">
                        <a:solidFill>
                          <a:schemeClr val="tx1"/>
                        </a:solidFill>
                      </a:endParaRPr>
                    </a:p>
                    <a:p>
                      <a:pPr marL="209550" algn="ctr">
                        <a:spcAft>
                          <a:spcPts val="0"/>
                        </a:spcAft>
                      </a:pPr>
                      <a:r>
                        <a:rPr lang="uk-UA">
                          <a:solidFill>
                            <a:schemeClr val="tx1"/>
                          </a:solidFill>
                        </a:rPr>
                        <a:t>Bitcoin</a:t>
                      </a:r>
                      <a:endParaRPr lang="ru-RU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300122382"/>
                  </a:ext>
                </a:extLst>
              </a:tr>
              <a:tr h="488315">
                <a:tc>
                  <a:txBody>
                    <a:bodyPr/>
                    <a:lstStyle/>
                    <a:p>
                      <a:pPr marR="60960">
                        <a:spcAft>
                          <a:spcPts val="0"/>
                        </a:spcAft>
                      </a:pPr>
                      <a:r>
                        <a:rPr lang="uk-UA">
                          <a:solidFill>
                            <a:schemeClr val="tx1"/>
                          </a:solidFill>
                        </a:rPr>
                        <a:t>Непрозора історія транзакцій і обмежений доступ до аудиту</a:t>
                      </a:r>
                      <a:endParaRPr lang="ru-RU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6040">
                        <a:spcAft>
                          <a:spcPts val="0"/>
                        </a:spcAft>
                      </a:pPr>
                      <a:r>
                        <a:rPr lang="uk-UA">
                          <a:solidFill>
                            <a:schemeClr val="tx1"/>
                          </a:solidFill>
                        </a:rPr>
                        <a:t>Прозора історія транзакцій, усі зміни видно кожному</a:t>
                      </a:r>
                      <a:endParaRPr lang="ru-RU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090098376"/>
                  </a:ext>
                </a:extLst>
              </a:tr>
              <a:tr h="313055">
                <a:tc>
                  <a:txBody>
                    <a:bodyPr/>
                    <a:lstStyle/>
                    <a:p>
                      <a:pPr marR="152400">
                        <a:spcAft>
                          <a:spcPts val="0"/>
                        </a:spcAft>
                      </a:pPr>
                      <a:r>
                        <a:rPr lang="uk-UA" dirty="0">
                          <a:solidFill>
                            <a:schemeClr val="tx1"/>
                          </a:solidFill>
                        </a:rPr>
                        <a:t>Централізоване прийняття рішень щодо змін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9690">
                        <a:spcAft>
                          <a:spcPts val="0"/>
                        </a:spcAft>
                      </a:pPr>
                      <a:r>
                        <a:rPr lang="uk-UA">
                          <a:solidFill>
                            <a:schemeClr val="tx1"/>
                          </a:solidFill>
                        </a:rPr>
                        <a:t>Колективне оновлення бази даних з транзакціями</a:t>
                      </a:r>
                      <a:endParaRPr lang="ru-RU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66215887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R="180975">
                        <a:spcAft>
                          <a:spcPts val="0"/>
                        </a:spcAft>
                      </a:pPr>
                      <a:r>
                        <a:rPr lang="uk-UA">
                          <a:solidFill>
                            <a:schemeClr val="tx1"/>
                          </a:solidFill>
                        </a:rPr>
                        <a:t>Вимагає повної довіри до відповідальної організації</a:t>
                      </a:r>
                      <a:endParaRPr lang="ru-RU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54940">
                        <a:spcAft>
                          <a:spcPts val="0"/>
                        </a:spcAft>
                      </a:pPr>
                      <a:r>
                        <a:rPr lang="uk-UA">
                          <a:solidFill>
                            <a:schemeClr val="tx1"/>
                          </a:solidFill>
                        </a:rPr>
                        <a:t>Довіра до математики та програмного коду</a:t>
                      </a:r>
                      <a:endParaRPr lang="ru-RU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254906574"/>
                  </a:ext>
                </a:extLst>
              </a:tr>
              <a:tr h="351155">
                <a:tc>
                  <a:txBody>
                    <a:bodyPr/>
                    <a:lstStyle/>
                    <a:p>
                      <a:pPr marR="60960">
                        <a:spcAft>
                          <a:spcPts val="0"/>
                        </a:spcAft>
                      </a:pPr>
                      <a:r>
                        <a:rPr lang="uk-UA">
                          <a:solidFill>
                            <a:schemeClr val="tx1"/>
                          </a:solidFill>
                        </a:rPr>
                        <a:t>Можливість відновлення доступу до рахунку</a:t>
                      </a:r>
                      <a:endParaRPr lang="ru-RU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96850">
                        <a:spcAft>
                          <a:spcPts val="0"/>
                        </a:spcAft>
                      </a:pPr>
                      <a:r>
                        <a:rPr lang="uk-UA">
                          <a:solidFill>
                            <a:schemeClr val="tx1"/>
                          </a:solidFill>
                        </a:rPr>
                        <a:t>Самостійне управління ключами доступу</a:t>
                      </a:r>
                      <a:endParaRPr lang="ru-RU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837805081"/>
                  </a:ext>
                </a:extLst>
              </a:tr>
              <a:tr h="394970">
                <a:tc>
                  <a:txBody>
                    <a:bodyPr/>
                    <a:lstStyle/>
                    <a:p>
                      <a:pPr marR="139700">
                        <a:spcAft>
                          <a:spcPts val="0"/>
                        </a:spcAft>
                      </a:pPr>
                      <a:r>
                        <a:rPr lang="uk-UA">
                          <a:solidFill>
                            <a:schemeClr val="tx1"/>
                          </a:solidFill>
                        </a:rPr>
                        <a:t>Існує ризик банкрутства та відмови в обслуговуванні</a:t>
                      </a:r>
                      <a:endParaRPr lang="ru-RU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4455">
                        <a:spcAft>
                          <a:spcPts val="0"/>
                        </a:spcAft>
                      </a:pPr>
                      <a:r>
                        <a:rPr lang="uk-UA" dirty="0">
                          <a:solidFill>
                            <a:schemeClr val="tx1"/>
                          </a:solidFill>
                        </a:rPr>
                        <a:t>Ризики роботи з ключами і ПО користувачі несуть самі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7474080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39036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err="1">
                <a:solidFill>
                  <a:schemeClr val="tx1"/>
                </a:solidFill>
              </a:rPr>
              <a:t>Bitcoin</a:t>
            </a:r>
            <a:r>
              <a:rPr lang="uk-UA" dirty="0">
                <a:solidFill>
                  <a:schemeClr val="tx1"/>
                </a:solidFill>
              </a:rPr>
              <a:t> працює без деяких обмежень, які властиві традиційним платіжним системам і цифровим валютам. У деякому сенсі він доповнює фінансову систему, показуючи, що альтернативні варіанти архітектури також можливі та що </a:t>
            </a:r>
            <a:r>
              <a:rPr lang="uk-UA" i="1" dirty="0">
                <a:solidFill>
                  <a:schemeClr val="tx1"/>
                </a:solidFill>
              </a:rPr>
              <a:t>облікова система </a:t>
            </a:r>
            <a:r>
              <a:rPr lang="uk-UA" dirty="0">
                <a:solidFill>
                  <a:schemeClr val="tx1"/>
                </a:solidFill>
              </a:rPr>
              <a:t>без головної керуючої організації може існувати.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580618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i="1" dirty="0">
                <a:solidFill>
                  <a:schemeClr val="tx1"/>
                </a:solidFill>
              </a:rPr>
              <a:t>Формування блоків транзакцій</a:t>
            </a:r>
            <a:r>
              <a:rPr lang="ru-RU" b="1" dirty="0">
                <a:solidFill>
                  <a:schemeClr val="tx1"/>
                </a:solidFill>
              </a:rPr>
              <a:t/>
            </a:r>
            <a:br>
              <a:rPr lang="ru-RU" b="1" dirty="0">
                <a:solidFill>
                  <a:schemeClr val="tx1"/>
                </a:solidFill>
              </a:rPr>
            </a:b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>
                <a:solidFill>
                  <a:schemeClr val="tx1"/>
                </a:solidFill>
              </a:rPr>
              <a:t>Правильно сформований блок складається з непідтверджених в попередніх блоках транзакцій, які не конфліктують між собою. Кожен блок обов'язково містить </a:t>
            </a:r>
            <a:r>
              <a:rPr lang="uk-UA" dirty="0" err="1">
                <a:solidFill>
                  <a:schemeClr val="tx1"/>
                </a:solidFill>
              </a:rPr>
              <a:t>геш</a:t>
            </a:r>
            <a:r>
              <a:rPr lang="uk-UA" dirty="0">
                <a:solidFill>
                  <a:schemeClr val="tx1"/>
                </a:solidFill>
              </a:rPr>
              <a:t>-значення попереднього блоку. Це означає, що блок підтверджує не тільки свої транзакції, але й усі попередні, що вже включені до ланцюга, на який цей блок посилається. Ще одна особливість формування блоків полягає у тому, що протокол регулює складність формування блоків таким чином, щоб вони з'являлися в середньому один раз на 10 хвилин.</a:t>
            </a:r>
            <a:endParaRPr lang="ru-RU" dirty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410216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i="1" dirty="0">
                <a:solidFill>
                  <a:schemeClr val="tx1"/>
                </a:solidFill>
              </a:rPr>
              <a:t>Правильно сформований блок</a:t>
            </a:r>
            <a:r>
              <a:rPr lang="ru-RU" b="1" dirty="0">
                <a:solidFill>
                  <a:schemeClr val="tx1"/>
                </a:solidFill>
              </a:rPr>
              <a:t/>
            </a:r>
            <a:br>
              <a:rPr lang="ru-RU" b="1" dirty="0">
                <a:solidFill>
                  <a:schemeClr val="tx1"/>
                </a:solidFill>
              </a:rPr>
            </a:b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uk-UA" i="1" dirty="0">
                <a:solidFill>
                  <a:schemeClr val="tx1"/>
                </a:solidFill>
              </a:rPr>
              <a:t>Містить коректні, ще не підтверджені транзакції, що не конфліктують одна з одною</a:t>
            </a:r>
            <a:endParaRPr lang="ru-RU" sz="1200" dirty="0">
              <a:solidFill>
                <a:schemeClr val="tx1"/>
              </a:solidFill>
            </a:endParaRPr>
          </a:p>
          <a:p>
            <a:pPr lvl="1"/>
            <a:r>
              <a:rPr lang="uk-UA" i="1" dirty="0">
                <a:solidFill>
                  <a:schemeClr val="tx1"/>
                </a:solidFill>
              </a:rPr>
              <a:t>Містить </a:t>
            </a:r>
            <a:r>
              <a:rPr lang="uk-UA" i="1" dirty="0" err="1">
                <a:solidFill>
                  <a:schemeClr val="tx1"/>
                </a:solidFill>
              </a:rPr>
              <a:t>геш</a:t>
            </a:r>
            <a:r>
              <a:rPr lang="uk-UA" i="1" dirty="0">
                <a:solidFill>
                  <a:schemeClr val="tx1"/>
                </a:solidFill>
              </a:rPr>
              <a:t>-значення попереднього блоку</a:t>
            </a:r>
            <a:endParaRPr lang="ru-RU" sz="1200" dirty="0">
              <a:solidFill>
                <a:schemeClr val="tx1"/>
              </a:solidFill>
            </a:endParaRPr>
          </a:p>
          <a:p>
            <a:endParaRPr lang="uk-UA" dirty="0" smtClean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843565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>
                <a:solidFill>
                  <a:schemeClr val="tx1"/>
                </a:solidFill>
              </a:rPr>
              <a:t>Як формується новий блок? Комп'ютер деякого користувача під управлінням програмного забезпечення </a:t>
            </a:r>
            <a:r>
              <a:rPr lang="uk-UA" dirty="0" err="1">
                <a:solidFill>
                  <a:schemeClr val="tx1"/>
                </a:solidFill>
              </a:rPr>
              <a:t>Bitcoin</a:t>
            </a:r>
            <a:r>
              <a:rPr lang="uk-UA" dirty="0">
                <a:solidFill>
                  <a:schemeClr val="tx1"/>
                </a:solidFill>
              </a:rPr>
              <a:t> зберігає весь ланцюг блоків, який був </a:t>
            </a:r>
            <a:r>
              <a:rPr lang="uk-UA" dirty="0" err="1">
                <a:solidFill>
                  <a:schemeClr val="tx1"/>
                </a:solidFill>
              </a:rPr>
              <a:t>верифікований</a:t>
            </a:r>
            <a:r>
              <a:rPr lang="uk-UA" dirty="0">
                <a:solidFill>
                  <a:schemeClr val="tx1"/>
                </a:solidFill>
              </a:rPr>
              <a:t> цим комп'ютером і вважається правильним. Однак в мережі постійно здійснюються перекази між користувачами та з'являються нові непідтверджені транзакції, які розповсюджуються по всіх вузлах. Комп'ютер даного користувача </a:t>
            </a:r>
            <a:r>
              <a:rPr lang="uk-UA" dirty="0" err="1">
                <a:solidFill>
                  <a:schemeClr val="tx1"/>
                </a:solidFill>
              </a:rPr>
              <a:t>верифікує</a:t>
            </a:r>
            <a:r>
              <a:rPr lang="uk-UA" dirty="0">
                <a:solidFill>
                  <a:schemeClr val="tx1"/>
                </a:solidFill>
              </a:rPr>
              <a:t> потік цих транзакцій і об'єднує в блок ті, які він вважає правильними (рис. </a:t>
            </a:r>
            <a:r>
              <a:rPr lang="uk-UA" dirty="0" smtClean="0">
                <a:solidFill>
                  <a:schemeClr val="tx1"/>
                </a:solidFill>
              </a:rPr>
              <a:t>2). </a:t>
            </a:r>
            <a:r>
              <a:rPr lang="uk-UA" dirty="0">
                <a:solidFill>
                  <a:schemeClr val="tx1"/>
                </a:solidFill>
              </a:rPr>
              <a:t>Далі він обов'язково вказує посилання на попередній блок, щоб було зрозуміло, на підставі якої історії він працює, і щоб дотримувалася цілісність бази даних. Після він пропонує іншим вузлам мережі свій блок як продовження загального ланцюга.</a:t>
            </a:r>
            <a:endParaRPr lang="ru-RU" dirty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842129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uk-UA" dirty="0" smtClean="0"/>
          </a:p>
          <a:p>
            <a:endParaRPr lang="uk-UA" dirty="0"/>
          </a:p>
          <a:p>
            <a:endParaRPr lang="uk-UA" dirty="0" smtClean="0"/>
          </a:p>
          <a:p>
            <a:endParaRPr lang="uk-UA" dirty="0"/>
          </a:p>
          <a:p>
            <a:endParaRPr lang="uk-UA" dirty="0" smtClean="0"/>
          </a:p>
          <a:p>
            <a:endParaRPr lang="uk-UA" dirty="0"/>
          </a:p>
          <a:p>
            <a:endParaRPr lang="uk-UA" dirty="0" smtClean="0"/>
          </a:p>
          <a:p>
            <a:endParaRPr lang="uk-UA" dirty="0"/>
          </a:p>
          <a:p>
            <a:endParaRPr lang="uk-UA" dirty="0" smtClean="0"/>
          </a:p>
          <a:p>
            <a:r>
              <a:rPr lang="uk-UA" dirty="0" smtClean="0"/>
              <a:t>Рис</a:t>
            </a:r>
            <a:r>
              <a:rPr lang="uk-UA" dirty="0"/>
              <a:t>. </a:t>
            </a:r>
            <a:r>
              <a:rPr lang="uk-UA" dirty="0" smtClean="0"/>
              <a:t>2 </a:t>
            </a:r>
            <a:r>
              <a:rPr lang="uk-UA" dirty="0"/>
              <a:t>– Процес верифікації отриманих транзакцій</a:t>
            </a:r>
            <a:endParaRPr lang="ru-RU" dirty="0"/>
          </a:p>
          <a:p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413" y="2078240"/>
            <a:ext cx="4493345" cy="3158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014463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i="1" dirty="0">
                <a:solidFill>
                  <a:schemeClr val="tx1"/>
                </a:solidFill>
              </a:rPr>
              <a:t>Процес створення нового блоку</a:t>
            </a:r>
            <a:r>
              <a:rPr lang="ru-RU" b="1" dirty="0">
                <a:solidFill>
                  <a:schemeClr val="tx1"/>
                </a:solidFill>
              </a:rPr>
              <a:t/>
            </a:r>
            <a:br>
              <a:rPr lang="ru-RU" b="1" dirty="0">
                <a:solidFill>
                  <a:schemeClr val="tx1"/>
                </a:solidFill>
              </a:rPr>
            </a:b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uk-UA" i="1" dirty="0">
                <a:solidFill>
                  <a:schemeClr val="tx1"/>
                </a:solidFill>
              </a:rPr>
              <a:t>Потрібно надати рішення </a:t>
            </a:r>
            <a:r>
              <a:rPr lang="uk-UA" i="1" dirty="0" err="1">
                <a:solidFill>
                  <a:schemeClr val="tx1"/>
                </a:solidFill>
              </a:rPr>
              <a:t>ресурсомісткого</a:t>
            </a:r>
            <a:r>
              <a:rPr lang="uk-UA" i="1" dirty="0">
                <a:solidFill>
                  <a:schemeClr val="tx1"/>
                </a:solidFill>
              </a:rPr>
              <a:t> завдання</a:t>
            </a:r>
            <a:endParaRPr lang="ru-RU" sz="1200" dirty="0">
              <a:solidFill>
                <a:schemeClr val="tx1"/>
              </a:solidFill>
            </a:endParaRPr>
          </a:p>
          <a:p>
            <a:pPr lvl="1"/>
            <a:r>
              <a:rPr lang="uk-UA" i="1" dirty="0">
                <a:solidFill>
                  <a:schemeClr val="tx1"/>
                </a:solidFill>
              </a:rPr>
              <a:t>Той, хто вирішив задачу першим, сповіщає всіх, розсилаючи їм свій блок</a:t>
            </a:r>
            <a:endParaRPr lang="ru-RU" sz="1200" dirty="0">
              <a:solidFill>
                <a:schemeClr val="tx1"/>
              </a:solidFill>
            </a:endParaRPr>
          </a:p>
          <a:p>
            <a:pPr lvl="1"/>
            <a:r>
              <a:rPr lang="uk-UA" i="1" dirty="0">
                <a:solidFill>
                  <a:schemeClr val="tx1"/>
                </a:solidFill>
              </a:rPr>
              <a:t>Ймовірність стати першим залежить від частки </a:t>
            </a:r>
            <a:r>
              <a:rPr lang="uk-UA" i="1" dirty="0" smtClean="0">
                <a:solidFill>
                  <a:schemeClr val="tx1"/>
                </a:solidFill>
              </a:rPr>
              <a:t>ресурсів</a:t>
            </a:r>
            <a:r>
              <a:rPr lang="ru-RU" sz="1200" dirty="0">
                <a:solidFill>
                  <a:schemeClr val="tx1"/>
                </a:solidFill>
              </a:rPr>
              <a:t> </a:t>
            </a:r>
            <a:r>
              <a:rPr lang="uk-UA" i="1" dirty="0" smtClean="0">
                <a:solidFill>
                  <a:schemeClr val="tx1"/>
                </a:solidFill>
              </a:rPr>
              <a:t>учасника </a:t>
            </a:r>
            <a:r>
              <a:rPr lang="uk-UA" i="1" dirty="0">
                <a:solidFill>
                  <a:schemeClr val="tx1"/>
                </a:solidFill>
              </a:rPr>
              <a:t>в усіх обчислювальних ресурсах, задіяних в мережі, а також від затримок в каналах передачі даних</a:t>
            </a:r>
            <a:endParaRPr lang="ru-RU" sz="1400" dirty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003731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i="1" dirty="0">
                <a:solidFill>
                  <a:schemeClr val="tx1"/>
                </a:solidFill>
              </a:rPr>
              <a:t>Вирішення розбіжностей</a:t>
            </a:r>
            <a:r>
              <a:rPr lang="ru-RU" b="1" dirty="0">
                <a:solidFill>
                  <a:schemeClr val="tx1"/>
                </a:solidFill>
              </a:rPr>
              <a:t/>
            </a:r>
            <a:br>
              <a:rPr lang="ru-RU" b="1" dirty="0">
                <a:solidFill>
                  <a:schemeClr val="tx1"/>
                </a:solidFill>
              </a:rPr>
            </a:b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uk-UA" dirty="0">
                <a:solidFill>
                  <a:schemeClr val="tx1"/>
                </a:solidFill>
              </a:rPr>
              <a:t>Якщо один учасник не згоден з блоком іншого, то абсолютно нормальним вважається створення альтернативного блоку на тій же висоті ланцюга блоків.</a:t>
            </a:r>
            <a:endParaRPr lang="ru-RU" sz="1100" dirty="0">
              <a:solidFill>
                <a:schemeClr val="tx1"/>
              </a:solidFill>
            </a:endParaRPr>
          </a:p>
          <a:p>
            <a:r>
              <a:rPr lang="uk-UA" dirty="0">
                <a:solidFill>
                  <a:schemeClr val="tx1"/>
                </a:solidFill>
              </a:rPr>
              <a:t> </a:t>
            </a:r>
            <a:endParaRPr lang="ru-RU" sz="1400" dirty="0">
              <a:solidFill>
                <a:schemeClr val="tx1"/>
              </a:solidFill>
            </a:endParaRPr>
          </a:p>
          <a:p>
            <a:pPr lvl="1"/>
            <a:r>
              <a:rPr lang="uk-UA" i="1" dirty="0">
                <a:solidFill>
                  <a:schemeClr val="tx1"/>
                </a:solidFill>
              </a:rPr>
              <a:t>Учасник, що не згоден, формує альтернативний блок</a:t>
            </a:r>
            <a:endParaRPr lang="ru-RU" sz="1200" dirty="0">
              <a:solidFill>
                <a:schemeClr val="tx1"/>
              </a:solidFill>
            </a:endParaRPr>
          </a:p>
          <a:p>
            <a:pPr lvl="1"/>
            <a:r>
              <a:rPr lang="uk-UA" i="1" dirty="0">
                <a:solidFill>
                  <a:schemeClr val="tx1"/>
                </a:solidFill>
              </a:rPr>
              <a:t>Альтернативні блоки можуть включати однакові транзакції</a:t>
            </a:r>
            <a:endParaRPr lang="ru-RU" sz="1200" dirty="0">
              <a:solidFill>
                <a:schemeClr val="tx1"/>
              </a:solidFill>
            </a:endParaRPr>
          </a:p>
          <a:p>
            <a:pPr lvl="1"/>
            <a:r>
              <a:rPr lang="uk-UA" i="1" dirty="0">
                <a:solidFill>
                  <a:schemeClr val="tx1"/>
                </a:solidFill>
              </a:rPr>
              <a:t>Вузли мережі зберігають обидва варіанти</a:t>
            </a:r>
            <a:endParaRPr lang="ru-RU" sz="1200" dirty="0">
              <a:solidFill>
                <a:schemeClr val="tx1"/>
              </a:solidFill>
            </a:endParaRPr>
          </a:p>
          <a:p>
            <a:pPr lvl="1"/>
            <a:r>
              <a:rPr lang="uk-UA" i="1" dirty="0">
                <a:solidFill>
                  <a:schemeClr val="tx1"/>
                </a:solidFill>
              </a:rPr>
              <a:t>Решта учасників формують блоки, продовжуючи одну з версій ланцюга</a:t>
            </a:r>
            <a:endParaRPr lang="ru-RU" sz="1200" dirty="0">
              <a:solidFill>
                <a:schemeClr val="tx1"/>
              </a:solidFill>
            </a:endParaRPr>
          </a:p>
          <a:p>
            <a:pPr lvl="1"/>
            <a:r>
              <a:rPr lang="uk-UA" i="1" dirty="0">
                <a:solidFill>
                  <a:schemeClr val="tx1"/>
                </a:solidFill>
              </a:rPr>
              <a:t>Перемагає ланцюг з найбільшою довжиною (найбільшою</a:t>
            </a:r>
            <a:endParaRPr lang="ru-RU" sz="1200" dirty="0">
              <a:solidFill>
                <a:schemeClr val="tx1"/>
              </a:solidFill>
            </a:endParaRPr>
          </a:p>
          <a:p>
            <a:r>
              <a:rPr lang="uk-UA" i="1" dirty="0">
                <a:solidFill>
                  <a:schemeClr val="tx1"/>
                </a:solidFill>
              </a:rPr>
              <a:t>кількістю роботи, що витрачена на його побудову)</a:t>
            </a:r>
            <a:endParaRPr lang="ru-RU" sz="1400" dirty="0">
              <a:solidFill>
                <a:schemeClr val="tx1"/>
              </a:solidFill>
            </a:endParaRPr>
          </a:p>
          <a:p>
            <a:r>
              <a:rPr lang="uk-UA" dirty="0">
                <a:solidFill>
                  <a:schemeClr val="tx1"/>
                </a:solidFill>
              </a:rPr>
              <a:t> </a:t>
            </a:r>
            <a:endParaRPr lang="ru-RU" sz="1400" dirty="0">
              <a:solidFill>
                <a:schemeClr val="tx1"/>
              </a:solidFill>
            </a:endParaRPr>
          </a:p>
          <a:p>
            <a:r>
              <a:rPr lang="uk-UA" i="1" dirty="0">
                <a:solidFill>
                  <a:schemeClr val="tx1"/>
                </a:solidFill>
              </a:rPr>
              <a:t>Висотою блоку називається порядковий номер блоку в ланцюжку щодо </a:t>
            </a:r>
            <a:r>
              <a:rPr lang="uk-UA" i="1" dirty="0" err="1">
                <a:solidFill>
                  <a:schemeClr val="tx1"/>
                </a:solidFill>
              </a:rPr>
              <a:t>genesis</a:t>
            </a:r>
            <a:r>
              <a:rPr lang="uk-UA" i="1" dirty="0">
                <a:solidFill>
                  <a:schemeClr val="tx1"/>
                </a:solidFill>
              </a:rPr>
              <a:t> </a:t>
            </a:r>
            <a:r>
              <a:rPr lang="uk-UA" i="1" dirty="0" err="1">
                <a:solidFill>
                  <a:schemeClr val="tx1"/>
                </a:solidFill>
              </a:rPr>
              <a:t>block</a:t>
            </a:r>
            <a:r>
              <a:rPr lang="uk-UA" i="1" dirty="0">
                <a:solidFill>
                  <a:schemeClr val="tx1"/>
                </a:solidFill>
              </a:rPr>
              <a:t>.</a:t>
            </a:r>
            <a:endParaRPr lang="ru-RU" sz="1400" dirty="0">
              <a:solidFill>
                <a:schemeClr val="tx1"/>
              </a:solidFill>
            </a:endParaRPr>
          </a:p>
          <a:p>
            <a:r>
              <a:rPr lang="uk-UA" i="1" dirty="0" err="1">
                <a:solidFill>
                  <a:schemeClr val="tx1"/>
                </a:solidFill>
              </a:rPr>
              <a:t>Genesis</a:t>
            </a:r>
            <a:r>
              <a:rPr lang="uk-UA" i="1" dirty="0">
                <a:solidFill>
                  <a:schemeClr val="tx1"/>
                </a:solidFill>
              </a:rPr>
              <a:t> </a:t>
            </a:r>
            <a:r>
              <a:rPr lang="uk-UA" i="1" dirty="0" err="1">
                <a:solidFill>
                  <a:schemeClr val="tx1"/>
                </a:solidFill>
              </a:rPr>
              <a:t>block</a:t>
            </a:r>
            <a:r>
              <a:rPr lang="uk-UA" i="1" dirty="0">
                <a:solidFill>
                  <a:schemeClr val="tx1"/>
                </a:solidFill>
              </a:rPr>
              <a:t> – блок, висота якого дорівнює нулю 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300505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2586182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uk-UA" sz="5400" dirty="0" smtClean="0">
                <a:solidFill>
                  <a:schemeClr val="tx1"/>
                </a:solidFill>
              </a:rPr>
              <a:t>Дякую за увагу!</a:t>
            </a:r>
            <a:endParaRPr lang="ru-RU" sz="5400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8619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i="1" dirty="0">
                <a:solidFill>
                  <a:schemeClr val="tx1"/>
                </a:solidFill>
              </a:rPr>
              <a:t>Історія виникнення </a:t>
            </a:r>
            <a:r>
              <a:rPr lang="uk-UA" b="1" i="1" dirty="0" err="1">
                <a:solidFill>
                  <a:schemeClr val="tx1"/>
                </a:solidFill>
              </a:rPr>
              <a:t>Bitcoin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>
                <a:solidFill>
                  <a:schemeClr val="tx1"/>
                </a:solidFill>
              </a:rPr>
              <a:t>Ми не знаємо хто вперше запропонував дану технологію і назвав її </a:t>
            </a:r>
            <a:r>
              <a:rPr lang="uk-UA" dirty="0" err="1">
                <a:solidFill>
                  <a:schemeClr val="tx1"/>
                </a:solidFill>
              </a:rPr>
              <a:t>Bitcoin</a:t>
            </a:r>
            <a:r>
              <a:rPr lang="uk-UA" dirty="0">
                <a:solidFill>
                  <a:schemeClr val="tx1"/>
                </a:solidFill>
              </a:rPr>
              <a:t>. Офіційно відомо, що це був хтось під псевдонімом </a:t>
            </a:r>
            <a:r>
              <a:rPr lang="uk-UA" dirty="0" err="1">
                <a:solidFill>
                  <a:schemeClr val="tx1"/>
                </a:solidFill>
              </a:rPr>
              <a:t>Сатоші</a:t>
            </a:r>
            <a:r>
              <a:rPr lang="uk-UA" dirty="0">
                <a:solidFill>
                  <a:schemeClr val="tx1"/>
                </a:solidFill>
              </a:rPr>
              <a:t> </a:t>
            </a:r>
            <a:r>
              <a:rPr lang="uk-UA" dirty="0" err="1">
                <a:solidFill>
                  <a:schemeClr val="tx1"/>
                </a:solidFill>
              </a:rPr>
              <a:t>Накамото</a:t>
            </a:r>
            <a:r>
              <a:rPr lang="uk-UA" dirty="0">
                <a:solidFill>
                  <a:schemeClr val="tx1"/>
                </a:solidFill>
              </a:rPr>
              <a:t>. Можливо, цей хтось – одна людина, але є припущення, що за псевдонімом може стояти і група людей. </a:t>
            </a:r>
            <a:r>
              <a:rPr lang="uk-UA" dirty="0" err="1">
                <a:solidFill>
                  <a:schemeClr val="tx1"/>
                </a:solidFill>
              </a:rPr>
              <a:t>Сатоші</a:t>
            </a:r>
            <a:r>
              <a:rPr lang="uk-UA" dirty="0">
                <a:solidFill>
                  <a:schemeClr val="tx1"/>
                </a:solidFill>
              </a:rPr>
              <a:t> зареєстрував домен bitcoin.org в 2008 році, випустив першу статтю, опублікував початкову версію вихідного коду протоколу. До 2011 року від псевдоніма </a:t>
            </a:r>
            <a:r>
              <a:rPr lang="uk-UA" dirty="0" err="1">
                <a:solidFill>
                  <a:schemeClr val="tx1"/>
                </a:solidFill>
              </a:rPr>
              <a:t>Satoshi</a:t>
            </a:r>
            <a:r>
              <a:rPr lang="uk-UA" dirty="0">
                <a:solidFill>
                  <a:schemeClr val="tx1"/>
                </a:solidFill>
              </a:rPr>
              <a:t> </a:t>
            </a:r>
            <a:r>
              <a:rPr lang="uk-UA" dirty="0" err="1">
                <a:solidFill>
                  <a:schemeClr val="tx1"/>
                </a:solidFill>
              </a:rPr>
              <a:t>Nakamoto</a:t>
            </a:r>
            <a:r>
              <a:rPr lang="uk-UA" dirty="0">
                <a:solidFill>
                  <a:schemeClr val="tx1"/>
                </a:solidFill>
              </a:rPr>
              <a:t> на відповідних форумах і в </a:t>
            </a:r>
            <a:r>
              <a:rPr lang="uk-UA" dirty="0" err="1">
                <a:solidFill>
                  <a:schemeClr val="tx1"/>
                </a:solidFill>
              </a:rPr>
              <a:t>email</a:t>
            </a:r>
            <a:r>
              <a:rPr lang="uk-UA" dirty="0">
                <a:solidFill>
                  <a:schemeClr val="tx1"/>
                </a:solidFill>
              </a:rPr>
              <a:t>- розсилках з'являлися повідомлення. Пізніше він написав, що вирішив займатися іншими справами та припинив публічні комунікації.</a:t>
            </a:r>
            <a:endParaRPr lang="ru-RU" dirty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0227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i="1" dirty="0">
                <a:solidFill>
                  <a:schemeClr val="tx1"/>
                </a:solidFill>
              </a:rPr>
              <a:t>Передумови до створення </a:t>
            </a:r>
            <a:r>
              <a:rPr lang="uk-UA" b="1" i="1" dirty="0" err="1">
                <a:solidFill>
                  <a:schemeClr val="tx1"/>
                </a:solidFill>
              </a:rPr>
              <a:t>Bitcoin</a:t>
            </a:r>
            <a:r>
              <a:rPr lang="ru-RU" b="1" dirty="0">
                <a:solidFill>
                  <a:schemeClr val="tx1"/>
                </a:solidFill>
              </a:rPr>
              <a:t/>
            </a:r>
            <a:br>
              <a:rPr lang="ru-RU" b="1" dirty="0">
                <a:solidFill>
                  <a:schemeClr val="tx1"/>
                </a:solidFill>
              </a:rPr>
            </a:br>
            <a:r>
              <a:rPr lang="uk-UA" dirty="0">
                <a:solidFill>
                  <a:schemeClr val="tx1"/>
                </a:solidFill>
              </a:rPr>
              <a:t> 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 i="1" dirty="0" err="1">
                <a:solidFill>
                  <a:schemeClr val="tx1"/>
                </a:solidFill>
              </a:rPr>
              <a:t>David</a:t>
            </a:r>
            <a:r>
              <a:rPr lang="uk-UA" i="1" dirty="0">
                <a:solidFill>
                  <a:schemeClr val="tx1"/>
                </a:solidFill>
              </a:rPr>
              <a:t> </a:t>
            </a:r>
            <a:r>
              <a:rPr lang="uk-UA" i="1" dirty="0" err="1">
                <a:solidFill>
                  <a:schemeClr val="tx1"/>
                </a:solidFill>
              </a:rPr>
              <a:t>Chaum</a:t>
            </a:r>
            <a:r>
              <a:rPr lang="uk-UA" i="1" dirty="0">
                <a:solidFill>
                  <a:schemeClr val="tx1"/>
                </a:solidFill>
              </a:rPr>
              <a:t> – </a:t>
            </a:r>
            <a:r>
              <a:rPr lang="uk-UA" i="1" dirty="0" err="1">
                <a:solidFill>
                  <a:schemeClr val="tx1"/>
                </a:solidFill>
              </a:rPr>
              <a:t>DigiCash</a:t>
            </a:r>
            <a:r>
              <a:rPr lang="uk-UA" dirty="0">
                <a:solidFill>
                  <a:schemeClr val="tx1"/>
                </a:solidFill>
              </a:rPr>
              <a:t> </a:t>
            </a:r>
            <a:r>
              <a:rPr lang="uk-UA" i="1" dirty="0">
                <a:solidFill>
                  <a:schemeClr val="tx1"/>
                </a:solidFill>
              </a:rPr>
              <a:t>(1989)</a:t>
            </a:r>
            <a:endParaRPr lang="ru-RU" dirty="0">
              <a:solidFill>
                <a:schemeClr val="tx1"/>
              </a:solidFill>
            </a:endParaRPr>
          </a:p>
          <a:p>
            <a:pPr lvl="0"/>
            <a:r>
              <a:rPr lang="uk-UA" i="1" dirty="0" err="1">
                <a:solidFill>
                  <a:schemeClr val="tx1"/>
                </a:solidFill>
              </a:rPr>
              <a:t>Adam</a:t>
            </a:r>
            <a:r>
              <a:rPr lang="uk-UA" i="1" dirty="0">
                <a:solidFill>
                  <a:schemeClr val="tx1"/>
                </a:solidFill>
              </a:rPr>
              <a:t> </a:t>
            </a:r>
            <a:r>
              <a:rPr lang="uk-UA" i="1" dirty="0" err="1">
                <a:solidFill>
                  <a:schemeClr val="tx1"/>
                </a:solidFill>
              </a:rPr>
              <a:t>Back</a:t>
            </a:r>
            <a:r>
              <a:rPr lang="uk-UA" i="1" dirty="0">
                <a:solidFill>
                  <a:schemeClr val="tx1"/>
                </a:solidFill>
              </a:rPr>
              <a:t> – </a:t>
            </a:r>
            <a:r>
              <a:rPr lang="uk-UA" i="1" dirty="0" err="1">
                <a:solidFill>
                  <a:schemeClr val="tx1"/>
                </a:solidFill>
              </a:rPr>
              <a:t>HashCash</a:t>
            </a:r>
            <a:r>
              <a:rPr lang="uk-UA" i="1" dirty="0">
                <a:solidFill>
                  <a:schemeClr val="tx1"/>
                </a:solidFill>
              </a:rPr>
              <a:t> (1997)</a:t>
            </a:r>
            <a:endParaRPr lang="ru-RU" dirty="0">
              <a:solidFill>
                <a:schemeClr val="tx1"/>
              </a:solidFill>
            </a:endParaRPr>
          </a:p>
          <a:p>
            <a:pPr lvl="0"/>
            <a:r>
              <a:rPr lang="uk-UA" i="1" dirty="0" err="1">
                <a:solidFill>
                  <a:schemeClr val="tx1"/>
                </a:solidFill>
              </a:rPr>
              <a:t>Nick</a:t>
            </a:r>
            <a:r>
              <a:rPr lang="uk-UA" i="1" dirty="0">
                <a:solidFill>
                  <a:schemeClr val="tx1"/>
                </a:solidFill>
              </a:rPr>
              <a:t> </a:t>
            </a:r>
            <a:r>
              <a:rPr lang="uk-UA" i="1" dirty="0" err="1">
                <a:solidFill>
                  <a:schemeClr val="tx1"/>
                </a:solidFill>
              </a:rPr>
              <a:t>Szabo</a:t>
            </a:r>
            <a:r>
              <a:rPr lang="uk-UA" i="1" dirty="0">
                <a:solidFill>
                  <a:schemeClr val="tx1"/>
                </a:solidFill>
              </a:rPr>
              <a:t> – </a:t>
            </a:r>
            <a:r>
              <a:rPr lang="uk-UA" i="1" dirty="0" err="1">
                <a:solidFill>
                  <a:schemeClr val="tx1"/>
                </a:solidFill>
              </a:rPr>
              <a:t>BitGold</a:t>
            </a:r>
            <a:r>
              <a:rPr lang="uk-UA" i="1" dirty="0">
                <a:solidFill>
                  <a:schemeClr val="tx1"/>
                </a:solidFill>
              </a:rPr>
              <a:t> (1998)</a:t>
            </a:r>
            <a:endParaRPr lang="ru-RU" dirty="0">
              <a:solidFill>
                <a:schemeClr val="tx1"/>
              </a:solidFill>
            </a:endParaRPr>
          </a:p>
          <a:p>
            <a:pPr lvl="0"/>
            <a:r>
              <a:rPr lang="uk-UA" i="1" dirty="0" err="1">
                <a:solidFill>
                  <a:schemeClr val="tx1"/>
                </a:solidFill>
              </a:rPr>
              <a:t>Wei</a:t>
            </a:r>
            <a:r>
              <a:rPr lang="uk-UA" i="1" dirty="0">
                <a:solidFill>
                  <a:schemeClr val="tx1"/>
                </a:solidFill>
              </a:rPr>
              <a:t> </a:t>
            </a:r>
            <a:r>
              <a:rPr lang="uk-UA" i="1" dirty="0" err="1">
                <a:solidFill>
                  <a:schemeClr val="tx1"/>
                </a:solidFill>
              </a:rPr>
              <a:t>Dai</a:t>
            </a:r>
            <a:r>
              <a:rPr lang="uk-UA" i="1" dirty="0">
                <a:solidFill>
                  <a:schemeClr val="tx1"/>
                </a:solidFill>
              </a:rPr>
              <a:t> – B-Money (1998)</a:t>
            </a:r>
            <a:endParaRPr lang="ru-RU" dirty="0">
              <a:solidFill>
                <a:schemeClr val="tx1"/>
              </a:solidFill>
            </a:endParaRPr>
          </a:p>
          <a:p>
            <a:pPr lvl="0"/>
            <a:r>
              <a:rPr lang="uk-UA" i="1" dirty="0" err="1">
                <a:solidFill>
                  <a:schemeClr val="tx1"/>
                </a:solidFill>
              </a:rPr>
              <a:t>Hal</a:t>
            </a:r>
            <a:r>
              <a:rPr lang="uk-UA" i="1" dirty="0">
                <a:solidFill>
                  <a:schemeClr val="tx1"/>
                </a:solidFill>
              </a:rPr>
              <a:t> </a:t>
            </a:r>
            <a:r>
              <a:rPr lang="uk-UA" i="1" dirty="0" err="1">
                <a:solidFill>
                  <a:schemeClr val="tx1"/>
                </a:solidFill>
              </a:rPr>
              <a:t>Finney</a:t>
            </a:r>
            <a:r>
              <a:rPr lang="uk-UA" i="1" dirty="0">
                <a:solidFill>
                  <a:schemeClr val="tx1"/>
                </a:solidFill>
              </a:rPr>
              <a:t> – </a:t>
            </a:r>
            <a:r>
              <a:rPr lang="uk-UA" i="1" dirty="0" err="1">
                <a:solidFill>
                  <a:schemeClr val="tx1"/>
                </a:solidFill>
              </a:rPr>
              <a:t>RPoW</a:t>
            </a:r>
            <a:r>
              <a:rPr lang="uk-UA" i="1" dirty="0">
                <a:solidFill>
                  <a:schemeClr val="tx1"/>
                </a:solidFill>
              </a:rPr>
              <a:t> </a:t>
            </a:r>
            <a:r>
              <a:rPr lang="uk-UA" i="1" dirty="0" err="1">
                <a:solidFill>
                  <a:schemeClr val="tx1"/>
                </a:solidFill>
              </a:rPr>
              <a:t>as</a:t>
            </a:r>
            <a:r>
              <a:rPr lang="uk-UA" i="1" dirty="0">
                <a:solidFill>
                  <a:schemeClr val="tx1"/>
                </a:solidFill>
              </a:rPr>
              <a:t> e-</a:t>
            </a:r>
            <a:r>
              <a:rPr lang="uk-UA" i="1" dirty="0" err="1">
                <a:solidFill>
                  <a:schemeClr val="tx1"/>
                </a:solidFill>
              </a:rPr>
              <a:t>money</a:t>
            </a:r>
            <a:r>
              <a:rPr lang="uk-UA" i="1" dirty="0">
                <a:solidFill>
                  <a:schemeClr val="tx1"/>
                </a:solidFill>
              </a:rPr>
              <a:t> (2004)</a:t>
            </a:r>
            <a:endParaRPr lang="ru-RU" dirty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9245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uk-UA" dirty="0"/>
              <a:t>П</a:t>
            </a:r>
            <a:r>
              <a:rPr lang="uk-UA" dirty="0" smtClean="0"/>
              <a:t>отрібно </a:t>
            </a:r>
            <a:r>
              <a:rPr lang="uk-UA" dirty="0"/>
              <a:t>розуміти, що </a:t>
            </a:r>
            <a:r>
              <a:rPr lang="uk-UA" dirty="0" err="1"/>
              <a:t>Bitcoin</a:t>
            </a:r>
            <a:r>
              <a:rPr lang="uk-UA" dirty="0"/>
              <a:t> – це перша успішна реалізація децентралізованої системи обліку. До нього були й інші спроби, наприклад, компанія </a:t>
            </a:r>
            <a:r>
              <a:rPr lang="uk-UA" dirty="0" err="1"/>
              <a:t>DigiCash</a:t>
            </a:r>
            <a:r>
              <a:rPr lang="uk-UA" dirty="0"/>
              <a:t>, яку заснував </a:t>
            </a:r>
            <a:r>
              <a:rPr lang="uk-UA" dirty="0" err="1"/>
              <a:t>David</a:t>
            </a:r>
            <a:r>
              <a:rPr lang="uk-UA" dirty="0"/>
              <a:t> </a:t>
            </a:r>
            <a:r>
              <a:rPr lang="uk-UA" dirty="0" err="1"/>
              <a:t>Chaum</a:t>
            </a:r>
            <a:r>
              <a:rPr lang="uk-UA" dirty="0"/>
              <a:t> в 1989 році, однією з найперших запропонувала цифрові платежі зі спеціальною валютою, яка називалася </a:t>
            </a:r>
            <a:r>
              <a:rPr lang="uk-UA" dirty="0" err="1"/>
              <a:t>Ecash</a:t>
            </a:r>
            <a:r>
              <a:rPr lang="uk-UA" dirty="0"/>
              <a:t>. Користувачі платіжної системи були анонімними, так що банки не могли відстежити їх рахунки. Проект підтримали тільки декілька інноваційних банків в США та один у Фінляндії, але оскільки було дуже складно переконати інші банки та продавців приймати анонімну валюту, проект згорнули.</a:t>
            </a:r>
            <a:endParaRPr lang="ru-RU" dirty="0"/>
          </a:p>
          <a:p>
            <a:pPr algn="just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93414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>
                <a:solidFill>
                  <a:schemeClr val="tx1"/>
                </a:solidFill>
              </a:rPr>
              <a:t>Одним з перших кроків в розвитку </a:t>
            </a:r>
            <a:r>
              <a:rPr lang="uk-UA" dirty="0" err="1">
                <a:solidFill>
                  <a:schemeClr val="tx1"/>
                </a:solidFill>
              </a:rPr>
              <a:t>Bitcoin</a:t>
            </a:r>
            <a:r>
              <a:rPr lang="uk-UA" dirty="0">
                <a:solidFill>
                  <a:schemeClr val="tx1"/>
                </a:solidFill>
              </a:rPr>
              <a:t> була, власне, публікація </a:t>
            </a:r>
            <a:r>
              <a:rPr lang="uk-UA" dirty="0" err="1">
                <a:solidFill>
                  <a:schemeClr val="tx1"/>
                </a:solidFill>
              </a:rPr>
              <a:t>Bitcoin</a:t>
            </a:r>
            <a:r>
              <a:rPr lang="uk-UA" dirty="0">
                <a:solidFill>
                  <a:schemeClr val="tx1"/>
                </a:solidFill>
              </a:rPr>
              <a:t> </a:t>
            </a:r>
            <a:r>
              <a:rPr lang="uk-UA" dirty="0" err="1">
                <a:solidFill>
                  <a:schemeClr val="tx1"/>
                </a:solidFill>
              </a:rPr>
              <a:t>White</a:t>
            </a:r>
            <a:r>
              <a:rPr lang="uk-UA" dirty="0">
                <a:solidFill>
                  <a:schemeClr val="tx1"/>
                </a:solidFill>
              </a:rPr>
              <a:t> </a:t>
            </a:r>
            <a:r>
              <a:rPr lang="uk-UA" dirty="0" err="1">
                <a:solidFill>
                  <a:schemeClr val="tx1"/>
                </a:solidFill>
              </a:rPr>
              <a:t>Paper</a:t>
            </a:r>
            <a:r>
              <a:rPr lang="uk-UA" dirty="0">
                <a:solidFill>
                  <a:schemeClr val="tx1"/>
                </a:solidFill>
              </a:rPr>
              <a:t> – 31 жовтня 2008 року. Перший вихідний код був опублікований в 2009 році, 3 січня. Тоді ж був сформований і перший блок – в </a:t>
            </a:r>
            <a:r>
              <a:rPr lang="uk-UA" dirty="0" err="1">
                <a:solidFill>
                  <a:schemeClr val="tx1"/>
                </a:solidFill>
              </a:rPr>
              <a:t>Bitcoin</a:t>
            </a:r>
            <a:r>
              <a:rPr lang="uk-UA" dirty="0">
                <a:solidFill>
                  <a:schemeClr val="tx1"/>
                </a:solidFill>
              </a:rPr>
              <a:t> з'явилися перші 50 монет. Тому можна вважати цю дату запуском валюти. У лютому 2010 року відбувся перший обмін </a:t>
            </a:r>
            <a:r>
              <a:rPr lang="uk-UA" dirty="0" err="1">
                <a:solidFill>
                  <a:schemeClr val="tx1"/>
                </a:solidFill>
              </a:rPr>
              <a:t>біткоіну</a:t>
            </a:r>
            <a:r>
              <a:rPr lang="uk-UA" dirty="0">
                <a:solidFill>
                  <a:schemeClr val="tx1"/>
                </a:solidFill>
              </a:rPr>
              <a:t> на гроші.</a:t>
            </a:r>
            <a:endParaRPr lang="ru-RU" dirty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8455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b="1" i="1" dirty="0">
                <a:solidFill>
                  <a:schemeClr val="tx1"/>
                </a:solidFill>
              </a:rPr>
              <a:t>Статистика по мережі </a:t>
            </a:r>
            <a:r>
              <a:rPr lang="uk-UA" b="1" i="1" dirty="0" err="1">
                <a:solidFill>
                  <a:schemeClr val="tx1"/>
                </a:solidFill>
              </a:rPr>
              <a:t>Bitcoin</a:t>
            </a:r>
            <a:r>
              <a:rPr lang="uk-UA" b="1" i="1" dirty="0">
                <a:solidFill>
                  <a:schemeClr val="tx1"/>
                </a:solidFill>
              </a:rPr>
              <a:t> на 2018 рік</a:t>
            </a:r>
            <a:r>
              <a:rPr lang="ru-RU" b="1" dirty="0">
                <a:solidFill>
                  <a:schemeClr val="tx1"/>
                </a:solidFill>
              </a:rPr>
              <a:t/>
            </a:r>
            <a:br>
              <a:rPr lang="ru-RU" b="1" dirty="0">
                <a:solidFill>
                  <a:schemeClr val="tx1"/>
                </a:solidFill>
              </a:rPr>
            </a:b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 i="1" dirty="0">
                <a:solidFill>
                  <a:schemeClr val="tx1"/>
                </a:solidFill>
              </a:rPr>
              <a:t>Близько 10 мільйонів унікальних користувачів</a:t>
            </a:r>
            <a:endParaRPr lang="ru-RU" dirty="0">
              <a:solidFill>
                <a:schemeClr val="tx1"/>
              </a:solidFill>
            </a:endParaRPr>
          </a:p>
          <a:p>
            <a:pPr lvl="0"/>
            <a:r>
              <a:rPr lang="uk-UA" i="1" dirty="0">
                <a:solidFill>
                  <a:schemeClr val="tx1"/>
                </a:solidFill>
              </a:rPr>
              <a:t>У середньому 300 тисяч платежів на добу</a:t>
            </a:r>
            <a:endParaRPr lang="ru-RU" dirty="0">
              <a:solidFill>
                <a:schemeClr val="tx1"/>
              </a:solidFill>
            </a:endParaRPr>
          </a:p>
          <a:p>
            <a:pPr lvl="0"/>
            <a:r>
              <a:rPr lang="uk-UA" i="1" dirty="0">
                <a:solidFill>
                  <a:schemeClr val="tx1"/>
                </a:solidFill>
              </a:rPr>
              <a:t>Добовий обсяг торгів – 15 мільярдів доларів</a:t>
            </a:r>
            <a:endParaRPr lang="ru-RU" dirty="0">
              <a:solidFill>
                <a:schemeClr val="tx1"/>
              </a:solidFill>
            </a:endParaRPr>
          </a:p>
          <a:p>
            <a:endParaRPr lang="uk-UA" dirty="0" smtClean="0">
              <a:solidFill>
                <a:schemeClr val="tx1"/>
              </a:solidFill>
            </a:endParaRPr>
          </a:p>
          <a:p>
            <a:r>
              <a:rPr lang="uk-UA" dirty="0">
                <a:solidFill>
                  <a:schemeClr val="tx1"/>
                </a:solidFill>
              </a:rPr>
              <a:t>На момент 2018 року по всьому світу </a:t>
            </a:r>
            <a:r>
              <a:rPr lang="uk-UA" dirty="0" err="1">
                <a:solidFill>
                  <a:schemeClr val="tx1"/>
                </a:solidFill>
              </a:rPr>
              <a:t>Bitcoin</a:t>
            </a:r>
            <a:r>
              <a:rPr lang="uk-UA" dirty="0">
                <a:solidFill>
                  <a:schemeClr val="tx1"/>
                </a:solidFill>
              </a:rPr>
              <a:t> користуються мільйони людей, сотні тисяч компаній приймають його в якості оплати. На базі </a:t>
            </a:r>
            <a:r>
              <a:rPr lang="uk-UA" dirty="0" err="1">
                <a:solidFill>
                  <a:schemeClr val="tx1"/>
                </a:solidFill>
              </a:rPr>
              <a:t>Bitcoin</a:t>
            </a:r>
            <a:r>
              <a:rPr lang="uk-UA" dirty="0">
                <a:solidFill>
                  <a:schemeClr val="tx1"/>
                </a:solidFill>
              </a:rPr>
              <a:t> розробляється безліч проектів. Деякі країни, зокрема Японія, визнали його законним засобом платежу.</a:t>
            </a:r>
            <a:endParaRPr lang="ru-RU" dirty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6383065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33</TotalTime>
  <Words>2816</Words>
  <Application>Microsoft Office PowerPoint</Application>
  <PresentationFormat>Широкоэкранный</PresentationFormat>
  <Paragraphs>205</Paragraphs>
  <Slides>48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48</vt:i4>
      </vt:variant>
    </vt:vector>
  </HeadingPairs>
  <TitlesOfParts>
    <vt:vector size="52" baseType="lpstr">
      <vt:lpstr>Arial</vt:lpstr>
      <vt:lpstr>Trebuchet MS</vt:lpstr>
      <vt:lpstr>Wingdings 3</vt:lpstr>
      <vt:lpstr>Аспект</vt:lpstr>
      <vt:lpstr>Блокчейн-Технології</vt:lpstr>
      <vt:lpstr>Що таке Bitcoin?</vt:lpstr>
      <vt:lpstr>Презентация PowerPoint</vt:lpstr>
      <vt:lpstr>Презентация PowerPoint</vt:lpstr>
      <vt:lpstr>Історія виникнення Bitcoin</vt:lpstr>
      <vt:lpstr>Передумови до створення Bitcoin  </vt:lpstr>
      <vt:lpstr>Презентация PowerPoint</vt:lpstr>
      <vt:lpstr>Презентация PowerPoint</vt:lpstr>
      <vt:lpstr>Статистика по мережі Bitcoin на 2018 рік </vt:lpstr>
      <vt:lpstr>Презентация PowerPoint</vt:lpstr>
      <vt:lpstr>Головні принципи функціонування Bitcoin </vt:lpstr>
      <vt:lpstr>Емісія в Bitcoin </vt:lpstr>
      <vt:lpstr>Правила емісії біткоінів </vt:lpstr>
      <vt:lpstr>Властивості bitcoin-монет</vt:lpstr>
      <vt:lpstr>Формування ціни на монети </vt:lpstr>
      <vt:lpstr>Презентация PowerPoint</vt:lpstr>
      <vt:lpstr>Поняття довіри в Bitcoin </vt:lpstr>
      <vt:lpstr>Обмеження технології Bitcoin </vt:lpstr>
      <vt:lpstr>Найбільш поширені операції з гаманцями </vt:lpstr>
      <vt:lpstr>Ключі у Bitcoin </vt:lpstr>
      <vt:lpstr>Презентация PowerPoint</vt:lpstr>
      <vt:lpstr>Транзакції в Bitcoin </vt:lpstr>
      <vt:lpstr>Основні види bitcoin-гаманців </vt:lpstr>
      <vt:lpstr>Програмні гаманці </vt:lpstr>
      <vt:lpstr>Апаратні гаманці </vt:lpstr>
      <vt:lpstr>Централізовані сховища </vt:lpstr>
      <vt:lpstr>Резервне копіювання гаманців </vt:lpstr>
      <vt:lpstr>Що таке Bitcoin-транзакція?</vt:lpstr>
      <vt:lpstr>Презентация PowerPoint</vt:lpstr>
      <vt:lpstr>Презентация PowerPoint</vt:lpstr>
      <vt:lpstr>Основні етапи верифікації транзакції </vt:lpstr>
      <vt:lpstr>Презентация PowerPoint</vt:lpstr>
      <vt:lpstr>Поняття комісії у Bitcoin </vt:lpstr>
      <vt:lpstr>Архітектура системи з технологією blockсhain </vt:lpstr>
      <vt:lpstr>Презентация PowerPoint</vt:lpstr>
      <vt:lpstr>Презентация PowerPoint</vt:lpstr>
      <vt:lpstr>Ролі учасників в обліковій системі Bitcoin </vt:lpstr>
      <vt:lpstr>Умови, за яких досягається консенсус у Bitcoin </vt:lpstr>
      <vt:lpstr>Як досягається консенсус в Bitcoin? </vt:lpstr>
      <vt:lpstr>Порівняння традиційних систем з Bitcoin</vt:lpstr>
      <vt:lpstr>Презентация PowerPoint</vt:lpstr>
      <vt:lpstr>Формування блоків транзакцій </vt:lpstr>
      <vt:lpstr>Правильно сформований блок </vt:lpstr>
      <vt:lpstr>Презентация PowerPoint</vt:lpstr>
      <vt:lpstr>Презентация PowerPoint</vt:lpstr>
      <vt:lpstr>Процес створення нового блоку </vt:lpstr>
      <vt:lpstr>Вирішення розбіжностей </vt:lpstr>
      <vt:lpstr>Дякую за увагу!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Блокчейн-Технології</dc:title>
  <dc:creator>Asmadey Asmadey</dc:creator>
  <cp:lastModifiedBy>Asmadey Asmadey</cp:lastModifiedBy>
  <cp:revision>14</cp:revision>
  <dcterms:created xsi:type="dcterms:W3CDTF">2023-11-09T19:30:20Z</dcterms:created>
  <dcterms:modified xsi:type="dcterms:W3CDTF">2023-11-09T20:04:07Z</dcterms:modified>
</cp:coreProperties>
</file>