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7" r:id="rId11"/>
    <p:sldId id="271" r:id="rId12"/>
    <p:sldId id="272" r:id="rId13"/>
    <p:sldId id="273" r:id="rId14"/>
    <p:sldId id="274" r:id="rId15"/>
    <p:sldId id="275" r:id="rId16"/>
    <p:sldId id="276" r:id="rId17"/>
    <p:sldId id="277" r:id="rId18"/>
    <p:sldId id="278" r:id="rId19"/>
    <p:sldId id="279" r:id="rId20"/>
    <p:sldId id="268" r:id="rId21"/>
    <p:sldId id="280" r:id="rId22"/>
    <p:sldId id="281" r:id="rId23"/>
    <p:sldId id="282" r:id="rId24"/>
    <p:sldId id="283" r:id="rId25"/>
    <p:sldId id="269" r:id="rId26"/>
    <p:sldId id="270" r:id="rId27"/>
    <p:sldId id="265" r:id="rId28"/>
    <p:sldId id="266"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FAB01EBD-FD1C-45C4-887F-F55C9B6BA064}" type="datetimeFigureOut">
              <a:rPr lang="ru-RU" smtClean="0"/>
              <a:t>12.11.2023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13BB9CA-E6B3-46B0-A79F-7054E1692ABD}" type="slidenum">
              <a:rPr lang="ru-RU" smtClean="0"/>
              <a:t>‹#›</a:t>
            </a:fld>
            <a:endParaRPr lang="ru-RU"/>
          </a:p>
        </p:txBody>
      </p:sp>
    </p:spTree>
    <p:extLst>
      <p:ext uri="{BB962C8B-B14F-4D97-AF65-F5344CB8AC3E}">
        <p14:creationId xmlns:p14="http://schemas.microsoft.com/office/powerpoint/2010/main" val="2340795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AB01EBD-FD1C-45C4-887F-F55C9B6BA064}" type="datetimeFigureOut">
              <a:rPr lang="ru-RU" smtClean="0"/>
              <a:t>12.11.2023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13BB9CA-E6B3-46B0-A79F-7054E1692ABD}" type="slidenum">
              <a:rPr lang="ru-RU" smtClean="0"/>
              <a:t>‹#›</a:t>
            </a:fld>
            <a:endParaRPr lang="ru-RU"/>
          </a:p>
        </p:txBody>
      </p:sp>
    </p:spTree>
    <p:extLst>
      <p:ext uri="{BB962C8B-B14F-4D97-AF65-F5344CB8AC3E}">
        <p14:creationId xmlns:p14="http://schemas.microsoft.com/office/powerpoint/2010/main" val="3289497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AB01EBD-FD1C-45C4-887F-F55C9B6BA064}" type="datetimeFigureOut">
              <a:rPr lang="ru-RU" smtClean="0"/>
              <a:t>12.11.2023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13BB9CA-E6B3-46B0-A79F-7054E1692ABD}"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04580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AB01EBD-FD1C-45C4-887F-F55C9B6BA064}" type="datetimeFigureOut">
              <a:rPr lang="ru-RU" smtClean="0"/>
              <a:t>12.11.2023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13BB9CA-E6B3-46B0-A79F-7054E1692ABD}" type="slidenum">
              <a:rPr lang="ru-RU" smtClean="0"/>
              <a:t>‹#›</a:t>
            </a:fld>
            <a:endParaRPr lang="ru-RU"/>
          </a:p>
        </p:txBody>
      </p:sp>
    </p:spTree>
    <p:extLst>
      <p:ext uri="{BB962C8B-B14F-4D97-AF65-F5344CB8AC3E}">
        <p14:creationId xmlns:p14="http://schemas.microsoft.com/office/powerpoint/2010/main" val="3744215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AB01EBD-FD1C-45C4-887F-F55C9B6BA064}" type="datetimeFigureOut">
              <a:rPr lang="ru-RU" smtClean="0"/>
              <a:t>12.11.2023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13BB9CA-E6B3-46B0-A79F-7054E1692ABD}"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8927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AB01EBD-FD1C-45C4-887F-F55C9B6BA064}" type="datetimeFigureOut">
              <a:rPr lang="ru-RU" smtClean="0"/>
              <a:t>12.11.2023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13BB9CA-E6B3-46B0-A79F-7054E1692ABD}" type="slidenum">
              <a:rPr lang="ru-RU" smtClean="0"/>
              <a:t>‹#›</a:t>
            </a:fld>
            <a:endParaRPr lang="ru-RU"/>
          </a:p>
        </p:txBody>
      </p:sp>
    </p:spTree>
    <p:extLst>
      <p:ext uri="{BB962C8B-B14F-4D97-AF65-F5344CB8AC3E}">
        <p14:creationId xmlns:p14="http://schemas.microsoft.com/office/powerpoint/2010/main" val="1513358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AB01EBD-FD1C-45C4-887F-F55C9B6BA064}" type="datetimeFigureOut">
              <a:rPr lang="ru-RU" smtClean="0"/>
              <a:t>12.11.2023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13BB9CA-E6B3-46B0-A79F-7054E1692ABD}" type="slidenum">
              <a:rPr lang="ru-RU" smtClean="0"/>
              <a:t>‹#›</a:t>
            </a:fld>
            <a:endParaRPr lang="ru-RU"/>
          </a:p>
        </p:txBody>
      </p:sp>
    </p:spTree>
    <p:extLst>
      <p:ext uri="{BB962C8B-B14F-4D97-AF65-F5344CB8AC3E}">
        <p14:creationId xmlns:p14="http://schemas.microsoft.com/office/powerpoint/2010/main" val="3353896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AB01EBD-FD1C-45C4-887F-F55C9B6BA064}" type="datetimeFigureOut">
              <a:rPr lang="ru-RU" smtClean="0"/>
              <a:t>12.11.2023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13BB9CA-E6B3-46B0-A79F-7054E1692ABD}" type="slidenum">
              <a:rPr lang="ru-RU" smtClean="0"/>
              <a:t>‹#›</a:t>
            </a:fld>
            <a:endParaRPr lang="ru-RU"/>
          </a:p>
        </p:txBody>
      </p:sp>
    </p:spTree>
    <p:extLst>
      <p:ext uri="{BB962C8B-B14F-4D97-AF65-F5344CB8AC3E}">
        <p14:creationId xmlns:p14="http://schemas.microsoft.com/office/powerpoint/2010/main" val="2688567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AB01EBD-FD1C-45C4-887F-F55C9B6BA064}" type="datetimeFigureOut">
              <a:rPr lang="ru-RU" smtClean="0"/>
              <a:t>12.11.2023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13BB9CA-E6B3-46B0-A79F-7054E1692ABD}" type="slidenum">
              <a:rPr lang="ru-RU" smtClean="0"/>
              <a:t>‹#›</a:t>
            </a:fld>
            <a:endParaRPr lang="ru-RU"/>
          </a:p>
        </p:txBody>
      </p:sp>
    </p:spTree>
    <p:extLst>
      <p:ext uri="{BB962C8B-B14F-4D97-AF65-F5344CB8AC3E}">
        <p14:creationId xmlns:p14="http://schemas.microsoft.com/office/powerpoint/2010/main" val="3523980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AB01EBD-FD1C-45C4-887F-F55C9B6BA064}" type="datetimeFigureOut">
              <a:rPr lang="ru-RU" smtClean="0"/>
              <a:t>12.11.2023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13BB9CA-E6B3-46B0-A79F-7054E1692ABD}" type="slidenum">
              <a:rPr lang="ru-RU" smtClean="0"/>
              <a:t>‹#›</a:t>
            </a:fld>
            <a:endParaRPr lang="ru-RU"/>
          </a:p>
        </p:txBody>
      </p:sp>
    </p:spTree>
    <p:extLst>
      <p:ext uri="{BB962C8B-B14F-4D97-AF65-F5344CB8AC3E}">
        <p14:creationId xmlns:p14="http://schemas.microsoft.com/office/powerpoint/2010/main" val="198632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FAB01EBD-FD1C-45C4-887F-F55C9B6BA064}" type="datetimeFigureOut">
              <a:rPr lang="ru-RU" smtClean="0"/>
              <a:t>12.11.2023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13BB9CA-E6B3-46B0-A79F-7054E1692ABD}" type="slidenum">
              <a:rPr lang="ru-RU" smtClean="0"/>
              <a:t>‹#›</a:t>
            </a:fld>
            <a:endParaRPr lang="ru-RU"/>
          </a:p>
        </p:txBody>
      </p:sp>
    </p:spTree>
    <p:extLst>
      <p:ext uri="{BB962C8B-B14F-4D97-AF65-F5344CB8AC3E}">
        <p14:creationId xmlns:p14="http://schemas.microsoft.com/office/powerpoint/2010/main" val="302606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FAB01EBD-FD1C-45C4-887F-F55C9B6BA064}" type="datetimeFigureOut">
              <a:rPr lang="ru-RU" smtClean="0"/>
              <a:t>12.11.2023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D13BB9CA-E6B3-46B0-A79F-7054E1692ABD}" type="slidenum">
              <a:rPr lang="ru-RU" smtClean="0"/>
              <a:t>‹#›</a:t>
            </a:fld>
            <a:endParaRPr lang="ru-RU"/>
          </a:p>
        </p:txBody>
      </p:sp>
    </p:spTree>
    <p:extLst>
      <p:ext uri="{BB962C8B-B14F-4D97-AF65-F5344CB8AC3E}">
        <p14:creationId xmlns:p14="http://schemas.microsoft.com/office/powerpoint/2010/main" val="3250089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FAB01EBD-FD1C-45C4-887F-F55C9B6BA064}" type="datetimeFigureOut">
              <a:rPr lang="ru-RU" smtClean="0"/>
              <a:t>12.11.2023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D13BB9CA-E6B3-46B0-A79F-7054E1692ABD}" type="slidenum">
              <a:rPr lang="ru-RU" smtClean="0"/>
              <a:t>‹#›</a:t>
            </a:fld>
            <a:endParaRPr lang="ru-RU"/>
          </a:p>
        </p:txBody>
      </p:sp>
    </p:spTree>
    <p:extLst>
      <p:ext uri="{BB962C8B-B14F-4D97-AF65-F5344CB8AC3E}">
        <p14:creationId xmlns:p14="http://schemas.microsoft.com/office/powerpoint/2010/main" val="4232811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B01EBD-FD1C-45C4-887F-F55C9B6BA064}" type="datetimeFigureOut">
              <a:rPr lang="ru-RU" smtClean="0"/>
              <a:t>12.11.2023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D13BB9CA-E6B3-46B0-A79F-7054E1692ABD}" type="slidenum">
              <a:rPr lang="ru-RU" smtClean="0"/>
              <a:t>‹#›</a:t>
            </a:fld>
            <a:endParaRPr lang="ru-RU"/>
          </a:p>
        </p:txBody>
      </p:sp>
    </p:spTree>
    <p:extLst>
      <p:ext uri="{BB962C8B-B14F-4D97-AF65-F5344CB8AC3E}">
        <p14:creationId xmlns:p14="http://schemas.microsoft.com/office/powerpoint/2010/main" val="681879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FAB01EBD-FD1C-45C4-887F-F55C9B6BA064}" type="datetimeFigureOut">
              <a:rPr lang="ru-RU" smtClean="0"/>
              <a:t>12.11.2023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13BB9CA-E6B3-46B0-A79F-7054E1692ABD}" type="slidenum">
              <a:rPr lang="ru-RU" smtClean="0"/>
              <a:t>‹#›</a:t>
            </a:fld>
            <a:endParaRPr lang="ru-RU"/>
          </a:p>
        </p:txBody>
      </p:sp>
    </p:spTree>
    <p:extLst>
      <p:ext uri="{BB962C8B-B14F-4D97-AF65-F5344CB8AC3E}">
        <p14:creationId xmlns:p14="http://schemas.microsoft.com/office/powerpoint/2010/main" val="3319836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13BB9CA-E6B3-46B0-A79F-7054E1692ABD}" type="slidenum">
              <a:rPr lang="ru-RU" smtClean="0"/>
              <a:t>‹#›</a:t>
            </a:fld>
            <a:endParaRPr lang="ru-RU"/>
          </a:p>
        </p:txBody>
      </p:sp>
      <p:sp>
        <p:nvSpPr>
          <p:cNvPr id="5" name="Date Placeholder 4"/>
          <p:cNvSpPr>
            <a:spLocks noGrp="1"/>
          </p:cNvSpPr>
          <p:nvPr>
            <p:ph type="dt" sz="half" idx="10"/>
          </p:nvPr>
        </p:nvSpPr>
        <p:spPr/>
        <p:txBody>
          <a:bodyPr/>
          <a:lstStyle/>
          <a:p>
            <a:fld id="{FAB01EBD-FD1C-45C4-887F-F55C9B6BA064}" type="datetimeFigureOut">
              <a:rPr lang="ru-RU" smtClean="0"/>
              <a:t>12.11.2023</a:t>
            </a:fld>
            <a:endParaRPr lang="ru-RU"/>
          </a:p>
        </p:txBody>
      </p:sp>
    </p:spTree>
    <p:extLst>
      <p:ext uri="{BB962C8B-B14F-4D97-AF65-F5344CB8AC3E}">
        <p14:creationId xmlns:p14="http://schemas.microsoft.com/office/powerpoint/2010/main" val="3232284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AB01EBD-FD1C-45C4-887F-F55C9B6BA064}" type="datetimeFigureOut">
              <a:rPr lang="ru-RU" smtClean="0"/>
              <a:t>12.11.2023</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13BB9CA-E6B3-46B0-A79F-7054E1692ABD}" type="slidenum">
              <a:rPr lang="ru-RU" smtClean="0"/>
              <a:t>‹#›</a:t>
            </a:fld>
            <a:endParaRPr lang="ru-RU"/>
          </a:p>
        </p:txBody>
      </p:sp>
    </p:spTree>
    <p:extLst>
      <p:ext uri="{BB962C8B-B14F-4D97-AF65-F5344CB8AC3E}">
        <p14:creationId xmlns:p14="http://schemas.microsoft.com/office/powerpoint/2010/main" val="57503157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uk-UA" dirty="0" err="1" smtClean="0">
                <a:solidFill>
                  <a:schemeClr val="tx1"/>
                </a:solidFill>
              </a:rPr>
              <a:t>Блокчейн</a:t>
            </a:r>
            <a:r>
              <a:rPr lang="uk-UA" dirty="0" smtClean="0">
                <a:solidFill>
                  <a:schemeClr val="tx1"/>
                </a:solidFill>
              </a:rPr>
              <a:t>-Технології</a:t>
            </a:r>
            <a:endParaRPr lang="ru-RU" dirty="0">
              <a:solidFill>
                <a:schemeClr val="tx1"/>
              </a:solidFill>
            </a:endParaRPr>
          </a:p>
        </p:txBody>
      </p:sp>
      <p:sp>
        <p:nvSpPr>
          <p:cNvPr id="3" name="Подзаголовок 2"/>
          <p:cNvSpPr>
            <a:spLocks noGrp="1"/>
          </p:cNvSpPr>
          <p:nvPr>
            <p:ph type="subTitle" idx="1"/>
          </p:nvPr>
        </p:nvSpPr>
        <p:spPr/>
        <p:txBody>
          <a:bodyPr/>
          <a:lstStyle/>
          <a:p>
            <a:r>
              <a:rPr lang="uk-UA" b="1" dirty="0">
                <a:solidFill>
                  <a:schemeClr val="tx1"/>
                </a:solidFill>
              </a:rPr>
              <a:t>ЛЕКЦІЯ 3. ВСТУП ДО КРИПТОГРАФІЇ ТА УПРАВЛІННЯ КЛЮЧАМИ</a:t>
            </a:r>
            <a:endParaRPr lang="ru-RU" dirty="0">
              <a:solidFill>
                <a:schemeClr val="tx1"/>
              </a:solidFill>
            </a:endParaRPr>
          </a:p>
        </p:txBody>
      </p:sp>
    </p:spTree>
    <p:extLst>
      <p:ext uri="{BB962C8B-B14F-4D97-AF65-F5344CB8AC3E}">
        <p14:creationId xmlns:p14="http://schemas.microsoft.com/office/powerpoint/2010/main" val="1090067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К</a:t>
            </a:r>
            <a:r>
              <a:rPr lang="uk-UA" dirty="0" smtClean="0">
                <a:solidFill>
                  <a:schemeClr val="tx1"/>
                </a:solidFill>
              </a:rPr>
              <a:t>ожний </a:t>
            </a:r>
            <a:r>
              <a:rPr lang="uk-UA" dirty="0">
                <a:solidFill>
                  <a:schemeClr val="tx1"/>
                </a:solidFill>
              </a:rPr>
              <a:t>з порушників є учасником системи і може приймати участь у керуванні нею, впливати на відповідне обладнання з метою його модифікації тощо. Інакше кажучи, практично не існує обмежень дій порушників по відношенню до системи.</a:t>
            </a:r>
            <a:endParaRPr lang="ru-RU" dirty="0">
              <a:solidFill>
                <a:schemeClr val="tx1"/>
              </a:solidFill>
            </a:endParaRPr>
          </a:p>
          <a:p>
            <a:r>
              <a:rPr lang="uk-UA" dirty="0">
                <a:solidFill>
                  <a:schemeClr val="tx1"/>
                </a:solidFill>
              </a:rPr>
              <a:t>Яка ж мета може переслідуватися порушником? По-перше, це зміна бази даних з метою зміни стану "балансів" користувачів. По- друге, це може бути спроба обмеження доступу певного вузла чи низки вузлів до актуального стану бази даних. Крім того, сюди можна віднести нанесення шкоди шляхом впровадження вірусного програмного забезпечення чи безпосередньої модифікації самого програмного забезпечення користувача.</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640095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Для повноти моделі порушника також розглядаються технічне забезпечення та кваліфікація порушника. Оскільки </a:t>
            </a:r>
            <a:r>
              <a:rPr lang="uk-UA" dirty="0" err="1">
                <a:solidFill>
                  <a:schemeClr val="tx1"/>
                </a:solidFill>
              </a:rPr>
              <a:t>Bitcoin</a:t>
            </a:r>
            <a:r>
              <a:rPr lang="uk-UA" dirty="0">
                <a:solidFill>
                  <a:schemeClr val="tx1"/>
                </a:solidFill>
              </a:rPr>
              <a:t> є децентралізованою системою, вузли якої можуть володіти всіляким рівнем забезпечення (від ноутбука до кластера), то слід передбачити, що окремий порушник може мати доступ до найновішого програмного та апаратного забезпечення, а також дуже високу кваліфікацію</a:t>
            </a:r>
            <a:r>
              <a:rPr lang="uk-UA" dirty="0" smtClean="0">
                <a:solidFill>
                  <a:schemeClr val="tx1"/>
                </a:solidFill>
              </a:rPr>
              <a:t>.</a:t>
            </a:r>
            <a:endParaRPr lang="ru-RU" dirty="0">
              <a:solidFill>
                <a:schemeClr val="tx1"/>
              </a:solidFill>
            </a:endParaRPr>
          </a:p>
        </p:txBody>
      </p:sp>
    </p:spTree>
    <p:extLst>
      <p:ext uri="{BB962C8B-B14F-4D97-AF65-F5344CB8AC3E}">
        <p14:creationId xmlns:p14="http://schemas.microsoft.com/office/powerpoint/2010/main" val="1438224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dirty="0">
                <a:solidFill>
                  <a:schemeClr val="tx1"/>
                </a:solidFill>
              </a:rPr>
              <a:t>Спробуємо описати модель загроз для </a:t>
            </a:r>
            <a:r>
              <a:rPr lang="uk-UA" dirty="0" err="1">
                <a:solidFill>
                  <a:schemeClr val="tx1"/>
                </a:solidFill>
              </a:rPr>
              <a:t>Bitcoin</a:t>
            </a:r>
            <a:r>
              <a:rPr lang="ru-RU" dirty="0">
                <a:solidFill>
                  <a:schemeClr val="tx1"/>
                </a:solidFill>
              </a:rPr>
              <a:t/>
            </a:r>
            <a:br>
              <a:rPr lang="ru-RU" dirty="0">
                <a:solidFill>
                  <a:schemeClr val="tx1"/>
                </a:solidFill>
              </a:rPr>
            </a:br>
            <a:endParaRPr lang="ru-RU" dirty="0"/>
          </a:p>
        </p:txBody>
      </p:sp>
      <p:sp>
        <p:nvSpPr>
          <p:cNvPr id="3" name="Объект 2"/>
          <p:cNvSpPr>
            <a:spLocks noGrp="1"/>
          </p:cNvSpPr>
          <p:nvPr>
            <p:ph idx="1"/>
          </p:nvPr>
        </p:nvSpPr>
        <p:spPr/>
        <p:txBody>
          <a:bodyPr/>
          <a:lstStyle/>
          <a:p>
            <a:r>
              <a:rPr lang="uk-UA" i="1" dirty="0">
                <a:solidFill>
                  <a:schemeClr val="tx1"/>
                </a:solidFill>
              </a:rPr>
              <a:t>Конфіденційність: </a:t>
            </a:r>
            <a:r>
              <a:rPr lang="uk-UA" dirty="0">
                <a:solidFill>
                  <a:schemeClr val="tx1"/>
                </a:solidFill>
              </a:rPr>
              <a:t>за замовчуванням </a:t>
            </a:r>
            <a:r>
              <a:rPr lang="uk-UA" dirty="0" err="1">
                <a:solidFill>
                  <a:schemeClr val="tx1"/>
                </a:solidFill>
              </a:rPr>
              <a:t>Bitcoin</a:t>
            </a:r>
            <a:r>
              <a:rPr lang="uk-UA" dirty="0">
                <a:solidFill>
                  <a:schemeClr val="tx1"/>
                </a:solidFill>
              </a:rPr>
              <a:t> не забезпечує цієї послуги безпеки, тобто база даних є відкритою і загальнодоступною для всіх, всі транзакції та повідомлення між користувачами передаються у відкритому вигляді.</a:t>
            </a:r>
            <a:endParaRPr lang="ru-RU" dirty="0">
              <a:solidFill>
                <a:schemeClr val="tx1"/>
              </a:solidFill>
            </a:endParaRPr>
          </a:p>
          <a:p>
            <a:r>
              <a:rPr lang="uk-UA" i="1" dirty="0">
                <a:solidFill>
                  <a:schemeClr val="tx1"/>
                </a:solidFill>
              </a:rPr>
              <a:t>Цілісність: </a:t>
            </a:r>
            <a:r>
              <a:rPr lang="uk-UA" dirty="0">
                <a:solidFill>
                  <a:schemeClr val="tx1"/>
                </a:solidFill>
              </a:rPr>
              <a:t>використання технології </a:t>
            </a:r>
            <a:r>
              <a:rPr lang="uk-UA" dirty="0" err="1">
                <a:solidFill>
                  <a:schemeClr val="tx1"/>
                </a:solidFill>
              </a:rPr>
              <a:t>blockchain</a:t>
            </a:r>
            <a:r>
              <a:rPr lang="uk-UA" dirty="0">
                <a:solidFill>
                  <a:schemeClr val="tx1"/>
                </a:solidFill>
              </a:rPr>
              <a:t> у </a:t>
            </a:r>
            <a:r>
              <a:rPr lang="uk-UA" dirty="0" err="1">
                <a:solidFill>
                  <a:schemeClr val="tx1"/>
                </a:solidFill>
              </a:rPr>
              <a:t>Bitcoin</a:t>
            </a:r>
            <a:r>
              <a:rPr lang="uk-UA" dirty="0">
                <a:solidFill>
                  <a:schemeClr val="tx1"/>
                </a:solidFill>
              </a:rPr>
              <a:t> орієнтовано саме на забезпечення цієї послуги безпеки (відповідно, її забезпечення потребує максимальної уваги до всіх процесів, що пов’язані з обробкою даних: зберіганням, передачею тощо).</a:t>
            </a:r>
            <a:endParaRPr lang="ru-RU" dirty="0">
              <a:solidFill>
                <a:schemeClr val="tx1"/>
              </a:solidFill>
            </a:endParaRPr>
          </a:p>
          <a:p>
            <a:r>
              <a:rPr lang="uk-UA" i="1" dirty="0">
                <a:solidFill>
                  <a:schemeClr val="tx1"/>
                </a:solidFill>
              </a:rPr>
              <a:t>Доступність: </a:t>
            </a:r>
            <a:r>
              <a:rPr lang="uk-UA" dirty="0">
                <a:solidFill>
                  <a:schemeClr val="tx1"/>
                </a:solidFill>
              </a:rPr>
              <a:t>як згадувалося раніше, база даних у </a:t>
            </a:r>
            <a:r>
              <a:rPr lang="uk-UA" dirty="0" err="1">
                <a:solidFill>
                  <a:schemeClr val="tx1"/>
                </a:solidFill>
              </a:rPr>
              <a:t>Bitcoin</a:t>
            </a:r>
            <a:r>
              <a:rPr lang="uk-UA" dirty="0">
                <a:solidFill>
                  <a:schemeClr val="tx1"/>
                </a:solidFill>
              </a:rPr>
              <a:t> є загальнодоступною і відкритою. Завдяки цьому кожен користувач може незалежно проводити аудит всіх процесів, що протікають в обліковій системі </a:t>
            </a:r>
            <a:r>
              <a:rPr lang="uk-UA" dirty="0" err="1">
                <a:solidFill>
                  <a:schemeClr val="tx1"/>
                </a:solidFill>
              </a:rPr>
              <a:t>Bitcoin</a:t>
            </a:r>
            <a:r>
              <a:rPr lang="uk-UA" dirty="0">
                <a:solidFill>
                  <a:schemeClr val="tx1"/>
                </a:solidFill>
              </a:rPr>
              <a:t>.</a:t>
            </a:r>
            <a:endParaRPr lang="ru-RU" dirty="0">
              <a:solidFill>
                <a:schemeClr val="tx1"/>
              </a:solidFill>
            </a:endParaRPr>
          </a:p>
        </p:txBody>
      </p:sp>
    </p:spTree>
    <p:extLst>
      <p:ext uri="{BB962C8B-B14F-4D97-AF65-F5344CB8AC3E}">
        <p14:creationId xmlns:p14="http://schemas.microsoft.com/office/powerpoint/2010/main" val="3451913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230909"/>
            <a:ext cx="8596668" cy="1320800"/>
          </a:xfrm>
        </p:spPr>
        <p:txBody>
          <a:bodyPr>
            <a:normAutofit fontScale="90000"/>
          </a:bodyPr>
          <a:lstStyle/>
          <a:p>
            <a:r>
              <a:rPr lang="uk-UA" dirty="0">
                <a:solidFill>
                  <a:schemeClr val="tx1"/>
                </a:solidFill>
              </a:rPr>
              <a:t>З урахуванням категорій і можливостей порушників, розглянемо загрози, що можуть бути здійснені в межах системи </a:t>
            </a:r>
            <a:r>
              <a:rPr lang="uk-UA" dirty="0" err="1">
                <a:solidFill>
                  <a:schemeClr val="tx1"/>
                </a:solidFill>
              </a:rPr>
              <a:t>Bitcoin</a:t>
            </a:r>
            <a:r>
              <a:rPr lang="uk-UA" dirty="0">
                <a:solidFill>
                  <a:schemeClr val="tx1"/>
                </a:solidFill>
              </a:rPr>
              <a:t>:</a:t>
            </a:r>
            <a:r>
              <a:rPr lang="ru-RU" sz="2000" dirty="0">
                <a:solidFill>
                  <a:schemeClr val="tx1"/>
                </a:solidFill>
              </a:rPr>
              <a:t/>
            </a:r>
            <a:br>
              <a:rPr lang="ru-RU" sz="2000" dirty="0">
                <a:solidFill>
                  <a:schemeClr val="tx1"/>
                </a:solidFill>
              </a:rPr>
            </a:br>
            <a:endParaRPr lang="ru-RU" dirty="0"/>
          </a:p>
        </p:txBody>
      </p:sp>
      <p:sp>
        <p:nvSpPr>
          <p:cNvPr id="3" name="Объект 2"/>
          <p:cNvSpPr>
            <a:spLocks noGrp="1"/>
          </p:cNvSpPr>
          <p:nvPr>
            <p:ph idx="1"/>
          </p:nvPr>
        </p:nvSpPr>
        <p:spPr>
          <a:xfrm>
            <a:off x="677334" y="2289899"/>
            <a:ext cx="8596668" cy="4314101"/>
          </a:xfrm>
        </p:spPr>
        <p:txBody>
          <a:bodyPr>
            <a:normAutofit fontScale="92500" lnSpcReduction="10000"/>
          </a:bodyPr>
          <a:lstStyle/>
          <a:p>
            <a:pPr marL="914400" lvl="2" indent="0">
              <a:buNone/>
            </a:pPr>
            <a:r>
              <a:rPr lang="uk-UA" sz="1800" dirty="0" smtClean="0">
                <a:solidFill>
                  <a:schemeClr val="tx1"/>
                </a:solidFill>
              </a:rPr>
              <a:t>1. Створення транзакції/блоку, що витрачають одні й ті ж монети (створюють цінність “з повітря”).</a:t>
            </a:r>
            <a:endParaRPr lang="ru-RU" sz="1800" dirty="0" smtClean="0">
              <a:solidFill>
                <a:schemeClr val="tx1"/>
              </a:solidFill>
            </a:endParaRPr>
          </a:p>
          <a:p>
            <a:pPr marL="914400" lvl="2" indent="0">
              <a:buNone/>
            </a:pPr>
            <a:r>
              <a:rPr lang="uk-UA" sz="1800" dirty="0" smtClean="0">
                <a:solidFill>
                  <a:schemeClr val="tx1"/>
                </a:solidFill>
              </a:rPr>
              <a:t>2. Зловмисник, що володіє гарною репутацією, може переконати спільноту прийняти оновлення з деякою вразливістю у безпеці.</a:t>
            </a:r>
            <a:endParaRPr lang="ru-RU" sz="1800" dirty="0" smtClean="0">
              <a:solidFill>
                <a:schemeClr val="tx1"/>
              </a:solidFill>
            </a:endParaRPr>
          </a:p>
          <a:p>
            <a:pPr marL="914400" lvl="2" indent="0">
              <a:buNone/>
            </a:pPr>
            <a:r>
              <a:rPr lang="uk-UA" sz="1800" dirty="0" smtClean="0">
                <a:solidFill>
                  <a:schemeClr val="tx1"/>
                </a:solidFill>
              </a:rPr>
              <a:t>3. Зловмисник може створити </a:t>
            </a:r>
            <a:r>
              <a:rPr lang="uk-UA" sz="1800" dirty="0" err="1" smtClean="0">
                <a:solidFill>
                  <a:schemeClr val="tx1"/>
                </a:solidFill>
              </a:rPr>
              <a:t>форк</a:t>
            </a:r>
            <a:r>
              <a:rPr lang="uk-UA" sz="1800" dirty="0" smtClean="0">
                <a:solidFill>
                  <a:schemeClr val="tx1"/>
                </a:solidFill>
              </a:rPr>
              <a:t> і додати деяку вразливість безпеки. Після цього він може якимось чином переключити деяку кількість користувачів на цільову (вразливу) систему.</a:t>
            </a:r>
          </a:p>
          <a:p>
            <a:pPr marL="914400" lvl="2" indent="0">
              <a:buNone/>
            </a:pPr>
            <a:r>
              <a:rPr lang="uk-UA" sz="1800" dirty="0" smtClean="0"/>
              <a:t>4. Зловмисник </a:t>
            </a:r>
            <a:r>
              <a:rPr lang="uk-UA" sz="1800" dirty="0"/>
              <a:t>може побудувати небезпечний протокол над системою </a:t>
            </a:r>
            <a:r>
              <a:rPr lang="uk-UA" sz="1800" dirty="0" err="1"/>
              <a:t>Bitcoin</a:t>
            </a:r>
            <a:r>
              <a:rPr lang="uk-UA" sz="1800" dirty="0"/>
              <a:t> і переконати учасників системи користуватися цим протоколом.</a:t>
            </a:r>
            <a:endParaRPr lang="ru-RU" sz="1800" dirty="0"/>
          </a:p>
          <a:p>
            <a:pPr marL="914400" lvl="2" indent="0">
              <a:buNone/>
            </a:pPr>
            <a:r>
              <a:rPr lang="uk-UA" sz="1800" dirty="0" smtClean="0"/>
              <a:t>5. Атакуючий </a:t>
            </a:r>
            <a:r>
              <a:rPr lang="uk-UA" sz="1800" dirty="0"/>
              <a:t>може придбати велику кількість обчислювальної потужності та спробувати створити альтернативні ланцюги.</a:t>
            </a:r>
            <a:endParaRPr lang="ru-RU" sz="1800" dirty="0"/>
          </a:p>
          <a:p>
            <a:pPr marL="914400" lvl="2" indent="0">
              <a:buNone/>
            </a:pPr>
            <a:r>
              <a:rPr lang="uk-UA" sz="1800" dirty="0" smtClean="0"/>
              <a:t>6. Зловмисник </a:t>
            </a:r>
            <a:r>
              <a:rPr lang="uk-UA" sz="1800" dirty="0"/>
              <a:t>може отримати доступ до обладнання інших учасників системи (і в результаті оволодіти більшою частиною обчислювальної потужності).</a:t>
            </a:r>
            <a:endParaRPr lang="ru-RU" sz="1800" dirty="0"/>
          </a:p>
          <a:p>
            <a:pPr marL="1257300" lvl="2" indent="-342900">
              <a:buFont typeface="+mj-lt"/>
              <a:buAutoNum type="arabicPeriod"/>
            </a:pPr>
            <a:endParaRPr lang="ru-RU" sz="1000" dirty="0" smtClean="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754284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258618"/>
            <a:ext cx="8596668" cy="1320800"/>
          </a:xfrm>
        </p:spPr>
        <p:txBody>
          <a:bodyPr/>
          <a:lstStyle/>
          <a:p>
            <a:endParaRPr lang="ru-RU" dirty="0"/>
          </a:p>
        </p:txBody>
      </p:sp>
      <p:sp>
        <p:nvSpPr>
          <p:cNvPr id="3" name="Объект 2"/>
          <p:cNvSpPr>
            <a:spLocks noGrp="1"/>
          </p:cNvSpPr>
          <p:nvPr>
            <p:ph idx="1"/>
          </p:nvPr>
        </p:nvSpPr>
        <p:spPr>
          <a:xfrm>
            <a:off x="677334" y="332509"/>
            <a:ext cx="8596668" cy="5708853"/>
          </a:xfrm>
        </p:spPr>
        <p:txBody>
          <a:bodyPr>
            <a:noAutofit/>
          </a:bodyPr>
          <a:lstStyle/>
          <a:p>
            <a:pPr marL="914400" lvl="2" indent="0">
              <a:buNone/>
            </a:pPr>
            <a:r>
              <a:rPr lang="uk-UA" sz="1800" dirty="0" smtClean="0"/>
              <a:t>7. Зловмисник </a:t>
            </a:r>
            <a:r>
              <a:rPr lang="uk-UA" sz="1800" dirty="0"/>
              <a:t>може змінити програмне забезпечення мережевого вузлу.</a:t>
            </a:r>
            <a:endParaRPr lang="ru-RU" sz="1800" dirty="0"/>
          </a:p>
          <a:p>
            <a:pPr marL="914400" lvl="2" indent="0">
              <a:buNone/>
            </a:pPr>
            <a:r>
              <a:rPr lang="uk-UA" sz="1800" dirty="0" smtClean="0"/>
              <a:t>8. Зловмисник </a:t>
            </a:r>
            <a:r>
              <a:rPr lang="uk-UA" sz="1800" dirty="0"/>
              <a:t>може створювати підроблені сайти та гаманці (надавати недостовірну інформацію</a:t>
            </a:r>
            <a:r>
              <a:rPr lang="uk-UA" sz="1800" dirty="0" smtClean="0"/>
              <a:t>).</a:t>
            </a:r>
          </a:p>
          <a:p>
            <a:pPr marL="914400" lvl="2" indent="0">
              <a:buNone/>
            </a:pPr>
            <a:r>
              <a:rPr lang="uk-UA" sz="1800" dirty="0" smtClean="0"/>
              <a:t>9. Зловмисник </a:t>
            </a:r>
            <a:r>
              <a:rPr lang="uk-UA" sz="1800" dirty="0"/>
              <a:t>може змінити своє обладнання (пристрої) і розповсюдити його.</a:t>
            </a:r>
            <a:endParaRPr lang="ru-RU" sz="1800" dirty="0"/>
          </a:p>
          <a:p>
            <a:pPr marL="914400" lvl="2" indent="0">
              <a:buNone/>
            </a:pPr>
            <a:r>
              <a:rPr lang="uk-UA" sz="1800" dirty="0" smtClean="0"/>
              <a:t>10. Зловмисник </a:t>
            </a:r>
            <a:r>
              <a:rPr lang="uk-UA" sz="1800" dirty="0"/>
              <a:t>може змінити своє програмне забезпечення (гаманець).</a:t>
            </a:r>
            <a:endParaRPr lang="ru-RU" sz="1800" dirty="0"/>
          </a:p>
          <a:p>
            <a:pPr marL="914400" lvl="2" indent="0">
              <a:buNone/>
            </a:pPr>
            <a:r>
              <a:rPr lang="uk-UA" sz="1800" dirty="0" smtClean="0"/>
              <a:t>11. Зловмисник </a:t>
            </a:r>
            <a:r>
              <a:rPr lang="uk-UA" sz="1800" dirty="0"/>
              <a:t>може перехопити/змінити/замінити будь-яке повідомлення між учасниками (наприклад з метою передачі невірної історії транзакцій чи обмеження доступу відповідного вузлу до актуального стану бази даних).</a:t>
            </a:r>
            <a:endParaRPr lang="ru-RU" sz="1800" dirty="0"/>
          </a:p>
          <a:p>
            <a:pPr marL="914400" lvl="2" indent="0">
              <a:buNone/>
            </a:pPr>
            <a:r>
              <a:rPr lang="uk-UA" sz="1800" dirty="0" smtClean="0"/>
              <a:t>12. Атакуючий </a:t>
            </a:r>
            <a:r>
              <a:rPr lang="uk-UA" sz="1800" dirty="0"/>
              <a:t>може видавати себе за будь-якого з учасників системи, може навіть імітувати цілу мережу (у випадку, якщо атакуючий є посередником між окремим користувачем і мережею в цілому, він може видавати себе за різних учасників системи; відповідно, у користувача може виникнути відчуття, що він спілкується з різними вузлами, хоча насправді це буде не так). Таким чином атакуючий можу нав’язувати альтернативну історію окремому користувачеві або цілій групі.</a:t>
            </a:r>
            <a:endParaRPr lang="ru-RU" sz="1800" dirty="0"/>
          </a:p>
          <a:p>
            <a:pPr lvl="2"/>
            <a:endParaRPr lang="ru-RU" sz="1800" dirty="0"/>
          </a:p>
          <a:p>
            <a:endParaRPr lang="ru-RU" dirty="0"/>
          </a:p>
        </p:txBody>
      </p:sp>
    </p:spTree>
    <p:extLst>
      <p:ext uri="{BB962C8B-B14F-4D97-AF65-F5344CB8AC3E}">
        <p14:creationId xmlns:p14="http://schemas.microsoft.com/office/powerpoint/2010/main" val="1899630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a:bodyPr>
          <a:lstStyle/>
          <a:p>
            <a:pPr marL="914400" lvl="2" indent="0">
              <a:buNone/>
            </a:pPr>
            <a:r>
              <a:rPr lang="uk-UA" sz="1800" dirty="0" smtClean="0">
                <a:solidFill>
                  <a:schemeClr val="tx1"/>
                </a:solidFill>
              </a:rPr>
              <a:t>13. Атакуючий </a:t>
            </a:r>
            <a:r>
              <a:rPr lang="uk-UA" sz="1800" dirty="0">
                <a:solidFill>
                  <a:schemeClr val="tx1"/>
                </a:solidFill>
              </a:rPr>
              <a:t>може легко приховати свої дії (оскільки у мережі </a:t>
            </a:r>
            <a:r>
              <a:rPr lang="uk-UA" sz="1800" dirty="0" err="1">
                <a:solidFill>
                  <a:schemeClr val="tx1"/>
                </a:solidFill>
              </a:rPr>
              <a:t>Bitcoin</a:t>
            </a:r>
            <a:r>
              <a:rPr lang="uk-UA" sz="1800" dirty="0">
                <a:solidFill>
                  <a:schemeClr val="tx1"/>
                </a:solidFill>
              </a:rPr>
              <a:t> відсутня ідентифікація і користувачі нічого не знають один про одного, в таких умовах приховати дії достатньо просто).</a:t>
            </a:r>
            <a:endParaRPr lang="ru-RU" sz="1800" dirty="0">
              <a:solidFill>
                <a:schemeClr val="tx1"/>
              </a:solidFill>
            </a:endParaRPr>
          </a:p>
          <a:p>
            <a:pPr marL="914400" lvl="2" indent="0">
              <a:buNone/>
            </a:pPr>
            <a:r>
              <a:rPr lang="uk-UA" sz="1800" dirty="0" smtClean="0">
                <a:solidFill>
                  <a:schemeClr val="tx1"/>
                </a:solidFill>
              </a:rPr>
              <a:t>14. Зловмисник </a:t>
            </a:r>
            <a:r>
              <a:rPr lang="uk-UA" sz="1800" dirty="0">
                <a:solidFill>
                  <a:schemeClr val="tx1"/>
                </a:solidFill>
              </a:rPr>
              <a:t>може ідентифікувати учасників транзакцій, аналізуючи інтернет-трафік (точкою атаки є сегмент мережі від користувача до провайдера та мається на увазі, що провайдер може прослуховувати весь вхідний і вихідний трафік конкретного користувача).</a:t>
            </a:r>
            <a:endParaRPr lang="ru-RU" sz="1800"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8222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algn="just"/>
            <a:r>
              <a:rPr lang="uk-UA" dirty="0">
                <a:solidFill>
                  <a:schemeClr val="tx1"/>
                </a:solidFill>
              </a:rPr>
              <a:t>Перші 4 загрози найбільш складні з точки зору їх реалізації, так як для їх вдалого проведення </a:t>
            </a:r>
            <a:r>
              <a:rPr lang="uk-UA" dirty="0" smtClean="0">
                <a:solidFill>
                  <a:schemeClr val="tx1"/>
                </a:solidFill>
              </a:rPr>
              <a:t>необхідна </a:t>
            </a:r>
            <a:r>
              <a:rPr lang="uk-UA" dirty="0">
                <a:solidFill>
                  <a:schemeClr val="tx1"/>
                </a:solidFill>
              </a:rPr>
              <a:t>велика підтримка зі сторони учасників системи. А оскільки від оновлень, що запропоновані, безпосередньо залежить безпека монет користувачів, то такі пропозиції будуть ретельно розглядатися і впровадити до них </a:t>
            </a:r>
            <a:r>
              <a:rPr lang="uk-UA" dirty="0" err="1">
                <a:solidFill>
                  <a:schemeClr val="tx1"/>
                </a:solidFill>
              </a:rPr>
              <a:t>backdoors</a:t>
            </a:r>
            <a:r>
              <a:rPr lang="uk-UA" dirty="0">
                <a:solidFill>
                  <a:schemeClr val="tx1"/>
                </a:solidFill>
              </a:rPr>
              <a:t> доволі проблематично</a:t>
            </a:r>
            <a:r>
              <a:rPr lang="uk-UA" dirty="0" smtClean="0">
                <a:solidFill>
                  <a:schemeClr val="tx1"/>
                </a:solidFill>
              </a:rPr>
              <a:t>.</a:t>
            </a:r>
          </a:p>
          <a:p>
            <a:pPr algn="just"/>
            <a:r>
              <a:rPr lang="uk-UA" dirty="0">
                <a:solidFill>
                  <a:schemeClr val="tx1"/>
                </a:solidFill>
              </a:rPr>
              <a:t>Метою загроз 5 та 6 є володіння великою кількістю обчислювальної потужності. Реалізація цих загроз дуже затратна і </a:t>
            </a:r>
            <a:r>
              <a:rPr lang="uk-UA" dirty="0" err="1">
                <a:solidFill>
                  <a:schemeClr val="tx1"/>
                </a:solidFill>
              </a:rPr>
              <a:t>рідко</a:t>
            </a:r>
            <a:r>
              <a:rPr lang="uk-UA" dirty="0">
                <a:solidFill>
                  <a:schemeClr val="tx1"/>
                </a:solidFill>
              </a:rPr>
              <a:t> вигода від таких атак перевищує витрати на її проведення. З іншої сторони, для користувачів такі атаки є найбільш небезпечними, оскільки у цих випадках </a:t>
            </a:r>
            <a:r>
              <a:rPr lang="uk-UA" dirty="0" smtClean="0">
                <a:solidFill>
                  <a:schemeClr val="tx1"/>
                </a:solidFill>
              </a:rPr>
              <a:t>атакуючий </a:t>
            </a:r>
            <a:r>
              <a:rPr lang="uk-UA" dirty="0">
                <a:solidFill>
                  <a:schemeClr val="tx1"/>
                </a:solidFill>
              </a:rPr>
              <a:t>обдурює користувачів, при цьому уникаючи порушення самого протоколу</a:t>
            </a:r>
            <a:endParaRPr lang="ru-RU" dirty="0">
              <a:solidFill>
                <a:schemeClr val="tx1"/>
              </a:solidFill>
            </a:endParaRPr>
          </a:p>
          <a:p>
            <a:pPr algn="just"/>
            <a:endParaRPr lang="ru-RU" dirty="0">
              <a:solidFill>
                <a:schemeClr val="tx1"/>
              </a:solidFill>
            </a:endParaRPr>
          </a:p>
        </p:txBody>
      </p:sp>
    </p:spTree>
    <p:extLst>
      <p:ext uri="{BB962C8B-B14F-4D97-AF65-F5344CB8AC3E}">
        <p14:creationId xmlns:p14="http://schemas.microsoft.com/office/powerpoint/2010/main" val="2378573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Наступні 4 загрози (7-10) реалізувати набагато простіше попередніх. Частіш за все вони можуть бути реалізовані постачальниками програмного й апаратного забезпечення. І враховуючи те, що далеко не кожний користувач перевіряє вихідний код гаманця на наявність </a:t>
            </a:r>
            <a:r>
              <a:rPr lang="uk-UA" dirty="0" err="1">
                <a:solidFill>
                  <a:schemeClr val="tx1"/>
                </a:solidFill>
              </a:rPr>
              <a:t>вразливостей</a:t>
            </a:r>
            <a:r>
              <a:rPr lang="uk-UA" dirty="0">
                <a:solidFill>
                  <a:schemeClr val="tx1"/>
                </a:solidFill>
              </a:rPr>
              <a:t>, такий тип атак найбільш вірогідний і саме такі атаки можуть призвести до втрати користувачами монет. В якості захисту від подібного роду атак користувачам рекомендується перевіряти програмне забезпечення гаманців на наявність </a:t>
            </a:r>
            <a:r>
              <a:rPr lang="uk-UA" dirty="0" err="1">
                <a:solidFill>
                  <a:schemeClr val="tx1"/>
                </a:solidFill>
              </a:rPr>
              <a:t>вразливостей</a:t>
            </a:r>
            <a:r>
              <a:rPr lang="uk-UA" dirty="0">
                <a:solidFill>
                  <a:schemeClr val="tx1"/>
                </a:solidFill>
              </a:rPr>
              <a:t> і використовувати програмне забезпечення тільки від довірених джерел.</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2418498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4 загрози, що залишилися (11-14) провести найпростіше, оскільки вони реалізуються на мережевому рівні. Наслідки таких атак дуже </a:t>
            </a:r>
            <a:r>
              <a:rPr lang="uk-UA" dirty="0" err="1">
                <a:solidFill>
                  <a:schemeClr val="tx1"/>
                </a:solidFill>
              </a:rPr>
              <a:t>рідко</a:t>
            </a:r>
            <a:r>
              <a:rPr lang="uk-UA" dirty="0">
                <a:solidFill>
                  <a:schemeClr val="tx1"/>
                </a:solidFill>
              </a:rPr>
              <a:t> можуть призвести до втрати монет користувачами, однак обмежити доступ користувача до актуальної інформації та обмежити його дії в мережі можуть. Захистити децентралізовану систему від атак подібного роду більш проблематично, але можливо за рахунок збільшення кількості </a:t>
            </a:r>
            <a:r>
              <a:rPr lang="uk-UA" dirty="0" err="1">
                <a:solidFill>
                  <a:schemeClr val="tx1"/>
                </a:solidFill>
              </a:rPr>
              <a:t>зв’язків</a:t>
            </a:r>
            <a:r>
              <a:rPr lang="uk-UA" dirty="0">
                <a:solidFill>
                  <a:schemeClr val="tx1"/>
                </a:solidFill>
              </a:rPr>
              <a:t> кожного користувача з іншими вузлами мережі.</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922662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b="1" dirty="0">
                <a:solidFill>
                  <a:schemeClr val="tx1"/>
                </a:solidFill>
              </a:rPr>
              <a:t>Генерація та обробка секретних ключів</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p:txBody>
          <a:bodyPr/>
          <a:lstStyle/>
          <a:p>
            <a:r>
              <a:rPr lang="uk-UA" dirty="0">
                <a:solidFill>
                  <a:schemeClr val="tx1"/>
                </a:solidFill>
              </a:rPr>
              <a:t>На практиці дуже важливо, щоб схеми формування ключів і цифрового підпису працювали </a:t>
            </a:r>
            <a:r>
              <a:rPr lang="uk-UA" dirty="0" err="1">
                <a:solidFill>
                  <a:schemeClr val="tx1"/>
                </a:solidFill>
              </a:rPr>
              <a:t>коректно</a:t>
            </a:r>
            <a:r>
              <a:rPr lang="uk-UA" dirty="0">
                <a:solidFill>
                  <a:schemeClr val="tx1"/>
                </a:solidFill>
              </a:rPr>
              <a:t>, а механізми забезпечення безпеки були надійними. При роботі з </a:t>
            </a:r>
            <a:r>
              <a:rPr lang="uk-UA" dirty="0" err="1">
                <a:solidFill>
                  <a:schemeClr val="tx1"/>
                </a:solidFill>
              </a:rPr>
              <a:t>криптовалютами</a:t>
            </a:r>
            <a:r>
              <a:rPr lang="uk-UA" dirty="0">
                <a:solidFill>
                  <a:schemeClr val="tx1"/>
                </a:solidFill>
              </a:rPr>
              <a:t> використовується цифровий підпис. У першу чергу він потрібен для доказу володіння монетами (</a:t>
            </a:r>
            <a:r>
              <a:rPr lang="uk-UA" i="1" dirty="0" err="1">
                <a:solidFill>
                  <a:schemeClr val="tx1"/>
                </a:solidFill>
              </a:rPr>
              <a:t>proof</a:t>
            </a:r>
            <a:r>
              <a:rPr lang="uk-UA" i="1" dirty="0">
                <a:solidFill>
                  <a:schemeClr val="tx1"/>
                </a:solidFill>
              </a:rPr>
              <a:t> </a:t>
            </a:r>
            <a:r>
              <a:rPr lang="uk-UA" i="1" dirty="0" err="1">
                <a:solidFill>
                  <a:schemeClr val="tx1"/>
                </a:solidFill>
              </a:rPr>
              <a:t>of</a:t>
            </a:r>
            <a:r>
              <a:rPr lang="uk-UA" i="1" dirty="0">
                <a:solidFill>
                  <a:schemeClr val="tx1"/>
                </a:solidFill>
              </a:rPr>
              <a:t> </a:t>
            </a:r>
            <a:r>
              <a:rPr lang="uk-UA" i="1" dirty="0" err="1">
                <a:solidFill>
                  <a:schemeClr val="tx1"/>
                </a:solidFill>
              </a:rPr>
              <a:t>ownership</a:t>
            </a:r>
            <a:r>
              <a:rPr lang="uk-UA" dirty="0">
                <a:solidFill>
                  <a:schemeClr val="tx1"/>
                </a:solidFill>
              </a:rPr>
              <a:t>). А власник монет в результаті визначається знанням особистого ключа, який потрібен для обчислення цифрового підпису. Для власника ключа важливо, щоб ніхто інший не міг вкрасти, розрахувати або згенерувати такі ж ключові дані</a:t>
            </a:r>
            <a:r>
              <a:rPr lang="uk-UA" dirty="0" smtClean="0">
                <a:solidFill>
                  <a:schemeClr val="tx1"/>
                </a:solidFill>
              </a:rPr>
              <a:t>.</a:t>
            </a:r>
          </a:p>
          <a:p>
            <a:r>
              <a:rPr lang="uk-UA" dirty="0">
                <a:solidFill>
                  <a:schemeClr val="tx1"/>
                </a:solidFill>
              </a:rPr>
              <a:t>Що це означає? Користувачі </a:t>
            </a:r>
            <a:r>
              <a:rPr lang="uk-UA" dirty="0" err="1">
                <a:solidFill>
                  <a:schemeClr val="tx1"/>
                </a:solidFill>
              </a:rPr>
              <a:t>Bitcoin</a:t>
            </a:r>
            <a:r>
              <a:rPr lang="uk-UA" dirty="0">
                <a:solidFill>
                  <a:schemeClr val="tx1"/>
                </a:solidFill>
              </a:rPr>
              <a:t> та інших </a:t>
            </a:r>
            <a:r>
              <a:rPr lang="uk-UA" dirty="0" err="1">
                <a:solidFill>
                  <a:schemeClr val="tx1"/>
                </a:solidFill>
              </a:rPr>
              <a:t>криптовалют</a:t>
            </a:r>
            <a:r>
              <a:rPr lang="uk-UA" dirty="0">
                <a:solidFill>
                  <a:schemeClr val="tx1"/>
                </a:solidFill>
              </a:rPr>
              <a:t> повинні використовувати надійні генератори випадкових чисел, які видають дійсно випадкові послідовності таким чином, що зловмисник не може повторити процес генерації і отримати ключ користувача, оскільки буде перебувати в інших умовах. </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4114586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Роль </a:t>
            </a:r>
            <a:r>
              <a:rPr lang="uk-UA" i="1" dirty="0">
                <a:solidFill>
                  <a:schemeClr val="tx1"/>
                </a:solidFill>
              </a:rPr>
              <a:t>криптографії – науки про захист інформації математичними методами – </a:t>
            </a:r>
            <a:r>
              <a:rPr lang="uk-UA" dirty="0">
                <a:solidFill>
                  <a:schemeClr val="tx1"/>
                </a:solidFill>
              </a:rPr>
              <a:t>у розвитку інформаційних систем складно переоцінити. </a:t>
            </a:r>
            <a:r>
              <a:rPr lang="uk-UA" dirty="0" err="1">
                <a:solidFill>
                  <a:schemeClr val="tx1"/>
                </a:solidFill>
              </a:rPr>
              <a:t>Bitcoin</a:t>
            </a:r>
            <a:r>
              <a:rPr lang="uk-UA" dirty="0">
                <a:solidFill>
                  <a:schemeClr val="tx1"/>
                </a:solidFill>
              </a:rPr>
              <a:t> став першою в світі платіжною системою, де основні процеси та операції захищені </a:t>
            </a:r>
            <a:r>
              <a:rPr lang="uk-UA" dirty="0" err="1">
                <a:solidFill>
                  <a:schemeClr val="tx1"/>
                </a:solidFill>
              </a:rPr>
              <a:t>криптографічно</a:t>
            </a:r>
            <a:r>
              <a:rPr lang="uk-UA" dirty="0">
                <a:solidFill>
                  <a:schemeClr val="tx1"/>
                </a:solidFill>
              </a:rPr>
              <a:t>.</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851033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i="1" dirty="0">
                <a:solidFill>
                  <a:schemeClr val="tx1"/>
                </a:solidFill>
              </a:rPr>
              <a:t>Компрометація ключів </a:t>
            </a:r>
            <a:r>
              <a:rPr lang="uk-UA" dirty="0">
                <a:solidFill>
                  <a:schemeClr val="tx1"/>
                </a:solidFill>
              </a:rPr>
              <a:t>– це поняття, яке має на увазі факт доступу сторонніх осіб до секретних ключів, або можливість такого доступу, або підозру на таку можливість.</a:t>
            </a:r>
            <a:endParaRPr lang="ru-RU" dirty="0">
              <a:solidFill>
                <a:schemeClr val="tx1"/>
              </a:solidFill>
            </a:endParaRPr>
          </a:p>
          <a:p>
            <a:r>
              <a:rPr lang="uk-UA" dirty="0">
                <a:solidFill>
                  <a:schemeClr val="tx1"/>
                </a:solidFill>
              </a:rPr>
              <a:t>Скомпрометований особистий ключ становить серйозну небезпеку для будь-якої системи захисту інформації, тому приймаються спеціальні заходи для захисту особистих ключів (або інших конфіденційних даних): їх ніколи не записують на жорсткий диск комп'ютера у відкритому вигляді, а тримають на окремих носіях, зашифровують, захищають паролем тощо</a:t>
            </a:r>
            <a:endParaRPr lang="ru-RU" dirty="0">
              <a:solidFill>
                <a:schemeClr val="tx1"/>
              </a:solidFill>
            </a:endParaRPr>
          </a:p>
        </p:txBody>
      </p:sp>
    </p:spTree>
    <p:extLst>
      <p:ext uri="{BB962C8B-B14F-4D97-AF65-F5344CB8AC3E}">
        <p14:creationId xmlns:p14="http://schemas.microsoft.com/office/powerpoint/2010/main" val="3732389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err="1">
                <a:solidFill>
                  <a:schemeClr val="tx1"/>
                </a:solidFill>
              </a:rPr>
              <a:t>Геш</a:t>
            </a:r>
            <a:r>
              <a:rPr lang="uk-UA" b="1" dirty="0">
                <a:solidFill>
                  <a:schemeClr val="tx1"/>
                </a:solidFill>
              </a:rPr>
              <a:t>-функція</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p:txBody>
          <a:bodyPr/>
          <a:lstStyle/>
          <a:p>
            <a:r>
              <a:rPr lang="uk-UA" i="1" dirty="0" err="1">
                <a:solidFill>
                  <a:schemeClr val="tx1"/>
                </a:solidFill>
              </a:rPr>
              <a:t>Геш</a:t>
            </a:r>
            <a:r>
              <a:rPr lang="uk-UA" i="1" dirty="0">
                <a:solidFill>
                  <a:schemeClr val="tx1"/>
                </a:solidFill>
              </a:rPr>
              <a:t>-функція – це функція перетворення масиву вхідних даних довільної довжини в вихідний бітовий рядок фіксованої довжини, що виконується за допомогою певного алгоритму.</a:t>
            </a:r>
            <a:endParaRPr lang="ru-RU" dirty="0">
              <a:solidFill>
                <a:schemeClr val="tx1"/>
              </a:solidFill>
            </a:endParaRPr>
          </a:p>
          <a:p>
            <a:r>
              <a:rPr lang="uk-UA" dirty="0">
                <a:solidFill>
                  <a:schemeClr val="tx1"/>
                </a:solidFill>
              </a:rPr>
              <a:t>Функція </a:t>
            </a:r>
            <a:r>
              <a:rPr lang="uk-UA" dirty="0" err="1">
                <a:solidFill>
                  <a:schemeClr val="tx1"/>
                </a:solidFill>
              </a:rPr>
              <a:t>однонаправлена</a:t>
            </a:r>
            <a:r>
              <a:rPr lang="uk-UA" dirty="0">
                <a:solidFill>
                  <a:schemeClr val="tx1"/>
                </a:solidFill>
              </a:rPr>
              <a:t>, тому що маючи вихідне значення, тобто число певної довжини, неможливо визначити, які дані були подані на вхід. Функція вважається </a:t>
            </a:r>
            <a:r>
              <a:rPr lang="uk-UA" dirty="0" err="1">
                <a:solidFill>
                  <a:schemeClr val="tx1"/>
                </a:solidFill>
              </a:rPr>
              <a:t>криптографічно</a:t>
            </a:r>
            <a:r>
              <a:rPr lang="uk-UA" dirty="0">
                <a:solidFill>
                  <a:schemeClr val="tx1"/>
                </a:solidFill>
              </a:rPr>
              <a:t> стійкою в тому випадку, коли її можна атакувати лише «грубою силою», тобто перебирати всі можливі варіанти вхідних значень і намагатися знайти вихідне значення, що відповідає заданому. </a:t>
            </a:r>
            <a:endParaRPr lang="ru-RU" dirty="0">
              <a:solidFill>
                <a:schemeClr val="tx1"/>
              </a:solidFill>
            </a:endParaRPr>
          </a:p>
        </p:txBody>
      </p:sp>
    </p:spTree>
    <p:extLst>
      <p:ext uri="{BB962C8B-B14F-4D97-AF65-F5344CB8AC3E}">
        <p14:creationId xmlns:p14="http://schemas.microsoft.com/office/powerpoint/2010/main" val="1359842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На вхід </a:t>
            </a:r>
            <a:r>
              <a:rPr lang="uk-UA" dirty="0" err="1">
                <a:solidFill>
                  <a:schemeClr val="tx1"/>
                </a:solidFill>
              </a:rPr>
              <a:t>геш</a:t>
            </a:r>
            <a:r>
              <a:rPr lang="uk-UA" dirty="0">
                <a:solidFill>
                  <a:schemeClr val="tx1"/>
                </a:solidFill>
              </a:rPr>
              <a:t>-функція може приймати повідомлення практично необмеженого розміру (будь-які дані), а на виході – унікальний ідентифікатор – </a:t>
            </a:r>
            <a:r>
              <a:rPr lang="uk-UA" dirty="0" err="1">
                <a:solidFill>
                  <a:schemeClr val="tx1"/>
                </a:solidFill>
              </a:rPr>
              <a:t>геш</a:t>
            </a:r>
            <a:r>
              <a:rPr lang="uk-UA" dirty="0">
                <a:solidFill>
                  <a:schemeClr val="tx1"/>
                </a:solidFill>
              </a:rPr>
              <a:t>-значення. Маючи </a:t>
            </a:r>
            <a:r>
              <a:rPr lang="uk-UA" dirty="0" err="1">
                <a:solidFill>
                  <a:schemeClr val="tx1"/>
                </a:solidFill>
              </a:rPr>
              <a:t>геш</a:t>
            </a:r>
            <a:r>
              <a:rPr lang="uk-UA" dirty="0">
                <a:solidFill>
                  <a:schemeClr val="tx1"/>
                </a:solidFill>
              </a:rPr>
              <a:t>-значення, отримане за допомогою </a:t>
            </a:r>
            <a:r>
              <a:rPr lang="uk-UA" dirty="0" err="1">
                <a:solidFill>
                  <a:schemeClr val="tx1"/>
                </a:solidFill>
              </a:rPr>
              <a:t>криптографічно</a:t>
            </a:r>
            <a:r>
              <a:rPr lang="uk-UA" dirty="0">
                <a:solidFill>
                  <a:schemeClr val="tx1"/>
                </a:solidFill>
              </a:rPr>
              <a:t> стійкої </a:t>
            </a:r>
            <a:r>
              <a:rPr lang="uk-UA" dirty="0" err="1">
                <a:solidFill>
                  <a:schemeClr val="tx1"/>
                </a:solidFill>
              </a:rPr>
              <a:t>геш</a:t>
            </a:r>
            <a:r>
              <a:rPr lang="uk-UA" dirty="0">
                <a:solidFill>
                  <a:schemeClr val="tx1"/>
                </a:solidFill>
              </a:rPr>
              <a:t>-функції, неможливо визначити, які дані були подані їй на вхід. Більш того, в </a:t>
            </a:r>
            <a:r>
              <a:rPr lang="uk-UA" dirty="0" err="1">
                <a:solidFill>
                  <a:schemeClr val="tx1"/>
                </a:solidFill>
              </a:rPr>
              <a:t>Bitcoin</a:t>
            </a:r>
            <a:r>
              <a:rPr lang="uk-UA" dirty="0">
                <a:solidFill>
                  <a:schemeClr val="tx1"/>
                </a:solidFill>
              </a:rPr>
              <a:t> використовується кілька різних алгоритмів </a:t>
            </a:r>
            <a:r>
              <a:rPr lang="uk-UA" dirty="0" err="1">
                <a:solidFill>
                  <a:schemeClr val="tx1"/>
                </a:solidFill>
              </a:rPr>
              <a:t>гешування</a:t>
            </a:r>
            <a:r>
              <a:rPr lang="uk-UA" dirty="0">
                <a:solidFill>
                  <a:schemeClr val="tx1"/>
                </a:solidFill>
              </a:rPr>
              <a:t>.</a:t>
            </a:r>
            <a:endParaRPr lang="ru-RU" dirty="0">
              <a:solidFill>
                <a:schemeClr val="tx1"/>
              </a:solidFill>
            </a:endParaRPr>
          </a:p>
          <a:p>
            <a:r>
              <a:rPr lang="uk-UA" dirty="0">
                <a:solidFill>
                  <a:schemeClr val="tx1"/>
                </a:solidFill>
              </a:rPr>
              <a:t>Функцію </a:t>
            </a:r>
            <a:r>
              <a:rPr lang="uk-UA" dirty="0" err="1">
                <a:solidFill>
                  <a:schemeClr val="tx1"/>
                </a:solidFill>
              </a:rPr>
              <a:t>гешування</a:t>
            </a:r>
            <a:r>
              <a:rPr lang="uk-UA" dirty="0">
                <a:solidFill>
                  <a:schemeClr val="tx1"/>
                </a:solidFill>
              </a:rPr>
              <a:t> можна зрозуміти на прикладі такої функції, яка підраховує суму цифр у вхідному повідомленні. Така функція має наступні особливості</a:t>
            </a:r>
            <a:endParaRPr lang="ru-RU" dirty="0">
              <a:solidFill>
                <a:schemeClr val="tx1"/>
              </a:solidFill>
            </a:endParaRPr>
          </a:p>
        </p:txBody>
      </p:sp>
    </p:spTree>
    <p:extLst>
      <p:ext uri="{BB962C8B-B14F-4D97-AF65-F5344CB8AC3E}">
        <p14:creationId xmlns:p14="http://schemas.microsoft.com/office/powerpoint/2010/main" val="4188491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677334" y="2160589"/>
            <a:ext cx="8596668" cy="4295629"/>
          </a:xfrm>
        </p:spPr>
        <p:txBody>
          <a:bodyPr/>
          <a:lstStyle/>
          <a:p>
            <a:r>
              <a:rPr lang="uk-UA" dirty="0">
                <a:solidFill>
                  <a:schemeClr val="tx1"/>
                </a:solidFill>
              </a:rPr>
              <a:t>По-перше, в цьому випадку, результат обчислюється досить швидко за рахунок простоти алгоритму підрахунку. По-друге, така функція дійсно є </a:t>
            </a:r>
            <a:r>
              <a:rPr lang="uk-UA" dirty="0" err="1">
                <a:solidFill>
                  <a:schemeClr val="tx1"/>
                </a:solidFill>
              </a:rPr>
              <a:t>однонаправленою</a:t>
            </a:r>
            <a:r>
              <a:rPr lang="uk-UA" dirty="0">
                <a:solidFill>
                  <a:schemeClr val="tx1"/>
                </a:solidFill>
              </a:rPr>
              <a:t>, так як вихідне значення містить дані тільки про суму цифр у повідомленні, але не про їх розташування. Тобто складність відновлення вихідного повідомлення зростає з його довжиною (рис 2</a:t>
            </a:r>
            <a:r>
              <a:rPr lang="uk-UA" dirty="0" smtClean="0">
                <a:solidFill>
                  <a:schemeClr val="tx1"/>
                </a:solidFill>
              </a:rPr>
              <a:t>).</a:t>
            </a:r>
          </a:p>
          <a:p>
            <a:endParaRPr lang="uk-UA" dirty="0">
              <a:solidFill>
                <a:schemeClr val="tx1"/>
              </a:solidFill>
            </a:endParaRPr>
          </a:p>
          <a:p>
            <a:endParaRPr lang="uk-UA" dirty="0" smtClean="0">
              <a:solidFill>
                <a:schemeClr val="tx1"/>
              </a:solidFill>
            </a:endParaRPr>
          </a:p>
          <a:p>
            <a:endParaRPr lang="uk-UA" dirty="0">
              <a:solidFill>
                <a:schemeClr val="tx1"/>
              </a:solidFill>
            </a:endParaRPr>
          </a:p>
          <a:p>
            <a:endParaRPr lang="uk-UA" dirty="0" smtClean="0">
              <a:solidFill>
                <a:schemeClr val="tx1"/>
              </a:solidFill>
            </a:endParaRPr>
          </a:p>
          <a:p>
            <a:endParaRPr lang="uk-UA" dirty="0">
              <a:solidFill>
                <a:schemeClr val="tx1"/>
              </a:solidFill>
            </a:endParaRPr>
          </a:p>
          <a:p>
            <a:r>
              <a:rPr lang="uk-UA" dirty="0">
                <a:solidFill>
                  <a:schemeClr val="tx1"/>
                </a:solidFill>
              </a:rPr>
              <a:t>Рис. 2 – Приклад дії спрощеної </a:t>
            </a:r>
            <a:r>
              <a:rPr lang="uk-UA" dirty="0" err="1">
                <a:solidFill>
                  <a:schemeClr val="tx1"/>
                </a:solidFill>
              </a:rPr>
              <a:t>геш</a:t>
            </a:r>
            <a:r>
              <a:rPr lang="uk-UA" dirty="0">
                <a:solidFill>
                  <a:schemeClr val="tx1"/>
                </a:solidFill>
              </a:rPr>
              <a:t>-функції</a:t>
            </a:r>
            <a:endParaRPr lang="ru-RU" dirty="0">
              <a:solidFill>
                <a:schemeClr val="tx1"/>
              </a:solidFill>
            </a:endParaRPr>
          </a:p>
          <a:p>
            <a:endParaRPr lang="uk-UA" dirty="0" smtClean="0">
              <a:solidFill>
                <a:schemeClr val="tx1"/>
              </a:solidFill>
            </a:endParaRPr>
          </a:p>
          <a:p>
            <a:endParaRPr lang="ru-RU" dirty="0">
              <a:solidFill>
                <a:schemeClr val="tx1"/>
              </a:solidFill>
            </a:endParaRPr>
          </a:p>
          <a:p>
            <a:endParaRPr lang="ru-RU" dirty="0">
              <a:solidFill>
                <a:schemeClr val="tx1"/>
              </a:solidFill>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8217" y="3597708"/>
            <a:ext cx="1399164" cy="2059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7432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lnSpcReduction="10000"/>
          </a:bodyPr>
          <a:lstStyle/>
          <a:p>
            <a:r>
              <a:rPr lang="uk-UA" dirty="0">
                <a:solidFill>
                  <a:schemeClr val="tx1"/>
                </a:solidFill>
              </a:rPr>
              <a:t>Однак використання такої функції не є безпечним з точки зору простоти знаходження колізій, так як в цьому випадку дуже просто замінити вхідне повідомлення (тобто подати на вхід функції повідомлення з тими ж числами, що вказані на рис. </a:t>
            </a:r>
            <a:r>
              <a:rPr lang="uk-UA" dirty="0" smtClean="0">
                <a:solidFill>
                  <a:schemeClr val="tx1"/>
                </a:solidFill>
              </a:rPr>
              <a:t>3).</a:t>
            </a:r>
          </a:p>
          <a:p>
            <a:endParaRPr lang="uk-UA" dirty="0">
              <a:solidFill>
                <a:schemeClr val="tx1"/>
              </a:solidFill>
            </a:endParaRPr>
          </a:p>
          <a:p>
            <a:endParaRPr lang="uk-UA" dirty="0" smtClean="0">
              <a:solidFill>
                <a:schemeClr val="tx1"/>
              </a:solidFill>
            </a:endParaRPr>
          </a:p>
          <a:p>
            <a:endParaRPr lang="uk-UA" dirty="0">
              <a:solidFill>
                <a:schemeClr val="tx1"/>
              </a:solidFill>
            </a:endParaRPr>
          </a:p>
          <a:p>
            <a:endParaRPr lang="uk-UA" dirty="0" smtClean="0">
              <a:solidFill>
                <a:schemeClr val="tx1"/>
              </a:solidFill>
            </a:endParaRPr>
          </a:p>
          <a:p>
            <a:endParaRPr lang="uk-UA" dirty="0">
              <a:solidFill>
                <a:schemeClr val="tx1"/>
              </a:solidFill>
            </a:endParaRPr>
          </a:p>
          <a:p>
            <a:endParaRPr lang="uk-UA" dirty="0" smtClean="0">
              <a:solidFill>
                <a:schemeClr val="tx1"/>
              </a:solidFill>
            </a:endParaRPr>
          </a:p>
          <a:p>
            <a:r>
              <a:rPr lang="uk-UA" dirty="0">
                <a:solidFill>
                  <a:schemeClr val="tx1"/>
                </a:solidFill>
              </a:rPr>
              <a:t>Рис. 3 – Приклад колізії </a:t>
            </a:r>
            <a:r>
              <a:rPr lang="uk-UA" dirty="0" err="1">
                <a:solidFill>
                  <a:schemeClr val="tx1"/>
                </a:solidFill>
              </a:rPr>
              <a:t>геш</a:t>
            </a:r>
            <a:r>
              <a:rPr lang="uk-UA" dirty="0">
                <a:solidFill>
                  <a:schemeClr val="tx1"/>
                </a:solidFill>
              </a:rPr>
              <a:t>-функції</a:t>
            </a:r>
            <a:endParaRPr lang="ru-RU" dirty="0">
              <a:solidFill>
                <a:schemeClr val="tx1"/>
              </a:solidFill>
            </a:endParaRPr>
          </a:p>
          <a:p>
            <a:endParaRPr lang="ru-RU" dirty="0">
              <a:solidFill>
                <a:schemeClr val="tx1"/>
              </a:solidFill>
            </a:endParaRPr>
          </a:p>
          <a:p>
            <a:endParaRPr lang="ru-RU" dirty="0">
              <a:solidFill>
                <a:schemeClr val="tx1"/>
              </a:solidFill>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3005" y="3177988"/>
            <a:ext cx="1563832" cy="2293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359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a:solidFill>
                  <a:schemeClr val="tx1"/>
                </a:solidFill>
              </a:rPr>
              <a:t>Вимоги до </a:t>
            </a:r>
            <a:r>
              <a:rPr lang="uk-UA" b="1" dirty="0" err="1">
                <a:solidFill>
                  <a:schemeClr val="tx1"/>
                </a:solidFill>
              </a:rPr>
              <a:t>геш</a:t>
            </a:r>
            <a:r>
              <a:rPr lang="uk-UA" b="1" dirty="0">
                <a:solidFill>
                  <a:schemeClr val="tx1"/>
                </a:solidFill>
              </a:rPr>
              <a:t>-функції</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p:txBody>
          <a:bodyPr>
            <a:normAutofit/>
          </a:bodyPr>
          <a:lstStyle/>
          <a:p>
            <a:pPr lvl="1"/>
            <a:r>
              <a:rPr lang="uk-UA" sz="1800" i="1" dirty="0">
                <a:solidFill>
                  <a:schemeClr val="tx1"/>
                </a:solidFill>
              </a:rPr>
              <a:t>Стійкість до колізій</a:t>
            </a:r>
            <a:endParaRPr lang="ru-RU" sz="1800" dirty="0">
              <a:solidFill>
                <a:schemeClr val="tx1"/>
              </a:solidFill>
            </a:endParaRPr>
          </a:p>
          <a:p>
            <a:pPr lvl="1"/>
            <a:r>
              <a:rPr lang="uk-UA" sz="1800" i="1" dirty="0">
                <a:solidFill>
                  <a:schemeClr val="tx1"/>
                </a:solidFill>
              </a:rPr>
              <a:t>Стійкість до пошуку першого прообразу</a:t>
            </a:r>
            <a:endParaRPr lang="ru-RU" sz="1800" dirty="0">
              <a:solidFill>
                <a:schemeClr val="tx1"/>
              </a:solidFill>
            </a:endParaRPr>
          </a:p>
          <a:p>
            <a:pPr lvl="1"/>
            <a:r>
              <a:rPr lang="uk-UA" sz="1800" i="1" dirty="0">
                <a:solidFill>
                  <a:schemeClr val="tx1"/>
                </a:solidFill>
              </a:rPr>
              <a:t>Стійкість до пошуку другого прообразу</a:t>
            </a:r>
            <a:endParaRPr lang="ru-RU" sz="1800"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300034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Стійкість </a:t>
            </a:r>
            <a:r>
              <a:rPr lang="uk-UA" dirty="0" err="1">
                <a:solidFill>
                  <a:schemeClr val="tx1"/>
                </a:solidFill>
              </a:rPr>
              <a:t>геш</a:t>
            </a:r>
            <a:r>
              <a:rPr lang="uk-UA" dirty="0">
                <a:solidFill>
                  <a:schemeClr val="tx1"/>
                </a:solidFill>
              </a:rPr>
              <a:t>-функції до колізій означає, що в ній відсутній алгоритм, що дозволяє знаходити колізії за відносно короткий час. Колізією називають ситуацію, коли існує пара значень, подавши які на вхід </a:t>
            </a:r>
            <a:r>
              <a:rPr lang="uk-UA" dirty="0" err="1">
                <a:solidFill>
                  <a:schemeClr val="tx1"/>
                </a:solidFill>
              </a:rPr>
              <a:t>геш</a:t>
            </a:r>
            <a:r>
              <a:rPr lang="uk-UA" dirty="0">
                <a:solidFill>
                  <a:schemeClr val="tx1"/>
                </a:solidFill>
              </a:rPr>
              <a:t>-функції ми отримаємо один і той же вихідний результат </a:t>
            </a:r>
            <a:endParaRPr lang="uk-UA" dirty="0" smtClean="0">
              <a:solidFill>
                <a:schemeClr val="tx1"/>
              </a:solidFill>
            </a:endParaRPr>
          </a:p>
          <a:p>
            <a:r>
              <a:rPr lang="uk-UA" i="1" dirty="0">
                <a:solidFill>
                  <a:schemeClr val="tx1"/>
                </a:solidFill>
              </a:rPr>
              <a:t>Стійкість до пошуку першого прообразу </a:t>
            </a:r>
            <a:r>
              <a:rPr lang="uk-UA" dirty="0">
                <a:solidFill>
                  <a:schemeClr val="tx1"/>
                </a:solidFill>
              </a:rPr>
              <a:t>(незворотність) є вимогою до </a:t>
            </a:r>
            <a:r>
              <a:rPr lang="uk-UA" dirty="0" err="1">
                <a:solidFill>
                  <a:schemeClr val="tx1"/>
                </a:solidFill>
              </a:rPr>
              <a:t>геш</a:t>
            </a:r>
            <a:r>
              <a:rPr lang="uk-UA" dirty="0">
                <a:solidFill>
                  <a:schemeClr val="tx1"/>
                </a:solidFill>
              </a:rPr>
              <a:t>-функції, при виконанні якої неможливо відновити вхідне повідомлення за реальний час, знаючи тільки відповідне йому </a:t>
            </a:r>
            <a:r>
              <a:rPr lang="uk-UA" dirty="0" err="1">
                <a:solidFill>
                  <a:schemeClr val="tx1"/>
                </a:solidFill>
              </a:rPr>
              <a:t>геш</a:t>
            </a:r>
            <a:r>
              <a:rPr lang="uk-UA" dirty="0">
                <a:solidFill>
                  <a:schemeClr val="tx1"/>
                </a:solidFill>
              </a:rPr>
              <a:t>-значення.</a:t>
            </a:r>
            <a:endParaRPr lang="ru-RU" dirty="0">
              <a:solidFill>
                <a:schemeClr val="tx1"/>
              </a:solidFill>
            </a:endParaRPr>
          </a:p>
          <a:p>
            <a:r>
              <a:rPr lang="uk-UA" i="1" dirty="0">
                <a:solidFill>
                  <a:schemeClr val="tx1"/>
                </a:solidFill>
              </a:rPr>
              <a:t>Стійкість до пошуку другого прообразу </a:t>
            </a:r>
            <a:r>
              <a:rPr lang="uk-UA" dirty="0">
                <a:solidFill>
                  <a:schemeClr val="tx1"/>
                </a:solidFill>
              </a:rPr>
              <a:t>є вимогою, що має на увазі, що при її виконанні сторона, що має вихідне повідомлення і відповідне йому </a:t>
            </a:r>
            <a:r>
              <a:rPr lang="uk-UA" dirty="0" err="1">
                <a:solidFill>
                  <a:schemeClr val="tx1"/>
                </a:solidFill>
              </a:rPr>
              <a:t>геш</a:t>
            </a:r>
            <a:r>
              <a:rPr lang="uk-UA" dirty="0">
                <a:solidFill>
                  <a:schemeClr val="tx1"/>
                </a:solidFill>
              </a:rPr>
              <a:t>-значення, не може створити ще одне повідомлення, що на виході </a:t>
            </a:r>
            <a:r>
              <a:rPr lang="uk-UA" dirty="0" err="1">
                <a:solidFill>
                  <a:schemeClr val="tx1"/>
                </a:solidFill>
              </a:rPr>
              <a:t>геш</a:t>
            </a:r>
            <a:r>
              <a:rPr lang="uk-UA" dirty="0">
                <a:solidFill>
                  <a:schemeClr val="tx1"/>
                </a:solidFill>
              </a:rPr>
              <a:t>-функції </a:t>
            </a:r>
            <a:r>
              <a:rPr lang="uk-UA" dirty="0" err="1">
                <a:solidFill>
                  <a:schemeClr val="tx1"/>
                </a:solidFill>
              </a:rPr>
              <a:t>надасть</a:t>
            </a:r>
            <a:r>
              <a:rPr lang="uk-UA" dirty="0">
                <a:solidFill>
                  <a:schemeClr val="tx1"/>
                </a:solidFill>
              </a:rPr>
              <a:t> той же самий результат.</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4029223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Як приклад однієї з достатньо сучасних </a:t>
            </a:r>
            <a:r>
              <a:rPr lang="uk-UA" dirty="0" err="1">
                <a:solidFill>
                  <a:schemeClr val="tx1"/>
                </a:solidFill>
              </a:rPr>
              <a:t>геш</a:t>
            </a:r>
            <a:r>
              <a:rPr lang="uk-UA" dirty="0">
                <a:solidFill>
                  <a:schemeClr val="tx1"/>
                </a:solidFill>
              </a:rPr>
              <a:t>-функцій, принцип функціонування якої досить просто пояснити, наведемо SHA-1. Фактично, робота цієї функції полягає в циклічному перемішуванні (80 циклів) і використанні основних бітових операцій (</a:t>
            </a:r>
            <a:r>
              <a:rPr lang="uk-UA" dirty="0" err="1">
                <a:solidFill>
                  <a:schemeClr val="tx1"/>
                </a:solidFill>
              </a:rPr>
              <a:t>And</a:t>
            </a:r>
            <a:r>
              <a:rPr lang="uk-UA" dirty="0">
                <a:solidFill>
                  <a:schemeClr val="tx1"/>
                </a:solidFill>
              </a:rPr>
              <a:t>, </a:t>
            </a:r>
            <a:r>
              <a:rPr lang="uk-UA" dirty="0" err="1">
                <a:solidFill>
                  <a:schemeClr val="tx1"/>
                </a:solidFill>
              </a:rPr>
              <a:t>Xor</a:t>
            </a:r>
            <a:r>
              <a:rPr lang="uk-UA" dirty="0">
                <a:solidFill>
                  <a:schemeClr val="tx1"/>
                </a:solidFill>
              </a:rPr>
              <a:t>, </a:t>
            </a:r>
            <a:r>
              <a:rPr lang="uk-UA" dirty="0" err="1">
                <a:solidFill>
                  <a:schemeClr val="tx1"/>
                </a:solidFill>
              </a:rPr>
              <a:t>Rot</a:t>
            </a:r>
            <a:r>
              <a:rPr lang="uk-UA" dirty="0">
                <a:solidFill>
                  <a:schemeClr val="tx1"/>
                </a:solidFill>
              </a:rPr>
              <a:t>, </a:t>
            </a:r>
            <a:r>
              <a:rPr lang="uk-UA" dirty="0" err="1">
                <a:solidFill>
                  <a:schemeClr val="tx1"/>
                </a:solidFill>
              </a:rPr>
              <a:t>Add</a:t>
            </a:r>
            <a:r>
              <a:rPr lang="uk-UA" dirty="0">
                <a:solidFill>
                  <a:schemeClr val="tx1"/>
                </a:solidFill>
              </a:rPr>
              <a:t>, </a:t>
            </a:r>
            <a:r>
              <a:rPr lang="uk-UA" dirty="0" err="1">
                <a:solidFill>
                  <a:schemeClr val="tx1"/>
                </a:solidFill>
              </a:rPr>
              <a:t>Or</a:t>
            </a:r>
            <a:r>
              <a:rPr lang="uk-UA" dirty="0">
                <a:solidFill>
                  <a:schemeClr val="tx1"/>
                </a:solidFill>
              </a:rPr>
              <a:t>) з використанням вхідних </a:t>
            </a:r>
            <a:r>
              <a:rPr lang="uk-UA" dirty="0" smtClean="0">
                <a:solidFill>
                  <a:schemeClr val="tx1"/>
                </a:solidFill>
              </a:rPr>
              <a:t>даних.</a:t>
            </a:r>
            <a:endParaRPr lang="ru-RU" dirty="0">
              <a:solidFill>
                <a:schemeClr val="tx1"/>
              </a:solidFill>
            </a:endParaRPr>
          </a:p>
        </p:txBody>
      </p:sp>
    </p:spTree>
    <p:extLst>
      <p:ext uri="{BB962C8B-B14F-4D97-AF65-F5344CB8AC3E}">
        <p14:creationId xmlns:p14="http://schemas.microsoft.com/office/powerpoint/2010/main" val="1356784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a:solidFill>
                  <a:schemeClr val="tx1"/>
                </a:solidFill>
              </a:rPr>
              <a:t>Застосування </a:t>
            </a:r>
            <a:r>
              <a:rPr lang="uk-UA" b="1" dirty="0" err="1">
                <a:solidFill>
                  <a:schemeClr val="tx1"/>
                </a:solidFill>
              </a:rPr>
              <a:t>геш</a:t>
            </a:r>
            <a:r>
              <a:rPr lang="uk-UA" b="1" dirty="0">
                <a:solidFill>
                  <a:schemeClr val="tx1"/>
                </a:solidFill>
              </a:rPr>
              <a:t>-функцій</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p:txBody>
          <a:bodyPr/>
          <a:lstStyle/>
          <a:p>
            <a:r>
              <a:rPr lang="uk-UA" dirty="0" err="1">
                <a:solidFill>
                  <a:schemeClr val="tx1"/>
                </a:solidFill>
              </a:rPr>
              <a:t>Г</a:t>
            </a:r>
            <a:r>
              <a:rPr lang="uk-UA" dirty="0" err="1" smtClean="0">
                <a:solidFill>
                  <a:schemeClr val="tx1"/>
                </a:solidFill>
              </a:rPr>
              <a:t>ешування</a:t>
            </a:r>
            <a:r>
              <a:rPr lang="uk-UA" dirty="0" smtClean="0">
                <a:solidFill>
                  <a:schemeClr val="tx1"/>
                </a:solidFill>
              </a:rPr>
              <a:t> </a:t>
            </a:r>
            <a:r>
              <a:rPr lang="uk-UA" dirty="0">
                <a:solidFill>
                  <a:schemeClr val="tx1"/>
                </a:solidFill>
              </a:rPr>
              <a:t>дуже зручно використовувати для отримання унікального ідентифікатора набору даних. У разі </a:t>
            </a:r>
            <a:r>
              <a:rPr lang="uk-UA" dirty="0" err="1">
                <a:solidFill>
                  <a:schemeClr val="tx1"/>
                </a:solidFill>
              </a:rPr>
              <a:t>Bitcoin</a:t>
            </a:r>
            <a:r>
              <a:rPr lang="uk-UA" dirty="0">
                <a:solidFill>
                  <a:schemeClr val="tx1"/>
                </a:solidFill>
              </a:rPr>
              <a:t>, роль </a:t>
            </a:r>
            <a:r>
              <a:rPr lang="uk-UA" dirty="0" err="1">
                <a:solidFill>
                  <a:schemeClr val="tx1"/>
                </a:solidFill>
              </a:rPr>
              <a:t>геш</a:t>
            </a:r>
            <a:r>
              <a:rPr lang="uk-UA" dirty="0">
                <a:solidFill>
                  <a:schemeClr val="tx1"/>
                </a:solidFill>
              </a:rPr>
              <a:t>-функції полягає у </a:t>
            </a:r>
            <a:r>
              <a:rPr lang="uk-UA" dirty="0" err="1">
                <a:solidFill>
                  <a:schemeClr val="tx1"/>
                </a:solidFill>
              </a:rPr>
              <a:t>timestamping</a:t>
            </a:r>
            <a:r>
              <a:rPr lang="uk-UA" dirty="0">
                <a:solidFill>
                  <a:schemeClr val="tx1"/>
                </a:solidFill>
              </a:rPr>
              <a:t> (</a:t>
            </a:r>
            <a:r>
              <a:rPr lang="ru-RU" dirty="0" err="1">
                <a:solidFill>
                  <a:schemeClr val="tx1"/>
                </a:solidFill>
              </a:rPr>
              <a:t>відмітка</a:t>
            </a:r>
            <a:r>
              <a:rPr lang="ru-RU" dirty="0">
                <a:solidFill>
                  <a:schemeClr val="tx1"/>
                </a:solidFill>
              </a:rPr>
              <a:t> часу</a:t>
            </a:r>
            <a:r>
              <a:rPr lang="uk-UA" dirty="0">
                <a:solidFill>
                  <a:schemeClr val="tx1"/>
                </a:solidFill>
              </a:rPr>
              <a:t>) і зв'язуванні блоків, а також зберіганні виключно доказу даних, а не самих даних. Як наслідок, </a:t>
            </a:r>
            <a:r>
              <a:rPr lang="uk-UA" dirty="0" err="1">
                <a:solidFill>
                  <a:schemeClr val="tx1"/>
                </a:solidFill>
              </a:rPr>
              <a:t>геш</a:t>
            </a:r>
            <a:r>
              <a:rPr lang="uk-UA" dirty="0">
                <a:solidFill>
                  <a:schemeClr val="tx1"/>
                </a:solidFill>
              </a:rPr>
              <a:t>-функції набули широкого поширення. </a:t>
            </a:r>
            <a:endParaRPr lang="ru-RU" dirty="0">
              <a:solidFill>
                <a:schemeClr val="tx1"/>
              </a:solidFill>
            </a:endParaRPr>
          </a:p>
        </p:txBody>
      </p:sp>
    </p:spTree>
    <p:extLst>
      <p:ext uri="{BB962C8B-B14F-4D97-AF65-F5344CB8AC3E}">
        <p14:creationId xmlns:p14="http://schemas.microsoft.com/office/powerpoint/2010/main" val="14537119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591128" y="794327"/>
            <a:ext cx="8682874" cy="5247035"/>
          </a:xfrm>
        </p:spPr>
        <p:txBody>
          <a:bodyPr>
            <a:normAutofit/>
          </a:bodyPr>
          <a:lstStyle/>
          <a:p>
            <a:r>
              <a:rPr lang="uk-UA" dirty="0">
                <a:solidFill>
                  <a:schemeClr val="tx1"/>
                </a:solidFill>
              </a:rPr>
              <a:t>Розглянемо основні варіанти їх застосування.</a:t>
            </a:r>
            <a:endParaRPr lang="ru-RU" dirty="0">
              <a:solidFill>
                <a:schemeClr val="tx1"/>
              </a:solidFill>
            </a:endParaRPr>
          </a:p>
          <a:p>
            <a:r>
              <a:rPr lang="uk-UA" dirty="0" err="1">
                <a:solidFill>
                  <a:schemeClr val="tx1"/>
                </a:solidFill>
              </a:rPr>
              <a:t>Геш</a:t>
            </a:r>
            <a:r>
              <a:rPr lang="uk-UA" dirty="0">
                <a:solidFill>
                  <a:schemeClr val="tx1"/>
                </a:solidFill>
              </a:rPr>
              <a:t>-значення використовуються в якості контрольних сум при передачі даних. Для того щоб перевірити, що повідомлення не було випадково порушено через якісь шуми у каналі передачі даних, сторона-отримувач може повторно обчислити </a:t>
            </a:r>
            <a:r>
              <a:rPr lang="uk-UA" dirty="0" err="1">
                <a:solidFill>
                  <a:schemeClr val="tx1"/>
                </a:solidFill>
              </a:rPr>
              <a:t>геш</a:t>
            </a:r>
            <a:r>
              <a:rPr lang="uk-UA" dirty="0">
                <a:solidFill>
                  <a:schemeClr val="tx1"/>
                </a:solidFill>
              </a:rPr>
              <a:t>-значення від отриманих даних і порівняти його з вже наявними.</a:t>
            </a:r>
            <a:endParaRPr lang="ru-RU" dirty="0">
              <a:solidFill>
                <a:schemeClr val="tx1"/>
              </a:solidFill>
            </a:endParaRPr>
          </a:p>
          <a:p>
            <a:r>
              <a:rPr lang="uk-UA" dirty="0">
                <a:solidFill>
                  <a:schemeClr val="tx1"/>
                </a:solidFill>
              </a:rPr>
              <a:t>Крім цього, такі функції використовуються для пошуку дублікатів при зберіганні або для порівняння великих масивів даних. Щоб не порівнювати великі обсяги даних безпосередньо, можна зберігати відповідні їм значення </a:t>
            </a:r>
            <a:r>
              <a:rPr lang="uk-UA" dirty="0" err="1">
                <a:solidFill>
                  <a:schemeClr val="tx1"/>
                </a:solidFill>
              </a:rPr>
              <a:t>геш</a:t>
            </a:r>
            <a:r>
              <a:rPr lang="uk-UA" dirty="0">
                <a:solidFill>
                  <a:schemeClr val="tx1"/>
                </a:solidFill>
              </a:rPr>
              <a:t>-функцій і порівнювати тільки ці значення. Якщо значення </a:t>
            </a:r>
            <a:r>
              <a:rPr lang="uk-UA" dirty="0" err="1">
                <a:solidFill>
                  <a:schemeClr val="tx1"/>
                </a:solidFill>
              </a:rPr>
              <a:t>геш</a:t>
            </a:r>
            <a:r>
              <a:rPr lang="uk-UA" dirty="0">
                <a:solidFill>
                  <a:schemeClr val="tx1"/>
                </a:solidFill>
              </a:rPr>
              <a:t>-функції для різних наборів даних збігаються, значить з дуже великою ймовірністю і самі дані збігаються. Це значно прискорює процес, наприклад, при формуванні цифрового підпису. Зазвичай при підписанні документа підписуються не самі дані повідомлення, а їх </a:t>
            </a:r>
            <a:r>
              <a:rPr lang="uk-UA" dirty="0" err="1">
                <a:solidFill>
                  <a:schemeClr val="tx1"/>
                </a:solidFill>
              </a:rPr>
              <a:t>геш</a:t>
            </a:r>
            <a:r>
              <a:rPr lang="uk-UA" dirty="0">
                <a:solidFill>
                  <a:schemeClr val="tx1"/>
                </a:solidFill>
              </a:rPr>
              <a:t>-значення. При цьому вважається, що це </a:t>
            </a:r>
            <a:r>
              <a:rPr lang="uk-UA" dirty="0" err="1">
                <a:solidFill>
                  <a:schemeClr val="tx1"/>
                </a:solidFill>
              </a:rPr>
              <a:t>геш</a:t>
            </a:r>
            <a:r>
              <a:rPr lang="uk-UA" dirty="0">
                <a:solidFill>
                  <a:schemeClr val="tx1"/>
                </a:solidFill>
              </a:rPr>
              <a:t>- значення передається разом з повідомленням і підписом, щоб спочатку одержувач міг перевірити цілісність повідомлення. А потім коректність цифрового підпису.</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74060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b="1" dirty="0">
                <a:solidFill>
                  <a:schemeClr val="tx1"/>
                </a:solidFill>
              </a:rPr>
              <a:t>Принципи криптографічного захисту інформації</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p:txBody>
          <a:bodyPr/>
          <a:lstStyle/>
          <a:p>
            <a:r>
              <a:rPr lang="uk-UA" dirty="0">
                <a:solidFill>
                  <a:schemeClr val="tx1"/>
                </a:solidFill>
              </a:rPr>
              <a:t>У даний час криптографія використовує математичну базу. Застосовуються спеціальні перетворення, які визначені в таких розділах математики, як теорія чисел, теорія груп, </a:t>
            </a:r>
            <a:r>
              <a:rPr lang="uk-UA" dirty="0" err="1">
                <a:solidFill>
                  <a:schemeClr val="tx1"/>
                </a:solidFill>
              </a:rPr>
              <a:t>кілець</a:t>
            </a:r>
            <a:r>
              <a:rPr lang="uk-UA" dirty="0">
                <a:solidFill>
                  <a:schemeClr val="tx1"/>
                </a:solidFill>
              </a:rPr>
              <a:t>, полів, а також в деяких інших розділах. Ця специфічна математика відома далеко не всім, оскільки її не викладають в більшості навчальних закладів.</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048240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a:solidFill>
                  <a:schemeClr val="tx1"/>
                </a:solidFill>
              </a:rPr>
              <a:t>Дерева Меркла</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a:xfrm>
            <a:off x="677334" y="1560226"/>
            <a:ext cx="8596668" cy="4785156"/>
          </a:xfrm>
        </p:spPr>
        <p:txBody>
          <a:bodyPr>
            <a:normAutofit lnSpcReduction="10000"/>
          </a:bodyPr>
          <a:lstStyle/>
          <a:p>
            <a:r>
              <a:rPr lang="uk-UA" dirty="0">
                <a:solidFill>
                  <a:schemeClr val="tx1"/>
                </a:solidFill>
              </a:rPr>
              <a:t>Дерева Меркла представляють собою структуру даних, яка дозволяє зв'язати окремі фрагменти даних в єдине кореневе значення та після довести, що певний блок даних дійсно має відношення до конкретного кореневого </a:t>
            </a:r>
            <a:r>
              <a:rPr lang="uk-UA" dirty="0" smtClean="0">
                <a:solidFill>
                  <a:schemeClr val="tx1"/>
                </a:solidFill>
              </a:rPr>
              <a:t>значення</a:t>
            </a:r>
          </a:p>
          <a:p>
            <a:r>
              <a:rPr lang="uk-UA" dirty="0">
                <a:solidFill>
                  <a:schemeClr val="tx1"/>
                </a:solidFill>
              </a:rPr>
              <a:t>Дерево Меркла містить у собі такі компоненти (рис. 4</a:t>
            </a:r>
            <a:r>
              <a:rPr lang="uk-UA" dirty="0" smtClean="0">
                <a:solidFill>
                  <a:schemeClr val="tx1"/>
                </a:solidFill>
              </a:rPr>
              <a:t>):</a:t>
            </a:r>
            <a:endParaRPr lang="ru-RU" dirty="0">
              <a:solidFill>
                <a:schemeClr val="tx1"/>
              </a:solidFill>
            </a:endParaRPr>
          </a:p>
          <a:p>
            <a:pPr lvl="0"/>
            <a:r>
              <a:rPr lang="uk-UA" dirty="0">
                <a:solidFill>
                  <a:schemeClr val="tx1"/>
                </a:solidFill>
              </a:rPr>
              <a:t>листя дерева (</a:t>
            </a:r>
            <a:r>
              <a:rPr lang="uk-UA" dirty="0" err="1">
                <a:solidFill>
                  <a:schemeClr val="tx1"/>
                </a:solidFill>
              </a:rPr>
              <a:t>Merkle</a:t>
            </a:r>
            <a:r>
              <a:rPr lang="uk-UA" dirty="0">
                <a:solidFill>
                  <a:schemeClr val="tx1"/>
                </a:solidFill>
              </a:rPr>
              <a:t> </a:t>
            </a:r>
            <a:r>
              <a:rPr lang="uk-UA" dirty="0" err="1">
                <a:solidFill>
                  <a:schemeClr val="tx1"/>
                </a:solidFill>
              </a:rPr>
              <a:t>leaves</a:t>
            </a:r>
            <a:r>
              <a:rPr lang="uk-UA" dirty="0">
                <a:solidFill>
                  <a:schemeClr val="tx1"/>
                </a:solidFill>
              </a:rPr>
              <a:t>);</a:t>
            </a:r>
            <a:endParaRPr lang="ru-RU" dirty="0">
              <a:solidFill>
                <a:schemeClr val="tx1"/>
              </a:solidFill>
            </a:endParaRPr>
          </a:p>
          <a:p>
            <a:pPr lvl="0"/>
            <a:r>
              <a:rPr lang="uk-UA" dirty="0">
                <a:solidFill>
                  <a:schemeClr val="tx1"/>
                </a:solidFill>
              </a:rPr>
              <a:t>вузли дерева (</a:t>
            </a:r>
            <a:r>
              <a:rPr lang="uk-UA" dirty="0" err="1">
                <a:solidFill>
                  <a:schemeClr val="tx1"/>
                </a:solidFill>
              </a:rPr>
              <a:t>Merkle</a:t>
            </a:r>
            <a:r>
              <a:rPr lang="uk-UA" dirty="0">
                <a:solidFill>
                  <a:schemeClr val="tx1"/>
                </a:solidFill>
              </a:rPr>
              <a:t> </a:t>
            </a:r>
            <a:r>
              <a:rPr lang="uk-UA" dirty="0" err="1">
                <a:solidFill>
                  <a:schemeClr val="tx1"/>
                </a:solidFill>
              </a:rPr>
              <a:t>nodes</a:t>
            </a:r>
            <a:r>
              <a:rPr lang="uk-UA" dirty="0">
                <a:solidFill>
                  <a:schemeClr val="tx1"/>
                </a:solidFill>
              </a:rPr>
              <a:t>);</a:t>
            </a:r>
            <a:endParaRPr lang="ru-RU" dirty="0">
              <a:solidFill>
                <a:schemeClr val="tx1"/>
              </a:solidFill>
            </a:endParaRPr>
          </a:p>
          <a:p>
            <a:pPr lvl="0"/>
            <a:r>
              <a:rPr lang="uk-UA" dirty="0">
                <a:solidFill>
                  <a:schemeClr val="tx1"/>
                </a:solidFill>
              </a:rPr>
              <a:t>корінь дерева (</a:t>
            </a:r>
            <a:r>
              <a:rPr lang="uk-UA" dirty="0" err="1">
                <a:solidFill>
                  <a:schemeClr val="tx1"/>
                </a:solidFill>
              </a:rPr>
              <a:t>Merkle</a:t>
            </a:r>
            <a:r>
              <a:rPr lang="uk-UA" dirty="0">
                <a:solidFill>
                  <a:schemeClr val="tx1"/>
                </a:solidFill>
              </a:rPr>
              <a:t> </a:t>
            </a:r>
            <a:r>
              <a:rPr lang="uk-UA" dirty="0" err="1">
                <a:solidFill>
                  <a:schemeClr val="tx1"/>
                </a:solidFill>
              </a:rPr>
              <a:t>root</a:t>
            </a:r>
            <a:r>
              <a:rPr lang="uk-UA" dirty="0">
                <a:solidFill>
                  <a:schemeClr val="tx1"/>
                </a:solidFill>
              </a:rPr>
              <a:t>).</a:t>
            </a:r>
            <a:endParaRPr lang="ru-RU" dirty="0">
              <a:solidFill>
                <a:schemeClr val="tx1"/>
              </a:solidFill>
            </a:endParaRPr>
          </a:p>
          <a:p>
            <a:endParaRPr lang="uk-UA" dirty="0" smtClean="0">
              <a:solidFill>
                <a:schemeClr val="tx1"/>
              </a:solidFill>
            </a:endParaRPr>
          </a:p>
          <a:p>
            <a:endParaRPr lang="uk-UA" dirty="0">
              <a:solidFill>
                <a:schemeClr val="tx1"/>
              </a:solidFill>
            </a:endParaRPr>
          </a:p>
          <a:p>
            <a:endParaRPr lang="uk-UA" dirty="0" smtClean="0">
              <a:solidFill>
                <a:schemeClr val="tx1"/>
              </a:solidFill>
            </a:endParaRPr>
          </a:p>
          <a:p>
            <a:endParaRPr lang="uk-UA" dirty="0" smtClean="0">
              <a:solidFill>
                <a:schemeClr val="tx1"/>
              </a:solidFill>
            </a:endParaRPr>
          </a:p>
          <a:p>
            <a:r>
              <a:rPr lang="uk-UA" dirty="0">
                <a:solidFill>
                  <a:schemeClr val="tx1"/>
                </a:solidFill>
              </a:rPr>
              <a:t>Рис. 4</a:t>
            </a:r>
            <a:r>
              <a:rPr lang="uk-UA" dirty="0" smtClean="0">
                <a:solidFill>
                  <a:schemeClr val="tx1"/>
                </a:solidFill>
              </a:rPr>
              <a:t> </a:t>
            </a:r>
            <a:r>
              <a:rPr lang="uk-UA" dirty="0">
                <a:solidFill>
                  <a:schemeClr val="tx1"/>
                </a:solidFill>
              </a:rPr>
              <a:t>– Структура дерева Меркла</a:t>
            </a:r>
            <a:endParaRPr lang="ru-RU" dirty="0">
              <a:solidFill>
                <a:schemeClr val="tx1"/>
              </a:solidFill>
            </a:endParaRPr>
          </a:p>
          <a:p>
            <a:endParaRPr lang="ru-RU" dirty="0">
              <a:solidFill>
                <a:schemeClr val="tx1"/>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5077" y="3121170"/>
            <a:ext cx="4491072" cy="2378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3545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Листя дерева Меркла – </a:t>
            </a:r>
            <a:r>
              <a:rPr lang="uk-UA" dirty="0" err="1">
                <a:solidFill>
                  <a:schemeClr val="tx1"/>
                </a:solidFill>
              </a:rPr>
              <a:t>геш</a:t>
            </a:r>
            <a:r>
              <a:rPr lang="uk-UA" dirty="0">
                <a:solidFill>
                  <a:schemeClr val="tx1"/>
                </a:solidFill>
              </a:rPr>
              <a:t>-значення від блоків даних, які необхідно зібрати в структуру. Вузол дерева є значенням, яке було отримано в результаті конкатенації та подальшого </a:t>
            </a:r>
            <a:r>
              <a:rPr lang="uk-UA" dirty="0" err="1">
                <a:solidFill>
                  <a:schemeClr val="tx1"/>
                </a:solidFill>
              </a:rPr>
              <a:t>гешування</a:t>
            </a:r>
            <a:r>
              <a:rPr lang="uk-UA" dirty="0">
                <a:solidFill>
                  <a:schemeClr val="tx1"/>
                </a:solidFill>
              </a:rPr>
              <a:t> двох дочірніх вузлів або листів. Корінь дерева Меркла також являє собою вузол, що знаходиться на вершині дерева.</a:t>
            </a:r>
            <a:endParaRPr lang="ru-RU" dirty="0">
              <a:solidFill>
                <a:schemeClr val="tx1"/>
              </a:solidFill>
            </a:endParaRPr>
          </a:p>
        </p:txBody>
      </p:sp>
    </p:spTree>
    <p:extLst>
      <p:ext uri="{BB962C8B-B14F-4D97-AF65-F5344CB8AC3E}">
        <p14:creationId xmlns:p14="http://schemas.microsoft.com/office/powerpoint/2010/main" val="3918434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a:solidFill>
                  <a:schemeClr val="tx1"/>
                </a:solidFill>
              </a:rPr>
              <a:t>Особливості дерев Меркла</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p:txBody>
          <a:bodyPr/>
          <a:lstStyle/>
          <a:p>
            <a:pPr lvl="1"/>
            <a:r>
              <a:rPr lang="uk-UA" sz="1800" i="1" dirty="0">
                <a:solidFill>
                  <a:schemeClr val="tx1"/>
                </a:solidFill>
              </a:rPr>
              <a:t>Зміна хоча б одного біта в одному з блоків даних повністю потягне за собою зміну значення </a:t>
            </a:r>
            <a:r>
              <a:rPr lang="uk-UA" sz="1800" i="1" dirty="0" err="1">
                <a:solidFill>
                  <a:schemeClr val="tx1"/>
                </a:solidFill>
              </a:rPr>
              <a:t>Merkle</a:t>
            </a:r>
            <a:r>
              <a:rPr lang="uk-UA" sz="1800" i="1" dirty="0">
                <a:solidFill>
                  <a:schemeClr val="tx1"/>
                </a:solidFill>
              </a:rPr>
              <a:t> </a:t>
            </a:r>
            <a:r>
              <a:rPr lang="uk-UA" sz="1800" i="1" dirty="0" err="1">
                <a:solidFill>
                  <a:schemeClr val="tx1"/>
                </a:solidFill>
              </a:rPr>
              <a:t>root</a:t>
            </a:r>
            <a:endParaRPr lang="ru-RU" sz="1800" dirty="0">
              <a:solidFill>
                <a:schemeClr val="tx1"/>
              </a:solidFill>
            </a:endParaRPr>
          </a:p>
          <a:p>
            <a:pPr lvl="1"/>
            <a:r>
              <a:rPr lang="uk-UA" sz="1800" i="1" dirty="0">
                <a:solidFill>
                  <a:schemeClr val="tx1"/>
                </a:solidFill>
              </a:rPr>
              <a:t>При порушенні цілісності одного з блоків можна </a:t>
            </a:r>
            <a:r>
              <a:rPr lang="uk-UA" sz="1800" i="1" dirty="0" smtClean="0">
                <a:solidFill>
                  <a:schemeClr val="tx1"/>
                </a:solidFill>
              </a:rPr>
              <a:t>досить</a:t>
            </a:r>
            <a:r>
              <a:rPr lang="ru-RU" sz="1800" dirty="0">
                <a:solidFill>
                  <a:schemeClr val="tx1"/>
                </a:solidFill>
              </a:rPr>
              <a:t> </a:t>
            </a:r>
            <a:r>
              <a:rPr lang="uk-UA" sz="1800" i="1" dirty="0" smtClean="0">
                <a:solidFill>
                  <a:schemeClr val="tx1"/>
                </a:solidFill>
              </a:rPr>
              <a:t>швидко </a:t>
            </a:r>
            <a:r>
              <a:rPr lang="uk-UA" sz="1800" i="1" dirty="0">
                <a:solidFill>
                  <a:schemeClr val="tx1"/>
                </a:solidFill>
              </a:rPr>
              <a:t>і точно визначити який саме блок був модифікований</a:t>
            </a:r>
            <a:endParaRPr lang="ru-RU" sz="1800" dirty="0">
              <a:solidFill>
                <a:schemeClr val="tx1"/>
              </a:solidFill>
            </a:endParaRPr>
          </a:p>
          <a:p>
            <a:pPr lvl="1"/>
            <a:r>
              <a:rPr lang="uk-UA" sz="1800" i="1" dirty="0">
                <a:solidFill>
                  <a:schemeClr val="tx1"/>
                </a:solidFill>
              </a:rPr>
              <a:t>Є можливість швидко довести чи входить певний блок до структури дерева Меркла</a:t>
            </a:r>
            <a:endParaRPr lang="ru-RU" sz="1800"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22185156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a:solidFill>
                  <a:schemeClr val="tx1"/>
                </a:solidFill>
              </a:rPr>
              <a:t>Симетричне шифрування</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p:txBody>
          <a:bodyPr/>
          <a:lstStyle/>
          <a:p>
            <a:r>
              <a:rPr lang="uk-UA" i="1" dirty="0">
                <a:solidFill>
                  <a:schemeClr val="tx1"/>
                </a:solidFill>
              </a:rPr>
              <a:t>Ш</a:t>
            </a:r>
            <a:r>
              <a:rPr lang="uk-UA" i="1" dirty="0" smtClean="0">
                <a:solidFill>
                  <a:schemeClr val="tx1"/>
                </a:solidFill>
              </a:rPr>
              <a:t>ифрування </a:t>
            </a:r>
            <a:r>
              <a:rPr lang="uk-UA" i="1" dirty="0">
                <a:solidFill>
                  <a:schemeClr val="tx1"/>
                </a:solidFill>
              </a:rPr>
              <a:t>документа – це видозміна тексту документа таким чином, що тільки той, хто має відповідний ключ, має можливість відновити вихідний </a:t>
            </a:r>
            <a:r>
              <a:rPr lang="uk-UA" i="1" dirty="0" smtClean="0">
                <a:solidFill>
                  <a:schemeClr val="tx1"/>
                </a:solidFill>
              </a:rPr>
              <a:t>текст.</a:t>
            </a:r>
          </a:p>
          <a:p>
            <a:r>
              <a:rPr lang="uk-UA" dirty="0">
                <a:solidFill>
                  <a:schemeClr val="tx1"/>
                </a:solidFill>
              </a:rPr>
              <a:t>Існує функція, яка виконує шифрування даних: на вхід вона приймає відкритий текст і ключ шифрування, а на виході повертає зашифровані дані, або, як часто говорять, </a:t>
            </a:r>
            <a:r>
              <a:rPr lang="uk-UA" dirty="0" err="1">
                <a:solidFill>
                  <a:schemeClr val="tx1"/>
                </a:solidFill>
              </a:rPr>
              <a:t>шифротекст</a:t>
            </a:r>
            <a:r>
              <a:rPr lang="uk-UA" dirty="0">
                <a:solidFill>
                  <a:schemeClr val="tx1"/>
                </a:solidFill>
              </a:rPr>
              <a:t>. Також існує інша функція, яка виконує розшифрування: на вхід вона приймає зашифровані дані і точно такий же ключ шифрування, а на виході повертає відкриті дані, тобто вихідний текст. Цей тип шифрування називають симетричним, тому що для шифрування і розшифрування застосовується один і той же ключ.</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9654921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748144" y="1191491"/>
            <a:ext cx="8525857" cy="4849871"/>
          </a:xfrm>
        </p:spPr>
        <p:txBody>
          <a:bodyPr>
            <a:noAutofit/>
          </a:bodyPr>
          <a:lstStyle/>
          <a:p>
            <a:r>
              <a:rPr lang="uk-UA" dirty="0">
                <a:solidFill>
                  <a:schemeClr val="tx1"/>
                </a:solidFill>
              </a:rPr>
              <a:t>Наведемо структурну схему для одного з сучасних симетричних шифрів, а саме </a:t>
            </a:r>
            <a:r>
              <a:rPr lang="uk-UA" dirty="0" err="1">
                <a:solidFill>
                  <a:schemeClr val="tx1"/>
                </a:solidFill>
              </a:rPr>
              <a:t>Advanced</a:t>
            </a:r>
            <a:r>
              <a:rPr lang="uk-UA" dirty="0">
                <a:solidFill>
                  <a:schemeClr val="tx1"/>
                </a:solidFill>
              </a:rPr>
              <a:t> </a:t>
            </a:r>
            <a:r>
              <a:rPr lang="uk-UA" dirty="0" err="1">
                <a:solidFill>
                  <a:schemeClr val="tx1"/>
                </a:solidFill>
              </a:rPr>
              <a:t>Encryption</a:t>
            </a:r>
            <a:r>
              <a:rPr lang="uk-UA" dirty="0">
                <a:solidFill>
                  <a:schemeClr val="tx1"/>
                </a:solidFill>
              </a:rPr>
              <a:t> Standard (AES</a:t>
            </a:r>
            <a:r>
              <a:rPr lang="uk-UA" dirty="0" smtClean="0">
                <a:solidFill>
                  <a:schemeClr val="tx1"/>
                </a:solidFill>
              </a:rPr>
              <a:t>). </a:t>
            </a:r>
            <a:r>
              <a:rPr lang="uk-UA" dirty="0">
                <a:solidFill>
                  <a:schemeClr val="tx1"/>
                </a:solidFill>
              </a:rPr>
              <a:t>Цікавою особливістю даного шифру є представлення даних у вигляді </a:t>
            </a:r>
            <a:r>
              <a:rPr lang="uk-UA" dirty="0" err="1">
                <a:solidFill>
                  <a:schemeClr val="tx1"/>
                </a:solidFill>
              </a:rPr>
              <a:t>байтових</a:t>
            </a:r>
            <a:r>
              <a:rPr lang="uk-UA" dirty="0">
                <a:solidFill>
                  <a:schemeClr val="tx1"/>
                </a:solidFill>
              </a:rPr>
              <a:t> матриць, над якими і здійснюються всі операції.</a:t>
            </a:r>
            <a:endParaRPr lang="ru-RU" dirty="0">
              <a:solidFill>
                <a:schemeClr val="tx1"/>
              </a:solidFill>
            </a:endParaRPr>
          </a:p>
          <a:p>
            <a:r>
              <a:rPr lang="uk-UA" dirty="0">
                <a:solidFill>
                  <a:schemeClr val="tx1"/>
                </a:solidFill>
              </a:rPr>
              <a:t>Основними операціями, які використовуються в AES є:</a:t>
            </a:r>
            <a:endParaRPr lang="ru-RU" dirty="0">
              <a:solidFill>
                <a:schemeClr val="tx1"/>
              </a:solidFill>
            </a:endParaRPr>
          </a:p>
          <a:p>
            <a:pPr lvl="2"/>
            <a:r>
              <a:rPr lang="uk-UA" sz="1800" i="1" dirty="0" err="1">
                <a:solidFill>
                  <a:schemeClr val="tx1"/>
                </a:solidFill>
              </a:rPr>
              <a:t>Substitute</a:t>
            </a:r>
            <a:r>
              <a:rPr lang="uk-UA" sz="1800" i="1" dirty="0">
                <a:solidFill>
                  <a:schemeClr val="tx1"/>
                </a:solidFill>
              </a:rPr>
              <a:t> </a:t>
            </a:r>
            <a:r>
              <a:rPr lang="uk-UA" sz="1800" dirty="0">
                <a:solidFill>
                  <a:schemeClr val="tx1"/>
                </a:solidFill>
              </a:rPr>
              <a:t>(підстановка) – операція заміни елементів матриці відповідними табличними значеннями;</a:t>
            </a:r>
            <a:endParaRPr lang="ru-RU" sz="1800" dirty="0">
              <a:solidFill>
                <a:schemeClr val="tx1"/>
              </a:solidFill>
            </a:endParaRPr>
          </a:p>
          <a:p>
            <a:pPr lvl="2"/>
            <a:r>
              <a:rPr lang="uk-UA" sz="1800" i="1" dirty="0" err="1">
                <a:solidFill>
                  <a:schemeClr val="tx1"/>
                </a:solidFill>
              </a:rPr>
              <a:t>Shift</a:t>
            </a:r>
            <a:r>
              <a:rPr lang="uk-UA" sz="1800" i="1" dirty="0">
                <a:solidFill>
                  <a:schemeClr val="tx1"/>
                </a:solidFill>
              </a:rPr>
              <a:t> </a:t>
            </a:r>
            <a:r>
              <a:rPr lang="uk-UA" sz="1800" i="1" dirty="0" err="1">
                <a:solidFill>
                  <a:schemeClr val="tx1"/>
                </a:solidFill>
              </a:rPr>
              <a:t>Rows</a:t>
            </a:r>
            <a:r>
              <a:rPr lang="uk-UA" sz="1800" i="1" dirty="0">
                <a:solidFill>
                  <a:schemeClr val="tx1"/>
                </a:solidFill>
              </a:rPr>
              <a:t> </a:t>
            </a:r>
            <a:r>
              <a:rPr lang="uk-UA" sz="1800" dirty="0">
                <a:solidFill>
                  <a:schemeClr val="tx1"/>
                </a:solidFill>
              </a:rPr>
              <a:t>(зсув рядків) – рядки матриці циклічно зсуваються вліво на відповідну кількість елементів;</a:t>
            </a:r>
            <a:endParaRPr lang="ru-RU" sz="1800" dirty="0">
              <a:solidFill>
                <a:schemeClr val="tx1"/>
              </a:solidFill>
            </a:endParaRPr>
          </a:p>
          <a:p>
            <a:pPr lvl="2"/>
            <a:r>
              <a:rPr lang="uk-UA" sz="1800" i="1" dirty="0" err="1">
                <a:solidFill>
                  <a:schemeClr val="tx1"/>
                </a:solidFill>
              </a:rPr>
              <a:t>Mix</a:t>
            </a:r>
            <a:r>
              <a:rPr lang="uk-UA" sz="1800" i="1" dirty="0">
                <a:solidFill>
                  <a:schemeClr val="tx1"/>
                </a:solidFill>
              </a:rPr>
              <a:t> </a:t>
            </a:r>
            <a:r>
              <a:rPr lang="uk-UA" sz="1800" i="1" dirty="0" err="1">
                <a:solidFill>
                  <a:schemeClr val="tx1"/>
                </a:solidFill>
              </a:rPr>
              <a:t>Columns</a:t>
            </a:r>
            <a:r>
              <a:rPr lang="uk-UA" sz="1800" i="1" dirty="0">
                <a:solidFill>
                  <a:schemeClr val="tx1"/>
                </a:solidFill>
              </a:rPr>
              <a:t> </a:t>
            </a:r>
            <a:r>
              <a:rPr lang="uk-UA" sz="1800" dirty="0">
                <a:solidFill>
                  <a:schemeClr val="tx1"/>
                </a:solidFill>
              </a:rPr>
              <a:t>(перемішування стовпців) – операція представляє собою перемноження стовпців матриці на статичну, завчасно визначену матрицю;</a:t>
            </a:r>
            <a:endParaRPr lang="ru-RU" sz="1800" dirty="0">
              <a:solidFill>
                <a:schemeClr val="tx1"/>
              </a:solidFill>
            </a:endParaRPr>
          </a:p>
          <a:p>
            <a:pPr lvl="2"/>
            <a:r>
              <a:rPr lang="uk-UA" sz="1800" i="1" dirty="0" err="1">
                <a:solidFill>
                  <a:schemeClr val="tx1"/>
                </a:solidFill>
              </a:rPr>
              <a:t>Add</a:t>
            </a:r>
            <a:r>
              <a:rPr lang="uk-UA" sz="1800" i="1" dirty="0">
                <a:solidFill>
                  <a:schemeClr val="tx1"/>
                </a:solidFill>
              </a:rPr>
              <a:t> </a:t>
            </a:r>
            <a:r>
              <a:rPr lang="uk-UA" sz="1800" i="1" dirty="0" err="1">
                <a:solidFill>
                  <a:schemeClr val="tx1"/>
                </a:solidFill>
              </a:rPr>
              <a:t>Round</a:t>
            </a:r>
            <a:r>
              <a:rPr lang="uk-UA" sz="1800" i="1" dirty="0">
                <a:solidFill>
                  <a:schemeClr val="tx1"/>
                </a:solidFill>
              </a:rPr>
              <a:t> </a:t>
            </a:r>
            <a:r>
              <a:rPr lang="uk-UA" sz="1800" i="1" dirty="0" err="1">
                <a:solidFill>
                  <a:schemeClr val="tx1"/>
                </a:solidFill>
              </a:rPr>
              <a:t>Key</a:t>
            </a:r>
            <a:r>
              <a:rPr lang="uk-UA" sz="1800" i="1" dirty="0">
                <a:solidFill>
                  <a:schemeClr val="tx1"/>
                </a:solidFill>
              </a:rPr>
              <a:t> </a:t>
            </a:r>
            <a:r>
              <a:rPr lang="uk-UA" sz="1800" dirty="0">
                <a:solidFill>
                  <a:schemeClr val="tx1"/>
                </a:solidFill>
              </a:rPr>
              <a:t>– операція складання з </a:t>
            </a:r>
            <a:r>
              <a:rPr lang="uk-UA" sz="1800" dirty="0" err="1">
                <a:solidFill>
                  <a:schemeClr val="tx1"/>
                </a:solidFill>
              </a:rPr>
              <a:t>раундовим</a:t>
            </a:r>
            <a:r>
              <a:rPr lang="uk-UA" sz="1800" dirty="0">
                <a:solidFill>
                  <a:schemeClr val="tx1"/>
                </a:solidFill>
              </a:rPr>
              <a:t> ключем.</a:t>
            </a:r>
            <a:endParaRPr lang="ru-RU" sz="1800" dirty="0">
              <a:solidFill>
                <a:schemeClr val="tx1"/>
              </a:solidFill>
            </a:endParaRPr>
          </a:p>
        </p:txBody>
      </p:sp>
    </p:spTree>
    <p:extLst>
      <p:ext uri="{BB962C8B-B14F-4D97-AF65-F5344CB8AC3E}">
        <p14:creationId xmlns:p14="http://schemas.microsoft.com/office/powerpoint/2010/main" val="15630643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У симетричного шифрування є і недоліки. Один з них пов'язаний з необхідністю забезпечення конфіденційності секретного ключа при його передачі одержувачу повідомлення ще до початку комунікації, оскільки для роботи необхідна наявність цього ключа і у відправника, і у одержувача. Другий недолік – складність створення та зберігання нового ключа для кожного нового учасника в системі, де використовується захищена комунікація, заснована тільки на симетричному шифруванні. Складність цього завдання збільшується </a:t>
            </a:r>
            <a:r>
              <a:rPr lang="uk-UA" dirty="0" err="1">
                <a:solidFill>
                  <a:schemeClr val="tx1"/>
                </a:solidFill>
              </a:rPr>
              <a:t>квадратично</a:t>
            </a:r>
            <a:r>
              <a:rPr lang="uk-UA" dirty="0">
                <a:solidFill>
                  <a:schemeClr val="tx1"/>
                </a:solidFill>
              </a:rPr>
              <a:t> зі збільшенням кількості учасників, оскільки кількість нових ключів зростає з появою нового користувача.</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6448900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a:solidFill>
                  <a:schemeClr val="tx1"/>
                </a:solidFill>
              </a:rPr>
              <a:t>Асиметрична криптографія</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p:txBody>
          <a:bodyPr/>
          <a:lstStyle/>
          <a:p>
            <a:r>
              <a:rPr lang="uk-UA" dirty="0">
                <a:solidFill>
                  <a:schemeClr val="tx1"/>
                </a:solidFill>
              </a:rPr>
              <a:t>Асиметрична криптографія це новий тип перетворення представлений в 1970-х рр. 21 століття, що став революцією у криптографії. Асиметрична криптографія використовує не один ключ, а так звану ключову пару. Ключова пара складається, як правило, з особистого і відкритого ключів. Особистий ключ ви повинні зберігати у секреті, а відкритий ключ можете передати своєму контрагенту, з яким будете надалі взаємодіяти.</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2567312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a:solidFill>
                  <a:schemeClr val="tx1"/>
                </a:solidFill>
              </a:rPr>
              <a:t>Цифровий підпис</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p:txBody>
          <a:bodyPr/>
          <a:lstStyle/>
          <a:p>
            <a:r>
              <a:rPr lang="uk-UA" dirty="0">
                <a:solidFill>
                  <a:schemeClr val="tx1"/>
                </a:solidFill>
              </a:rPr>
              <a:t>Інший варіант застосування ключової пари – цифровий підпис. Як він працює? Людина, яка хоче підписати повідомлення, спершу генерує ключову пару. Особистий ключ ця людина зберігає у себе, щоб сформувати цифровий підпис. А відкритий публікує, щоб одержувач підписаного повідомлення міг перевірити справжність цього повідомлення. </a:t>
            </a:r>
            <a:endParaRPr lang="ru-RU" dirty="0">
              <a:solidFill>
                <a:schemeClr val="tx1"/>
              </a:solidFill>
            </a:endParaRPr>
          </a:p>
          <a:p>
            <a:r>
              <a:rPr lang="uk-UA" dirty="0">
                <a:solidFill>
                  <a:schemeClr val="tx1"/>
                </a:solidFill>
              </a:rPr>
              <a:t>Тепер, щоб підписати повідомлення, відправник використовує свій особистий ключ. Після цього він поширює два файли: підписане повідомлення і прикріплену підпис. Інша людина, яка хоче впевнитися, що документ був правильно сформований і правильно підписаний, може взяти відкритий ключ, повідомлення, після чого перевірити правильність значення </a:t>
            </a:r>
            <a:r>
              <a:rPr lang="uk-UA" dirty="0" err="1">
                <a:solidFill>
                  <a:schemeClr val="tx1"/>
                </a:solidFill>
              </a:rPr>
              <a:t>геш</a:t>
            </a:r>
            <a:r>
              <a:rPr lang="uk-UA" dirty="0">
                <a:solidFill>
                  <a:schemeClr val="tx1"/>
                </a:solidFill>
              </a:rPr>
              <a:t>-функції та підпису.</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8913020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Функція формування підпису приймає на вхід повідомлення і особистий ключ автора, а на виході формує дані підпису, які прикріплюються до </a:t>
            </a:r>
            <a:r>
              <a:rPr lang="uk-UA" dirty="0" smtClean="0">
                <a:solidFill>
                  <a:schemeClr val="tx1"/>
                </a:solidFill>
              </a:rPr>
              <a:t>повідомлення. </a:t>
            </a:r>
            <a:r>
              <a:rPr lang="uk-UA" dirty="0">
                <a:solidFill>
                  <a:schemeClr val="tx1"/>
                </a:solidFill>
              </a:rPr>
              <a:t>Далі, повідомлення разом з підписом відправляється одержувачу. Одержувач, щоб переконатися, що підпис коректний, викликає функцію перевірки. Ця функція приймає три параметри: повідомлення, значення підпису і відкритий ключ. Вона повертає значення логічної змінної, чи вірний підпис.</a:t>
            </a:r>
            <a:endParaRPr lang="ru-RU" dirty="0">
              <a:solidFill>
                <a:schemeClr val="tx1"/>
              </a:solidFill>
            </a:endParaRPr>
          </a:p>
        </p:txBody>
      </p:sp>
    </p:spTree>
    <p:extLst>
      <p:ext uri="{BB962C8B-B14F-4D97-AF65-F5344CB8AC3E}">
        <p14:creationId xmlns:p14="http://schemas.microsoft.com/office/powerpoint/2010/main" val="12744147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solidFill>
                  <a:schemeClr val="tx1"/>
                </a:solidFill>
              </a:rPr>
              <a:t>Криптографія</a:t>
            </a:r>
            <a:r>
              <a:rPr lang="ru-RU" dirty="0" smtClean="0">
                <a:solidFill>
                  <a:schemeClr val="tx1"/>
                </a:solidFill>
              </a:rPr>
              <a:t> у </a:t>
            </a:r>
            <a:r>
              <a:rPr lang="en-US" dirty="0" smtClean="0">
                <a:solidFill>
                  <a:schemeClr val="tx1"/>
                </a:solidFill>
              </a:rPr>
              <a:t>Bitcoin</a:t>
            </a:r>
            <a:endParaRPr lang="ru-RU" dirty="0">
              <a:solidFill>
                <a:schemeClr val="tx1"/>
              </a:solidFill>
            </a:endParaRPr>
          </a:p>
        </p:txBody>
      </p:sp>
      <p:sp>
        <p:nvSpPr>
          <p:cNvPr id="3" name="Объект 2"/>
          <p:cNvSpPr>
            <a:spLocks noGrp="1"/>
          </p:cNvSpPr>
          <p:nvPr>
            <p:ph idx="1"/>
          </p:nvPr>
        </p:nvSpPr>
        <p:spPr/>
        <p:txBody>
          <a:bodyPr>
            <a:normAutofit lnSpcReduction="10000"/>
          </a:bodyPr>
          <a:lstStyle/>
          <a:p>
            <a:r>
              <a:rPr lang="uk-UA" b="1" dirty="0">
                <a:solidFill>
                  <a:schemeClr val="tx1"/>
                </a:solidFill>
              </a:rPr>
              <a:t>Особливості роботи еліптичних кривих</a:t>
            </a:r>
            <a:endParaRPr lang="ru-RU" b="1" dirty="0">
              <a:solidFill>
                <a:schemeClr val="tx1"/>
              </a:solidFill>
            </a:endParaRPr>
          </a:p>
          <a:p>
            <a:pPr marL="0" indent="0">
              <a:buNone/>
            </a:pPr>
            <a:endParaRPr lang="ru-RU" dirty="0">
              <a:solidFill>
                <a:schemeClr val="tx1"/>
              </a:solidFill>
            </a:endParaRPr>
          </a:p>
          <a:p>
            <a:r>
              <a:rPr lang="uk-UA" dirty="0">
                <a:solidFill>
                  <a:schemeClr val="tx1"/>
                </a:solidFill>
              </a:rPr>
              <a:t>Еліптична криптографія є найбільш швидким і ефективним методом побудови асиметричних криптографічних перетворень у сучасному цифровому світі</a:t>
            </a:r>
            <a:r>
              <a:rPr lang="uk-UA" dirty="0" smtClean="0">
                <a:solidFill>
                  <a:schemeClr val="tx1"/>
                </a:solidFill>
              </a:rPr>
              <a:t>.</a:t>
            </a:r>
          </a:p>
          <a:p>
            <a:r>
              <a:rPr lang="uk-UA" dirty="0">
                <a:solidFill>
                  <a:schemeClr val="tx1"/>
                </a:solidFill>
              </a:rPr>
              <a:t>Національний інститут стандартів і технологій США (NIST) рекомендує 15 еліптичних кривих для використання їх в алгоритмах цифрового підпису. Найбільш часто використовуються псевдовипадкові еліптичні криві (параметри ЕК і поля генеруються псевдовипадковим чином, часто за допомогою </a:t>
            </a:r>
            <a:r>
              <a:rPr lang="uk-UA" dirty="0" err="1">
                <a:solidFill>
                  <a:schemeClr val="tx1"/>
                </a:solidFill>
              </a:rPr>
              <a:t>геш</a:t>
            </a:r>
            <a:r>
              <a:rPr lang="uk-UA" dirty="0">
                <a:solidFill>
                  <a:schemeClr val="tx1"/>
                </a:solidFill>
              </a:rPr>
              <a:t>-функцій). Однак крива у </a:t>
            </a:r>
            <a:r>
              <a:rPr lang="uk-UA" dirty="0" err="1">
                <a:solidFill>
                  <a:schemeClr val="tx1"/>
                </a:solidFill>
              </a:rPr>
              <a:t>Bitcoin</a:t>
            </a:r>
            <a:r>
              <a:rPr lang="uk-UA" dirty="0">
                <a:solidFill>
                  <a:schemeClr val="tx1"/>
                </a:solidFill>
              </a:rPr>
              <a:t> не відноситься до рекомендованих NIST і являє собою ЕК спеціального призначення, оскільки коефіцієнти і базове поле були спеціально підібрані для більшої ефективності операцій. </a:t>
            </a:r>
            <a:endParaRPr lang="ru-RU" dirty="0">
              <a:solidFill>
                <a:schemeClr val="tx1"/>
              </a:solidFill>
            </a:endParaRPr>
          </a:p>
        </p:txBody>
      </p:sp>
    </p:spTree>
    <p:extLst>
      <p:ext uri="{BB962C8B-B14F-4D97-AF65-F5344CB8AC3E}">
        <p14:creationId xmlns:p14="http://schemas.microsoft.com/office/powerpoint/2010/main" val="678026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a:solidFill>
                  <a:schemeClr val="tx1"/>
                </a:solidFill>
              </a:rPr>
              <a:t>Основні послуги безпеки</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p:txBody>
          <a:bodyPr/>
          <a:lstStyle/>
          <a:p>
            <a:pPr lvl="1"/>
            <a:r>
              <a:rPr lang="uk-UA" i="1" dirty="0">
                <a:solidFill>
                  <a:schemeClr val="tx1"/>
                </a:solidFill>
              </a:rPr>
              <a:t>Забезпечення </a:t>
            </a:r>
            <a:r>
              <a:rPr lang="uk-UA" b="1" i="1" dirty="0">
                <a:solidFill>
                  <a:schemeClr val="tx1"/>
                </a:solidFill>
              </a:rPr>
              <a:t>конфіденційності </a:t>
            </a:r>
            <a:r>
              <a:rPr lang="uk-UA" i="1" dirty="0">
                <a:solidFill>
                  <a:schemeClr val="tx1"/>
                </a:solidFill>
              </a:rPr>
              <a:t>даних</a:t>
            </a:r>
            <a:endParaRPr lang="ru-RU" sz="1200" dirty="0">
              <a:solidFill>
                <a:schemeClr val="tx1"/>
              </a:solidFill>
            </a:endParaRPr>
          </a:p>
          <a:p>
            <a:pPr lvl="1"/>
            <a:r>
              <a:rPr lang="uk-UA" i="1" dirty="0">
                <a:solidFill>
                  <a:schemeClr val="tx1"/>
                </a:solidFill>
              </a:rPr>
              <a:t>Забезпечення </a:t>
            </a:r>
            <a:r>
              <a:rPr lang="uk-UA" b="1" i="1" dirty="0">
                <a:solidFill>
                  <a:schemeClr val="tx1"/>
                </a:solidFill>
              </a:rPr>
              <a:t>цілісності </a:t>
            </a:r>
            <a:r>
              <a:rPr lang="uk-UA" i="1" dirty="0">
                <a:solidFill>
                  <a:schemeClr val="tx1"/>
                </a:solidFill>
              </a:rPr>
              <a:t>даних</a:t>
            </a:r>
            <a:endParaRPr lang="ru-RU" sz="1200" dirty="0">
              <a:solidFill>
                <a:schemeClr val="tx1"/>
              </a:solidFill>
            </a:endParaRPr>
          </a:p>
          <a:p>
            <a:pPr lvl="1"/>
            <a:r>
              <a:rPr lang="uk-UA" i="1" dirty="0">
                <a:solidFill>
                  <a:schemeClr val="tx1"/>
                </a:solidFill>
              </a:rPr>
              <a:t>Забезпечення </a:t>
            </a:r>
            <a:r>
              <a:rPr lang="uk-UA" b="1" i="1" dirty="0">
                <a:solidFill>
                  <a:schemeClr val="tx1"/>
                </a:solidFill>
              </a:rPr>
              <a:t>доступності </a:t>
            </a:r>
            <a:r>
              <a:rPr lang="uk-UA" i="1" dirty="0">
                <a:solidFill>
                  <a:schemeClr val="tx1"/>
                </a:solidFill>
              </a:rPr>
              <a:t>даних</a:t>
            </a:r>
            <a:endParaRPr lang="ru-RU" sz="1200" dirty="0">
              <a:solidFill>
                <a:schemeClr val="tx1"/>
              </a:solidFill>
            </a:endParaRPr>
          </a:p>
          <a:p>
            <a:pPr lvl="1"/>
            <a:r>
              <a:rPr lang="uk-UA" i="1" dirty="0">
                <a:solidFill>
                  <a:schemeClr val="tx1"/>
                </a:solidFill>
              </a:rPr>
              <a:t>Забезпечення </a:t>
            </a:r>
            <a:r>
              <a:rPr lang="uk-UA" b="1" i="1" dirty="0">
                <a:solidFill>
                  <a:schemeClr val="tx1"/>
                </a:solidFill>
              </a:rPr>
              <a:t>достовірності </a:t>
            </a:r>
            <a:r>
              <a:rPr lang="uk-UA" i="1" dirty="0">
                <a:solidFill>
                  <a:schemeClr val="tx1"/>
                </a:solidFill>
              </a:rPr>
              <a:t>даних</a:t>
            </a:r>
            <a:endParaRPr lang="ru-RU" sz="1200"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2658695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a:solidFill>
                  <a:schemeClr val="tx1"/>
                </a:solidFill>
              </a:rPr>
              <a:t>Створення </a:t>
            </a:r>
            <a:r>
              <a:rPr lang="uk-UA" b="1" dirty="0" err="1">
                <a:solidFill>
                  <a:schemeClr val="tx1"/>
                </a:solidFill>
              </a:rPr>
              <a:t>біткоін</a:t>
            </a:r>
            <a:r>
              <a:rPr lang="uk-UA" b="1" dirty="0">
                <a:solidFill>
                  <a:schemeClr val="tx1"/>
                </a:solidFill>
              </a:rPr>
              <a:t>-адрес</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p:txBody>
          <a:bodyPr/>
          <a:lstStyle/>
          <a:p>
            <a:r>
              <a:rPr lang="uk-UA" dirty="0">
                <a:solidFill>
                  <a:schemeClr val="tx1"/>
                </a:solidFill>
              </a:rPr>
              <a:t>Адреса обчислюється з відкритого ключа у результаті застосування алгоритмів </a:t>
            </a:r>
            <a:r>
              <a:rPr lang="uk-UA" dirty="0" err="1" smtClean="0">
                <a:solidFill>
                  <a:schemeClr val="tx1"/>
                </a:solidFill>
              </a:rPr>
              <a:t>гешування</a:t>
            </a:r>
            <a:r>
              <a:rPr lang="uk-UA" dirty="0" smtClean="0">
                <a:solidFill>
                  <a:schemeClr val="tx1"/>
                </a:solidFill>
              </a:rPr>
              <a:t>, </a:t>
            </a:r>
            <a:r>
              <a:rPr lang="uk-UA" dirty="0">
                <a:solidFill>
                  <a:schemeClr val="tx1"/>
                </a:solidFill>
              </a:rPr>
              <a:t>які називаються </a:t>
            </a:r>
            <a:r>
              <a:rPr lang="uk-UA" dirty="0" err="1">
                <a:solidFill>
                  <a:schemeClr val="tx1"/>
                </a:solidFill>
              </a:rPr>
              <a:t>Secure</a:t>
            </a:r>
            <a:r>
              <a:rPr lang="uk-UA" dirty="0">
                <a:solidFill>
                  <a:schemeClr val="tx1"/>
                </a:solidFill>
              </a:rPr>
              <a:t> </a:t>
            </a:r>
            <a:r>
              <a:rPr lang="uk-UA" dirty="0" err="1">
                <a:solidFill>
                  <a:schemeClr val="tx1"/>
                </a:solidFill>
              </a:rPr>
              <a:t>Hash</a:t>
            </a:r>
            <a:r>
              <a:rPr lang="uk-UA" dirty="0">
                <a:solidFill>
                  <a:schemeClr val="tx1"/>
                </a:solidFill>
              </a:rPr>
              <a:t> </a:t>
            </a:r>
            <a:r>
              <a:rPr lang="uk-UA" dirty="0" err="1">
                <a:solidFill>
                  <a:schemeClr val="tx1"/>
                </a:solidFill>
              </a:rPr>
              <a:t>Algorithm</a:t>
            </a:r>
            <a:r>
              <a:rPr lang="uk-UA" dirty="0">
                <a:solidFill>
                  <a:schemeClr val="tx1"/>
                </a:solidFill>
              </a:rPr>
              <a:t> II (SHA-2) і RACE </a:t>
            </a:r>
            <a:r>
              <a:rPr lang="uk-UA" dirty="0" err="1">
                <a:solidFill>
                  <a:schemeClr val="tx1"/>
                </a:solidFill>
              </a:rPr>
              <a:t>Integrity</a:t>
            </a:r>
            <a:r>
              <a:rPr lang="uk-UA" dirty="0">
                <a:solidFill>
                  <a:schemeClr val="tx1"/>
                </a:solidFill>
              </a:rPr>
              <a:t> </a:t>
            </a:r>
            <a:r>
              <a:rPr lang="uk-UA" dirty="0" err="1">
                <a:solidFill>
                  <a:schemeClr val="tx1"/>
                </a:solidFill>
              </a:rPr>
              <a:t>Primitives</a:t>
            </a:r>
            <a:r>
              <a:rPr lang="uk-UA" dirty="0">
                <a:solidFill>
                  <a:schemeClr val="tx1"/>
                </a:solidFill>
              </a:rPr>
              <a:t> </a:t>
            </a:r>
            <a:r>
              <a:rPr lang="uk-UA" dirty="0" err="1">
                <a:solidFill>
                  <a:schemeClr val="tx1"/>
                </a:solidFill>
              </a:rPr>
              <a:t>Evaluation</a:t>
            </a:r>
            <a:r>
              <a:rPr lang="uk-UA" dirty="0">
                <a:solidFill>
                  <a:schemeClr val="tx1"/>
                </a:solidFill>
              </a:rPr>
              <a:t> </a:t>
            </a:r>
            <a:r>
              <a:rPr lang="uk-UA" dirty="0" err="1">
                <a:solidFill>
                  <a:schemeClr val="tx1"/>
                </a:solidFill>
              </a:rPr>
              <a:t>Message</a:t>
            </a:r>
            <a:r>
              <a:rPr lang="uk-UA" dirty="0">
                <a:solidFill>
                  <a:schemeClr val="tx1"/>
                </a:solidFill>
              </a:rPr>
              <a:t> </a:t>
            </a:r>
            <a:r>
              <a:rPr lang="uk-UA" dirty="0" err="1">
                <a:solidFill>
                  <a:schemeClr val="tx1"/>
                </a:solidFill>
              </a:rPr>
              <a:t>Digest</a:t>
            </a:r>
            <a:r>
              <a:rPr lang="uk-UA" dirty="0">
                <a:solidFill>
                  <a:schemeClr val="tx1"/>
                </a:solidFill>
              </a:rPr>
              <a:t> (RIPEMD </a:t>
            </a:r>
            <a:r>
              <a:rPr lang="uk-UA" dirty="0" err="1">
                <a:solidFill>
                  <a:schemeClr val="tx1"/>
                </a:solidFill>
              </a:rPr>
              <a:t>райпиМД</a:t>
            </a:r>
            <a:r>
              <a:rPr lang="uk-UA" dirty="0">
                <a:solidFill>
                  <a:schemeClr val="tx1"/>
                </a:solidFill>
              </a:rPr>
              <a:t>), а саме – SHA256 і RIPEMD160.</a:t>
            </a:r>
            <a:endParaRPr lang="ru-RU" dirty="0">
              <a:solidFill>
                <a:schemeClr val="tx1"/>
              </a:solidFill>
            </a:endParaRPr>
          </a:p>
          <a:p>
            <a:r>
              <a:rPr lang="uk-UA" dirty="0">
                <a:solidFill>
                  <a:schemeClr val="tx1"/>
                </a:solidFill>
              </a:rPr>
              <a:t>Відкритий ключ піддається </a:t>
            </a:r>
            <a:r>
              <a:rPr lang="uk-UA" dirty="0" err="1">
                <a:solidFill>
                  <a:schemeClr val="tx1"/>
                </a:solidFill>
              </a:rPr>
              <a:t>гешуванню</a:t>
            </a:r>
            <a:r>
              <a:rPr lang="uk-UA" dirty="0">
                <a:solidFill>
                  <a:schemeClr val="tx1"/>
                </a:solidFill>
              </a:rPr>
              <a:t> за допомогою SHA256, а для результату знову розраховується </a:t>
            </a:r>
            <a:r>
              <a:rPr lang="uk-UA" dirty="0" err="1">
                <a:solidFill>
                  <a:schemeClr val="tx1"/>
                </a:solidFill>
              </a:rPr>
              <a:t>геш</a:t>
            </a:r>
            <a:r>
              <a:rPr lang="uk-UA" dirty="0">
                <a:solidFill>
                  <a:schemeClr val="tx1"/>
                </a:solidFill>
              </a:rPr>
              <a:t>-значення, але вже за допомогою RIPEMD160. На виході виходить число довжиною 160 біт (20 байт). </a:t>
            </a:r>
            <a:r>
              <a:rPr lang="uk-UA" dirty="0" err="1">
                <a:solidFill>
                  <a:schemeClr val="tx1"/>
                </a:solidFill>
              </a:rPr>
              <a:t>Bitcoin</a:t>
            </a:r>
            <a:r>
              <a:rPr lang="uk-UA" dirty="0">
                <a:solidFill>
                  <a:schemeClr val="tx1"/>
                </a:solidFill>
              </a:rPr>
              <a:t>-адреси майже завжди представлені користувачам в кодуванні Base58Check, в якому використовується алфавіт з 58 символів і контрольна сума, що дозволяє позбутися від двозначностей у написанні і запобігти помилок.</a:t>
            </a:r>
            <a:endParaRPr lang="ru-RU" dirty="0">
              <a:solidFill>
                <a:schemeClr val="tx1"/>
              </a:solidFill>
            </a:endParaRPr>
          </a:p>
        </p:txBody>
      </p:sp>
    </p:spTree>
    <p:extLst>
      <p:ext uri="{BB962C8B-B14F-4D97-AF65-F5344CB8AC3E}">
        <p14:creationId xmlns:p14="http://schemas.microsoft.com/office/powerpoint/2010/main" val="11206651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Є певний порядок процесу обчислення </a:t>
            </a:r>
            <a:r>
              <a:rPr lang="uk-UA" dirty="0" err="1">
                <a:solidFill>
                  <a:schemeClr val="tx1"/>
                </a:solidFill>
              </a:rPr>
              <a:t>bitcoin</a:t>
            </a:r>
            <a:r>
              <a:rPr lang="uk-UA" dirty="0">
                <a:solidFill>
                  <a:schemeClr val="tx1"/>
                </a:solidFill>
              </a:rPr>
              <a:t>-адреси</a:t>
            </a:r>
            <a:endParaRPr lang="ru-RU" dirty="0">
              <a:solidFill>
                <a:schemeClr val="tx1"/>
              </a:solidFill>
            </a:endParaRPr>
          </a:p>
          <a:p>
            <a:r>
              <a:rPr lang="uk-UA" dirty="0">
                <a:solidFill>
                  <a:schemeClr val="tx1"/>
                </a:solidFill>
              </a:rPr>
              <a:t>Чому обрано саме такий порядок формування </a:t>
            </a:r>
            <a:r>
              <a:rPr lang="uk-UA" dirty="0" err="1">
                <a:solidFill>
                  <a:schemeClr val="tx1"/>
                </a:solidFill>
              </a:rPr>
              <a:t>bitcoin</a:t>
            </a:r>
            <a:r>
              <a:rPr lang="uk-UA" dirty="0">
                <a:solidFill>
                  <a:schemeClr val="tx1"/>
                </a:solidFill>
              </a:rPr>
              <a:t>-адрес? По- перше, приховування відкритого ключа захищає користувачів від крадіжки монет, якщо буде зламаний алгоритм цифрового підпису. По-друге, різні функції були застосовані з метою зниження ризику атаки на </a:t>
            </a:r>
            <a:r>
              <a:rPr lang="uk-UA" dirty="0" err="1">
                <a:solidFill>
                  <a:schemeClr val="tx1"/>
                </a:solidFill>
              </a:rPr>
              <a:t>геш</a:t>
            </a:r>
            <a:r>
              <a:rPr lang="uk-UA" dirty="0">
                <a:solidFill>
                  <a:schemeClr val="tx1"/>
                </a:solidFill>
              </a:rPr>
              <a:t>-функції – були взяті незалежні стандарти і ймовірність, що обидва містять </a:t>
            </a:r>
            <a:r>
              <a:rPr lang="uk-UA" dirty="0" err="1">
                <a:solidFill>
                  <a:schemeClr val="tx1"/>
                </a:solidFill>
              </a:rPr>
              <a:t>backdoor</a:t>
            </a:r>
            <a:r>
              <a:rPr lang="uk-UA" dirty="0">
                <a:solidFill>
                  <a:schemeClr val="tx1"/>
                </a:solidFill>
              </a:rPr>
              <a:t>, дуже мала.</a:t>
            </a:r>
            <a:endParaRPr lang="ru-RU" dirty="0">
              <a:solidFill>
                <a:schemeClr val="tx1"/>
              </a:solidFill>
            </a:endParaRPr>
          </a:p>
        </p:txBody>
      </p:sp>
    </p:spTree>
    <p:extLst>
      <p:ext uri="{BB962C8B-B14F-4D97-AF65-F5344CB8AC3E}">
        <p14:creationId xmlns:p14="http://schemas.microsoft.com/office/powerpoint/2010/main" val="5017404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a:solidFill>
                  <a:schemeClr val="tx1"/>
                </a:solidFill>
              </a:rPr>
              <a:t>Конфіденційність в </a:t>
            </a:r>
            <a:r>
              <a:rPr lang="uk-UA" b="1" dirty="0" err="1">
                <a:solidFill>
                  <a:schemeClr val="tx1"/>
                </a:solidFill>
              </a:rPr>
              <a:t>Bitcoin</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p:txBody>
          <a:bodyPr/>
          <a:lstStyle/>
          <a:p>
            <a:r>
              <a:rPr lang="uk-UA" dirty="0">
                <a:solidFill>
                  <a:schemeClr val="tx1"/>
                </a:solidFill>
              </a:rPr>
              <a:t>Фактично, протокол </a:t>
            </a:r>
            <a:r>
              <a:rPr lang="uk-UA" dirty="0" err="1">
                <a:solidFill>
                  <a:schemeClr val="tx1"/>
                </a:solidFill>
              </a:rPr>
              <a:t>Bitcoin</a:t>
            </a:r>
            <a:r>
              <a:rPr lang="uk-UA" dirty="0">
                <a:solidFill>
                  <a:schemeClr val="tx1"/>
                </a:solidFill>
              </a:rPr>
              <a:t> обробляє дані транзакцій і блоків, отримуючи і передаючи їх через глобальну мережу. Під час передачі дані не шифруються, а залишаються у відкритому вигляді. Немає сенсу в спробах захистити ці дані від модифікації сторонніми особами, тому що вони захищені </a:t>
            </a:r>
            <a:r>
              <a:rPr lang="uk-UA" dirty="0" err="1">
                <a:solidFill>
                  <a:schemeClr val="tx1"/>
                </a:solidFill>
              </a:rPr>
              <a:t>геш</a:t>
            </a:r>
            <a:r>
              <a:rPr lang="uk-UA" dirty="0">
                <a:solidFill>
                  <a:schemeClr val="tx1"/>
                </a:solidFill>
              </a:rPr>
              <a:t>-значеннями або навіть завірені цифровим підписом, а також є відкритими для верифікації будь-ким</a:t>
            </a:r>
            <a:r>
              <a:rPr lang="uk-UA" dirty="0" smtClean="0">
                <a:solidFill>
                  <a:schemeClr val="tx1"/>
                </a:solidFill>
              </a:rPr>
              <a:t>.</a:t>
            </a:r>
          </a:p>
          <a:p>
            <a:r>
              <a:rPr lang="uk-UA" dirty="0">
                <a:solidFill>
                  <a:schemeClr val="tx1"/>
                </a:solidFill>
              </a:rPr>
              <a:t>Єдиною причиною, через яку може застосовуватися шифрування переданих в мережі </a:t>
            </a:r>
            <a:r>
              <a:rPr lang="uk-UA" dirty="0" err="1">
                <a:solidFill>
                  <a:schemeClr val="tx1"/>
                </a:solidFill>
              </a:rPr>
              <a:t>Bitcoin</a:t>
            </a:r>
            <a:r>
              <a:rPr lang="uk-UA" dirty="0">
                <a:solidFill>
                  <a:schemeClr val="tx1"/>
                </a:solidFill>
              </a:rPr>
              <a:t> даних, є підвищення рівня конфіденційності самого вузла мережі.</a:t>
            </a:r>
            <a:endParaRPr lang="ru-RU" dirty="0">
              <a:solidFill>
                <a:schemeClr val="tx1"/>
              </a:solidFill>
            </a:endParaRPr>
          </a:p>
          <a:p>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9317320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a:solidFill>
                  <a:schemeClr val="tx1"/>
                </a:solidFill>
              </a:rPr>
              <a:t>Основні вектори атак на ключі у </a:t>
            </a:r>
            <a:r>
              <a:rPr lang="uk-UA" b="1" dirty="0" err="1">
                <a:solidFill>
                  <a:schemeClr val="tx1"/>
                </a:solidFill>
              </a:rPr>
              <a:t>Bitcoin</a:t>
            </a:r>
            <a:endParaRPr lang="ru-RU" b="1" dirty="0">
              <a:solidFill>
                <a:schemeClr val="tx1"/>
              </a:solidFill>
            </a:endParaRPr>
          </a:p>
        </p:txBody>
      </p:sp>
      <p:sp>
        <p:nvSpPr>
          <p:cNvPr id="3" name="Объект 2"/>
          <p:cNvSpPr>
            <a:spLocks noGrp="1"/>
          </p:cNvSpPr>
          <p:nvPr>
            <p:ph idx="1"/>
          </p:nvPr>
        </p:nvSpPr>
        <p:spPr/>
        <p:txBody>
          <a:bodyPr>
            <a:normAutofit/>
          </a:bodyPr>
          <a:lstStyle/>
          <a:p>
            <a:r>
              <a:rPr lang="uk-UA" dirty="0">
                <a:solidFill>
                  <a:schemeClr val="tx1"/>
                </a:solidFill>
              </a:rPr>
              <a:t>Зловмисна сторона може скомпрометувати ключі користувача декількома способами:</a:t>
            </a:r>
            <a:endParaRPr lang="ru-RU" dirty="0">
              <a:solidFill>
                <a:schemeClr val="tx1"/>
              </a:solidFill>
            </a:endParaRPr>
          </a:p>
          <a:p>
            <a:pPr lvl="2"/>
            <a:r>
              <a:rPr lang="uk-UA" sz="1800" dirty="0">
                <a:solidFill>
                  <a:schemeClr val="tx1"/>
                </a:solidFill>
              </a:rPr>
              <a:t>злам математики (еліптичної кривої, алгоритму генерації ключів, алгоритму </a:t>
            </a:r>
            <a:r>
              <a:rPr lang="uk-UA" sz="1800" dirty="0" err="1">
                <a:solidFill>
                  <a:schemeClr val="tx1"/>
                </a:solidFill>
              </a:rPr>
              <a:t>гешування</a:t>
            </a:r>
            <a:r>
              <a:rPr lang="uk-UA" sz="1800" dirty="0">
                <a:solidFill>
                  <a:schemeClr val="tx1"/>
                </a:solidFill>
              </a:rPr>
              <a:t> чи алгоритму цифрового підпису);</a:t>
            </a:r>
            <a:endParaRPr lang="ru-RU" sz="1800" dirty="0">
              <a:solidFill>
                <a:schemeClr val="tx1"/>
              </a:solidFill>
            </a:endParaRPr>
          </a:p>
          <a:p>
            <a:pPr lvl="2"/>
            <a:r>
              <a:rPr lang="uk-UA" sz="1800" dirty="0">
                <a:solidFill>
                  <a:schemeClr val="tx1"/>
                </a:solidFill>
              </a:rPr>
              <a:t>злам апаратного пристрою, яке генерує ключі чи виробляє цифровий підпис;</a:t>
            </a:r>
            <a:endParaRPr lang="ru-RU" sz="1800" dirty="0">
              <a:solidFill>
                <a:schemeClr val="tx1"/>
              </a:solidFill>
            </a:endParaRPr>
          </a:p>
          <a:p>
            <a:pPr lvl="2"/>
            <a:r>
              <a:rPr lang="uk-UA" sz="1800" dirty="0">
                <a:solidFill>
                  <a:schemeClr val="tx1"/>
                </a:solidFill>
              </a:rPr>
              <a:t>злам комутаційних протоколів (</a:t>
            </a:r>
            <a:r>
              <a:rPr lang="uk-UA" sz="1800" dirty="0" err="1">
                <a:solidFill>
                  <a:schemeClr val="tx1"/>
                </a:solidFill>
              </a:rPr>
              <a:t>handshake</a:t>
            </a:r>
            <a:r>
              <a:rPr lang="uk-UA" sz="1800" dirty="0">
                <a:solidFill>
                  <a:schemeClr val="tx1"/>
                </a:solidFill>
              </a:rPr>
              <a:t>, обмін ключами, TLS, процес верифікації підпису тощо);</a:t>
            </a:r>
            <a:endParaRPr lang="ru-RU" sz="1800" dirty="0">
              <a:solidFill>
                <a:schemeClr val="tx1"/>
              </a:solidFill>
            </a:endParaRPr>
          </a:p>
          <a:p>
            <a:pPr lvl="2"/>
            <a:r>
              <a:rPr lang="uk-UA" sz="1800" dirty="0">
                <a:solidFill>
                  <a:schemeClr val="tx1"/>
                </a:solidFill>
              </a:rPr>
              <a:t>злам програмного забезпечення гаманців (генерація ключів, зберігання ключів, впровадження шкідливого коду тощо</a:t>
            </a:r>
            <a:r>
              <a:rPr lang="uk-UA" sz="1800" dirty="0" smtClean="0">
                <a:solidFill>
                  <a:schemeClr val="tx1"/>
                </a:solidFill>
              </a:rPr>
              <a:t>);</a:t>
            </a:r>
            <a:endParaRPr lang="ru-RU" sz="1800" dirty="0">
              <a:solidFill>
                <a:schemeClr val="tx1"/>
              </a:solidFill>
            </a:endParaRPr>
          </a:p>
          <a:p>
            <a:pPr lvl="2"/>
            <a:r>
              <a:rPr lang="uk-UA" sz="1800" dirty="0" smtClean="0">
                <a:solidFill>
                  <a:schemeClr val="tx1"/>
                </a:solidFill>
              </a:rPr>
              <a:t>соціальні </a:t>
            </a:r>
            <a:r>
              <a:rPr lang="uk-UA" sz="1800" dirty="0">
                <a:solidFill>
                  <a:schemeClr val="tx1"/>
                </a:solidFill>
              </a:rPr>
              <a:t>атаки.</a:t>
            </a:r>
            <a:endParaRPr lang="ru-RU" sz="1800" dirty="0">
              <a:solidFill>
                <a:schemeClr val="tx1"/>
              </a:solidFill>
            </a:endParaRPr>
          </a:p>
        </p:txBody>
      </p:sp>
    </p:spTree>
    <p:extLst>
      <p:ext uri="{BB962C8B-B14F-4D97-AF65-F5344CB8AC3E}">
        <p14:creationId xmlns:p14="http://schemas.microsoft.com/office/powerpoint/2010/main" val="1387597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i="1" dirty="0">
                <a:solidFill>
                  <a:schemeClr val="tx1"/>
                </a:solidFill>
              </a:rPr>
              <a:t>Відкритий ключ потрібен тільки для отримання </a:t>
            </a:r>
            <a:r>
              <a:rPr lang="uk-UA" i="1" dirty="0" err="1">
                <a:solidFill>
                  <a:schemeClr val="tx1"/>
                </a:solidFill>
              </a:rPr>
              <a:t>bitcoin</a:t>
            </a:r>
            <a:r>
              <a:rPr lang="uk-UA" i="1" dirty="0">
                <a:solidFill>
                  <a:schemeClr val="tx1"/>
                </a:solidFill>
              </a:rPr>
              <a:t>-адреси</a:t>
            </a:r>
            <a:endParaRPr lang="ru-RU" dirty="0">
              <a:solidFill>
                <a:schemeClr val="tx1"/>
              </a:solidFill>
            </a:endParaRPr>
          </a:p>
        </p:txBody>
      </p:sp>
      <p:sp>
        <p:nvSpPr>
          <p:cNvPr id="3" name="Объект 2"/>
          <p:cNvSpPr>
            <a:spLocks noGrp="1"/>
          </p:cNvSpPr>
          <p:nvPr>
            <p:ph idx="1"/>
          </p:nvPr>
        </p:nvSpPr>
        <p:spPr/>
        <p:txBody>
          <a:bodyPr/>
          <a:lstStyle/>
          <a:p>
            <a:r>
              <a:rPr lang="uk-UA" dirty="0">
                <a:solidFill>
                  <a:schemeClr val="tx1"/>
                </a:solidFill>
              </a:rPr>
              <a:t>Ні, спочатку користувач обчислює адресу, а після на нього отримує монети. Відкритий ключ користувач публікує під час витрати монет, щоб довести, що саме він є власником цієї адреси. Усі ті, хто перевіряє, обчислюють </a:t>
            </a:r>
            <a:r>
              <a:rPr lang="uk-UA" dirty="0" err="1">
                <a:solidFill>
                  <a:schemeClr val="tx1"/>
                </a:solidFill>
              </a:rPr>
              <a:t>геш</a:t>
            </a:r>
            <a:r>
              <a:rPr lang="uk-UA" dirty="0">
                <a:solidFill>
                  <a:schemeClr val="tx1"/>
                </a:solidFill>
              </a:rPr>
              <a:t>-значення відкритого ключа та перевіряють, що воно збігається з </a:t>
            </a:r>
            <a:r>
              <a:rPr lang="uk-UA" dirty="0" err="1">
                <a:solidFill>
                  <a:schemeClr val="tx1"/>
                </a:solidFill>
              </a:rPr>
              <a:t>біткоін-адресою</a:t>
            </a:r>
            <a:r>
              <a:rPr lang="uk-UA" dirty="0">
                <a:solidFill>
                  <a:schemeClr val="tx1"/>
                </a:solidFill>
              </a:rPr>
              <a:t>. Таким чином, інші учасники мережі </a:t>
            </a:r>
            <a:r>
              <a:rPr lang="uk-UA" dirty="0" err="1">
                <a:solidFill>
                  <a:schemeClr val="tx1"/>
                </a:solidFill>
              </a:rPr>
              <a:t>Bitcoin</a:t>
            </a:r>
            <a:r>
              <a:rPr lang="uk-UA" dirty="0">
                <a:solidFill>
                  <a:schemeClr val="tx1"/>
                </a:solidFill>
              </a:rPr>
              <a:t> можуть перевірити цифровий підпис, який доводить, що відправник платежу володіє і особистим ключем теж.</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3323109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lvl="0"/>
            <a:r>
              <a:rPr lang="uk-UA" i="1" dirty="0">
                <a:solidFill>
                  <a:schemeClr val="tx1"/>
                </a:solidFill>
              </a:rPr>
              <a:t>Чи можна ідентифікувати конкретну людину в мережі </a:t>
            </a:r>
            <a:r>
              <a:rPr lang="uk-UA" i="1" dirty="0" err="1">
                <a:solidFill>
                  <a:schemeClr val="tx1"/>
                </a:solidFill>
              </a:rPr>
              <a:t>Bitcoin</a:t>
            </a:r>
            <a:r>
              <a:rPr lang="uk-UA" i="1" dirty="0">
                <a:solidFill>
                  <a:schemeClr val="tx1"/>
                </a:solidFill>
              </a:rPr>
              <a:t>, порівнявши його відкритий ключ з цифровим підписом?</a:t>
            </a:r>
            <a:r>
              <a:rPr lang="ru-RU" dirty="0">
                <a:solidFill>
                  <a:schemeClr val="tx1"/>
                </a:solidFill>
              </a:rPr>
              <a:t/>
            </a:r>
            <a:br>
              <a:rPr lang="ru-RU" dirty="0">
                <a:solidFill>
                  <a:schemeClr val="tx1"/>
                </a:solidFill>
              </a:rPr>
            </a:br>
            <a:endParaRPr lang="ru-RU" dirty="0">
              <a:solidFill>
                <a:schemeClr val="tx1"/>
              </a:solidFill>
            </a:endParaRPr>
          </a:p>
        </p:txBody>
      </p:sp>
      <p:sp>
        <p:nvSpPr>
          <p:cNvPr id="3" name="Объект 2"/>
          <p:cNvSpPr>
            <a:spLocks noGrp="1"/>
          </p:cNvSpPr>
          <p:nvPr>
            <p:ph idx="1"/>
          </p:nvPr>
        </p:nvSpPr>
        <p:spPr>
          <a:xfrm>
            <a:off x="677334" y="2391499"/>
            <a:ext cx="8596668" cy="3880773"/>
          </a:xfrm>
        </p:spPr>
        <p:txBody>
          <a:bodyPr/>
          <a:lstStyle/>
          <a:p>
            <a:r>
              <a:rPr lang="uk-UA" dirty="0">
                <a:solidFill>
                  <a:schemeClr val="tx1"/>
                </a:solidFill>
              </a:rPr>
              <a:t>Ні, тому що цифровий підпис в </a:t>
            </a:r>
            <a:r>
              <a:rPr lang="uk-UA" dirty="0" err="1">
                <a:solidFill>
                  <a:schemeClr val="tx1"/>
                </a:solidFill>
              </a:rPr>
              <a:t>Bitcoin</a:t>
            </a:r>
            <a:r>
              <a:rPr lang="uk-UA" dirty="0">
                <a:solidFill>
                  <a:schemeClr val="tx1"/>
                </a:solidFill>
              </a:rPr>
              <a:t> НЕ сертифікується. Немає сертифікату відкритого ключа, який ви отримуєте в центрі сертифікації. Тому однозначно ідентифікувати особу дуже непросто. Тому </a:t>
            </a:r>
            <a:r>
              <a:rPr lang="uk-UA" dirty="0" err="1">
                <a:solidFill>
                  <a:schemeClr val="tx1"/>
                </a:solidFill>
              </a:rPr>
              <a:t>Bitcoin</a:t>
            </a:r>
            <a:r>
              <a:rPr lang="uk-UA" dirty="0">
                <a:solidFill>
                  <a:schemeClr val="tx1"/>
                </a:solidFill>
              </a:rPr>
              <a:t> і вважається відносно анонімним. Але ви можете спробувати зробити це іншими методами. Наприклад, ідентифікувати при обміні на готівку, проводити аналіз: робити мічені купюри, відстежувати яке було використано програмне забезпечення, з яких IP-адрес були відправлені транзакції, і які популярні клієнти були використані для цього. Але за замовчуванням підпис не асоціюється з особистістю.</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2526696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solidFill>
                  <a:schemeClr val="tx1"/>
                </a:solidFill>
              </a:rPr>
              <a:t>Зберігання</a:t>
            </a:r>
            <a:r>
              <a:rPr lang="ru-RU" dirty="0" smtClean="0">
                <a:solidFill>
                  <a:schemeClr val="tx1"/>
                </a:solidFill>
              </a:rPr>
              <a:t> </a:t>
            </a:r>
            <a:r>
              <a:rPr lang="ru-RU" dirty="0">
                <a:solidFill>
                  <a:schemeClr val="tx1"/>
                </a:solidFill>
              </a:rPr>
              <a:t>й </a:t>
            </a:r>
            <a:r>
              <a:rPr lang="ru-RU" dirty="0" err="1">
                <a:solidFill>
                  <a:schemeClr val="tx1"/>
                </a:solidFill>
              </a:rPr>
              <a:t>обробка</a:t>
            </a:r>
            <a:r>
              <a:rPr lang="ru-RU" dirty="0">
                <a:solidFill>
                  <a:schemeClr val="tx1"/>
                </a:solidFill>
              </a:rPr>
              <a:t> </a:t>
            </a:r>
            <a:r>
              <a:rPr lang="ru-RU" dirty="0" err="1">
                <a:solidFill>
                  <a:schemeClr val="tx1"/>
                </a:solidFill>
              </a:rPr>
              <a:t>ключів</a:t>
            </a:r>
            <a:endParaRPr lang="ru-RU" dirty="0">
              <a:solidFill>
                <a:schemeClr val="tx1"/>
              </a:solidFill>
            </a:endParaRPr>
          </a:p>
        </p:txBody>
      </p:sp>
      <p:sp>
        <p:nvSpPr>
          <p:cNvPr id="3" name="Объект 2"/>
          <p:cNvSpPr>
            <a:spLocks noGrp="1"/>
          </p:cNvSpPr>
          <p:nvPr>
            <p:ph idx="1"/>
          </p:nvPr>
        </p:nvSpPr>
        <p:spPr/>
        <p:txBody>
          <a:bodyPr>
            <a:normAutofit lnSpcReduction="10000"/>
          </a:bodyPr>
          <a:lstStyle/>
          <a:p>
            <a:r>
              <a:rPr lang="uk-UA" dirty="0">
                <a:solidFill>
                  <a:schemeClr val="tx1"/>
                </a:solidFill>
              </a:rPr>
              <a:t>Не дивлячись на наявність в деяких країнах законодавства та практики використання цифрового підпису і цифрового </a:t>
            </a:r>
            <a:r>
              <a:rPr lang="uk-UA" i="1" dirty="0" err="1">
                <a:solidFill>
                  <a:schemeClr val="tx1"/>
                </a:solidFill>
              </a:rPr>
              <a:t>identity</a:t>
            </a:r>
            <a:r>
              <a:rPr lang="uk-UA" i="1" dirty="0">
                <a:solidFill>
                  <a:schemeClr val="tx1"/>
                </a:solidFill>
              </a:rPr>
              <a:t> (ідентифікації), </a:t>
            </a:r>
            <a:r>
              <a:rPr lang="uk-UA" dirty="0">
                <a:solidFill>
                  <a:schemeClr val="tx1"/>
                </a:solidFill>
              </a:rPr>
              <a:t>можна сміливо стверджувати, що використання цих механізмів було і залишається вкрай незначним. Однак саме з появою </a:t>
            </a:r>
            <a:r>
              <a:rPr lang="uk-UA" dirty="0" err="1">
                <a:solidFill>
                  <a:schemeClr val="tx1"/>
                </a:solidFill>
              </a:rPr>
              <a:t>Bitcoin</a:t>
            </a:r>
            <a:r>
              <a:rPr lang="uk-UA" dirty="0">
                <a:solidFill>
                  <a:schemeClr val="tx1"/>
                </a:solidFill>
              </a:rPr>
              <a:t> стало зрозуміло, що </a:t>
            </a:r>
            <a:r>
              <a:rPr lang="uk-UA" dirty="0" err="1">
                <a:solidFill>
                  <a:schemeClr val="tx1"/>
                </a:solidFill>
              </a:rPr>
              <a:t>оцифровка</a:t>
            </a:r>
            <a:r>
              <a:rPr lang="uk-UA" dirty="0">
                <a:solidFill>
                  <a:schemeClr val="tx1"/>
                </a:solidFill>
              </a:rPr>
              <a:t> реєстрів прав власності для всіх активів – неминуче явище, що відповідає потребам ХХІ століття. В силу особливостей своєї архітектури </a:t>
            </a:r>
            <a:r>
              <a:rPr lang="uk-UA" dirty="0" err="1">
                <a:solidFill>
                  <a:schemeClr val="tx1"/>
                </a:solidFill>
              </a:rPr>
              <a:t>Bitcoin</a:t>
            </a:r>
            <a:r>
              <a:rPr lang="uk-UA" dirty="0">
                <a:solidFill>
                  <a:schemeClr val="tx1"/>
                </a:solidFill>
              </a:rPr>
              <a:t> міг спиратися тільки на цифровий метод завірення транзакцій, щоб навіть торговий робот міг стати користувачем мережі. Найбільш оптимальний спосіб реалізації такої взаємодії між користувачами </a:t>
            </a:r>
            <a:r>
              <a:rPr lang="uk-UA" dirty="0" err="1">
                <a:solidFill>
                  <a:schemeClr val="tx1"/>
                </a:solidFill>
              </a:rPr>
              <a:t>Bitcoin</a:t>
            </a:r>
            <a:r>
              <a:rPr lang="uk-UA" dirty="0">
                <a:solidFill>
                  <a:schemeClr val="tx1"/>
                </a:solidFill>
              </a:rPr>
              <a:t> складався у застосуванні криптографічних ключів і схем цифрового підпису. Цей підхід потребував від користувачів дбайливого відношення до використання ключів. Тому питання управління життєвим циклом (генерації, зберігання, відновлення) ключів мають колосальну важливість.</a:t>
            </a:r>
            <a:endParaRPr lang="ru-RU" dirty="0">
              <a:solidFill>
                <a:schemeClr val="tx1"/>
              </a:solidFill>
            </a:endParaRPr>
          </a:p>
        </p:txBody>
      </p:sp>
    </p:spTree>
    <p:extLst>
      <p:ext uri="{BB962C8B-B14F-4D97-AF65-F5344CB8AC3E}">
        <p14:creationId xmlns:p14="http://schemas.microsoft.com/office/powerpoint/2010/main" val="38150573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a:solidFill>
                  <a:schemeClr val="tx1"/>
                </a:solidFill>
              </a:rPr>
              <a:t>Головна задача цифрового гаманця</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p:txBody>
          <a:bodyPr/>
          <a:lstStyle/>
          <a:p>
            <a:r>
              <a:rPr lang="uk-UA" dirty="0">
                <a:solidFill>
                  <a:schemeClr val="tx1"/>
                </a:solidFill>
              </a:rPr>
              <a:t>Коли ми говоримо про гаманець, звичайно маємо на увазі дещо, призначене для зберігання грошей. Це вводить користувачів цифрових валют в оману, тому що деякі помилково вважають, що цифрові гаманці використовуються для зберігання монет. Насправді це не так. Цифрові монети – це абстракція, насправді їх не існує, і вони ніде не зберігаються. Але які ж тоді процеси протікають у цифрових гаманцях і як їх краще організувати</a:t>
            </a:r>
            <a:r>
              <a:rPr lang="uk-UA" dirty="0" smtClean="0">
                <a:solidFill>
                  <a:schemeClr val="tx1"/>
                </a:solidFill>
              </a:rPr>
              <a:t>?</a:t>
            </a:r>
          </a:p>
          <a:p>
            <a:r>
              <a:rPr lang="uk-UA" dirty="0">
                <a:solidFill>
                  <a:schemeClr val="tx1"/>
                </a:solidFill>
              </a:rPr>
              <a:t>Гаманці використовуються для зберігання ключів, за допомогою яких відбувається управління монетами користувача. Відповідно, основні функції гаманця – це зберігання ключів і управління ними. Реалізація цих функцій можлива завдяки правильному проектуванню цифрового гаманця.</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2195596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uk-UA" b="1" dirty="0" smtClean="0">
                <a:solidFill>
                  <a:schemeClr val="tx1"/>
                </a:solidFill>
              </a:rPr>
              <a:t>Модулі </a:t>
            </a:r>
            <a:r>
              <a:rPr lang="uk-UA" b="1" dirty="0">
                <a:solidFill>
                  <a:schemeClr val="tx1"/>
                </a:solidFill>
              </a:rPr>
              <a:t>цифрового гаманця</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p:txBody>
          <a:bodyPr>
            <a:normAutofit/>
          </a:bodyPr>
          <a:lstStyle/>
          <a:p>
            <a:pPr lvl="1"/>
            <a:r>
              <a:rPr lang="uk-UA" sz="1800" i="1" dirty="0">
                <a:solidFill>
                  <a:schemeClr val="tx1"/>
                </a:solidFill>
              </a:rPr>
              <a:t>Модуль генерації ключів та їх зберігання</a:t>
            </a:r>
            <a:endParaRPr lang="ru-RU" sz="1800" dirty="0">
              <a:solidFill>
                <a:schemeClr val="tx1"/>
              </a:solidFill>
            </a:endParaRPr>
          </a:p>
          <a:p>
            <a:pPr lvl="1"/>
            <a:r>
              <a:rPr lang="uk-UA" sz="1800" i="1" dirty="0">
                <a:solidFill>
                  <a:schemeClr val="tx1"/>
                </a:solidFill>
              </a:rPr>
              <a:t>Модуль синхронізації актуального стану</a:t>
            </a:r>
            <a:endParaRPr lang="ru-RU" sz="1800" dirty="0">
              <a:solidFill>
                <a:schemeClr val="tx1"/>
              </a:solidFill>
            </a:endParaRPr>
          </a:p>
          <a:p>
            <a:pPr lvl="1"/>
            <a:r>
              <a:rPr lang="uk-UA" sz="1800" i="1" dirty="0">
                <a:solidFill>
                  <a:schemeClr val="tx1"/>
                </a:solidFill>
              </a:rPr>
              <a:t>Модуль обробки існуючих транзакцій</a:t>
            </a:r>
            <a:endParaRPr lang="ru-RU" sz="1800" dirty="0">
              <a:solidFill>
                <a:schemeClr val="tx1"/>
              </a:solidFill>
            </a:endParaRPr>
          </a:p>
          <a:p>
            <a:pPr lvl="1"/>
            <a:r>
              <a:rPr lang="uk-UA" sz="1800" i="1" dirty="0">
                <a:solidFill>
                  <a:schemeClr val="tx1"/>
                </a:solidFill>
              </a:rPr>
              <a:t>Модуль формування транзакцій та їх підпису</a:t>
            </a:r>
            <a:endParaRPr lang="ru-RU" sz="1800" dirty="0">
              <a:solidFill>
                <a:schemeClr val="tx1"/>
              </a:solidFill>
            </a:endParaRPr>
          </a:p>
          <a:p>
            <a:r>
              <a:rPr lang="uk-UA" dirty="0" smtClean="0">
                <a:solidFill>
                  <a:schemeClr val="tx1"/>
                </a:solidFill>
              </a:rPr>
              <a:t>Цифрові </a:t>
            </a:r>
            <a:r>
              <a:rPr lang="uk-UA" dirty="0">
                <a:solidFill>
                  <a:schemeClr val="tx1"/>
                </a:solidFill>
              </a:rPr>
              <a:t>гаманці можуть мати розширену функціональність, яка може дуже сильно відрізнятися від одного додатку до іншого. Однак кожен цифровий гаманець забезпечує механізми завірення транзакцій і відновлення доступу, функціональність прийому платежів і відображення балансу, а також відображення історії транзакцій та відправки платежів.</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1731209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b="1" dirty="0">
                <a:solidFill>
                  <a:schemeClr val="tx1"/>
                </a:solidFill>
              </a:rPr>
              <a:t>Основні підходи до синхронізації гаманця</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p:txBody>
          <a:bodyPr>
            <a:normAutofit lnSpcReduction="10000"/>
          </a:bodyPr>
          <a:lstStyle/>
          <a:p>
            <a:pPr lvl="1"/>
            <a:r>
              <a:rPr lang="uk-UA" i="1" dirty="0">
                <a:solidFill>
                  <a:schemeClr val="tx1"/>
                </a:solidFill>
              </a:rPr>
              <a:t>Ключі зберігаються й обробляються на віддаленому сервері</a:t>
            </a:r>
            <a:endParaRPr lang="ru-RU" sz="1200" dirty="0">
              <a:solidFill>
                <a:schemeClr val="tx1"/>
              </a:solidFill>
            </a:endParaRPr>
          </a:p>
          <a:p>
            <a:pPr lvl="1"/>
            <a:r>
              <a:rPr lang="uk-UA" i="1" dirty="0">
                <a:solidFill>
                  <a:schemeClr val="tx1"/>
                </a:solidFill>
              </a:rPr>
              <a:t>Ключі зберігаються на віддаленому сервері, але обробляються користувачем</a:t>
            </a:r>
            <a:endParaRPr lang="ru-RU" sz="1200" dirty="0">
              <a:solidFill>
                <a:schemeClr val="tx1"/>
              </a:solidFill>
            </a:endParaRPr>
          </a:p>
          <a:p>
            <a:pPr lvl="1"/>
            <a:r>
              <a:rPr lang="uk-UA" i="1" dirty="0">
                <a:solidFill>
                  <a:schemeClr val="tx1"/>
                </a:solidFill>
              </a:rPr>
              <a:t>Ключі зберігаються й обробляються у додатку користувача</a:t>
            </a:r>
            <a:endParaRPr lang="ru-RU" sz="1200" dirty="0">
              <a:solidFill>
                <a:schemeClr val="tx1"/>
              </a:solidFill>
            </a:endParaRPr>
          </a:p>
          <a:p>
            <a:pPr lvl="1"/>
            <a:r>
              <a:rPr lang="uk-UA" i="1" dirty="0">
                <a:solidFill>
                  <a:schemeClr val="tx1"/>
                </a:solidFill>
              </a:rPr>
              <a:t>Комбінація попередніх підходів за рахунок використання </a:t>
            </a:r>
            <a:r>
              <a:rPr lang="uk-UA" i="1" dirty="0" err="1">
                <a:solidFill>
                  <a:schemeClr val="tx1"/>
                </a:solidFill>
              </a:rPr>
              <a:t>multiSig</a:t>
            </a:r>
            <a:endParaRPr lang="ru-RU" sz="1200" dirty="0">
              <a:solidFill>
                <a:schemeClr val="tx1"/>
              </a:solidFill>
            </a:endParaRPr>
          </a:p>
          <a:p>
            <a:r>
              <a:rPr lang="uk-UA" dirty="0">
                <a:solidFill>
                  <a:schemeClr val="tx1"/>
                </a:solidFill>
              </a:rPr>
              <a:t>Коли мова йде про зберігання особистих ключів, звичайно мається на увазі, що користувач повинен вирішити такі задачі, як захист від втрати, захист від викрадення, резервне копіювання (</a:t>
            </a:r>
            <a:r>
              <a:rPr lang="uk-UA" i="1" dirty="0" err="1">
                <a:solidFill>
                  <a:schemeClr val="tx1"/>
                </a:solidFill>
              </a:rPr>
              <a:t>backup</a:t>
            </a:r>
            <a:r>
              <a:rPr lang="uk-UA" dirty="0">
                <a:solidFill>
                  <a:schemeClr val="tx1"/>
                </a:solidFill>
              </a:rPr>
              <a:t>), і експорт особистих ключів для використання на інших пристроях. Зараз, на жаль, немає такого підходу, який би надав ідеальне рішення, яке б задовольняло всі вимоги. Тому до зберігання ключів сформувалися декілька основних підходів</a:t>
            </a:r>
            <a:r>
              <a:rPr lang="uk-UA" dirty="0" smtClean="0">
                <a:solidFill>
                  <a:schemeClr val="tx1"/>
                </a:solidFill>
              </a:rPr>
              <a:t>.</a:t>
            </a:r>
          </a:p>
          <a:p>
            <a:r>
              <a:rPr lang="uk-UA" dirty="0">
                <a:solidFill>
                  <a:schemeClr val="tx1"/>
                </a:solidFill>
              </a:rPr>
              <a:t>Розрізняються вони по місцю зберігання ключів і по місцю їх обробки.</a:t>
            </a:r>
            <a:endParaRPr lang="ru-RU" dirty="0">
              <a:solidFill>
                <a:schemeClr val="tx1"/>
              </a:solidFill>
            </a:endParaRPr>
          </a:p>
          <a:p>
            <a:endParaRPr lang="ru-RU" sz="1100"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085424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Сучасна криптографія включає до себе схеми симетричного і асиметричного шифрування, схеми цифрового підпису, схеми </a:t>
            </a:r>
            <a:r>
              <a:rPr lang="uk-UA" dirty="0" err="1">
                <a:solidFill>
                  <a:schemeClr val="tx1"/>
                </a:solidFill>
              </a:rPr>
              <a:t>гешування</a:t>
            </a:r>
            <a:r>
              <a:rPr lang="uk-UA" dirty="0">
                <a:solidFill>
                  <a:schemeClr val="tx1"/>
                </a:solidFill>
              </a:rPr>
              <a:t> даних, методи управління ключами, схеми доказів з нульовим розголошенням, методи </a:t>
            </a:r>
            <a:r>
              <a:rPr lang="uk-UA" dirty="0" err="1">
                <a:solidFill>
                  <a:schemeClr val="tx1"/>
                </a:solidFill>
              </a:rPr>
              <a:t>криптоаналізу</a:t>
            </a:r>
            <a:r>
              <a:rPr lang="uk-UA" dirty="0">
                <a:solidFill>
                  <a:schemeClr val="tx1"/>
                </a:solidFill>
              </a:rPr>
              <a:t> та </a:t>
            </a:r>
            <a:r>
              <a:rPr lang="uk-UA" dirty="0" err="1">
                <a:solidFill>
                  <a:schemeClr val="tx1"/>
                </a:solidFill>
              </a:rPr>
              <a:t>постквантову</a:t>
            </a:r>
            <a:r>
              <a:rPr lang="uk-UA" dirty="0">
                <a:solidFill>
                  <a:schemeClr val="tx1"/>
                </a:solidFill>
              </a:rPr>
              <a:t> криптографію.</a:t>
            </a:r>
            <a:endParaRPr lang="ru-RU" dirty="0">
              <a:solidFill>
                <a:schemeClr val="tx1"/>
              </a:solidFill>
            </a:endParaRPr>
          </a:p>
          <a:p>
            <a:r>
              <a:rPr lang="uk-UA" i="1" dirty="0">
                <a:solidFill>
                  <a:schemeClr val="tx1"/>
                </a:solidFill>
              </a:rPr>
              <a:t>Цифровий підпис – це аналог рукописного підпису, який забезпечує дві властивості: можливість перевірки автентичності та цілісності документа, що захищає його від модифікації та підміни.</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3785732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b="1" dirty="0">
                <a:solidFill>
                  <a:schemeClr val="tx1"/>
                </a:solidFill>
              </a:rPr>
              <a:t>Обробка та зберігання ключів на сервері</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p:txBody>
          <a:bodyPr/>
          <a:lstStyle/>
          <a:p>
            <a:r>
              <a:rPr lang="uk-UA" dirty="0">
                <a:solidFill>
                  <a:schemeClr val="tx1"/>
                </a:solidFill>
              </a:rPr>
              <a:t>Випадок, коли ключі зберігаються і управляються на виділеному сервері, один з найпростіших. Сервіс, який надає послугу у вигляді такого гаманця, повністю контролює ключі. Відповідно, користувачі гаманця не мають ніякого доступу до ключів, тобто вони не володіють реальною </a:t>
            </a:r>
            <a:r>
              <a:rPr lang="uk-UA" dirty="0" err="1">
                <a:solidFill>
                  <a:schemeClr val="tx1"/>
                </a:solidFill>
              </a:rPr>
              <a:t>криптовалютою</a:t>
            </a:r>
            <a:r>
              <a:rPr lang="uk-UA" dirty="0">
                <a:solidFill>
                  <a:schemeClr val="tx1"/>
                </a:solidFill>
              </a:rPr>
              <a:t>. Такі сервіси надають кожному користувачу особистий </a:t>
            </a:r>
            <a:r>
              <a:rPr lang="uk-UA" dirty="0" err="1">
                <a:solidFill>
                  <a:schemeClr val="tx1"/>
                </a:solidFill>
              </a:rPr>
              <a:t>акаунт</a:t>
            </a:r>
            <a:r>
              <a:rPr lang="uk-UA" dirty="0">
                <a:solidFill>
                  <a:schemeClr val="tx1"/>
                </a:solidFill>
              </a:rPr>
              <a:t> з віртуальним рахунком, для якого зарезервована відповідна кількість монет цифрової </a:t>
            </a:r>
            <a:r>
              <a:rPr lang="uk-UA" dirty="0" smtClean="0">
                <a:solidFill>
                  <a:schemeClr val="tx1"/>
                </a:solidFill>
              </a:rPr>
              <a:t>валюти. </a:t>
            </a:r>
            <a:r>
              <a:rPr lang="uk-UA" dirty="0">
                <a:solidFill>
                  <a:schemeClr val="tx1"/>
                </a:solidFill>
              </a:rPr>
              <a:t>Але реальний доступ до цих монет забезпечують тільки ключі, якими володіє сервіс.</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2038053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lnSpcReduction="10000"/>
          </a:bodyPr>
          <a:lstStyle/>
          <a:p>
            <a:r>
              <a:rPr lang="uk-UA" dirty="0">
                <a:solidFill>
                  <a:schemeClr val="tx1"/>
                </a:solidFill>
              </a:rPr>
              <a:t>Важливо розуміти, що у цьому випадку можливі два варіанти переказу монет між користувачами:</a:t>
            </a:r>
            <a:endParaRPr lang="ru-RU" dirty="0">
              <a:solidFill>
                <a:schemeClr val="tx1"/>
              </a:solidFill>
            </a:endParaRPr>
          </a:p>
          <a:p>
            <a:pPr lvl="2"/>
            <a:r>
              <a:rPr lang="uk-UA" sz="1800" dirty="0">
                <a:solidFill>
                  <a:schemeClr val="tx1"/>
                </a:solidFill>
              </a:rPr>
              <a:t>між двома користувачами одного централізованого сервісу;</a:t>
            </a:r>
            <a:endParaRPr lang="ru-RU" sz="1800" dirty="0">
              <a:solidFill>
                <a:schemeClr val="tx1"/>
              </a:solidFill>
            </a:endParaRPr>
          </a:p>
          <a:p>
            <a:pPr lvl="2"/>
            <a:r>
              <a:rPr lang="uk-UA" sz="1800" dirty="0">
                <a:solidFill>
                  <a:schemeClr val="tx1"/>
                </a:solidFill>
              </a:rPr>
              <a:t>між користувачем сервісу і користувачем </a:t>
            </a:r>
            <a:r>
              <a:rPr lang="uk-UA" sz="1800" dirty="0" err="1">
                <a:solidFill>
                  <a:schemeClr val="tx1"/>
                </a:solidFill>
              </a:rPr>
              <a:t>bitcoin</a:t>
            </a:r>
            <a:r>
              <a:rPr lang="uk-UA" sz="1800" dirty="0">
                <a:solidFill>
                  <a:schemeClr val="tx1"/>
                </a:solidFill>
              </a:rPr>
              <a:t>-гаманця.</a:t>
            </a:r>
            <a:endParaRPr lang="ru-RU" sz="1800" dirty="0">
              <a:solidFill>
                <a:schemeClr val="tx1"/>
              </a:solidFill>
            </a:endParaRPr>
          </a:p>
          <a:p>
            <a:r>
              <a:rPr lang="uk-UA" dirty="0">
                <a:solidFill>
                  <a:schemeClr val="tx1"/>
                </a:solidFill>
              </a:rPr>
              <a:t>В першому випадку все достатньо просто. Так як монети </a:t>
            </a:r>
            <a:r>
              <a:rPr lang="uk-UA" dirty="0" err="1">
                <a:solidFill>
                  <a:schemeClr val="tx1"/>
                </a:solidFill>
              </a:rPr>
              <a:t>криптовалюти</a:t>
            </a:r>
            <a:r>
              <a:rPr lang="uk-UA" dirty="0">
                <a:solidFill>
                  <a:schemeClr val="tx1"/>
                </a:solidFill>
              </a:rPr>
              <a:t> не виходять за межі системи, можна просто переписати баланси користувачів в їх </a:t>
            </a:r>
            <a:r>
              <a:rPr lang="uk-UA" dirty="0" err="1">
                <a:solidFill>
                  <a:schemeClr val="tx1"/>
                </a:solidFill>
              </a:rPr>
              <a:t>акаунтах</a:t>
            </a:r>
            <a:r>
              <a:rPr lang="uk-UA" dirty="0">
                <a:solidFill>
                  <a:schemeClr val="tx1"/>
                </a:solidFill>
              </a:rPr>
              <a:t>, при цьому не створювати </a:t>
            </a:r>
            <a:r>
              <a:rPr lang="uk-UA" i="1" dirty="0" err="1">
                <a:solidFill>
                  <a:schemeClr val="tx1"/>
                </a:solidFill>
              </a:rPr>
              <a:t>on-chain</a:t>
            </a:r>
            <a:r>
              <a:rPr lang="uk-UA" i="1" dirty="0">
                <a:solidFill>
                  <a:schemeClr val="tx1"/>
                </a:solidFill>
              </a:rPr>
              <a:t> </a:t>
            </a:r>
            <a:r>
              <a:rPr lang="uk-UA" dirty="0">
                <a:solidFill>
                  <a:schemeClr val="tx1"/>
                </a:solidFill>
              </a:rPr>
              <a:t>транзакцію.</a:t>
            </a:r>
            <a:endParaRPr lang="ru-RU" dirty="0">
              <a:solidFill>
                <a:schemeClr val="tx1"/>
              </a:solidFill>
            </a:endParaRPr>
          </a:p>
          <a:p>
            <a:r>
              <a:rPr lang="uk-UA" dirty="0">
                <a:solidFill>
                  <a:schemeClr val="tx1"/>
                </a:solidFill>
              </a:rPr>
              <a:t>Якщо ж нам потрібно отримати кошти з зовнішнього гаманця або вивести їх на зовнішній гаманець, то без формування транзакції не обійтися. В цьому випадку транзакцію створює сервіс, і він, відповідно, відправляє зі своїх ключів кошти на зовнішній гаманець чи отримує їх на свої адреси і, отже, може </a:t>
            </a:r>
            <a:r>
              <a:rPr lang="uk-UA" dirty="0" err="1">
                <a:solidFill>
                  <a:schemeClr val="tx1"/>
                </a:solidFill>
              </a:rPr>
              <a:t>їми</a:t>
            </a:r>
            <a:r>
              <a:rPr lang="uk-UA" dirty="0">
                <a:solidFill>
                  <a:schemeClr val="tx1"/>
                </a:solidFill>
              </a:rPr>
              <a:t> розпоряджатися.</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27723831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Цей вид гаманців є достатньо популярним завдяки перевагам, які отримують користувачі при роботі з ним. По-перше, ви дійсно можете проводити миттєві платежі без комісії, оскільки ви не проводите ніяких реальних транзакцій. Більшість сервісів використовують даний підхід з цієї причини. Такі сервіси дозволяють забезпечити максимально простий доступ до </a:t>
            </a:r>
            <a:r>
              <a:rPr lang="uk-UA" dirty="0" err="1">
                <a:solidFill>
                  <a:schemeClr val="tx1"/>
                </a:solidFill>
              </a:rPr>
              <a:t>акаунта</a:t>
            </a:r>
            <a:r>
              <a:rPr lang="uk-UA" dirty="0">
                <a:solidFill>
                  <a:schemeClr val="tx1"/>
                </a:solidFill>
              </a:rPr>
              <a:t> з декількох пристроїв. Навіть якщо ви загубили пароль від </a:t>
            </a:r>
            <a:r>
              <a:rPr lang="uk-UA" dirty="0" err="1">
                <a:solidFill>
                  <a:schemeClr val="tx1"/>
                </a:solidFill>
              </a:rPr>
              <a:t>акаунта</a:t>
            </a:r>
            <a:r>
              <a:rPr lang="uk-UA" dirty="0">
                <a:solidFill>
                  <a:schemeClr val="tx1"/>
                </a:solidFill>
              </a:rPr>
              <a:t>, ви легко можете відновити його</a:t>
            </a:r>
            <a:r>
              <a:rPr lang="uk-UA" dirty="0" smtClean="0">
                <a:solidFill>
                  <a:schemeClr val="tx1"/>
                </a:solidFill>
              </a:rPr>
              <a:t>.</a:t>
            </a:r>
          </a:p>
          <a:p>
            <a:r>
              <a:rPr lang="uk-UA" dirty="0">
                <a:solidFill>
                  <a:schemeClr val="tx1"/>
                </a:solidFill>
              </a:rPr>
              <a:t>Тим не менш, такий підхід має певні недоліки. Один з них полягає в тому, що користувачі у такій системі не мають ніякого доступу до своїх монет. Вони не керують ключами, а отже, не управляють і монетами цифрової валюти. Користувачі повністю залежать від таких сервісів: щоб почати використовувати інший сервіс, необхідно явно вивести всі кошти з поточного сервісу і переслати їх на інший гаманець.</a:t>
            </a:r>
            <a:endParaRPr lang="ru-RU" dirty="0">
              <a:solidFill>
                <a:schemeClr val="tx1"/>
              </a:solidFill>
            </a:endParaRPr>
          </a:p>
          <a:p>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7358517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lnSpcReduction="10000"/>
          </a:bodyPr>
          <a:lstStyle/>
          <a:p>
            <a:r>
              <a:rPr lang="uk-UA" dirty="0">
                <a:solidFill>
                  <a:schemeClr val="tx1"/>
                </a:solidFill>
              </a:rPr>
              <a:t>Це одна з найпростіших реалізацій гаманця при розробці. </a:t>
            </a:r>
            <a:r>
              <a:rPr lang="uk-UA" dirty="0" err="1">
                <a:solidFill>
                  <a:schemeClr val="tx1"/>
                </a:solidFill>
              </a:rPr>
              <a:t>Поперше</a:t>
            </a:r>
            <a:r>
              <a:rPr lang="uk-UA" dirty="0">
                <a:solidFill>
                  <a:schemeClr val="tx1"/>
                </a:solidFill>
              </a:rPr>
              <a:t>, все управління та зберігання ключів знаходиться на сервері, найчастіше для роботи з гаманцем навіть не потребується власне програмне забезпечення. Для управління ключами використовується той гаманець, який звичайно надходить разом з повним вузлом мережі певної </a:t>
            </a:r>
            <a:r>
              <a:rPr lang="uk-UA" dirty="0" err="1">
                <a:solidFill>
                  <a:schemeClr val="tx1"/>
                </a:solidFill>
              </a:rPr>
              <a:t>криптовалюти</a:t>
            </a:r>
            <a:r>
              <a:rPr lang="uk-UA" dirty="0">
                <a:solidFill>
                  <a:schemeClr val="tx1"/>
                </a:solidFill>
              </a:rPr>
              <a:t>. Оскільки всі операції виконуються на сервері, то клієнтський додаток дуже простий (як і його реалізація). Фактично, він займається тільки тим, що спілкується з сервером за допомогою </a:t>
            </a:r>
            <a:r>
              <a:rPr lang="uk-UA" dirty="0" err="1">
                <a:solidFill>
                  <a:schemeClr val="tx1"/>
                </a:solidFill>
              </a:rPr>
              <a:t>APIs</a:t>
            </a:r>
            <a:r>
              <a:rPr lang="uk-UA" dirty="0">
                <a:solidFill>
                  <a:schemeClr val="tx1"/>
                </a:solidFill>
              </a:rPr>
              <a:t>. Тим не менш, враховуючи факт, що всі ключі не просто зберігаються на певному сервері, але й управляються на ньому, у певний момент часу вони будуть зберігатися у відкритому вигляді в оперативній пам’яті чи, можливо, навіть на жорсткому диску. Вимоги до безпеки таких серверів дуже високі: потрібно максимально захистити сервер від можливості доступу зовні, зламу тощо.</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2410924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b="1" dirty="0">
                <a:solidFill>
                  <a:schemeClr val="tx1"/>
                </a:solidFill>
              </a:rPr>
              <a:t>Ключі на сервері, але доступ до них тільки у клієнта</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p:txBody>
          <a:bodyPr/>
          <a:lstStyle/>
          <a:p>
            <a:r>
              <a:rPr lang="uk-UA" dirty="0">
                <a:solidFill>
                  <a:schemeClr val="tx1"/>
                </a:solidFill>
              </a:rPr>
              <a:t>Другий підхід у тому, що ключі зберігаються на сервері, але управління ключами виноситься вже на клієнтський додаток. У цьому випадку користувач має більш високий рівень контролю над своїми монетами у порівнянні з попереднім </a:t>
            </a:r>
            <a:r>
              <a:rPr lang="uk-UA" dirty="0" smtClean="0">
                <a:solidFill>
                  <a:schemeClr val="tx1"/>
                </a:solidFill>
              </a:rPr>
              <a:t>підходом. </a:t>
            </a:r>
            <a:r>
              <a:rPr lang="uk-UA" dirty="0">
                <a:solidFill>
                  <a:schemeClr val="tx1"/>
                </a:solidFill>
              </a:rPr>
              <a:t>Сервіс не має прямого доступу до особистих ключів клієнтів, хоча вони і зберігаються у нього</a:t>
            </a:r>
            <a:r>
              <a:rPr lang="uk-UA" dirty="0" smtClean="0">
                <a:solidFill>
                  <a:schemeClr val="tx1"/>
                </a:solidFill>
              </a:rPr>
              <a:t>.</a:t>
            </a:r>
          </a:p>
          <a:p>
            <a:r>
              <a:rPr lang="uk-UA" dirty="0">
                <a:solidFill>
                  <a:schemeClr val="tx1"/>
                </a:solidFill>
              </a:rPr>
              <a:t>Коли користувач реєструється у такому сервісі, він генерує на своєму пристрої (в мобільному гаманці чи </a:t>
            </a:r>
            <a:r>
              <a:rPr lang="uk-UA" dirty="0" err="1">
                <a:solidFill>
                  <a:schemeClr val="tx1"/>
                </a:solidFill>
              </a:rPr>
              <a:t>web</a:t>
            </a:r>
            <a:r>
              <a:rPr lang="uk-UA" dirty="0">
                <a:solidFill>
                  <a:schemeClr val="tx1"/>
                </a:solidFill>
              </a:rPr>
              <a:t>-гаманці) особистий ключ, після чого шифрує його за допомогою пароля і відправляє на сервер вже в захищеному вигляді. Згодом, коли користувачу потрібно отримати особистий ключ, йому необхідно пройти автентифікацію і запросити у сервісу захищений контейнер з особистим ключем. Гаманець отримує цей контейнер, розшифровує особистий ключ і працює з ним безпосередньо на своєму пристрої.</a:t>
            </a:r>
            <a:endParaRPr lang="ru-RU" dirty="0">
              <a:solidFill>
                <a:schemeClr val="tx1"/>
              </a:solidFill>
            </a:endParaRPr>
          </a:p>
          <a:p>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7277287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Які ж переваги цього підходу? Як і у попередньому випадку, зберігається достатньо простий доступ до </a:t>
            </a:r>
            <a:r>
              <a:rPr lang="uk-UA" dirty="0" err="1">
                <a:solidFill>
                  <a:schemeClr val="tx1"/>
                </a:solidFill>
              </a:rPr>
              <a:t>акаунту</a:t>
            </a:r>
            <a:r>
              <a:rPr lang="uk-UA" dirty="0">
                <a:solidFill>
                  <a:schemeClr val="tx1"/>
                </a:solidFill>
              </a:rPr>
              <a:t> з декількох пристроїв. В даному випадку користувач вже отримує прямий контроль над своїми ключами, а отже і безпосередньо над своїми монетами, тим не менш, повної залежності від сервісу він не позбавляється. Таким чином, якщо централізований сервіс буде недоступний, користувач втрачає доступ до своїх монет, якщо в нього не буде резервної копії особистих ключів.</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2058468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Особливості при розробці полягають в тому, що алгоритми обробки ключів і підпис транзакцій повинні бути реалізовані у додатку користувача. Це може бути достатньо складно, особливо в тому випадку, якщо сервіс підтримує додатки для декількох різним платформ, таких як </a:t>
            </a:r>
            <a:r>
              <a:rPr lang="uk-UA" dirty="0" err="1">
                <a:solidFill>
                  <a:schemeClr val="tx1"/>
                </a:solidFill>
              </a:rPr>
              <a:t>Android</a:t>
            </a:r>
            <a:r>
              <a:rPr lang="uk-UA" dirty="0">
                <a:solidFill>
                  <a:schemeClr val="tx1"/>
                </a:solidFill>
              </a:rPr>
              <a:t>, </a:t>
            </a:r>
            <a:r>
              <a:rPr lang="uk-UA" dirty="0" err="1">
                <a:solidFill>
                  <a:schemeClr val="tx1"/>
                </a:solidFill>
              </a:rPr>
              <a:t>iOS</a:t>
            </a:r>
            <a:r>
              <a:rPr lang="uk-UA" dirty="0">
                <a:solidFill>
                  <a:schemeClr val="tx1"/>
                </a:solidFill>
              </a:rPr>
              <a:t>, веб-додатки тощо. Не дивлячись на те, що особисті ключі користувача не зберігаються на серверах </a:t>
            </a:r>
            <a:r>
              <a:rPr lang="uk-UA" dirty="0" err="1">
                <a:solidFill>
                  <a:schemeClr val="tx1"/>
                </a:solidFill>
              </a:rPr>
              <a:t>сервіса</a:t>
            </a:r>
            <a:r>
              <a:rPr lang="uk-UA" dirty="0">
                <a:solidFill>
                  <a:schemeClr val="tx1"/>
                </a:solidFill>
              </a:rPr>
              <a:t> у відкритому вигляді, висуваються високі вимоги до його безпеки. Адже все одно інженери можуть знайти вразливість в алгоритмах забезпечення захисту секретних даних і автентифікації клієнтів такого сервісу та скористатися нею з поганими намірами. Деякі централізовані онлайн-гаманці використовують саме такий підхід до обробки та зберігання ключів.</a:t>
            </a:r>
            <a:endParaRPr lang="ru-RU" dirty="0">
              <a:solidFill>
                <a:schemeClr val="tx1"/>
              </a:solidFill>
            </a:endParaRPr>
          </a:p>
        </p:txBody>
      </p:sp>
    </p:spTree>
    <p:extLst>
      <p:ext uri="{BB962C8B-B14F-4D97-AF65-F5344CB8AC3E}">
        <p14:creationId xmlns:p14="http://schemas.microsoft.com/office/powerpoint/2010/main" val="35842199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a:solidFill>
                  <a:schemeClr val="tx1"/>
                </a:solidFill>
              </a:rPr>
              <a:t>Ключі на пристрої користувача</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p:txBody>
          <a:bodyPr/>
          <a:lstStyle/>
          <a:p>
            <a:r>
              <a:rPr lang="uk-UA" dirty="0">
                <a:solidFill>
                  <a:schemeClr val="tx1"/>
                </a:solidFill>
              </a:rPr>
              <a:t>Наступний підхід – зберігання і управління особистими ключами користувача здійснюється безпосередньо на його пристрої. В цьому випадку вам не потрібен ніякий </a:t>
            </a:r>
            <a:r>
              <a:rPr lang="uk-UA" dirty="0" err="1">
                <a:solidFill>
                  <a:schemeClr val="tx1"/>
                </a:solidFill>
              </a:rPr>
              <a:t>back-end</a:t>
            </a:r>
            <a:r>
              <a:rPr lang="uk-UA" dirty="0">
                <a:solidFill>
                  <a:schemeClr val="tx1"/>
                </a:solidFill>
              </a:rPr>
              <a:t> чи API. Користувач повністю контролює монети і, відповідно, більше незалежний від зовнішніх сервісів. Наприклад, не маючи доступу до мережі, він може зайти до свого гаманця, створити транзакцію і просто відправити її, коли з’явиться доступ до </a:t>
            </a:r>
            <a:r>
              <a:rPr lang="uk-UA" dirty="0" smtClean="0">
                <a:solidFill>
                  <a:schemeClr val="tx1"/>
                </a:solidFill>
              </a:rPr>
              <a:t>мережі. </a:t>
            </a:r>
            <a:r>
              <a:rPr lang="uk-UA" dirty="0">
                <a:solidFill>
                  <a:schemeClr val="tx1"/>
                </a:solidFill>
              </a:rPr>
              <a:t>Користувач може передати цю транзакцію, навіть не підключаючи свій пристрій до мережі. Він може певним чином передати цю транзакцію на інший пристрій і вже з нього відправити її до мережі.</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1185602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Однак такий підхід також не ідеальний. Основним недоліком є необхідність зберігати ключі завжди на одному пристрої. Втрата цього пристрою чи його пошкодження тягнуть за собою втрату доступу до ключів. Якщо ж користувач </a:t>
            </a:r>
            <a:r>
              <a:rPr lang="uk-UA" dirty="0" err="1">
                <a:solidFill>
                  <a:schemeClr val="tx1"/>
                </a:solidFill>
              </a:rPr>
              <a:t>забув</a:t>
            </a:r>
            <a:r>
              <a:rPr lang="uk-UA" dirty="0">
                <a:solidFill>
                  <a:schemeClr val="tx1"/>
                </a:solidFill>
              </a:rPr>
              <a:t> пароль, за допомогою якого зашифровані особисті ключі, він також не зможе їх отримати назад. У такому випадку необхідно завжди здійснювати резервне копіювання особистих ключів і окремо зберігати резервну копію. Якщо потребується перенести ключ з одного пристрою на інший, прийдеться здійснити це вручну.</a:t>
            </a:r>
            <a:endParaRPr lang="ru-RU" dirty="0">
              <a:solidFill>
                <a:schemeClr val="tx1"/>
              </a:solidFill>
            </a:endParaRPr>
          </a:p>
        </p:txBody>
      </p:sp>
    </p:spTree>
    <p:extLst>
      <p:ext uri="{BB962C8B-B14F-4D97-AF65-F5344CB8AC3E}">
        <p14:creationId xmlns:p14="http://schemas.microsoft.com/office/powerpoint/2010/main" val="38472640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b="1" dirty="0" smtClean="0">
                <a:solidFill>
                  <a:schemeClr val="tx1"/>
                </a:solidFill>
              </a:rPr>
              <a:t>Зберігання </a:t>
            </a:r>
            <a:r>
              <a:rPr lang="uk-UA" b="1" dirty="0">
                <a:solidFill>
                  <a:schemeClr val="tx1"/>
                </a:solidFill>
              </a:rPr>
              <a:t>монет із застосуванням </a:t>
            </a:r>
            <a:r>
              <a:rPr lang="uk-UA" b="1" dirty="0" err="1">
                <a:solidFill>
                  <a:schemeClr val="tx1"/>
                </a:solidFill>
              </a:rPr>
              <a:t>мультипідпису</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p:txBody>
          <a:bodyPr/>
          <a:lstStyle/>
          <a:p>
            <a:r>
              <a:rPr lang="uk-UA" dirty="0">
                <a:solidFill>
                  <a:schemeClr val="tx1"/>
                </a:solidFill>
              </a:rPr>
              <a:t>Останнім розглянемо підхід, який є змішаною моделлю зберігання ключів з використанням </a:t>
            </a:r>
            <a:r>
              <a:rPr lang="uk-UA" dirty="0" err="1">
                <a:solidFill>
                  <a:schemeClr val="tx1"/>
                </a:solidFill>
              </a:rPr>
              <a:t>мультипідпису</a:t>
            </a:r>
            <a:r>
              <a:rPr lang="uk-UA" dirty="0">
                <a:solidFill>
                  <a:schemeClr val="tx1"/>
                </a:solidFill>
              </a:rPr>
              <a:t>. Це навіть не окремий підхід, а комбінація з кількох попередніх методів, що дозволяє підвищити рівень безпеки. При використанні </a:t>
            </a:r>
            <a:r>
              <a:rPr lang="uk-UA" dirty="0" err="1">
                <a:solidFill>
                  <a:schemeClr val="tx1"/>
                </a:solidFill>
              </a:rPr>
              <a:t>мультипідпису</a:t>
            </a:r>
            <a:r>
              <a:rPr lang="uk-UA" dirty="0">
                <a:solidFill>
                  <a:schemeClr val="tx1"/>
                </a:solidFill>
              </a:rPr>
              <a:t> для відправки монет потребується кілька підписів різними особистими ключами, кожен з яких можна зберігати і обробляти на окремому пристрої незалежно від </a:t>
            </a:r>
            <a:r>
              <a:rPr lang="uk-UA" dirty="0" smtClean="0">
                <a:solidFill>
                  <a:schemeClr val="tx1"/>
                </a:solidFill>
              </a:rPr>
              <a:t>інших.</a:t>
            </a:r>
          </a:p>
          <a:p>
            <a:r>
              <a:rPr lang="uk-UA" dirty="0">
                <a:solidFill>
                  <a:schemeClr val="tx1"/>
                </a:solidFill>
              </a:rPr>
              <a:t>За допомогою цього способу можна, наприклад, реалізувати </a:t>
            </a:r>
            <a:r>
              <a:rPr lang="uk-UA" dirty="0" err="1">
                <a:solidFill>
                  <a:schemeClr val="tx1"/>
                </a:solidFill>
              </a:rPr>
              <a:t>мультипідпис</a:t>
            </a:r>
            <a:r>
              <a:rPr lang="uk-UA" dirty="0">
                <a:solidFill>
                  <a:schemeClr val="tx1"/>
                </a:solidFill>
              </a:rPr>
              <a:t> 2-із-3. Припустимо, є три ключі. Зберігання і управління одним з них буде здійснюватися з допомогою сервера, а іншими за допомогою смартфону. Щоб завірити транзакцію, достатньо її підписати будь-якими двома з цих ключів. Зовсім не обов’язково при цьому пересилати ключі між пристроями – достатньо переслати з одного пристрою на інший частково підписану транзакцію, щоб </a:t>
            </a:r>
            <a:r>
              <a:rPr lang="uk-UA" dirty="0" err="1">
                <a:solidFill>
                  <a:schemeClr val="tx1"/>
                </a:solidFill>
              </a:rPr>
              <a:t>допідписати</a:t>
            </a:r>
            <a:r>
              <a:rPr lang="uk-UA" dirty="0">
                <a:solidFill>
                  <a:schemeClr val="tx1"/>
                </a:solidFill>
              </a:rPr>
              <a:t> її іншим ключем.</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2747042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a:solidFill>
                  <a:schemeClr val="tx1"/>
                </a:solidFill>
              </a:rPr>
              <a:t>Поняття ключів</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a:xfrm>
            <a:off x="591127" y="1837316"/>
            <a:ext cx="8682875" cy="4387993"/>
          </a:xfrm>
        </p:spPr>
        <p:txBody>
          <a:bodyPr>
            <a:normAutofit/>
          </a:bodyPr>
          <a:lstStyle/>
          <a:p>
            <a:r>
              <a:rPr lang="uk-UA" dirty="0">
                <a:solidFill>
                  <a:schemeClr val="tx1"/>
                </a:solidFill>
              </a:rPr>
              <a:t>Сучасний </a:t>
            </a:r>
            <a:r>
              <a:rPr lang="uk-UA" i="1" dirty="0">
                <a:solidFill>
                  <a:schemeClr val="tx1"/>
                </a:solidFill>
              </a:rPr>
              <a:t>криптографічний ключ – це цифрова послідовність певної довжини, створена за певними правилами, з використанням генераторів випадкових чисел та розрахована за допомогою спеціального алгоритму. </a:t>
            </a:r>
            <a:r>
              <a:rPr lang="uk-UA" dirty="0">
                <a:solidFill>
                  <a:schemeClr val="tx1"/>
                </a:solidFill>
              </a:rPr>
              <a:t>Криптографічний ключ є основною складовою криптографічних операцій. Безпека більшості криптографічних схем в загальному випадку залежить від захищеності ключів.</a:t>
            </a:r>
            <a:endParaRPr lang="ru-RU" dirty="0">
              <a:solidFill>
                <a:schemeClr val="tx1"/>
              </a:solidFill>
            </a:endParaRPr>
          </a:p>
          <a:p>
            <a:r>
              <a:rPr lang="uk-UA" dirty="0">
                <a:solidFill>
                  <a:schemeClr val="tx1"/>
                </a:solidFill>
              </a:rPr>
              <a:t>У загальному випадку особистий ключ для </a:t>
            </a:r>
            <a:r>
              <a:rPr lang="uk-UA" dirty="0" err="1">
                <a:solidFill>
                  <a:schemeClr val="tx1"/>
                </a:solidFill>
              </a:rPr>
              <a:t>Bitcoin</a:t>
            </a:r>
            <a:r>
              <a:rPr lang="uk-UA" dirty="0">
                <a:solidFill>
                  <a:schemeClr val="tx1"/>
                </a:solidFill>
              </a:rPr>
              <a:t> генерується випадковим чином. Існують спеціальні програмні й апаратні генератори випадкових чисел, на основі яких формується випадкова послідовність фіксованої </a:t>
            </a:r>
            <a:r>
              <a:rPr lang="uk-UA" dirty="0" smtClean="0">
                <a:solidFill>
                  <a:schemeClr val="tx1"/>
                </a:solidFill>
              </a:rPr>
              <a:t>довжини.</a:t>
            </a:r>
          </a:p>
          <a:p>
            <a:r>
              <a:rPr lang="uk-UA" dirty="0">
                <a:solidFill>
                  <a:schemeClr val="tx1"/>
                </a:solidFill>
              </a:rPr>
              <a:t>Особистий ключ є натуральним числом константної довжини, яке сформовано за допомоги таких генераторів. Відкритий ключ отримується з особистого шляхом математичних перетворень (</a:t>
            </a:r>
            <a:r>
              <a:rPr lang="uk-UA" dirty="0" smtClean="0">
                <a:solidFill>
                  <a:schemeClr val="tx1"/>
                </a:solidFill>
              </a:rPr>
              <a:t>рис.1</a:t>
            </a:r>
            <a:r>
              <a:rPr lang="uk-UA" dirty="0">
                <a:solidFill>
                  <a:schemeClr val="tx1"/>
                </a:solidFill>
              </a:rPr>
              <a:t>).</a:t>
            </a:r>
            <a:endParaRPr lang="ru-RU" dirty="0">
              <a:solidFill>
                <a:schemeClr val="tx1"/>
              </a:solidFill>
            </a:endParaRPr>
          </a:p>
        </p:txBody>
      </p:sp>
    </p:spTree>
    <p:extLst>
      <p:ext uri="{BB962C8B-B14F-4D97-AF65-F5344CB8AC3E}">
        <p14:creationId xmlns:p14="http://schemas.microsoft.com/office/powerpoint/2010/main" val="37400679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Виходячи з моделі </a:t>
            </a:r>
            <a:r>
              <a:rPr lang="uk-UA" dirty="0" smtClean="0">
                <a:solidFill>
                  <a:schemeClr val="tx1"/>
                </a:solidFill>
              </a:rPr>
              <a:t>порушника, </a:t>
            </a:r>
            <a:r>
              <a:rPr lang="uk-UA" dirty="0">
                <a:solidFill>
                  <a:schemeClr val="tx1"/>
                </a:solidFill>
              </a:rPr>
              <a:t>найбільш надійним способом зберігання монет є зберігання ключів на різних пристроях від незалежних виробників (</a:t>
            </a:r>
            <a:r>
              <a:rPr lang="uk-UA" dirty="0" err="1">
                <a:solidFill>
                  <a:schemeClr val="tx1"/>
                </a:solidFill>
              </a:rPr>
              <a:t>Apple</a:t>
            </a:r>
            <a:r>
              <a:rPr lang="uk-UA" dirty="0">
                <a:solidFill>
                  <a:schemeClr val="tx1"/>
                </a:solidFill>
              </a:rPr>
              <a:t>, </a:t>
            </a:r>
            <a:r>
              <a:rPr lang="uk-UA" dirty="0" err="1">
                <a:solidFill>
                  <a:schemeClr val="tx1"/>
                </a:solidFill>
              </a:rPr>
              <a:t>Samsung</a:t>
            </a:r>
            <a:r>
              <a:rPr lang="uk-UA" dirty="0">
                <a:solidFill>
                  <a:schemeClr val="tx1"/>
                </a:solidFill>
              </a:rPr>
              <a:t>, </a:t>
            </a:r>
            <a:r>
              <a:rPr lang="uk-UA" dirty="0" err="1">
                <a:solidFill>
                  <a:schemeClr val="tx1"/>
                </a:solidFill>
              </a:rPr>
              <a:t>Huawei</a:t>
            </a:r>
            <a:r>
              <a:rPr lang="uk-UA" dirty="0">
                <a:solidFill>
                  <a:schemeClr val="tx1"/>
                </a:solidFill>
              </a:rPr>
              <a:t> тощо), а також використання програмного забезпечення гаманців від незалежних розробників.</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8357146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a:solidFill>
                  <a:schemeClr val="tx1"/>
                </a:solidFill>
              </a:rPr>
              <a:t>Холодні, теплі та гарячі гаманці</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a:xfrm>
            <a:off x="677334" y="1270000"/>
            <a:ext cx="8596668" cy="4637435"/>
          </a:xfrm>
        </p:spPr>
        <p:txBody>
          <a:bodyPr>
            <a:noAutofit/>
          </a:bodyPr>
          <a:lstStyle/>
          <a:p>
            <a:pPr lvl="2"/>
            <a:r>
              <a:rPr lang="uk-UA" sz="1800" i="1" dirty="0" err="1">
                <a:solidFill>
                  <a:schemeClr val="tx1"/>
                </a:solidFill>
              </a:rPr>
              <a:t>hot</a:t>
            </a:r>
            <a:r>
              <a:rPr lang="uk-UA" sz="1800" i="1" dirty="0">
                <a:solidFill>
                  <a:schemeClr val="tx1"/>
                </a:solidFill>
              </a:rPr>
              <a:t> </a:t>
            </a:r>
            <a:r>
              <a:rPr lang="uk-UA" sz="1800" i="1" dirty="0" err="1">
                <a:solidFill>
                  <a:schemeClr val="tx1"/>
                </a:solidFill>
              </a:rPr>
              <a:t>storage</a:t>
            </a:r>
            <a:r>
              <a:rPr lang="uk-UA" sz="1800" i="1" dirty="0">
                <a:solidFill>
                  <a:schemeClr val="tx1"/>
                </a:solidFill>
              </a:rPr>
              <a:t> </a:t>
            </a:r>
            <a:r>
              <a:rPr lang="uk-UA" sz="1800" i="1" dirty="0" err="1">
                <a:solidFill>
                  <a:schemeClr val="tx1"/>
                </a:solidFill>
              </a:rPr>
              <a:t>wallet</a:t>
            </a:r>
            <a:r>
              <a:rPr lang="uk-UA" sz="1800" i="1" dirty="0">
                <a:solidFill>
                  <a:schemeClr val="tx1"/>
                </a:solidFill>
              </a:rPr>
              <a:t> </a:t>
            </a:r>
            <a:r>
              <a:rPr lang="uk-UA" sz="1800" dirty="0">
                <a:solidFill>
                  <a:schemeClr val="tx1"/>
                </a:solidFill>
              </a:rPr>
              <a:t>(гаманець «гарячого» зберігання);</a:t>
            </a:r>
            <a:endParaRPr lang="ru-RU" sz="1800" dirty="0">
              <a:solidFill>
                <a:schemeClr val="tx1"/>
              </a:solidFill>
            </a:endParaRPr>
          </a:p>
          <a:p>
            <a:pPr lvl="2"/>
            <a:r>
              <a:rPr lang="uk-UA" sz="1800" i="1" dirty="0" err="1">
                <a:solidFill>
                  <a:schemeClr val="tx1"/>
                </a:solidFill>
              </a:rPr>
              <a:t>warm</a:t>
            </a:r>
            <a:r>
              <a:rPr lang="uk-UA" sz="1800" i="1" dirty="0">
                <a:solidFill>
                  <a:schemeClr val="tx1"/>
                </a:solidFill>
              </a:rPr>
              <a:t> </a:t>
            </a:r>
            <a:r>
              <a:rPr lang="uk-UA" sz="1800" i="1" dirty="0" err="1">
                <a:solidFill>
                  <a:schemeClr val="tx1"/>
                </a:solidFill>
              </a:rPr>
              <a:t>storage</a:t>
            </a:r>
            <a:r>
              <a:rPr lang="uk-UA" sz="1800" i="1" dirty="0">
                <a:solidFill>
                  <a:schemeClr val="tx1"/>
                </a:solidFill>
              </a:rPr>
              <a:t> </a:t>
            </a:r>
            <a:r>
              <a:rPr lang="uk-UA" sz="1800" i="1" dirty="0" err="1">
                <a:solidFill>
                  <a:schemeClr val="tx1"/>
                </a:solidFill>
              </a:rPr>
              <a:t>wallet</a:t>
            </a:r>
            <a:r>
              <a:rPr lang="uk-UA" sz="1800" i="1" dirty="0">
                <a:solidFill>
                  <a:schemeClr val="tx1"/>
                </a:solidFill>
              </a:rPr>
              <a:t> </a:t>
            </a:r>
            <a:r>
              <a:rPr lang="uk-UA" sz="1800" dirty="0">
                <a:solidFill>
                  <a:schemeClr val="tx1"/>
                </a:solidFill>
              </a:rPr>
              <a:t>(гаманець «теплого» зберігання);</a:t>
            </a:r>
            <a:endParaRPr lang="ru-RU" sz="1800" dirty="0">
              <a:solidFill>
                <a:schemeClr val="tx1"/>
              </a:solidFill>
            </a:endParaRPr>
          </a:p>
          <a:p>
            <a:pPr lvl="2"/>
            <a:r>
              <a:rPr lang="uk-UA" sz="1800" i="1" dirty="0" err="1">
                <a:solidFill>
                  <a:schemeClr val="tx1"/>
                </a:solidFill>
              </a:rPr>
              <a:t>cold</a:t>
            </a:r>
            <a:r>
              <a:rPr lang="uk-UA" sz="1800" i="1" dirty="0">
                <a:solidFill>
                  <a:schemeClr val="tx1"/>
                </a:solidFill>
              </a:rPr>
              <a:t> </a:t>
            </a:r>
            <a:r>
              <a:rPr lang="uk-UA" sz="1800" i="1" dirty="0" err="1">
                <a:solidFill>
                  <a:schemeClr val="tx1"/>
                </a:solidFill>
              </a:rPr>
              <a:t>storage</a:t>
            </a:r>
            <a:r>
              <a:rPr lang="uk-UA" sz="1800" i="1" dirty="0">
                <a:solidFill>
                  <a:schemeClr val="tx1"/>
                </a:solidFill>
              </a:rPr>
              <a:t> </a:t>
            </a:r>
            <a:r>
              <a:rPr lang="uk-UA" sz="1800" i="1" dirty="0" err="1">
                <a:solidFill>
                  <a:schemeClr val="tx1"/>
                </a:solidFill>
              </a:rPr>
              <a:t>wallet</a:t>
            </a:r>
            <a:r>
              <a:rPr lang="uk-UA" sz="1800" i="1" dirty="0">
                <a:solidFill>
                  <a:schemeClr val="tx1"/>
                </a:solidFill>
              </a:rPr>
              <a:t> </a:t>
            </a:r>
            <a:r>
              <a:rPr lang="uk-UA" sz="1800" dirty="0">
                <a:solidFill>
                  <a:schemeClr val="tx1"/>
                </a:solidFill>
              </a:rPr>
              <a:t>(гаманець «холодного» зберігання).</a:t>
            </a:r>
            <a:endParaRPr lang="ru-RU" sz="1800" dirty="0">
              <a:solidFill>
                <a:schemeClr val="tx1"/>
              </a:solidFill>
            </a:endParaRPr>
          </a:p>
          <a:p>
            <a:endParaRPr lang="ru-RU" dirty="0">
              <a:solidFill>
                <a:schemeClr val="tx1"/>
              </a:solidFill>
            </a:endParaRPr>
          </a:p>
          <a:p>
            <a:r>
              <a:rPr lang="uk-UA" i="1" dirty="0" err="1">
                <a:solidFill>
                  <a:schemeClr val="tx1"/>
                </a:solidFill>
              </a:rPr>
              <a:t>Hot</a:t>
            </a:r>
            <a:r>
              <a:rPr lang="uk-UA" i="1" dirty="0">
                <a:solidFill>
                  <a:schemeClr val="tx1"/>
                </a:solidFill>
              </a:rPr>
              <a:t> </a:t>
            </a:r>
            <a:r>
              <a:rPr lang="uk-UA" i="1" dirty="0" err="1">
                <a:solidFill>
                  <a:schemeClr val="tx1"/>
                </a:solidFill>
              </a:rPr>
              <a:t>storage</a:t>
            </a:r>
            <a:r>
              <a:rPr lang="uk-UA" i="1" dirty="0">
                <a:solidFill>
                  <a:schemeClr val="tx1"/>
                </a:solidFill>
              </a:rPr>
              <a:t> </a:t>
            </a:r>
            <a:r>
              <a:rPr lang="uk-UA" i="1" dirty="0" err="1">
                <a:solidFill>
                  <a:schemeClr val="tx1"/>
                </a:solidFill>
              </a:rPr>
              <a:t>wallet</a:t>
            </a:r>
            <a:r>
              <a:rPr lang="uk-UA" i="1" dirty="0">
                <a:solidFill>
                  <a:schemeClr val="tx1"/>
                </a:solidFill>
              </a:rPr>
              <a:t> – цифровий гаманець, в якому особисті ключі зберігаються пристроєм, що постійно має з’єднання з глобальною мережею.</a:t>
            </a:r>
            <a:endParaRPr lang="ru-RU" dirty="0">
              <a:solidFill>
                <a:schemeClr val="tx1"/>
              </a:solidFill>
            </a:endParaRPr>
          </a:p>
          <a:p>
            <a:r>
              <a:rPr lang="uk-UA" i="1" dirty="0" err="1">
                <a:solidFill>
                  <a:schemeClr val="tx1"/>
                </a:solidFill>
              </a:rPr>
              <a:t>Cold</a:t>
            </a:r>
            <a:r>
              <a:rPr lang="uk-UA" i="1" dirty="0">
                <a:solidFill>
                  <a:schemeClr val="tx1"/>
                </a:solidFill>
              </a:rPr>
              <a:t> </a:t>
            </a:r>
            <a:r>
              <a:rPr lang="uk-UA" i="1" dirty="0" err="1">
                <a:solidFill>
                  <a:schemeClr val="tx1"/>
                </a:solidFill>
              </a:rPr>
              <a:t>storage</a:t>
            </a:r>
            <a:r>
              <a:rPr lang="uk-UA" i="1" dirty="0">
                <a:solidFill>
                  <a:schemeClr val="tx1"/>
                </a:solidFill>
              </a:rPr>
              <a:t> </a:t>
            </a:r>
            <a:r>
              <a:rPr lang="uk-UA" i="1" dirty="0" err="1">
                <a:solidFill>
                  <a:schemeClr val="tx1"/>
                </a:solidFill>
              </a:rPr>
              <a:t>wallet</a:t>
            </a:r>
            <a:r>
              <a:rPr lang="uk-UA" i="1" dirty="0">
                <a:solidFill>
                  <a:schemeClr val="tx1"/>
                </a:solidFill>
              </a:rPr>
              <a:t> – цифровий гаманець, в якому особисті ключі зберігаються й обробляються тільки на такому пристрої, що не має можливості прямого з’єднання з глобальною мережею.</a:t>
            </a:r>
            <a:endParaRPr lang="ru-RU" dirty="0">
              <a:solidFill>
                <a:schemeClr val="tx1"/>
              </a:solidFill>
            </a:endParaRPr>
          </a:p>
          <a:p>
            <a:r>
              <a:rPr lang="uk-UA" i="1" dirty="0" err="1">
                <a:solidFill>
                  <a:schemeClr val="tx1"/>
                </a:solidFill>
              </a:rPr>
              <a:t>Warm</a:t>
            </a:r>
            <a:r>
              <a:rPr lang="uk-UA" i="1" dirty="0">
                <a:solidFill>
                  <a:schemeClr val="tx1"/>
                </a:solidFill>
              </a:rPr>
              <a:t> </a:t>
            </a:r>
            <a:r>
              <a:rPr lang="uk-UA" i="1" dirty="0" err="1">
                <a:solidFill>
                  <a:schemeClr val="tx1"/>
                </a:solidFill>
              </a:rPr>
              <a:t>storage</a:t>
            </a:r>
            <a:r>
              <a:rPr lang="uk-UA" i="1" dirty="0">
                <a:solidFill>
                  <a:schemeClr val="tx1"/>
                </a:solidFill>
              </a:rPr>
              <a:t> </a:t>
            </a:r>
            <a:r>
              <a:rPr lang="uk-UA" i="1" dirty="0" err="1">
                <a:solidFill>
                  <a:schemeClr val="tx1"/>
                </a:solidFill>
              </a:rPr>
              <a:t>wallet</a:t>
            </a:r>
            <a:r>
              <a:rPr lang="uk-UA" i="1" dirty="0">
                <a:solidFill>
                  <a:schemeClr val="tx1"/>
                </a:solidFill>
              </a:rPr>
              <a:t> – цифровий гаманець, в якому особисті ключі</a:t>
            </a:r>
            <a:r>
              <a:rPr lang="uk-UA" dirty="0">
                <a:solidFill>
                  <a:schemeClr val="tx1"/>
                </a:solidFill>
              </a:rPr>
              <a:t> </a:t>
            </a:r>
            <a:r>
              <a:rPr lang="uk-UA" i="1" dirty="0">
                <a:solidFill>
                  <a:schemeClr val="tx1"/>
                </a:solidFill>
              </a:rPr>
              <a:t>зберігаються тільки на такому пристрої, що підтримує з’єднання з глобальною мережею не постійно, а тільки по рішенню користувача, наприклад для відправки транзакції чи оновлення їх статусу.</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1894092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5734" y="2890981"/>
            <a:ext cx="8596668" cy="1320800"/>
          </a:xfrm>
        </p:spPr>
        <p:txBody>
          <a:bodyPr>
            <a:normAutofit/>
          </a:bodyPr>
          <a:lstStyle/>
          <a:p>
            <a:pPr algn="ctr"/>
            <a:r>
              <a:rPr lang="uk-UA" sz="4800" dirty="0" smtClean="0">
                <a:solidFill>
                  <a:schemeClr val="tx1"/>
                </a:solidFill>
              </a:rPr>
              <a:t>Дякую за увагу!</a:t>
            </a:r>
            <a:endParaRPr lang="ru-RU" sz="4800" dirty="0">
              <a:solidFill>
                <a:schemeClr val="tx1"/>
              </a:solidFill>
            </a:endParaRPr>
          </a:p>
        </p:txBody>
      </p:sp>
      <p:sp>
        <p:nvSpPr>
          <p:cNvPr id="3" name="Объект 2"/>
          <p:cNvSpPr>
            <a:spLocks noGrp="1"/>
          </p:cNvSpPr>
          <p:nvPr>
            <p:ph idx="1"/>
          </p:nvPr>
        </p:nvSpPr>
        <p:spPr/>
        <p:txBody>
          <a:bodyPr/>
          <a:lstStyle/>
          <a:p>
            <a:endParaRPr lang="ru-RU"/>
          </a:p>
        </p:txBody>
      </p:sp>
    </p:spTree>
    <p:extLst>
      <p:ext uri="{BB962C8B-B14F-4D97-AF65-F5344CB8AC3E}">
        <p14:creationId xmlns:p14="http://schemas.microsoft.com/office/powerpoint/2010/main" val="3668012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uk-UA" dirty="0" smtClean="0">
              <a:solidFill>
                <a:schemeClr val="tx1"/>
              </a:solidFill>
            </a:endParaRPr>
          </a:p>
          <a:p>
            <a:endParaRPr lang="uk-UA" dirty="0">
              <a:solidFill>
                <a:schemeClr val="tx1"/>
              </a:solidFill>
            </a:endParaRPr>
          </a:p>
          <a:p>
            <a:endParaRPr lang="uk-UA" dirty="0" smtClean="0">
              <a:solidFill>
                <a:schemeClr val="tx1"/>
              </a:solidFill>
            </a:endParaRPr>
          </a:p>
          <a:p>
            <a:endParaRPr lang="uk-UA" dirty="0">
              <a:solidFill>
                <a:schemeClr val="tx1"/>
              </a:solidFill>
            </a:endParaRPr>
          </a:p>
          <a:p>
            <a:endParaRPr lang="uk-UA" dirty="0" smtClean="0">
              <a:solidFill>
                <a:schemeClr val="tx1"/>
              </a:solidFill>
            </a:endParaRPr>
          </a:p>
          <a:p>
            <a:endParaRPr lang="uk-UA" dirty="0">
              <a:solidFill>
                <a:schemeClr val="tx1"/>
              </a:solidFill>
            </a:endParaRPr>
          </a:p>
          <a:p>
            <a:pPr marL="0" indent="0">
              <a:buNone/>
            </a:pPr>
            <a:endParaRPr lang="uk-UA" dirty="0">
              <a:solidFill>
                <a:schemeClr val="tx1"/>
              </a:solidFill>
            </a:endParaRPr>
          </a:p>
          <a:p>
            <a:r>
              <a:rPr lang="uk-UA" dirty="0">
                <a:solidFill>
                  <a:schemeClr val="tx1"/>
                </a:solidFill>
              </a:rPr>
              <a:t>Рис. </a:t>
            </a:r>
            <a:r>
              <a:rPr lang="uk-UA" dirty="0" smtClean="0">
                <a:solidFill>
                  <a:schemeClr val="tx1"/>
                </a:solidFill>
              </a:rPr>
              <a:t>1 </a:t>
            </a:r>
            <a:r>
              <a:rPr lang="uk-UA" dirty="0">
                <a:solidFill>
                  <a:schemeClr val="tx1"/>
                </a:solidFill>
              </a:rPr>
              <a:t>– Зв’язок відкритого та закритого ключів</a:t>
            </a:r>
            <a:endParaRPr lang="ru-RU" dirty="0">
              <a:solidFill>
                <a:schemeClr val="tx1"/>
              </a:solidFill>
            </a:endParaRPr>
          </a:p>
          <a:p>
            <a:endParaRPr lang="ru-RU" dirty="0">
              <a:solidFill>
                <a:schemeClr val="tx1"/>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502" y="2701781"/>
            <a:ext cx="5124731" cy="1676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7178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a:solidFill>
                  <a:schemeClr val="tx1"/>
                </a:solidFill>
              </a:rPr>
              <a:t>Модель загроз та порушника</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p:txBody>
          <a:bodyPr/>
          <a:lstStyle/>
          <a:p>
            <a:r>
              <a:rPr lang="uk-UA" dirty="0">
                <a:solidFill>
                  <a:schemeClr val="tx1"/>
                </a:solidFill>
              </a:rPr>
              <a:t>Однією з необхідних умов для побудови надійної інформаційної системи є розробка політики безпеки, для якої часто використовуються опис моделі загроз і моделі порушника інформаційної безпеки.</a:t>
            </a:r>
            <a:endParaRPr lang="ru-RU" dirty="0">
              <a:solidFill>
                <a:schemeClr val="tx1"/>
              </a:solidFill>
            </a:endParaRPr>
          </a:p>
          <a:p>
            <a:r>
              <a:rPr lang="uk-UA" dirty="0">
                <a:solidFill>
                  <a:schemeClr val="tx1"/>
                </a:solidFill>
              </a:rPr>
              <a:t>Модель загроз представляє собою структурований опис можливих загроз (джерела виникнення загрози, на порушення яких послуг інформаційної безпеки направлена та чи інша загроза, можливі способи її здійснення).</a:t>
            </a:r>
            <a:endParaRPr lang="ru-RU" dirty="0">
              <a:solidFill>
                <a:schemeClr val="tx1"/>
              </a:solidFill>
            </a:endParaRPr>
          </a:p>
          <a:p>
            <a:r>
              <a:rPr lang="uk-UA" dirty="0">
                <a:solidFill>
                  <a:schemeClr val="tx1"/>
                </a:solidFill>
              </a:rPr>
              <a:t>Модель порушника являє собою структурний опис (характеристику) порушника (категорія, до якої може відноситися порушник, його цілі, технічні можливості та кваліфікація).</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564077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Насамперед розглянемо, хто може являтися порушником у системі </a:t>
            </a:r>
            <a:r>
              <a:rPr lang="uk-UA" dirty="0" err="1">
                <a:solidFill>
                  <a:schemeClr val="tx1"/>
                </a:solidFill>
              </a:rPr>
              <a:t>Bitcoin</a:t>
            </a:r>
            <a:r>
              <a:rPr lang="uk-UA" dirty="0">
                <a:solidFill>
                  <a:schemeClr val="tx1"/>
                </a:solidFill>
              </a:rPr>
              <a:t>. Порушник – це фізична особа чи група осіб, що виконують дії, що порушують політику безпеки системи. Порушниками у </a:t>
            </a:r>
            <a:r>
              <a:rPr lang="uk-UA" dirty="0" err="1">
                <a:solidFill>
                  <a:schemeClr val="tx1"/>
                </a:solidFill>
              </a:rPr>
              <a:t>Bitcoin</a:t>
            </a:r>
            <a:r>
              <a:rPr lang="uk-UA" dirty="0">
                <a:solidFill>
                  <a:schemeClr val="tx1"/>
                </a:solidFill>
              </a:rPr>
              <a:t> можуть бути:</a:t>
            </a:r>
            <a:endParaRPr lang="ru-RU" sz="1100" dirty="0">
              <a:solidFill>
                <a:schemeClr val="tx1"/>
              </a:solidFill>
            </a:endParaRPr>
          </a:p>
          <a:p>
            <a:pPr lvl="2"/>
            <a:r>
              <a:rPr lang="uk-UA" sz="1800" dirty="0">
                <a:solidFill>
                  <a:schemeClr val="tx1"/>
                </a:solidFill>
              </a:rPr>
              <a:t>користувачі;</a:t>
            </a:r>
            <a:endParaRPr lang="ru-RU" sz="1800" dirty="0">
              <a:solidFill>
                <a:schemeClr val="tx1"/>
              </a:solidFill>
            </a:endParaRPr>
          </a:p>
          <a:p>
            <a:pPr lvl="2"/>
            <a:r>
              <a:rPr lang="uk-UA" sz="1800" dirty="0" err="1">
                <a:solidFill>
                  <a:schemeClr val="tx1"/>
                </a:solidFill>
              </a:rPr>
              <a:t>валідатори</a:t>
            </a:r>
            <a:r>
              <a:rPr lang="uk-UA" sz="1800" dirty="0">
                <a:solidFill>
                  <a:schemeClr val="tx1"/>
                </a:solidFill>
              </a:rPr>
              <a:t>;</a:t>
            </a:r>
            <a:endParaRPr lang="ru-RU" sz="1800" dirty="0">
              <a:solidFill>
                <a:schemeClr val="tx1"/>
              </a:solidFill>
            </a:endParaRPr>
          </a:p>
          <a:p>
            <a:pPr lvl="2"/>
            <a:r>
              <a:rPr lang="uk-UA" sz="1800" dirty="0">
                <a:solidFill>
                  <a:schemeClr val="tx1"/>
                </a:solidFill>
              </a:rPr>
              <a:t>члени </a:t>
            </a:r>
            <a:r>
              <a:rPr lang="uk-UA" sz="1800" dirty="0" err="1">
                <a:solidFill>
                  <a:schemeClr val="tx1"/>
                </a:solidFill>
              </a:rPr>
              <a:t>community</a:t>
            </a:r>
            <a:r>
              <a:rPr lang="uk-UA" sz="1800" dirty="0">
                <a:solidFill>
                  <a:schemeClr val="tx1"/>
                </a:solidFill>
              </a:rPr>
              <a:t>;</a:t>
            </a:r>
            <a:endParaRPr lang="ru-RU" sz="1800" dirty="0">
              <a:solidFill>
                <a:schemeClr val="tx1"/>
              </a:solidFill>
            </a:endParaRPr>
          </a:p>
          <a:p>
            <a:pPr lvl="2"/>
            <a:r>
              <a:rPr lang="uk-UA" sz="1800" dirty="0">
                <a:solidFill>
                  <a:schemeClr val="tx1"/>
                </a:solidFill>
              </a:rPr>
              <a:t>власники </a:t>
            </a:r>
            <a:r>
              <a:rPr lang="uk-UA" sz="1800" dirty="0" err="1">
                <a:solidFill>
                  <a:schemeClr val="tx1"/>
                </a:solidFill>
              </a:rPr>
              <a:t>bitcoin</a:t>
            </a:r>
            <a:r>
              <a:rPr lang="uk-UA" sz="1800" dirty="0">
                <a:solidFill>
                  <a:schemeClr val="tx1"/>
                </a:solidFill>
              </a:rPr>
              <a:t>-сервісів;</a:t>
            </a:r>
            <a:endParaRPr lang="ru-RU" sz="1800" dirty="0">
              <a:solidFill>
                <a:schemeClr val="tx1"/>
              </a:solidFill>
            </a:endParaRPr>
          </a:p>
          <a:p>
            <a:pPr lvl="2"/>
            <a:r>
              <a:rPr lang="uk-UA" sz="1800" dirty="0">
                <a:solidFill>
                  <a:schemeClr val="tx1"/>
                </a:solidFill>
              </a:rPr>
              <a:t>виробники гаманців.</a:t>
            </a:r>
            <a:endParaRPr lang="ru-RU" sz="1800"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87466377"/>
      </p:ext>
    </p:extLst>
  </p:cSld>
  <p:clrMapOvr>
    <a:masterClrMapping/>
  </p:clrMapOvr>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110</TotalTime>
  <Words>5317</Words>
  <Application>Microsoft Office PowerPoint</Application>
  <PresentationFormat>Широкоэкранный</PresentationFormat>
  <Paragraphs>204</Paragraphs>
  <Slides>62</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62</vt:i4>
      </vt:variant>
    </vt:vector>
  </HeadingPairs>
  <TitlesOfParts>
    <vt:vector size="66" baseType="lpstr">
      <vt:lpstr>Arial</vt:lpstr>
      <vt:lpstr>Trebuchet MS</vt:lpstr>
      <vt:lpstr>Wingdings 3</vt:lpstr>
      <vt:lpstr>Аспект</vt:lpstr>
      <vt:lpstr>Блокчейн-Технології</vt:lpstr>
      <vt:lpstr>Презентация PowerPoint</vt:lpstr>
      <vt:lpstr>Принципи криптографічного захисту інформації </vt:lpstr>
      <vt:lpstr>Основні послуги безпеки </vt:lpstr>
      <vt:lpstr>Презентация PowerPoint</vt:lpstr>
      <vt:lpstr>Поняття ключів </vt:lpstr>
      <vt:lpstr>Презентация PowerPoint</vt:lpstr>
      <vt:lpstr>Модель загроз та порушника </vt:lpstr>
      <vt:lpstr>Презентация PowerPoint</vt:lpstr>
      <vt:lpstr>Презентация PowerPoint</vt:lpstr>
      <vt:lpstr>Презентация PowerPoint</vt:lpstr>
      <vt:lpstr>Спробуємо описати модель загроз для Bitcoin </vt:lpstr>
      <vt:lpstr>З урахуванням категорій і можливостей порушників, розглянемо загрози, що можуть бути здійснені в межах системи Bitcoin: </vt:lpstr>
      <vt:lpstr>Презентация PowerPoint</vt:lpstr>
      <vt:lpstr>Презентация PowerPoint</vt:lpstr>
      <vt:lpstr>Презентация PowerPoint</vt:lpstr>
      <vt:lpstr>Презентация PowerPoint</vt:lpstr>
      <vt:lpstr>Презентация PowerPoint</vt:lpstr>
      <vt:lpstr>Генерація та обробка секретних ключів </vt:lpstr>
      <vt:lpstr>Презентация PowerPoint</vt:lpstr>
      <vt:lpstr>Геш-функція </vt:lpstr>
      <vt:lpstr>Презентация PowerPoint</vt:lpstr>
      <vt:lpstr>Презентация PowerPoint</vt:lpstr>
      <vt:lpstr>Презентация PowerPoint</vt:lpstr>
      <vt:lpstr>Вимоги до геш-функції </vt:lpstr>
      <vt:lpstr>Презентация PowerPoint</vt:lpstr>
      <vt:lpstr>Презентация PowerPoint</vt:lpstr>
      <vt:lpstr>Застосування геш-функцій </vt:lpstr>
      <vt:lpstr>Презентация PowerPoint</vt:lpstr>
      <vt:lpstr>Дерева Меркла </vt:lpstr>
      <vt:lpstr>Презентация PowerPoint</vt:lpstr>
      <vt:lpstr>Особливості дерев Меркла </vt:lpstr>
      <vt:lpstr>Симетричне шифрування </vt:lpstr>
      <vt:lpstr>Презентация PowerPoint</vt:lpstr>
      <vt:lpstr>Презентация PowerPoint</vt:lpstr>
      <vt:lpstr>Асиметрична криптографія </vt:lpstr>
      <vt:lpstr>Цифровий підпис </vt:lpstr>
      <vt:lpstr>Презентация PowerPoint</vt:lpstr>
      <vt:lpstr>Криптографія у Bitcoin</vt:lpstr>
      <vt:lpstr>Створення біткоін-адрес </vt:lpstr>
      <vt:lpstr>Презентация PowerPoint</vt:lpstr>
      <vt:lpstr>Конфіденційність в Bitcoin </vt:lpstr>
      <vt:lpstr>Основні вектори атак на ключі у Bitcoin</vt:lpstr>
      <vt:lpstr>Відкритий ключ потрібен тільки для отримання bitcoin-адреси</vt:lpstr>
      <vt:lpstr>Чи можна ідентифікувати конкретну людину в мережі Bitcoin, порівнявши його відкритий ключ з цифровим підписом? </vt:lpstr>
      <vt:lpstr>Зберігання й обробка ключів</vt:lpstr>
      <vt:lpstr>Головна задача цифрового гаманця </vt:lpstr>
      <vt:lpstr>Модулі цифрового гаманця </vt:lpstr>
      <vt:lpstr>Основні підходи до синхронізації гаманця </vt:lpstr>
      <vt:lpstr>Обробка та зберігання ключів на сервері </vt:lpstr>
      <vt:lpstr>Презентация PowerPoint</vt:lpstr>
      <vt:lpstr>Презентация PowerPoint</vt:lpstr>
      <vt:lpstr>Презентация PowerPoint</vt:lpstr>
      <vt:lpstr>Ключі на сервері, але доступ до них тільки у клієнта </vt:lpstr>
      <vt:lpstr>Презентация PowerPoint</vt:lpstr>
      <vt:lpstr>Презентация PowerPoint</vt:lpstr>
      <vt:lpstr>Ключі на пристрої користувача </vt:lpstr>
      <vt:lpstr>Презентация PowerPoint</vt:lpstr>
      <vt:lpstr>Зберігання монет із застосуванням мультипідпису </vt:lpstr>
      <vt:lpstr>Презентация PowerPoint</vt:lpstr>
      <vt:lpstr>Холодні, теплі та гарячі гаманці </vt:lpstr>
      <vt:lpstr>Дякую за увагу!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Блокчейн-Технології</dc:title>
  <dc:creator>Asmadey Asmadey</dc:creator>
  <cp:lastModifiedBy>Asmadey Asmadey</cp:lastModifiedBy>
  <cp:revision>32</cp:revision>
  <dcterms:created xsi:type="dcterms:W3CDTF">2023-11-09T21:07:58Z</dcterms:created>
  <dcterms:modified xsi:type="dcterms:W3CDTF">2023-11-12T17:09:36Z</dcterms:modified>
</cp:coreProperties>
</file>