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8" r:id="rId10"/>
    <p:sldId id="269" r:id="rId11"/>
    <p:sldId id="261" r:id="rId12"/>
    <p:sldId id="262" r:id="rId13"/>
    <p:sldId id="263" r:id="rId14"/>
    <p:sldId id="264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57D1-EA9C-4CCE-957B-D95C3E939A4E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0056-BB25-4EA9-8C66-2E16FFE4E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80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57D1-EA9C-4CCE-957B-D95C3E939A4E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0056-BB25-4EA9-8C66-2E16FFE4E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8673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57D1-EA9C-4CCE-957B-D95C3E939A4E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0056-BB25-4EA9-8C66-2E16FFE4E20B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4537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57D1-EA9C-4CCE-957B-D95C3E939A4E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0056-BB25-4EA9-8C66-2E16FFE4E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206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57D1-EA9C-4CCE-957B-D95C3E939A4E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0056-BB25-4EA9-8C66-2E16FFE4E20B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8831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57D1-EA9C-4CCE-957B-D95C3E939A4E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0056-BB25-4EA9-8C66-2E16FFE4E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851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57D1-EA9C-4CCE-957B-D95C3E939A4E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0056-BB25-4EA9-8C66-2E16FFE4E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990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57D1-EA9C-4CCE-957B-D95C3E939A4E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0056-BB25-4EA9-8C66-2E16FFE4E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053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57D1-EA9C-4CCE-957B-D95C3E939A4E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0056-BB25-4EA9-8C66-2E16FFE4E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335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57D1-EA9C-4CCE-957B-D95C3E939A4E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0056-BB25-4EA9-8C66-2E16FFE4E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6409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57D1-EA9C-4CCE-957B-D95C3E939A4E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0056-BB25-4EA9-8C66-2E16FFE4E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2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57D1-EA9C-4CCE-957B-D95C3E939A4E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0056-BB25-4EA9-8C66-2E16FFE4E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950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57D1-EA9C-4CCE-957B-D95C3E939A4E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0056-BB25-4EA9-8C66-2E16FFE4E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63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57D1-EA9C-4CCE-957B-D95C3E939A4E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0056-BB25-4EA9-8C66-2E16FFE4E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531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57D1-EA9C-4CCE-957B-D95C3E939A4E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0056-BB25-4EA9-8C66-2E16FFE4E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28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0056-BB25-4EA9-8C66-2E16FFE4E20B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57D1-EA9C-4CCE-957B-D95C3E939A4E}" type="datetimeFigureOut">
              <a:rPr lang="ru-RU" smtClean="0"/>
              <a:t>12.11.2023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283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957D1-EA9C-4CCE-957B-D95C3E939A4E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3D00056-BB25-4EA9-8C66-2E16FFE4E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9023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err="1" smtClean="0">
                <a:solidFill>
                  <a:schemeClr val="tx1"/>
                </a:solidFill>
              </a:rPr>
              <a:t>Блокчейн</a:t>
            </a:r>
            <a:r>
              <a:rPr lang="uk-UA" dirty="0" smtClean="0">
                <a:solidFill>
                  <a:schemeClr val="tx1"/>
                </a:solidFill>
              </a:rPr>
              <a:t>-Технології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b="1" dirty="0">
                <a:solidFill>
                  <a:schemeClr val="tx1"/>
                </a:solidFill>
              </a:rPr>
              <a:t>ЛЕКЦІЯ 4. ТЕХНОЛОГІЧНІ ДЕТАЛІ ФУНКЦІОНУВАННЯ </a:t>
            </a:r>
            <a:r>
              <a:rPr lang="uk-UA" b="1" dirty="0" smtClean="0">
                <a:solidFill>
                  <a:schemeClr val="tx1"/>
                </a:solidFill>
              </a:rPr>
              <a:t>BITCOIN (Частина 1) 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052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>
                <a:solidFill>
                  <a:schemeClr val="tx1"/>
                </a:solidFill>
              </a:rPr>
              <a:t>Структура виходу транзакцій (</a:t>
            </a:r>
            <a:r>
              <a:rPr lang="uk-UA" i="1" dirty="0" err="1">
                <a:solidFill>
                  <a:schemeClr val="tx1"/>
                </a:solidFill>
              </a:rPr>
              <a:t>transaction</a:t>
            </a:r>
            <a:r>
              <a:rPr lang="uk-UA" i="1" dirty="0">
                <a:solidFill>
                  <a:schemeClr val="tx1"/>
                </a:solidFill>
              </a:rPr>
              <a:t> </a:t>
            </a:r>
            <a:r>
              <a:rPr lang="uk-UA" i="1" dirty="0" err="1">
                <a:solidFill>
                  <a:schemeClr val="tx1"/>
                </a:solidFill>
              </a:rPr>
              <a:t>output</a:t>
            </a:r>
            <a:r>
              <a:rPr lang="uk-UA" dirty="0">
                <a:solidFill>
                  <a:schemeClr val="tx1"/>
                </a:solidFill>
              </a:rPr>
              <a:t>) містить два поля: </a:t>
            </a:r>
            <a:r>
              <a:rPr lang="uk-UA" i="1" dirty="0" err="1">
                <a:solidFill>
                  <a:schemeClr val="tx1"/>
                </a:solidFill>
              </a:rPr>
              <a:t>value</a:t>
            </a:r>
            <a:r>
              <a:rPr lang="uk-UA" dirty="0">
                <a:solidFill>
                  <a:schemeClr val="tx1"/>
                </a:solidFill>
              </a:rPr>
              <a:t>, де вказується кількість монет, що призначається отримувачу, і </a:t>
            </a:r>
            <a:r>
              <a:rPr lang="uk-UA" i="1" dirty="0" err="1">
                <a:solidFill>
                  <a:schemeClr val="tx1"/>
                </a:solidFill>
              </a:rPr>
              <a:t>scriptPubKey</a:t>
            </a:r>
            <a:r>
              <a:rPr lang="uk-UA" dirty="0">
                <a:solidFill>
                  <a:schemeClr val="tx1"/>
                </a:solidFill>
              </a:rPr>
              <a:t>, в якому вказуються умови витрати монет (рис. 4). Друге поле отримало таку назву, тому що найчастіше там вказується або відкритий ключ, або </a:t>
            </a:r>
            <a:r>
              <a:rPr lang="uk-UA" dirty="0" err="1">
                <a:solidFill>
                  <a:schemeClr val="tx1"/>
                </a:solidFill>
              </a:rPr>
              <a:t>геш</a:t>
            </a:r>
            <a:r>
              <a:rPr lang="uk-UA" dirty="0">
                <a:solidFill>
                  <a:schemeClr val="tx1"/>
                </a:solidFill>
              </a:rPr>
              <a:t>-значення відкритого ключа</a:t>
            </a:r>
            <a:r>
              <a:rPr lang="uk-UA" dirty="0" smtClean="0">
                <a:solidFill>
                  <a:schemeClr val="tx1"/>
                </a:solidFill>
              </a:rPr>
              <a:t>.</a:t>
            </a:r>
          </a:p>
          <a:p>
            <a:endParaRPr lang="uk-UA" dirty="0">
              <a:solidFill>
                <a:schemeClr val="tx1"/>
              </a:solidFill>
            </a:endParaRPr>
          </a:p>
          <a:p>
            <a:endParaRPr lang="uk-UA" dirty="0" smtClean="0">
              <a:solidFill>
                <a:schemeClr val="tx1"/>
              </a:solidFill>
            </a:endParaRPr>
          </a:p>
          <a:p>
            <a:endParaRPr lang="uk-UA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Рис. 4 – Структура виходів транзакції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332" y="3706957"/>
            <a:ext cx="4730208" cy="791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7703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>
                <a:solidFill>
                  <a:schemeClr val="tx1"/>
                </a:solidFill>
              </a:rPr>
              <a:t>Таким чином, на відміну від транзакцій у традиційних платіжних системах, які, по суті, містять у собі одне основне повідомлення: переказ деякої суми з балансу А на баланс Б, – транзакції в </a:t>
            </a:r>
            <a:r>
              <a:rPr lang="uk-UA" dirty="0" err="1">
                <a:solidFill>
                  <a:schemeClr val="tx1"/>
                </a:solidFill>
              </a:rPr>
              <a:t>Bitcoin</a:t>
            </a:r>
            <a:r>
              <a:rPr lang="uk-UA" dirty="0">
                <a:solidFill>
                  <a:schemeClr val="tx1"/>
                </a:solidFill>
              </a:rPr>
              <a:t> представляють собою складні набори даних, які містять докази, що ініціатор транзакції володіє монетами, які він збирається перевести. У деяких ситуаціях такий підхід може виявитися більш надійним, однак у контексті пропускної здатності він є більш затратним.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896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>
                <a:solidFill>
                  <a:schemeClr val="tx1"/>
                </a:solidFill>
              </a:rPr>
              <a:t>Обмежена пропускна здатність </a:t>
            </a:r>
            <a:r>
              <a:rPr lang="uk-UA" dirty="0" err="1">
                <a:solidFill>
                  <a:schemeClr val="tx1"/>
                </a:solidFill>
              </a:rPr>
              <a:t>Bitcoin</a:t>
            </a:r>
            <a:r>
              <a:rPr lang="uk-UA" dirty="0">
                <a:solidFill>
                  <a:schemeClr val="tx1"/>
                </a:solidFill>
              </a:rPr>
              <a:t> як облікової системи стала проблемою, що вимагала рішення. І воно було представлено у вигляді покращення протоколу. Було запропоновано винести доказ володіння монетами за межі транзакції, тобто в окрему структуру з </a:t>
            </a:r>
            <a:r>
              <a:rPr lang="uk-UA" i="1" dirty="0" err="1">
                <a:solidFill>
                  <a:schemeClr val="tx1"/>
                </a:solidFill>
              </a:rPr>
              <a:t>witness</a:t>
            </a:r>
            <a:r>
              <a:rPr lang="uk-UA" i="1" dirty="0">
                <a:solidFill>
                  <a:schemeClr val="tx1"/>
                </a:solidFill>
              </a:rPr>
              <a:t> </a:t>
            </a:r>
            <a:r>
              <a:rPr lang="uk-UA" i="1" dirty="0" err="1">
                <a:solidFill>
                  <a:schemeClr val="tx1"/>
                </a:solidFill>
              </a:rPr>
              <a:t>data</a:t>
            </a:r>
            <a:r>
              <a:rPr lang="uk-UA" i="1" dirty="0">
                <a:solidFill>
                  <a:schemeClr val="tx1"/>
                </a:solidFill>
              </a:rPr>
              <a:t> (</a:t>
            </a:r>
            <a:r>
              <a:rPr lang="uk-UA" i="1" dirty="0" err="1">
                <a:solidFill>
                  <a:schemeClr val="tx1"/>
                </a:solidFill>
              </a:rPr>
              <a:t>витнес</a:t>
            </a:r>
            <a:r>
              <a:rPr lang="uk-UA" i="1" dirty="0">
                <a:solidFill>
                  <a:schemeClr val="tx1"/>
                </a:solidFill>
              </a:rPr>
              <a:t> </a:t>
            </a:r>
            <a:r>
              <a:rPr lang="uk-UA" i="1" dirty="0" err="1">
                <a:solidFill>
                  <a:schemeClr val="tx1"/>
                </a:solidFill>
              </a:rPr>
              <a:t>дейта</a:t>
            </a:r>
            <a:r>
              <a:rPr lang="uk-UA" i="1" dirty="0">
                <a:solidFill>
                  <a:schemeClr val="tx1"/>
                </a:solidFill>
              </a:rPr>
              <a:t> </a:t>
            </a:r>
            <a:r>
              <a:rPr lang="uk-UA" dirty="0">
                <a:solidFill>
                  <a:schemeClr val="tx1"/>
                </a:solidFill>
              </a:rPr>
              <a:t>дані свідків</a:t>
            </a:r>
            <a:r>
              <a:rPr lang="uk-UA" i="1" dirty="0">
                <a:solidFill>
                  <a:schemeClr val="tx1"/>
                </a:solidFill>
              </a:rPr>
              <a:t>) </a:t>
            </a:r>
            <a:r>
              <a:rPr lang="uk-UA" dirty="0">
                <a:solidFill>
                  <a:schemeClr val="tx1"/>
                </a:solidFill>
              </a:rPr>
              <a:t>(рис. </a:t>
            </a:r>
            <a:r>
              <a:rPr lang="uk-UA" dirty="0" smtClean="0">
                <a:solidFill>
                  <a:schemeClr val="tx1"/>
                </a:solidFill>
              </a:rPr>
              <a:t>5</a:t>
            </a:r>
            <a:r>
              <a:rPr lang="uk-UA" dirty="0">
                <a:solidFill>
                  <a:schemeClr val="tx1"/>
                </a:solidFill>
              </a:rPr>
              <a:t>). Таким чином, можна не записувати його до кожного входу транзакції, звільнивши тим самим значний обсяг пам'яті. Виходить, що транзакція містить всі необхідні дані, в тому числі про походження монет і новий їх розподіл, але доказ володіння ними знаходиться за межами транзакції. У деяких випадках, можна використовувати основну частину транзакції без </a:t>
            </a:r>
            <a:r>
              <a:rPr lang="uk-UA" i="1" dirty="0" err="1">
                <a:solidFill>
                  <a:schemeClr val="tx1"/>
                </a:solidFill>
              </a:rPr>
              <a:t>witness</a:t>
            </a:r>
            <a:r>
              <a:rPr lang="uk-UA" i="1" dirty="0">
                <a:solidFill>
                  <a:schemeClr val="tx1"/>
                </a:solidFill>
              </a:rPr>
              <a:t> </a:t>
            </a:r>
            <a:r>
              <a:rPr lang="uk-UA" i="1" dirty="0" err="1" smtClean="0">
                <a:solidFill>
                  <a:schemeClr val="tx1"/>
                </a:solidFill>
              </a:rPr>
              <a:t>data</a:t>
            </a:r>
            <a:r>
              <a:rPr lang="uk-UA" i="1" dirty="0" smtClean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356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r>
              <a:rPr lang="uk-UA" dirty="0"/>
              <a:t>Рис. 5 – Спрощена структура транзакції після оновлення </a:t>
            </a:r>
            <a:r>
              <a:rPr lang="uk-UA" dirty="0" err="1"/>
              <a:t>Segregated</a:t>
            </a:r>
            <a:r>
              <a:rPr lang="uk-UA" dirty="0"/>
              <a:t> </a:t>
            </a:r>
            <a:r>
              <a:rPr lang="uk-UA" dirty="0" err="1"/>
              <a:t>Witness</a:t>
            </a:r>
            <a:endParaRPr lang="ru-RU" dirty="0"/>
          </a:p>
          <a:p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931" y="2502335"/>
            <a:ext cx="5103473" cy="179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5049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solidFill>
                  <a:schemeClr val="tx1"/>
                </a:solidFill>
              </a:rPr>
              <a:t>Схема передачі монет на прикладі</a:t>
            </a:r>
            <a:r>
              <a:rPr lang="ru-RU" b="1" dirty="0">
                <a:solidFill>
                  <a:schemeClr val="tx1"/>
                </a:solidFill>
              </a:rPr>
              <a:t/>
            </a:r>
            <a:br>
              <a:rPr lang="ru-RU" b="1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>
                <a:solidFill>
                  <a:schemeClr val="tx1"/>
                </a:solidFill>
              </a:rPr>
              <a:t>Припустимо, є користувач на ім'я Андрій з одним невитраченим виходом на 100 </a:t>
            </a:r>
            <a:r>
              <a:rPr lang="uk-UA" dirty="0" err="1">
                <a:solidFill>
                  <a:schemeClr val="tx1"/>
                </a:solidFill>
              </a:rPr>
              <a:t>біткоінів</a:t>
            </a:r>
            <a:r>
              <a:rPr lang="uk-UA" dirty="0">
                <a:solidFill>
                  <a:schemeClr val="tx1"/>
                </a:solidFill>
              </a:rPr>
              <a:t>: йому подарували їх на день народження. У певний момент він вирішив заплатити цими монетами двом людям, що схематично зображено на рис. </a:t>
            </a:r>
            <a:r>
              <a:rPr lang="uk-UA" dirty="0" smtClean="0">
                <a:solidFill>
                  <a:schemeClr val="tx1"/>
                </a:solidFill>
              </a:rPr>
              <a:t>6</a:t>
            </a:r>
          </a:p>
          <a:p>
            <a:endParaRPr lang="uk-UA" dirty="0">
              <a:solidFill>
                <a:schemeClr val="tx1"/>
              </a:solidFill>
            </a:endParaRPr>
          </a:p>
          <a:p>
            <a:endParaRPr lang="uk-UA" dirty="0" smtClean="0">
              <a:solidFill>
                <a:schemeClr val="tx1"/>
              </a:solidFill>
            </a:endParaRPr>
          </a:p>
          <a:p>
            <a:endParaRPr lang="uk-UA" dirty="0">
              <a:solidFill>
                <a:schemeClr val="tx1"/>
              </a:solidFill>
            </a:endParaRPr>
          </a:p>
          <a:p>
            <a:endParaRPr lang="uk-UA" dirty="0" smtClean="0">
              <a:solidFill>
                <a:schemeClr val="tx1"/>
              </a:solidFill>
            </a:endParaRPr>
          </a:p>
          <a:p>
            <a:endParaRPr lang="uk-UA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Рис. 6 – Платіж двом сторонам в рамках однієї транзакції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714" y="3143539"/>
            <a:ext cx="3392632" cy="1934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8426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>
                <a:solidFill>
                  <a:schemeClr val="tx1"/>
                </a:solidFill>
              </a:rPr>
              <a:t>Користувач створює транзакцію з одним входом, де він посилається на іншу транзакцію, з якої він отримав ці монети, і додає у транзакцію два виходи: один відправляє 45 монет Олені, а інший – 50 монет Артему. Зверніть увагу, що різниця між сумою входів і сумою виходів дорівнює 5 монетам, які і є комісією в даному випадку.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У свою чергу, Олена і Артем можуть витратити отримані монети на власний розсуд (рис. </a:t>
            </a:r>
            <a:r>
              <a:rPr lang="uk-UA" dirty="0" smtClean="0">
                <a:solidFill>
                  <a:schemeClr val="tx1"/>
                </a:solidFill>
              </a:rPr>
              <a:t>7</a:t>
            </a:r>
            <a:r>
              <a:rPr lang="uk-UA" dirty="0">
                <a:solidFill>
                  <a:schemeClr val="tx1"/>
                </a:solidFill>
              </a:rPr>
              <a:t>). Олена повинна заплатити садівникові за роботу 20 монет. Вона посилається на транзакцію, де отримала 45 монет, повністю їх витрачає в поточній транзакції, вказуючи одержувачем адресу садівника, а другим одержувачем вказує свою адресу і відправляє туди 20 монет. П'ять монет залишається в якості комісії. Артем, який отримав 50 монет, теж витрачає свої кошти: 10 монет він платить скляру за нові вікна, 35 монет йде на оплату послуг </a:t>
            </a:r>
            <a:r>
              <a:rPr lang="uk-UA" dirty="0" err="1">
                <a:solidFill>
                  <a:schemeClr val="tx1"/>
                </a:solidFill>
              </a:rPr>
              <a:t>автомайстерні</a:t>
            </a:r>
            <a:r>
              <a:rPr lang="uk-UA" dirty="0">
                <a:solidFill>
                  <a:schemeClr val="tx1"/>
                </a:solidFill>
              </a:rPr>
              <a:t> по ремонту автомобіля, а 5 монет залишає в якості комісії.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743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r>
              <a:rPr lang="uk-UA" dirty="0"/>
              <a:t>Рис. 7 – Проведення подальших платежів сторонами-отримувачами</a:t>
            </a:r>
            <a:endParaRPr lang="ru-RU" dirty="0"/>
          </a:p>
          <a:p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235" y="2253702"/>
            <a:ext cx="4484109" cy="279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1612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154546"/>
            <a:ext cx="8596668" cy="4656628"/>
          </a:xfrm>
        </p:spPr>
        <p:txBody>
          <a:bodyPr>
            <a:normAutofit fontScale="92500" lnSpcReduction="20000"/>
          </a:bodyPr>
          <a:lstStyle/>
          <a:p>
            <a:r>
              <a:rPr lang="uk-UA" dirty="0">
                <a:solidFill>
                  <a:schemeClr val="tx1"/>
                </a:solidFill>
              </a:rPr>
              <a:t>Однак уявіть, що скляр і власник </a:t>
            </a:r>
            <a:r>
              <a:rPr lang="uk-UA" dirty="0" err="1">
                <a:solidFill>
                  <a:schemeClr val="tx1"/>
                </a:solidFill>
              </a:rPr>
              <a:t>автомайстерні</a:t>
            </a:r>
            <a:r>
              <a:rPr lang="uk-UA" dirty="0">
                <a:solidFill>
                  <a:schemeClr val="tx1"/>
                </a:solidFill>
              </a:rPr>
              <a:t> виявилися приятелями і домовилися зробити спільному другу подарунок. Вони вирішили скинутися по 10 монет і купити картину у місцевого художника. Тоді вони складають загальну транзакцію, де буде вже два входи: 10 і 35 монет, і два виходи: один відправляє художнику 20 монет, другий відправляє 20 монет в якості решти власнику </a:t>
            </a:r>
            <a:r>
              <a:rPr lang="uk-UA" dirty="0" err="1">
                <a:solidFill>
                  <a:schemeClr val="tx1"/>
                </a:solidFill>
              </a:rPr>
              <a:t>автомайстерні</a:t>
            </a:r>
            <a:r>
              <a:rPr lang="uk-UA" dirty="0">
                <a:solidFill>
                  <a:schemeClr val="tx1"/>
                </a:solidFill>
              </a:rPr>
              <a:t> (рис. </a:t>
            </a:r>
            <a:r>
              <a:rPr lang="uk-UA" dirty="0" smtClean="0">
                <a:solidFill>
                  <a:schemeClr val="tx1"/>
                </a:solidFill>
              </a:rPr>
              <a:t>8).</a:t>
            </a:r>
          </a:p>
          <a:p>
            <a:endParaRPr lang="uk-UA" dirty="0">
              <a:solidFill>
                <a:schemeClr val="tx1"/>
              </a:solidFill>
            </a:endParaRPr>
          </a:p>
          <a:p>
            <a:endParaRPr lang="uk-UA" dirty="0" smtClean="0">
              <a:solidFill>
                <a:schemeClr val="tx1"/>
              </a:solidFill>
            </a:endParaRPr>
          </a:p>
          <a:p>
            <a:endParaRPr lang="uk-UA" dirty="0">
              <a:solidFill>
                <a:schemeClr val="tx1"/>
              </a:solidFill>
            </a:endParaRPr>
          </a:p>
          <a:p>
            <a:endParaRPr lang="uk-UA" dirty="0" smtClean="0">
              <a:solidFill>
                <a:schemeClr val="tx1"/>
              </a:solidFill>
            </a:endParaRPr>
          </a:p>
          <a:p>
            <a:endParaRPr lang="uk-UA" dirty="0">
              <a:solidFill>
                <a:schemeClr val="tx1"/>
              </a:solidFill>
            </a:endParaRPr>
          </a:p>
          <a:p>
            <a:endParaRPr lang="uk-UA" dirty="0" smtClean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Рис. 8 – Створення транзакції з входами від різних людей, що платять одній стороні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 Знову ж таки, 5 монет різниці підуть на комісію. У нашому випадку її оплатив власник </a:t>
            </a:r>
            <a:r>
              <a:rPr lang="uk-UA" dirty="0" err="1">
                <a:solidFill>
                  <a:schemeClr val="tx1"/>
                </a:solidFill>
              </a:rPr>
              <a:t>автомайстерні</a:t>
            </a:r>
            <a:r>
              <a:rPr lang="uk-UA" dirty="0">
                <a:solidFill>
                  <a:schemeClr val="tx1"/>
                </a:solidFill>
              </a:rPr>
              <a:t>. Будемо вважати, що він був у боргу перед склярем за нове вікно.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  <a:p>
            <a:endParaRPr lang="uk-UA" dirty="0" smtClean="0">
              <a:solidFill>
                <a:schemeClr val="tx1"/>
              </a:solidFill>
            </a:endParaRPr>
          </a:p>
          <a:p>
            <a:endParaRPr lang="uk-UA" dirty="0">
              <a:solidFill>
                <a:schemeClr val="tx1"/>
              </a:solidFill>
            </a:endParaRPr>
          </a:p>
          <a:p>
            <a:endParaRPr lang="uk-UA" dirty="0" smtClean="0">
              <a:solidFill>
                <a:schemeClr val="tx1"/>
              </a:solidFill>
            </a:endParaRPr>
          </a:p>
          <a:p>
            <a:endParaRPr lang="uk-UA" dirty="0">
              <a:solidFill>
                <a:schemeClr val="tx1"/>
              </a:solidFill>
            </a:endParaRPr>
          </a:p>
          <a:p>
            <a:endParaRPr lang="uk-UA" dirty="0" smtClean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344" y="2244437"/>
            <a:ext cx="4567931" cy="2043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8441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b="1" dirty="0">
                <a:solidFill>
                  <a:schemeClr val="tx1"/>
                </a:solidFill>
              </a:rPr>
              <a:t>Формування транзакцій у </a:t>
            </a:r>
            <a:r>
              <a:rPr lang="uk-UA" b="1" dirty="0" err="1">
                <a:solidFill>
                  <a:schemeClr val="tx1"/>
                </a:solidFill>
              </a:rPr>
              <a:t>bitcoin</a:t>
            </a:r>
            <a:r>
              <a:rPr lang="uk-UA" b="1" dirty="0">
                <a:solidFill>
                  <a:schemeClr val="tx1"/>
                </a:solidFill>
              </a:rPr>
              <a:t>-гаманцях</a:t>
            </a:r>
            <a:r>
              <a:rPr lang="ru-RU" b="1" dirty="0">
                <a:solidFill>
                  <a:schemeClr val="tx1"/>
                </a:solidFill>
              </a:rPr>
              <a:t/>
            </a:r>
            <a:br>
              <a:rPr lang="ru-RU" b="1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>
                <a:solidFill>
                  <a:schemeClr val="tx1"/>
                </a:solidFill>
              </a:rPr>
              <a:t>Як працює </a:t>
            </a:r>
            <a:r>
              <a:rPr lang="uk-UA" dirty="0" err="1">
                <a:solidFill>
                  <a:schemeClr val="tx1"/>
                </a:solidFill>
              </a:rPr>
              <a:t>bitcoin</a:t>
            </a:r>
            <a:r>
              <a:rPr lang="uk-UA" dirty="0">
                <a:solidFill>
                  <a:schemeClr val="tx1"/>
                </a:solidFill>
              </a:rPr>
              <a:t>-гаманець і які процеси відбуваються під час роботи з ним? 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У гаманці відбувається формування пари ключів, генерація </a:t>
            </a:r>
            <a:r>
              <a:rPr lang="uk-UA" dirty="0" err="1">
                <a:solidFill>
                  <a:schemeClr val="tx1"/>
                </a:solidFill>
              </a:rPr>
              <a:t>біткоін</a:t>
            </a:r>
            <a:r>
              <a:rPr lang="uk-UA" dirty="0">
                <a:solidFill>
                  <a:schemeClr val="tx1"/>
                </a:solidFill>
              </a:rPr>
              <a:t>-адрес, зберігання і подальше підписання транзакцій. Один з важливих процесів – це формування нових транзакцій, їх завірення і поширення мережею, щоб інші учасники могли переконатися у тому, що ця транзакція існувала, що вона правильна і тепер монети розподілені по-іншому. Щоб отримувати актуальні дані про нові блоки (про нові підтверджені транзакції), у мережі </a:t>
            </a:r>
            <a:r>
              <a:rPr lang="uk-UA" dirty="0" err="1">
                <a:solidFill>
                  <a:schemeClr val="tx1"/>
                </a:solidFill>
              </a:rPr>
              <a:t>Bitcoin</a:t>
            </a:r>
            <a:r>
              <a:rPr lang="uk-UA" dirty="0">
                <a:solidFill>
                  <a:schemeClr val="tx1"/>
                </a:solidFill>
              </a:rPr>
              <a:t> відбувається синхронізація всіх вузлів. Гаманець відображає поточний баланс і робить список зроблених транзакцій.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866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b="1" dirty="0">
                <a:solidFill>
                  <a:schemeClr val="tx1"/>
                </a:solidFill>
              </a:rPr>
              <a:t>Широко застосовувані правила для формування транзакції</a:t>
            </a:r>
            <a:r>
              <a:rPr lang="ru-RU" b="1" dirty="0">
                <a:solidFill>
                  <a:schemeClr val="tx1"/>
                </a:solidFill>
              </a:rPr>
              <a:t/>
            </a:r>
            <a:br>
              <a:rPr lang="ru-RU" b="1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uk-UA" i="1" dirty="0">
                <a:solidFill>
                  <a:schemeClr val="tx1"/>
                </a:solidFill>
              </a:rPr>
              <a:t>Для кожного вхідного платежу і решти створювати нову адрес</a:t>
            </a:r>
            <a:r>
              <a:rPr lang="uk-UA" dirty="0">
                <a:solidFill>
                  <a:schemeClr val="tx1"/>
                </a:solidFill>
              </a:rPr>
              <a:t>у</a:t>
            </a:r>
            <a:endParaRPr lang="ru-RU" sz="1400" dirty="0">
              <a:solidFill>
                <a:schemeClr val="tx1"/>
              </a:solidFill>
            </a:endParaRPr>
          </a:p>
          <a:p>
            <a:pPr lvl="1"/>
            <a:r>
              <a:rPr lang="uk-UA" i="1" dirty="0">
                <a:solidFill>
                  <a:schemeClr val="tx1"/>
                </a:solidFill>
              </a:rPr>
              <a:t>Оптимально підбирати </a:t>
            </a:r>
            <a:r>
              <a:rPr lang="uk-UA" i="1" dirty="0" err="1">
                <a:solidFill>
                  <a:schemeClr val="tx1"/>
                </a:solidFill>
              </a:rPr>
              <a:t>UTXOs</a:t>
            </a:r>
            <a:r>
              <a:rPr lang="uk-UA" i="1" dirty="0">
                <a:solidFill>
                  <a:schemeClr val="tx1"/>
                </a:solidFill>
              </a:rPr>
              <a:t> (Невитрачений результат транзакції) для цільової суми платежу</a:t>
            </a:r>
            <a:endParaRPr lang="ru-RU" sz="1400" dirty="0">
              <a:solidFill>
                <a:schemeClr val="tx1"/>
              </a:solidFill>
            </a:endParaRPr>
          </a:p>
          <a:p>
            <a:pPr lvl="1"/>
            <a:r>
              <a:rPr lang="uk-UA" i="1" dirty="0">
                <a:solidFill>
                  <a:schemeClr val="tx1"/>
                </a:solidFill>
              </a:rPr>
              <a:t>Сортувати входи та виходи транзакції згідно загального для всіх правила</a:t>
            </a:r>
            <a:endParaRPr lang="ru-RU" sz="1400" dirty="0">
              <a:solidFill>
                <a:schemeClr val="tx1"/>
              </a:solidFill>
            </a:endParaRPr>
          </a:p>
          <a:p>
            <a:pPr lvl="1"/>
            <a:r>
              <a:rPr lang="uk-UA" i="1" dirty="0">
                <a:solidFill>
                  <a:schemeClr val="tx1"/>
                </a:solidFill>
              </a:rPr>
              <a:t>Включати мінімальну комісію незалежно від розміру транзакції</a:t>
            </a:r>
            <a:endParaRPr lang="ru-RU" sz="1400" dirty="0">
              <a:solidFill>
                <a:schemeClr val="tx1"/>
              </a:solidFill>
            </a:endParaRPr>
          </a:p>
          <a:p>
            <a:endParaRPr lang="ru-RU" sz="1600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Після того як транзакція буде сформована і підписана гаманцем, вона повинна поширитися мережею. Для цього в </a:t>
            </a:r>
            <a:r>
              <a:rPr lang="uk-UA" dirty="0" err="1">
                <a:solidFill>
                  <a:schemeClr val="tx1"/>
                </a:solidFill>
              </a:rPr>
              <a:t>Bitcoin</a:t>
            </a:r>
            <a:r>
              <a:rPr lang="uk-UA" dirty="0">
                <a:solidFill>
                  <a:schemeClr val="tx1"/>
                </a:solidFill>
              </a:rPr>
              <a:t>-мережі передбачений простий стандартний механізм, що нагадує поширення цікавої новини в реальному світі: якщо у когось з’явилася новина, він буде намагатися розповісти про неї якомога більшій кількості людей, і вони в свою чергу роблять те ж саме.</a:t>
            </a:r>
            <a:endParaRPr lang="ru-RU" sz="1200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802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solidFill>
                  <a:schemeClr val="tx1"/>
                </a:solidFill>
              </a:rPr>
              <a:t>Як працюють транзакції в </a:t>
            </a:r>
            <a:r>
              <a:rPr lang="uk-UA" dirty="0" err="1">
                <a:solidFill>
                  <a:schemeClr val="tx1"/>
                </a:solidFill>
              </a:rPr>
              <a:t>Bitcoin</a:t>
            </a:r>
            <a:r>
              <a:rPr lang="uk-UA" dirty="0">
                <a:solidFill>
                  <a:schemeClr val="tx1"/>
                </a:solidFill>
              </a:rPr>
              <a:t>?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>
                <a:solidFill>
                  <a:schemeClr val="tx1"/>
                </a:solidFill>
              </a:rPr>
              <a:t>Відсутність вимог реєстрації користувачів і </a:t>
            </a:r>
            <a:r>
              <a:rPr lang="uk-UA" dirty="0" err="1">
                <a:solidFill>
                  <a:schemeClr val="tx1"/>
                </a:solidFill>
              </a:rPr>
              <a:t>валідаторів</a:t>
            </a:r>
            <a:r>
              <a:rPr lang="uk-UA" dirty="0">
                <a:solidFill>
                  <a:schemeClr val="tx1"/>
                </a:solidFill>
              </a:rPr>
              <a:t> кардинально вплинули на формат транзакцій. У випадку з </a:t>
            </a:r>
            <a:r>
              <a:rPr lang="uk-UA" dirty="0" err="1">
                <a:solidFill>
                  <a:schemeClr val="tx1"/>
                </a:solidFill>
              </a:rPr>
              <a:t>Bitcoin</a:t>
            </a:r>
            <a:r>
              <a:rPr lang="uk-UA" dirty="0">
                <a:solidFill>
                  <a:schemeClr val="tx1"/>
                </a:solidFill>
              </a:rPr>
              <a:t> зберігання й обробка транзакцій значно відрізняються від аналогів в існуючих фінансових системах. Найголовнішою відмінністю став зв'язок транзакцій між собою (тобто </a:t>
            </a:r>
            <a:r>
              <a:rPr lang="uk-UA" dirty="0" err="1">
                <a:solidFill>
                  <a:schemeClr val="tx1"/>
                </a:solidFill>
              </a:rPr>
              <a:t>triple-entry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accounting</a:t>
            </a:r>
            <a:r>
              <a:rPr lang="uk-UA" dirty="0">
                <a:solidFill>
                  <a:schemeClr val="tx1"/>
                </a:solidFill>
              </a:rPr>
              <a:t> потрійний облік), поняття витраченої транзакції, а також особливості решти. Як працює цей механізм і чому, спробуємо розібратися на прикладах.</a:t>
            </a:r>
            <a:endParaRPr lang="ru-RU" dirty="0">
              <a:solidFill>
                <a:schemeClr val="tx1"/>
              </a:solidFill>
            </a:endParaRPr>
          </a:p>
          <a:p>
            <a:pPr lvl="1"/>
            <a:r>
              <a:rPr lang="uk-UA" sz="1800" i="1" dirty="0">
                <a:solidFill>
                  <a:schemeClr val="tx1"/>
                </a:solidFill>
              </a:rPr>
              <a:t>Пара ключів – це особистий ключ і відкритий ключ</a:t>
            </a:r>
            <a:endParaRPr lang="ru-RU" sz="1800" dirty="0">
              <a:solidFill>
                <a:schemeClr val="tx1"/>
              </a:solidFill>
            </a:endParaRPr>
          </a:p>
          <a:p>
            <a:pPr lvl="1"/>
            <a:r>
              <a:rPr lang="uk-UA" sz="1800" i="1" dirty="0">
                <a:solidFill>
                  <a:schemeClr val="tx1"/>
                </a:solidFill>
              </a:rPr>
              <a:t>Особистий ключ для формування цифрового підпису</a:t>
            </a:r>
            <a:endParaRPr lang="ru-RU" sz="1800" dirty="0">
              <a:solidFill>
                <a:schemeClr val="tx1"/>
              </a:solidFill>
            </a:endParaRPr>
          </a:p>
          <a:p>
            <a:pPr lvl="1"/>
            <a:r>
              <a:rPr lang="uk-UA" sz="1800" i="1" dirty="0">
                <a:solidFill>
                  <a:schemeClr val="tx1"/>
                </a:solidFill>
              </a:rPr>
              <a:t>Відкритий ключ для перевірки цифрового підпису</a:t>
            </a:r>
            <a:endParaRPr lang="ru-RU" sz="1800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495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>
                <a:solidFill>
                  <a:schemeClr val="tx1"/>
                </a:solidFill>
              </a:rPr>
              <a:t>Важливо підкреслити, що кожна транзакція однозначно ідентифікується за її </a:t>
            </a:r>
            <a:r>
              <a:rPr lang="uk-UA" dirty="0" err="1">
                <a:solidFill>
                  <a:schemeClr val="tx1"/>
                </a:solidFill>
              </a:rPr>
              <a:t>геш</a:t>
            </a:r>
            <a:r>
              <a:rPr lang="uk-UA" dirty="0">
                <a:solidFill>
                  <a:schemeClr val="tx1"/>
                </a:solidFill>
              </a:rPr>
              <a:t>-значенням. Завдяки цьому будь-який вузол, що бере участь у пересиланні, може виявити, чи отримував він дане </a:t>
            </a:r>
            <a:r>
              <a:rPr lang="uk-UA" dirty="0" err="1">
                <a:solidFill>
                  <a:schemeClr val="tx1"/>
                </a:solidFill>
              </a:rPr>
              <a:t>геш</a:t>
            </a:r>
            <a:r>
              <a:rPr lang="uk-UA" dirty="0">
                <a:solidFill>
                  <a:schemeClr val="tx1"/>
                </a:solidFill>
              </a:rPr>
              <a:t>-значення раніше. Якщо так, то вузол не бере участь в подальшій розсилці щоб уникнути безкінечного циклу проходження однієї і тієї ж транзакції. Вже згадувалося, що за конкретною </a:t>
            </a:r>
            <a:r>
              <a:rPr lang="uk-UA" dirty="0" err="1">
                <a:solidFill>
                  <a:schemeClr val="tx1"/>
                </a:solidFill>
              </a:rPr>
              <a:t>адресою</a:t>
            </a:r>
            <a:r>
              <a:rPr lang="uk-UA" dirty="0">
                <a:solidFill>
                  <a:schemeClr val="tx1"/>
                </a:solidFill>
              </a:rPr>
              <a:t> можна відстежити всю історію платежів в </a:t>
            </a:r>
            <a:r>
              <a:rPr lang="uk-UA" dirty="0" err="1">
                <a:solidFill>
                  <a:schemeClr val="tx1"/>
                </a:solidFill>
              </a:rPr>
              <a:t>Bitcoin</a:t>
            </a:r>
            <a:r>
              <a:rPr lang="uk-UA" dirty="0">
                <a:solidFill>
                  <a:schemeClr val="tx1"/>
                </a:solidFill>
              </a:rPr>
              <a:t>: можна відстежити всю </a:t>
            </a:r>
            <a:r>
              <a:rPr lang="uk-UA" i="1" dirty="0">
                <a:solidFill>
                  <a:schemeClr val="tx1"/>
                </a:solidFill>
              </a:rPr>
              <a:t>історію походження монет</a:t>
            </a:r>
            <a:r>
              <a:rPr lang="uk-UA" dirty="0">
                <a:solidFill>
                  <a:schemeClr val="tx1"/>
                </a:solidFill>
              </a:rPr>
              <a:t>. 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У більшості випадків відстеження фінансової історії сторонніми особами неприйнятно для користувачів. Тому існує спосіб, який істотно ускладнює </a:t>
            </a:r>
            <a:r>
              <a:rPr lang="uk-UA" dirty="0" err="1">
                <a:solidFill>
                  <a:schemeClr val="tx1"/>
                </a:solidFill>
              </a:rPr>
              <a:t>розплутування</a:t>
            </a:r>
            <a:r>
              <a:rPr lang="uk-UA" dirty="0">
                <a:solidFill>
                  <a:schemeClr val="tx1"/>
                </a:solidFill>
              </a:rPr>
              <a:t> всіх ланцюгів транзакцій, відстеження історії платежів і встановлення приналежності конкретних монет конкретним користувачам. Більшість </a:t>
            </a:r>
            <a:r>
              <a:rPr lang="uk-UA" dirty="0" err="1">
                <a:solidFill>
                  <a:schemeClr val="tx1"/>
                </a:solidFill>
              </a:rPr>
              <a:t>біткоін</a:t>
            </a:r>
            <a:r>
              <a:rPr lang="uk-UA" dirty="0">
                <a:solidFill>
                  <a:schemeClr val="tx1"/>
                </a:solidFill>
              </a:rPr>
              <a:t>- гаманців автоматично створюють нову адресу для запиту на новий вхідний платіж або для отримання решти.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288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err="1">
                <a:solidFill>
                  <a:schemeClr val="tx1"/>
                </a:solidFill>
              </a:rPr>
              <a:t>Signature</a:t>
            </a:r>
            <a:r>
              <a:rPr lang="uk-UA" b="1" dirty="0">
                <a:solidFill>
                  <a:schemeClr val="tx1"/>
                </a:solidFill>
              </a:rPr>
              <a:t> </a:t>
            </a:r>
            <a:r>
              <a:rPr lang="uk-UA" b="1" dirty="0" err="1">
                <a:solidFill>
                  <a:schemeClr val="tx1"/>
                </a:solidFill>
              </a:rPr>
              <a:t>hash</a:t>
            </a:r>
            <a:r>
              <a:rPr lang="uk-UA" b="1" dirty="0">
                <a:solidFill>
                  <a:schemeClr val="tx1"/>
                </a:solidFill>
              </a:rPr>
              <a:t> </a:t>
            </a:r>
            <a:r>
              <a:rPr lang="uk-UA" b="1" dirty="0" err="1">
                <a:solidFill>
                  <a:schemeClr val="tx1"/>
                </a:solidFill>
              </a:rPr>
              <a:t>types</a:t>
            </a:r>
            <a:r>
              <a:rPr lang="ru-RU" b="1" dirty="0">
                <a:solidFill>
                  <a:schemeClr val="tx1"/>
                </a:solidFill>
              </a:rPr>
              <a:t/>
            </a:r>
            <a:br>
              <a:rPr lang="ru-RU" b="1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>
                <a:solidFill>
                  <a:schemeClr val="tx1"/>
                </a:solidFill>
              </a:rPr>
              <a:t>Процес підписання </a:t>
            </a:r>
            <a:r>
              <a:rPr lang="uk-UA" dirty="0" err="1">
                <a:solidFill>
                  <a:schemeClr val="tx1"/>
                </a:solidFill>
              </a:rPr>
              <a:t>bitcoin</a:t>
            </a:r>
            <a:r>
              <a:rPr lang="uk-UA" dirty="0">
                <a:solidFill>
                  <a:schemeClr val="tx1"/>
                </a:solidFill>
              </a:rPr>
              <a:t>-транзакції можна розділити на два етапи. Перший етап – це формування повідомлення, на яке буде накладений цифровий підпис, з даних транзакції. Другий – власне обчислення цифрового підпису.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Може трапитися так, що користувачам зручно підписати тільки частину транзакції, тим самим залишаючи можливість її часткової модифікації. Найчастіше така потреба виникає при формуванні транзакції з декількома входами, якими володіють кілька незалежних осіб.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236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b="1" dirty="0">
                <a:solidFill>
                  <a:schemeClr val="tx1"/>
                </a:solidFill>
              </a:rPr>
              <a:t>Запис довільних даних до ланцюга блоків</a:t>
            </a:r>
            <a:r>
              <a:rPr lang="ru-RU" b="1" dirty="0">
                <a:solidFill>
                  <a:schemeClr val="tx1"/>
                </a:solidFill>
              </a:rPr>
              <a:t/>
            </a:r>
            <a:br>
              <a:rPr lang="ru-RU" b="1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>
                <a:solidFill>
                  <a:schemeClr val="tx1"/>
                </a:solidFill>
              </a:rPr>
              <a:t>Описані властивості бази даних облікової системи </a:t>
            </a:r>
            <a:r>
              <a:rPr lang="uk-UA" dirty="0" err="1">
                <a:solidFill>
                  <a:schemeClr val="tx1"/>
                </a:solidFill>
              </a:rPr>
              <a:t>Bitcoin</a:t>
            </a:r>
            <a:r>
              <a:rPr lang="uk-UA" dirty="0">
                <a:solidFill>
                  <a:schemeClr val="tx1"/>
                </a:solidFill>
              </a:rPr>
              <a:t> залучили користувачів, тому закономірно встало питання стосовно запису до неї не тільки даних про облік монет, але й цілковито довільних даних.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Ще раз подивимося на формат блоку: там є заголовок блоку і дані транзакції. Заголовок блоку містить строго 80 байт і кожне поле </a:t>
            </a:r>
            <a:r>
              <a:rPr lang="uk-UA" dirty="0" err="1">
                <a:solidFill>
                  <a:schemeClr val="tx1"/>
                </a:solidFill>
              </a:rPr>
              <a:t>валідується</a:t>
            </a:r>
            <a:r>
              <a:rPr lang="uk-UA" dirty="0">
                <a:solidFill>
                  <a:schemeClr val="tx1"/>
                </a:solidFill>
              </a:rPr>
              <a:t> – тому туди довільні дані неможливо додати. 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В </a:t>
            </a:r>
            <a:r>
              <a:rPr lang="uk-UA" i="1" dirty="0">
                <a:solidFill>
                  <a:schemeClr val="tx1"/>
                </a:solidFill>
              </a:rPr>
              <a:t>заголовку </a:t>
            </a:r>
            <a:r>
              <a:rPr lang="uk-UA" dirty="0">
                <a:solidFill>
                  <a:schemeClr val="tx1"/>
                </a:solidFill>
              </a:rPr>
              <a:t>транзакції міститься 4 байти даних, за допомогою яких вказують версію самої транзакції.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Присутнє також поле </a:t>
            </a:r>
            <a:r>
              <a:rPr lang="uk-UA" i="1" dirty="0" err="1">
                <a:solidFill>
                  <a:schemeClr val="tx1"/>
                </a:solidFill>
              </a:rPr>
              <a:t>nLockTime</a:t>
            </a:r>
            <a:r>
              <a:rPr lang="uk-UA" dirty="0">
                <a:solidFill>
                  <a:schemeClr val="tx1"/>
                </a:solidFill>
              </a:rPr>
              <a:t>, де можна довільно задати часовий проміжок, але в цьому випадку потрібно пам’ятати, що значення, яке вказано в ньому, може в значній мірі обмежити час підтвердження транзакції. Тому в деякому діапазоні часу, що вже настав дійсно можна маніпулювати цим значенням і таким чином вносити довільні дані. В цьому випадку, вийде тільки близько одного довільного байту даних, а це, в порівнянні з розміром всієї транзакції, мало, отже, такий спосіб не є ефективним.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28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46909"/>
            <a:ext cx="8596668" cy="4794453"/>
          </a:xfrm>
        </p:spPr>
        <p:txBody>
          <a:bodyPr>
            <a:normAutofit fontScale="92500" lnSpcReduction="10000"/>
          </a:bodyPr>
          <a:lstStyle/>
          <a:p>
            <a:r>
              <a:rPr lang="uk-UA" i="1" dirty="0">
                <a:solidFill>
                  <a:schemeClr val="tx1"/>
                </a:solidFill>
              </a:rPr>
              <a:t>Входи транзакції </a:t>
            </a:r>
            <a:r>
              <a:rPr lang="uk-UA" dirty="0">
                <a:solidFill>
                  <a:schemeClr val="tx1"/>
                </a:solidFill>
              </a:rPr>
              <a:t>містять </a:t>
            </a:r>
            <a:r>
              <a:rPr lang="uk-UA" dirty="0" err="1">
                <a:solidFill>
                  <a:schemeClr val="tx1"/>
                </a:solidFill>
              </a:rPr>
              <a:t>геш</a:t>
            </a:r>
            <a:r>
              <a:rPr lang="uk-UA" dirty="0">
                <a:solidFill>
                  <a:schemeClr val="tx1"/>
                </a:solidFill>
              </a:rPr>
              <a:t> попередньої транзакції, який обов’язково повинен </a:t>
            </a:r>
            <a:r>
              <a:rPr lang="uk-UA" dirty="0" err="1">
                <a:solidFill>
                  <a:schemeClr val="tx1"/>
                </a:solidFill>
              </a:rPr>
              <a:t>співпасти</a:t>
            </a:r>
            <a:r>
              <a:rPr lang="uk-UA" dirty="0">
                <a:solidFill>
                  <a:schemeClr val="tx1"/>
                </a:solidFill>
              </a:rPr>
              <a:t> з вже існуючою транзакцією, обов’язково повинен співпадати і номер виходу попередньої транзакції. Дані </a:t>
            </a:r>
            <a:r>
              <a:rPr lang="uk-UA" i="1" dirty="0">
                <a:solidFill>
                  <a:schemeClr val="tx1"/>
                </a:solidFill>
              </a:rPr>
              <a:t>доказу володіння монетами </a:t>
            </a:r>
            <a:r>
              <a:rPr lang="uk-UA" dirty="0">
                <a:solidFill>
                  <a:schemeClr val="tx1"/>
                </a:solidFill>
              </a:rPr>
              <a:t>також не можуть бути порушені, отже, </a:t>
            </a:r>
            <a:r>
              <a:rPr lang="uk-UA" dirty="0" err="1">
                <a:solidFill>
                  <a:schemeClr val="tx1"/>
                </a:solidFill>
              </a:rPr>
              <a:t>внести</a:t>
            </a:r>
            <a:r>
              <a:rPr lang="uk-UA" dirty="0">
                <a:solidFill>
                  <a:schemeClr val="tx1"/>
                </a:solidFill>
              </a:rPr>
              <a:t> зміни в них неможливо.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Що ж стосується </a:t>
            </a:r>
            <a:r>
              <a:rPr lang="uk-UA" i="1" dirty="0">
                <a:solidFill>
                  <a:schemeClr val="tx1"/>
                </a:solidFill>
              </a:rPr>
              <a:t>виходу транзакції, </a:t>
            </a:r>
            <a:r>
              <a:rPr lang="uk-UA" dirty="0">
                <a:solidFill>
                  <a:schemeClr val="tx1"/>
                </a:solidFill>
              </a:rPr>
              <a:t>тут справа складається більш сприятливо. В наявності певна сума монет, які призначені отримувачу. Значення цієї суми встановлюється довільно в межах деякого допустимого діапазону. Інакше кажучи, довільні дані можна вносити шляхом маніпуляції сумою </a:t>
            </a:r>
            <a:r>
              <a:rPr lang="uk-UA" dirty="0" err="1">
                <a:solidFill>
                  <a:schemeClr val="tx1"/>
                </a:solidFill>
              </a:rPr>
              <a:t>платежа</a:t>
            </a:r>
            <a:r>
              <a:rPr lang="uk-UA" dirty="0">
                <a:solidFill>
                  <a:schemeClr val="tx1"/>
                </a:solidFill>
              </a:rPr>
              <a:t> (</a:t>
            </a:r>
            <a:r>
              <a:rPr lang="uk-UA" i="1" dirty="0" err="1">
                <a:solidFill>
                  <a:schemeClr val="tx1"/>
                </a:solidFill>
              </a:rPr>
              <a:t>output</a:t>
            </a:r>
            <a:r>
              <a:rPr lang="uk-UA" i="1" dirty="0">
                <a:solidFill>
                  <a:schemeClr val="tx1"/>
                </a:solidFill>
              </a:rPr>
              <a:t> </a:t>
            </a:r>
            <a:r>
              <a:rPr lang="uk-UA" i="1" dirty="0" err="1">
                <a:solidFill>
                  <a:schemeClr val="tx1"/>
                </a:solidFill>
              </a:rPr>
              <a:t>amount</a:t>
            </a:r>
            <a:r>
              <a:rPr lang="uk-UA" dirty="0">
                <a:solidFill>
                  <a:schemeClr val="tx1"/>
                </a:solidFill>
              </a:rPr>
              <a:t>). Крім того, є адреса, яка в процесі верифікації даної транзакції не перевіряється на предмет того, чи правильним чином вона була сформована. Це просто 20 байт, які є </a:t>
            </a:r>
            <a:r>
              <a:rPr lang="uk-UA" dirty="0" err="1">
                <a:solidFill>
                  <a:schemeClr val="tx1"/>
                </a:solidFill>
              </a:rPr>
              <a:t>геш</a:t>
            </a:r>
            <a:r>
              <a:rPr lang="uk-UA" dirty="0">
                <a:solidFill>
                  <a:schemeClr val="tx1"/>
                </a:solidFill>
              </a:rPr>
              <a:t>-значенням від тих даних, які ще не були опубліковані. Відповідно, їх можна встановити довільним чином. І дійсно, існує множина практичних прикладів, коли мав місце спосіб додавання надлишкових виходів в транзакцію, де замість адреси вставлялися довільні дані, які мали деякий сенс для сторонніх додатків (наприклад, анонімні сигнали, які передають один одному </a:t>
            </a:r>
            <a:r>
              <a:rPr lang="uk-UA" dirty="0" err="1">
                <a:solidFill>
                  <a:schemeClr val="tx1"/>
                </a:solidFill>
              </a:rPr>
              <a:t>трейдери</a:t>
            </a:r>
            <a:r>
              <a:rPr lang="uk-UA" dirty="0">
                <a:solidFill>
                  <a:schemeClr val="tx1"/>
                </a:solidFill>
              </a:rPr>
              <a:t>, а також пісні, вірші тощо). Сторонні додатки, в свою чергу, мали можливість перевірити, що дані дійсно зберігаються в обліковій системі </a:t>
            </a:r>
            <a:r>
              <a:rPr lang="uk-UA" dirty="0" err="1">
                <a:solidFill>
                  <a:schemeClr val="tx1"/>
                </a:solidFill>
              </a:rPr>
              <a:t>Bitcoin</a:t>
            </a:r>
            <a:r>
              <a:rPr lang="uk-UA" dirty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174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Розробники протоколу помітили, що попит на запис довільних даних існує, тому додали спеціальну операцію, за допомогою якої можна задавати у виходах транзакції правила витрати монет, що дозволяють вставити в вихід довільні дані. Однак згідно правил верифікації, вихід транзакції з такою операцією завжди приймається за неправильний. Це значить, що монети таких (типу Невитрачених результатів транзакції)</a:t>
            </a:r>
            <a:r>
              <a:rPr lang="uk-UA" dirty="0" err="1"/>
              <a:t>UTXOs</a:t>
            </a:r>
            <a:r>
              <a:rPr lang="uk-UA" dirty="0"/>
              <a:t> витратити неможливо, скільки б їх там не було. Операція носить назву OP_RETURN по аналогії з тим, що функція верифікації виходу одразу повертає значення FALSE. Однак вихід, що використовує таку операцію, дозволяє додати до 80 байт довільних даних. Таким чином, багато додатків, в т. ч. тих, що реалізують анонімну передачу даних, які працювали поверх </a:t>
            </a:r>
            <a:r>
              <a:rPr lang="uk-UA" dirty="0" err="1"/>
              <a:t>Bitcoin</a:t>
            </a:r>
            <a:r>
              <a:rPr lang="uk-UA" dirty="0"/>
              <a:t>, використовували саме цю операцію.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5620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solidFill>
                  <a:schemeClr val="tx1"/>
                </a:solidFill>
              </a:rPr>
              <a:t>Висновки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>
                <a:solidFill>
                  <a:schemeClr val="tx1"/>
                </a:solidFill>
              </a:rPr>
              <a:t>Один гаманець може обробляти необмежену кількість адрес, використовуючи кожен раз нову. Це підвищує </a:t>
            </a:r>
            <a:r>
              <a:rPr lang="uk-UA" dirty="0" err="1">
                <a:solidFill>
                  <a:schemeClr val="tx1"/>
                </a:solidFill>
              </a:rPr>
              <a:t>приватність</a:t>
            </a:r>
            <a:r>
              <a:rPr lang="uk-UA" dirty="0">
                <a:solidFill>
                  <a:schemeClr val="tx1"/>
                </a:solidFill>
              </a:rPr>
              <a:t> користувача за рахунок ускладнення процесу відстеження історії транзакцій його цифрового гаманця сторонніми спостерігачами. Важливо розуміти, що отримані на один гаманець або одну адресу монети не об'єднуються разом, і у базі даних не записуються в один баланс, – вони використовуються окремо. В одному гаманці можна мати різні монети: одні з однією історією, інші – з іншою, треті – з третьої тощо. Можна використовувати їх за різним призначенням і не розкривати інформацію про приналежність монет одному користувачеві.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6135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918691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uk-UA" sz="6000" dirty="0" smtClean="0">
                <a:solidFill>
                  <a:schemeClr val="tx1"/>
                </a:solidFill>
              </a:rPr>
              <a:t>Дякую за увагу!</a:t>
            </a:r>
            <a:endParaRPr lang="ru-RU" sz="6000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734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>
                <a:solidFill>
                  <a:schemeClr val="tx1"/>
                </a:solidFill>
              </a:rPr>
              <a:t>У найпростішому випадку </a:t>
            </a:r>
            <a:r>
              <a:rPr lang="uk-UA" dirty="0" err="1">
                <a:solidFill>
                  <a:schemeClr val="tx1"/>
                </a:solidFill>
              </a:rPr>
              <a:t>bitcoin</a:t>
            </a:r>
            <a:r>
              <a:rPr lang="uk-UA" dirty="0">
                <a:solidFill>
                  <a:schemeClr val="tx1"/>
                </a:solidFill>
              </a:rPr>
              <a:t>-адреса – це </a:t>
            </a:r>
            <a:r>
              <a:rPr lang="uk-UA" dirty="0" err="1">
                <a:solidFill>
                  <a:schemeClr val="tx1"/>
                </a:solidFill>
              </a:rPr>
              <a:t>геш</a:t>
            </a:r>
            <a:r>
              <a:rPr lang="uk-UA" dirty="0">
                <a:solidFill>
                  <a:schemeClr val="tx1"/>
                </a:solidFill>
              </a:rPr>
              <a:t>-значення відкритого ключа, отримане в результаті використання двох різних </a:t>
            </a:r>
            <a:r>
              <a:rPr lang="uk-UA" dirty="0" err="1">
                <a:solidFill>
                  <a:schemeClr val="tx1"/>
                </a:solidFill>
              </a:rPr>
              <a:t>геш</a:t>
            </a:r>
            <a:r>
              <a:rPr lang="uk-UA" dirty="0">
                <a:solidFill>
                  <a:schemeClr val="tx1"/>
                </a:solidFill>
              </a:rPr>
              <a:t>-функцій: спочатку функції SHA-2 (алгоритм) на довжині 256 біт, а потім функції RIPEMD (алгоритм) на довжині 160 біт. У результаті </a:t>
            </a:r>
            <a:r>
              <a:rPr lang="uk-UA" dirty="0" err="1">
                <a:solidFill>
                  <a:schemeClr val="tx1"/>
                </a:solidFill>
              </a:rPr>
              <a:t>bitcoin</a:t>
            </a:r>
            <a:r>
              <a:rPr lang="uk-UA" dirty="0">
                <a:solidFill>
                  <a:schemeClr val="tx1"/>
                </a:solidFill>
              </a:rPr>
              <a:t>-адреса – це число розміром у 20 байт, до якого прикріплюється контрольна сума 4 </a:t>
            </a:r>
            <a:r>
              <a:rPr lang="uk-UA" dirty="0" err="1">
                <a:solidFill>
                  <a:schemeClr val="tx1"/>
                </a:solidFill>
              </a:rPr>
              <a:t>байта</a:t>
            </a:r>
            <a:r>
              <a:rPr lang="uk-UA" dirty="0">
                <a:solidFill>
                  <a:schemeClr val="tx1"/>
                </a:solidFill>
              </a:rPr>
              <a:t> й один </a:t>
            </a:r>
            <a:r>
              <a:rPr lang="uk-UA" dirty="0" err="1">
                <a:solidFill>
                  <a:schemeClr val="tx1"/>
                </a:solidFill>
              </a:rPr>
              <a:t>версійний</a:t>
            </a:r>
            <a:r>
              <a:rPr lang="uk-UA" dirty="0">
                <a:solidFill>
                  <a:schemeClr val="tx1"/>
                </a:solidFill>
              </a:rPr>
              <a:t> байт. Виходить число розміром 25 байт, що кодується в іншу систему числення для зручного зчитування, запису, копіювання, передачі тощо.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020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err="1">
                <a:solidFill>
                  <a:schemeClr val="tx1"/>
                </a:solidFill>
              </a:rPr>
              <a:t>Cтруктура</a:t>
            </a:r>
            <a:r>
              <a:rPr lang="uk-UA" b="1" dirty="0">
                <a:solidFill>
                  <a:schemeClr val="tx1"/>
                </a:solidFill>
              </a:rPr>
              <a:t> транзакції</a:t>
            </a:r>
            <a:r>
              <a:rPr lang="ru-RU" b="1" dirty="0">
                <a:solidFill>
                  <a:schemeClr val="tx1"/>
                </a:solidFill>
              </a:rPr>
              <a:t/>
            </a:r>
            <a:br>
              <a:rPr lang="ru-RU" b="1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>
                <a:solidFill>
                  <a:schemeClr val="tx1"/>
                </a:solidFill>
              </a:rPr>
              <a:t>Розглянемо транзакцію схематично (</a:t>
            </a:r>
            <a:r>
              <a:rPr lang="uk-UA" dirty="0" smtClean="0">
                <a:solidFill>
                  <a:schemeClr val="tx1"/>
                </a:solidFill>
              </a:rPr>
              <a:t>рис.1</a:t>
            </a:r>
            <a:r>
              <a:rPr lang="uk-UA" dirty="0">
                <a:solidFill>
                  <a:schemeClr val="tx1"/>
                </a:solidFill>
              </a:rPr>
              <a:t>). Її можна </a:t>
            </a:r>
            <a:r>
              <a:rPr lang="uk-UA" dirty="0" err="1">
                <a:solidFill>
                  <a:schemeClr val="tx1"/>
                </a:solidFill>
              </a:rPr>
              <a:t>логічно</a:t>
            </a:r>
            <a:r>
              <a:rPr lang="uk-UA" dirty="0">
                <a:solidFill>
                  <a:schemeClr val="tx1"/>
                </a:solidFill>
              </a:rPr>
              <a:t> поділити на три складові: заголовок, вхідні монети та вихідні монети.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Якщо заглибитися трохи детальніше, то кожна транзакція у своїй структурі може мати кілька входів і виходів – їх кількість не обмежена. Обмежений тільки розмір транзакції, і в </a:t>
            </a:r>
            <a:r>
              <a:rPr lang="uk-UA" dirty="0" err="1">
                <a:solidFill>
                  <a:schemeClr val="tx1"/>
                </a:solidFill>
              </a:rPr>
              <a:t>Bitcoin</a:t>
            </a:r>
            <a:r>
              <a:rPr lang="uk-UA" dirty="0">
                <a:solidFill>
                  <a:schemeClr val="tx1"/>
                </a:solidFill>
              </a:rPr>
              <a:t> він становить ¼ від максимального розміру блоку. Якщо максимальний розмір блоку 1 MB, тоді 250 </a:t>
            </a:r>
            <a:r>
              <a:rPr lang="uk-UA" dirty="0" err="1">
                <a:solidFill>
                  <a:schemeClr val="tx1"/>
                </a:solidFill>
              </a:rPr>
              <a:t>kB</a:t>
            </a:r>
            <a:r>
              <a:rPr lang="uk-UA" dirty="0">
                <a:solidFill>
                  <a:schemeClr val="tx1"/>
                </a:solidFill>
              </a:rPr>
              <a:t> – максимальний розмір транзакції.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50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>
                <a:solidFill>
                  <a:schemeClr val="tx1"/>
                </a:solidFill>
              </a:rPr>
              <a:t>На рис 1 видно, що кожна транзакція містить у собі вхід з посиланням на попередню транзакцію, з якої монети були отримані, і конкретний вихід, який створюється поточною транзакцією і відправляє монети</a:t>
            </a:r>
            <a:r>
              <a:rPr lang="uk-UA" dirty="0" smtClean="0">
                <a:solidFill>
                  <a:schemeClr val="tx1"/>
                </a:solidFill>
              </a:rPr>
              <a:t>.</a:t>
            </a:r>
          </a:p>
          <a:p>
            <a:endParaRPr lang="uk-UA" dirty="0">
              <a:solidFill>
                <a:schemeClr val="tx1"/>
              </a:solidFill>
            </a:endParaRPr>
          </a:p>
          <a:p>
            <a:endParaRPr lang="uk-UA" dirty="0" smtClean="0">
              <a:solidFill>
                <a:schemeClr val="tx1"/>
              </a:solidFill>
            </a:endParaRPr>
          </a:p>
          <a:p>
            <a:endParaRPr lang="uk-UA" dirty="0">
              <a:solidFill>
                <a:schemeClr val="tx1"/>
              </a:solidFill>
            </a:endParaRPr>
          </a:p>
          <a:p>
            <a:endParaRPr lang="uk-UA" dirty="0" smtClean="0">
              <a:solidFill>
                <a:schemeClr val="tx1"/>
              </a:solidFill>
            </a:endParaRPr>
          </a:p>
          <a:p>
            <a:endParaRPr lang="uk-UA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Рис. 1 – Спрощена структурна схема транзакції у </a:t>
            </a:r>
            <a:r>
              <a:rPr lang="uk-UA" dirty="0" err="1">
                <a:solidFill>
                  <a:schemeClr val="tx1"/>
                </a:solidFill>
              </a:rPr>
              <a:t>Bitcoin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072" y="3137362"/>
            <a:ext cx="3771900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6301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dirty="0" smtClean="0">
                <a:solidFill>
                  <a:schemeClr val="tx1"/>
                </a:solidFill>
              </a:rPr>
              <a:t>Кожен вхід містить доказ, що автор транзакції володіє монетами, які хоче витратити. У </a:t>
            </a:r>
            <a:r>
              <a:rPr lang="uk-UA" dirty="0" err="1" smtClean="0">
                <a:solidFill>
                  <a:schemeClr val="tx1"/>
                </a:solidFill>
              </a:rPr>
              <a:t>Bitcoin</a:t>
            </a:r>
            <a:r>
              <a:rPr lang="uk-UA" dirty="0" smtClean="0">
                <a:solidFill>
                  <a:schemeClr val="tx1"/>
                </a:solidFill>
              </a:rPr>
              <a:t> монети не записані на якомусь балансі. Замість цього вказується посилання на ту транзакцію, з якої вони були отримані. Таким чином, вибудовується ланцюг, який легко </a:t>
            </a:r>
            <a:r>
              <a:rPr lang="uk-UA" dirty="0" err="1" smtClean="0">
                <a:solidFill>
                  <a:schemeClr val="tx1"/>
                </a:solidFill>
              </a:rPr>
              <a:t>верифікувати</a:t>
            </a:r>
            <a:r>
              <a:rPr lang="uk-UA" dirty="0" smtClean="0">
                <a:solidFill>
                  <a:schemeClr val="tx1"/>
                </a:solidFill>
              </a:rPr>
              <a:t>.</a:t>
            </a:r>
            <a:endParaRPr lang="ru-RU" dirty="0" smtClean="0">
              <a:solidFill>
                <a:schemeClr val="tx1"/>
              </a:solidFill>
            </a:endParaRPr>
          </a:p>
          <a:p>
            <a:r>
              <a:rPr lang="uk-UA" dirty="0" smtClean="0">
                <a:solidFill>
                  <a:schemeClr val="tx1"/>
                </a:solidFill>
              </a:rPr>
              <a:t>Транзакція </a:t>
            </a:r>
            <a:r>
              <a:rPr lang="uk-UA" dirty="0">
                <a:solidFill>
                  <a:schemeClr val="tx1"/>
                </a:solidFill>
              </a:rPr>
              <a:t>може містити кілька виходів. В кожному виході вказується сума </a:t>
            </a:r>
            <a:r>
              <a:rPr lang="uk-UA" dirty="0" err="1">
                <a:solidFill>
                  <a:schemeClr val="tx1"/>
                </a:solidFill>
              </a:rPr>
              <a:t>платежа</a:t>
            </a:r>
            <a:r>
              <a:rPr lang="uk-UA" dirty="0">
                <a:solidFill>
                  <a:schemeClr val="tx1"/>
                </a:solidFill>
              </a:rPr>
              <a:t> й </a:t>
            </a:r>
            <a:r>
              <a:rPr lang="uk-UA" i="1" dirty="0">
                <a:solidFill>
                  <a:schemeClr val="tx1"/>
                </a:solidFill>
              </a:rPr>
              <a:t>умови витрати монет</a:t>
            </a:r>
            <a:r>
              <a:rPr lang="uk-UA" dirty="0">
                <a:solidFill>
                  <a:schemeClr val="tx1"/>
                </a:solidFill>
              </a:rPr>
              <a:t>, яким повинен задовольнити одержувач за допомогою </a:t>
            </a:r>
            <a:r>
              <a:rPr lang="uk-UA" i="1" dirty="0">
                <a:solidFill>
                  <a:schemeClr val="tx1"/>
                </a:solidFill>
              </a:rPr>
              <a:t>доказу володіння монетами</a:t>
            </a:r>
            <a:r>
              <a:rPr lang="uk-UA" dirty="0">
                <a:solidFill>
                  <a:schemeClr val="tx1"/>
                </a:solidFill>
              </a:rPr>
              <a:t>, щоб потім їх відправити далі.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Розглянемо детальніше тіло транзакції, яка колись давно в мережі </a:t>
            </a:r>
            <a:r>
              <a:rPr lang="uk-UA" dirty="0" err="1">
                <a:solidFill>
                  <a:schemeClr val="tx1"/>
                </a:solidFill>
              </a:rPr>
              <a:t>Bitcoin</a:t>
            </a:r>
            <a:r>
              <a:rPr lang="uk-UA" dirty="0">
                <a:solidFill>
                  <a:schemeClr val="tx1"/>
                </a:solidFill>
              </a:rPr>
              <a:t> отримала підтвердження. На рис. </a:t>
            </a:r>
            <a:r>
              <a:rPr lang="uk-UA" dirty="0" smtClean="0">
                <a:solidFill>
                  <a:schemeClr val="tx1"/>
                </a:solidFill>
              </a:rPr>
              <a:t>2 </a:t>
            </a:r>
            <a:r>
              <a:rPr lang="uk-UA" dirty="0">
                <a:solidFill>
                  <a:schemeClr val="tx1"/>
                </a:solidFill>
              </a:rPr>
              <a:t>вона представлена у JSON-форматі. Тут присутні заголовок, що містить два поля: версія транзакції і параметр </a:t>
            </a:r>
            <a:r>
              <a:rPr lang="uk-UA" i="1" dirty="0" err="1">
                <a:solidFill>
                  <a:schemeClr val="tx1"/>
                </a:solidFill>
              </a:rPr>
              <a:t>locktime</a:t>
            </a:r>
            <a:r>
              <a:rPr lang="uk-UA" dirty="0">
                <a:solidFill>
                  <a:schemeClr val="tx1"/>
                </a:solidFill>
              </a:rPr>
              <a:t>. Транзакція містить також два входи і два виходи. Більшу частину в об’ємі транзакції займає поле входів, а в ньому – </a:t>
            </a:r>
            <a:r>
              <a:rPr lang="uk-UA" i="1" dirty="0" err="1">
                <a:solidFill>
                  <a:schemeClr val="tx1"/>
                </a:solidFill>
              </a:rPr>
              <a:t>scriptSig</a:t>
            </a:r>
            <a:r>
              <a:rPr lang="uk-UA" dirty="0">
                <a:solidFill>
                  <a:schemeClr val="tx1"/>
                </a:solidFill>
              </a:rPr>
              <a:t>, тому що значення підпису займає 64 байти, а відкритий ключ у стисненому вигляді – 33 байти. В </a:t>
            </a:r>
            <a:r>
              <a:rPr lang="uk-UA" dirty="0" err="1">
                <a:solidFill>
                  <a:schemeClr val="tx1"/>
                </a:solidFill>
              </a:rPr>
              <a:t>серіалізованому</a:t>
            </a:r>
            <a:r>
              <a:rPr lang="uk-UA" dirty="0">
                <a:solidFill>
                  <a:schemeClr val="tx1"/>
                </a:solidFill>
              </a:rPr>
              <a:t> вигляді дана транзакція займає 373 байти.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33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r>
              <a:rPr lang="uk-UA" dirty="0"/>
              <a:t>Рис. 2 – Приклад </a:t>
            </a:r>
            <a:r>
              <a:rPr lang="uk-UA" dirty="0" err="1"/>
              <a:t>bitcoin</a:t>
            </a:r>
            <a:r>
              <a:rPr lang="uk-UA" dirty="0"/>
              <a:t>-транзакції</a:t>
            </a:r>
            <a:endParaRPr lang="ru-RU" dirty="0"/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448" y="914400"/>
            <a:ext cx="4615006" cy="431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6190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uk-UA" i="1" dirty="0" err="1">
                <a:solidFill>
                  <a:schemeClr val="tx1"/>
                </a:solidFill>
              </a:rPr>
              <a:t>ScriptPubKey</a:t>
            </a:r>
            <a:r>
              <a:rPr lang="uk-UA" i="1" dirty="0">
                <a:solidFill>
                  <a:schemeClr val="tx1"/>
                </a:solidFill>
              </a:rPr>
              <a:t> – поле, що містить умови витрати монет</a:t>
            </a:r>
            <a:endParaRPr lang="ru-RU" sz="1400" dirty="0">
              <a:solidFill>
                <a:schemeClr val="tx1"/>
              </a:solidFill>
            </a:endParaRPr>
          </a:p>
          <a:p>
            <a:pPr lvl="1"/>
            <a:r>
              <a:rPr lang="uk-UA" i="1" dirty="0" err="1">
                <a:solidFill>
                  <a:schemeClr val="tx1"/>
                </a:solidFill>
              </a:rPr>
              <a:t>ScriptSig</a:t>
            </a:r>
            <a:r>
              <a:rPr lang="uk-UA" i="1" dirty="0">
                <a:solidFill>
                  <a:schemeClr val="tx1"/>
                </a:solidFill>
              </a:rPr>
              <a:t> – поле, що містить докази володіння монетами</a:t>
            </a:r>
            <a:endParaRPr lang="ru-RU" sz="1400" dirty="0">
              <a:solidFill>
                <a:schemeClr val="tx1"/>
              </a:solidFill>
            </a:endParaRPr>
          </a:p>
          <a:p>
            <a:pPr lvl="1"/>
            <a:r>
              <a:rPr lang="uk-UA" i="1" dirty="0">
                <a:solidFill>
                  <a:schemeClr val="tx1"/>
                </a:solidFill>
              </a:rPr>
              <a:t>Для заповнення цих полів використовується спеціальна мова – </a:t>
            </a:r>
            <a:r>
              <a:rPr lang="uk-UA" i="1" dirty="0" err="1">
                <a:solidFill>
                  <a:schemeClr val="tx1"/>
                </a:solidFill>
              </a:rPr>
              <a:t>Bitcoin</a:t>
            </a:r>
            <a:r>
              <a:rPr lang="uk-UA" i="1" dirty="0">
                <a:solidFill>
                  <a:schemeClr val="tx1"/>
                </a:solidFill>
              </a:rPr>
              <a:t> </a:t>
            </a:r>
            <a:r>
              <a:rPr lang="uk-UA" i="1" dirty="0" err="1">
                <a:solidFill>
                  <a:schemeClr val="tx1"/>
                </a:solidFill>
              </a:rPr>
              <a:t>Script</a:t>
            </a:r>
            <a:endParaRPr lang="ru-RU" sz="1400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 </a:t>
            </a:r>
            <a:endParaRPr lang="ru-RU" sz="1600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Найчастіше </a:t>
            </a:r>
            <a:r>
              <a:rPr lang="uk-UA" i="1" dirty="0">
                <a:solidFill>
                  <a:schemeClr val="tx1"/>
                </a:solidFill>
              </a:rPr>
              <a:t>умови витрати монет </a:t>
            </a:r>
            <a:r>
              <a:rPr lang="uk-UA" dirty="0">
                <a:solidFill>
                  <a:schemeClr val="tx1"/>
                </a:solidFill>
              </a:rPr>
              <a:t>кодуються у зручну </a:t>
            </a:r>
            <a:r>
              <a:rPr lang="uk-UA" dirty="0" err="1">
                <a:solidFill>
                  <a:schemeClr val="tx1"/>
                </a:solidFill>
              </a:rPr>
              <a:t>біткоін</a:t>
            </a:r>
            <a:r>
              <a:rPr lang="uk-UA" dirty="0">
                <a:solidFill>
                  <a:schemeClr val="tx1"/>
                </a:solidFill>
              </a:rPr>
              <a:t>- адресу, а при формуванні транзакції </a:t>
            </a:r>
            <a:r>
              <a:rPr lang="uk-UA" dirty="0" err="1">
                <a:solidFill>
                  <a:schemeClr val="tx1"/>
                </a:solidFill>
              </a:rPr>
              <a:t>декодуются</a:t>
            </a:r>
            <a:r>
              <a:rPr lang="uk-UA" dirty="0">
                <a:solidFill>
                  <a:schemeClr val="tx1"/>
                </a:solidFill>
              </a:rPr>
              <a:t> та вказуються в </a:t>
            </a:r>
            <a:r>
              <a:rPr lang="uk-UA" i="1" dirty="0" err="1">
                <a:solidFill>
                  <a:schemeClr val="tx1"/>
                </a:solidFill>
              </a:rPr>
              <a:t>ScriptPubKey</a:t>
            </a:r>
            <a:r>
              <a:rPr lang="uk-UA" dirty="0">
                <a:solidFill>
                  <a:schemeClr val="tx1"/>
                </a:solidFill>
              </a:rPr>
              <a:t>.</a:t>
            </a:r>
            <a:endParaRPr lang="ru-RU" sz="1600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Якщо детальніше розглянути структуру входу транзакції (</a:t>
            </a:r>
            <a:r>
              <a:rPr lang="uk-UA" i="1" dirty="0" err="1">
                <a:solidFill>
                  <a:schemeClr val="tx1"/>
                </a:solidFill>
              </a:rPr>
              <a:t>transaction</a:t>
            </a:r>
            <a:r>
              <a:rPr lang="uk-UA" i="1" dirty="0">
                <a:solidFill>
                  <a:schemeClr val="tx1"/>
                </a:solidFill>
              </a:rPr>
              <a:t> </a:t>
            </a:r>
            <a:r>
              <a:rPr lang="uk-UA" i="1" dirty="0" err="1">
                <a:solidFill>
                  <a:schemeClr val="tx1"/>
                </a:solidFill>
              </a:rPr>
              <a:t>input</a:t>
            </a:r>
            <a:r>
              <a:rPr lang="uk-UA" dirty="0">
                <a:solidFill>
                  <a:schemeClr val="tx1"/>
                </a:solidFill>
              </a:rPr>
              <a:t>), то можна побачити чотири поля, що зображені на рис. </a:t>
            </a:r>
            <a:r>
              <a:rPr lang="uk-UA" dirty="0" smtClean="0">
                <a:solidFill>
                  <a:schemeClr val="tx1"/>
                </a:solidFill>
              </a:rPr>
              <a:t>3</a:t>
            </a:r>
            <a:r>
              <a:rPr lang="uk-UA" dirty="0">
                <a:solidFill>
                  <a:schemeClr val="tx1"/>
                </a:solidFill>
              </a:rPr>
              <a:t>. У поле з </a:t>
            </a:r>
            <a:r>
              <a:rPr lang="uk-UA" dirty="0" err="1">
                <a:solidFill>
                  <a:schemeClr val="tx1"/>
                </a:solidFill>
              </a:rPr>
              <a:t>геш</a:t>
            </a:r>
            <a:r>
              <a:rPr lang="uk-UA" dirty="0">
                <a:solidFill>
                  <a:schemeClr val="tx1"/>
                </a:solidFill>
              </a:rPr>
              <a:t>-значенням (</a:t>
            </a:r>
            <a:r>
              <a:rPr lang="uk-UA" i="1" dirty="0" err="1">
                <a:solidFill>
                  <a:schemeClr val="tx1"/>
                </a:solidFill>
              </a:rPr>
              <a:t>hash</a:t>
            </a:r>
            <a:r>
              <a:rPr lang="uk-UA" dirty="0">
                <a:solidFill>
                  <a:schemeClr val="tx1"/>
                </a:solidFill>
              </a:rPr>
              <a:t>) вказують ідентифікатор минулої транзакції, де монети були отримані. </a:t>
            </a:r>
            <a:r>
              <a:rPr lang="uk-UA" i="1" dirty="0" err="1">
                <a:solidFill>
                  <a:schemeClr val="tx1"/>
                </a:solidFill>
              </a:rPr>
              <a:t>Index</a:t>
            </a:r>
            <a:r>
              <a:rPr lang="uk-UA" i="1" dirty="0">
                <a:solidFill>
                  <a:schemeClr val="tx1"/>
                </a:solidFill>
              </a:rPr>
              <a:t> </a:t>
            </a:r>
            <a:r>
              <a:rPr lang="uk-UA" dirty="0">
                <a:solidFill>
                  <a:schemeClr val="tx1"/>
                </a:solidFill>
              </a:rPr>
              <a:t>вказує порядковий номер виходу попередньої транзакції, з якої будуть витрачатися монети.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48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uk-UA" dirty="0" smtClean="0">
              <a:solidFill>
                <a:schemeClr val="tx1"/>
              </a:solidFill>
            </a:endParaRPr>
          </a:p>
          <a:p>
            <a:endParaRPr lang="uk-UA" dirty="0">
              <a:solidFill>
                <a:schemeClr val="tx1"/>
              </a:solidFill>
            </a:endParaRPr>
          </a:p>
          <a:p>
            <a:endParaRPr lang="uk-UA" dirty="0" smtClean="0">
              <a:solidFill>
                <a:schemeClr val="tx1"/>
              </a:solidFill>
            </a:endParaRPr>
          </a:p>
          <a:p>
            <a:endParaRPr lang="uk-UA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uk-UA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Рис. 3 – Структура входів транзакції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i="1" dirty="0" err="1">
                <a:solidFill>
                  <a:schemeClr val="tx1"/>
                </a:solidFill>
              </a:rPr>
              <a:t>ScriptSig</a:t>
            </a:r>
            <a:r>
              <a:rPr lang="uk-UA" i="1" dirty="0">
                <a:solidFill>
                  <a:schemeClr val="tx1"/>
                </a:solidFill>
              </a:rPr>
              <a:t> – </a:t>
            </a:r>
            <a:r>
              <a:rPr lang="uk-UA" dirty="0">
                <a:solidFill>
                  <a:schemeClr val="tx1"/>
                </a:solidFill>
              </a:rPr>
              <a:t>це поле яке містить докази володіння монетами. Поле так названо, тому що найчастіше містить цифровий підпис (</a:t>
            </a:r>
            <a:r>
              <a:rPr lang="uk-UA" i="1" dirty="0" err="1">
                <a:solidFill>
                  <a:schemeClr val="tx1"/>
                </a:solidFill>
              </a:rPr>
              <a:t>digital</a:t>
            </a:r>
            <a:r>
              <a:rPr lang="uk-UA" i="1" dirty="0">
                <a:solidFill>
                  <a:schemeClr val="tx1"/>
                </a:solidFill>
              </a:rPr>
              <a:t> </a:t>
            </a:r>
            <a:r>
              <a:rPr lang="uk-UA" i="1" dirty="0" err="1">
                <a:solidFill>
                  <a:schemeClr val="tx1"/>
                </a:solidFill>
              </a:rPr>
              <a:t>signature</a:t>
            </a:r>
            <a:r>
              <a:rPr lang="uk-UA" dirty="0">
                <a:solidFill>
                  <a:schemeClr val="tx1"/>
                </a:solidFill>
              </a:rPr>
              <a:t>), а також може містити відкритий ключ для перевірки цього підпису.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Наступне поле називається </a:t>
            </a:r>
            <a:r>
              <a:rPr lang="uk-UA" i="1" dirty="0" err="1">
                <a:solidFill>
                  <a:schemeClr val="tx1"/>
                </a:solidFill>
              </a:rPr>
              <a:t>sequence</a:t>
            </a:r>
            <a:r>
              <a:rPr lang="uk-UA" i="1" dirty="0">
                <a:solidFill>
                  <a:schemeClr val="tx1"/>
                </a:solidFill>
              </a:rPr>
              <a:t> (</a:t>
            </a:r>
            <a:r>
              <a:rPr lang="ru-RU" dirty="0">
                <a:solidFill>
                  <a:schemeClr val="tx1"/>
                </a:solidFill>
              </a:rPr>
              <a:t>s</a:t>
            </a:r>
            <a:r>
              <a:rPr lang="uk-UA" dirty="0">
                <a:solidFill>
                  <a:schemeClr val="tx1"/>
                </a:solidFill>
              </a:rPr>
              <a:t>ē</a:t>
            </a:r>
            <a:r>
              <a:rPr lang="ru-RU" dirty="0" err="1">
                <a:solidFill>
                  <a:schemeClr val="tx1"/>
                </a:solidFill>
              </a:rPr>
              <a:t>kw</a:t>
            </a:r>
            <a:r>
              <a:rPr lang="uk-UA" dirty="0">
                <a:solidFill>
                  <a:schemeClr val="tx1"/>
                </a:solidFill>
              </a:rPr>
              <a:t>ə</a:t>
            </a:r>
            <a:r>
              <a:rPr lang="ru-RU" dirty="0" err="1">
                <a:solidFill>
                  <a:schemeClr val="tx1"/>
                </a:solidFill>
              </a:rPr>
              <a:t>ns</a:t>
            </a:r>
            <a:r>
              <a:rPr lang="uk-UA" dirty="0">
                <a:solidFill>
                  <a:schemeClr val="tx1"/>
                </a:solidFill>
              </a:rPr>
              <a:t> - послідовність</a:t>
            </a:r>
            <a:r>
              <a:rPr lang="uk-UA" i="1" dirty="0">
                <a:solidFill>
                  <a:schemeClr val="tx1"/>
                </a:solidFill>
              </a:rPr>
              <a:t>) </a:t>
            </a:r>
            <a:r>
              <a:rPr lang="uk-UA" dirty="0">
                <a:solidFill>
                  <a:schemeClr val="tx1"/>
                </a:solidFill>
              </a:rPr>
              <a:t>– воно позначає версію транзакції. Її задає сам відправник. 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783" y="2506228"/>
            <a:ext cx="5392896" cy="1289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0215778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</TotalTime>
  <Words>2213</Words>
  <Application>Microsoft Office PowerPoint</Application>
  <PresentationFormat>Широкоэкранный</PresentationFormat>
  <Paragraphs>118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0" baseType="lpstr">
      <vt:lpstr>Arial</vt:lpstr>
      <vt:lpstr>Trebuchet MS</vt:lpstr>
      <vt:lpstr>Wingdings 3</vt:lpstr>
      <vt:lpstr>Аспект</vt:lpstr>
      <vt:lpstr>Блокчейн-Технології</vt:lpstr>
      <vt:lpstr>Як працюють транзакції в Bitcoin?</vt:lpstr>
      <vt:lpstr>Презентация PowerPoint</vt:lpstr>
      <vt:lpstr>Cтруктура транзакції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Схема передачі монет на прикладі </vt:lpstr>
      <vt:lpstr>Презентация PowerPoint</vt:lpstr>
      <vt:lpstr>Презентация PowerPoint</vt:lpstr>
      <vt:lpstr>Презентация PowerPoint</vt:lpstr>
      <vt:lpstr>Формування транзакцій у bitcoin-гаманцях </vt:lpstr>
      <vt:lpstr>Широко застосовувані правила для формування транзакції </vt:lpstr>
      <vt:lpstr>Презентация PowerPoint</vt:lpstr>
      <vt:lpstr>Signature hash types </vt:lpstr>
      <vt:lpstr>Запис довільних даних до ланцюга блоків </vt:lpstr>
      <vt:lpstr>Презентация PowerPoint</vt:lpstr>
      <vt:lpstr>Презентация PowerPoint</vt:lpstr>
      <vt:lpstr>Висновки</vt:lpstr>
      <vt:lpstr>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Блокчейн-Технології</dc:title>
  <dc:creator>Asmadey Asmadey</dc:creator>
  <cp:lastModifiedBy>Asmadey Asmadey</cp:lastModifiedBy>
  <cp:revision>11</cp:revision>
  <dcterms:created xsi:type="dcterms:W3CDTF">2023-11-10T18:18:48Z</dcterms:created>
  <dcterms:modified xsi:type="dcterms:W3CDTF">2023-11-12T17:35:52Z</dcterms:modified>
</cp:coreProperties>
</file>