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2" r:id="rId13"/>
    <p:sldId id="273" r:id="rId14"/>
    <p:sldId id="274" r:id="rId15"/>
    <p:sldId id="275" r:id="rId16"/>
    <p:sldId id="276" r:id="rId17"/>
    <p:sldId id="277" r:id="rId18"/>
    <p:sldId id="278" r:id="rId19"/>
    <p:sldId id="279" r:id="rId20"/>
    <p:sldId id="280" r:id="rId21"/>
    <p:sldId id="267" r:id="rId22"/>
    <p:sldId id="268" r:id="rId23"/>
    <p:sldId id="281" r:id="rId24"/>
    <p:sldId id="282" r:id="rId25"/>
    <p:sldId id="283" r:id="rId26"/>
    <p:sldId id="270" r:id="rId27"/>
    <p:sldId id="269" r:id="rId28"/>
    <p:sldId id="271" r:id="rId29"/>
    <p:sldId id="284" r:id="rId30"/>
    <p:sldId id="285" r:id="rId31"/>
    <p:sldId id="286" r:id="rId32"/>
    <p:sldId id="287" r:id="rId3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4AD28ED5-49FE-4B89-9F6D-278F96CDA03F}" type="datetimeFigureOut">
              <a:rPr lang="ru-RU" smtClean="0"/>
              <a:t>21.11.2023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39ACFF9-B988-4520-836A-DE996562E13C}" type="slidenum">
              <a:rPr lang="ru-RU" smtClean="0"/>
              <a:t>‹#›</a:t>
            </a:fld>
            <a:endParaRPr lang="ru-RU"/>
          </a:p>
        </p:txBody>
      </p:sp>
    </p:spTree>
    <p:extLst>
      <p:ext uri="{BB962C8B-B14F-4D97-AF65-F5344CB8AC3E}">
        <p14:creationId xmlns:p14="http://schemas.microsoft.com/office/powerpoint/2010/main" val="3990277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AD28ED5-49FE-4B89-9F6D-278F96CDA03F}" type="datetimeFigureOut">
              <a:rPr lang="ru-RU" smtClean="0"/>
              <a:t>21.11.2023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39ACFF9-B988-4520-836A-DE996562E13C}" type="slidenum">
              <a:rPr lang="ru-RU" smtClean="0"/>
              <a:t>‹#›</a:t>
            </a:fld>
            <a:endParaRPr lang="ru-RU"/>
          </a:p>
        </p:txBody>
      </p:sp>
    </p:spTree>
    <p:extLst>
      <p:ext uri="{BB962C8B-B14F-4D97-AF65-F5344CB8AC3E}">
        <p14:creationId xmlns:p14="http://schemas.microsoft.com/office/powerpoint/2010/main" val="1862718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AD28ED5-49FE-4B89-9F6D-278F96CDA03F}" type="datetimeFigureOut">
              <a:rPr lang="ru-RU" smtClean="0"/>
              <a:t>21.11.2023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39ACFF9-B988-4520-836A-DE996562E13C}" type="slidenum">
              <a:rPr lang="ru-RU" smtClean="0"/>
              <a:t>‹#›</a:t>
            </a:fld>
            <a:endParaRPr lang="ru-R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023100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AD28ED5-49FE-4B89-9F6D-278F96CDA03F}" type="datetimeFigureOut">
              <a:rPr lang="ru-RU" smtClean="0"/>
              <a:t>21.11.2023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39ACFF9-B988-4520-836A-DE996562E13C}" type="slidenum">
              <a:rPr lang="ru-RU" smtClean="0"/>
              <a:t>‹#›</a:t>
            </a:fld>
            <a:endParaRPr lang="ru-RU"/>
          </a:p>
        </p:txBody>
      </p:sp>
    </p:spTree>
    <p:extLst>
      <p:ext uri="{BB962C8B-B14F-4D97-AF65-F5344CB8AC3E}">
        <p14:creationId xmlns:p14="http://schemas.microsoft.com/office/powerpoint/2010/main" val="13555826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AD28ED5-49FE-4B89-9F6D-278F96CDA03F}" type="datetimeFigureOut">
              <a:rPr lang="ru-RU" smtClean="0"/>
              <a:t>21.11.2023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39ACFF9-B988-4520-836A-DE996562E13C}" type="slidenum">
              <a:rPr lang="ru-RU" smtClean="0"/>
              <a:t>‹#›</a:t>
            </a:fld>
            <a:endParaRPr lang="ru-R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950931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AD28ED5-49FE-4B89-9F6D-278F96CDA03F}" type="datetimeFigureOut">
              <a:rPr lang="ru-RU" smtClean="0"/>
              <a:t>21.11.2023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39ACFF9-B988-4520-836A-DE996562E13C}" type="slidenum">
              <a:rPr lang="ru-RU" smtClean="0"/>
              <a:t>‹#›</a:t>
            </a:fld>
            <a:endParaRPr lang="ru-RU"/>
          </a:p>
        </p:txBody>
      </p:sp>
    </p:spTree>
    <p:extLst>
      <p:ext uri="{BB962C8B-B14F-4D97-AF65-F5344CB8AC3E}">
        <p14:creationId xmlns:p14="http://schemas.microsoft.com/office/powerpoint/2010/main" val="41719771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AD28ED5-49FE-4B89-9F6D-278F96CDA03F}" type="datetimeFigureOut">
              <a:rPr lang="ru-RU" smtClean="0"/>
              <a:t>21.11.2023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39ACFF9-B988-4520-836A-DE996562E13C}" type="slidenum">
              <a:rPr lang="ru-RU" smtClean="0"/>
              <a:t>‹#›</a:t>
            </a:fld>
            <a:endParaRPr lang="ru-RU"/>
          </a:p>
        </p:txBody>
      </p:sp>
    </p:spTree>
    <p:extLst>
      <p:ext uri="{BB962C8B-B14F-4D97-AF65-F5344CB8AC3E}">
        <p14:creationId xmlns:p14="http://schemas.microsoft.com/office/powerpoint/2010/main" val="24843713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AD28ED5-49FE-4B89-9F6D-278F96CDA03F}" type="datetimeFigureOut">
              <a:rPr lang="ru-RU" smtClean="0"/>
              <a:t>21.11.2023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39ACFF9-B988-4520-836A-DE996562E13C}" type="slidenum">
              <a:rPr lang="ru-RU" smtClean="0"/>
              <a:t>‹#›</a:t>
            </a:fld>
            <a:endParaRPr lang="ru-RU"/>
          </a:p>
        </p:txBody>
      </p:sp>
    </p:spTree>
    <p:extLst>
      <p:ext uri="{BB962C8B-B14F-4D97-AF65-F5344CB8AC3E}">
        <p14:creationId xmlns:p14="http://schemas.microsoft.com/office/powerpoint/2010/main" val="1855881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AD28ED5-49FE-4B89-9F6D-278F96CDA03F}" type="datetimeFigureOut">
              <a:rPr lang="ru-RU" smtClean="0"/>
              <a:t>21.11.2023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39ACFF9-B988-4520-836A-DE996562E13C}" type="slidenum">
              <a:rPr lang="ru-RU" smtClean="0"/>
              <a:t>‹#›</a:t>
            </a:fld>
            <a:endParaRPr lang="ru-RU"/>
          </a:p>
        </p:txBody>
      </p:sp>
    </p:spTree>
    <p:extLst>
      <p:ext uri="{BB962C8B-B14F-4D97-AF65-F5344CB8AC3E}">
        <p14:creationId xmlns:p14="http://schemas.microsoft.com/office/powerpoint/2010/main" val="4051007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AD28ED5-49FE-4B89-9F6D-278F96CDA03F}" type="datetimeFigureOut">
              <a:rPr lang="ru-RU" smtClean="0"/>
              <a:t>21.11.2023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39ACFF9-B988-4520-836A-DE996562E13C}" type="slidenum">
              <a:rPr lang="ru-RU" smtClean="0"/>
              <a:t>‹#›</a:t>
            </a:fld>
            <a:endParaRPr lang="ru-RU"/>
          </a:p>
        </p:txBody>
      </p:sp>
    </p:spTree>
    <p:extLst>
      <p:ext uri="{BB962C8B-B14F-4D97-AF65-F5344CB8AC3E}">
        <p14:creationId xmlns:p14="http://schemas.microsoft.com/office/powerpoint/2010/main" val="2151054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4AD28ED5-49FE-4B89-9F6D-278F96CDA03F}" type="datetimeFigureOut">
              <a:rPr lang="ru-RU" smtClean="0"/>
              <a:t>21.11.2023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39ACFF9-B988-4520-836A-DE996562E13C}" type="slidenum">
              <a:rPr lang="ru-RU" smtClean="0"/>
              <a:t>‹#›</a:t>
            </a:fld>
            <a:endParaRPr lang="ru-RU"/>
          </a:p>
        </p:txBody>
      </p:sp>
    </p:spTree>
    <p:extLst>
      <p:ext uri="{BB962C8B-B14F-4D97-AF65-F5344CB8AC3E}">
        <p14:creationId xmlns:p14="http://schemas.microsoft.com/office/powerpoint/2010/main" val="1571646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4AD28ED5-49FE-4B89-9F6D-278F96CDA03F}" type="datetimeFigureOut">
              <a:rPr lang="ru-RU" smtClean="0"/>
              <a:t>21.11.2023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F39ACFF9-B988-4520-836A-DE996562E13C}" type="slidenum">
              <a:rPr lang="ru-RU" smtClean="0"/>
              <a:t>‹#›</a:t>
            </a:fld>
            <a:endParaRPr lang="ru-RU"/>
          </a:p>
        </p:txBody>
      </p:sp>
    </p:spTree>
    <p:extLst>
      <p:ext uri="{BB962C8B-B14F-4D97-AF65-F5344CB8AC3E}">
        <p14:creationId xmlns:p14="http://schemas.microsoft.com/office/powerpoint/2010/main" val="2304622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4AD28ED5-49FE-4B89-9F6D-278F96CDA03F}" type="datetimeFigureOut">
              <a:rPr lang="ru-RU" smtClean="0"/>
              <a:t>21.11.2023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F39ACFF9-B988-4520-836A-DE996562E13C}" type="slidenum">
              <a:rPr lang="ru-RU" smtClean="0"/>
              <a:t>‹#›</a:t>
            </a:fld>
            <a:endParaRPr lang="ru-RU"/>
          </a:p>
        </p:txBody>
      </p:sp>
    </p:spTree>
    <p:extLst>
      <p:ext uri="{BB962C8B-B14F-4D97-AF65-F5344CB8AC3E}">
        <p14:creationId xmlns:p14="http://schemas.microsoft.com/office/powerpoint/2010/main" val="1373636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D28ED5-49FE-4B89-9F6D-278F96CDA03F}" type="datetimeFigureOut">
              <a:rPr lang="ru-RU" smtClean="0"/>
              <a:t>21.11.2023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F39ACFF9-B988-4520-836A-DE996562E13C}" type="slidenum">
              <a:rPr lang="ru-RU" smtClean="0"/>
              <a:t>‹#›</a:t>
            </a:fld>
            <a:endParaRPr lang="ru-RU"/>
          </a:p>
        </p:txBody>
      </p:sp>
    </p:spTree>
    <p:extLst>
      <p:ext uri="{BB962C8B-B14F-4D97-AF65-F5344CB8AC3E}">
        <p14:creationId xmlns:p14="http://schemas.microsoft.com/office/powerpoint/2010/main" val="2015759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u-RU" smtClean="0"/>
              <a:t>Образец заголовка</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AD28ED5-49FE-4B89-9F6D-278F96CDA03F}" type="datetimeFigureOut">
              <a:rPr lang="ru-RU" smtClean="0"/>
              <a:t>21.11.2023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39ACFF9-B988-4520-836A-DE996562E13C}" type="slidenum">
              <a:rPr lang="ru-RU" smtClean="0"/>
              <a:t>‹#›</a:t>
            </a:fld>
            <a:endParaRPr lang="ru-RU"/>
          </a:p>
        </p:txBody>
      </p:sp>
    </p:spTree>
    <p:extLst>
      <p:ext uri="{BB962C8B-B14F-4D97-AF65-F5344CB8AC3E}">
        <p14:creationId xmlns:p14="http://schemas.microsoft.com/office/powerpoint/2010/main" val="1270213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39ACFF9-B988-4520-836A-DE996562E13C}" type="slidenum">
              <a:rPr lang="ru-RU" smtClean="0"/>
              <a:t>‹#›</a:t>
            </a:fld>
            <a:endParaRPr lang="ru-RU"/>
          </a:p>
        </p:txBody>
      </p:sp>
      <p:sp>
        <p:nvSpPr>
          <p:cNvPr id="5" name="Date Placeholder 4"/>
          <p:cNvSpPr>
            <a:spLocks noGrp="1"/>
          </p:cNvSpPr>
          <p:nvPr>
            <p:ph type="dt" sz="half" idx="10"/>
          </p:nvPr>
        </p:nvSpPr>
        <p:spPr/>
        <p:txBody>
          <a:bodyPr/>
          <a:lstStyle/>
          <a:p>
            <a:fld id="{4AD28ED5-49FE-4B89-9F6D-278F96CDA03F}" type="datetimeFigureOut">
              <a:rPr lang="ru-RU" smtClean="0"/>
              <a:t>21.11.2023</a:t>
            </a:fld>
            <a:endParaRPr lang="ru-RU"/>
          </a:p>
        </p:txBody>
      </p:sp>
    </p:spTree>
    <p:extLst>
      <p:ext uri="{BB962C8B-B14F-4D97-AF65-F5344CB8AC3E}">
        <p14:creationId xmlns:p14="http://schemas.microsoft.com/office/powerpoint/2010/main" val="1324288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AD28ED5-49FE-4B89-9F6D-278F96CDA03F}" type="datetimeFigureOut">
              <a:rPr lang="ru-RU" smtClean="0"/>
              <a:t>21.11.2023</a:t>
            </a:fld>
            <a:endParaRPr lang="ru-RU"/>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39ACFF9-B988-4520-836A-DE996562E13C}" type="slidenum">
              <a:rPr lang="ru-RU" smtClean="0"/>
              <a:t>‹#›</a:t>
            </a:fld>
            <a:endParaRPr lang="ru-RU"/>
          </a:p>
        </p:txBody>
      </p:sp>
    </p:spTree>
    <p:extLst>
      <p:ext uri="{BB962C8B-B14F-4D97-AF65-F5344CB8AC3E}">
        <p14:creationId xmlns:p14="http://schemas.microsoft.com/office/powerpoint/2010/main" val="145413403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uk-UA" dirty="0" err="1" smtClean="0">
                <a:solidFill>
                  <a:schemeClr val="tx1"/>
                </a:solidFill>
              </a:rPr>
              <a:t>Блокчейн</a:t>
            </a:r>
            <a:r>
              <a:rPr lang="uk-UA" dirty="0" smtClean="0">
                <a:solidFill>
                  <a:schemeClr val="tx1"/>
                </a:solidFill>
              </a:rPr>
              <a:t>-Технології</a:t>
            </a:r>
            <a:endParaRPr lang="ru-RU" dirty="0">
              <a:solidFill>
                <a:schemeClr val="tx1"/>
              </a:solidFill>
            </a:endParaRPr>
          </a:p>
        </p:txBody>
      </p:sp>
      <p:sp>
        <p:nvSpPr>
          <p:cNvPr id="3" name="Подзаголовок 2"/>
          <p:cNvSpPr>
            <a:spLocks noGrp="1"/>
          </p:cNvSpPr>
          <p:nvPr>
            <p:ph type="subTitle" idx="1"/>
          </p:nvPr>
        </p:nvSpPr>
        <p:spPr/>
        <p:txBody>
          <a:bodyPr/>
          <a:lstStyle/>
          <a:p>
            <a:r>
              <a:rPr lang="uk-UA" b="1" dirty="0">
                <a:solidFill>
                  <a:schemeClr val="tx1"/>
                </a:solidFill>
              </a:rPr>
              <a:t>ЛЕКЦІЯ 5. ТЕХНОЛОГІЧНІ ДЕТАЛІ ФУНКЦІОНУВАННЯ BITCOIN (частина 2)</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3861181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uk-UA" dirty="0">
                <a:solidFill>
                  <a:schemeClr val="tx1"/>
                </a:solidFill>
              </a:rPr>
              <a:t>Виконання </a:t>
            </a:r>
            <a:r>
              <a:rPr lang="uk-UA" dirty="0" err="1">
                <a:solidFill>
                  <a:schemeClr val="tx1"/>
                </a:solidFill>
              </a:rPr>
              <a:t>скрипта</a:t>
            </a:r>
            <a:r>
              <a:rPr lang="uk-UA" dirty="0">
                <a:solidFill>
                  <a:schemeClr val="tx1"/>
                </a:solidFill>
              </a:rPr>
              <a:t> має на увазі під собою послідовне виконання операцій (також званих OP-кодами) над деякими даними, що містяться у стеку. Під час виконання кожної з операцій дані дістаються зі стека, над ними виконується дія, визначена відповідним OP-кодом, і результат виконання назад поміщається в стек. Монети вважаються розблокованими тільки у тому випадку, якщо в результаті виконання всього </a:t>
            </a:r>
            <a:r>
              <a:rPr lang="uk-UA" dirty="0" err="1">
                <a:solidFill>
                  <a:schemeClr val="tx1"/>
                </a:solidFill>
              </a:rPr>
              <a:t>скрипта</a:t>
            </a:r>
            <a:r>
              <a:rPr lang="uk-UA" dirty="0">
                <a:solidFill>
                  <a:schemeClr val="tx1"/>
                </a:solidFill>
              </a:rPr>
              <a:t> в стеці залишається лише значення </a:t>
            </a:r>
            <a:r>
              <a:rPr lang="uk-UA" i="1" dirty="0" err="1">
                <a:solidFill>
                  <a:schemeClr val="tx1"/>
                </a:solidFill>
              </a:rPr>
              <a:t>true</a:t>
            </a:r>
            <a:r>
              <a:rPr lang="uk-UA" dirty="0">
                <a:solidFill>
                  <a:schemeClr val="tx1"/>
                </a:solidFill>
              </a:rPr>
              <a:t>. Також потрібно враховувати, що максимальна місткість стека при використанні Bitcoin </a:t>
            </a:r>
            <a:r>
              <a:rPr lang="uk-UA" dirty="0" err="1">
                <a:solidFill>
                  <a:schemeClr val="tx1"/>
                </a:solidFill>
              </a:rPr>
              <a:t>Script</a:t>
            </a:r>
            <a:r>
              <a:rPr lang="uk-UA" dirty="0">
                <a:solidFill>
                  <a:schemeClr val="tx1"/>
                </a:solidFill>
              </a:rPr>
              <a:t> обмежена 520 байтами.</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1533014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smtClean="0">
                <a:solidFill>
                  <a:schemeClr val="tx1"/>
                </a:solidFill>
              </a:rPr>
              <a:t>Особливості</a:t>
            </a:r>
            <a:r>
              <a:rPr lang="ru-RU" dirty="0" smtClean="0">
                <a:solidFill>
                  <a:schemeClr val="tx1"/>
                </a:solidFill>
              </a:rPr>
              <a:t> </a:t>
            </a:r>
            <a:r>
              <a:rPr lang="ru-RU" dirty="0" err="1">
                <a:solidFill>
                  <a:schemeClr val="tx1"/>
                </a:solidFill>
              </a:rPr>
              <a:t>оновлення</a:t>
            </a:r>
            <a:r>
              <a:rPr lang="ru-RU" dirty="0">
                <a:solidFill>
                  <a:schemeClr val="tx1"/>
                </a:solidFill>
              </a:rPr>
              <a:t> </a:t>
            </a:r>
            <a:r>
              <a:rPr lang="en-US" dirty="0">
                <a:solidFill>
                  <a:schemeClr val="tx1"/>
                </a:solidFill>
              </a:rPr>
              <a:t>Segregated Witness (</a:t>
            </a:r>
            <a:r>
              <a:rPr lang="ru-RU" dirty="0" err="1">
                <a:solidFill>
                  <a:schemeClr val="tx1"/>
                </a:solidFill>
              </a:rPr>
              <a:t>відокремлений</a:t>
            </a:r>
            <a:r>
              <a:rPr lang="ru-RU" dirty="0">
                <a:solidFill>
                  <a:schemeClr val="tx1"/>
                </a:solidFill>
              </a:rPr>
              <a:t> </a:t>
            </a:r>
            <a:r>
              <a:rPr lang="ru-RU" dirty="0" err="1">
                <a:solidFill>
                  <a:schemeClr val="tx1"/>
                </a:solidFill>
              </a:rPr>
              <a:t>свідок</a:t>
            </a:r>
            <a:r>
              <a:rPr lang="ru-RU" dirty="0">
                <a:solidFill>
                  <a:schemeClr val="tx1"/>
                </a:solidFill>
              </a:rPr>
              <a:t>)</a:t>
            </a:r>
          </a:p>
        </p:txBody>
      </p:sp>
      <p:sp>
        <p:nvSpPr>
          <p:cNvPr id="3" name="Объект 2"/>
          <p:cNvSpPr>
            <a:spLocks noGrp="1"/>
          </p:cNvSpPr>
          <p:nvPr>
            <p:ph idx="1"/>
          </p:nvPr>
        </p:nvSpPr>
        <p:spPr>
          <a:xfrm>
            <a:off x="677334" y="1838037"/>
            <a:ext cx="8596668" cy="4203326"/>
          </a:xfrm>
        </p:spPr>
        <p:txBody>
          <a:bodyPr>
            <a:normAutofit lnSpcReduction="10000"/>
          </a:bodyPr>
          <a:lstStyle/>
          <a:p>
            <a:r>
              <a:rPr lang="uk-UA" dirty="0">
                <a:solidFill>
                  <a:schemeClr val="tx1"/>
                </a:solidFill>
              </a:rPr>
              <a:t>Оновлення </a:t>
            </a:r>
            <a:r>
              <a:rPr lang="uk-UA" dirty="0" err="1">
                <a:solidFill>
                  <a:schemeClr val="tx1"/>
                </a:solidFill>
              </a:rPr>
              <a:t>Segregated</a:t>
            </a:r>
            <a:r>
              <a:rPr lang="uk-UA" dirty="0">
                <a:solidFill>
                  <a:schemeClr val="tx1"/>
                </a:solidFill>
              </a:rPr>
              <a:t> </a:t>
            </a:r>
            <a:r>
              <a:rPr lang="uk-UA" dirty="0" err="1">
                <a:solidFill>
                  <a:schemeClr val="tx1"/>
                </a:solidFill>
              </a:rPr>
              <a:t>Witness</a:t>
            </a:r>
            <a:r>
              <a:rPr lang="uk-UA" dirty="0">
                <a:solidFill>
                  <a:schemeClr val="tx1"/>
                </a:solidFill>
              </a:rPr>
              <a:t> стало, напевно, найбажанішим і водночас важко досяжним у десятирічній історії протоколу Bitcoin. Воно викликало перший розкол спільноти і показало всьому світу </a:t>
            </a:r>
            <a:r>
              <a:rPr lang="uk-UA" dirty="0" err="1">
                <a:solidFill>
                  <a:schemeClr val="tx1"/>
                </a:solidFill>
              </a:rPr>
              <a:t>нетривіальність</a:t>
            </a:r>
            <a:r>
              <a:rPr lang="uk-UA" dirty="0">
                <a:solidFill>
                  <a:schemeClr val="tx1"/>
                </a:solidFill>
              </a:rPr>
              <a:t> здійснення управління в децентралізованому анонімному середовищі, де учасники мають суперечливі інтереси. Коли учасники спільноти зіткнулися з обмеженою пропускною здатністю Bitcoin на рівні трьох-чотирьох транзакцій на секунду, вони стали шукати рішення. Розійшлися думки і з приводу того, хто несе фінальну відповідальність за прийняття нових правил: розробники, </a:t>
            </a:r>
            <a:r>
              <a:rPr lang="uk-UA" dirty="0" err="1">
                <a:solidFill>
                  <a:schemeClr val="tx1"/>
                </a:solidFill>
              </a:rPr>
              <a:t>валідатори</a:t>
            </a:r>
            <a:r>
              <a:rPr lang="uk-UA" dirty="0">
                <a:solidFill>
                  <a:schemeClr val="tx1"/>
                </a:solidFill>
              </a:rPr>
              <a:t> чи користувачі. Справедливо зазначити, що багато проектів після Bitcoin (особливо </a:t>
            </a:r>
            <a:r>
              <a:rPr lang="uk-UA" dirty="0" err="1">
                <a:solidFill>
                  <a:schemeClr val="tx1"/>
                </a:solidFill>
              </a:rPr>
              <a:t>Dash</a:t>
            </a:r>
            <a:r>
              <a:rPr lang="uk-UA" dirty="0">
                <a:solidFill>
                  <a:schemeClr val="tx1"/>
                </a:solidFill>
              </a:rPr>
              <a:t>, </a:t>
            </a:r>
            <a:r>
              <a:rPr lang="uk-UA" dirty="0" err="1">
                <a:solidFill>
                  <a:schemeClr val="tx1"/>
                </a:solidFill>
              </a:rPr>
              <a:t>Cardano</a:t>
            </a:r>
            <a:r>
              <a:rPr lang="uk-UA" dirty="0">
                <a:solidFill>
                  <a:schemeClr val="tx1"/>
                </a:solidFill>
              </a:rPr>
              <a:t>, EOS) включили механізми управління спочатку до p2p протоколу. </a:t>
            </a:r>
            <a:endParaRPr lang="ru-RU" dirty="0">
              <a:solidFill>
                <a:schemeClr val="tx1"/>
              </a:solidFill>
            </a:endParaRPr>
          </a:p>
          <a:p>
            <a:r>
              <a:rPr lang="uk-UA" dirty="0" err="1">
                <a:solidFill>
                  <a:schemeClr val="tx1"/>
                </a:solidFill>
              </a:rPr>
              <a:t>Segregated</a:t>
            </a:r>
            <a:r>
              <a:rPr lang="uk-UA" dirty="0">
                <a:solidFill>
                  <a:schemeClr val="tx1"/>
                </a:solidFill>
              </a:rPr>
              <a:t> </a:t>
            </a:r>
            <a:r>
              <a:rPr lang="uk-UA" dirty="0" err="1">
                <a:solidFill>
                  <a:schemeClr val="tx1"/>
                </a:solidFill>
              </a:rPr>
              <a:t>Witness</a:t>
            </a:r>
            <a:r>
              <a:rPr lang="uk-UA" dirty="0">
                <a:solidFill>
                  <a:schemeClr val="tx1"/>
                </a:solidFill>
              </a:rPr>
              <a:t> (</a:t>
            </a:r>
            <a:r>
              <a:rPr lang="uk-UA" dirty="0" err="1">
                <a:solidFill>
                  <a:schemeClr val="tx1"/>
                </a:solidFill>
              </a:rPr>
              <a:t>SegWit</a:t>
            </a:r>
            <a:r>
              <a:rPr lang="uk-UA" dirty="0">
                <a:solidFill>
                  <a:schemeClr val="tx1"/>
                </a:solidFill>
              </a:rPr>
              <a:t>) - представляє собою новий спосіб організації даних транзакції, це</a:t>
            </a:r>
            <a:r>
              <a:rPr lang="uk-UA" b="1" dirty="0">
                <a:solidFill>
                  <a:schemeClr val="tx1"/>
                </a:solidFill>
              </a:rPr>
              <a:t> удосконалення поточного </a:t>
            </a:r>
            <a:r>
              <a:rPr lang="uk-UA" b="1" dirty="0" err="1">
                <a:solidFill>
                  <a:schemeClr val="tx1"/>
                </a:solidFill>
              </a:rPr>
              <a:t>блокчейну</a:t>
            </a:r>
            <a:r>
              <a:rPr lang="uk-UA" b="1" dirty="0">
                <a:solidFill>
                  <a:schemeClr val="tx1"/>
                </a:solidFill>
              </a:rPr>
              <a:t> Bitcoin</a:t>
            </a:r>
            <a:r>
              <a:rPr lang="uk-UA" dirty="0">
                <a:solidFill>
                  <a:schemeClr val="tx1"/>
                </a:solidFill>
              </a:rPr>
              <a:t>, яке зменшує розмір, необхідний для зберігання транзакцій в блоці, і реалізовано як </a:t>
            </a:r>
            <a:r>
              <a:rPr lang="uk-UA" dirty="0" err="1">
                <a:solidFill>
                  <a:schemeClr val="tx1"/>
                </a:solidFill>
              </a:rPr>
              <a:t>софт-форк</a:t>
            </a:r>
            <a:r>
              <a:rPr lang="uk-UA" dirty="0">
                <a:solidFill>
                  <a:schemeClr val="tx1"/>
                </a:solidFill>
              </a:rPr>
              <a:t> в мережі Bitcoin.</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1548548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uk-UA" b="1" dirty="0">
                <a:solidFill>
                  <a:schemeClr val="tx1"/>
                </a:solidFill>
              </a:rPr>
              <a:t>Проблеми оригінальної архітектури Bitcoin</a:t>
            </a:r>
            <a:r>
              <a:rPr lang="ru-RU" b="1" dirty="0">
                <a:solidFill>
                  <a:schemeClr val="tx1"/>
                </a:solidFill>
              </a:rPr>
              <a:t/>
            </a:r>
            <a:br>
              <a:rPr lang="ru-RU" b="1" dirty="0">
                <a:solidFill>
                  <a:schemeClr val="tx1"/>
                </a:solidFill>
              </a:rPr>
            </a:br>
            <a:endParaRPr lang="ru-RU" dirty="0">
              <a:solidFill>
                <a:schemeClr val="tx1"/>
              </a:solidFill>
            </a:endParaRPr>
          </a:p>
        </p:txBody>
      </p:sp>
      <p:sp>
        <p:nvSpPr>
          <p:cNvPr id="3" name="Объект 2"/>
          <p:cNvSpPr>
            <a:spLocks noGrp="1"/>
          </p:cNvSpPr>
          <p:nvPr>
            <p:ph idx="1"/>
          </p:nvPr>
        </p:nvSpPr>
        <p:spPr/>
        <p:txBody>
          <a:bodyPr>
            <a:normAutofit/>
          </a:bodyPr>
          <a:lstStyle/>
          <a:p>
            <a:pPr lvl="2"/>
            <a:r>
              <a:rPr lang="uk-UA" i="1" dirty="0">
                <a:solidFill>
                  <a:schemeClr val="tx1"/>
                </a:solidFill>
              </a:rPr>
              <a:t>Низька пропускна здатність облікової системи</a:t>
            </a:r>
            <a:endParaRPr lang="ru-RU" sz="1100" dirty="0">
              <a:solidFill>
                <a:schemeClr val="tx1"/>
              </a:solidFill>
            </a:endParaRPr>
          </a:p>
          <a:p>
            <a:pPr lvl="2"/>
            <a:r>
              <a:rPr lang="uk-UA" i="1" dirty="0" err="1">
                <a:solidFill>
                  <a:schemeClr val="tx1"/>
                </a:solidFill>
              </a:rPr>
              <a:t>Transaction</a:t>
            </a:r>
            <a:r>
              <a:rPr lang="uk-UA" i="1" dirty="0">
                <a:solidFill>
                  <a:schemeClr val="tx1"/>
                </a:solidFill>
              </a:rPr>
              <a:t> </a:t>
            </a:r>
            <a:r>
              <a:rPr lang="uk-UA" i="1" dirty="0" err="1">
                <a:solidFill>
                  <a:schemeClr val="tx1"/>
                </a:solidFill>
              </a:rPr>
              <a:t>malleability</a:t>
            </a:r>
            <a:r>
              <a:rPr lang="uk-UA" i="1" dirty="0">
                <a:solidFill>
                  <a:schemeClr val="tx1"/>
                </a:solidFill>
              </a:rPr>
              <a:t> (мінливість непідтверджених транзакцій)</a:t>
            </a:r>
            <a:endParaRPr lang="ru-RU" sz="1100" dirty="0">
              <a:solidFill>
                <a:schemeClr val="tx1"/>
              </a:solidFill>
            </a:endParaRPr>
          </a:p>
          <a:p>
            <a:pPr lvl="2"/>
            <a:r>
              <a:rPr lang="uk-UA" i="1" dirty="0">
                <a:solidFill>
                  <a:schemeClr val="tx1"/>
                </a:solidFill>
              </a:rPr>
              <a:t>Об'єднання бізнес-логіки і доказів володіння монетами</a:t>
            </a:r>
            <a:endParaRPr lang="ru-RU" sz="1100" dirty="0">
              <a:solidFill>
                <a:schemeClr val="tx1"/>
              </a:solidFill>
            </a:endParaRPr>
          </a:p>
          <a:p>
            <a:pPr lvl="2"/>
            <a:r>
              <a:rPr lang="uk-UA" i="1" dirty="0">
                <a:solidFill>
                  <a:schemeClr val="tx1"/>
                </a:solidFill>
              </a:rPr>
              <a:t>Обмеження для впровадження </a:t>
            </a:r>
            <a:r>
              <a:rPr lang="uk-UA" i="1" dirty="0" err="1">
                <a:solidFill>
                  <a:schemeClr val="tx1"/>
                </a:solidFill>
              </a:rPr>
              <a:t>off-chain</a:t>
            </a:r>
            <a:r>
              <a:rPr lang="uk-UA" i="1" dirty="0">
                <a:solidFill>
                  <a:schemeClr val="tx1"/>
                </a:solidFill>
              </a:rPr>
              <a:t> протоколів</a:t>
            </a:r>
            <a:endParaRPr lang="ru-RU" sz="1100" dirty="0">
              <a:solidFill>
                <a:schemeClr val="tx1"/>
              </a:solidFill>
            </a:endParaRPr>
          </a:p>
          <a:p>
            <a:r>
              <a:rPr lang="uk-UA" dirty="0" err="1">
                <a:solidFill>
                  <a:schemeClr val="tx1"/>
                </a:solidFill>
              </a:rPr>
              <a:t>Segregated</a:t>
            </a:r>
            <a:r>
              <a:rPr lang="uk-UA" dirty="0">
                <a:solidFill>
                  <a:schemeClr val="tx1"/>
                </a:solidFill>
              </a:rPr>
              <a:t> </a:t>
            </a:r>
            <a:r>
              <a:rPr lang="uk-UA" dirty="0" err="1">
                <a:solidFill>
                  <a:schemeClr val="tx1"/>
                </a:solidFill>
              </a:rPr>
              <a:t>Witness</a:t>
            </a:r>
            <a:r>
              <a:rPr lang="uk-UA" dirty="0">
                <a:solidFill>
                  <a:schemeClr val="tx1"/>
                </a:solidFill>
              </a:rPr>
              <a:t> </a:t>
            </a:r>
            <a:r>
              <a:rPr lang="uk-UA" dirty="0" err="1">
                <a:solidFill>
                  <a:schemeClr val="tx1"/>
                </a:solidFill>
              </a:rPr>
              <a:t>привніс</a:t>
            </a:r>
            <a:r>
              <a:rPr lang="uk-UA" dirty="0">
                <a:solidFill>
                  <a:schemeClr val="tx1"/>
                </a:solidFill>
              </a:rPr>
              <a:t> великі зміни до протоколу й істотно поліпшив формат транзакцій. </a:t>
            </a:r>
            <a:endParaRPr lang="ru-RU" sz="1100" dirty="0">
              <a:solidFill>
                <a:schemeClr val="tx1"/>
              </a:solidFill>
            </a:endParaRPr>
          </a:p>
          <a:p>
            <a:pPr marL="0" indent="0">
              <a:buNone/>
            </a:pPr>
            <a:endParaRPr lang="ru-RU" sz="1400" dirty="0">
              <a:solidFill>
                <a:schemeClr val="tx1"/>
              </a:solidFill>
            </a:endParaRPr>
          </a:p>
          <a:p>
            <a:r>
              <a:rPr lang="uk-UA" dirty="0">
                <a:solidFill>
                  <a:schemeClr val="tx1"/>
                </a:solidFill>
              </a:rPr>
              <a:t>Вузли, які оновили своє програмне забезпечення, отримують в цьому випадку всі дані (включаючи дані доказу володіння монетами), в той час, як не оновлені вузли отримують тільки транзакцію без </a:t>
            </a:r>
            <a:r>
              <a:rPr lang="uk-UA" dirty="0" err="1">
                <a:solidFill>
                  <a:schemeClr val="tx1"/>
                </a:solidFill>
              </a:rPr>
              <a:t>proof</a:t>
            </a:r>
            <a:r>
              <a:rPr lang="uk-UA" dirty="0">
                <a:solidFill>
                  <a:schemeClr val="tx1"/>
                </a:solidFill>
              </a:rPr>
              <a:t> </a:t>
            </a:r>
            <a:r>
              <a:rPr lang="uk-UA" dirty="0" err="1">
                <a:solidFill>
                  <a:schemeClr val="tx1"/>
                </a:solidFill>
              </a:rPr>
              <a:t>data</a:t>
            </a:r>
            <a:r>
              <a:rPr lang="uk-UA" dirty="0">
                <a:solidFill>
                  <a:schemeClr val="tx1"/>
                </a:solidFill>
              </a:rPr>
              <a:t> (дані доказу володіння монетами) і вважають її коректною за замовчуванням (вважається, що кожен може витратити цю транзакцію).</a:t>
            </a:r>
            <a:endParaRPr lang="ru-RU" sz="1100"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1858684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a:xfrm>
            <a:off x="677334" y="2160589"/>
            <a:ext cx="8596668" cy="4697411"/>
          </a:xfrm>
        </p:spPr>
        <p:txBody>
          <a:bodyPr>
            <a:normAutofit lnSpcReduction="10000"/>
          </a:bodyPr>
          <a:lstStyle/>
          <a:p>
            <a:endParaRPr lang="uk-UA" dirty="0" smtClean="0">
              <a:solidFill>
                <a:schemeClr val="tx1"/>
              </a:solidFill>
            </a:endParaRPr>
          </a:p>
          <a:p>
            <a:endParaRPr lang="uk-UA" dirty="0">
              <a:solidFill>
                <a:schemeClr val="tx1"/>
              </a:solidFill>
            </a:endParaRPr>
          </a:p>
          <a:p>
            <a:endParaRPr lang="uk-UA" dirty="0" smtClean="0">
              <a:solidFill>
                <a:schemeClr val="tx1"/>
              </a:solidFill>
            </a:endParaRPr>
          </a:p>
          <a:p>
            <a:pPr marL="0" indent="0">
              <a:buNone/>
            </a:pPr>
            <a:endParaRPr lang="uk-UA" dirty="0" smtClean="0">
              <a:solidFill>
                <a:schemeClr val="tx1"/>
              </a:solidFill>
            </a:endParaRPr>
          </a:p>
          <a:p>
            <a:r>
              <a:rPr lang="uk-UA" dirty="0">
                <a:solidFill>
                  <a:schemeClr val="tx1"/>
                </a:solidFill>
              </a:rPr>
              <a:t>Рис. 2 – Відокремлення доказів володіння монетами від інших даних транзакції</a:t>
            </a:r>
            <a:endParaRPr lang="ru-RU" dirty="0">
              <a:solidFill>
                <a:schemeClr val="tx1"/>
              </a:solidFill>
            </a:endParaRPr>
          </a:p>
          <a:p>
            <a:r>
              <a:rPr lang="uk-UA" dirty="0">
                <a:solidFill>
                  <a:schemeClr val="tx1"/>
                </a:solidFill>
              </a:rPr>
              <a:t>До того ж оновлення включає в себе безліч інших поліпшень. </a:t>
            </a:r>
            <a:r>
              <a:rPr lang="uk-UA" dirty="0" err="1">
                <a:solidFill>
                  <a:schemeClr val="tx1"/>
                </a:solidFill>
              </a:rPr>
              <a:t>SegWit</a:t>
            </a:r>
            <a:r>
              <a:rPr lang="uk-UA" dirty="0">
                <a:solidFill>
                  <a:schemeClr val="tx1"/>
                </a:solidFill>
              </a:rPr>
              <a:t> дозволяє збільшити пропускну здатність мережі, відокремити дані доказів володіння монетами від інших даних транзакції, виправити недоліки формату транзакцій, пов'язані з можливістю модифікації даних у підписаних транзакціях (</a:t>
            </a:r>
            <a:r>
              <a:rPr lang="uk-UA" i="1" dirty="0" err="1">
                <a:solidFill>
                  <a:schemeClr val="tx1"/>
                </a:solidFill>
              </a:rPr>
              <a:t>transaction</a:t>
            </a:r>
            <a:r>
              <a:rPr lang="uk-UA" i="1" dirty="0">
                <a:solidFill>
                  <a:schemeClr val="tx1"/>
                </a:solidFill>
              </a:rPr>
              <a:t> </a:t>
            </a:r>
            <a:r>
              <a:rPr lang="uk-UA" i="1" dirty="0" err="1">
                <a:solidFill>
                  <a:schemeClr val="tx1"/>
                </a:solidFill>
              </a:rPr>
              <a:t>malleability</a:t>
            </a:r>
            <a:r>
              <a:rPr lang="uk-UA" dirty="0">
                <a:solidFill>
                  <a:schemeClr val="tx1"/>
                </a:solidFill>
              </a:rPr>
              <a:t>), і при цьому зберегти </a:t>
            </a:r>
            <a:r>
              <a:rPr lang="uk-UA" dirty="0" err="1">
                <a:solidFill>
                  <a:schemeClr val="tx1"/>
                </a:solidFill>
              </a:rPr>
              <a:t>зворотню</a:t>
            </a:r>
            <a:r>
              <a:rPr lang="uk-UA" dirty="0">
                <a:solidFill>
                  <a:schemeClr val="tx1"/>
                </a:solidFill>
              </a:rPr>
              <a:t> сумісність з попередніми версіями протоколу. А найбільша цінність даного оновлення полягає в тому, що воно дозволяє реалізувати безліч дуже важливих </a:t>
            </a:r>
            <a:r>
              <a:rPr lang="uk-UA" dirty="0" err="1">
                <a:solidFill>
                  <a:schemeClr val="tx1"/>
                </a:solidFill>
              </a:rPr>
              <a:t>off-chain</a:t>
            </a:r>
            <a:r>
              <a:rPr lang="uk-UA" dirty="0">
                <a:solidFill>
                  <a:schemeClr val="tx1"/>
                </a:solidFill>
              </a:rPr>
              <a:t> рішень поверх протоколу Bitcoin </a:t>
            </a:r>
            <a:endParaRPr lang="ru-RU" dirty="0">
              <a:solidFill>
                <a:schemeClr val="tx1"/>
              </a:solidFill>
            </a:endParaRPr>
          </a:p>
          <a:p>
            <a:r>
              <a:rPr lang="uk-UA" dirty="0">
                <a:solidFill>
                  <a:schemeClr val="tx1"/>
                </a:solidFill>
              </a:rPr>
              <a:t> </a:t>
            </a:r>
            <a:endParaRPr lang="ru-RU" dirty="0">
              <a:solidFill>
                <a:schemeClr val="tx1"/>
              </a:solidFill>
            </a:endParaRPr>
          </a:p>
          <a:p>
            <a:endParaRPr lang="ru-RU" dirty="0">
              <a:solidFill>
                <a:schemeClr val="tx1"/>
              </a:solidFill>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73468" y="1855789"/>
            <a:ext cx="4804399" cy="168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8500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uk-UA" b="1" dirty="0">
                <a:solidFill>
                  <a:schemeClr val="tx1"/>
                </a:solidFill>
              </a:rPr>
              <a:t>Збільшення пропускної здатності та зворотна сумісність</a:t>
            </a:r>
            <a:r>
              <a:rPr lang="ru-RU" b="1" dirty="0">
                <a:solidFill>
                  <a:schemeClr val="tx1"/>
                </a:solidFill>
              </a:rPr>
              <a:t/>
            </a:r>
            <a:br>
              <a:rPr lang="ru-RU" b="1" dirty="0">
                <a:solidFill>
                  <a:schemeClr val="tx1"/>
                </a:solidFill>
              </a:rPr>
            </a:br>
            <a:endParaRPr lang="ru-RU" dirty="0">
              <a:solidFill>
                <a:schemeClr val="tx1"/>
              </a:solidFill>
            </a:endParaRPr>
          </a:p>
        </p:txBody>
      </p:sp>
      <p:sp>
        <p:nvSpPr>
          <p:cNvPr id="3" name="Объект 2"/>
          <p:cNvSpPr>
            <a:spLocks noGrp="1"/>
          </p:cNvSpPr>
          <p:nvPr>
            <p:ph idx="1"/>
          </p:nvPr>
        </p:nvSpPr>
        <p:spPr/>
        <p:txBody>
          <a:bodyPr/>
          <a:lstStyle/>
          <a:p>
            <a:r>
              <a:rPr lang="uk-UA" dirty="0">
                <a:solidFill>
                  <a:schemeClr val="tx1"/>
                </a:solidFill>
              </a:rPr>
              <a:t>Оскільки розмір блоку обмежений, то обмежена і кількість транзакцій, що можна вмістити у нього, а від цього залежить пропускна здатність системи. Звичайно, коли постало питання щодо підвищення пропускної здатності, в першу чергу відповідь почали шукати у способах збільшення максимального розміру блоку. Але ця ідея не отримала підтримки більшості учасників мережі.</a:t>
            </a:r>
            <a:endParaRPr lang="ru-RU" dirty="0">
              <a:solidFill>
                <a:schemeClr val="tx1"/>
              </a:solidFill>
            </a:endParaRPr>
          </a:p>
          <a:p>
            <a:r>
              <a:rPr lang="uk-UA" dirty="0">
                <a:solidFill>
                  <a:schemeClr val="tx1"/>
                </a:solidFill>
              </a:rPr>
              <a:t>Важливо розуміти, що будь-яка пропозиція ретельно перевіряється і тестується командою розробників протоколу Bitcoin. Якщо згода </a:t>
            </a:r>
            <a:r>
              <a:rPr lang="uk-UA" dirty="0" err="1">
                <a:solidFill>
                  <a:schemeClr val="tx1"/>
                </a:solidFill>
              </a:rPr>
              <a:t>ком'юніті</a:t>
            </a:r>
            <a:r>
              <a:rPr lang="uk-UA" dirty="0">
                <a:solidFill>
                  <a:schemeClr val="tx1"/>
                </a:solidFill>
              </a:rPr>
              <a:t> досягнута і вирішено впровадити пропозицію до протоколу, виходить відповідне оновлення. Розглянемо два основних способи розв'язання проблеми збільшення пропускної здатності </a:t>
            </a:r>
            <a:r>
              <a:rPr lang="uk-UA" i="1" dirty="0">
                <a:solidFill>
                  <a:schemeClr val="tx1"/>
                </a:solidFill>
              </a:rPr>
              <a:t>облікової системи</a:t>
            </a:r>
            <a:r>
              <a:rPr lang="uk-UA" dirty="0">
                <a:solidFill>
                  <a:schemeClr val="tx1"/>
                </a:solidFill>
              </a:rPr>
              <a:t>.</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3667860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lnSpcReduction="10000"/>
          </a:bodyPr>
          <a:lstStyle/>
          <a:p>
            <a:r>
              <a:rPr lang="uk-UA" i="1" dirty="0" err="1">
                <a:solidFill>
                  <a:schemeClr val="tx1"/>
                </a:solidFill>
              </a:rPr>
              <a:t>Hardfork</a:t>
            </a:r>
            <a:r>
              <a:rPr lang="uk-UA" dirty="0">
                <a:solidFill>
                  <a:schemeClr val="tx1"/>
                </a:solidFill>
              </a:rPr>
              <a:t>. Найпростіший підхід до оновлення полягає у збільшенні розміру блоку. Передбачається, що один блок буде вміщати до себе більше транзакцій, підвищуючи пропускну здатність. Однак такий блок не братимуть вузли, що працюють за старим протоколом, в правилах якого записано, що максимальний розмір блоку не може перевищувати 1 МВ. </a:t>
            </a:r>
            <a:endParaRPr lang="ru-RU" dirty="0">
              <a:solidFill>
                <a:schemeClr val="tx1"/>
              </a:solidFill>
            </a:endParaRPr>
          </a:p>
          <a:p>
            <a:r>
              <a:rPr lang="uk-UA" dirty="0">
                <a:solidFill>
                  <a:schemeClr val="tx1"/>
                </a:solidFill>
              </a:rPr>
              <a:t>Оновлення </a:t>
            </a:r>
            <a:r>
              <a:rPr lang="uk-UA" i="1" dirty="0" err="1">
                <a:solidFill>
                  <a:schemeClr val="tx1"/>
                </a:solidFill>
              </a:rPr>
              <a:t>softfork</a:t>
            </a:r>
            <a:r>
              <a:rPr lang="uk-UA" dirty="0">
                <a:solidFill>
                  <a:schemeClr val="tx1"/>
                </a:solidFill>
              </a:rPr>
              <a:t>. </a:t>
            </a:r>
            <a:r>
              <a:rPr lang="uk-UA" dirty="0" err="1">
                <a:solidFill>
                  <a:schemeClr val="tx1"/>
                </a:solidFill>
              </a:rPr>
              <a:t>Segregated</a:t>
            </a:r>
            <a:r>
              <a:rPr lang="uk-UA" dirty="0">
                <a:solidFill>
                  <a:schemeClr val="tx1"/>
                </a:solidFill>
              </a:rPr>
              <a:t> </a:t>
            </a:r>
            <a:r>
              <a:rPr lang="uk-UA" dirty="0" err="1">
                <a:solidFill>
                  <a:schemeClr val="tx1"/>
                </a:solidFill>
              </a:rPr>
              <a:t>Witness</a:t>
            </a:r>
            <a:r>
              <a:rPr lang="uk-UA" dirty="0">
                <a:solidFill>
                  <a:schemeClr val="tx1"/>
                </a:solidFill>
              </a:rPr>
              <a:t> дозволяє нам вирішити цю проблему за допомогою </a:t>
            </a:r>
            <a:r>
              <a:rPr lang="uk-UA" i="1" dirty="0" err="1">
                <a:solidFill>
                  <a:schemeClr val="tx1"/>
                </a:solidFill>
              </a:rPr>
              <a:t>softfork</a:t>
            </a:r>
            <a:r>
              <a:rPr lang="uk-UA" dirty="0">
                <a:solidFill>
                  <a:schemeClr val="tx1"/>
                </a:solidFill>
              </a:rPr>
              <a:t>. Він дозволяє нам розділити блок на дві частини, в першій з яких зберігаються транзакції, а в другій – докази. При цьому нові вузли мережі отримують обидві частини, а старі – тільки блок транзакцій розміром 1 MB. Старі вузли не можуть отримувати блоки з доказами і, відповідно, не можуть затверджувати транзакції, які отримують, але це дозволяє їм брати участь в досягненні консенсусу і не вдаватися до </a:t>
            </a:r>
            <a:r>
              <a:rPr lang="uk-UA" i="1" dirty="0" err="1">
                <a:solidFill>
                  <a:schemeClr val="tx1"/>
                </a:solidFill>
              </a:rPr>
              <a:t>hardfork</a:t>
            </a:r>
            <a:r>
              <a:rPr lang="uk-UA" dirty="0">
                <a:solidFill>
                  <a:schemeClr val="tx1"/>
                </a:solidFill>
              </a:rPr>
              <a:t>, а поступово переходити до нового програмного забезпечення.</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768253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uk-UA" dirty="0">
                <a:solidFill>
                  <a:schemeClr val="tx1"/>
                </a:solidFill>
              </a:rPr>
              <a:t>Згідно зі старими правилами блок обмежений максимальним розміром у 1 MB і містить транзакції з вбудованими доказами. У той час як нові правила передбачають, що максимальний базовий розмір блоку 1 MB, але додатково існує структура даних з доказами. Відповідно, загальний розмір нового блоку перевищує 1 MB.</a:t>
            </a:r>
            <a:endParaRPr lang="ru-RU" dirty="0">
              <a:solidFill>
                <a:schemeClr val="tx1"/>
              </a:solidFill>
            </a:endParaRPr>
          </a:p>
          <a:p>
            <a:r>
              <a:rPr lang="uk-UA" dirty="0">
                <a:solidFill>
                  <a:schemeClr val="tx1"/>
                </a:solidFill>
              </a:rPr>
              <a:t>З метою забезпечення сумісності, правила роботи протоколу дозволяють працювати старим вузлам з новими блоками, але вони будуть отримувати блок тільки в базовій комплектації з максимальним розміром 1 MB. Їм недоступна структура </a:t>
            </a:r>
            <a:r>
              <a:rPr lang="uk-UA" i="1" dirty="0" err="1">
                <a:solidFill>
                  <a:schemeClr val="tx1"/>
                </a:solidFill>
              </a:rPr>
              <a:t>witness</a:t>
            </a:r>
            <a:r>
              <a:rPr lang="uk-UA" dirty="0">
                <a:solidFill>
                  <a:schemeClr val="tx1"/>
                </a:solidFill>
              </a:rPr>
              <a:t>. Нові ж вузли отримують повноцінний блок з транзакціями і доказами. </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1081359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b="1" dirty="0">
                <a:solidFill>
                  <a:schemeClr val="tx1"/>
                </a:solidFill>
              </a:rPr>
              <a:t>Нововведення </a:t>
            </a:r>
            <a:r>
              <a:rPr lang="uk-UA" b="1" dirty="0" err="1">
                <a:solidFill>
                  <a:schemeClr val="tx1"/>
                </a:solidFill>
              </a:rPr>
              <a:t>Segregated</a:t>
            </a:r>
            <a:r>
              <a:rPr lang="uk-UA" b="1" dirty="0">
                <a:solidFill>
                  <a:schemeClr val="tx1"/>
                </a:solidFill>
              </a:rPr>
              <a:t> </a:t>
            </a:r>
            <a:r>
              <a:rPr lang="uk-UA" b="1" dirty="0" err="1">
                <a:solidFill>
                  <a:schemeClr val="tx1"/>
                </a:solidFill>
              </a:rPr>
              <a:t>Witness</a:t>
            </a:r>
            <a:r>
              <a:rPr lang="ru-RU" b="1" dirty="0">
                <a:solidFill>
                  <a:schemeClr val="tx1"/>
                </a:solidFill>
              </a:rPr>
              <a:t/>
            </a:r>
            <a:br>
              <a:rPr lang="ru-RU" b="1" dirty="0">
                <a:solidFill>
                  <a:schemeClr val="tx1"/>
                </a:solidFill>
              </a:rPr>
            </a:br>
            <a:endParaRPr lang="ru-RU" dirty="0">
              <a:solidFill>
                <a:schemeClr val="tx1"/>
              </a:solidFill>
            </a:endParaRPr>
          </a:p>
        </p:txBody>
      </p:sp>
      <p:sp>
        <p:nvSpPr>
          <p:cNvPr id="3" name="Объект 2"/>
          <p:cNvSpPr>
            <a:spLocks noGrp="1"/>
          </p:cNvSpPr>
          <p:nvPr>
            <p:ph idx="1"/>
          </p:nvPr>
        </p:nvSpPr>
        <p:spPr/>
        <p:txBody>
          <a:bodyPr>
            <a:normAutofit lnSpcReduction="10000"/>
          </a:bodyPr>
          <a:lstStyle/>
          <a:p>
            <a:r>
              <a:rPr lang="uk-UA" dirty="0">
                <a:solidFill>
                  <a:schemeClr val="tx1"/>
                </a:solidFill>
              </a:rPr>
              <a:t>Першим і найважливішим нововведенням </a:t>
            </a:r>
            <a:r>
              <a:rPr lang="uk-UA" dirty="0" err="1">
                <a:solidFill>
                  <a:schemeClr val="tx1"/>
                </a:solidFill>
              </a:rPr>
              <a:t>Segregated</a:t>
            </a:r>
            <a:r>
              <a:rPr lang="uk-UA" dirty="0">
                <a:solidFill>
                  <a:schemeClr val="tx1"/>
                </a:solidFill>
              </a:rPr>
              <a:t> </a:t>
            </a:r>
            <a:r>
              <a:rPr lang="uk-UA" dirty="0" err="1">
                <a:solidFill>
                  <a:schemeClr val="tx1"/>
                </a:solidFill>
              </a:rPr>
              <a:t>Witness</a:t>
            </a:r>
            <a:r>
              <a:rPr lang="uk-UA" dirty="0">
                <a:solidFill>
                  <a:schemeClr val="tx1"/>
                </a:solidFill>
              </a:rPr>
              <a:t> стала нова структура транзакцій. Крім вже відомих полів, в новій транзакції присутні три нових: </a:t>
            </a:r>
            <a:r>
              <a:rPr lang="uk-UA" i="1" dirty="0" err="1">
                <a:solidFill>
                  <a:schemeClr val="tx1"/>
                </a:solidFill>
              </a:rPr>
              <a:t>marker</a:t>
            </a:r>
            <a:r>
              <a:rPr lang="uk-UA" i="1" dirty="0">
                <a:solidFill>
                  <a:schemeClr val="tx1"/>
                </a:solidFill>
              </a:rPr>
              <a:t> </a:t>
            </a:r>
            <a:r>
              <a:rPr lang="uk-UA" dirty="0">
                <a:solidFill>
                  <a:schemeClr val="tx1"/>
                </a:solidFill>
              </a:rPr>
              <a:t>та </a:t>
            </a:r>
            <a:r>
              <a:rPr lang="uk-UA" i="1" dirty="0" err="1">
                <a:solidFill>
                  <a:schemeClr val="tx1"/>
                </a:solidFill>
              </a:rPr>
              <a:t>flag</a:t>
            </a:r>
            <a:r>
              <a:rPr lang="uk-UA" dirty="0">
                <a:solidFill>
                  <a:schemeClr val="tx1"/>
                </a:solidFill>
              </a:rPr>
              <a:t>, що застосовуються для встановлення версій (в даному випадку вони строго задані, але в наступних протоколах вони можуть змінюватися), а також поле </a:t>
            </a:r>
            <a:r>
              <a:rPr lang="uk-UA" i="1" dirty="0" err="1">
                <a:solidFill>
                  <a:schemeClr val="tx1"/>
                </a:solidFill>
              </a:rPr>
              <a:t>witness</a:t>
            </a:r>
            <a:r>
              <a:rPr lang="uk-UA" dirty="0">
                <a:solidFill>
                  <a:schemeClr val="tx1"/>
                </a:solidFill>
              </a:rPr>
              <a:t>. </a:t>
            </a:r>
            <a:endParaRPr lang="ru-RU" dirty="0">
              <a:solidFill>
                <a:schemeClr val="tx1"/>
              </a:solidFill>
            </a:endParaRPr>
          </a:p>
          <a:p>
            <a:r>
              <a:rPr lang="uk-UA" i="1" dirty="0" err="1">
                <a:solidFill>
                  <a:schemeClr val="tx1"/>
                </a:solidFill>
              </a:rPr>
              <a:t>Witness</a:t>
            </a:r>
            <a:r>
              <a:rPr lang="uk-UA" i="1" dirty="0">
                <a:solidFill>
                  <a:schemeClr val="tx1"/>
                </a:solidFill>
              </a:rPr>
              <a:t> </a:t>
            </a:r>
            <a:r>
              <a:rPr lang="uk-UA" dirty="0">
                <a:solidFill>
                  <a:schemeClr val="tx1"/>
                </a:solidFill>
              </a:rPr>
              <a:t>(</a:t>
            </a:r>
            <a:r>
              <a:rPr lang="uk-UA" i="1" dirty="0" err="1">
                <a:solidFill>
                  <a:schemeClr val="tx1"/>
                </a:solidFill>
              </a:rPr>
              <a:t>witness</a:t>
            </a:r>
            <a:r>
              <a:rPr lang="uk-UA" i="1" dirty="0">
                <a:solidFill>
                  <a:schemeClr val="tx1"/>
                </a:solidFill>
              </a:rPr>
              <a:t> </a:t>
            </a:r>
            <a:r>
              <a:rPr lang="uk-UA" i="1" dirty="0" err="1">
                <a:solidFill>
                  <a:schemeClr val="tx1"/>
                </a:solidFill>
              </a:rPr>
              <a:t>data</a:t>
            </a:r>
            <a:r>
              <a:rPr lang="uk-UA" dirty="0">
                <a:solidFill>
                  <a:schemeClr val="tx1"/>
                </a:solidFill>
              </a:rPr>
              <a:t>) – це набір доказів володіння монетами, які винесені за межі основної частини транзакції. Структурно він виглядає, як набір входів, при цьому кожен елемент </a:t>
            </a:r>
            <a:r>
              <a:rPr lang="uk-UA" i="1" dirty="0" err="1">
                <a:solidFill>
                  <a:schemeClr val="tx1"/>
                </a:solidFill>
              </a:rPr>
              <a:t>witness</a:t>
            </a:r>
            <a:r>
              <a:rPr lang="uk-UA" i="1" dirty="0">
                <a:solidFill>
                  <a:schemeClr val="tx1"/>
                </a:solidFill>
              </a:rPr>
              <a:t> </a:t>
            </a:r>
            <a:r>
              <a:rPr lang="uk-UA" i="1" dirty="0" err="1">
                <a:solidFill>
                  <a:schemeClr val="tx1"/>
                </a:solidFill>
              </a:rPr>
              <a:t>data</a:t>
            </a:r>
            <a:r>
              <a:rPr lang="uk-UA" i="1" dirty="0">
                <a:solidFill>
                  <a:schemeClr val="tx1"/>
                </a:solidFill>
              </a:rPr>
              <a:t> </a:t>
            </a:r>
            <a:r>
              <a:rPr lang="uk-UA" dirty="0">
                <a:solidFill>
                  <a:schemeClr val="tx1"/>
                </a:solidFill>
              </a:rPr>
              <a:t>відповідає входу з певним номером, що дозволяє зіставити докази з конкретними витраченими монетами.</a:t>
            </a:r>
            <a:endParaRPr lang="ru-RU" dirty="0">
              <a:solidFill>
                <a:schemeClr val="tx1"/>
              </a:solidFill>
            </a:endParaRPr>
          </a:p>
          <a:p>
            <a:r>
              <a:rPr lang="uk-UA" dirty="0">
                <a:solidFill>
                  <a:schemeClr val="tx1"/>
                </a:solidFill>
              </a:rPr>
              <a:t>Кожна транзакція має свій унікальний ідентифікатор </a:t>
            </a:r>
            <a:r>
              <a:rPr lang="uk-UA" i="1" dirty="0" err="1">
                <a:solidFill>
                  <a:schemeClr val="tx1"/>
                </a:solidFill>
              </a:rPr>
              <a:t>transaction</a:t>
            </a:r>
            <a:r>
              <a:rPr lang="uk-UA" i="1" dirty="0">
                <a:solidFill>
                  <a:schemeClr val="tx1"/>
                </a:solidFill>
              </a:rPr>
              <a:t> </a:t>
            </a:r>
            <a:r>
              <a:rPr lang="uk-UA" i="1" dirty="0" err="1">
                <a:solidFill>
                  <a:schemeClr val="tx1"/>
                </a:solidFill>
              </a:rPr>
              <a:t>id</a:t>
            </a:r>
            <a:r>
              <a:rPr lang="uk-UA" i="1" dirty="0">
                <a:solidFill>
                  <a:schemeClr val="tx1"/>
                </a:solidFill>
              </a:rPr>
              <a:t> (</a:t>
            </a:r>
            <a:r>
              <a:rPr lang="uk-UA" i="1" dirty="0" err="1">
                <a:solidFill>
                  <a:schemeClr val="tx1"/>
                </a:solidFill>
              </a:rPr>
              <a:t>txid</a:t>
            </a:r>
            <a:r>
              <a:rPr lang="uk-UA" i="1" dirty="0">
                <a:solidFill>
                  <a:schemeClr val="tx1"/>
                </a:solidFill>
              </a:rPr>
              <a:t>)</a:t>
            </a:r>
            <a:r>
              <a:rPr lang="uk-UA" dirty="0">
                <a:solidFill>
                  <a:schemeClr val="tx1"/>
                </a:solidFill>
              </a:rPr>
              <a:t>, за яким можна її знайти. Щоб отримати ідентифікатор транзакції, потрібно привести саму транзакцію до однієї послідовності даних, а потім отримати </a:t>
            </a:r>
            <a:r>
              <a:rPr lang="uk-UA" dirty="0" err="1">
                <a:solidFill>
                  <a:schemeClr val="tx1"/>
                </a:solidFill>
              </a:rPr>
              <a:t>геш</a:t>
            </a:r>
            <a:r>
              <a:rPr lang="uk-UA" dirty="0">
                <a:solidFill>
                  <a:schemeClr val="tx1"/>
                </a:solidFill>
              </a:rPr>
              <a:t>-значення від цієї послідовності. </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1627848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smtClean="0">
                <a:solidFill>
                  <a:schemeClr val="tx1"/>
                </a:solidFill>
              </a:rPr>
              <a:t>Механізм</a:t>
            </a:r>
            <a:r>
              <a:rPr lang="ru-RU" dirty="0" smtClean="0">
                <a:solidFill>
                  <a:schemeClr val="tx1"/>
                </a:solidFill>
              </a:rPr>
              <a:t> </a:t>
            </a:r>
            <a:r>
              <a:rPr lang="ru-RU" dirty="0" err="1">
                <a:solidFill>
                  <a:schemeClr val="tx1"/>
                </a:solidFill>
              </a:rPr>
              <a:t>комісій</a:t>
            </a:r>
            <a:r>
              <a:rPr lang="ru-RU" dirty="0">
                <a:solidFill>
                  <a:schemeClr val="tx1"/>
                </a:solidFill>
              </a:rPr>
              <a:t> у </a:t>
            </a:r>
            <a:r>
              <a:rPr lang="en-US" dirty="0">
                <a:solidFill>
                  <a:schemeClr val="tx1"/>
                </a:solidFill>
              </a:rPr>
              <a:t>Bitcoin</a:t>
            </a:r>
            <a:endParaRPr lang="ru-RU" dirty="0">
              <a:solidFill>
                <a:schemeClr val="tx1"/>
              </a:solidFill>
            </a:endParaRPr>
          </a:p>
        </p:txBody>
      </p:sp>
      <p:sp>
        <p:nvSpPr>
          <p:cNvPr id="3" name="Объект 2"/>
          <p:cNvSpPr>
            <a:spLocks noGrp="1"/>
          </p:cNvSpPr>
          <p:nvPr>
            <p:ph idx="1"/>
          </p:nvPr>
        </p:nvSpPr>
        <p:spPr/>
        <p:txBody>
          <a:bodyPr/>
          <a:lstStyle/>
          <a:p>
            <a:r>
              <a:rPr lang="uk-UA" dirty="0">
                <a:solidFill>
                  <a:schemeClr val="tx1"/>
                </a:solidFill>
              </a:rPr>
              <a:t>Згідно з правилами протоколу Bitcoin, для того щоб підтвердити транзакцію, власники більшої частини обчислювальної потужності повинні створити блок, у якому міститься ця транзакція, та далі продовжувати ланцюг, заснований на даному блоці. Тоді транзакція буде вважатися повністю підтвердженою. Іншими словами, на основі блоку, в якому транзакція отримала перше підтвердження, має бути побудовано ще кілька блоків. Важливо, що цей ланцюг повинен бути найдовшим і конкурентних ланцюгів не має бути. Необхідну кількість таких блоків (підтверджень транзакції) визначає сам одержувач </a:t>
            </a:r>
            <a:r>
              <a:rPr lang="uk-UA" dirty="0" err="1">
                <a:solidFill>
                  <a:schemeClr val="tx1"/>
                </a:solidFill>
              </a:rPr>
              <a:t>платежа</a:t>
            </a:r>
            <a:r>
              <a:rPr lang="uk-UA" dirty="0">
                <a:solidFill>
                  <a:schemeClr val="tx1"/>
                </a:solidFill>
              </a:rPr>
              <a:t> на свій розсуд. Він керується правилом, яке свідчить, що чим більше підтверджень у транзакції, тим менше ймовірність її наступного скасування.</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3570206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a:xfrm>
            <a:off x="677334" y="1422401"/>
            <a:ext cx="8596668" cy="4618962"/>
          </a:xfrm>
        </p:spPr>
        <p:txBody>
          <a:bodyPr>
            <a:normAutofit/>
          </a:bodyPr>
          <a:lstStyle/>
          <a:p>
            <a:r>
              <a:rPr lang="uk-UA" dirty="0">
                <a:solidFill>
                  <a:schemeClr val="tx1"/>
                </a:solidFill>
              </a:rPr>
              <a:t>Із ростом популярності Bitcoin, значно збільшився потік нових транзакцій в мережі. Відомо, що розмір блоку визначений правилами протоколу і жорстко обмежений. У Bitcoin максимальний розмір блоку становить 1 MB, а час створення блоку в середньому складає 10 хвилин, отже, пропускна здатність обмежена (1,7 </a:t>
            </a:r>
            <a:r>
              <a:rPr lang="uk-UA" dirty="0" err="1">
                <a:solidFill>
                  <a:schemeClr val="tx1"/>
                </a:solidFill>
              </a:rPr>
              <a:t>kB</a:t>
            </a:r>
            <a:r>
              <a:rPr lang="uk-UA" dirty="0">
                <a:solidFill>
                  <a:schemeClr val="tx1"/>
                </a:solidFill>
              </a:rPr>
              <a:t>/s). Якщо потік нових транзакцій перевищує пропускну здатність, то не всі з них будуть оброблені. І такі ситуації трапляються нерідко. Які транзакції отримають підтвердження першими, а які залишаться чекати – це питання, що вимагає чіткої відповіді. І суть цього питання полягає я в конкуренції транзакцій між собою за право бути доданими до блоку.</a:t>
            </a:r>
            <a:endParaRPr lang="ru-RU" dirty="0">
              <a:solidFill>
                <a:schemeClr val="tx1"/>
              </a:solidFill>
            </a:endParaRPr>
          </a:p>
          <a:p>
            <a:r>
              <a:rPr lang="uk-UA" dirty="0">
                <a:solidFill>
                  <a:schemeClr val="tx1"/>
                </a:solidFill>
              </a:rPr>
              <a:t>Механізм комісій у Bitcoin необхідний для оплати послуг розподіленої мережі, де послугою мережі, фактично, є надійне зберігання даних. Користувачі мережі Bitcoin платять за кожен байт даних, доданих до загальної бази. У силу того, що пропускна здатність цієї бази даних обмежена, користувачі конкурують між собою за пріоритет запису.</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1332848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b="1" dirty="0">
                <a:solidFill>
                  <a:schemeClr val="tx1"/>
                </a:solidFill>
              </a:rPr>
              <a:t>Механізм </a:t>
            </a:r>
            <a:r>
              <a:rPr lang="uk-UA" b="1" dirty="0" err="1">
                <a:solidFill>
                  <a:schemeClr val="tx1"/>
                </a:solidFill>
              </a:rPr>
              <a:t>мультипідпису</a:t>
            </a:r>
            <a:r>
              <a:rPr lang="uk-UA" b="1" dirty="0">
                <a:solidFill>
                  <a:schemeClr val="tx1"/>
                </a:solidFill>
              </a:rPr>
              <a:t> та Bitcoin </a:t>
            </a:r>
            <a:r>
              <a:rPr lang="uk-UA" b="1" dirty="0" err="1">
                <a:solidFill>
                  <a:schemeClr val="tx1"/>
                </a:solidFill>
              </a:rPr>
              <a:t>Script</a:t>
            </a:r>
            <a:endParaRPr lang="ru-RU" b="1" dirty="0">
              <a:solidFill>
                <a:schemeClr val="tx1"/>
              </a:solidFill>
            </a:endParaRPr>
          </a:p>
        </p:txBody>
      </p:sp>
      <p:sp>
        <p:nvSpPr>
          <p:cNvPr id="3" name="Объект 2"/>
          <p:cNvSpPr>
            <a:spLocks noGrp="1"/>
          </p:cNvSpPr>
          <p:nvPr>
            <p:ph idx="1"/>
          </p:nvPr>
        </p:nvSpPr>
        <p:spPr/>
        <p:txBody>
          <a:bodyPr/>
          <a:lstStyle/>
          <a:p>
            <a:r>
              <a:rPr lang="uk-UA" dirty="0">
                <a:solidFill>
                  <a:schemeClr val="tx1"/>
                </a:solidFill>
              </a:rPr>
              <a:t>Як явище </a:t>
            </a:r>
            <a:r>
              <a:rPr lang="uk-UA" dirty="0" err="1">
                <a:solidFill>
                  <a:schemeClr val="tx1"/>
                </a:solidFill>
              </a:rPr>
              <a:t>мультипідпис</a:t>
            </a:r>
            <a:r>
              <a:rPr lang="uk-UA" dirty="0">
                <a:solidFill>
                  <a:schemeClr val="tx1"/>
                </a:solidFill>
              </a:rPr>
              <a:t> існував століттями. Для паперових документів було природним, що на контракті потрібно поставити кілька підписів, щоб він став юридично значущим. Однак для традиційного уявлення про підписи електронних транзакцій це виявилося чимось новим (варіант колективного підпису в банківських системах не враховуємо, оскільки він реалізований не криптографічним способом). </a:t>
            </a:r>
            <a:endParaRPr lang="ru-RU" dirty="0">
              <a:solidFill>
                <a:schemeClr val="tx1"/>
              </a:solidFill>
            </a:endParaRPr>
          </a:p>
          <a:p>
            <a:r>
              <a:rPr lang="uk-UA" dirty="0">
                <a:solidFill>
                  <a:schemeClr val="tx1"/>
                </a:solidFill>
              </a:rPr>
              <a:t>У Bitcoin був запропонований максимально простий метод, суть якого полягала у тому, що транзакція мала бути завірена кількома підписами. До того ж цей підхід допомагає вирішувати проблему надійного зберігання монет і робити можливим спільне управління балансом гаманця. Ідея </a:t>
            </a:r>
            <a:r>
              <a:rPr lang="uk-UA" i="1" dirty="0">
                <a:solidFill>
                  <a:schemeClr val="tx1"/>
                </a:solidFill>
              </a:rPr>
              <a:t>multisignature </a:t>
            </a:r>
            <a:r>
              <a:rPr lang="uk-UA" dirty="0">
                <a:solidFill>
                  <a:schemeClr val="tx1"/>
                </a:solidFill>
              </a:rPr>
              <a:t>(</a:t>
            </a:r>
            <a:r>
              <a:rPr lang="uk-UA" dirty="0" err="1">
                <a:solidFill>
                  <a:schemeClr val="tx1"/>
                </a:solidFill>
              </a:rPr>
              <a:t>мультипідпису</a:t>
            </a:r>
            <a:r>
              <a:rPr lang="uk-UA" dirty="0">
                <a:solidFill>
                  <a:schemeClr val="tx1"/>
                </a:solidFill>
              </a:rPr>
              <a:t>) згодом набула широкого застосування у смарт-контрактах.</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21792844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uk-UA" dirty="0">
                <a:solidFill>
                  <a:schemeClr val="tx1"/>
                </a:solidFill>
              </a:rPr>
              <a:t>Формуючи транзакції, користувачі встановлюють комісію у вигляді певної кількості </a:t>
            </a:r>
            <a:r>
              <a:rPr lang="uk-UA" dirty="0" err="1">
                <a:solidFill>
                  <a:schemeClr val="tx1"/>
                </a:solidFill>
              </a:rPr>
              <a:t>satoshi</a:t>
            </a:r>
            <a:r>
              <a:rPr lang="uk-UA" dirty="0">
                <a:solidFill>
                  <a:schemeClr val="tx1"/>
                </a:solidFill>
              </a:rPr>
              <a:t> за один байт даних. При цьому кожен вузол-</a:t>
            </a:r>
            <a:r>
              <a:rPr lang="uk-UA" dirty="0" err="1">
                <a:solidFill>
                  <a:schemeClr val="tx1"/>
                </a:solidFill>
              </a:rPr>
              <a:t>валідатор</a:t>
            </a:r>
            <a:r>
              <a:rPr lang="uk-UA" dirty="0">
                <a:solidFill>
                  <a:schemeClr val="tx1"/>
                </a:solidFill>
              </a:rPr>
              <a:t> виставляє усі непідтверджені транзакції в чергу таким чином, що спочатку він підтверджує транзакції, які платять більшу комісію за одиницю свого розміру (</a:t>
            </a:r>
            <a:r>
              <a:rPr lang="uk-UA" i="1" dirty="0">
                <a:solidFill>
                  <a:schemeClr val="tx1"/>
                </a:solidFill>
              </a:rPr>
              <a:t>вагову одиницю</a:t>
            </a:r>
            <a:r>
              <a:rPr lang="uk-UA" dirty="0">
                <a:solidFill>
                  <a:schemeClr val="tx1"/>
                </a:solidFill>
              </a:rPr>
              <a:t>). Очевидно, що ті транзакції, які потрапляють в кінець черги, можуть довго залишатися непідтвердженими.</a:t>
            </a:r>
            <a:endParaRPr lang="ru-RU" dirty="0">
              <a:solidFill>
                <a:schemeClr val="tx1"/>
              </a:solidFill>
            </a:endParaRPr>
          </a:p>
        </p:txBody>
      </p:sp>
    </p:spTree>
    <p:extLst>
      <p:ext uri="{BB962C8B-B14F-4D97-AF65-F5344CB8AC3E}">
        <p14:creationId xmlns:p14="http://schemas.microsoft.com/office/powerpoint/2010/main" val="1033246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uk-UA" b="1" dirty="0">
                <a:solidFill>
                  <a:schemeClr val="tx1"/>
                </a:solidFill>
              </a:rPr>
              <a:t>Підвищення комісії після відправки транзакції</a:t>
            </a:r>
            <a:r>
              <a:rPr lang="ru-RU" b="1" dirty="0">
                <a:solidFill>
                  <a:schemeClr val="tx1"/>
                </a:solidFill>
              </a:rPr>
              <a:t/>
            </a:r>
            <a:br>
              <a:rPr lang="ru-RU" b="1" dirty="0">
                <a:solidFill>
                  <a:schemeClr val="tx1"/>
                </a:solidFill>
              </a:rPr>
            </a:br>
            <a:endParaRPr lang="ru-RU" dirty="0">
              <a:solidFill>
                <a:schemeClr val="tx1"/>
              </a:solidFill>
            </a:endParaRPr>
          </a:p>
        </p:txBody>
      </p:sp>
      <p:sp>
        <p:nvSpPr>
          <p:cNvPr id="3" name="Объект 2"/>
          <p:cNvSpPr>
            <a:spLocks noGrp="1"/>
          </p:cNvSpPr>
          <p:nvPr>
            <p:ph idx="1"/>
          </p:nvPr>
        </p:nvSpPr>
        <p:spPr/>
        <p:txBody>
          <a:bodyPr>
            <a:normAutofit lnSpcReduction="10000"/>
          </a:bodyPr>
          <a:lstStyle/>
          <a:p>
            <a:r>
              <a:rPr lang="uk-UA" dirty="0">
                <a:solidFill>
                  <a:schemeClr val="tx1"/>
                </a:solidFill>
              </a:rPr>
              <a:t>Відзначимо, що протокол Bitcoin вельми гнучкий відносно комісій. Є два покращення протоколу, які дозволяють підвищити комісію вже сформованої і відправленої транзакції: </a:t>
            </a:r>
            <a:r>
              <a:rPr lang="uk-UA" i="1" dirty="0" err="1">
                <a:solidFill>
                  <a:schemeClr val="tx1"/>
                </a:solidFill>
              </a:rPr>
              <a:t>replace-by-fee</a:t>
            </a:r>
            <a:r>
              <a:rPr lang="uk-UA" dirty="0">
                <a:solidFill>
                  <a:schemeClr val="tx1"/>
                </a:solidFill>
              </a:rPr>
              <a:t> і </a:t>
            </a:r>
            <a:r>
              <a:rPr lang="uk-UA" i="1" dirty="0" err="1">
                <a:solidFill>
                  <a:schemeClr val="tx1"/>
                </a:solidFill>
              </a:rPr>
              <a:t>child-pays-for-parent</a:t>
            </a:r>
            <a:r>
              <a:rPr lang="uk-UA" dirty="0">
                <a:solidFill>
                  <a:schemeClr val="tx1"/>
                </a:solidFill>
              </a:rPr>
              <a:t>. На жаль, мало гаманців, що реалізують цю функціональність для зручності своїх користувачів, хоча з часом їх стає більше.</a:t>
            </a:r>
            <a:endParaRPr lang="ru-RU" dirty="0">
              <a:solidFill>
                <a:schemeClr val="tx1"/>
              </a:solidFill>
            </a:endParaRPr>
          </a:p>
          <a:p>
            <a:r>
              <a:rPr lang="uk-UA" i="1" dirty="0">
                <a:solidFill>
                  <a:schemeClr val="tx1"/>
                </a:solidFill>
              </a:rPr>
              <a:t>RBF </a:t>
            </a:r>
            <a:r>
              <a:rPr lang="uk-UA" dirty="0">
                <a:solidFill>
                  <a:schemeClr val="tx1"/>
                </a:solidFill>
              </a:rPr>
              <a:t>(</a:t>
            </a:r>
            <a:r>
              <a:rPr lang="uk-UA" dirty="0" err="1">
                <a:solidFill>
                  <a:schemeClr val="tx1"/>
                </a:solidFill>
              </a:rPr>
              <a:t>replace-by-fee</a:t>
            </a:r>
            <a:r>
              <a:rPr lang="uk-UA" dirty="0">
                <a:solidFill>
                  <a:schemeClr val="tx1"/>
                </a:solidFill>
              </a:rPr>
              <a:t>) дозволяє замінити непідтверджену транзакцію альтернативною транзакцією з вищою комісією. Це означає, що користувач може заново створити транзакцію, що ідентична непідтвердженій, збільшити розмір комісії в ній та відправити знову до мережі. Існує набір правил, що визначають, як створити таку транзакцію і як вузли мережі повинні її обробити (здійснити заміну). Після створення такої транзакції вона буде конфліктувати з тією, що була випущена раніше, а отже з обох транзакцій може бути підтверджена лише одна (звичайно, </a:t>
            </a:r>
            <a:r>
              <a:rPr lang="uk-UA" dirty="0" err="1">
                <a:solidFill>
                  <a:schemeClr val="tx1"/>
                </a:solidFill>
              </a:rPr>
              <a:t>валідатору</a:t>
            </a:r>
            <a:r>
              <a:rPr lang="uk-UA" dirty="0">
                <a:solidFill>
                  <a:schemeClr val="tx1"/>
                </a:solidFill>
              </a:rPr>
              <a:t> вигідно включити до блоку транзакцію з більш високою комісією).</a:t>
            </a:r>
            <a:endParaRPr lang="ru-RU" dirty="0">
              <a:solidFill>
                <a:schemeClr val="tx1"/>
              </a:solidFill>
            </a:endParaRPr>
          </a:p>
        </p:txBody>
      </p:sp>
    </p:spTree>
    <p:extLst>
      <p:ext uri="{BB962C8B-B14F-4D97-AF65-F5344CB8AC3E}">
        <p14:creationId xmlns:p14="http://schemas.microsoft.com/office/powerpoint/2010/main" val="1391533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r>
              <a:rPr lang="uk-UA" i="1" dirty="0">
                <a:solidFill>
                  <a:schemeClr val="tx1"/>
                </a:solidFill>
              </a:rPr>
              <a:t>CPFP </a:t>
            </a:r>
            <a:r>
              <a:rPr lang="uk-UA" dirty="0">
                <a:solidFill>
                  <a:schemeClr val="tx1"/>
                </a:solidFill>
              </a:rPr>
              <a:t>(</a:t>
            </a:r>
            <a:r>
              <a:rPr lang="uk-UA" i="1" dirty="0" err="1">
                <a:solidFill>
                  <a:schemeClr val="tx1"/>
                </a:solidFill>
              </a:rPr>
              <a:t>child-pays-for-parent</a:t>
            </a:r>
            <a:r>
              <a:rPr lang="uk-UA" i="1" dirty="0">
                <a:solidFill>
                  <a:schemeClr val="tx1"/>
                </a:solidFill>
              </a:rPr>
              <a:t>). </a:t>
            </a:r>
            <a:r>
              <a:rPr lang="uk-UA" dirty="0">
                <a:solidFill>
                  <a:schemeClr val="tx1"/>
                </a:solidFill>
              </a:rPr>
              <a:t>У цьому випадку вам потрібно створити нову </a:t>
            </a:r>
            <a:r>
              <a:rPr lang="uk-UA" i="1" dirty="0" err="1">
                <a:solidFill>
                  <a:schemeClr val="tx1"/>
                </a:solidFill>
              </a:rPr>
              <a:t>child</a:t>
            </a:r>
            <a:r>
              <a:rPr lang="uk-UA" i="1" dirty="0">
                <a:solidFill>
                  <a:schemeClr val="tx1"/>
                </a:solidFill>
              </a:rPr>
              <a:t> </a:t>
            </a:r>
            <a:r>
              <a:rPr lang="uk-UA" dirty="0">
                <a:solidFill>
                  <a:schemeClr val="tx1"/>
                </a:solidFill>
              </a:rPr>
              <a:t>транзакцію, яка буде платити монети за вашу непідтверджену </a:t>
            </a:r>
            <a:r>
              <a:rPr lang="uk-UA" dirty="0" err="1">
                <a:solidFill>
                  <a:schemeClr val="tx1"/>
                </a:solidFill>
              </a:rPr>
              <a:t>parent</a:t>
            </a:r>
            <a:r>
              <a:rPr lang="uk-UA" dirty="0">
                <a:solidFill>
                  <a:schemeClr val="tx1"/>
                </a:solidFill>
              </a:rPr>
              <a:t> транзакцію. Для цього в </a:t>
            </a:r>
            <a:r>
              <a:rPr lang="uk-UA" dirty="0" err="1">
                <a:solidFill>
                  <a:schemeClr val="tx1"/>
                </a:solidFill>
              </a:rPr>
              <a:t>child</a:t>
            </a:r>
            <a:r>
              <a:rPr lang="uk-UA" dirty="0">
                <a:solidFill>
                  <a:schemeClr val="tx1"/>
                </a:solidFill>
              </a:rPr>
              <a:t> транзакцію ви включаєте комісію, яка дуже вигідна для </a:t>
            </a:r>
            <a:r>
              <a:rPr lang="uk-UA" dirty="0" err="1">
                <a:solidFill>
                  <a:schemeClr val="tx1"/>
                </a:solidFill>
              </a:rPr>
              <a:t>валідаторів</a:t>
            </a:r>
            <a:r>
              <a:rPr lang="uk-UA" dirty="0">
                <a:solidFill>
                  <a:schemeClr val="tx1"/>
                </a:solidFill>
              </a:rPr>
              <a:t>. Але в порядку її підтвердження та отримання відповідної винагороди, </a:t>
            </a:r>
            <a:r>
              <a:rPr lang="uk-UA" dirty="0" err="1">
                <a:solidFill>
                  <a:schemeClr val="tx1"/>
                </a:solidFill>
              </a:rPr>
              <a:t>валідаторам</a:t>
            </a:r>
            <a:r>
              <a:rPr lang="uk-UA" dirty="0">
                <a:solidFill>
                  <a:schemeClr val="tx1"/>
                </a:solidFill>
              </a:rPr>
              <a:t> необхідно для початку підтвердити </a:t>
            </a:r>
            <a:r>
              <a:rPr lang="uk-UA" dirty="0" err="1">
                <a:solidFill>
                  <a:schemeClr val="tx1"/>
                </a:solidFill>
              </a:rPr>
              <a:t>parent</a:t>
            </a:r>
            <a:r>
              <a:rPr lang="uk-UA" dirty="0">
                <a:solidFill>
                  <a:schemeClr val="tx1"/>
                </a:solidFill>
              </a:rPr>
              <a:t> транзакцію і додати обидві транзакції до одного блоку. Такий метод був запропонований у серпні 2016 року. Такий підхід має ряд технічних нюансів і організаційних вимог для його коректного використання. Одна з таких вимог полягає в тому, що користувач (або програмне забезпечення в автоматичному режимі) повинен наново переоцінити комісію транзакції, сформувати та підписати нову (альтернативну) транзакцію, поширити її мережею та продовжити спостереження за її станом.</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40342686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b="1" dirty="0">
                <a:solidFill>
                  <a:schemeClr val="tx1"/>
                </a:solidFill>
              </a:rPr>
              <a:t>Як </a:t>
            </a:r>
            <a:r>
              <a:rPr lang="uk-UA" b="1" dirty="0" err="1">
                <a:solidFill>
                  <a:schemeClr val="tx1"/>
                </a:solidFill>
              </a:rPr>
              <a:t>Segregated</a:t>
            </a:r>
            <a:r>
              <a:rPr lang="uk-UA" b="1" dirty="0">
                <a:solidFill>
                  <a:schemeClr val="tx1"/>
                </a:solidFill>
              </a:rPr>
              <a:t> </a:t>
            </a:r>
            <a:r>
              <a:rPr lang="uk-UA" b="1" dirty="0" err="1">
                <a:solidFill>
                  <a:schemeClr val="tx1"/>
                </a:solidFill>
              </a:rPr>
              <a:t>Witness</a:t>
            </a:r>
            <a:r>
              <a:rPr lang="uk-UA" b="1" dirty="0">
                <a:solidFill>
                  <a:schemeClr val="tx1"/>
                </a:solidFill>
              </a:rPr>
              <a:t> допомагає знизити комісії</a:t>
            </a:r>
            <a:endParaRPr lang="ru-RU" b="1" dirty="0">
              <a:solidFill>
                <a:schemeClr val="tx1"/>
              </a:solidFill>
            </a:endParaRPr>
          </a:p>
        </p:txBody>
      </p:sp>
      <p:sp>
        <p:nvSpPr>
          <p:cNvPr id="3" name="Объект 2"/>
          <p:cNvSpPr>
            <a:spLocks noGrp="1"/>
          </p:cNvSpPr>
          <p:nvPr>
            <p:ph idx="1"/>
          </p:nvPr>
        </p:nvSpPr>
        <p:spPr/>
        <p:txBody>
          <a:bodyPr>
            <a:normAutofit lnSpcReduction="10000"/>
          </a:bodyPr>
          <a:lstStyle/>
          <a:p>
            <a:r>
              <a:rPr lang="uk-UA" dirty="0">
                <a:solidFill>
                  <a:schemeClr val="tx1"/>
                </a:solidFill>
              </a:rPr>
              <a:t>Нагадаємо, що однією зі змін протоколу, які були внесені з оновленням </a:t>
            </a:r>
            <a:r>
              <a:rPr lang="uk-UA" dirty="0" err="1">
                <a:solidFill>
                  <a:schemeClr val="tx1"/>
                </a:solidFill>
              </a:rPr>
              <a:t>Segregated</a:t>
            </a:r>
            <a:r>
              <a:rPr lang="uk-UA" dirty="0">
                <a:solidFill>
                  <a:schemeClr val="tx1"/>
                </a:solidFill>
              </a:rPr>
              <a:t> </a:t>
            </a:r>
            <a:r>
              <a:rPr lang="uk-UA" dirty="0" err="1">
                <a:solidFill>
                  <a:schemeClr val="tx1"/>
                </a:solidFill>
              </a:rPr>
              <a:t>Witness</a:t>
            </a:r>
            <a:r>
              <a:rPr lang="uk-UA" dirty="0">
                <a:solidFill>
                  <a:schemeClr val="tx1"/>
                </a:solidFill>
              </a:rPr>
              <a:t>, є введення нового формату транзакції і її ваги (</a:t>
            </a:r>
            <a:r>
              <a:rPr lang="uk-UA" i="1" dirty="0" err="1">
                <a:solidFill>
                  <a:schemeClr val="tx1"/>
                </a:solidFill>
              </a:rPr>
              <a:t>transaction</a:t>
            </a:r>
            <a:r>
              <a:rPr lang="uk-UA" i="1" dirty="0">
                <a:solidFill>
                  <a:schemeClr val="tx1"/>
                </a:solidFill>
              </a:rPr>
              <a:t> </a:t>
            </a:r>
            <a:r>
              <a:rPr lang="uk-UA" i="1" dirty="0" err="1">
                <a:solidFill>
                  <a:schemeClr val="tx1"/>
                </a:solidFill>
              </a:rPr>
              <a:t>weight</a:t>
            </a:r>
            <a:r>
              <a:rPr lang="uk-UA" dirty="0">
                <a:solidFill>
                  <a:schemeClr val="tx1"/>
                </a:solidFill>
              </a:rPr>
              <a:t>). До появи </a:t>
            </a:r>
            <a:r>
              <a:rPr lang="uk-UA" dirty="0" err="1">
                <a:solidFill>
                  <a:schemeClr val="tx1"/>
                </a:solidFill>
              </a:rPr>
              <a:t>Segregated</a:t>
            </a:r>
            <a:r>
              <a:rPr lang="uk-UA" dirty="0">
                <a:solidFill>
                  <a:schemeClr val="tx1"/>
                </a:solidFill>
              </a:rPr>
              <a:t> </a:t>
            </a:r>
            <a:r>
              <a:rPr lang="uk-UA" dirty="0" err="1">
                <a:solidFill>
                  <a:schemeClr val="tx1"/>
                </a:solidFill>
              </a:rPr>
              <a:t>Witness</a:t>
            </a:r>
            <a:r>
              <a:rPr lang="uk-UA" dirty="0">
                <a:solidFill>
                  <a:schemeClr val="tx1"/>
                </a:solidFill>
              </a:rPr>
              <a:t> при розрахунку комісії зазвичай враховували тільки розмір транзакції. Тепер важливими є і розмір транзакції і її вага. Нова транзакція зберігає докази володіння монетами в окремій структурі (</a:t>
            </a:r>
            <a:r>
              <a:rPr lang="uk-UA" i="1" dirty="0" err="1">
                <a:solidFill>
                  <a:schemeClr val="tx1"/>
                </a:solidFill>
              </a:rPr>
              <a:t>witness</a:t>
            </a:r>
            <a:r>
              <a:rPr lang="uk-UA" i="1" dirty="0">
                <a:solidFill>
                  <a:schemeClr val="tx1"/>
                </a:solidFill>
              </a:rPr>
              <a:t> </a:t>
            </a:r>
            <a:r>
              <a:rPr lang="uk-UA" i="1" dirty="0" err="1">
                <a:solidFill>
                  <a:schemeClr val="tx1"/>
                </a:solidFill>
              </a:rPr>
              <a:t>data</a:t>
            </a:r>
            <a:r>
              <a:rPr lang="uk-UA" dirty="0">
                <a:solidFill>
                  <a:schemeClr val="tx1"/>
                </a:solidFill>
              </a:rPr>
              <a:t>). Щоб перевести розмір транзакції (</a:t>
            </a:r>
            <a:r>
              <a:rPr lang="uk-UA" i="1" dirty="0" err="1">
                <a:solidFill>
                  <a:schemeClr val="tx1"/>
                </a:solidFill>
              </a:rPr>
              <a:t>total</a:t>
            </a:r>
            <a:r>
              <a:rPr lang="uk-UA" i="1" dirty="0">
                <a:solidFill>
                  <a:schemeClr val="tx1"/>
                </a:solidFill>
              </a:rPr>
              <a:t> </a:t>
            </a:r>
            <a:r>
              <a:rPr lang="uk-UA" i="1" dirty="0" err="1">
                <a:solidFill>
                  <a:schemeClr val="tx1"/>
                </a:solidFill>
              </a:rPr>
              <a:t>size</a:t>
            </a:r>
            <a:r>
              <a:rPr lang="uk-UA" dirty="0">
                <a:solidFill>
                  <a:schemeClr val="tx1"/>
                </a:solidFill>
              </a:rPr>
              <a:t>) до її ваги, розмір </a:t>
            </a:r>
            <a:r>
              <a:rPr lang="uk-UA" dirty="0" err="1">
                <a:solidFill>
                  <a:schemeClr val="tx1"/>
                </a:solidFill>
              </a:rPr>
              <a:t>witness</a:t>
            </a:r>
            <a:r>
              <a:rPr lang="uk-UA" dirty="0">
                <a:solidFill>
                  <a:schemeClr val="tx1"/>
                </a:solidFill>
              </a:rPr>
              <a:t> </a:t>
            </a:r>
            <a:r>
              <a:rPr lang="uk-UA" dirty="0" err="1">
                <a:solidFill>
                  <a:schemeClr val="tx1"/>
                </a:solidFill>
              </a:rPr>
              <a:t>data</a:t>
            </a:r>
            <a:r>
              <a:rPr lang="uk-UA" dirty="0">
                <a:solidFill>
                  <a:schemeClr val="tx1"/>
                </a:solidFill>
              </a:rPr>
              <a:t> множиться на менший коефіцієнт, ніж інші дані транзакції.</a:t>
            </a:r>
            <a:endParaRPr lang="ru-RU" dirty="0">
              <a:solidFill>
                <a:schemeClr val="tx1"/>
              </a:solidFill>
            </a:endParaRPr>
          </a:p>
          <a:p>
            <a:r>
              <a:rPr lang="uk-UA" dirty="0">
                <a:solidFill>
                  <a:schemeClr val="tx1"/>
                </a:solidFill>
              </a:rPr>
              <a:t>Відомо, що близько 60% всіх даних транзакції становлять саме дані доказу володіння монетами (тобто такі, які можна записати у </a:t>
            </a:r>
            <a:r>
              <a:rPr lang="uk-UA" dirty="0" err="1">
                <a:solidFill>
                  <a:schemeClr val="tx1"/>
                </a:solidFill>
              </a:rPr>
              <a:t>witness</a:t>
            </a:r>
            <a:r>
              <a:rPr lang="uk-UA" dirty="0">
                <a:solidFill>
                  <a:schemeClr val="tx1"/>
                </a:solidFill>
              </a:rPr>
              <a:t> </a:t>
            </a:r>
            <a:r>
              <a:rPr lang="uk-UA" dirty="0" err="1">
                <a:solidFill>
                  <a:schemeClr val="tx1"/>
                </a:solidFill>
              </a:rPr>
              <a:t>data</a:t>
            </a:r>
            <a:r>
              <a:rPr lang="uk-UA" dirty="0">
                <a:solidFill>
                  <a:schemeClr val="tx1"/>
                </a:solidFill>
              </a:rPr>
              <a:t>). Відповідно, вага транзакцій нового формату значно зменшиться. Таким чином, користувач може платити менше за підтвердження нової транзакції, при цьому вона буде мати той же пріоритет у </a:t>
            </a:r>
            <a:r>
              <a:rPr lang="uk-UA" dirty="0" err="1">
                <a:solidFill>
                  <a:schemeClr val="tx1"/>
                </a:solidFill>
              </a:rPr>
              <a:t>валідаторів</a:t>
            </a:r>
            <a:r>
              <a:rPr lang="uk-UA" dirty="0">
                <a:solidFill>
                  <a:schemeClr val="tx1"/>
                </a:solidFill>
              </a:rPr>
              <a:t> при включенні в блок, що й стара транзакція з більшою комісією.</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37736119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b="1" dirty="0">
                <a:solidFill>
                  <a:schemeClr val="tx1"/>
                </a:solidFill>
              </a:rPr>
              <a:t>Варіант із другом-</a:t>
            </a:r>
            <a:r>
              <a:rPr lang="uk-UA" b="1" dirty="0" err="1">
                <a:solidFill>
                  <a:schemeClr val="tx1"/>
                </a:solidFill>
              </a:rPr>
              <a:t>майнером</a:t>
            </a:r>
            <a:endParaRPr lang="ru-RU" b="1" dirty="0">
              <a:solidFill>
                <a:schemeClr val="tx1"/>
              </a:solidFill>
            </a:endParaRPr>
          </a:p>
        </p:txBody>
      </p:sp>
      <p:sp>
        <p:nvSpPr>
          <p:cNvPr id="3" name="Объект 2"/>
          <p:cNvSpPr>
            <a:spLocks noGrp="1"/>
          </p:cNvSpPr>
          <p:nvPr>
            <p:ph idx="1"/>
          </p:nvPr>
        </p:nvSpPr>
        <p:spPr>
          <a:xfrm>
            <a:off x="677334" y="1357745"/>
            <a:ext cx="8596668" cy="4683617"/>
          </a:xfrm>
        </p:spPr>
        <p:txBody>
          <a:bodyPr>
            <a:normAutofit/>
          </a:bodyPr>
          <a:lstStyle/>
          <a:p>
            <a:r>
              <a:rPr lang="uk-UA" dirty="0">
                <a:solidFill>
                  <a:schemeClr val="tx1"/>
                </a:solidFill>
              </a:rPr>
              <a:t>Уявіть, що у вас є друг, який займається </a:t>
            </a:r>
            <a:r>
              <a:rPr lang="uk-UA" dirty="0" err="1">
                <a:solidFill>
                  <a:schemeClr val="tx1"/>
                </a:solidFill>
              </a:rPr>
              <a:t>майнінгом</a:t>
            </a:r>
            <a:r>
              <a:rPr lang="uk-UA" dirty="0">
                <a:solidFill>
                  <a:schemeClr val="tx1"/>
                </a:solidFill>
              </a:rPr>
              <a:t> і контролює 10% усієї обчислювальної потужності, задіяної в мережі Bitcoin. У середньому він створює блок один раз на 100 хвилин. У цьому випадку ви можете сформувати свою транзакцію, в якій встановите нульову комісію, після чого відправите цю транзакцію своєму другу для підтвердження.</a:t>
            </a:r>
            <a:endParaRPr lang="ru-RU" dirty="0">
              <a:solidFill>
                <a:schemeClr val="tx1"/>
              </a:solidFill>
            </a:endParaRPr>
          </a:p>
          <a:p>
            <a:r>
              <a:rPr lang="uk-UA" dirty="0">
                <a:solidFill>
                  <a:schemeClr val="tx1"/>
                </a:solidFill>
              </a:rPr>
              <a:t>У середньому перше підтвердження з імовірністю близькою до 100% ваша транзакція отримає протягом 100 хвилин, а повне підтвердження – за 50 хвилин після першого. В результаті ваші транзакції будуть отримувати повне підтвердження приблизно протягом 150 хвилин. Якби у вас такого друга не було, повне підтвердження транзакція отримувала б приблизно протягом 60 хвилин, але вже з оплатою повноцінної комісії</a:t>
            </a:r>
            <a:r>
              <a:rPr lang="uk-UA" dirty="0" smtClean="0">
                <a:solidFill>
                  <a:schemeClr val="tx1"/>
                </a:solidFill>
              </a:rPr>
              <a:t>.</a:t>
            </a:r>
          </a:p>
          <a:p>
            <a:r>
              <a:rPr lang="uk-UA" dirty="0">
                <a:solidFill>
                  <a:schemeClr val="tx1"/>
                </a:solidFill>
              </a:rPr>
              <a:t>Як бачите, якщо мова йде про економію коштів, то вам пощастило, якщо у вас є друг </a:t>
            </a:r>
            <a:r>
              <a:rPr lang="uk-UA" dirty="0" err="1">
                <a:solidFill>
                  <a:schemeClr val="tx1"/>
                </a:solidFill>
              </a:rPr>
              <a:t>валідатор</a:t>
            </a:r>
            <a:r>
              <a:rPr lang="uk-UA" dirty="0">
                <a:solidFill>
                  <a:schemeClr val="tx1"/>
                </a:solidFill>
              </a:rPr>
              <a:t>, який контролює значну частину всієї </a:t>
            </a:r>
            <a:r>
              <a:rPr lang="uk-UA" dirty="0" err="1">
                <a:solidFill>
                  <a:schemeClr val="tx1"/>
                </a:solidFill>
              </a:rPr>
              <a:t>майнінгової</a:t>
            </a:r>
            <a:r>
              <a:rPr lang="uk-UA" dirty="0">
                <a:solidFill>
                  <a:schemeClr val="tx1"/>
                </a:solidFill>
              </a:rPr>
              <a:t> потужності в Bitcoin. Але якщо такого друга немає, то можуть існувати альтернативні варіанти оплати місця в блоці.</a:t>
            </a:r>
            <a:endParaRPr lang="ru-RU" dirty="0">
              <a:solidFill>
                <a:schemeClr val="tx1"/>
              </a:solidFill>
            </a:endParaRPr>
          </a:p>
          <a:p>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19212924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uk-UA" b="1" dirty="0">
                <a:solidFill>
                  <a:schemeClr val="tx1"/>
                </a:solidFill>
              </a:rPr>
              <a:t>Варіант із </a:t>
            </a:r>
            <a:r>
              <a:rPr lang="uk-UA" b="1" dirty="0" err="1">
                <a:solidFill>
                  <a:schemeClr val="tx1"/>
                </a:solidFill>
              </a:rPr>
              <a:t>продажем</a:t>
            </a:r>
            <a:r>
              <a:rPr lang="uk-UA" b="1" dirty="0">
                <a:solidFill>
                  <a:schemeClr val="tx1"/>
                </a:solidFill>
              </a:rPr>
              <a:t> місць у черзі на підтвердження</a:t>
            </a:r>
            <a:r>
              <a:rPr lang="ru-RU" b="1" dirty="0">
                <a:solidFill>
                  <a:schemeClr val="tx1"/>
                </a:solidFill>
              </a:rPr>
              <a:t/>
            </a:r>
            <a:br>
              <a:rPr lang="ru-RU" b="1" dirty="0">
                <a:solidFill>
                  <a:schemeClr val="tx1"/>
                </a:solidFill>
              </a:rPr>
            </a:br>
            <a:endParaRPr lang="ru-RU" dirty="0">
              <a:solidFill>
                <a:schemeClr val="tx1"/>
              </a:solidFill>
            </a:endParaRPr>
          </a:p>
        </p:txBody>
      </p:sp>
      <p:sp>
        <p:nvSpPr>
          <p:cNvPr id="3" name="Объект 2"/>
          <p:cNvSpPr>
            <a:spLocks noGrp="1"/>
          </p:cNvSpPr>
          <p:nvPr>
            <p:ph idx="1"/>
          </p:nvPr>
        </p:nvSpPr>
        <p:spPr/>
        <p:txBody>
          <a:bodyPr/>
          <a:lstStyle/>
          <a:p>
            <a:r>
              <a:rPr lang="uk-UA" dirty="0">
                <a:solidFill>
                  <a:schemeClr val="tx1"/>
                </a:solidFill>
              </a:rPr>
              <a:t>Зазвичай </a:t>
            </a:r>
            <a:r>
              <a:rPr lang="uk-UA" dirty="0" err="1">
                <a:solidFill>
                  <a:schemeClr val="tx1"/>
                </a:solidFill>
              </a:rPr>
              <a:t>валідатор</a:t>
            </a:r>
            <a:r>
              <a:rPr lang="uk-UA" dirty="0">
                <a:solidFill>
                  <a:schemeClr val="tx1"/>
                </a:solidFill>
              </a:rPr>
              <a:t> діє за стандартною схемою і сортує транзакції за ціною запису 1 </a:t>
            </a:r>
            <a:r>
              <a:rPr lang="uk-UA" dirty="0" err="1">
                <a:solidFill>
                  <a:schemeClr val="tx1"/>
                </a:solidFill>
              </a:rPr>
              <a:t>байта</a:t>
            </a:r>
            <a:r>
              <a:rPr lang="uk-UA" dirty="0">
                <a:solidFill>
                  <a:schemeClr val="tx1"/>
                </a:solidFill>
              </a:rPr>
              <a:t> даних. Схоже, що зараз так реалізовано практично все програмне забезпечення для </a:t>
            </a:r>
            <a:r>
              <a:rPr lang="uk-UA" dirty="0" err="1">
                <a:solidFill>
                  <a:schemeClr val="tx1"/>
                </a:solidFill>
              </a:rPr>
              <a:t>майнінгу</a:t>
            </a:r>
            <a:r>
              <a:rPr lang="uk-UA" dirty="0">
                <a:solidFill>
                  <a:schemeClr val="tx1"/>
                </a:solidFill>
              </a:rPr>
              <a:t>. Однак не виключено, що у </a:t>
            </a:r>
            <a:r>
              <a:rPr lang="uk-UA" dirty="0" err="1">
                <a:solidFill>
                  <a:schemeClr val="tx1"/>
                </a:solidFill>
              </a:rPr>
              <a:t>валідатора</a:t>
            </a:r>
            <a:r>
              <a:rPr lang="uk-UA" dirty="0">
                <a:solidFill>
                  <a:schemeClr val="tx1"/>
                </a:solidFill>
              </a:rPr>
              <a:t> може бути краща мотивація. Він може самостійно формувати політику монетизації своєї активності. Інакше кажучи, він може діяти нестандартно щодо транзакцій при їх запису до свого блоку. Якщо знайдуться більш вигідні умови, ніж просто взяти комісію за вашу транзакцію, найімовірніше, він змінить свою політику. Такий підхід передбачає, що користувачі будуть платити </a:t>
            </a:r>
            <a:r>
              <a:rPr lang="uk-UA" dirty="0" err="1">
                <a:solidFill>
                  <a:schemeClr val="tx1"/>
                </a:solidFill>
              </a:rPr>
              <a:t>валідатору</a:t>
            </a:r>
            <a:r>
              <a:rPr lang="uk-UA" dirty="0">
                <a:solidFill>
                  <a:schemeClr val="tx1"/>
                </a:solidFill>
              </a:rPr>
              <a:t> за підтвердження своїх транзакцій через не заздалегідь встановлену комісію, а безпосередньо (за власною схемою).</a:t>
            </a:r>
            <a:endParaRPr lang="ru-RU" dirty="0">
              <a:solidFill>
                <a:schemeClr val="tx1"/>
              </a:solidFill>
            </a:endParaRPr>
          </a:p>
        </p:txBody>
      </p:sp>
    </p:spTree>
    <p:extLst>
      <p:ext uri="{BB962C8B-B14F-4D97-AF65-F5344CB8AC3E}">
        <p14:creationId xmlns:p14="http://schemas.microsoft.com/office/powerpoint/2010/main" val="42570758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pPr marL="0" indent="0">
              <a:buNone/>
            </a:pPr>
            <a:r>
              <a:rPr lang="uk-UA" dirty="0" smtClean="0">
                <a:solidFill>
                  <a:schemeClr val="tx1"/>
                </a:solidFill>
              </a:rPr>
              <a:t>	На </a:t>
            </a:r>
            <a:r>
              <a:rPr lang="uk-UA" dirty="0">
                <a:solidFill>
                  <a:schemeClr val="tx1"/>
                </a:solidFill>
              </a:rPr>
              <a:t>практиці, будь-який досить великий </a:t>
            </a:r>
            <a:r>
              <a:rPr lang="uk-UA" dirty="0" err="1">
                <a:solidFill>
                  <a:schemeClr val="tx1"/>
                </a:solidFill>
              </a:rPr>
              <a:t>майнінговий</a:t>
            </a:r>
            <a:r>
              <a:rPr lang="uk-UA" dirty="0">
                <a:solidFill>
                  <a:schemeClr val="tx1"/>
                </a:solidFill>
              </a:rPr>
              <a:t> пул може вести свою кампанію з метою підвищення прибутковості і використовувати для цього нехитрі механізми, наприклад:</a:t>
            </a:r>
            <a:endParaRPr lang="ru-RU" dirty="0">
              <a:solidFill>
                <a:schemeClr val="tx1"/>
              </a:solidFill>
            </a:endParaRPr>
          </a:p>
          <a:p>
            <a:pPr lvl="0"/>
            <a:r>
              <a:rPr lang="uk-UA" dirty="0">
                <a:solidFill>
                  <a:schemeClr val="tx1"/>
                </a:solidFill>
              </a:rPr>
              <a:t>визначити свої пріоритети сортування транзакцій;</a:t>
            </a:r>
            <a:endParaRPr lang="ru-RU" dirty="0">
              <a:solidFill>
                <a:schemeClr val="tx1"/>
              </a:solidFill>
            </a:endParaRPr>
          </a:p>
          <a:p>
            <a:pPr lvl="0"/>
            <a:r>
              <a:rPr lang="uk-UA" dirty="0">
                <a:solidFill>
                  <a:schemeClr val="tx1"/>
                </a:solidFill>
              </a:rPr>
              <a:t>укласти партнерство з деякими сервісом (біржа, магазин, браузер тощо);</a:t>
            </a:r>
            <a:endParaRPr lang="ru-RU" dirty="0">
              <a:solidFill>
                <a:schemeClr val="tx1"/>
              </a:solidFill>
            </a:endParaRPr>
          </a:p>
          <a:p>
            <a:pPr lvl="0"/>
            <a:r>
              <a:rPr lang="uk-UA" dirty="0">
                <a:solidFill>
                  <a:schemeClr val="tx1"/>
                </a:solidFill>
              </a:rPr>
              <a:t>продавати гарантії на деяке місце в блоці в майбутньому.</a:t>
            </a:r>
            <a:endParaRPr lang="ru-RU" dirty="0">
              <a:solidFill>
                <a:schemeClr val="tx1"/>
              </a:solidFill>
            </a:endParaRPr>
          </a:p>
          <a:p>
            <a:pPr marL="0" indent="0">
              <a:buNone/>
            </a:pPr>
            <a:endParaRPr lang="uk-UA" dirty="0" smtClean="0">
              <a:solidFill>
                <a:schemeClr val="tx1"/>
              </a:solidFill>
            </a:endParaRPr>
          </a:p>
          <a:p>
            <a:pPr marL="0" indent="0">
              <a:buNone/>
            </a:pPr>
            <a:r>
              <a:rPr lang="uk-UA" dirty="0" smtClean="0">
                <a:solidFill>
                  <a:schemeClr val="tx1"/>
                </a:solidFill>
              </a:rPr>
              <a:t>Більш </a:t>
            </a:r>
            <a:r>
              <a:rPr lang="uk-UA" dirty="0">
                <a:solidFill>
                  <a:schemeClr val="tx1"/>
                </a:solidFill>
              </a:rPr>
              <a:t>того, пул може навіть почати попередній продаж сертифікатів на вільне місце у власних блоках, як зобов'язання на надання певної пропускної здатності обліковій системі в майбутньому.</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42017411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smtClean="0">
                <a:solidFill>
                  <a:schemeClr val="tx1"/>
                </a:solidFill>
              </a:rPr>
              <a:t>Платіжні</a:t>
            </a:r>
            <a:r>
              <a:rPr lang="ru-RU" dirty="0" smtClean="0">
                <a:solidFill>
                  <a:schemeClr val="tx1"/>
                </a:solidFill>
              </a:rPr>
              <a:t> </a:t>
            </a:r>
            <a:r>
              <a:rPr lang="ru-RU" dirty="0">
                <a:solidFill>
                  <a:schemeClr val="tx1"/>
                </a:solidFill>
              </a:rPr>
              <a:t>канали та </a:t>
            </a:r>
            <a:r>
              <a:rPr lang="en-US" dirty="0">
                <a:solidFill>
                  <a:schemeClr val="tx1"/>
                </a:solidFill>
              </a:rPr>
              <a:t>Lightning (</a:t>
            </a:r>
            <a:r>
              <a:rPr lang="ru-RU" dirty="0" err="1">
                <a:solidFill>
                  <a:schemeClr val="tx1"/>
                </a:solidFill>
              </a:rPr>
              <a:t>лайтнинг</a:t>
            </a:r>
            <a:r>
              <a:rPr lang="ru-RU" dirty="0">
                <a:solidFill>
                  <a:schemeClr val="tx1"/>
                </a:solidFill>
              </a:rPr>
              <a:t>) </a:t>
            </a:r>
            <a:r>
              <a:rPr lang="en-US" dirty="0">
                <a:solidFill>
                  <a:schemeClr val="tx1"/>
                </a:solidFill>
              </a:rPr>
              <a:t>Network </a:t>
            </a:r>
            <a:endParaRPr lang="ru-RU" dirty="0">
              <a:solidFill>
                <a:schemeClr val="tx1"/>
              </a:solidFill>
            </a:endParaRPr>
          </a:p>
        </p:txBody>
      </p:sp>
      <p:sp>
        <p:nvSpPr>
          <p:cNvPr id="3" name="Объект 2"/>
          <p:cNvSpPr>
            <a:spLocks noGrp="1"/>
          </p:cNvSpPr>
          <p:nvPr>
            <p:ph idx="1"/>
          </p:nvPr>
        </p:nvSpPr>
        <p:spPr>
          <a:xfrm>
            <a:off x="677334" y="1745673"/>
            <a:ext cx="8596668" cy="4388053"/>
          </a:xfrm>
        </p:spPr>
        <p:txBody>
          <a:bodyPr>
            <a:normAutofit lnSpcReduction="10000"/>
          </a:bodyPr>
          <a:lstStyle/>
          <a:p>
            <a:r>
              <a:rPr lang="uk-UA" dirty="0">
                <a:solidFill>
                  <a:schemeClr val="tx1"/>
                </a:solidFill>
              </a:rPr>
              <a:t>Ідея платіжних каналів та їх розвиток у </a:t>
            </a:r>
            <a:r>
              <a:rPr lang="uk-UA" dirty="0" err="1">
                <a:solidFill>
                  <a:schemeClr val="tx1"/>
                </a:solidFill>
              </a:rPr>
              <a:t>Lightning</a:t>
            </a:r>
            <a:r>
              <a:rPr lang="uk-UA" dirty="0">
                <a:solidFill>
                  <a:schemeClr val="tx1"/>
                </a:solidFill>
              </a:rPr>
              <a:t> </a:t>
            </a:r>
            <a:r>
              <a:rPr lang="uk-UA" dirty="0" err="1">
                <a:solidFill>
                  <a:schemeClr val="tx1"/>
                </a:solidFill>
              </a:rPr>
              <a:t>Network</a:t>
            </a:r>
            <a:r>
              <a:rPr lang="uk-UA" dirty="0">
                <a:solidFill>
                  <a:schemeClr val="tx1"/>
                </a:solidFill>
              </a:rPr>
              <a:t>, стала, без сумнівів, революційною для світу електронних платежів. Її застосування не обмежується використанням в </a:t>
            </a:r>
            <a:r>
              <a:rPr lang="uk-UA" dirty="0" err="1">
                <a:solidFill>
                  <a:schemeClr val="tx1"/>
                </a:solidFill>
              </a:rPr>
              <a:t>криптовалютах</a:t>
            </a:r>
            <a:r>
              <a:rPr lang="uk-UA" dirty="0">
                <a:solidFill>
                  <a:schemeClr val="tx1"/>
                </a:solidFill>
              </a:rPr>
              <a:t>. Важливими проблемами будь-якої системи обліку цінностей є обмеження за пропускною здатністю, а також занепокоєння щодо </a:t>
            </a:r>
            <a:r>
              <a:rPr lang="uk-UA" dirty="0" err="1">
                <a:solidFill>
                  <a:schemeClr val="tx1"/>
                </a:solidFill>
              </a:rPr>
              <a:t>приватності</a:t>
            </a:r>
            <a:r>
              <a:rPr lang="uk-UA" dirty="0">
                <a:solidFill>
                  <a:schemeClr val="tx1"/>
                </a:solidFill>
              </a:rPr>
              <a:t> користувачів. До появи систем цифрового зв'язку ці проблеми були не актуальні – звичайно, операція з передачі паперової банкноти з рук в руки не вимагала звернення до сервера і, в той же час, її неможливо було відслідкувати та піддати цензурі. Поява цифрових систем обліку надала можливість швидкого переміщення цінностей, при цьому уникаючи обмежень, пов'язаних з фізичним переміщенням золота або банкнот. Але, з іншого боку, тепер кожна нова транзакція повинна бути якомога раніше додана до загальнодоступної бази даних, щоб обидві сторони могли переконатися, що платіж пройшов. До того ж, суб'єкт, який має доступ до історії всіх транзакцій (наприклад, уряд) отримував би величезний важіль впливу на життя людей – за рахунок можливості аналізувати цю історію і відстежувати діяльність громадян.</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40732826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normAutofit lnSpcReduction="10000"/>
          </a:bodyPr>
          <a:lstStyle/>
          <a:p>
            <a:r>
              <a:rPr lang="uk-UA" dirty="0">
                <a:solidFill>
                  <a:schemeClr val="tx1"/>
                </a:solidFill>
              </a:rPr>
              <a:t>Поява </a:t>
            </a:r>
            <a:r>
              <a:rPr lang="uk-UA" dirty="0" err="1">
                <a:solidFill>
                  <a:schemeClr val="tx1"/>
                </a:solidFill>
              </a:rPr>
              <a:t>off-chain</a:t>
            </a:r>
            <a:r>
              <a:rPr lang="uk-UA" dirty="0">
                <a:solidFill>
                  <a:schemeClr val="tx1"/>
                </a:solidFill>
              </a:rPr>
              <a:t> платіжних каналів і LN робить можливою появу платіжних систем з високою масштабованістю, безпекою, низькою вартістю підтримки, які працюють за принципом p2p.</a:t>
            </a:r>
            <a:endParaRPr lang="ru-RU" dirty="0">
              <a:solidFill>
                <a:schemeClr val="tx1"/>
              </a:solidFill>
            </a:endParaRPr>
          </a:p>
          <a:p>
            <a:r>
              <a:rPr lang="uk-UA" dirty="0">
                <a:solidFill>
                  <a:schemeClr val="tx1"/>
                </a:solidFill>
              </a:rPr>
              <a:t>Платіжний канал – це метод проведення безлічі платежів без додавання транзакцій для кожного з них до ланцюга блоків. Для відкриття та закриття платіжного каналу контрагентам потрібно здійснити </a:t>
            </a:r>
            <a:r>
              <a:rPr lang="uk-UA" dirty="0" err="1">
                <a:solidFill>
                  <a:schemeClr val="tx1"/>
                </a:solidFill>
              </a:rPr>
              <a:t>on-chain</a:t>
            </a:r>
            <a:r>
              <a:rPr lang="uk-UA" dirty="0">
                <a:solidFill>
                  <a:schemeClr val="tx1"/>
                </a:solidFill>
              </a:rPr>
              <a:t> транзакції: відкриваючу та закриваючу. При цьому учасники каналу взаємодіють тільки один з одним. Наявність додаткових </a:t>
            </a:r>
            <a:r>
              <a:rPr lang="uk-UA" dirty="0" err="1">
                <a:solidFill>
                  <a:schemeClr val="tx1"/>
                </a:solidFill>
              </a:rPr>
              <a:t>валідаторів</a:t>
            </a:r>
            <a:r>
              <a:rPr lang="uk-UA" dirty="0">
                <a:solidFill>
                  <a:schemeClr val="tx1"/>
                </a:solidFill>
              </a:rPr>
              <a:t> або третіх довірених сторін не потрібна</a:t>
            </a:r>
            <a:r>
              <a:rPr lang="uk-UA" dirty="0" smtClean="0">
                <a:solidFill>
                  <a:schemeClr val="tx1"/>
                </a:solidFill>
              </a:rPr>
              <a:t>.</a:t>
            </a:r>
          </a:p>
          <a:p>
            <a:r>
              <a:rPr lang="uk-UA" dirty="0">
                <a:solidFill>
                  <a:schemeClr val="tx1"/>
                </a:solidFill>
              </a:rPr>
              <a:t>Процес використання платіжного каналу аналогічний процесу обліку позики на побутовому рівні (запис на папері), але з тією різницею, що за допомогою платіжних каналів з'явилася можливість гарантованого виконання зобов'язань усіма сторонами (чого запис на папері, звичайно ж, не може забезпечити).</a:t>
            </a:r>
            <a:endParaRPr lang="ru-RU" dirty="0">
              <a:solidFill>
                <a:schemeClr val="tx1"/>
              </a:solidFill>
            </a:endParaRPr>
          </a:p>
          <a:p>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38384992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b="1" dirty="0">
                <a:solidFill>
                  <a:schemeClr val="tx1"/>
                </a:solidFill>
              </a:rPr>
              <a:t>Чому потрібні платіжні канали?</a:t>
            </a:r>
            <a:r>
              <a:rPr lang="ru-RU" b="1" dirty="0">
                <a:solidFill>
                  <a:schemeClr val="tx1"/>
                </a:solidFill>
              </a:rPr>
              <a:t/>
            </a:r>
            <a:br>
              <a:rPr lang="ru-RU" b="1" dirty="0">
                <a:solidFill>
                  <a:schemeClr val="tx1"/>
                </a:solidFill>
              </a:rPr>
            </a:br>
            <a:endParaRPr lang="ru-RU" dirty="0">
              <a:solidFill>
                <a:schemeClr val="tx1"/>
              </a:solidFill>
            </a:endParaRPr>
          </a:p>
        </p:txBody>
      </p:sp>
      <p:sp>
        <p:nvSpPr>
          <p:cNvPr id="3" name="Объект 2"/>
          <p:cNvSpPr>
            <a:spLocks noGrp="1"/>
          </p:cNvSpPr>
          <p:nvPr>
            <p:ph idx="1"/>
          </p:nvPr>
        </p:nvSpPr>
        <p:spPr/>
        <p:txBody>
          <a:bodyPr/>
          <a:lstStyle/>
          <a:p>
            <a:r>
              <a:rPr lang="uk-UA" dirty="0">
                <a:solidFill>
                  <a:schemeClr val="tx1"/>
                </a:solidFill>
              </a:rPr>
              <a:t>Основними обмеженнями в Bitcoin є великий час підтвердження транзакцій і непередбачувані (а також досить високі) комісії, які роблять </a:t>
            </a:r>
            <a:r>
              <a:rPr lang="uk-UA" dirty="0" err="1">
                <a:solidFill>
                  <a:schemeClr val="tx1"/>
                </a:solidFill>
              </a:rPr>
              <a:t>мікроплатежі</a:t>
            </a:r>
            <a:r>
              <a:rPr lang="uk-UA" dirty="0">
                <a:solidFill>
                  <a:schemeClr val="tx1"/>
                </a:solidFill>
              </a:rPr>
              <a:t> (розміром в кілька центів або доларів) недоцільними. Які ж переваги дає платіжний канал перед звичайними транзакціями? В рамках платіжного каналу учасники проводять платежі між собою, не публікуючи транзакції в мережу Bitcoin. Сторона-одержувач виконує швидку незалежну перевірку і приймає платіж. У базовому варіанті комісій немає. Відповідно, </a:t>
            </a:r>
            <a:r>
              <a:rPr lang="uk-UA" dirty="0" err="1">
                <a:solidFill>
                  <a:schemeClr val="tx1"/>
                </a:solidFill>
              </a:rPr>
              <a:t>мікроплатежі</a:t>
            </a:r>
            <a:r>
              <a:rPr lang="uk-UA" dirty="0">
                <a:solidFill>
                  <a:schemeClr val="tx1"/>
                </a:solidFill>
              </a:rPr>
              <a:t> мають місце. Саме через цю особливість платіжні канали також називають </a:t>
            </a:r>
            <a:r>
              <a:rPr lang="uk-UA" i="1" dirty="0" err="1">
                <a:solidFill>
                  <a:schemeClr val="tx1"/>
                </a:solidFill>
              </a:rPr>
              <a:t>micropayment</a:t>
            </a:r>
            <a:r>
              <a:rPr lang="uk-UA" i="1" dirty="0">
                <a:solidFill>
                  <a:schemeClr val="tx1"/>
                </a:solidFill>
              </a:rPr>
              <a:t> </a:t>
            </a:r>
            <a:r>
              <a:rPr lang="uk-UA" i="1" dirty="0" err="1">
                <a:solidFill>
                  <a:schemeClr val="tx1"/>
                </a:solidFill>
              </a:rPr>
              <a:t>channels</a:t>
            </a:r>
            <a:r>
              <a:rPr lang="uk-UA" dirty="0">
                <a:solidFill>
                  <a:schemeClr val="tx1"/>
                </a:solidFill>
              </a:rPr>
              <a:t>.</a:t>
            </a:r>
            <a:endParaRPr lang="ru-RU" dirty="0">
              <a:solidFill>
                <a:schemeClr val="tx1"/>
              </a:solidFill>
            </a:endParaRPr>
          </a:p>
          <a:p>
            <a:r>
              <a:rPr lang="uk-UA" dirty="0">
                <a:solidFill>
                  <a:schemeClr val="tx1"/>
                </a:solidFill>
              </a:rPr>
              <a:t>Взаємодія учасників каналу за замовчуванням приватна: деталі кожного </a:t>
            </a:r>
            <a:r>
              <a:rPr lang="uk-UA" dirty="0" err="1">
                <a:solidFill>
                  <a:schemeClr val="tx1"/>
                </a:solidFill>
              </a:rPr>
              <a:t>мікроплатежу</a:t>
            </a:r>
            <a:r>
              <a:rPr lang="uk-UA" dirty="0">
                <a:solidFill>
                  <a:schemeClr val="tx1"/>
                </a:solidFill>
              </a:rPr>
              <a:t> залишаться в таємниці від всіх інших, хоча сам факт використання платіжного каналу між конкретними </a:t>
            </a:r>
            <a:r>
              <a:rPr lang="uk-UA" dirty="0" err="1">
                <a:solidFill>
                  <a:schemeClr val="tx1"/>
                </a:solidFill>
              </a:rPr>
              <a:t>bitcoin</a:t>
            </a:r>
            <a:r>
              <a:rPr lang="uk-UA" dirty="0">
                <a:solidFill>
                  <a:schemeClr val="tx1"/>
                </a:solidFill>
              </a:rPr>
              <a:t>- адресами буде відомий всім.</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1872760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Объект 2"/>
          <p:cNvSpPr>
            <a:spLocks noGrp="1"/>
          </p:cNvSpPr>
          <p:nvPr>
            <p:ph idx="1"/>
          </p:nvPr>
        </p:nvSpPr>
        <p:spPr/>
        <p:txBody>
          <a:bodyPr/>
          <a:lstStyle/>
          <a:p>
            <a:r>
              <a:rPr lang="uk-UA" dirty="0">
                <a:solidFill>
                  <a:schemeClr val="tx1"/>
                </a:solidFill>
              </a:rPr>
              <a:t>Розглянемо механізм </a:t>
            </a:r>
            <a:r>
              <a:rPr lang="uk-UA" dirty="0" err="1">
                <a:solidFill>
                  <a:schemeClr val="tx1"/>
                </a:solidFill>
              </a:rPr>
              <a:t>мультипідпису</a:t>
            </a:r>
            <a:r>
              <a:rPr lang="uk-UA" dirty="0">
                <a:solidFill>
                  <a:schemeClr val="tx1"/>
                </a:solidFill>
              </a:rPr>
              <a:t>, реалізований в протоколі Bitcoin. В інших цифрових валютах ці механізми можуть бути реалізовані інакше, оскільки багато що залежить від моделі транзакцій.</a:t>
            </a:r>
            <a:endParaRPr lang="ru-RU" dirty="0">
              <a:solidFill>
                <a:schemeClr val="tx1"/>
              </a:solidFill>
            </a:endParaRPr>
          </a:p>
          <a:p>
            <a:r>
              <a:rPr lang="uk-UA" dirty="0">
                <a:solidFill>
                  <a:schemeClr val="tx1"/>
                </a:solidFill>
              </a:rPr>
              <a:t>Multisignature </a:t>
            </a:r>
            <a:r>
              <a:rPr lang="uk-UA" dirty="0" err="1">
                <a:solidFill>
                  <a:schemeClr val="tx1"/>
                </a:solidFill>
              </a:rPr>
              <a:t>address</a:t>
            </a:r>
            <a:r>
              <a:rPr lang="uk-UA" dirty="0">
                <a:solidFill>
                  <a:schemeClr val="tx1"/>
                </a:solidFill>
              </a:rPr>
              <a:t> (Адреса з багатьма підписами) (</a:t>
            </a:r>
            <a:r>
              <a:rPr lang="uk-UA" dirty="0" err="1">
                <a:solidFill>
                  <a:schemeClr val="tx1"/>
                </a:solidFill>
              </a:rPr>
              <a:t>скор</a:t>
            </a:r>
            <a:r>
              <a:rPr lang="uk-UA" dirty="0">
                <a:solidFill>
                  <a:schemeClr val="tx1"/>
                </a:solidFill>
              </a:rPr>
              <a:t>. </a:t>
            </a:r>
            <a:r>
              <a:rPr lang="uk-UA" dirty="0" err="1">
                <a:solidFill>
                  <a:schemeClr val="tx1"/>
                </a:solidFill>
              </a:rPr>
              <a:t>multiSig</a:t>
            </a:r>
            <a:r>
              <a:rPr lang="uk-UA" dirty="0">
                <a:solidFill>
                  <a:schemeClr val="tx1"/>
                </a:solidFill>
              </a:rPr>
              <a:t>-адреса) – це така </a:t>
            </a:r>
            <a:r>
              <a:rPr lang="uk-UA" dirty="0" err="1">
                <a:solidFill>
                  <a:schemeClr val="tx1"/>
                </a:solidFill>
              </a:rPr>
              <a:t>bitcoin</a:t>
            </a:r>
            <a:r>
              <a:rPr lang="uk-UA" dirty="0">
                <a:solidFill>
                  <a:schemeClr val="tx1"/>
                </a:solidFill>
              </a:rPr>
              <a:t>- адреса, до якої прив'язані відразу декілька пар ключів. Кожна пара складається з особистого та відкритого ключів. Комбінації, в яких можна використовувати ці ключі, можуть бути різними. Більш того, можна визначити умови, за яких потрібно буде надати кілька підписів, щоб витратити монети з адреси.</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35396202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b="1" dirty="0">
                <a:solidFill>
                  <a:schemeClr val="tx1"/>
                </a:solidFill>
              </a:rPr>
              <a:t>Особливості платіжного каналу</a:t>
            </a:r>
            <a:r>
              <a:rPr lang="ru-RU" b="1" dirty="0">
                <a:solidFill>
                  <a:schemeClr val="tx1"/>
                </a:solidFill>
              </a:rPr>
              <a:t/>
            </a:r>
            <a:br>
              <a:rPr lang="ru-RU" b="1" dirty="0">
                <a:solidFill>
                  <a:schemeClr val="tx1"/>
                </a:solidFill>
              </a:rPr>
            </a:br>
            <a:endParaRPr lang="ru-RU" dirty="0">
              <a:solidFill>
                <a:schemeClr val="tx1"/>
              </a:solidFill>
            </a:endParaRPr>
          </a:p>
        </p:txBody>
      </p:sp>
      <p:sp>
        <p:nvSpPr>
          <p:cNvPr id="3" name="Объект 2"/>
          <p:cNvSpPr>
            <a:spLocks noGrp="1"/>
          </p:cNvSpPr>
          <p:nvPr>
            <p:ph idx="1"/>
          </p:nvPr>
        </p:nvSpPr>
        <p:spPr/>
        <p:txBody>
          <a:bodyPr/>
          <a:lstStyle/>
          <a:p>
            <a:r>
              <a:rPr lang="uk-UA" dirty="0">
                <a:solidFill>
                  <a:schemeClr val="tx1"/>
                </a:solidFill>
              </a:rPr>
              <a:t>Не можна сказати, що у платіжних каналів є серйозні недоліки у порівнянні зі звичайними транзакціями, але є деякі характерні особливості.</a:t>
            </a:r>
            <a:endParaRPr lang="ru-RU" dirty="0">
              <a:solidFill>
                <a:schemeClr val="tx1"/>
              </a:solidFill>
            </a:endParaRPr>
          </a:p>
          <a:p>
            <a:r>
              <a:rPr lang="uk-UA" dirty="0">
                <a:solidFill>
                  <a:schemeClr val="tx1"/>
                </a:solidFill>
              </a:rPr>
              <a:t>Платіжний канал потрібно відкрити і, відповідно, рано чи пізно закрити. Ці процеси супроводжуються окремими </a:t>
            </a:r>
            <a:r>
              <a:rPr lang="uk-UA" i="1" dirty="0" err="1">
                <a:solidFill>
                  <a:schemeClr val="tx1"/>
                </a:solidFill>
              </a:rPr>
              <a:t>on-chain</a:t>
            </a:r>
            <a:r>
              <a:rPr lang="uk-UA" i="1" dirty="0">
                <a:solidFill>
                  <a:schemeClr val="tx1"/>
                </a:solidFill>
              </a:rPr>
              <a:t> </a:t>
            </a:r>
            <a:r>
              <a:rPr lang="uk-UA" dirty="0">
                <a:solidFill>
                  <a:schemeClr val="tx1"/>
                </a:solidFill>
              </a:rPr>
              <a:t>транзакціями. Для них неминуча оплата комісії і потребується очікування підтвердження. Для відкриваючої транзакції краще дочекатися повного підтвердження.</a:t>
            </a:r>
            <a:endParaRPr lang="ru-RU" dirty="0">
              <a:solidFill>
                <a:schemeClr val="tx1"/>
              </a:solidFill>
            </a:endParaRPr>
          </a:p>
          <a:p>
            <a:r>
              <a:rPr lang="uk-UA" dirty="0">
                <a:solidFill>
                  <a:schemeClr val="tx1"/>
                </a:solidFill>
              </a:rPr>
              <a:t>Усередині конкретного каналу платежі доступні тільки в межах зумовленої суми. Її задають самі учасники, заморожуючи необхідну суму за допомогою спеціального Bitcoin </a:t>
            </a:r>
            <a:r>
              <a:rPr lang="uk-UA" dirty="0" err="1">
                <a:solidFill>
                  <a:schemeClr val="tx1"/>
                </a:solidFill>
              </a:rPr>
              <a:t>скрипту</a:t>
            </a:r>
            <a:r>
              <a:rPr lang="uk-UA" dirty="0">
                <a:solidFill>
                  <a:schemeClr val="tx1"/>
                </a:solidFill>
              </a:rPr>
              <a:t>.</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10833201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b="1" dirty="0">
                <a:solidFill>
                  <a:schemeClr val="tx1"/>
                </a:solidFill>
              </a:rPr>
              <a:t>Застосування платіжних каналів</a:t>
            </a:r>
            <a:r>
              <a:rPr lang="ru-RU" b="1" dirty="0">
                <a:solidFill>
                  <a:schemeClr val="tx1"/>
                </a:solidFill>
              </a:rPr>
              <a:t/>
            </a:r>
            <a:br>
              <a:rPr lang="ru-RU" b="1" dirty="0">
                <a:solidFill>
                  <a:schemeClr val="tx1"/>
                </a:solidFill>
              </a:rPr>
            </a:br>
            <a:endParaRPr lang="ru-RU" dirty="0">
              <a:solidFill>
                <a:schemeClr val="tx1"/>
              </a:solidFill>
            </a:endParaRPr>
          </a:p>
        </p:txBody>
      </p:sp>
      <p:sp>
        <p:nvSpPr>
          <p:cNvPr id="3" name="Объект 2"/>
          <p:cNvSpPr>
            <a:spLocks noGrp="1"/>
          </p:cNvSpPr>
          <p:nvPr>
            <p:ph idx="1"/>
          </p:nvPr>
        </p:nvSpPr>
        <p:spPr>
          <a:xfrm>
            <a:off x="677334" y="1293091"/>
            <a:ext cx="8596668" cy="4748271"/>
          </a:xfrm>
        </p:spPr>
        <p:txBody>
          <a:bodyPr>
            <a:normAutofit/>
          </a:bodyPr>
          <a:lstStyle/>
          <a:p>
            <a:r>
              <a:rPr lang="uk-UA" dirty="0">
                <a:solidFill>
                  <a:schemeClr val="tx1"/>
                </a:solidFill>
              </a:rPr>
              <a:t>Існує два варіанти застосування платіжних каналів: або у чистому вигляді для здійснення регулярних платежів між завчасно встановленими сторонами, чи формування </a:t>
            </a:r>
            <a:r>
              <a:rPr lang="uk-UA" dirty="0" err="1">
                <a:solidFill>
                  <a:schemeClr val="tx1"/>
                </a:solidFill>
              </a:rPr>
              <a:t>Lightning</a:t>
            </a:r>
            <a:r>
              <a:rPr lang="uk-UA" dirty="0">
                <a:solidFill>
                  <a:schemeClr val="tx1"/>
                </a:solidFill>
              </a:rPr>
              <a:t> </a:t>
            </a:r>
            <a:r>
              <a:rPr lang="uk-UA" dirty="0" err="1">
                <a:solidFill>
                  <a:schemeClr val="tx1"/>
                </a:solidFill>
              </a:rPr>
              <a:t>Network</a:t>
            </a:r>
            <a:r>
              <a:rPr lang="uk-UA" dirty="0">
                <a:solidFill>
                  <a:schemeClr val="tx1"/>
                </a:solidFill>
              </a:rPr>
              <a:t> за рахунок комутації каналів між собою.</a:t>
            </a:r>
            <a:endParaRPr lang="ru-RU" dirty="0">
              <a:solidFill>
                <a:schemeClr val="tx1"/>
              </a:solidFill>
            </a:endParaRPr>
          </a:p>
          <a:p>
            <a:r>
              <a:rPr lang="uk-UA" dirty="0">
                <a:solidFill>
                  <a:schemeClr val="tx1"/>
                </a:solidFill>
              </a:rPr>
              <a:t>Комутація означає можливість проведення платежу між користувачами, які не відкрили платіжний канал один з одним, але мають відкриті канали з іншими вузлами мережі. Тоді монети будуть передаватися через ланцюжок каналів незнайомих користувачів, якщо такий існує.</a:t>
            </a:r>
            <a:endParaRPr lang="ru-RU" dirty="0">
              <a:solidFill>
                <a:schemeClr val="tx1"/>
              </a:solidFill>
            </a:endParaRPr>
          </a:p>
          <a:p>
            <a:r>
              <a:rPr lang="uk-UA" dirty="0">
                <a:solidFill>
                  <a:schemeClr val="tx1"/>
                </a:solidFill>
              </a:rPr>
              <a:t>У випадку з </a:t>
            </a:r>
            <a:r>
              <a:rPr lang="uk-UA" dirty="0" err="1">
                <a:solidFill>
                  <a:schemeClr val="tx1"/>
                </a:solidFill>
              </a:rPr>
              <a:t>Lightning</a:t>
            </a:r>
            <a:r>
              <a:rPr lang="uk-UA" dirty="0">
                <a:solidFill>
                  <a:schemeClr val="tx1"/>
                </a:solidFill>
              </a:rPr>
              <a:t> </a:t>
            </a:r>
            <a:r>
              <a:rPr lang="uk-UA" dirty="0" err="1">
                <a:solidFill>
                  <a:schemeClr val="tx1"/>
                </a:solidFill>
              </a:rPr>
              <a:t>Network</a:t>
            </a:r>
            <a:r>
              <a:rPr lang="uk-UA" dirty="0">
                <a:solidFill>
                  <a:schemeClr val="tx1"/>
                </a:solidFill>
              </a:rPr>
              <a:t> є додаткові складнощі та особливості. Це вироблення загальноприйнятого формату комутації каналів і протоколу спілкування вузлів. Також важливо, щоб гаманці від одних розробників могли працювати з гаманцями від інших. Ще однією складністю є питання маршрутизації в такій мережі. Задача така, що потрібно знайти найбільш короткий шлях передачі цінності з урахуванням того, що в кожному каналі є обмеження на суму переказу в кожну з сторін.</a:t>
            </a:r>
            <a:endParaRPr lang="ru-RU" dirty="0">
              <a:solidFill>
                <a:schemeClr val="tx1"/>
              </a:solidFill>
            </a:endParaRPr>
          </a:p>
        </p:txBody>
      </p:sp>
    </p:spTree>
    <p:extLst>
      <p:ext uri="{BB962C8B-B14F-4D97-AF65-F5344CB8AC3E}">
        <p14:creationId xmlns:p14="http://schemas.microsoft.com/office/powerpoint/2010/main" val="4504948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4" y="2669309"/>
            <a:ext cx="8596668" cy="1320800"/>
          </a:xfrm>
        </p:spPr>
        <p:txBody>
          <a:bodyPr>
            <a:normAutofit/>
          </a:bodyPr>
          <a:lstStyle/>
          <a:p>
            <a:pPr algn="ctr"/>
            <a:r>
              <a:rPr lang="uk-UA" sz="5400" dirty="0" smtClean="0">
                <a:solidFill>
                  <a:schemeClr val="tx1"/>
                </a:solidFill>
              </a:rPr>
              <a:t>Дякую за увагу!</a:t>
            </a:r>
            <a:endParaRPr lang="ru-RU" sz="5400" dirty="0">
              <a:solidFill>
                <a:schemeClr val="tx1"/>
              </a:solidFill>
            </a:endParaRPr>
          </a:p>
        </p:txBody>
      </p:sp>
      <p:sp>
        <p:nvSpPr>
          <p:cNvPr id="3" name="Объект 2"/>
          <p:cNvSpPr>
            <a:spLocks noGrp="1"/>
          </p:cNvSpPr>
          <p:nvPr>
            <p:ph idx="1"/>
          </p:nvPr>
        </p:nvSpPr>
        <p:spPr/>
        <p:txBody>
          <a:bodyPr/>
          <a:lstStyle/>
          <a:p>
            <a:endParaRPr lang="ru-RU"/>
          </a:p>
        </p:txBody>
      </p:sp>
    </p:spTree>
    <p:extLst>
      <p:ext uri="{BB962C8B-B14F-4D97-AF65-F5344CB8AC3E}">
        <p14:creationId xmlns:p14="http://schemas.microsoft.com/office/powerpoint/2010/main" val="3554708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uk-UA" b="1" dirty="0" err="1">
                <a:solidFill>
                  <a:schemeClr val="tx1"/>
                </a:solidFill>
              </a:rPr>
              <a:t>Bitcoin</a:t>
            </a:r>
            <a:r>
              <a:rPr lang="uk-UA" b="1" dirty="0">
                <a:solidFill>
                  <a:schemeClr val="tx1"/>
                </a:solidFill>
              </a:rPr>
              <a:t>-транзакція, яка використовує </a:t>
            </a:r>
            <a:r>
              <a:rPr lang="uk-UA" b="1" dirty="0" err="1">
                <a:solidFill>
                  <a:schemeClr val="tx1"/>
                </a:solidFill>
              </a:rPr>
              <a:t>мультипідпис</a:t>
            </a:r>
            <a:r>
              <a:rPr lang="ru-RU" b="1" dirty="0">
                <a:solidFill>
                  <a:schemeClr val="tx1"/>
                </a:solidFill>
              </a:rPr>
              <a:t/>
            </a:r>
            <a:br>
              <a:rPr lang="ru-RU" b="1" dirty="0">
                <a:solidFill>
                  <a:schemeClr val="tx1"/>
                </a:solidFill>
              </a:rPr>
            </a:br>
            <a:endParaRPr lang="ru-RU" dirty="0">
              <a:solidFill>
                <a:schemeClr val="tx1"/>
              </a:solidFill>
            </a:endParaRPr>
          </a:p>
        </p:txBody>
      </p:sp>
      <p:sp>
        <p:nvSpPr>
          <p:cNvPr id="3" name="Объект 2"/>
          <p:cNvSpPr>
            <a:spLocks noGrp="1"/>
          </p:cNvSpPr>
          <p:nvPr>
            <p:ph idx="1"/>
          </p:nvPr>
        </p:nvSpPr>
        <p:spPr/>
        <p:txBody>
          <a:bodyPr/>
          <a:lstStyle/>
          <a:p>
            <a:r>
              <a:rPr lang="uk-UA" dirty="0">
                <a:solidFill>
                  <a:schemeClr val="tx1"/>
                </a:solidFill>
              </a:rPr>
              <a:t>Нагадаємо, що звичайна </a:t>
            </a:r>
            <a:r>
              <a:rPr lang="uk-UA" dirty="0" err="1">
                <a:solidFill>
                  <a:schemeClr val="tx1"/>
                </a:solidFill>
              </a:rPr>
              <a:t>bitcoin</a:t>
            </a:r>
            <a:r>
              <a:rPr lang="uk-UA" dirty="0">
                <a:solidFill>
                  <a:schemeClr val="tx1"/>
                </a:solidFill>
              </a:rPr>
              <a:t>-адреса формується шляхом подвійного </a:t>
            </a:r>
            <a:r>
              <a:rPr lang="uk-UA" dirty="0" err="1">
                <a:solidFill>
                  <a:schemeClr val="tx1"/>
                </a:solidFill>
              </a:rPr>
              <a:t>гешування</a:t>
            </a:r>
            <a:r>
              <a:rPr lang="uk-UA" dirty="0">
                <a:solidFill>
                  <a:schemeClr val="tx1"/>
                </a:solidFill>
              </a:rPr>
              <a:t> відкритого ключа. В загальному уявленні multisignature </a:t>
            </a:r>
            <a:r>
              <a:rPr lang="uk-UA" dirty="0" err="1">
                <a:solidFill>
                  <a:schemeClr val="tx1"/>
                </a:solidFill>
              </a:rPr>
              <a:t>address</a:t>
            </a:r>
            <a:r>
              <a:rPr lang="uk-UA" dirty="0">
                <a:solidFill>
                  <a:schemeClr val="tx1"/>
                </a:solidFill>
              </a:rPr>
              <a:t> формується таким самим чином, тільки вже кілька відкритих ключів </a:t>
            </a:r>
            <a:r>
              <a:rPr lang="uk-UA" dirty="0" err="1">
                <a:solidFill>
                  <a:schemeClr val="tx1"/>
                </a:solidFill>
              </a:rPr>
              <a:t>конкатенуються</a:t>
            </a:r>
            <a:r>
              <a:rPr lang="uk-UA" dirty="0">
                <a:solidFill>
                  <a:schemeClr val="tx1"/>
                </a:solidFill>
              </a:rPr>
              <a:t> перед </a:t>
            </a:r>
            <a:r>
              <a:rPr lang="uk-UA" dirty="0" err="1">
                <a:solidFill>
                  <a:schemeClr val="tx1"/>
                </a:solidFill>
              </a:rPr>
              <a:t>гешем</a:t>
            </a:r>
            <a:r>
              <a:rPr lang="uk-UA" dirty="0">
                <a:solidFill>
                  <a:schemeClr val="tx1"/>
                </a:solidFill>
              </a:rPr>
              <a:t>. На рис. 1 зображена транзакція, яка витрачає монети з multisignature </a:t>
            </a:r>
            <a:r>
              <a:rPr lang="uk-UA" dirty="0" err="1">
                <a:solidFill>
                  <a:schemeClr val="tx1"/>
                </a:solidFill>
              </a:rPr>
              <a:t>address</a:t>
            </a:r>
            <a:r>
              <a:rPr lang="uk-UA" dirty="0" smtClean="0">
                <a:solidFill>
                  <a:schemeClr val="tx1"/>
                </a:solidFill>
              </a:rPr>
              <a:t>.</a:t>
            </a:r>
          </a:p>
          <a:p>
            <a:endParaRPr lang="uk-UA" dirty="0">
              <a:solidFill>
                <a:schemeClr val="tx1"/>
              </a:solidFill>
            </a:endParaRPr>
          </a:p>
          <a:p>
            <a:endParaRPr lang="uk-UA" dirty="0" smtClean="0">
              <a:solidFill>
                <a:schemeClr val="tx1"/>
              </a:solidFill>
            </a:endParaRPr>
          </a:p>
          <a:p>
            <a:endParaRPr lang="uk-UA" dirty="0">
              <a:solidFill>
                <a:schemeClr val="tx1"/>
              </a:solidFill>
            </a:endParaRPr>
          </a:p>
          <a:p>
            <a:endParaRPr lang="uk-UA" dirty="0" smtClean="0">
              <a:solidFill>
                <a:schemeClr val="tx1"/>
              </a:solidFill>
            </a:endParaRPr>
          </a:p>
          <a:p>
            <a:endParaRPr lang="uk-UA" dirty="0">
              <a:solidFill>
                <a:schemeClr val="tx1"/>
              </a:solidFill>
            </a:endParaRPr>
          </a:p>
          <a:p>
            <a:r>
              <a:rPr lang="uk-UA" dirty="0">
                <a:solidFill>
                  <a:schemeClr val="tx1"/>
                </a:solidFill>
              </a:rPr>
              <a:t>Рис. 1 – Схема </a:t>
            </a:r>
            <a:r>
              <a:rPr lang="uk-UA" dirty="0" err="1">
                <a:solidFill>
                  <a:schemeClr val="tx1"/>
                </a:solidFill>
              </a:rPr>
              <a:t>multiSig</a:t>
            </a:r>
            <a:r>
              <a:rPr lang="uk-UA" dirty="0">
                <a:solidFill>
                  <a:schemeClr val="tx1"/>
                </a:solidFill>
              </a:rPr>
              <a:t>-транзакції</a:t>
            </a:r>
            <a:endParaRPr lang="ru-RU" dirty="0">
              <a:solidFill>
                <a:schemeClr val="tx1"/>
              </a:solidFill>
            </a:endParaRPr>
          </a:p>
          <a:p>
            <a:endParaRPr lang="ru-RU" dirty="0">
              <a:solidFill>
                <a:schemeClr val="tx1"/>
              </a:solidFill>
            </a:endParaRPr>
          </a:p>
          <a:p>
            <a:endParaRPr lang="ru-RU" dirty="0">
              <a:solidFill>
                <a:schemeClr val="tx1"/>
              </a:solidFill>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21491" y="3577648"/>
            <a:ext cx="3706802" cy="206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9631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a:xfrm>
            <a:off x="677334" y="1330037"/>
            <a:ext cx="8596668" cy="4711326"/>
          </a:xfrm>
        </p:spPr>
        <p:txBody>
          <a:bodyPr>
            <a:normAutofit/>
          </a:bodyPr>
          <a:lstStyle/>
          <a:p>
            <a:r>
              <a:rPr lang="uk-UA" dirty="0">
                <a:solidFill>
                  <a:schemeClr val="tx1"/>
                </a:solidFill>
              </a:rPr>
              <a:t>Вгорі позначена область заголовка, який містить два поля. Зліва зображені два входи, а праворуч – два виходи. У першому вході знаходяться заповнені поля: записане </a:t>
            </a:r>
            <a:r>
              <a:rPr lang="uk-UA" dirty="0" err="1">
                <a:solidFill>
                  <a:schemeClr val="tx1"/>
                </a:solidFill>
              </a:rPr>
              <a:t>геш</a:t>
            </a:r>
            <a:r>
              <a:rPr lang="uk-UA" dirty="0">
                <a:solidFill>
                  <a:schemeClr val="tx1"/>
                </a:solidFill>
              </a:rPr>
              <a:t>-значення попередньої транзакції, яка витрачає дані монети, номер виходу тощо. Поле scriptSig містить відкритий ключ і підпис, що характерно для звичайної транзакції.</a:t>
            </a:r>
            <a:endParaRPr lang="ru-RU" dirty="0">
              <a:solidFill>
                <a:schemeClr val="tx1"/>
              </a:solidFill>
            </a:endParaRPr>
          </a:p>
          <a:p>
            <a:r>
              <a:rPr lang="uk-UA" dirty="0">
                <a:solidFill>
                  <a:schemeClr val="tx1"/>
                </a:solidFill>
              </a:rPr>
              <a:t>Звернімо увагу на другий вхід транзакції. У полі scriptSig знаходиться інша комбінація даних: два відкритих ключа і два підписи. Вони повинні перевірятися цими відкритими ключами у відповідному порядку. Це і є той вхід транзакції, що витрачає монети з multisignature </a:t>
            </a:r>
            <a:r>
              <a:rPr lang="uk-UA" dirty="0" err="1">
                <a:solidFill>
                  <a:schemeClr val="tx1"/>
                </a:solidFill>
              </a:rPr>
              <a:t>address</a:t>
            </a:r>
            <a:r>
              <a:rPr lang="uk-UA" dirty="0">
                <a:solidFill>
                  <a:schemeClr val="tx1"/>
                </a:solidFill>
              </a:rPr>
              <a:t>. Саме так буде виглядати доказ володіння монетами</a:t>
            </a:r>
            <a:r>
              <a:rPr lang="uk-UA" dirty="0" smtClean="0">
                <a:solidFill>
                  <a:schemeClr val="tx1"/>
                </a:solidFill>
              </a:rPr>
              <a:t>.</a:t>
            </a:r>
          </a:p>
          <a:p>
            <a:r>
              <a:rPr lang="uk-UA" dirty="0">
                <a:solidFill>
                  <a:schemeClr val="tx1"/>
                </a:solidFill>
              </a:rPr>
              <a:t>Оскільки можливі різні комбінації ключів при використанні multisignature </a:t>
            </a:r>
            <a:r>
              <a:rPr lang="uk-UA" dirty="0" err="1">
                <a:solidFill>
                  <a:schemeClr val="tx1"/>
                </a:solidFill>
              </a:rPr>
              <a:t>addresses</a:t>
            </a:r>
            <a:r>
              <a:rPr lang="uk-UA" dirty="0">
                <a:solidFill>
                  <a:schemeClr val="tx1"/>
                </a:solidFill>
              </a:rPr>
              <a:t>, залежно від обставин найдоречнішою може виявитися будь-яка з них. Варто зазначити, що максимальною щодо кількості необхідних підписів і відкритих ключів буде схема 15-з-15. Однак є часто використовувані варіанти, які треба розглянути: 2-з-2, 2-з-3 і 3-з-3.</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1599193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b="1" dirty="0">
                <a:solidFill>
                  <a:schemeClr val="tx1"/>
                </a:solidFill>
              </a:rPr>
              <a:t>Варіант </a:t>
            </a:r>
            <a:r>
              <a:rPr lang="uk-UA" b="1" dirty="0" err="1">
                <a:solidFill>
                  <a:schemeClr val="tx1"/>
                </a:solidFill>
              </a:rPr>
              <a:t>мультипідпису</a:t>
            </a:r>
            <a:r>
              <a:rPr lang="uk-UA" b="1" dirty="0">
                <a:solidFill>
                  <a:schemeClr val="tx1"/>
                </a:solidFill>
              </a:rPr>
              <a:t> 2-з-2</a:t>
            </a:r>
            <a:r>
              <a:rPr lang="ru-RU" b="1" dirty="0">
                <a:solidFill>
                  <a:schemeClr val="tx1"/>
                </a:solidFill>
              </a:rPr>
              <a:t/>
            </a:r>
            <a:br>
              <a:rPr lang="ru-RU" b="1" dirty="0">
                <a:solidFill>
                  <a:schemeClr val="tx1"/>
                </a:solidFill>
              </a:rPr>
            </a:br>
            <a:endParaRPr lang="ru-RU" dirty="0">
              <a:solidFill>
                <a:schemeClr val="tx1"/>
              </a:solidFill>
            </a:endParaRPr>
          </a:p>
        </p:txBody>
      </p:sp>
      <p:sp>
        <p:nvSpPr>
          <p:cNvPr id="3" name="Объект 2"/>
          <p:cNvSpPr>
            <a:spLocks noGrp="1"/>
          </p:cNvSpPr>
          <p:nvPr>
            <p:ph idx="1"/>
          </p:nvPr>
        </p:nvSpPr>
        <p:spPr>
          <a:xfrm>
            <a:off x="677334" y="1468583"/>
            <a:ext cx="8596668" cy="4572780"/>
          </a:xfrm>
        </p:spPr>
        <p:txBody>
          <a:bodyPr>
            <a:normAutofit/>
          </a:bodyPr>
          <a:lstStyle/>
          <a:p>
            <a:r>
              <a:rPr lang="uk-UA" dirty="0">
                <a:solidFill>
                  <a:schemeClr val="tx1"/>
                </a:solidFill>
              </a:rPr>
              <a:t>Комбінація 2-з-2 є найпростішою і має на увазі, що є певний multisignature </a:t>
            </a:r>
            <a:r>
              <a:rPr lang="uk-UA" dirty="0" err="1">
                <a:solidFill>
                  <a:schemeClr val="tx1"/>
                </a:solidFill>
              </a:rPr>
              <a:t>address</a:t>
            </a:r>
            <a:r>
              <a:rPr lang="uk-UA" dirty="0">
                <a:solidFill>
                  <a:schemeClr val="tx1"/>
                </a:solidFill>
              </a:rPr>
              <a:t>, до якого прив'язані дві пари ключів. По суті, отримано </a:t>
            </a:r>
            <a:r>
              <a:rPr lang="uk-UA" dirty="0" err="1">
                <a:solidFill>
                  <a:schemeClr val="tx1"/>
                </a:solidFill>
              </a:rPr>
              <a:t>геш</a:t>
            </a:r>
            <a:r>
              <a:rPr lang="uk-UA" dirty="0">
                <a:solidFill>
                  <a:schemeClr val="tx1"/>
                </a:solidFill>
              </a:rPr>
              <a:t>-значення конкатенації двох відкритих ключів як відповідної адреси. Щоб витратити монети з цієї адреси, потрібно надати два підписи, які будуть </a:t>
            </a:r>
            <a:r>
              <a:rPr lang="uk-UA" dirty="0" err="1">
                <a:solidFill>
                  <a:schemeClr val="tx1"/>
                </a:solidFill>
              </a:rPr>
              <a:t>верифікуватися</a:t>
            </a:r>
            <a:r>
              <a:rPr lang="uk-UA" dirty="0">
                <a:solidFill>
                  <a:schemeClr val="tx1"/>
                </a:solidFill>
              </a:rPr>
              <a:t> двома наявними відкритими ключами, конкатенація і </a:t>
            </a:r>
            <a:r>
              <a:rPr lang="uk-UA" dirty="0" err="1">
                <a:solidFill>
                  <a:schemeClr val="tx1"/>
                </a:solidFill>
              </a:rPr>
              <a:t>гешування</a:t>
            </a:r>
            <a:r>
              <a:rPr lang="uk-UA" dirty="0">
                <a:solidFill>
                  <a:schemeClr val="tx1"/>
                </a:solidFill>
              </a:rPr>
              <a:t> яких в належному порядку мають давати таке ж значення адреси. Тобто є два заздалегідь встановлених ключа і потрібні обов'язково два підписи, які будуть перевірятися цими ключами відповідно.</a:t>
            </a:r>
            <a:endParaRPr lang="ru-RU" dirty="0">
              <a:solidFill>
                <a:schemeClr val="tx1"/>
              </a:solidFill>
            </a:endParaRPr>
          </a:p>
          <a:p>
            <a:r>
              <a:rPr lang="uk-UA" dirty="0">
                <a:solidFill>
                  <a:schemeClr val="tx1"/>
                </a:solidFill>
              </a:rPr>
              <a:t>Наприклад, уявіть, що чоловік і дружина вирішили вести загальний бюджет. Вони домовляються, що тільки за згодою кожного з них кошти з бюджету будуть витрачатися на певні потреби. За допомогою Bitcoin це можна реалізувати досить просто. Вони створюють </a:t>
            </a:r>
            <a:r>
              <a:rPr lang="uk-UA" i="1" dirty="0">
                <a:solidFill>
                  <a:schemeClr val="tx1"/>
                </a:solidFill>
              </a:rPr>
              <a:t>multisignature </a:t>
            </a:r>
            <a:r>
              <a:rPr lang="uk-UA" i="1" dirty="0" err="1">
                <a:solidFill>
                  <a:schemeClr val="tx1"/>
                </a:solidFill>
              </a:rPr>
              <a:t>address</a:t>
            </a:r>
            <a:r>
              <a:rPr lang="uk-UA" i="1" dirty="0">
                <a:solidFill>
                  <a:schemeClr val="tx1"/>
                </a:solidFill>
              </a:rPr>
              <a:t> </a:t>
            </a:r>
            <a:r>
              <a:rPr lang="uk-UA" dirty="0">
                <a:solidFill>
                  <a:schemeClr val="tx1"/>
                </a:solidFill>
              </a:rPr>
              <a:t>за даною схемою, де один ключ контролює дружина, а другий – чоловік. Тоді всі платежі родина отримуватиме на таку адресу, а витрачатися монети зможуть лише за </a:t>
            </a:r>
            <a:r>
              <a:rPr lang="uk-UA" dirty="0" smtClean="0">
                <a:solidFill>
                  <a:schemeClr val="tx1"/>
                </a:solidFill>
              </a:rPr>
              <a:t>домовленістю.</a:t>
            </a:r>
            <a:endParaRPr lang="ru-RU" dirty="0">
              <a:solidFill>
                <a:schemeClr val="tx1"/>
              </a:solidFill>
            </a:endParaRPr>
          </a:p>
        </p:txBody>
      </p:sp>
    </p:spTree>
    <p:extLst>
      <p:ext uri="{BB962C8B-B14F-4D97-AF65-F5344CB8AC3E}">
        <p14:creationId xmlns:p14="http://schemas.microsoft.com/office/powerpoint/2010/main" val="412528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b="1" dirty="0">
                <a:solidFill>
                  <a:schemeClr val="tx1"/>
                </a:solidFill>
              </a:rPr>
              <a:t>Варіант </a:t>
            </a:r>
            <a:r>
              <a:rPr lang="uk-UA" b="1" dirty="0" err="1">
                <a:solidFill>
                  <a:schemeClr val="tx1"/>
                </a:solidFill>
              </a:rPr>
              <a:t>мультипідпису</a:t>
            </a:r>
            <a:r>
              <a:rPr lang="uk-UA" b="1" dirty="0">
                <a:solidFill>
                  <a:schemeClr val="tx1"/>
                </a:solidFill>
              </a:rPr>
              <a:t> 2-з-3</a:t>
            </a:r>
            <a:r>
              <a:rPr lang="ru-RU" b="1" dirty="0">
                <a:solidFill>
                  <a:schemeClr val="tx1"/>
                </a:solidFill>
              </a:rPr>
              <a:t/>
            </a:r>
            <a:br>
              <a:rPr lang="ru-RU" b="1" dirty="0">
                <a:solidFill>
                  <a:schemeClr val="tx1"/>
                </a:solidFill>
              </a:rPr>
            </a:br>
            <a:endParaRPr lang="ru-RU" dirty="0">
              <a:solidFill>
                <a:schemeClr val="tx1"/>
              </a:solidFill>
            </a:endParaRPr>
          </a:p>
        </p:txBody>
      </p:sp>
      <p:sp>
        <p:nvSpPr>
          <p:cNvPr id="3" name="Объект 2"/>
          <p:cNvSpPr>
            <a:spLocks noGrp="1"/>
          </p:cNvSpPr>
          <p:nvPr>
            <p:ph idx="1"/>
          </p:nvPr>
        </p:nvSpPr>
        <p:spPr>
          <a:xfrm>
            <a:off x="677334" y="1533237"/>
            <a:ext cx="8596668" cy="4508126"/>
          </a:xfrm>
        </p:spPr>
        <p:txBody>
          <a:bodyPr>
            <a:normAutofit/>
          </a:bodyPr>
          <a:lstStyle/>
          <a:p>
            <a:r>
              <a:rPr lang="uk-UA" dirty="0">
                <a:solidFill>
                  <a:schemeClr val="tx1"/>
                </a:solidFill>
              </a:rPr>
              <a:t>Схема використання multisignature </a:t>
            </a:r>
            <a:r>
              <a:rPr lang="uk-UA" dirty="0" err="1">
                <a:solidFill>
                  <a:schemeClr val="tx1"/>
                </a:solidFill>
              </a:rPr>
              <a:t>address</a:t>
            </a:r>
            <a:r>
              <a:rPr lang="uk-UA" dirty="0">
                <a:solidFill>
                  <a:schemeClr val="tx1"/>
                </a:solidFill>
              </a:rPr>
              <a:t> 2-з-3 має на увазі, що будь-які два ключі з трьох заздалегідь встановлених повинні бути задіяні для перевірки двох підписів, поданих як доказ володіння монетами. Тобто, щоб витратити монети, потрібно надати два підписи, які будуть перевірені двома відкритими ключами з попередньо встановлених трьох.</a:t>
            </a:r>
            <a:endParaRPr lang="ru-RU" dirty="0">
              <a:solidFill>
                <a:schemeClr val="tx1"/>
              </a:solidFill>
            </a:endParaRPr>
          </a:p>
          <a:p>
            <a:r>
              <a:rPr lang="uk-UA" dirty="0">
                <a:solidFill>
                  <a:schemeClr val="tx1"/>
                </a:solidFill>
              </a:rPr>
              <a:t>Наприклад, припустимо, є група людей, які мають загальний бюджет. Вони створюють multisignature </a:t>
            </a:r>
            <a:r>
              <a:rPr lang="uk-UA" dirty="0" err="1">
                <a:solidFill>
                  <a:schemeClr val="tx1"/>
                </a:solidFill>
              </a:rPr>
              <a:t>address</a:t>
            </a:r>
            <a:r>
              <a:rPr lang="uk-UA" dirty="0">
                <a:solidFill>
                  <a:schemeClr val="tx1"/>
                </a:solidFill>
              </a:rPr>
              <a:t>, в якій є три ключі, але для підпису транзакції достатньо двох підписів. За згодою учасників, які становлять більшість групи, ці монети можуть бути витрачені. Тобто будь-які два учасники з трьох можуть витратити монети. Їм для цього достатньо поширити транзакцію в мережу.</a:t>
            </a:r>
            <a:endParaRPr lang="ru-RU" dirty="0">
              <a:solidFill>
                <a:schemeClr val="tx1"/>
              </a:solidFill>
            </a:endParaRPr>
          </a:p>
          <a:p>
            <a:r>
              <a:rPr lang="uk-UA" dirty="0">
                <a:solidFill>
                  <a:schemeClr val="tx1"/>
                </a:solidFill>
              </a:rPr>
              <a:t>Третій ключ використовується у тих випадках, коли сервіс відмовляє в обслуговуванні. </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1806456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b="1" dirty="0">
                <a:solidFill>
                  <a:schemeClr val="tx1"/>
                </a:solidFill>
              </a:rPr>
              <a:t>Переваги </a:t>
            </a:r>
            <a:r>
              <a:rPr lang="uk-UA" b="1" dirty="0" err="1">
                <a:solidFill>
                  <a:schemeClr val="tx1"/>
                </a:solidFill>
              </a:rPr>
              <a:t>Wallet</a:t>
            </a:r>
            <a:r>
              <a:rPr lang="uk-UA" b="1" dirty="0">
                <a:solidFill>
                  <a:schemeClr val="tx1"/>
                </a:solidFill>
              </a:rPr>
              <a:t>-сервісів із </a:t>
            </a:r>
            <a:r>
              <a:rPr lang="uk-UA" b="1" dirty="0" err="1">
                <a:solidFill>
                  <a:schemeClr val="tx1"/>
                </a:solidFill>
              </a:rPr>
              <a:t>мультипідписом</a:t>
            </a:r>
            <a:r>
              <a:rPr lang="uk-UA" b="1" dirty="0">
                <a:solidFill>
                  <a:schemeClr val="tx1"/>
                </a:solidFill>
              </a:rPr>
              <a:t> 2-з-3</a:t>
            </a:r>
            <a:endParaRPr lang="ru-RU" b="1" dirty="0">
              <a:solidFill>
                <a:schemeClr val="tx1"/>
              </a:solidFill>
            </a:endParaRPr>
          </a:p>
        </p:txBody>
      </p:sp>
      <p:sp>
        <p:nvSpPr>
          <p:cNvPr id="3" name="Объект 2"/>
          <p:cNvSpPr>
            <a:spLocks noGrp="1"/>
          </p:cNvSpPr>
          <p:nvPr>
            <p:ph idx="1"/>
          </p:nvPr>
        </p:nvSpPr>
        <p:spPr>
          <a:xfrm>
            <a:off x="677334" y="1782619"/>
            <a:ext cx="8596668" cy="4258744"/>
          </a:xfrm>
        </p:spPr>
        <p:txBody>
          <a:bodyPr/>
          <a:lstStyle/>
          <a:p>
            <a:r>
              <a:rPr lang="uk-UA" dirty="0">
                <a:solidFill>
                  <a:schemeClr val="tx1"/>
                </a:solidFill>
              </a:rPr>
              <a:t>Це надійний спосіб зберігання, тому що сервіс не володіє всім необхідним набором ключів – він володіє тільки однією частиною, якої недостатньо, щоб заволодіти балансом свого клієнта. Причому доступу до монет не має ні сам сервіс, ні хакер, який його може зламати.</a:t>
            </a:r>
            <a:endParaRPr lang="ru-RU" dirty="0">
              <a:solidFill>
                <a:schemeClr val="tx1"/>
              </a:solidFill>
            </a:endParaRPr>
          </a:p>
          <a:p>
            <a:r>
              <a:rPr lang="uk-UA" dirty="0">
                <a:solidFill>
                  <a:schemeClr val="tx1"/>
                </a:solidFill>
              </a:rPr>
              <a:t>Зручність такого підходу полягає у тому, що користувачеві не обов'язково мати захищений доступ до цього сервісу. У нього може бути звичайний персональний комп'ютер або смартфон. При цьому існує ризик інфікування шкідливим програмним забезпеченням і пристрій може контролюватися шахраями, а дані можуть бути скомпрометовані або замінені. Але зловмиснику недостатньо володіти тільки цим пристроєм, тому що з нього можна добути тільки один з двох підписів. Ще одна перевага полягає у тому, що навіть якщо сервіс відмовляє в обслуговуванні, користувач не втрачає доступ до своїх монет.</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2364518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b="1" dirty="0">
                <a:solidFill>
                  <a:schemeClr val="tx1"/>
                </a:solidFill>
              </a:rPr>
              <a:t>Знайомство з Bitcoin </a:t>
            </a:r>
            <a:r>
              <a:rPr lang="uk-UA" b="1" dirty="0" err="1">
                <a:solidFill>
                  <a:schemeClr val="tx1"/>
                </a:solidFill>
              </a:rPr>
              <a:t>Script</a:t>
            </a:r>
            <a:r>
              <a:rPr lang="ru-RU" b="1" dirty="0">
                <a:solidFill>
                  <a:schemeClr val="tx1"/>
                </a:solidFill>
              </a:rPr>
              <a:t/>
            </a:r>
            <a:br>
              <a:rPr lang="ru-RU" b="1" dirty="0">
                <a:solidFill>
                  <a:schemeClr val="tx1"/>
                </a:solidFill>
              </a:rPr>
            </a:br>
            <a:endParaRPr lang="ru-RU" dirty="0">
              <a:solidFill>
                <a:schemeClr val="tx1"/>
              </a:solidFill>
            </a:endParaRPr>
          </a:p>
        </p:txBody>
      </p:sp>
      <p:sp>
        <p:nvSpPr>
          <p:cNvPr id="3" name="Объект 2"/>
          <p:cNvSpPr>
            <a:spLocks noGrp="1"/>
          </p:cNvSpPr>
          <p:nvPr>
            <p:ph idx="1"/>
          </p:nvPr>
        </p:nvSpPr>
        <p:spPr/>
        <p:txBody>
          <a:bodyPr/>
          <a:lstStyle/>
          <a:p>
            <a:r>
              <a:rPr lang="uk-UA" i="1" dirty="0">
                <a:solidFill>
                  <a:schemeClr val="tx1"/>
                </a:solidFill>
              </a:rPr>
              <a:t>Bitcoin </a:t>
            </a:r>
            <a:r>
              <a:rPr lang="uk-UA" i="1" dirty="0" err="1">
                <a:solidFill>
                  <a:schemeClr val="tx1"/>
                </a:solidFill>
              </a:rPr>
              <a:t>Script</a:t>
            </a:r>
            <a:r>
              <a:rPr lang="uk-UA" i="1" dirty="0">
                <a:solidFill>
                  <a:schemeClr val="tx1"/>
                </a:solidFill>
              </a:rPr>
              <a:t> </a:t>
            </a:r>
            <a:r>
              <a:rPr lang="uk-UA" dirty="0">
                <a:solidFill>
                  <a:schemeClr val="tx1"/>
                </a:solidFill>
              </a:rPr>
              <a:t>– це заснована на стеках, неповна по Тюрінгу мова опису сценарію для витрачання монет. Неповна по Тюрінгу означає, що мова має обмежену функціональність і не може здійснювати безумовні переходи по довільним адресам в програмі, цикли та рекурсії. Отже, сценарій не може виконуватися нескінченно. Такий принцип дозволяє обмежити можливості зловмисних сторін по створенню складних транзакцій і уповільнення роботи всієї системи.</a:t>
            </a:r>
            <a:endParaRPr lang="ru-RU" dirty="0">
              <a:solidFill>
                <a:schemeClr val="tx1"/>
              </a:solidFill>
            </a:endParaRPr>
          </a:p>
          <a:p>
            <a:r>
              <a:rPr lang="uk-UA" dirty="0">
                <a:solidFill>
                  <a:schemeClr val="tx1"/>
                </a:solidFill>
              </a:rPr>
              <a:t>Метою </a:t>
            </a:r>
            <a:r>
              <a:rPr lang="uk-UA" i="1" dirty="0">
                <a:solidFill>
                  <a:schemeClr val="tx1"/>
                </a:solidFill>
              </a:rPr>
              <a:t>Bitcoin </a:t>
            </a:r>
            <a:r>
              <a:rPr lang="uk-UA" i="1" dirty="0" err="1">
                <a:solidFill>
                  <a:schemeClr val="tx1"/>
                </a:solidFill>
              </a:rPr>
              <a:t>Script</a:t>
            </a:r>
            <a:r>
              <a:rPr lang="uk-UA" i="1" dirty="0">
                <a:solidFill>
                  <a:schemeClr val="tx1"/>
                </a:solidFill>
              </a:rPr>
              <a:t> </a:t>
            </a:r>
            <a:r>
              <a:rPr lang="uk-UA" dirty="0">
                <a:solidFill>
                  <a:schemeClr val="tx1"/>
                </a:solidFill>
              </a:rPr>
              <a:t>є перевірка умови, що сторона, яка хоче витратити монети, має всі необхідні докази володіння цими монетами. У кожної транзакції є поля з назвами </a:t>
            </a:r>
            <a:r>
              <a:rPr lang="uk-UA" i="1" dirty="0">
                <a:solidFill>
                  <a:schemeClr val="tx1"/>
                </a:solidFill>
              </a:rPr>
              <a:t>scriptSig </a:t>
            </a:r>
            <a:r>
              <a:rPr lang="uk-UA" dirty="0">
                <a:solidFill>
                  <a:schemeClr val="tx1"/>
                </a:solidFill>
              </a:rPr>
              <a:t>і </a:t>
            </a:r>
            <a:r>
              <a:rPr lang="uk-UA" i="1" dirty="0" err="1">
                <a:solidFill>
                  <a:schemeClr val="tx1"/>
                </a:solidFill>
              </a:rPr>
              <a:t>scriptPubKey</a:t>
            </a:r>
            <a:r>
              <a:rPr lang="uk-UA" dirty="0">
                <a:solidFill>
                  <a:schemeClr val="tx1"/>
                </a:solidFill>
              </a:rPr>
              <a:t>. Поле </a:t>
            </a:r>
            <a:r>
              <a:rPr lang="uk-UA" i="1" dirty="0" err="1">
                <a:solidFill>
                  <a:schemeClr val="tx1"/>
                </a:solidFill>
              </a:rPr>
              <a:t>scriptPubKey</a:t>
            </a:r>
            <a:r>
              <a:rPr lang="uk-UA" i="1" dirty="0">
                <a:solidFill>
                  <a:schemeClr val="tx1"/>
                </a:solidFill>
              </a:rPr>
              <a:t> </a:t>
            </a:r>
            <a:r>
              <a:rPr lang="uk-UA" dirty="0">
                <a:solidFill>
                  <a:schemeClr val="tx1"/>
                </a:solidFill>
              </a:rPr>
              <a:t>містить умови витрати монет, а поле </a:t>
            </a:r>
            <a:r>
              <a:rPr lang="uk-UA" i="1" dirty="0">
                <a:solidFill>
                  <a:schemeClr val="tx1"/>
                </a:solidFill>
              </a:rPr>
              <a:t>scriptSig </a:t>
            </a:r>
            <a:r>
              <a:rPr lang="uk-UA" dirty="0">
                <a:solidFill>
                  <a:schemeClr val="tx1"/>
                </a:solidFill>
              </a:rPr>
              <a:t>– необхідні дані для розблокування монет. Перед виконанням </a:t>
            </a:r>
            <a:r>
              <a:rPr lang="uk-UA" dirty="0" err="1">
                <a:solidFill>
                  <a:schemeClr val="tx1"/>
                </a:solidFill>
              </a:rPr>
              <a:t>скрипта</a:t>
            </a:r>
            <a:r>
              <a:rPr lang="uk-UA" dirty="0">
                <a:solidFill>
                  <a:schemeClr val="tx1"/>
                </a:solidFill>
              </a:rPr>
              <a:t> ці поля </a:t>
            </a:r>
            <a:r>
              <a:rPr lang="uk-UA" dirty="0" err="1">
                <a:solidFill>
                  <a:schemeClr val="tx1"/>
                </a:solidFill>
              </a:rPr>
              <a:t>конкатенуються</a:t>
            </a:r>
            <a:r>
              <a:rPr lang="uk-UA" dirty="0">
                <a:solidFill>
                  <a:schemeClr val="tx1"/>
                </a:solidFill>
              </a:rPr>
              <a:t>.</a:t>
            </a:r>
            <a:endParaRPr lang="ru-RU" dirty="0">
              <a:solidFill>
                <a:schemeClr val="tx1"/>
              </a:solidFill>
            </a:endParaRPr>
          </a:p>
          <a:p>
            <a:endParaRPr lang="ru-RU" dirty="0">
              <a:solidFill>
                <a:schemeClr val="tx1"/>
              </a:solidFill>
            </a:endParaRPr>
          </a:p>
        </p:txBody>
      </p:sp>
    </p:spTree>
    <p:extLst>
      <p:ext uri="{BB962C8B-B14F-4D97-AF65-F5344CB8AC3E}">
        <p14:creationId xmlns:p14="http://schemas.microsoft.com/office/powerpoint/2010/main" val="3609666152"/>
      </p:ext>
    </p:extLst>
  </p:cSld>
  <p:clrMapOvr>
    <a:masterClrMapping/>
  </p:clrMapOvr>
</p:sld>
</file>

<file path=ppt/theme/theme1.xml><?xml version="1.0" encoding="utf-8"?>
<a:theme xmlns:a="http://schemas.openxmlformats.org/drawingml/2006/main" name="Аспект">
  <a:themeElements>
    <a:clrScheme name="Аспект">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Аспект">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Аспект">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56</TotalTime>
  <Words>3741</Words>
  <Application>Microsoft Office PowerPoint</Application>
  <PresentationFormat>Широкоэкранный</PresentationFormat>
  <Paragraphs>102</Paragraphs>
  <Slides>32</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32</vt:i4>
      </vt:variant>
    </vt:vector>
  </HeadingPairs>
  <TitlesOfParts>
    <vt:vector size="36" baseType="lpstr">
      <vt:lpstr>Arial</vt:lpstr>
      <vt:lpstr>Trebuchet MS</vt:lpstr>
      <vt:lpstr>Wingdings 3</vt:lpstr>
      <vt:lpstr>Аспект</vt:lpstr>
      <vt:lpstr>Блокчейн-Технології</vt:lpstr>
      <vt:lpstr>Механізм мультипідпису та Bitcoin Script</vt:lpstr>
      <vt:lpstr>Презентация PowerPoint</vt:lpstr>
      <vt:lpstr>Bitcoin-транзакція, яка використовує мультипідпис </vt:lpstr>
      <vt:lpstr>Презентация PowerPoint</vt:lpstr>
      <vt:lpstr>Варіант мультипідпису 2-з-2 </vt:lpstr>
      <vt:lpstr>Варіант мультипідпису 2-з-3 </vt:lpstr>
      <vt:lpstr>Переваги Wallet-сервісів із мультипідписом 2-з-3</vt:lpstr>
      <vt:lpstr>Знайомство з Bitcoin Script </vt:lpstr>
      <vt:lpstr>Презентация PowerPoint</vt:lpstr>
      <vt:lpstr>Особливості оновлення Segregated Witness (відокремлений свідок)</vt:lpstr>
      <vt:lpstr>Проблеми оригінальної архітектури Bitcoin </vt:lpstr>
      <vt:lpstr>Презентация PowerPoint</vt:lpstr>
      <vt:lpstr>Збільшення пропускної здатності та зворотна сумісність </vt:lpstr>
      <vt:lpstr>Презентация PowerPoint</vt:lpstr>
      <vt:lpstr>Презентация PowerPoint</vt:lpstr>
      <vt:lpstr>Нововведення Segregated Witness </vt:lpstr>
      <vt:lpstr>Механізм комісій у Bitcoin</vt:lpstr>
      <vt:lpstr>Презентация PowerPoint</vt:lpstr>
      <vt:lpstr>Презентация PowerPoint</vt:lpstr>
      <vt:lpstr>Підвищення комісії після відправки транзакції </vt:lpstr>
      <vt:lpstr>Презентация PowerPoint</vt:lpstr>
      <vt:lpstr>Як Segregated Witness допомагає знизити комісії</vt:lpstr>
      <vt:lpstr>Варіант із другом-майнером</vt:lpstr>
      <vt:lpstr>Варіант із продажем місць у черзі на підтвердження </vt:lpstr>
      <vt:lpstr>Презентация PowerPoint</vt:lpstr>
      <vt:lpstr>Платіжні канали та Lightning (лайтнинг) Network </vt:lpstr>
      <vt:lpstr>Презентация PowerPoint</vt:lpstr>
      <vt:lpstr>Чому потрібні платіжні канали? </vt:lpstr>
      <vt:lpstr>Особливості платіжного каналу </vt:lpstr>
      <vt:lpstr>Застосування платіжних каналів </vt:lpstr>
      <vt:lpstr>Дякую за увагу!</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Блокчейн-Технології</dc:title>
  <dc:creator>Asmadey Asmadey</dc:creator>
  <cp:lastModifiedBy>Asmadey Asmadey</cp:lastModifiedBy>
  <cp:revision>5</cp:revision>
  <dcterms:created xsi:type="dcterms:W3CDTF">2023-11-10T18:36:58Z</dcterms:created>
  <dcterms:modified xsi:type="dcterms:W3CDTF">2023-11-21T15:21:33Z</dcterms:modified>
</cp:coreProperties>
</file>