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6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34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78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4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8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3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9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6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19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303E-FB12-4E79-87CE-44266C9143F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679545-0F12-4082-A1AB-6726EAD4E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6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6. ТЕХНОЛОГІЯ BLOCKCHAIN</a:t>
            </a:r>
            <a:endParaRPr lang="ru-RU" b="1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4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? – </a:t>
            </a:r>
            <a:r>
              <a:rPr lang="ru-RU" i="1" dirty="0" err="1">
                <a:solidFill>
                  <a:schemeClr val="tx1"/>
                </a:solidFill>
              </a:rPr>
              <a:t>нові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криптовалюти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поки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що</a:t>
            </a:r>
            <a:r>
              <a:rPr lang="ru-RU" i="1" dirty="0">
                <a:solidFill>
                  <a:schemeClr val="tx1"/>
                </a:solidFill>
              </a:rPr>
              <a:t> не </a:t>
            </a:r>
            <a:r>
              <a:rPr lang="ru-RU" i="1" dirty="0" err="1">
                <a:solidFill>
                  <a:schemeClr val="tx1"/>
                </a:solidFill>
              </a:rPr>
              <a:t>винайдені</a:t>
            </a:r>
            <a:r>
              <a:rPr lang="ru-RU" i="1" dirty="0">
                <a:solidFill>
                  <a:schemeClr val="tx1"/>
                </a:solidFill>
              </a:rPr>
              <a:t>).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найвищий</a:t>
            </a:r>
            <a:r>
              <a:rPr lang="ru-RU" dirty="0">
                <a:solidFill>
                  <a:schemeClr val="tx1"/>
                </a:solidFill>
              </a:rPr>
              <a:t>. За </a:t>
            </a:r>
            <a:r>
              <a:rPr lang="ru-RU" dirty="0" err="1">
                <a:solidFill>
                  <a:schemeClr val="tx1"/>
                </a:solidFill>
              </a:rPr>
              <a:t>властивостями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ідеальні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зустрічаються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теорії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мож</a:t>
            </a:r>
            <a:r>
              <a:rPr lang="uk-UA" dirty="0">
                <a:solidFill>
                  <a:schemeClr val="tx1"/>
                </a:solidFill>
              </a:rPr>
              <a:t>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сформувати</a:t>
            </a:r>
            <a:r>
              <a:rPr lang="ru-RU" dirty="0">
                <a:solidFill>
                  <a:schemeClr val="tx1"/>
                </a:solidFill>
              </a:rPr>
              <a:t> низку </a:t>
            </a:r>
            <a:r>
              <a:rPr lang="ru-RU" dirty="0" err="1">
                <a:solidFill>
                  <a:schemeClr val="tx1"/>
                </a:solidFill>
              </a:rPr>
              <a:t>вимог</a:t>
            </a:r>
            <a:r>
              <a:rPr lang="ru-RU" dirty="0">
                <a:solidFill>
                  <a:schemeClr val="tx1"/>
                </a:solidFill>
              </a:rPr>
              <a:t> до них,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дозволять </a:t>
            </a:r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наближені</a:t>
            </a:r>
            <a:r>
              <a:rPr lang="ru-RU" dirty="0">
                <a:solidFill>
                  <a:schemeClr val="tx1"/>
                </a:solidFill>
              </a:rPr>
              <a:t> до таких систем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uk-UA" dirty="0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3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Архітектура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blockchain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ланцюжку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наступний</a:t>
            </a:r>
            <a:r>
              <a:rPr lang="ru-RU" dirty="0">
                <a:solidFill>
                  <a:schemeClr val="tx1"/>
                </a:solidFill>
              </a:rPr>
              <a:t> блок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попереднього</a:t>
            </a:r>
            <a:r>
              <a:rPr lang="ru-RU" dirty="0">
                <a:solidFill>
                  <a:schemeClr val="tx1"/>
                </a:solidFill>
              </a:rPr>
              <a:t> (рис. 2);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записані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певному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спричинять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рівнях</a:t>
            </a:r>
            <a:r>
              <a:rPr lang="ru-RU" dirty="0">
                <a:solidFill>
                  <a:schemeClr val="tx1"/>
                </a:solidFill>
              </a:rPr>
              <a:t>, та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помітить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решта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). Так </a:t>
            </a:r>
            <a:r>
              <a:rPr lang="ru-RU" dirty="0" err="1">
                <a:solidFill>
                  <a:schemeClr val="tx1"/>
                </a:solidFill>
              </a:rPr>
              <a:t>забезпечена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2 – </a:t>
            </a:r>
            <a:r>
              <a:rPr lang="ru-RU" dirty="0" err="1">
                <a:solidFill>
                  <a:schemeClr val="tx1"/>
                </a:solidFill>
              </a:rPr>
              <a:t>Зв’язок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блоками в </a:t>
            </a:r>
            <a:r>
              <a:rPr lang="ru-RU" dirty="0" err="1">
                <a:solidFill>
                  <a:schemeClr val="tx1"/>
                </a:solidFill>
              </a:rPr>
              <a:t>ланцюгу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08" y="3494520"/>
            <a:ext cx="4126601" cy="6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9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Таким чином </a:t>
            </a:r>
            <a:r>
              <a:rPr lang="ru-RU" dirty="0" err="1">
                <a:solidFill>
                  <a:schemeClr val="tx1"/>
                </a:solidFill>
              </a:rPr>
              <a:t>формують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послідовність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звідки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пішла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), де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наступний</a:t>
            </a:r>
            <a:r>
              <a:rPr lang="ru-RU" dirty="0">
                <a:solidFill>
                  <a:schemeClr val="tx1"/>
                </a:solidFill>
              </a:rPr>
              <a:t> блок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попереднього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зв'язування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використано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геш-функцію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внести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попередніх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то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стануть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некоректними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доведеться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перестворити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унеможливлює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заднім</a:t>
            </a:r>
            <a:r>
              <a:rPr lang="ru-RU" dirty="0">
                <a:solidFill>
                  <a:schemeClr val="tx1"/>
                </a:solidFill>
              </a:rPr>
              <a:t> числом, </a:t>
            </a:r>
            <a:r>
              <a:rPr lang="ru-RU" dirty="0" err="1">
                <a:solidFill>
                  <a:schemeClr val="tx1"/>
                </a:solidFill>
              </a:rPr>
              <a:t>непомітні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решти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Властивості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блокчейна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Теоретично </a:t>
            </a:r>
            <a:r>
              <a:rPr lang="ru-RU" dirty="0" err="1">
                <a:solidFill>
                  <a:schemeClr val="tx1"/>
                </a:solidFill>
              </a:rPr>
              <a:t>технологію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застосувати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у будь-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СУБД.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організовано</a:t>
            </a:r>
            <a:r>
              <a:rPr lang="ru-RU" dirty="0">
                <a:solidFill>
                  <a:schemeClr val="tx1"/>
                </a:solidFill>
              </a:rPr>
              <a:t> абстрактно;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обов'язково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організованих</a:t>
            </a:r>
            <a:r>
              <a:rPr lang="ru-RU" dirty="0">
                <a:solidFill>
                  <a:schemeClr val="tx1"/>
                </a:solidFill>
              </a:rPr>
              <a:t> блоках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достатньо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заголовок </a:t>
            </a:r>
            <a:r>
              <a:rPr lang="ru-RU" dirty="0" err="1">
                <a:solidFill>
                  <a:schemeClr val="tx1"/>
                </a:solidFill>
              </a:rPr>
              <a:t>задовольняв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відповідному</a:t>
            </a:r>
            <a:r>
              <a:rPr lang="ru-RU" dirty="0">
                <a:solidFill>
                  <a:schemeClr val="tx1"/>
                </a:solidFill>
              </a:rPr>
              <a:t> формату. </a:t>
            </a:r>
          </a:p>
          <a:p>
            <a:r>
              <a:rPr lang="ru-RU" dirty="0" err="1">
                <a:solidFill>
                  <a:schemeClr val="tx1"/>
                </a:solidFill>
              </a:rPr>
              <a:t>Отже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вузол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обробку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у будь-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зручний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спосіб</a:t>
            </a:r>
            <a:r>
              <a:rPr lang="ru-RU" dirty="0">
                <a:solidFill>
                  <a:schemeClr val="tx1"/>
                </a:solidFill>
              </a:rPr>
              <a:t>, а для </a:t>
            </a:r>
            <a:r>
              <a:rPr lang="ru-RU" dirty="0" err="1">
                <a:solidFill>
                  <a:schemeClr val="tx1"/>
                </a:solidFill>
              </a:rPr>
              <a:t>синхронізації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серіалізують</a:t>
            </a:r>
            <a:r>
              <a:rPr lang="ru-RU" dirty="0">
                <a:solidFill>
                  <a:schemeClr val="tx1"/>
                </a:solidFill>
              </a:rPr>
              <a:t> у блоки </a:t>
            </a:r>
            <a:r>
              <a:rPr lang="ru-RU" dirty="0" err="1">
                <a:solidFill>
                  <a:schemeClr val="tx1"/>
                </a:solidFill>
              </a:rPr>
              <a:t>визначеного</a:t>
            </a:r>
            <a:r>
              <a:rPr lang="ru-RU" dirty="0">
                <a:solidFill>
                  <a:schemeClr val="tx1"/>
                </a:solidFill>
              </a:rPr>
              <a:t> формату та </a:t>
            </a:r>
            <a:r>
              <a:rPr lang="ru-RU" dirty="0" err="1">
                <a:solidFill>
                  <a:schemeClr val="tx1"/>
                </a:solidFill>
              </a:rPr>
              <a:t>передають</a:t>
            </a:r>
            <a:r>
              <a:rPr lang="ru-RU" dirty="0">
                <a:solidFill>
                  <a:schemeClr val="tx1"/>
                </a:solidFill>
              </a:rPr>
              <a:t> мережею.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9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Властивості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облікової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системи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які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можуть</a:t>
            </a:r>
            <a:r>
              <a:rPr lang="ru-RU" b="1" dirty="0">
                <a:solidFill>
                  <a:schemeClr val="tx1"/>
                </a:solidFill>
              </a:rPr>
              <a:t> бути </a:t>
            </a:r>
            <a:r>
              <a:rPr lang="ru-RU" b="1" dirty="0" err="1">
                <a:solidFill>
                  <a:schemeClr val="tx1"/>
                </a:solidFill>
              </a:rPr>
              <a:t>забезпечені</a:t>
            </a:r>
            <a:r>
              <a:rPr lang="ru-RU" b="1" dirty="0">
                <a:solidFill>
                  <a:schemeClr val="tx1"/>
                </a:solidFill>
              </a:rPr>
              <a:t> за </a:t>
            </a:r>
            <a:r>
              <a:rPr lang="ru-RU" b="1" dirty="0" err="1">
                <a:solidFill>
                  <a:schemeClr val="tx1"/>
                </a:solidFill>
              </a:rPr>
              <a:t>допомогою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технології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blockchain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Цілісність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історії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зміни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бази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даних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Мінімізація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затримок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синхронізації</a:t>
            </a:r>
            <a:r>
              <a:rPr lang="ru-RU" sz="1800" i="1" dirty="0">
                <a:solidFill>
                  <a:schemeClr val="tx1"/>
                </a:solidFill>
              </a:rPr>
              <a:t> та резервного </a:t>
            </a:r>
            <a:r>
              <a:rPr lang="ru-RU" sz="1800" i="1" dirty="0" err="1">
                <a:solidFill>
                  <a:schemeClr val="tx1"/>
                </a:solidFill>
              </a:rPr>
              <a:t>копіювання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Можливість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одночасної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роботи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групи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валідаторів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Можливість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здійснення</a:t>
            </a:r>
            <a:r>
              <a:rPr lang="ru-RU" sz="1800" i="1" dirty="0">
                <a:solidFill>
                  <a:schemeClr val="tx1"/>
                </a:solidFill>
              </a:rPr>
              <a:t> аудиту в </a:t>
            </a:r>
            <a:r>
              <a:rPr lang="ru-RU" sz="1800" i="1" dirty="0" err="1">
                <a:solidFill>
                  <a:schemeClr val="tx1"/>
                </a:solidFill>
              </a:rPr>
              <a:t>режимі</a:t>
            </a:r>
            <a:r>
              <a:rPr lang="ru-RU" sz="1800" i="1" dirty="0">
                <a:solidFill>
                  <a:schemeClr val="tx1"/>
                </a:solidFill>
              </a:rPr>
              <a:t> реального часу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Можливість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використання</a:t>
            </a:r>
            <a:r>
              <a:rPr lang="ru-RU" sz="1800" i="1" dirty="0">
                <a:solidFill>
                  <a:schemeClr val="tx1"/>
                </a:solidFill>
              </a:rPr>
              <a:t> легких </a:t>
            </a:r>
            <a:r>
              <a:rPr lang="ru-RU" sz="1800" i="1" dirty="0" err="1">
                <a:solidFill>
                  <a:schemeClr val="tx1"/>
                </a:solidFill>
              </a:rPr>
              <a:t>клієнтів</a:t>
            </a:r>
            <a:r>
              <a:rPr lang="ru-RU" sz="1800" i="1" dirty="0">
                <a:solidFill>
                  <a:schemeClr val="tx1"/>
                </a:solidFill>
              </a:rPr>
              <a:t> і SPV-</a:t>
            </a:r>
            <a:r>
              <a:rPr lang="ru-RU" sz="1800" i="1" dirty="0" err="1">
                <a:solidFill>
                  <a:schemeClr val="tx1"/>
                </a:solidFill>
              </a:rPr>
              <a:t>вузлів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Timestamping</a:t>
            </a:r>
            <a:r>
              <a:rPr lang="ru-RU" sz="1800" i="1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anchoring</a:t>
            </a:r>
            <a:r>
              <a:rPr lang="ru-RU" sz="1800" i="1" dirty="0">
                <a:solidFill>
                  <a:schemeClr val="tx1"/>
                </a:solidFill>
              </a:rPr>
              <a:t>, </a:t>
            </a:r>
            <a:r>
              <a:rPr lang="ru-RU" sz="1800" i="1" dirty="0" err="1">
                <a:solidFill>
                  <a:schemeClr val="tx1"/>
                </a:solidFill>
              </a:rPr>
              <a:t>фіксація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даних</a:t>
            </a:r>
            <a:r>
              <a:rPr lang="ru-RU" sz="1800" i="1" dirty="0">
                <a:solidFill>
                  <a:schemeClr val="tx1"/>
                </a:solidFill>
              </a:rPr>
              <a:t> с </a:t>
            </a:r>
            <a:r>
              <a:rPr lang="ru-RU" sz="1800" i="1" dirty="0" err="1">
                <a:solidFill>
                  <a:schemeClr val="tx1"/>
                </a:solidFill>
              </a:rPr>
              <a:t>прив'язкою</a:t>
            </a:r>
            <a:r>
              <a:rPr lang="ru-RU" sz="1800" i="1" dirty="0">
                <a:solidFill>
                  <a:schemeClr val="tx1"/>
                </a:solidFill>
              </a:rPr>
              <a:t> до часу)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Trustlessness</a:t>
            </a:r>
            <a:r>
              <a:rPr lang="ru-RU" sz="1800" i="1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необхідний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рівень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довіри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користувача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мінімальний</a:t>
            </a:r>
            <a:r>
              <a:rPr lang="ru-RU" sz="1800" i="1" dirty="0">
                <a:solidFill>
                  <a:schemeClr val="tx1"/>
                </a:solidFill>
              </a:rPr>
              <a:t>)</a:t>
            </a:r>
            <a:endParaRPr lang="ru-RU" sz="1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6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Коли ступінь децентралізації облікової системи зростає, тобто зростає кількість </a:t>
            </a:r>
            <a:r>
              <a:rPr lang="uk-UA" dirty="0" err="1">
                <a:solidFill>
                  <a:schemeClr val="tx1"/>
                </a:solidFill>
              </a:rPr>
              <a:t>валідаторів</a:t>
            </a:r>
            <a:r>
              <a:rPr lang="uk-UA" dirty="0">
                <a:solidFill>
                  <a:schemeClr val="tx1"/>
                </a:solidFill>
              </a:rPr>
              <a:t>, які володіють повним вузлом, стає необхідним наявність механізму досягнення консенсусу щодо єдиного стану системи.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Власник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впевнитися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коректності</a:t>
            </a:r>
            <a:r>
              <a:rPr lang="ru-RU" dirty="0">
                <a:solidFill>
                  <a:schemeClr val="tx1"/>
                </a:solidFill>
              </a:rPr>
              <a:t> стану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чому</a:t>
            </a:r>
            <a:r>
              <a:rPr lang="ru-RU" dirty="0">
                <a:solidFill>
                  <a:schemeClr val="tx1"/>
                </a:solidFill>
              </a:rPr>
              <a:t> робота в </a:t>
            </a:r>
            <a:r>
              <a:rPr lang="ru-RU" dirty="0" err="1">
                <a:solidFill>
                  <a:schemeClr val="tx1"/>
                </a:solidFill>
              </a:rPr>
              <a:t>обліковій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прозора</a:t>
            </a:r>
            <a:r>
              <a:rPr lang="ru-RU" dirty="0">
                <a:solidFill>
                  <a:schemeClr val="tx1"/>
                </a:solidFill>
              </a:rPr>
              <a:t> для аудитора.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навмисно</a:t>
            </a:r>
            <a:r>
              <a:rPr lang="ru-RU" dirty="0">
                <a:solidFill>
                  <a:schemeClr val="tx1"/>
                </a:solidFill>
              </a:rPr>
              <a:t> складе </a:t>
            </a:r>
            <a:r>
              <a:rPr lang="ru-RU" dirty="0" err="1">
                <a:solidFill>
                  <a:schemeClr val="tx1"/>
                </a:solidFill>
              </a:rPr>
              <a:t>некоректну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відправить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чесні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відразу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помітять</a:t>
            </a:r>
            <a:r>
              <a:rPr lang="ru-RU" dirty="0">
                <a:solidFill>
                  <a:schemeClr val="tx1"/>
                </a:solidFill>
              </a:rPr>
              <a:t> і не </a:t>
            </a:r>
            <a:r>
              <a:rPr lang="ru-RU" dirty="0" err="1">
                <a:solidFill>
                  <a:schemeClr val="tx1"/>
                </a:solidFill>
              </a:rPr>
              <a:t>підтвердять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обліковій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 (є </a:t>
            </a:r>
            <a:r>
              <a:rPr lang="ru-RU" dirty="0" err="1">
                <a:solidFill>
                  <a:schemeClr val="tx1"/>
                </a:solidFill>
              </a:rPr>
              <a:t>докази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валідатори</a:t>
            </a:r>
            <a:r>
              <a:rPr lang="ru-RU" dirty="0">
                <a:solidFill>
                  <a:schemeClr val="tx1"/>
                </a:solidFill>
              </a:rPr>
              <a:t>), то у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шахрайства</a:t>
            </a:r>
            <a:r>
              <a:rPr lang="ru-RU" dirty="0">
                <a:solidFill>
                  <a:schemeClr val="tx1"/>
                </a:solidFill>
              </a:rPr>
              <a:t> з боку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довести свою правоту. </a:t>
            </a:r>
            <a:r>
              <a:rPr lang="ru-RU" dirty="0" err="1">
                <a:solidFill>
                  <a:schemeClr val="tx1"/>
                </a:solidFill>
              </a:rPr>
              <a:t>Адже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доводять</a:t>
            </a:r>
            <a:r>
              <a:rPr lang="ru-RU" dirty="0">
                <a:solidFill>
                  <a:schemeClr val="tx1"/>
                </a:solidFill>
              </a:rPr>
              <a:t> факт </a:t>
            </a:r>
            <a:r>
              <a:rPr lang="ru-RU" dirty="0" err="1">
                <a:solidFill>
                  <a:schemeClr val="tx1"/>
                </a:solidFill>
              </a:rPr>
              <a:t>ухваленого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консенсусу. Таким чином, у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довести,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обліковій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зшахраювали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вони,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перепишуть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останніх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йде</a:t>
            </a:r>
            <a:r>
              <a:rPr lang="ru-RU" dirty="0">
                <a:solidFill>
                  <a:schemeClr val="tx1"/>
                </a:solidFill>
              </a:rPr>
              <a:t> про систему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, яку </a:t>
            </a:r>
            <a:r>
              <a:rPr lang="ru-RU" dirty="0" err="1">
                <a:solidFill>
                  <a:schemeClr val="tx1"/>
                </a:solidFill>
              </a:rPr>
              <a:t>контролює</a:t>
            </a:r>
            <a:r>
              <a:rPr lang="ru-RU" dirty="0">
                <a:solidFill>
                  <a:schemeClr val="tx1"/>
                </a:solidFill>
              </a:rPr>
              <a:t> одна </a:t>
            </a:r>
            <a:r>
              <a:rPr lang="ru-RU" dirty="0" err="1">
                <a:solidFill>
                  <a:schemeClr val="tx1"/>
                </a:solidFill>
              </a:rPr>
              <a:t>організація</a:t>
            </a:r>
            <a:r>
              <a:rPr lang="ru-RU" dirty="0">
                <a:solidFill>
                  <a:schemeClr val="tx1"/>
                </a:solidFill>
              </a:rPr>
              <a:t>, і з </a:t>
            </a:r>
            <a:r>
              <a:rPr lang="ru-RU" dirty="0" err="1">
                <a:solidFill>
                  <a:schemeClr val="tx1"/>
                </a:solidFill>
              </a:rPr>
              <a:t>якихось</a:t>
            </a:r>
            <a:r>
              <a:rPr lang="ru-RU" dirty="0">
                <a:solidFill>
                  <a:schemeClr val="tx1"/>
                </a:solidFill>
              </a:rPr>
              <a:t> причин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переписано, то у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цифровому </a:t>
            </a:r>
            <a:r>
              <a:rPr lang="ru-RU" dirty="0" err="1">
                <a:solidFill>
                  <a:schemeClr val="tx1"/>
                </a:solidFill>
              </a:rPr>
              <a:t>гаманці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докази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завірені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Тому </a:t>
            </a:r>
            <a:r>
              <a:rPr lang="ru-RU" dirty="0" err="1">
                <a:solidFill>
                  <a:schemeClr val="tx1"/>
                </a:solidFill>
              </a:rPr>
              <a:t>питання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партнерами в </a:t>
            </a:r>
            <a:r>
              <a:rPr lang="ru-RU" dirty="0" err="1">
                <a:solidFill>
                  <a:schemeClr val="tx1"/>
                </a:solidFill>
              </a:rPr>
              <a:t>обліковій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застосуванням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блокчейна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надто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актуальне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протоколу.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6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встановити</a:t>
            </a:r>
            <a:r>
              <a:rPr lang="ru-RU" dirty="0">
                <a:solidFill>
                  <a:schemeClr val="tx1"/>
                </a:solidFill>
              </a:rPr>
              <a:t> легкий </a:t>
            </a:r>
            <a:r>
              <a:rPr lang="ru-RU" dirty="0" err="1">
                <a:solidFill>
                  <a:schemeClr val="tx1"/>
                </a:solidFill>
              </a:rPr>
              <a:t>клієнтський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додаток</a:t>
            </a:r>
            <a:r>
              <a:rPr lang="ru-RU" dirty="0">
                <a:solidFill>
                  <a:schemeClr val="tx1"/>
                </a:solidFill>
              </a:rPr>
              <a:t>, де буде </a:t>
            </a:r>
            <a:r>
              <a:rPr lang="ru-RU" dirty="0" err="1">
                <a:solidFill>
                  <a:schemeClr val="tx1"/>
                </a:solidFill>
              </a:rPr>
              <a:t>відображено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поточний</a:t>
            </a:r>
            <a:r>
              <a:rPr lang="ru-RU" dirty="0">
                <a:solidFill>
                  <a:schemeClr val="tx1"/>
                </a:solidFill>
              </a:rPr>
              <a:t> стан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запускаючи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вузол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Коли </a:t>
            </a:r>
            <a:r>
              <a:rPr lang="ru-RU" dirty="0" err="1">
                <a:solidFill>
                  <a:schemeClr val="tx1"/>
                </a:solidFill>
              </a:rPr>
              <a:t>облікова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досягає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достатнього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велике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набуває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позначка</a:t>
            </a:r>
            <a:r>
              <a:rPr lang="ru-RU" dirty="0">
                <a:solidFill>
                  <a:schemeClr val="tx1"/>
                </a:solidFill>
              </a:rPr>
              <a:t> часу,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зафіксувати</a:t>
            </a:r>
            <a:r>
              <a:rPr lang="ru-RU" dirty="0">
                <a:solidFill>
                  <a:schemeClr val="tx1"/>
                </a:solidFill>
              </a:rPr>
              <a:t> (та у </a:t>
            </a:r>
            <a:r>
              <a:rPr lang="ru-RU" dirty="0" err="1">
                <a:solidFill>
                  <a:schemeClr val="tx1"/>
                </a:solidFill>
              </a:rPr>
              <a:t>подальшому</a:t>
            </a:r>
            <a:r>
              <a:rPr lang="ru-RU" dirty="0">
                <a:solidFill>
                  <a:schemeClr val="tx1"/>
                </a:solidFill>
              </a:rPr>
              <a:t> довести) факт </a:t>
            </a:r>
            <a:r>
              <a:rPr lang="ru-RU" dirty="0" err="1">
                <a:solidFill>
                  <a:schemeClr val="tx1"/>
                </a:solidFill>
              </a:rPr>
              <a:t>настання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момент часу. </a:t>
            </a:r>
            <a:r>
              <a:rPr lang="ru-RU" dirty="0" err="1">
                <a:solidFill>
                  <a:schemeClr val="tx1"/>
                </a:solidFill>
              </a:rPr>
              <a:t>Унаслідок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впевненими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зміна</a:t>
            </a:r>
            <a:r>
              <a:rPr lang="ru-RU" dirty="0">
                <a:solidFill>
                  <a:schemeClr val="tx1"/>
                </a:solidFill>
              </a:rPr>
              <a:t> стану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послідовності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заявлено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1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Застосування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технології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блокчейн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62582"/>
          </a:xfrm>
        </p:spPr>
        <p:txBody>
          <a:bodyPr>
            <a:no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Далі, виокремимо п'ять найбільш багатообіцяльних застосувань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блокчейну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Електронне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голосування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Управління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ланцюжками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постачань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Децентралізована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торгівля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Публічні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реєстри</a:t>
            </a:r>
            <a:endParaRPr lang="ru-RU" sz="1800" dirty="0">
              <a:solidFill>
                <a:schemeClr val="tx1"/>
              </a:solidFill>
            </a:endParaRPr>
          </a:p>
          <a:p>
            <a:pPr lvl="1"/>
            <a:r>
              <a:rPr lang="ru-RU" sz="1800" i="1" dirty="0" err="1">
                <a:solidFill>
                  <a:schemeClr val="tx1"/>
                </a:solidFill>
              </a:rPr>
              <a:t>Взаєморозрахунки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endParaRPr lang="ru-RU" sz="1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i="1" dirty="0" err="1">
                <a:solidFill>
                  <a:schemeClr val="tx1"/>
                </a:solidFill>
              </a:rPr>
              <a:t>Електронне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голосування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впевненим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голос буде </a:t>
            </a:r>
            <a:r>
              <a:rPr lang="ru-RU" dirty="0" err="1">
                <a:solidFill>
                  <a:schemeClr val="tx1"/>
                </a:solidFill>
              </a:rPr>
              <a:t>враховано</a:t>
            </a:r>
            <a:r>
              <a:rPr lang="ru-RU" dirty="0">
                <a:solidFill>
                  <a:schemeClr val="tx1"/>
                </a:solidFill>
              </a:rPr>
              <a:t>. За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складно </a:t>
            </a:r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право голосу </a:t>
            </a:r>
            <a:r>
              <a:rPr lang="ru-RU" dirty="0" err="1">
                <a:solidFill>
                  <a:schemeClr val="tx1"/>
                </a:solidFill>
              </a:rPr>
              <a:t>двічі</a:t>
            </a:r>
            <a:r>
              <a:rPr lang="ru-RU" dirty="0">
                <a:solidFill>
                  <a:schemeClr val="tx1"/>
                </a:solidFill>
              </a:rPr>
              <a:t> та складно </a:t>
            </a:r>
            <a:r>
              <a:rPr lang="ru-RU" dirty="0" err="1">
                <a:solidFill>
                  <a:schemeClr val="tx1"/>
                </a:solidFill>
              </a:rPr>
              <a:t>вкрасти</a:t>
            </a:r>
            <a:r>
              <a:rPr lang="ru-RU" dirty="0">
                <a:solidFill>
                  <a:schemeClr val="tx1"/>
                </a:solidFill>
              </a:rPr>
              <a:t> чужий голос.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конфіденційними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зменшує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встановити</a:t>
            </a:r>
            <a:r>
              <a:rPr lang="ru-RU" dirty="0">
                <a:solidFill>
                  <a:schemeClr val="tx1"/>
                </a:solidFill>
              </a:rPr>
              <a:t> особу </a:t>
            </a:r>
            <a:r>
              <a:rPr lang="ru-RU" dirty="0" err="1">
                <a:solidFill>
                  <a:schemeClr val="tx1"/>
                </a:solidFill>
              </a:rPr>
              <a:t>голосуючого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Впродовж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хто</a:t>
            </a:r>
            <a:r>
              <a:rPr lang="ru-RU" dirty="0">
                <a:solidFill>
                  <a:schemeClr val="tx1"/>
                </a:solidFill>
              </a:rPr>
              <a:t> охочий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коректність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голосами,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упевнитися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урахують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0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Ланцюжок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постачань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виробника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споживача</a:t>
            </a:r>
            <a:r>
              <a:rPr lang="ru-RU" dirty="0">
                <a:solidFill>
                  <a:schemeClr val="tx1"/>
                </a:solidFill>
              </a:rPr>
              <a:t> товар проходить </a:t>
            </a:r>
            <a:r>
              <a:rPr lang="ru-RU" dirty="0" err="1">
                <a:solidFill>
                  <a:schemeClr val="tx1"/>
                </a:solidFill>
              </a:rPr>
              <a:t>крізь</a:t>
            </a:r>
            <a:r>
              <a:rPr lang="ru-RU" dirty="0">
                <a:solidFill>
                  <a:schemeClr val="tx1"/>
                </a:solidFill>
              </a:rPr>
              <a:t> коридор </a:t>
            </a:r>
            <a:r>
              <a:rPr lang="ru-RU" dirty="0" err="1">
                <a:solidFill>
                  <a:schemeClr val="tx1"/>
                </a:solidFill>
              </a:rPr>
              <a:t>посередників</a:t>
            </a:r>
            <a:r>
              <a:rPr lang="ru-RU" dirty="0">
                <a:solidFill>
                  <a:schemeClr val="tx1"/>
                </a:solidFill>
              </a:rPr>
              <a:t> – так званий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постачань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логотипа </a:t>
            </a:r>
            <a:r>
              <a:rPr lang="ru-RU" dirty="0" err="1">
                <a:solidFill>
                  <a:schemeClr val="tx1"/>
                </a:solidFill>
              </a:rPr>
              <a:t>виробника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товарі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не значить,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сам товар </a:t>
            </a:r>
            <a:r>
              <a:rPr lang="ru-RU" dirty="0" err="1">
                <a:solidFill>
                  <a:schemeClr val="tx1"/>
                </a:solidFill>
              </a:rPr>
              <a:t>оригінальний</a:t>
            </a:r>
            <a:r>
              <a:rPr lang="ru-RU" dirty="0">
                <a:solidFill>
                  <a:schemeClr val="tx1"/>
                </a:solidFill>
              </a:rPr>
              <a:t>. На шляху </a:t>
            </a:r>
            <a:r>
              <a:rPr lang="ru-RU" dirty="0" err="1">
                <a:solidFill>
                  <a:schemeClr val="tx1"/>
                </a:solidFill>
              </a:rPr>
              <a:t>прямування</a:t>
            </a:r>
            <a:r>
              <a:rPr lang="ru-RU" dirty="0">
                <a:solidFill>
                  <a:schemeClr val="tx1"/>
                </a:solidFill>
              </a:rPr>
              <a:t> продукту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підміни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Упровадження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постачань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товари</a:t>
            </a:r>
            <a:r>
              <a:rPr lang="ru-RU" dirty="0">
                <a:solidFill>
                  <a:schemeClr val="tx1"/>
                </a:solidFill>
              </a:rPr>
              <a:t> (а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стан, </a:t>
            </a:r>
            <a:r>
              <a:rPr lang="ru-RU" dirty="0" err="1">
                <a:solidFill>
                  <a:schemeClr val="tx1"/>
                </a:solidFill>
              </a:rPr>
              <a:t>розташування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) на шляху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прямування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покупець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вичерпні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стан товару.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вносити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посадові</a:t>
            </a:r>
            <a:r>
              <a:rPr lang="ru-RU" dirty="0">
                <a:solidFill>
                  <a:schemeClr val="tx1"/>
                </a:solidFill>
              </a:rPr>
              <a:t> особи, </a:t>
            </a:r>
            <a:r>
              <a:rPr lang="ru-RU" dirty="0" err="1">
                <a:solidFill>
                  <a:schemeClr val="tx1"/>
                </a:solidFill>
              </a:rPr>
              <a:t>відповідальні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виробництво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збирання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завантаження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корабель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перевезення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наступного</a:t>
            </a:r>
            <a:r>
              <a:rPr lang="ru-RU" dirty="0">
                <a:solidFill>
                  <a:schemeClr val="tx1"/>
                </a:solidFill>
              </a:rPr>
              <a:t> пункту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Технологія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43423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 </a:t>
            </a:r>
            <a:r>
              <a:rPr lang="ru-RU" dirty="0" err="1">
                <a:solidFill>
                  <a:schemeClr val="tx1"/>
                </a:solidFill>
              </a:rPr>
              <a:t>технологію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blockchain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поза контекстом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 почали активно </a:t>
            </a:r>
            <a:r>
              <a:rPr lang="ru-RU" dirty="0" err="1">
                <a:solidFill>
                  <a:schemeClr val="tx1"/>
                </a:solidFill>
              </a:rPr>
              <a:t>говорити</a:t>
            </a:r>
            <a:r>
              <a:rPr lang="ru-RU" dirty="0">
                <a:solidFill>
                  <a:schemeClr val="tx1"/>
                </a:solidFill>
              </a:rPr>
              <a:t> в 2014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. У той час люди почали </a:t>
            </a:r>
            <a:r>
              <a:rPr lang="ru-RU" dirty="0" err="1">
                <a:solidFill>
                  <a:schemeClr val="tx1"/>
                </a:solidFill>
              </a:rPr>
              <a:t>усвідомлювати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застосувати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галузях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лежить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, є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в системах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модификацій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err="1">
                <a:solidFill>
                  <a:schemeClr val="tx1"/>
                </a:solidFill>
              </a:rPr>
              <a:t>появи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закритими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захищеними</a:t>
            </a:r>
            <a:r>
              <a:rPr lang="ru-RU" dirty="0">
                <a:solidFill>
                  <a:schemeClr val="tx1"/>
                </a:solidFill>
              </a:rPr>
              <a:t> «</a:t>
            </a:r>
            <a:r>
              <a:rPr lang="ru-RU" dirty="0" err="1">
                <a:solidFill>
                  <a:schemeClr val="tx1"/>
                </a:solidFill>
              </a:rPr>
              <a:t>традиційними</a:t>
            </a:r>
            <a:r>
              <a:rPr lang="ru-RU" dirty="0">
                <a:solidFill>
                  <a:schemeClr val="tx1"/>
                </a:solidFill>
              </a:rPr>
              <a:t>» методами, такими як </a:t>
            </a:r>
            <a:r>
              <a:rPr lang="ru-RU" dirty="0" err="1">
                <a:solidFill>
                  <a:schemeClr val="tx1"/>
                </a:solidFill>
              </a:rPr>
              <a:t>міжмережеві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екрани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фаєрволи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брандмауери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 й </a:t>
            </a:r>
            <a:r>
              <a:rPr lang="ru-RU" dirty="0" err="1">
                <a:solidFill>
                  <a:schemeClr val="tx1"/>
                </a:solidFill>
              </a:rPr>
              <a:t>адміністратори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уперше</a:t>
            </a:r>
            <a:r>
              <a:rPr lang="ru-RU" dirty="0">
                <a:solidFill>
                  <a:schemeClr val="tx1"/>
                </a:solidFill>
              </a:rPr>
              <a:t> показав,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існувати</a:t>
            </a:r>
            <a:r>
              <a:rPr lang="ru-RU" dirty="0">
                <a:solidFill>
                  <a:schemeClr val="tx1"/>
                </a:solidFill>
              </a:rPr>
              <a:t> без центру </a:t>
            </a:r>
            <a:r>
              <a:rPr lang="ru-RU" dirty="0" err="1">
                <a:solidFill>
                  <a:schemeClr val="tx1"/>
                </a:solidFill>
              </a:rPr>
              <a:t>прийняття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рішень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прозорою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, доступною для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аудиту та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0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Децентралізована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торгівля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децентралізованого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аукціони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багатьох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дрібних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торговельних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майданчиках</a:t>
            </a:r>
            <a:r>
              <a:rPr lang="ru-RU" dirty="0">
                <a:solidFill>
                  <a:schemeClr val="tx1"/>
                </a:solidFill>
              </a:rPr>
              <a:t>. Товар,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виставляють</a:t>
            </a:r>
            <a:r>
              <a:rPr lang="ru-RU" dirty="0">
                <a:solidFill>
                  <a:schemeClr val="tx1"/>
                </a:solidFill>
              </a:rPr>
              <a:t> на продаж на одному з </a:t>
            </a:r>
            <a:r>
              <a:rPr lang="ru-RU" dirty="0" err="1">
                <a:solidFill>
                  <a:schemeClr val="tx1"/>
                </a:solidFill>
              </a:rPr>
              <a:t>майданчиків</a:t>
            </a:r>
            <a:r>
              <a:rPr lang="ru-RU" dirty="0">
                <a:solidFill>
                  <a:schemeClr val="tx1"/>
                </a:solidFill>
              </a:rPr>
              <a:t>, буде </a:t>
            </a:r>
            <a:r>
              <a:rPr lang="ru-RU" dirty="0" err="1">
                <a:solidFill>
                  <a:schemeClr val="tx1"/>
                </a:solidFill>
              </a:rPr>
              <a:t>доступним</a:t>
            </a:r>
            <a:r>
              <a:rPr lang="ru-RU" dirty="0">
                <a:solidFill>
                  <a:schemeClr val="tx1"/>
                </a:solidFill>
              </a:rPr>
              <a:t> і на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. Таким чином, у </a:t>
            </a:r>
            <a:r>
              <a:rPr lang="ru-RU" dirty="0" err="1">
                <a:solidFill>
                  <a:schemeClr val="tx1"/>
                </a:solidFill>
              </a:rPr>
              <a:t>продавця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з’являється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надати</a:t>
            </a:r>
            <a:r>
              <a:rPr lang="ru-RU" dirty="0">
                <a:solidFill>
                  <a:schemeClr val="tx1"/>
                </a:solidFill>
              </a:rPr>
              <a:t> товар максимально </a:t>
            </a:r>
            <a:r>
              <a:rPr lang="ru-RU" dirty="0" err="1">
                <a:solidFill>
                  <a:schemeClr val="tx1"/>
                </a:solidFill>
              </a:rPr>
              <a:t>великій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зацікавленій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аудиторії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покупців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Публічні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реєстри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Публічний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доступний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усім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визначенням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таким </a:t>
            </a:r>
            <a:r>
              <a:rPr lang="ru-RU" dirty="0" err="1">
                <a:solidFill>
                  <a:schemeClr val="tx1"/>
                </a:solidFill>
              </a:rPr>
              <a:t>реєстром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керує</a:t>
            </a:r>
            <a:r>
              <a:rPr lang="ru-RU" dirty="0">
                <a:solidFill>
                  <a:schemeClr val="tx1"/>
                </a:solidFill>
              </a:rPr>
              <a:t> одна </a:t>
            </a:r>
            <a:r>
              <a:rPr lang="ru-RU" dirty="0" err="1">
                <a:solidFill>
                  <a:schemeClr val="tx1"/>
                </a:solidFill>
              </a:rPr>
              <a:t>організація</a:t>
            </a:r>
            <a:r>
              <a:rPr lang="ru-RU" dirty="0">
                <a:solidFill>
                  <a:schemeClr val="tx1"/>
                </a:solidFill>
              </a:rPr>
              <a:t>, то до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внесено будь-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заднім</a:t>
            </a:r>
            <a:r>
              <a:rPr lang="ru-RU" dirty="0">
                <a:solidFill>
                  <a:schemeClr val="tx1"/>
                </a:solidFill>
              </a:rPr>
              <a:t> числом. </a:t>
            </a:r>
            <a:r>
              <a:rPr lang="ru-RU" dirty="0" err="1">
                <a:solidFill>
                  <a:schemeClr val="tx1"/>
                </a:solidFill>
              </a:rPr>
              <a:t>Довіряти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настільки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довіряєте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5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Основна</a:t>
            </a:r>
            <a:r>
              <a:rPr lang="ru-RU" dirty="0">
                <a:solidFill>
                  <a:schemeClr val="tx1"/>
                </a:solidFill>
              </a:rPr>
              <a:t> причина, з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публічними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державні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бажають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системою </a:t>
            </a:r>
            <a:r>
              <a:rPr lang="ru-RU" dirty="0" err="1">
                <a:solidFill>
                  <a:schemeClr val="tx1"/>
                </a:solidFill>
              </a:rPr>
              <a:t>black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box</a:t>
            </a:r>
            <a:r>
              <a:rPr lang="ru-RU" dirty="0">
                <a:solidFill>
                  <a:schemeClr val="tx1"/>
                </a:solidFill>
              </a:rPr>
              <a:t> (система, у 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відбуваються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невідомі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здійснювали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комерційні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uk-UA" dirty="0">
                <a:solidFill>
                  <a:schemeClr val="tx1"/>
                </a:solidFill>
              </a:rPr>
              <a:t>Реєстр, заснований на </a:t>
            </a:r>
            <a:r>
              <a:rPr lang="uk-UA" dirty="0" err="1">
                <a:solidFill>
                  <a:schemeClr val="tx1"/>
                </a:solidFill>
              </a:rPr>
              <a:t>блокчейні</a:t>
            </a:r>
            <a:r>
              <a:rPr lang="uk-UA" dirty="0">
                <a:solidFill>
                  <a:schemeClr val="tx1"/>
                </a:solidFill>
              </a:rPr>
              <a:t>, може вирішити проблему довіри через децентралізацію бази даних і процесу синхронізації, не дозволяючи якій-небудь окремій організації вносити приховані зміни до системи. </a:t>
            </a:r>
            <a:r>
              <a:rPr lang="ru-RU" dirty="0">
                <a:solidFill>
                  <a:schemeClr val="tx1"/>
                </a:solidFill>
              </a:rPr>
              <a:t>Тому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державних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недержавним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організаціям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зменшує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підвищує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задоволеність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громадян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40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Взаєморозрахунки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Уявімо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10 </a:t>
            </a:r>
            <a:r>
              <a:rPr lang="ru-RU" dirty="0" err="1">
                <a:solidFill>
                  <a:schemeClr val="tx1"/>
                </a:solidFill>
              </a:rPr>
              <a:t>банків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партнерство для того,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послуги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швидше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дешевше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Їм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платіжну</a:t>
            </a:r>
            <a:r>
              <a:rPr lang="ru-RU" dirty="0">
                <a:solidFill>
                  <a:schemeClr val="tx1"/>
                </a:solidFill>
              </a:rPr>
              <a:t> систему,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розрахунки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підприємствами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приватними</a:t>
            </a:r>
            <a:r>
              <a:rPr lang="ru-RU" dirty="0">
                <a:solidFill>
                  <a:schemeClr val="tx1"/>
                </a:solidFill>
              </a:rPr>
              <a:t> особами, з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працюють</a:t>
            </a:r>
            <a:r>
              <a:rPr lang="ru-RU" dirty="0">
                <a:solidFill>
                  <a:schemeClr val="tx1"/>
                </a:solidFill>
              </a:rPr>
              <a:t>. Тому вони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облікову</a:t>
            </a:r>
            <a:r>
              <a:rPr lang="ru-RU" dirty="0">
                <a:solidFill>
                  <a:schemeClr val="tx1"/>
                </a:solidFill>
              </a:rPr>
              <a:t> систему з </a:t>
            </a:r>
            <a:r>
              <a:rPr lang="ru-RU" dirty="0" err="1">
                <a:solidFill>
                  <a:schemeClr val="tx1"/>
                </a:solidFill>
              </a:rPr>
              <a:t>застосуванням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блокчейна</a:t>
            </a:r>
            <a:r>
              <a:rPr lang="ru-RU" dirty="0">
                <a:solidFill>
                  <a:schemeClr val="tx1"/>
                </a:solidFill>
              </a:rPr>
              <a:t>, у яку вони </a:t>
            </a:r>
            <a:r>
              <a:rPr lang="ru-RU" dirty="0" err="1">
                <a:solidFill>
                  <a:schemeClr val="tx1"/>
                </a:solidFill>
              </a:rPr>
              <a:t>вноситимуть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та в 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зможуть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взаєморозрахунки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1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8618"/>
            <a:ext cx="8596668" cy="1320800"/>
          </a:xfrm>
        </p:spPr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763491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Облікова</a:t>
            </a:r>
            <a:r>
              <a:rPr lang="ru-RU" dirty="0">
                <a:solidFill>
                  <a:schemeClr val="tx1"/>
                </a:solidFill>
              </a:rPr>
              <a:t> система, у 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низку </a:t>
            </a:r>
            <a:r>
              <a:rPr lang="ru-RU" dirty="0" err="1">
                <a:solidFill>
                  <a:schemeClr val="tx1"/>
                </a:solidFill>
              </a:rPr>
              <a:t>переваг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sz="1100" dirty="0">
              <a:solidFill>
                <a:schemeClr val="tx1"/>
              </a:solidFill>
            </a:endParaRPr>
          </a:p>
          <a:p>
            <a:pPr lvl="2"/>
            <a:r>
              <a:rPr lang="ru-RU" dirty="0">
                <a:solidFill>
                  <a:schemeClr val="tx1"/>
                </a:solidFill>
              </a:rPr>
              <a:t>простота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00" dirty="0">
              <a:solidFill>
                <a:schemeClr val="tx1"/>
              </a:solidFill>
            </a:endParaRPr>
          </a:p>
          <a:p>
            <a:pPr lvl="2"/>
            <a:r>
              <a:rPr lang="uk-UA" i="1" dirty="0">
                <a:solidFill>
                  <a:schemeClr val="tx1"/>
                </a:solidFill>
              </a:rPr>
              <a:t>відмітка часу (</a:t>
            </a:r>
            <a:r>
              <a:rPr lang="ru-RU" i="1" dirty="0" err="1">
                <a:solidFill>
                  <a:schemeClr val="tx1"/>
                </a:solidFill>
              </a:rPr>
              <a:t>timestamping</a:t>
            </a:r>
            <a:r>
              <a:rPr lang="uk-UA" i="1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кожної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мітки</a:t>
            </a:r>
            <a:r>
              <a:rPr lang="ru-RU" dirty="0">
                <a:solidFill>
                  <a:schemeClr val="tx1"/>
                </a:solidFill>
              </a:rPr>
              <a:t>);</a:t>
            </a:r>
            <a:endParaRPr lang="ru-RU" sz="100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просте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резервне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копіювання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реального часу;</a:t>
            </a:r>
            <a:endParaRPr lang="ru-RU" sz="100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безпечна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синхронізація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децентралізованому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середовищі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0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простий</a:t>
            </a:r>
            <a:r>
              <a:rPr lang="ru-RU" dirty="0">
                <a:solidFill>
                  <a:schemeClr val="tx1"/>
                </a:solidFill>
              </a:rPr>
              <a:t> аудит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в реальному </a:t>
            </a:r>
            <a:r>
              <a:rPr lang="ru-RU" dirty="0" err="1">
                <a:solidFill>
                  <a:schemeClr val="tx1"/>
                </a:solidFill>
              </a:rPr>
              <a:t>часі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0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 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наділити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облікову</a:t>
            </a:r>
            <a:r>
              <a:rPr lang="ru-RU" dirty="0">
                <a:solidFill>
                  <a:schemeClr val="tx1"/>
                </a:solidFill>
              </a:rPr>
              <a:t> систему низкою </a:t>
            </a:r>
            <a:r>
              <a:rPr lang="ru-RU" dirty="0" err="1">
                <a:solidFill>
                  <a:schemeClr val="tx1"/>
                </a:solidFill>
              </a:rPr>
              <a:t>цінних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проектування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підтримування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аніж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централізованих</a:t>
            </a:r>
            <a:r>
              <a:rPr lang="ru-RU" dirty="0">
                <a:solidFill>
                  <a:schemeClr val="tx1"/>
                </a:solidFill>
              </a:rPr>
              <a:t> альтернатив, тому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усвідомлено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підходити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питання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ураховувати</a:t>
            </a:r>
            <a:r>
              <a:rPr lang="ru-RU" dirty="0">
                <a:solidFill>
                  <a:schemeClr val="tx1"/>
                </a:solidFill>
              </a:rPr>
              <a:t>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гарантовані</a:t>
            </a:r>
            <a:r>
              <a:rPr lang="ru-RU" dirty="0">
                <a:solidFill>
                  <a:schemeClr val="tx1"/>
                </a:solidFill>
              </a:rPr>
              <a:t> на 100%.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 – не панацея; </a:t>
            </a:r>
            <a:r>
              <a:rPr lang="ru-RU" dirty="0" err="1">
                <a:solidFill>
                  <a:schemeClr val="tx1"/>
                </a:solidFill>
              </a:rPr>
              <a:t>успіх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правил і </a:t>
            </a:r>
            <a:r>
              <a:rPr lang="ru-RU" dirty="0" err="1">
                <a:solidFill>
                  <a:schemeClr val="tx1"/>
                </a:solidFill>
              </a:rPr>
              <a:t>самої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а не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того факту,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1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701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Відмінності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як </a:t>
            </a:r>
            <a:r>
              <a:rPr lang="ru-RU" dirty="0" err="1">
                <a:solidFill>
                  <a:schemeClr val="tx1"/>
                </a:solidFill>
              </a:rPr>
              <a:t>ключовий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760952"/>
            <a:ext cx="8596668" cy="3880773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Консенсус –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стан </a:t>
            </a:r>
            <a:r>
              <a:rPr lang="ru-RU" i="1" dirty="0" err="1">
                <a:solidFill>
                  <a:schemeClr val="tx1"/>
                </a:solidFill>
              </a:rPr>
              <a:t>згоди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між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учасниками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щодо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деякого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твердження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чи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пропозиції</a:t>
            </a:r>
            <a:r>
              <a:rPr lang="ru-RU" i="1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Алгоритм </a:t>
            </a:r>
            <a:r>
              <a:rPr lang="ru-RU" i="1" dirty="0" err="1">
                <a:solidFill>
                  <a:schemeClr val="tx1"/>
                </a:solidFill>
              </a:rPr>
              <a:t>досягнення</a:t>
            </a:r>
            <a:r>
              <a:rPr lang="ru-RU" i="1" dirty="0">
                <a:solidFill>
                  <a:schemeClr val="tx1"/>
                </a:solidFill>
              </a:rPr>
              <a:t> консенсусу –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звід</a:t>
            </a:r>
            <a:r>
              <a:rPr lang="ru-RU" i="1" dirty="0">
                <a:solidFill>
                  <a:schemeClr val="tx1"/>
                </a:solidFill>
              </a:rPr>
              <a:t> правил і </a:t>
            </a:r>
            <a:r>
              <a:rPr lang="ru-RU" i="1" dirty="0" err="1">
                <a:solidFill>
                  <a:schemeClr val="tx1"/>
                </a:solidFill>
              </a:rPr>
              <a:t>критеріїв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заякими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учасники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досягають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згоди</a:t>
            </a:r>
            <a:r>
              <a:rPr lang="ru-RU" i="1" dirty="0">
                <a:solidFill>
                  <a:schemeClr val="tx1"/>
                </a:solidFill>
              </a:rPr>
              <a:t>. Алгоритм </a:t>
            </a:r>
            <a:r>
              <a:rPr lang="ru-RU" i="1" dirty="0" err="1">
                <a:solidFill>
                  <a:schemeClr val="tx1"/>
                </a:solidFill>
              </a:rPr>
              <a:t>досягнення</a:t>
            </a:r>
            <a:r>
              <a:rPr lang="ru-RU" i="1" dirty="0">
                <a:solidFill>
                  <a:schemeClr val="tx1"/>
                </a:solidFill>
              </a:rPr>
              <a:t> консенсусу часто </a:t>
            </a:r>
            <a:r>
              <a:rPr lang="ru-RU" i="1" dirty="0" err="1">
                <a:solidFill>
                  <a:schemeClr val="tx1"/>
                </a:solidFill>
              </a:rPr>
              <a:t>називають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механізмом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або</a:t>
            </a:r>
            <a:r>
              <a:rPr lang="ru-RU" i="1" dirty="0">
                <a:solidFill>
                  <a:schemeClr val="tx1"/>
                </a:solidFill>
              </a:rPr>
              <a:t> протоколом) </a:t>
            </a:r>
            <a:r>
              <a:rPr lang="ru-RU" i="1" dirty="0" err="1">
                <a:solidFill>
                  <a:schemeClr val="tx1"/>
                </a:solidFill>
              </a:rPr>
              <a:t>досягнення</a:t>
            </a:r>
            <a:r>
              <a:rPr lang="ru-RU" i="1" dirty="0">
                <a:solidFill>
                  <a:schemeClr val="tx1"/>
                </a:solidFill>
              </a:rPr>
              <a:t> консенсусу.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консенсусу. </a:t>
            </a:r>
            <a:r>
              <a:rPr lang="ru-RU" dirty="0" err="1">
                <a:solidFill>
                  <a:schemeClr val="tx1"/>
                </a:solidFill>
              </a:rPr>
              <a:t>Найвідоміші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них </a:t>
            </a:r>
            <a:r>
              <a:rPr lang="en-US" dirty="0">
                <a:solidFill>
                  <a:schemeClr val="tx1"/>
                </a:solidFill>
              </a:rPr>
              <a:t>– proof-of-work (</a:t>
            </a:r>
            <a:r>
              <a:rPr lang="en-US" dirty="0" err="1">
                <a:solidFill>
                  <a:schemeClr val="tx1"/>
                </a:solidFill>
              </a:rPr>
              <a:t>PoW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proof-of-stake (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1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Імовірно, ідея використання </a:t>
            </a:r>
            <a:r>
              <a:rPr lang="uk-UA" i="1" dirty="0" err="1">
                <a:solidFill>
                  <a:schemeClr val="tx1"/>
                </a:solidFill>
              </a:rPr>
              <a:t>мультипідпису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multisignature</a:t>
            </a:r>
            <a:r>
              <a:rPr lang="uk-UA" dirty="0">
                <a:solidFill>
                  <a:schemeClr val="tx1"/>
                </a:solidFill>
              </a:rPr>
              <a:t>) для досягнення консенсусу між </a:t>
            </a:r>
            <a:r>
              <a:rPr lang="uk-UA" dirty="0" err="1">
                <a:solidFill>
                  <a:schemeClr val="tx1"/>
                </a:solidFill>
              </a:rPr>
              <a:t>валідаторами</a:t>
            </a:r>
            <a:r>
              <a:rPr lang="uk-UA" dirty="0">
                <a:solidFill>
                  <a:schemeClr val="tx1"/>
                </a:solidFill>
              </a:rPr>
              <a:t> облікової системи найпростіша.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алгоритм </a:t>
            </a:r>
            <a:r>
              <a:rPr lang="ru-RU" dirty="0" err="1">
                <a:solidFill>
                  <a:schemeClr val="tx1"/>
                </a:solidFill>
              </a:rPr>
              <a:t>застосовують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переважно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всередині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обмеженого</a:t>
            </a:r>
            <a:r>
              <a:rPr lang="ru-RU" dirty="0">
                <a:solidFill>
                  <a:schemeClr val="tx1"/>
                </a:solidFill>
              </a:rPr>
              <a:t> кола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сенс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знають</a:t>
            </a:r>
            <a:r>
              <a:rPr lang="ru-RU" dirty="0">
                <a:solidFill>
                  <a:schemeClr val="tx1"/>
                </a:solidFill>
              </a:rPr>
              <a:t> один одного та склад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рідко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зазнає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9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Proof-of-work</a:t>
            </a:r>
            <a:r>
              <a:rPr lang="ru-RU" b="1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PoW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Консенсус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PoW</a:t>
            </a:r>
            <a:r>
              <a:rPr lang="ru-RU" dirty="0">
                <a:solidFill>
                  <a:schemeClr val="tx1"/>
                </a:solidFill>
              </a:rPr>
              <a:t> став </a:t>
            </a:r>
            <a:r>
              <a:rPr lang="ru-RU" dirty="0" err="1">
                <a:solidFill>
                  <a:schemeClr val="tx1"/>
                </a:solidFill>
              </a:rPr>
              <a:t>популярним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криптовалютам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найпростіший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устроєм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найнадійніший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умовах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, у </a:t>
            </a:r>
            <a:r>
              <a:rPr lang="ru-RU" dirty="0" err="1">
                <a:solidFill>
                  <a:schemeClr val="tx1"/>
                </a:solidFill>
              </a:rPr>
              <a:t>цілому</a:t>
            </a:r>
            <a:r>
              <a:rPr lang="ru-RU" dirty="0">
                <a:solidFill>
                  <a:schemeClr val="tx1"/>
                </a:solidFill>
              </a:rPr>
              <a:t>, принцип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PoW</a:t>
            </a:r>
            <a:r>
              <a:rPr lang="ru-RU" dirty="0">
                <a:solidFill>
                  <a:schemeClr val="tx1"/>
                </a:solidFill>
              </a:rPr>
              <a:t> складно </a:t>
            </a:r>
            <a:r>
              <a:rPr lang="ru-RU" dirty="0" err="1">
                <a:solidFill>
                  <a:schemeClr val="tx1"/>
                </a:solidFill>
              </a:rPr>
              <a:t>пояснити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Спробуємо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розібратися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прикладі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Уявімо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для того,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колір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пофарбувати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паркан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біля</a:t>
            </a:r>
            <a:r>
              <a:rPr lang="ru-RU" dirty="0">
                <a:solidFill>
                  <a:schemeClr val="tx1"/>
                </a:solidFill>
              </a:rPr>
              <a:t> дому, </a:t>
            </a:r>
            <a:r>
              <a:rPr lang="ru-RU" dirty="0" err="1">
                <a:solidFill>
                  <a:schemeClr val="tx1"/>
                </a:solidFill>
              </a:rPr>
              <a:t>мешканці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вирішили</a:t>
            </a:r>
            <a:r>
              <a:rPr lang="ru-RU" dirty="0">
                <a:solidFill>
                  <a:schemeClr val="tx1"/>
                </a:solidFill>
              </a:rPr>
              <a:t> провести конкурс. За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правилами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них </a:t>
            </a:r>
            <a:r>
              <a:rPr lang="ru-RU" dirty="0" err="1">
                <a:solidFill>
                  <a:schemeClr val="tx1"/>
                </a:solidFill>
              </a:rPr>
              <a:t>купує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трамвайні</a:t>
            </a:r>
            <a:r>
              <a:rPr lang="ru-RU" dirty="0">
                <a:solidFill>
                  <a:schemeClr val="tx1"/>
                </a:solidFill>
              </a:rPr>
              <a:t> квитки в </a:t>
            </a:r>
            <a:r>
              <a:rPr lang="ru-RU" dirty="0" err="1">
                <a:solidFill>
                  <a:schemeClr val="tx1"/>
                </a:solidFill>
              </a:rPr>
              <a:t>кіоску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неподалік</a:t>
            </a:r>
            <a:r>
              <a:rPr lang="ru-RU" dirty="0">
                <a:solidFill>
                  <a:schemeClr val="tx1"/>
                </a:solidFill>
              </a:rPr>
              <a:t> і той, у кого буде квиток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найменшим</a:t>
            </a:r>
            <a:r>
              <a:rPr lang="ru-RU" dirty="0">
                <a:solidFill>
                  <a:schemeClr val="tx1"/>
                </a:solidFill>
              </a:rPr>
              <a:t> номером, </a:t>
            </a:r>
            <a:r>
              <a:rPr lang="ru-RU" dirty="0" err="1">
                <a:solidFill>
                  <a:schemeClr val="tx1"/>
                </a:solidFill>
              </a:rPr>
              <a:t>вирішить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кольору</a:t>
            </a:r>
            <a:r>
              <a:rPr lang="ru-RU" dirty="0">
                <a:solidFill>
                  <a:schemeClr val="tx1"/>
                </a:solidFill>
              </a:rPr>
              <a:t> стане </a:t>
            </a:r>
            <a:r>
              <a:rPr lang="ru-RU" dirty="0" err="1">
                <a:solidFill>
                  <a:schemeClr val="tx1"/>
                </a:solidFill>
              </a:rPr>
              <a:t>паркан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Припустимо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білети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випадковим</a:t>
            </a:r>
            <a:r>
              <a:rPr lang="ru-RU" dirty="0">
                <a:solidFill>
                  <a:schemeClr val="tx1"/>
                </a:solidFill>
              </a:rPr>
              <a:t> чином. Очевидно,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той </a:t>
            </a:r>
            <a:r>
              <a:rPr lang="ru-RU" dirty="0" err="1">
                <a:solidFill>
                  <a:schemeClr val="tx1"/>
                </a:solidFill>
              </a:rPr>
              <a:t>мешканець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хто</a:t>
            </a:r>
            <a:r>
              <a:rPr lang="ru-RU" dirty="0">
                <a:solidFill>
                  <a:schemeClr val="tx1"/>
                </a:solidFill>
              </a:rPr>
              <a:t> купить </a:t>
            </a:r>
            <a:r>
              <a:rPr lang="ru-RU" dirty="0" err="1">
                <a:solidFill>
                  <a:schemeClr val="tx1"/>
                </a:solidFill>
              </a:rPr>
              <a:t>найбільшу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квитків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пропорційно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ймовірність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стати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самим </a:t>
            </a:r>
            <a:r>
              <a:rPr lang="ru-RU" dirty="0" err="1">
                <a:solidFill>
                  <a:schemeClr val="tx1"/>
                </a:solidFill>
              </a:rPr>
              <a:t>щасливчиком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3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наслідки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важливі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мотивує</a:t>
            </a:r>
            <a:r>
              <a:rPr lang="ru-RU" dirty="0">
                <a:solidFill>
                  <a:schemeClr val="tx1"/>
                </a:solidFill>
              </a:rPr>
              <a:t> кожного з </a:t>
            </a:r>
            <a:r>
              <a:rPr lang="ru-RU" dirty="0" err="1">
                <a:solidFill>
                  <a:schemeClr val="tx1"/>
                </a:solidFill>
              </a:rPr>
              <a:t>мешканців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купувати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квитків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наступних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схожим на </a:t>
            </a:r>
            <a:r>
              <a:rPr lang="ru-RU" dirty="0" err="1">
                <a:solidFill>
                  <a:schemeClr val="tx1"/>
                </a:solidFill>
              </a:rPr>
              <a:t>своєрідну</a:t>
            </a:r>
            <a:r>
              <a:rPr lang="ru-RU" dirty="0">
                <a:solidFill>
                  <a:schemeClr val="tx1"/>
                </a:solidFill>
              </a:rPr>
              <a:t> «гонку </a:t>
            </a:r>
            <a:r>
              <a:rPr lang="ru-RU" dirty="0" err="1">
                <a:solidFill>
                  <a:schemeClr val="tx1"/>
                </a:solidFill>
              </a:rPr>
              <a:t>озброєнь</a:t>
            </a:r>
            <a:r>
              <a:rPr lang="ru-RU" dirty="0">
                <a:solidFill>
                  <a:schemeClr val="tx1"/>
                </a:solidFill>
              </a:rPr>
              <a:t>». Точно так само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нарощування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ж є </a:t>
            </a:r>
            <a:r>
              <a:rPr lang="ru-RU" dirty="0" err="1">
                <a:solidFill>
                  <a:schemeClr val="tx1"/>
                </a:solidFill>
              </a:rPr>
              <a:t>підозри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мешканців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змовився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продавцем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квитків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надрукувати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</a:t>
            </a:r>
            <a:r>
              <a:rPr lang="ru-RU" dirty="0">
                <a:solidFill>
                  <a:schemeClr val="tx1"/>
                </a:solidFill>
              </a:rPr>
              <a:t> квитки, то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мешканців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відділитися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дім</a:t>
            </a:r>
            <a:r>
              <a:rPr lang="ru-RU" dirty="0">
                <a:solidFill>
                  <a:schemeClr val="tx1"/>
                </a:solidFill>
              </a:rPr>
              <a:t>, де вони </a:t>
            </a:r>
            <a:r>
              <a:rPr lang="ru-RU" dirty="0" err="1">
                <a:solidFill>
                  <a:schemeClr val="tx1"/>
                </a:solidFill>
              </a:rPr>
              <a:t>прийматимуть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новими</a:t>
            </a:r>
            <a:r>
              <a:rPr lang="ru-RU" dirty="0">
                <a:solidFill>
                  <a:schemeClr val="tx1"/>
                </a:solidFill>
              </a:rPr>
              <a:t> правилами.</a:t>
            </a:r>
          </a:p>
        </p:txBody>
      </p:sp>
    </p:spTree>
    <p:extLst>
      <p:ext uri="{BB962C8B-B14F-4D97-AF65-F5344CB8AC3E}">
        <p14:creationId xmlns:p14="http://schemas.microsoft.com/office/powerpoint/2010/main" val="427273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Proof-of-stake</a:t>
            </a:r>
            <a:r>
              <a:rPr lang="ru-RU" b="1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PoS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Ідея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proof-of-stake</a:t>
            </a:r>
            <a:r>
              <a:rPr lang="ru-RU" dirty="0">
                <a:solidFill>
                  <a:schemeClr val="tx1"/>
                </a:solidFill>
              </a:rPr>
              <a:t> схожа на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акціонерів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: той, чия доля в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більшу</a:t>
            </a:r>
            <a:r>
              <a:rPr lang="ru-RU" dirty="0">
                <a:solidFill>
                  <a:schemeClr val="tx1"/>
                </a:solidFill>
              </a:rPr>
              <a:t> вагу голосу за </a:t>
            </a:r>
            <a:r>
              <a:rPr lang="ru-RU" dirty="0" err="1">
                <a:solidFill>
                  <a:schemeClr val="tx1"/>
                </a:solidFill>
              </a:rPr>
              <a:t>прийняття</a:t>
            </a:r>
            <a:r>
              <a:rPr lang="ru-RU" dirty="0">
                <a:solidFill>
                  <a:schemeClr val="tx1"/>
                </a:solidFill>
              </a:rPr>
              <a:t> остаточного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. Таким чином,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зумовлено</a:t>
            </a:r>
            <a:r>
              <a:rPr lang="ru-RU" dirty="0">
                <a:solidFill>
                  <a:schemeClr val="tx1"/>
                </a:solidFill>
              </a:rPr>
              <a:t> не так </a:t>
            </a:r>
            <a:r>
              <a:rPr lang="ru-RU" dirty="0" err="1">
                <a:solidFill>
                  <a:schemeClr val="tx1"/>
                </a:solidFill>
              </a:rPr>
              <a:t>кількістю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голосів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їхньою</a:t>
            </a:r>
            <a:r>
              <a:rPr lang="ru-RU" dirty="0">
                <a:solidFill>
                  <a:schemeClr val="tx1"/>
                </a:solidFill>
              </a:rPr>
              <a:t> вагою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Конкретне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порогове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ваги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відрізнятися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виключно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правил конкретного протоколу: </a:t>
            </a:r>
            <a:r>
              <a:rPr lang="ru-RU" dirty="0" err="1">
                <a:solidFill>
                  <a:schemeClr val="tx1"/>
                </a:solidFill>
              </a:rPr>
              <a:t>десь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достатньо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51%), </a:t>
            </a:r>
            <a:r>
              <a:rPr lang="ru-RU" dirty="0" err="1">
                <a:solidFill>
                  <a:schemeClr val="tx1"/>
                </a:solidFill>
              </a:rPr>
              <a:t>десь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третини</a:t>
            </a:r>
            <a:r>
              <a:rPr lang="ru-RU" dirty="0">
                <a:solidFill>
                  <a:schemeClr val="tx1"/>
                </a:solidFill>
              </a:rPr>
              <a:t> (66%), а </a:t>
            </a:r>
            <a:r>
              <a:rPr lang="ru-RU" dirty="0" err="1">
                <a:solidFill>
                  <a:schemeClr val="tx1"/>
                </a:solidFill>
              </a:rPr>
              <a:t>десь</a:t>
            </a:r>
            <a:r>
              <a:rPr lang="ru-RU" dirty="0">
                <a:solidFill>
                  <a:schemeClr val="tx1"/>
                </a:solidFill>
              </a:rPr>
              <a:t> – 100%.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54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Протоколи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досягнення</a:t>
            </a:r>
            <a:r>
              <a:rPr lang="ru-RU" b="1" dirty="0">
                <a:solidFill>
                  <a:schemeClr val="tx1"/>
                </a:solidFill>
              </a:rPr>
              <a:t> консенсусу, </a:t>
            </a:r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базуються</a:t>
            </a:r>
            <a:r>
              <a:rPr lang="ru-RU" b="1" dirty="0">
                <a:solidFill>
                  <a:schemeClr val="tx1"/>
                </a:solidFill>
              </a:rPr>
              <a:t> на DAG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Directed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acyclic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graph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(DAG) – </a:t>
            </a:r>
            <a:r>
              <a:rPr lang="uk-UA" dirty="0">
                <a:solidFill>
                  <a:schemeClr val="tx1"/>
                </a:solidFill>
              </a:rPr>
              <a:t>ц</a:t>
            </a:r>
            <a:r>
              <a:rPr lang="ru-RU" dirty="0">
                <a:solidFill>
                  <a:schemeClr val="tx1"/>
                </a:solidFill>
              </a:rPr>
              <a:t>е </a:t>
            </a:r>
            <a:r>
              <a:rPr lang="ru-RU" dirty="0" err="1">
                <a:solidFill>
                  <a:schemeClr val="tx1"/>
                </a:solidFill>
              </a:rPr>
              <a:t>спосіб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консенсусу, але за </a:t>
            </a:r>
            <a:r>
              <a:rPr lang="ru-RU" dirty="0" err="1">
                <a:solidFill>
                  <a:schemeClr val="tx1"/>
                </a:solidFill>
              </a:rPr>
              <a:t>допомоги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структури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застосовуються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Передусім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у системах,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вимагають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масштабованості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4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дозволила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збереження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синхронізацію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сторін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довіряють</a:t>
            </a:r>
            <a:r>
              <a:rPr lang="ru-RU" dirty="0">
                <a:solidFill>
                  <a:schemeClr val="tx1"/>
                </a:solidFill>
              </a:rPr>
              <a:t> один одному.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Але </a:t>
            </a:r>
            <a:r>
              <a:rPr lang="ru-RU" dirty="0" err="1">
                <a:solidFill>
                  <a:schemeClr val="tx1"/>
                </a:solidFill>
              </a:rPr>
              <a:t>основна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як раз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довіряти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нікому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повноцінно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з системою. </a:t>
            </a:r>
            <a:r>
              <a:rPr lang="ru-RU" dirty="0" err="1">
                <a:solidFill>
                  <a:schemeClr val="tx1"/>
                </a:solidFill>
              </a:rPr>
              <a:t>Замість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покладатися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довірені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комунікації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записи) </a:t>
            </a:r>
            <a:r>
              <a:rPr lang="ru-RU" dirty="0" err="1">
                <a:solidFill>
                  <a:schemeClr val="tx1"/>
                </a:solidFill>
              </a:rPr>
              <a:t>згруповані</a:t>
            </a:r>
            <a:r>
              <a:rPr lang="ru-RU" dirty="0">
                <a:solidFill>
                  <a:schemeClr val="tx1"/>
                </a:solidFill>
              </a:rPr>
              <a:t> у блоки,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пов'язаний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попереднім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Коли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слово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повсякденному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мовленні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зовсім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речі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розуміти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різницю</a:t>
            </a:r>
            <a:r>
              <a:rPr lang="ru-RU" dirty="0">
                <a:solidFill>
                  <a:schemeClr val="tx1"/>
                </a:solidFill>
              </a:rPr>
              <a:t>. Ми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 три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з тих,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трапляються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7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Основні критерії класифікації механізмів досягнення консенсусу: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ru-RU" sz="1800" dirty="0" err="1">
                <a:solidFill>
                  <a:schemeClr val="tx1"/>
                </a:solidFill>
              </a:rPr>
              <a:t>необхідність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довіри</a:t>
            </a:r>
            <a:r>
              <a:rPr lang="ru-RU" sz="1800" dirty="0">
                <a:solidFill>
                  <a:schemeClr val="tx1"/>
                </a:solidFill>
              </a:rPr>
              <a:t> до </a:t>
            </a:r>
            <a:r>
              <a:rPr lang="ru-RU" sz="1800" dirty="0" err="1">
                <a:solidFill>
                  <a:schemeClr val="tx1"/>
                </a:solidFill>
              </a:rPr>
              <a:t>валідаторів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анонімність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валідаторів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вимоги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щодо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наявності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репутації</a:t>
            </a:r>
            <a:r>
              <a:rPr lang="ru-RU" sz="1800" dirty="0">
                <a:solidFill>
                  <a:schemeClr val="tx1"/>
                </a:solidFill>
              </a:rPr>
              <a:t> у </a:t>
            </a:r>
            <a:r>
              <a:rPr lang="ru-RU" sz="1800" dirty="0" err="1">
                <a:solidFill>
                  <a:schemeClr val="tx1"/>
                </a:solidFill>
              </a:rPr>
              <a:t>валідаторів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>
                <a:solidFill>
                  <a:schemeClr val="tx1"/>
                </a:solidFill>
              </a:rPr>
              <a:t>право стати </a:t>
            </a:r>
            <a:r>
              <a:rPr lang="ru-RU" sz="1800" dirty="0" err="1">
                <a:solidFill>
                  <a:schemeClr val="tx1"/>
                </a:solidFill>
              </a:rPr>
              <a:t>валідатором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пропускна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здатність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>
                <a:solidFill>
                  <a:schemeClr val="tx1"/>
                </a:solidFill>
              </a:rPr>
              <a:t>час </a:t>
            </a:r>
            <a:r>
              <a:rPr lang="ru-RU" sz="1800" dirty="0" err="1">
                <a:solidFill>
                  <a:schemeClr val="tx1"/>
                </a:solidFill>
              </a:rPr>
              <a:t>повного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підтвердження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транзакції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92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, у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сприяє</a:t>
            </a:r>
            <a:r>
              <a:rPr lang="ru-RU" dirty="0">
                <a:solidFill>
                  <a:schemeClr val="tx1"/>
                </a:solidFill>
              </a:rPr>
              <a:t> низка </a:t>
            </a:r>
            <a:r>
              <a:rPr lang="ru-RU" dirty="0" err="1">
                <a:solidFill>
                  <a:schemeClr val="tx1"/>
                </a:solidFill>
              </a:rPr>
              <a:t>обставин</a:t>
            </a:r>
            <a:r>
              <a:rPr lang="ru-RU" dirty="0">
                <a:solidFill>
                  <a:schemeClr val="tx1"/>
                </a:solidFill>
              </a:rPr>
              <a:t>, як-от правила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мотивують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поводити</a:t>
            </a:r>
            <a:r>
              <a:rPr lang="ru-RU" dirty="0">
                <a:solidFill>
                  <a:schemeClr val="tx1"/>
                </a:solidFill>
              </a:rPr>
              <a:t> себе </a:t>
            </a:r>
            <a:r>
              <a:rPr lang="ru-RU" dirty="0" err="1">
                <a:solidFill>
                  <a:schemeClr val="tx1"/>
                </a:solidFill>
              </a:rPr>
              <a:t>чесно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взаємозамінюваність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, коли не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хто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братиме</a:t>
            </a:r>
            <a:r>
              <a:rPr lang="ru-RU" dirty="0">
                <a:solidFill>
                  <a:schemeClr val="tx1"/>
                </a:solidFill>
              </a:rPr>
              <a:t> участь у </a:t>
            </a:r>
            <a:r>
              <a:rPr lang="ru-RU" dirty="0" err="1">
                <a:solidFill>
                  <a:schemeClr val="tx1"/>
                </a:solidFill>
              </a:rPr>
              <a:t>підтвердженні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важливий</a:t>
            </a:r>
            <a:r>
              <a:rPr lang="ru-RU" dirty="0">
                <a:solidFill>
                  <a:schemeClr val="tx1"/>
                </a:solidFill>
              </a:rPr>
              <a:t> фактор – право стати </a:t>
            </a:r>
            <a:r>
              <a:rPr lang="ru-RU" dirty="0" err="1">
                <a:solidFill>
                  <a:schemeClr val="tx1"/>
                </a:solidFill>
              </a:rPr>
              <a:t>валідатором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відбуватися</a:t>
            </a:r>
            <a:r>
              <a:rPr lang="ru-RU" dirty="0">
                <a:solidFill>
                  <a:schemeClr val="tx1"/>
                </a:solidFill>
              </a:rPr>
              <a:t> як на </a:t>
            </a:r>
            <a:r>
              <a:rPr lang="ru-RU" dirty="0" err="1">
                <a:solidFill>
                  <a:schemeClr val="tx1"/>
                </a:solidFill>
              </a:rPr>
              <a:t>загальнодоступній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вимагати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ухвалення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. На </a:t>
            </a:r>
            <a:r>
              <a:rPr lang="ru-RU" dirty="0" err="1">
                <a:solidFill>
                  <a:schemeClr val="tx1"/>
                </a:solidFill>
              </a:rPr>
              <a:t>практиці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. Теоретично,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підвищити</a:t>
            </a:r>
            <a:r>
              <a:rPr lang="ru-RU" dirty="0">
                <a:solidFill>
                  <a:schemeClr val="tx1"/>
                </a:solidFill>
              </a:rPr>
              <a:t> для будь-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нарощуючи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вузлів-валідаторів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збільшуючи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</a:t>
            </a:r>
            <a:r>
              <a:rPr lang="ru-RU" dirty="0">
                <a:solidFill>
                  <a:schemeClr val="tx1"/>
                </a:solidFill>
              </a:rPr>
              <a:t> блока.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зменшує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ступінь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низці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модифікація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скоріше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недолік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аніж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9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Висновки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– </a:t>
            </a:r>
            <a:r>
              <a:rPr lang="ru-RU" dirty="0" err="1">
                <a:solidFill>
                  <a:schemeClr val="tx1"/>
                </a:solidFill>
              </a:rPr>
              <a:t>основоположний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надійної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Залежно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потреб і задач конкретного </a:t>
            </a:r>
            <a:r>
              <a:rPr lang="ru-RU" dirty="0" err="1">
                <a:solidFill>
                  <a:schemeClr val="tx1"/>
                </a:solidFill>
              </a:rPr>
              <a:t>бізнесу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виборі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розглядають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конкретний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залежатимуть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Різноманітні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націлені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знаходження</a:t>
            </a:r>
            <a:r>
              <a:rPr lang="ru-RU" dirty="0">
                <a:solidFill>
                  <a:schemeClr val="tx1"/>
                </a:solidFill>
              </a:rPr>
              <a:t> оптимального </a:t>
            </a:r>
            <a:r>
              <a:rPr lang="ru-RU" dirty="0" err="1">
                <a:solidFill>
                  <a:schemeClr val="tx1"/>
                </a:solidFill>
              </a:rPr>
              <a:t>компромісу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, часом </a:t>
            </a:r>
            <a:r>
              <a:rPr lang="ru-RU" dirty="0" err="1">
                <a:solidFill>
                  <a:schemeClr val="tx1"/>
                </a:solidFill>
              </a:rPr>
              <a:t>прийняття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ступенем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незворотності</a:t>
            </a:r>
            <a:r>
              <a:rPr lang="ru-RU" dirty="0">
                <a:solidFill>
                  <a:schemeClr val="tx1"/>
                </a:solidFill>
              </a:rPr>
              <a:t> та пропускною </a:t>
            </a:r>
            <a:r>
              <a:rPr lang="ru-RU" dirty="0" err="1">
                <a:solidFill>
                  <a:schemeClr val="tx1"/>
                </a:solidFill>
              </a:rPr>
              <a:t>здатністю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вибору</a:t>
            </a:r>
            <a:r>
              <a:rPr lang="ru-RU" dirty="0">
                <a:solidFill>
                  <a:schemeClr val="tx1"/>
                </a:solidFill>
              </a:rPr>
              <a:t> конкретного алгоритму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повинно </a:t>
            </a:r>
            <a:r>
              <a:rPr lang="ru-RU" dirty="0" err="1">
                <a:solidFill>
                  <a:schemeClr val="tx1"/>
                </a:solidFill>
              </a:rPr>
              <a:t>базуватися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ретельному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масштабованості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функціональності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0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877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>
                <a:solidFill>
                  <a:schemeClr val="tx1"/>
                </a:solidFill>
              </a:rPr>
              <a:t>Дякую за увагу!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Словом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описати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конкретну</a:t>
            </a:r>
            <a:r>
              <a:rPr lang="ru-RU" dirty="0">
                <a:solidFill>
                  <a:schemeClr val="tx1"/>
                </a:solidFill>
              </a:rPr>
              <a:t> базу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). Друге </a:t>
            </a:r>
            <a:r>
              <a:rPr lang="ru-RU" dirty="0" err="1">
                <a:solidFill>
                  <a:schemeClr val="tx1"/>
                </a:solidFill>
              </a:rPr>
              <a:t>можливе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Третій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доречний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уживання</a:t>
            </a:r>
            <a:r>
              <a:rPr lang="ru-RU" dirty="0">
                <a:solidFill>
                  <a:schemeClr val="tx1"/>
                </a:solidFill>
              </a:rPr>
              <a:t>, – </a:t>
            </a:r>
            <a:r>
              <a:rPr lang="ru-RU" dirty="0" err="1">
                <a:solidFill>
                  <a:schemeClr val="tx1"/>
                </a:solidFill>
              </a:rPr>
              <a:t>позначення</a:t>
            </a:r>
            <a:r>
              <a:rPr lang="ru-RU" dirty="0">
                <a:solidFill>
                  <a:schemeClr val="tx1"/>
                </a:solidFill>
              </a:rPr>
              <a:t> способу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загалом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uk-UA" dirty="0">
                <a:solidFill>
                  <a:schemeClr val="tx1"/>
                </a:solidFill>
              </a:rPr>
              <a:t>Насправді, результат багатьох дискусій про корисність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uk-UA" dirty="0">
                <a:solidFill>
                  <a:schemeClr val="tx1"/>
                </a:solidFill>
              </a:rPr>
              <a:t> можна помістити до однієї фрази: «на відміну від традиційних облікових систем, в яких користувачі змушені сліпо довіряти наданим даним,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uk-UA" dirty="0">
                <a:solidFill>
                  <a:schemeClr val="tx1"/>
                </a:solidFill>
              </a:rPr>
              <a:t> надає можливість перевірити цілісність і достовірність даних у системі, внаслідок чого учасники можуть у більшій мірі покладатися на ці дані (причому як звичайні користувачі, так і власники системи)».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7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Ступені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децентралізації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Ступінь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просто </a:t>
            </a:r>
            <a:r>
              <a:rPr lang="ru-RU" dirty="0" err="1">
                <a:solidFill>
                  <a:schemeClr val="tx1"/>
                </a:solidFill>
              </a:rPr>
              <a:t>виміряти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Кінцевою</a:t>
            </a:r>
            <a:r>
              <a:rPr lang="ru-RU" dirty="0">
                <a:solidFill>
                  <a:schemeClr val="tx1"/>
                </a:solidFill>
              </a:rPr>
              <a:t> метою будь-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є не </a:t>
            </a:r>
            <a:r>
              <a:rPr lang="ru-RU" dirty="0" err="1">
                <a:solidFill>
                  <a:schemeClr val="tx1"/>
                </a:solidFill>
              </a:rPr>
              <a:t>власне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децентралізація</a:t>
            </a:r>
            <a:r>
              <a:rPr lang="ru-RU" dirty="0">
                <a:solidFill>
                  <a:schemeClr val="tx1"/>
                </a:solidFill>
              </a:rPr>
              <a:t>, а, </a:t>
            </a:r>
            <a:r>
              <a:rPr lang="ru-RU" dirty="0" err="1">
                <a:solidFill>
                  <a:schemeClr val="tx1"/>
                </a:solidFill>
              </a:rPr>
              <a:t>скоріше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комбінації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r>
              <a:rPr lang="ru-RU" dirty="0">
                <a:solidFill>
                  <a:schemeClr val="tx1"/>
                </a:solidFill>
              </a:rPr>
              <a:t>, як-от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надійність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продуктивність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Децентралізація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вигідна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настільки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наскільки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анонімна</a:t>
            </a:r>
            <a:r>
              <a:rPr lang="ru-RU" dirty="0">
                <a:solidFill>
                  <a:schemeClr val="tx1"/>
                </a:solidFill>
              </a:rPr>
              <a:t>, то в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стійкість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цензури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перевірку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третьої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економічне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стимулювання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розподілення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рішень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ми </a:t>
            </a:r>
            <a:r>
              <a:rPr lang="ru-RU" dirty="0" err="1">
                <a:solidFill>
                  <a:schemeClr val="tx1"/>
                </a:solidFill>
              </a:rPr>
              <a:t>спробуємо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лінійну</a:t>
            </a:r>
            <a:r>
              <a:rPr lang="ru-RU" dirty="0">
                <a:solidFill>
                  <a:schemeClr val="tx1"/>
                </a:solidFill>
              </a:rPr>
              <a:t> шкалу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ступенів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вона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</a:t>
            </a:r>
            <a:r>
              <a:rPr lang="ru-RU" dirty="0">
                <a:solidFill>
                  <a:schemeClr val="tx1"/>
                </a:solidFill>
              </a:rPr>
              <a:t>, як на рис. 1.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5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1 – </a:t>
            </a:r>
            <a:r>
              <a:rPr lang="ru-RU" dirty="0" err="1">
                <a:solidFill>
                  <a:schemeClr val="tx1"/>
                </a:solidFill>
              </a:rPr>
              <a:t>Можливі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160589"/>
            <a:ext cx="5462970" cy="23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err="1">
                <a:solidFill>
                  <a:schemeClr val="tx1"/>
                </a:solidFill>
              </a:rPr>
              <a:t>Можливі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ступені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децентралізації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системи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оцінені</a:t>
            </a:r>
            <a:r>
              <a:rPr lang="ru-RU" dirty="0">
                <a:solidFill>
                  <a:schemeClr val="tx1"/>
                </a:solidFill>
              </a:rPr>
              <a:t> та в </a:t>
            </a:r>
            <a:r>
              <a:rPr lang="ru-RU" dirty="0" err="1">
                <a:solidFill>
                  <a:schemeClr val="tx1"/>
                </a:solidFill>
              </a:rPr>
              <a:t>подальшому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порівнянні</a:t>
            </a:r>
            <a:r>
              <a:rPr lang="ru-RU" dirty="0">
                <a:solidFill>
                  <a:schemeClr val="tx1"/>
                </a:solidFill>
              </a:rPr>
              <a:t> за такими </a:t>
            </a:r>
            <a:r>
              <a:rPr lang="ru-RU" dirty="0" err="1">
                <a:solidFill>
                  <a:schemeClr val="tx1"/>
                </a:solidFill>
              </a:rPr>
              <a:t>критеріями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анонімність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наявності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репутації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розголошення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репутації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решті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Реєстр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власності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digital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ownership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ledger</a:t>
            </a:r>
            <a:r>
              <a:rPr lang="ru-RU" dirty="0">
                <a:solidFill>
                  <a:schemeClr val="tx1"/>
                </a:solidFill>
              </a:rPr>
              <a:t>). З </a:t>
            </a:r>
            <a:r>
              <a:rPr lang="ru-RU" dirty="0" err="1">
                <a:solidFill>
                  <a:schemeClr val="tx1"/>
                </a:solidFill>
              </a:rPr>
              <a:t>лівого</a:t>
            </a:r>
            <a:r>
              <a:rPr lang="ru-RU" dirty="0">
                <a:solidFill>
                  <a:schemeClr val="tx1"/>
                </a:solidFill>
              </a:rPr>
              <a:t> боку </a:t>
            </a:r>
            <a:r>
              <a:rPr lang="ru-RU" dirty="0" err="1">
                <a:solidFill>
                  <a:schemeClr val="tx1"/>
                </a:solidFill>
              </a:rPr>
              <a:t>шкали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розташована</a:t>
            </a:r>
            <a:r>
              <a:rPr lang="ru-RU" dirty="0">
                <a:solidFill>
                  <a:schemeClr val="tx1"/>
                </a:solidFill>
              </a:rPr>
              <a:t> система, у </a:t>
            </a:r>
            <a:r>
              <a:rPr lang="ru-RU" dirty="0" err="1">
                <a:solidFill>
                  <a:schemeClr val="tx1"/>
                </a:solidFill>
              </a:rPr>
              <a:t>якій</a:t>
            </a:r>
            <a:r>
              <a:rPr lang="ru-RU" dirty="0">
                <a:solidFill>
                  <a:schemeClr val="tx1"/>
                </a:solidFill>
              </a:rPr>
              <a:t> є один </a:t>
            </a:r>
            <a:r>
              <a:rPr lang="ru-RU" dirty="0" err="1">
                <a:solidFill>
                  <a:schemeClr val="tx1"/>
                </a:solidFill>
              </a:rPr>
              <a:t>власник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бізнес</a:t>
            </a:r>
            <a:r>
              <a:rPr lang="ru-RU" dirty="0">
                <a:solidFill>
                  <a:schemeClr val="tx1"/>
                </a:solidFill>
              </a:rPr>
              <a:t>-активами. У </a:t>
            </a:r>
            <a:r>
              <a:rPr lang="ru-RU" dirty="0" err="1">
                <a:solidFill>
                  <a:schemeClr val="tx1"/>
                </a:solidFill>
              </a:rPr>
              <a:t>такій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не </a:t>
            </a:r>
            <a:r>
              <a:rPr lang="ru-RU" dirty="0" err="1">
                <a:solidFill>
                  <a:schemeClr val="tx1"/>
                </a:solidFill>
              </a:rPr>
              <a:t>потрібне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власника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перебуває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найвищому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Подібний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описати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blockchain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централізованому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7673"/>
            <a:ext cx="8596668" cy="4803689"/>
          </a:xfrm>
        </p:spPr>
        <p:txBody>
          <a:bodyPr>
            <a:normAutofit lnSpcReduction="10000"/>
          </a:bodyPr>
          <a:lstStyle/>
          <a:p>
            <a:r>
              <a:rPr lang="uk-UA" i="1" dirty="0">
                <a:solidFill>
                  <a:schemeClr val="tx1"/>
                </a:solidFill>
              </a:rPr>
              <a:t>Взаєморозрахунки </a:t>
            </a:r>
            <a:r>
              <a:rPr lang="uk-UA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Reconciliation</a:t>
            </a:r>
            <a:r>
              <a:rPr lang="uk-UA" dirty="0">
                <a:solidFill>
                  <a:schemeClr val="tx1"/>
                </a:solidFill>
              </a:rPr>
              <a:t>). Найважливіша його особливість порівняно з попереднім випадком полягає у більшій кількості учасників, між якими має бути досягнуто консенсус, і вона може досягати декількох десятків. </a:t>
            </a:r>
            <a:r>
              <a:rPr lang="ru-RU" dirty="0">
                <a:solidFill>
                  <a:schemeClr val="tx1"/>
                </a:solidFill>
              </a:rPr>
              <a:t>Тут система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децентралізований</a:t>
            </a:r>
            <a:r>
              <a:rPr lang="ru-RU" dirty="0">
                <a:solidFill>
                  <a:schemeClr val="tx1"/>
                </a:solidFill>
              </a:rPr>
              <a:t> характер, а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мультипідпису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достатньо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консенсусу. 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Платформи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Tokenization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platforms</a:t>
            </a:r>
            <a:r>
              <a:rPr lang="ru-RU" dirty="0">
                <a:solidFill>
                  <a:schemeClr val="tx1"/>
                </a:solidFill>
              </a:rPr>
              <a:t>). У таких системах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сторін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приймають</a:t>
            </a:r>
            <a:r>
              <a:rPr lang="ru-RU" dirty="0">
                <a:solidFill>
                  <a:schemeClr val="tx1"/>
                </a:solidFill>
              </a:rPr>
              <a:t> участь у </a:t>
            </a:r>
            <a:r>
              <a:rPr lang="ru-RU" dirty="0" err="1">
                <a:solidFill>
                  <a:schemeClr val="tx1"/>
                </a:solidFill>
              </a:rPr>
              <a:t>досягненні</a:t>
            </a:r>
            <a:r>
              <a:rPr lang="ru-RU" dirty="0">
                <a:solidFill>
                  <a:schemeClr val="tx1"/>
                </a:solidFill>
              </a:rPr>
              <a:t> консенсусу,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змінюватися</a:t>
            </a:r>
            <a:r>
              <a:rPr lang="ru-RU" dirty="0">
                <a:solidFill>
                  <a:schemeClr val="tx1"/>
                </a:solidFill>
              </a:rPr>
              <a:t> і не </a:t>
            </a:r>
            <a:r>
              <a:rPr lang="ru-RU" dirty="0" err="1">
                <a:solidFill>
                  <a:schemeClr val="tx1"/>
                </a:solidFill>
              </a:rPr>
              <a:t>обмежується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FBA.</a:t>
            </a:r>
          </a:p>
          <a:p>
            <a:r>
              <a:rPr lang="ru-RU" i="1" dirty="0">
                <a:solidFill>
                  <a:schemeClr val="tx1"/>
                </a:solidFill>
              </a:rPr>
              <a:t>Платформа </a:t>
            </a:r>
            <a:r>
              <a:rPr lang="ru-RU" i="1" dirty="0" err="1">
                <a:solidFill>
                  <a:schemeClr val="tx1"/>
                </a:solidFill>
              </a:rPr>
              <a:t>голосування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Voting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platforms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Публічне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консенсусу та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результати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виборів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Утім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пройшли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ідентифікацію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внаслідок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їхні</a:t>
            </a:r>
            <a:r>
              <a:rPr lang="ru-RU" dirty="0">
                <a:solidFill>
                  <a:schemeClr val="tx1"/>
                </a:solidFill>
              </a:rPr>
              <a:t> особи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підтверджено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знайомі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одним і не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один одному </a:t>
            </a:r>
            <a:r>
              <a:rPr lang="ru-RU" dirty="0" err="1">
                <a:solidFill>
                  <a:schemeClr val="tx1"/>
                </a:solidFill>
              </a:rPr>
              <a:t>довіряти</a:t>
            </a:r>
            <a:r>
              <a:rPr lang="ru-RU" dirty="0">
                <a:solidFill>
                  <a:schemeClr val="tx1"/>
                </a:solidFill>
              </a:rPr>
              <a:t>). Алгоритм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FBA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добре </a:t>
            </a:r>
            <a:r>
              <a:rPr lang="ru-RU" dirty="0" err="1">
                <a:solidFill>
                  <a:schemeClr val="tx1"/>
                </a:solidFill>
              </a:rPr>
              <a:t>підходить</a:t>
            </a:r>
            <a:r>
              <a:rPr lang="ru-RU" dirty="0">
                <a:solidFill>
                  <a:schemeClr val="tx1"/>
                </a:solidFill>
              </a:rPr>
              <a:t> для таких систем.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4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1019"/>
            <a:ext cx="8596668" cy="4360344"/>
          </a:xfrm>
        </p:spPr>
        <p:txBody>
          <a:bodyPr>
            <a:normAutofit/>
          </a:bodyPr>
          <a:lstStyle/>
          <a:p>
            <a:r>
              <a:rPr lang="ru-RU" i="1" dirty="0" err="1">
                <a:solidFill>
                  <a:schemeClr val="tx1"/>
                </a:solidFill>
              </a:rPr>
              <a:t>Біткоін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Bitcoin</a:t>
            </a:r>
            <a:r>
              <a:rPr lang="ru-RU" i="1" dirty="0">
                <a:solidFill>
                  <a:schemeClr val="tx1"/>
                </a:solidFill>
              </a:rPr>
              <a:t>).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Устрій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першої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визначена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анонімні</a:t>
            </a:r>
            <a:r>
              <a:rPr lang="ru-RU" dirty="0">
                <a:solidFill>
                  <a:schemeClr val="tx1"/>
                </a:solidFill>
              </a:rPr>
              <a:t> та не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репутації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подібних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з-</a:t>
            </a:r>
            <a:r>
              <a:rPr lang="ru-RU" dirty="0" err="1">
                <a:solidFill>
                  <a:schemeClr val="tx1"/>
                </a:solidFill>
              </a:rPr>
              <a:t>поміж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наявних</a:t>
            </a:r>
            <a:r>
              <a:rPr lang="ru-RU" dirty="0">
                <a:solidFill>
                  <a:schemeClr val="tx1"/>
                </a:solidFill>
              </a:rPr>
              <a:t> – той,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заснований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proof-of-work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сильно </a:t>
            </a:r>
            <a:r>
              <a:rPr lang="ru-RU" dirty="0" err="1">
                <a:solidFill>
                  <a:schemeClr val="tx1"/>
                </a:solidFill>
              </a:rPr>
              <a:t>обмежена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з системами,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ми </a:t>
            </a:r>
            <a:r>
              <a:rPr lang="ru-RU" dirty="0" err="1">
                <a:solidFill>
                  <a:schemeClr val="tx1"/>
                </a:solidFill>
              </a:rPr>
              <a:t>описували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у таких системах </a:t>
            </a:r>
            <a:r>
              <a:rPr lang="ru-RU" dirty="0" err="1">
                <a:solidFill>
                  <a:schemeClr val="tx1"/>
                </a:solidFill>
              </a:rPr>
              <a:t>необхідний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економічний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стимуляції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з протоколом і </a:t>
            </a:r>
            <a:r>
              <a:rPr lang="ru-RU" dirty="0" err="1">
                <a:solidFill>
                  <a:schemeClr val="tx1"/>
                </a:solidFill>
              </a:rPr>
              <a:t>гарантування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мережа не </a:t>
            </a:r>
            <a:r>
              <a:rPr lang="ru-RU" dirty="0" err="1">
                <a:solidFill>
                  <a:schemeClr val="tx1"/>
                </a:solidFill>
              </a:rPr>
              <a:t>втратить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децентралізований</a:t>
            </a:r>
            <a:r>
              <a:rPr lang="ru-RU" dirty="0">
                <a:solidFill>
                  <a:schemeClr val="tx1"/>
                </a:solidFill>
              </a:rPr>
              <a:t> характер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плином</a:t>
            </a:r>
            <a:r>
              <a:rPr lang="ru-RU" dirty="0">
                <a:solidFill>
                  <a:schemeClr val="tx1"/>
                </a:solidFill>
              </a:rPr>
              <a:t> часу. </a:t>
            </a:r>
            <a:r>
              <a:rPr lang="ru-RU" dirty="0" err="1">
                <a:solidFill>
                  <a:schemeClr val="tx1"/>
                </a:solidFill>
              </a:rPr>
              <a:t>Фактично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призводить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обов'язкової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грошових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коштів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однаковими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властивостями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внутрішня</a:t>
            </a:r>
            <a:r>
              <a:rPr lang="ru-RU" dirty="0">
                <a:solidFill>
                  <a:schemeClr val="tx1"/>
                </a:solidFill>
              </a:rPr>
              <a:t> валюта в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). </a:t>
            </a:r>
          </a:p>
          <a:p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проблем, </a:t>
            </a:r>
            <a:r>
              <a:rPr lang="ru-RU" dirty="0" err="1">
                <a:solidFill>
                  <a:schemeClr val="tx1"/>
                </a:solidFill>
              </a:rPr>
              <a:t>притаманних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архітектурі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Перша з них –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конфіденційні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відстежити</a:t>
            </a:r>
            <a:r>
              <a:rPr lang="ru-RU" dirty="0">
                <a:solidFill>
                  <a:schemeClr val="tx1"/>
                </a:solidFill>
              </a:rPr>
              <a:t>. Друга –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концентрація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невеликої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майнінгових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пулів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495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2696</Words>
  <Application>Microsoft Office PowerPoint</Application>
  <PresentationFormat>Широкоэкранный</PresentationFormat>
  <Paragraphs>109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Аспект</vt:lpstr>
      <vt:lpstr>Блокчейн-Технології</vt:lpstr>
      <vt:lpstr>Технологія blockchain та її можливості</vt:lpstr>
      <vt:lpstr>Презентация PowerPoint</vt:lpstr>
      <vt:lpstr>Презентация PowerPoint</vt:lpstr>
      <vt:lpstr>Ступені децентралізації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Архітектура blockchain </vt:lpstr>
      <vt:lpstr>Презентация PowerPoint</vt:lpstr>
      <vt:lpstr>Властивості блокчейна </vt:lpstr>
      <vt:lpstr>Властивості облікової системи, які можуть бути забезпечені за допомогою технології blockchain </vt:lpstr>
      <vt:lpstr>Презентация PowerPoint</vt:lpstr>
      <vt:lpstr>Презентация PowerPoint</vt:lpstr>
      <vt:lpstr>Презентация PowerPoint</vt:lpstr>
      <vt:lpstr>Застосування технології блокчейн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Відмінності підходів до досягнення консенсусу Механізм досягнення консенсусу як ключовий елемент децентралізованої системи обліку </vt:lpstr>
      <vt:lpstr>Презентация PowerPoint</vt:lpstr>
      <vt:lpstr>Proof-of-work (PoW) </vt:lpstr>
      <vt:lpstr>Презентация PowerPoint</vt:lpstr>
      <vt:lpstr>Proof-of-stake (PoS) </vt:lpstr>
      <vt:lpstr>Протоколи досягнення консенсусу, що базуються на DAG </vt:lpstr>
      <vt:lpstr>Основні критерії класифікації механізмів досягнення консенсусу: </vt:lpstr>
      <vt:lpstr>Презентация PowerPoint</vt:lpstr>
      <vt:lpstr>Висновки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Asmadey Asmadey</dc:creator>
  <cp:lastModifiedBy>Asmadey Asmadey</cp:lastModifiedBy>
  <cp:revision>5</cp:revision>
  <dcterms:created xsi:type="dcterms:W3CDTF">2023-11-10T18:47:57Z</dcterms:created>
  <dcterms:modified xsi:type="dcterms:W3CDTF">2023-11-10T21:12:50Z</dcterms:modified>
</cp:coreProperties>
</file>