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4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74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6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87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5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9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8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1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2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6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56D4E-34EC-4426-9E62-85AB287BE9C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C5B4E3-396F-4D50-B704-A38F2E241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0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chemeClr val="tx1"/>
                </a:solidFill>
              </a:rPr>
              <a:t>Блокчейн</a:t>
            </a:r>
            <a:r>
              <a:rPr lang="uk-UA" dirty="0" smtClean="0">
                <a:solidFill>
                  <a:schemeClr val="tx1"/>
                </a:solidFill>
              </a:rPr>
              <a:t>-Технології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7. РОЗВИТОК ДЕЦЕНТРАЛІЗОВАНИХ ТЕХНОЛОГІЙ</a:t>
            </a:r>
            <a:endParaRPr lang="ru-RU" b="1" i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1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Поняття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спланованих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форків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Поява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спланованих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цілком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обґрунтована</a:t>
            </a:r>
            <a:r>
              <a:rPr lang="ru-RU" dirty="0">
                <a:solidFill>
                  <a:schemeClr val="tx1"/>
                </a:solidFill>
              </a:rPr>
              <a:t>. Як приклад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навести </a:t>
            </a:r>
            <a:r>
              <a:rPr lang="ru-RU" dirty="0" err="1">
                <a:solidFill>
                  <a:schemeClr val="tx1"/>
                </a:solidFill>
              </a:rPr>
              <a:t>випадок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вирішила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оновити</a:t>
            </a:r>
            <a:r>
              <a:rPr lang="ru-RU" dirty="0">
                <a:solidFill>
                  <a:schemeClr val="tx1"/>
                </a:solidFill>
              </a:rPr>
              <a:t> протокол, </a:t>
            </a:r>
            <a:r>
              <a:rPr lang="ru-RU" dirty="0" err="1">
                <a:solidFill>
                  <a:schemeClr val="tx1"/>
                </a:solidFill>
              </a:rPr>
              <a:t>змінивши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штучно </a:t>
            </a:r>
            <a:r>
              <a:rPr lang="ru-RU" dirty="0" err="1">
                <a:solidFill>
                  <a:schemeClr val="tx1"/>
                </a:solidFill>
              </a:rPr>
              <a:t>вплинути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кінцевий</a:t>
            </a:r>
            <a:r>
              <a:rPr lang="ru-RU" dirty="0">
                <a:solidFill>
                  <a:schemeClr val="tx1"/>
                </a:solidFill>
              </a:rPr>
              <a:t> стан </a:t>
            </a:r>
            <a:r>
              <a:rPr lang="ru-RU" dirty="0" err="1">
                <a:solidFill>
                  <a:schemeClr val="tx1"/>
                </a:solidFill>
              </a:rPr>
              <a:t>децентралізованої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А </a:t>
            </a:r>
            <a:r>
              <a:rPr lang="ru-RU" dirty="0" err="1">
                <a:solidFill>
                  <a:schemeClr val="tx1"/>
                </a:solidFill>
              </a:rPr>
              <a:t>інша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підтримала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зберегла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оригінальні</a:t>
            </a:r>
            <a:r>
              <a:rPr lang="ru-RU" dirty="0">
                <a:solidFill>
                  <a:schemeClr val="tx1"/>
                </a:solidFill>
              </a:rPr>
              <a:t> правила протоколу,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облікову</a:t>
            </a:r>
            <a:r>
              <a:rPr lang="ru-RU" dirty="0">
                <a:solidFill>
                  <a:schemeClr val="tx1"/>
                </a:solidFill>
              </a:rPr>
              <a:t> систему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початкових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принципів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отримала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Classic</a:t>
            </a:r>
            <a:r>
              <a:rPr lang="ru-RU" dirty="0">
                <a:solidFill>
                  <a:schemeClr val="tx1"/>
                </a:solidFill>
              </a:rPr>
              <a:t>. А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так і </a:t>
            </a:r>
            <a:r>
              <a:rPr lang="ru-RU" dirty="0" err="1">
                <a:solidFill>
                  <a:schemeClr val="tx1"/>
                </a:solidFill>
              </a:rPr>
              <a:t>залишився</a:t>
            </a:r>
            <a:r>
              <a:rPr lang="ru-RU" dirty="0">
                <a:solidFill>
                  <a:schemeClr val="tx1"/>
                </a:solidFill>
              </a:rPr>
              <a:t> першим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найвідоміших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спланованих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форків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порушено засади </a:t>
            </a:r>
            <a:r>
              <a:rPr lang="ru-RU" dirty="0" err="1">
                <a:solidFill>
                  <a:schemeClr val="tx1"/>
                </a:solidFill>
              </a:rPr>
              <a:t>незмінюваності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кінцевого</a:t>
            </a:r>
            <a:r>
              <a:rPr lang="ru-RU" dirty="0">
                <a:solidFill>
                  <a:schemeClr val="tx1"/>
                </a:solidFill>
              </a:rPr>
              <a:t> стану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7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</a:rPr>
              <a:t>У 2016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здійснили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успішну</a:t>
            </a:r>
            <a:r>
              <a:rPr lang="ru-RU" dirty="0">
                <a:solidFill>
                  <a:schemeClr val="tx1"/>
                </a:solidFill>
              </a:rPr>
              <a:t> атаку на </a:t>
            </a:r>
            <a:r>
              <a:rPr lang="ru-RU" dirty="0" err="1">
                <a:solidFill>
                  <a:schemeClr val="tx1"/>
                </a:solidFill>
              </a:rPr>
              <a:t>децентралізовану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The</a:t>
            </a:r>
            <a:r>
              <a:rPr lang="ru-RU" dirty="0">
                <a:solidFill>
                  <a:schemeClr val="tx1"/>
                </a:solidFill>
              </a:rPr>
              <a:t> DAO.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працювала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платформі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основною </a:t>
            </a:r>
            <a:r>
              <a:rPr lang="ru-RU" dirty="0" err="1">
                <a:solidFill>
                  <a:schemeClr val="tx1"/>
                </a:solidFill>
              </a:rPr>
              <a:t>ідеєю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повноцінної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без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ієрархічної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знайдено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проексплуатовано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вразливість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вихідному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коді</a:t>
            </a:r>
            <a:r>
              <a:rPr lang="ru-RU" dirty="0">
                <a:solidFill>
                  <a:schemeClr val="tx1"/>
                </a:solidFill>
              </a:rPr>
              <a:t>. До того, як </a:t>
            </a:r>
            <a:r>
              <a:rPr lang="ru-RU" dirty="0" err="1">
                <a:solidFill>
                  <a:schemeClr val="tx1"/>
                </a:solidFill>
              </a:rPr>
              <a:t>уразливість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усунули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зловмисникам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вдалося</a:t>
            </a:r>
            <a:r>
              <a:rPr lang="ru-RU" dirty="0">
                <a:solidFill>
                  <a:schemeClr val="tx1"/>
                </a:solidFill>
              </a:rPr>
              <a:t> перевести на </a:t>
            </a:r>
            <a:r>
              <a:rPr lang="ru-RU" dirty="0" err="1">
                <a:solidFill>
                  <a:schemeClr val="tx1"/>
                </a:solidFill>
              </a:rPr>
              <a:t>свій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рахунок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вартістю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еквівалентною</a:t>
            </a:r>
            <a:r>
              <a:rPr lang="ru-RU" dirty="0">
                <a:solidFill>
                  <a:schemeClr val="tx1"/>
                </a:solidFill>
              </a:rPr>
              <a:t> $60 млн.</a:t>
            </a:r>
          </a:p>
          <a:p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постраждало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і атака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найзначнішою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попередніх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члени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запропонували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відкатити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до моменту, коли </a:t>
            </a:r>
            <a:r>
              <a:rPr lang="ru-RU" dirty="0" err="1">
                <a:solidFill>
                  <a:schemeClr val="tx1"/>
                </a:solidFill>
              </a:rPr>
              <a:t>вразливість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пропозицію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підтримали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спільнота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розділилася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поглядах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одні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стан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перерозподілити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сказали,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суперечить</a:t>
            </a:r>
            <a:r>
              <a:rPr lang="ru-RU" dirty="0">
                <a:solidFill>
                  <a:schemeClr val="tx1"/>
                </a:solidFill>
              </a:rPr>
              <a:t> принципам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, та не </a:t>
            </a:r>
            <a:r>
              <a:rPr lang="ru-RU" dirty="0" err="1">
                <a:solidFill>
                  <a:schemeClr val="tx1"/>
                </a:solidFill>
              </a:rPr>
              <a:t>підтримали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ініціативу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підсумку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спільнота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розділилася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кожна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спиралась на свою </a:t>
            </a:r>
            <a:r>
              <a:rPr lang="ru-RU" dirty="0" err="1">
                <a:solidFill>
                  <a:schemeClr val="tx1"/>
                </a:solidFill>
              </a:rPr>
              <a:t>ідеологію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1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Приклади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спланованих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форків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Звернімо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увагу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випадки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були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роздвоєння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 Один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них – B-</a:t>
            </a:r>
            <a:r>
              <a:rPr lang="ru-RU" dirty="0" err="1">
                <a:solidFill>
                  <a:schemeClr val="tx1"/>
                </a:solidFill>
              </a:rPr>
              <a:t>cash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hardfork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протоколу з метою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параметрів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запропонували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підвищити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через </a:t>
            </a:r>
            <a:r>
              <a:rPr lang="ru-RU" dirty="0" err="1">
                <a:solidFill>
                  <a:schemeClr val="tx1"/>
                </a:solidFill>
              </a:rPr>
              <a:t>збільшення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розміру</a:t>
            </a:r>
            <a:r>
              <a:rPr lang="ru-RU" dirty="0">
                <a:solidFill>
                  <a:schemeClr val="tx1"/>
                </a:solidFill>
              </a:rPr>
              <a:t> блока.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далеко не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спільноті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згодні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оптимальний</a:t>
            </a:r>
            <a:r>
              <a:rPr lang="ru-RU" dirty="0">
                <a:solidFill>
                  <a:schemeClr val="tx1"/>
                </a:solidFill>
              </a:rPr>
              <a:t> шлях.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віддав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Segregated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Witness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усе одно </a:t>
            </a:r>
            <a:r>
              <a:rPr lang="ru-RU" dirty="0" err="1">
                <a:solidFill>
                  <a:schemeClr val="tx1"/>
                </a:solidFill>
              </a:rPr>
              <a:t>наголошував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альтернативних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підвищення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хто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збільшення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розміру</a:t>
            </a:r>
            <a:r>
              <a:rPr lang="ru-RU" dirty="0">
                <a:solidFill>
                  <a:schemeClr val="tx1"/>
                </a:solidFill>
              </a:rPr>
              <a:t> блока, </a:t>
            </a:r>
            <a:r>
              <a:rPr lang="ru-RU" dirty="0" err="1">
                <a:solidFill>
                  <a:schemeClr val="tx1"/>
                </a:solidFill>
              </a:rPr>
              <a:t>оновили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і стали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 над </a:t>
            </a:r>
            <a:r>
              <a:rPr lang="ru-RU" dirty="0" err="1">
                <a:solidFill>
                  <a:schemeClr val="tx1"/>
                </a:solidFill>
              </a:rPr>
              <a:t>паралельною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гілкою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Фактично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значить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 з альтернативною валютою.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Спланований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стався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влітку</a:t>
            </a:r>
            <a:r>
              <a:rPr lang="ru-RU" dirty="0">
                <a:solidFill>
                  <a:schemeClr val="tx1"/>
                </a:solidFill>
              </a:rPr>
              <a:t> 2017 року.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появи</a:t>
            </a:r>
            <a:r>
              <a:rPr lang="ru-RU" dirty="0">
                <a:solidFill>
                  <a:schemeClr val="tx1"/>
                </a:solidFill>
              </a:rPr>
              <a:t> B-</a:t>
            </a:r>
            <a:r>
              <a:rPr lang="ru-RU" dirty="0" err="1">
                <a:solidFill>
                  <a:schemeClr val="tx1"/>
                </a:solidFill>
              </a:rPr>
              <a:t>cash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певний</a:t>
            </a:r>
            <a:r>
              <a:rPr lang="ru-RU" dirty="0">
                <a:solidFill>
                  <a:schemeClr val="tx1"/>
                </a:solidFill>
              </a:rPr>
              <a:t> момент </a:t>
            </a:r>
            <a:r>
              <a:rPr lang="ru-RU" dirty="0" err="1">
                <a:solidFill>
                  <a:schemeClr val="tx1"/>
                </a:solidFill>
              </a:rPr>
              <a:t>виявилося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прибутковість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майнінгу</a:t>
            </a:r>
            <a:r>
              <a:rPr lang="ru-RU" dirty="0">
                <a:solidFill>
                  <a:schemeClr val="tx1"/>
                </a:solidFill>
              </a:rPr>
              <a:t> в альтернативному </a:t>
            </a:r>
            <a:r>
              <a:rPr lang="ru-RU" dirty="0" err="1">
                <a:solidFill>
                  <a:schemeClr val="tx1"/>
                </a:solidFill>
              </a:rPr>
              <a:t>ланцюжку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ніж</a:t>
            </a:r>
            <a:r>
              <a:rPr lang="ru-RU" dirty="0">
                <a:solidFill>
                  <a:schemeClr val="tx1"/>
                </a:solidFill>
              </a:rPr>
              <a:t> у основному. </a:t>
            </a:r>
            <a:r>
              <a:rPr lang="ru-RU" dirty="0" err="1">
                <a:solidFill>
                  <a:schemeClr val="tx1"/>
                </a:solidFill>
              </a:rPr>
              <a:t>Звісно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вирішили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переключитися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B-</a:t>
            </a:r>
            <a:r>
              <a:rPr lang="ru-RU" dirty="0" err="1">
                <a:solidFill>
                  <a:schemeClr val="tx1"/>
                </a:solidFill>
              </a:rPr>
              <a:t>cash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беручи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уваги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вони, </a:t>
            </a:r>
            <a:r>
              <a:rPr lang="ru-RU" dirty="0" err="1">
                <a:solidFill>
                  <a:schemeClr val="tx1"/>
                </a:solidFill>
              </a:rPr>
              <a:t>насправді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підтримують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взагалі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великі</a:t>
            </a:r>
            <a:r>
              <a:rPr lang="ru-RU" dirty="0">
                <a:solidFill>
                  <a:schemeClr val="tx1"/>
                </a:solidFill>
              </a:rPr>
              <a:t> блоки – </a:t>
            </a:r>
            <a:r>
              <a:rPr lang="ru-RU" i="1" dirty="0" err="1">
                <a:solidFill>
                  <a:schemeClr val="tx1"/>
                </a:solidFill>
              </a:rPr>
              <a:t>це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велике</a:t>
            </a:r>
            <a:r>
              <a:rPr lang="ru-RU" i="1" dirty="0">
                <a:solidFill>
                  <a:schemeClr val="tx1"/>
                </a:solidFill>
              </a:rPr>
              <a:t> зло і </a:t>
            </a:r>
            <a:r>
              <a:rPr lang="ru-RU" i="1" dirty="0" err="1">
                <a:solidFill>
                  <a:schemeClr val="tx1"/>
                </a:solidFill>
              </a:rPr>
              <a:t>краще</a:t>
            </a:r>
            <a:r>
              <a:rPr lang="ru-RU" i="1" dirty="0">
                <a:solidFill>
                  <a:schemeClr val="tx1"/>
                </a:solidFill>
              </a:rPr>
              <a:t> з ним не </a:t>
            </a:r>
            <a:r>
              <a:rPr lang="ru-RU" i="1" dirty="0" err="1">
                <a:solidFill>
                  <a:schemeClr val="tx1"/>
                </a:solidFill>
              </a:rPr>
              <a:t>зв’язуватися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Зауваження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i="1" dirty="0" err="1">
                <a:solidFill>
                  <a:schemeClr val="tx1"/>
                </a:solidFill>
              </a:rPr>
              <a:t>Великі</a:t>
            </a:r>
            <a:r>
              <a:rPr lang="ru-RU" i="1" dirty="0">
                <a:solidFill>
                  <a:schemeClr val="tx1"/>
                </a:solidFill>
              </a:rPr>
              <a:t> блоки </a:t>
            </a:r>
            <a:r>
              <a:rPr lang="ru-RU" i="1" dirty="0" err="1">
                <a:solidFill>
                  <a:schemeClr val="tx1"/>
                </a:solidFill>
              </a:rPr>
              <a:t>представляють</a:t>
            </a:r>
            <a:r>
              <a:rPr lang="ru-RU" i="1" dirty="0">
                <a:solidFill>
                  <a:schemeClr val="tx1"/>
                </a:solidFill>
              </a:rPr>
              <a:t> проблему не в </a:t>
            </a:r>
            <a:r>
              <a:rPr lang="ru-RU" i="1" dirty="0" err="1">
                <a:solidFill>
                  <a:schemeClr val="tx1"/>
                </a:solidFill>
              </a:rPr>
              <a:t>контексті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вирішення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розбіжностей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серед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учасників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мережі</a:t>
            </a:r>
            <a:r>
              <a:rPr lang="ru-RU" i="1" dirty="0">
                <a:solidFill>
                  <a:schemeClr val="tx1"/>
                </a:solidFill>
              </a:rPr>
              <a:t>, а з точки </a:t>
            </a:r>
            <a:r>
              <a:rPr lang="ru-RU" i="1" dirty="0" err="1">
                <a:solidFill>
                  <a:schemeClr val="tx1"/>
                </a:solidFill>
              </a:rPr>
              <a:t>зору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архітектури</a:t>
            </a:r>
            <a:r>
              <a:rPr lang="ru-RU" i="1" dirty="0">
                <a:solidFill>
                  <a:schemeClr val="tx1"/>
                </a:solidFill>
              </a:rPr>
              <a:t>: </a:t>
            </a:r>
            <a:r>
              <a:rPr lang="ru-RU" i="1" dirty="0" err="1">
                <a:solidFill>
                  <a:schemeClr val="tx1"/>
                </a:solidFill>
              </a:rPr>
              <a:t>зі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збільшенням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розміру</a:t>
            </a:r>
            <a:r>
              <a:rPr lang="ru-RU" i="1" dirty="0">
                <a:solidFill>
                  <a:schemeClr val="tx1"/>
                </a:solidFill>
              </a:rPr>
              <a:t> блоку </a:t>
            </a:r>
            <a:r>
              <a:rPr lang="ru-RU" i="1" dirty="0" err="1">
                <a:solidFill>
                  <a:schemeClr val="tx1"/>
                </a:solidFill>
              </a:rPr>
              <a:t>конкуренція</a:t>
            </a:r>
            <a:r>
              <a:rPr lang="ru-RU" i="1" dirty="0">
                <a:solidFill>
                  <a:schemeClr val="tx1"/>
                </a:solidFill>
              </a:rPr>
              <a:t> за </a:t>
            </a:r>
            <a:r>
              <a:rPr lang="ru-RU" i="1" dirty="0" err="1">
                <a:solidFill>
                  <a:schemeClr val="tx1"/>
                </a:solidFill>
              </a:rPr>
              <a:t>місце</a:t>
            </a:r>
            <a:r>
              <a:rPr lang="ru-RU" i="1" dirty="0">
                <a:solidFill>
                  <a:schemeClr val="tx1"/>
                </a:solidFill>
              </a:rPr>
              <a:t> у </a:t>
            </a:r>
            <a:r>
              <a:rPr lang="ru-RU" i="1" dirty="0" err="1">
                <a:solidFill>
                  <a:schemeClr val="tx1"/>
                </a:solidFill>
              </a:rPr>
              <a:t>блоці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зменшується</a:t>
            </a:r>
            <a:r>
              <a:rPr lang="ru-RU" i="1" dirty="0">
                <a:solidFill>
                  <a:schemeClr val="tx1"/>
                </a:solidFill>
              </a:rPr>
              <a:t>, в </a:t>
            </a:r>
            <a:r>
              <a:rPr lang="ru-RU" i="1" dirty="0" err="1">
                <a:solidFill>
                  <a:schemeClr val="tx1"/>
                </a:solidFill>
              </a:rPr>
              <a:t>результаті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чого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місце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використовується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менш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ефективно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наприклад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збільшується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кількість</a:t>
            </a:r>
            <a:r>
              <a:rPr lang="ru-RU" i="1" dirty="0">
                <a:solidFill>
                  <a:schemeClr val="tx1"/>
                </a:solidFill>
              </a:rPr>
              <a:t> спаму).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2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Як же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вплинуло</a:t>
            </a:r>
            <a:r>
              <a:rPr lang="ru-RU" dirty="0">
                <a:solidFill>
                  <a:schemeClr val="tx1"/>
                </a:solidFill>
              </a:rPr>
              <a:t> на частоту </a:t>
            </a:r>
            <a:r>
              <a:rPr lang="ru-RU" dirty="0" err="1">
                <a:solidFill>
                  <a:schemeClr val="tx1"/>
                </a:solidFill>
              </a:rPr>
              <a:t>генерування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? </a:t>
            </a:r>
            <a:r>
              <a:rPr lang="ru-RU" dirty="0" err="1">
                <a:solidFill>
                  <a:schemeClr val="tx1"/>
                </a:solidFill>
              </a:rPr>
              <a:t>Припустимо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володільці</a:t>
            </a:r>
            <a:r>
              <a:rPr lang="ru-RU" dirty="0">
                <a:solidFill>
                  <a:schemeClr val="tx1"/>
                </a:solidFill>
              </a:rPr>
              <a:t> 50% </a:t>
            </a:r>
            <a:r>
              <a:rPr lang="ru-RU" dirty="0" err="1">
                <a:solidFill>
                  <a:schemeClr val="tx1"/>
                </a:solidFill>
              </a:rPr>
              <a:t>обчислювальної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потужності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переключили </a:t>
            </a:r>
            <a:r>
              <a:rPr lang="ru-RU" dirty="0" err="1">
                <a:solidFill>
                  <a:schemeClr val="tx1"/>
                </a:solidFill>
              </a:rPr>
              <a:t>своє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обладнання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підтримування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період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блока в </a:t>
            </a:r>
            <a:r>
              <a:rPr lang="ru-RU" dirty="0" err="1">
                <a:solidFill>
                  <a:schemeClr val="tx1"/>
                </a:solidFill>
              </a:rPr>
              <a:t>ланцюжку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став </a:t>
            </a:r>
            <a:r>
              <a:rPr lang="ru-RU" dirty="0" err="1">
                <a:solidFill>
                  <a:schemeClr val="tx1"/>
                </a:solidFill>
              </a:rPr>
              <a:t>дорівнювати</a:t>
            </a:r>
            <a:r>
              <a:rPr lang="ru-RU" dirty="0">
                <a:solidFill>
                  <a:schemeClr val="tx1"/>
                </a:solidFill>
              </a:rPr>
              <a:t> 20 </a:t>
            </a:r>
            <a:r>
              <a:rPr lang="ru-RU" dirty="0" err="1">
                <a:solidFill>
                  <a:schemeClr val="tx1"/>
                </a:solidFill>
              </a:rPr>
              <a:t>хвилинам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стало </a:t>
            </a:r>
            <a:r>
              <a:rPr lang="ru-RU" dirty="0" err="1">
                <a:solidFill>
                  <a:schemeClr val="tx1"/>
                </a:solidFill>
              </a:rPr>
              <a:t>довшим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пропускну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зменшено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вдвічі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ситуація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триватиме</a:t>
            </a:r>
            <a:r>
              <a:rPr lang="ru-RU" dirty="0">
                <a:solidFill>
                  <a:schemeClr val="tx1"/>
                </a:solidFill>
              </a:rPr>
              <a:t>, доки не </a:t>
            </a:r>
            <a:r>
              <a:rPr lang="ru-RU" dirty="0" err="1">
                <a:solidFill>
                  <a:schemeClr val="tx1"/>
                </a:solidFill>
              </a:rPr>
              <a:t>відбудеться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перерозрахунок</a:t>
            </a:r>
            <a:r>
              <a:rPr lang="ru-RU" dirty="0">
                <a:solidFill>
                  <a:schemeClr val="tx1"/>
                </a:solidFill>
              </a:rPr>
              <a:t> параметра </a:t>
            </a:r>
            <a:r>
              <a:rPr lang="ru-RU" dirty="0" err="1">
                <a:solidFill>
                  <a:schemeClr val="tx1"/>
                </a:solidFill>
              </a:rPr>
              <a:t>складності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дослідження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B-</a:t>
            </a:r>
            <a:r>
              <a:rPr lang="ru-RU" dirty="0" err="1">
                <a:solidFill>
                  <a:schemeClr val="tx1"/>
                </a:solidFill>
              </a:rPr>
              <a:t>cash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показують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вона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Анонімна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BitPico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підставі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проведених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досліджень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стверджує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пов'язані</a:t>
            </a:r>
            <a:r>
              <a:rPr lang="ru-RU" dirty="0">
                <a:solidFill>
                  <a:schemeClr val="tx1"/>
                </a:solidFill>
              </a:rPr>
              <a:t> один з одним.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проведеного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стрес</a:t>
            </a:r>
            <a:r>
              <a:rPr lang="ru-RU" dirty="0">
                <a:solidFill>
                  <a:schemeClr val="tx1"/>
                </a:solidFill>
              </a:rPr>
              <a:t>-тесту </a:t>
            </a:r>
            <a:r>
              <a:rPr lang="ru-RU" dirty="0" err="1">
                <a:solidFill>
                  <a:schemeClr val="tx1"/>
                </a:solidFill>
              </a:rPr>
              <a:t>виявилося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98% </a:t>
            </a:r>
            <a:r>
              <a:rPr lang="ru-RU" dirty="0" err="1">
                <a:solidFill>
                  <a:schemeClr val="tx1"/>
                </a:solidFill>
              </a:rPr>
              <a:t>повних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розташовано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серверній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шафі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5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00727"/>
            <a:ext cx="8596668" cy="484063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Метою </a:t>
            </a:r>
            <a:r>
              <a:rPr lang="ru-RU" dirty="0" err="1">
                <a:solidFill>
                  <a:schemeClr val="tx1"/>
                </a:solidFill>
              </a:rPr>
              <a:t>команди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продемонструвати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насправді</a:t>
            </a:r>
            <a:r>
              <a:rPr lang="ru-RU" dirty="0">
                <a:solidFill>
                  <a:schemeClr val="tx1"/>
                </a:solidFill>
              </a:rPr>
              <a:t> мережа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стабільності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. До </a:t>
            </a:r>
            <a:r>
              <a:rPr lang="ru-RU" dirty="0" err="1">
                <a:solidFill>
                  <a:schemeClr val="tx1"/>
                </a:solidFill>
              </a:rPr>
              <a:t>певного</a:t>
            </a:r>
            <a:r>
              <a:rPr lang="ru-RU" dirty="0">
                <a:solidFill>
                  <a:schemeClr val="tx1"/>
                </a:solidFill>
              </a:rPr>
              <a:t> моменту в мереж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історія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форку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кожної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пріоритетним</a:t>
            </a:r>
            <a:r>
              <a:rPr lang="ru-RU" dirty="0">
                <a:solidFill>
                  <a:schemeClr val="tx1"/>
                </a:solidFill>
              </a:rPr>
              <a:t> став </a:t>
            </a:r>
            <a:r>
              <a:rPr lang="ru-RU" dirty="0" err="1">
                <a:solidFill>
                  <a:schemeClr val="tx1"/>
                </a:solidFill>
              </a:rPr>
              <a:t>свій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своїми</a:t>
            </a:r>
            <a:r>
              <a:rPr lang="ru-RU" dirty="0">
                <a:solidFill>
                  <a:schemeClr val="tx1"/>
                </a:solidFill>
              </a:rPr>
              <a:t> правилами.</a:t>
            </a:r>
          </a:p>
          <a:p>
            <a:r>
              <a:rPr lang="ru-RU" dirty="0">
                <a:solidFill>
                  <a:schemeClr val="tx1"/>
                </a:solidFill>
              </a:rPr>
              <a:t>Схожим чином </a:t>
            </a:r>
            <a:r>
              <a:rPr lang="ru-RU" dirty="0" err="1">
                <a:solidFill>
                  <a:schemeClr val="tx1"/>
                </a:solidFill>
              </a:rPr>
              <a:t>з'явився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Gold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інший</a:t>
            </a:r>
            <a:r>
              <a:rPr lang="ru-RU" dirty="0">
                <a:solidFill>
                  <a:schemeClr val="tx1"/>
                </a:solidFill>
              </a:rPr>
              <a:t> алгоритм </a:t>
            </a:r>
            <a:r>
              <a:rPr lang="ru-RU" dirty="0" err="1">
                <a:solidFill>
                  <a:schemeClr val="tx1"/>
                </a:solidFill>
              </a:rPr>
              <a:t>майнінгу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децентралізований</a:t>
            </a:r>
            <a:r>
              <a:rPr lang="ru-RU" dirty="0">
                <a:solidFill>
                  <a:schemeClr val="tx1"/>
                </a:solidFill>
              </a:rPr>
              <a:t> характер.</a:t>
            </a:r>
          </a:p>
          <a:p>
            <a:r>
              <a:rPr lang="ru-RU" dirty="0" err="1">
                <a:solidFill>
                  <a:schemeClr val="tx1"/>
                </a:solidFill>
              </a:rPr>
              <a:t>Форк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назвою</a:t>
            </a:r>
            <a:r>
              <a:rPr lang="ru-RU" dirty="0">
                <a:solidFill>
                  <a:schemeClr val="tx1"/>
                </a:solidFill>
              </a:rPr>
              <a:t> SegWit2x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заплановано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давно.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прибічники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хотіли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збільшити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</a:t>
            </a:r>
            <a:r>
              <a:rPr lang="ru-RU" dirty="0">
                <a:solidFill>
                  <a:schemeClr val="tx1"/>
                </a:solidFill>
              </a:rPr>
              <a:t> блока </a:t>
            </a:r>
            <a:r>
              <a:rPr lang="ru-RU" dirty="0" err="1">
                <a:solidFill>
                  <a:schemeClr val="tx1"/>
                </a:solidFill>
              </a:rPr>
              <a:t>вдвічі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одночасно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Segregated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Witness</a:t>
            </a:r>
            <a:r>
              <a:rPr lang="ru-RU" dirty="0">
                <a:solidFill>
                  <a:schemeClr val="tx1"/>
                </a:solidFill>
              </a:rPr>
              <a:t>. Коли </a:t>
            </a:r>
            <a:r>
              <a:rPr lang="ru-RU" dirty="0" err="1">
                <a:solidFill>
                  <a:schemeClr val="tx1"/>
                </a:solidFill>
              </a:rPr>
              <a:t>зрозуміли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спричинить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розкол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відмовилися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впроваджувати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</a:t>
            </a:r>
            <a:r>
              <a:rPr lang="ru-RU" dirty="0" err="1">
                <a:solidFill>
                  <a:schemeClr val="tx1"/>
                </a:solidFill>
              </a:rPr>
              <a:t>залишається</a:t>
            </a:r>
            <a:r>
              <a:rPr lang="ru-RU" dirty="0">
                <a:solidFill>
                  <a:schemeClr val="tx1"/>
                </a:solidFill>
              </a:rPr>
              <a:t> один і той </a:t>
            </a:r>
            <a:r>
              <a:rPr lang="ru-RU" dirty="0" err="1">
                <a:solidFill>
                  <a:schemeClr val="tx1"/>
                </a:solidFill>
              </a:rPr>
              <a:t>самий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proof-of-work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гешування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заголовків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вирішення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proof-of-work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геш-функцію</a:t>
            </a:r>
            <a:r>
              <a:rPr lang="ru-RU" dirty="0">
                <a:solidFill>
                  <a:schemeClr val="tx1"/>
                </a:solidFill>
              </a:rPr>
              <a:t> SHA- 2 на </a:t>
            </a:r>
            <a:r>
              <a:rPr lang="ru-RU" dirty="0" err="1">
                <a:solidFill>
                  <a:schemeClr val="tx1"/>
                </a:solidFill>
              </a:rPr>
              <a:t>довжині</a:t>
            </a:r>
            <a:r>
              <a:rPr lang="ru-RU" dirty="0">
                <a:solidFill>
                  <a:schemeClr val="tx1"/>
                </a:solidFill>
              </a:rPr>
              <a:t> 256 </a:t>
            </a:r>
            <a:r>
              <a:rPr lang="ru-RU" dirty="0" err="1">
                <a:solidFill>
                  <a:schemeClr val="tx1"/>
                </a:solidFill>
              </a:rPr>
              <a:t>біт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звідси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здогадатися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майнити</a:t>
            </a:r>
            <a:r>
              <a:rPr lang="ru-RU" dirty="0">
                <a:solidFill>
                  <a:schemeClr val="tx1"/>
                </a:solidFill>
              </a:rPr>
              <a:t> валюту в </a:t>
            </a:r>
            <a:r>
              <a:rPr lang="ru-RU" dirty="0" err="1">
                <a:solidFill>
                  <a:schemeClr val="tx1"/>
                </a:solidFill>
              </a:rPr>
              <a:t>обох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спеціалізованих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чіпах</a:t>
            </a:r>
            <a:r>
              <a:rPr lang="ru-RU" dirty="0">
                <a:solidFill>
                  <a:schemeClr val="tx1"/>
                </a:solidFill>
              </a:rPr>
              <a:t>). 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Gold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ZCash</a:t>
            </a:r>
            <a:r>
              <a:rPr lang="ru-RU" dirty="0">
                <a:solidFill>
                  <a:schemeClr val="tx1"/>
                </a:solidFill>
              </a:rPr>
              <a:t> – EQUIHASH.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розроблено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обчислень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графічних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процесорах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регулювати</a:t>
            </a:r>
            <a:r>
              <a:rPr lang="ru-RU" dirty="0">
                <a:solidFill>
                  <a:schemeClr val="tx1"/>
                </a:solidFill>
              </a:rPr>
              <a:t> частоту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визначений</a:t>
            </a:r>
            <a:r>
              <a:rPr lang="ru-RU" dirty="0">
                <a:solidFill>
                  <a:schemeClr val="tx1"/>
                </a:solidFill>
              </a:rPr>
              <a:t> параметр </a:t>
            </a:r>
            <a:r>
              <a:rPr lang="ru-RU" dirty="0" err="1">
                <a:solidFill>
                  <a:schemeClr val="tx1"/>
                </a:solidFill>
              </a:rPr>
              <a:t>складності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майнінгу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періодичністю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протоколі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період</a:t>
            </a:r>
            <a:r>
              <a:rPr lang="ru-RU" dirty="0">
                <a:solidFill>
                  <a:schemeClr val="tx1"/>
                </a:solidFill>
              </a:rPr>
              <a:t> часу </a:t>
            </a:r>
            <a:r>
              <a:rPr lang="ru-RU" dirty="0" err="1">
                <a:solidFill>
                  <a:schemeClr val="tx1"/>
                </a:solidFill>
              </a:rPr>
              <a:t>приблизно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дорівнює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тижням</a:t>
            </a:r>
            <a:r>
              <a:rPr lang="ru-RU" dirty="0">
                <a:solidFill>
                  <a:schemeClr val="tx1"/>
                </a:solidFill>
              </a:rPr>
              <a:t>; у </a:t>
            </a:r>
            <a:r>
              <a:rPr lang="ru-RU" dirty="0" err="1">
                <a:solidFill>
                  <a:schemeClr val="tx1"/>
                </a:solidFill>
              </a:rPr>
              <a:t>протоколі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двом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тижням</a:t>
            </a:r>
            <a:r>
              <a:rPr lang="ru-RU" dirty="0">
                <a:solidFill>
                  <a:schemeClr val="tx1"/>
                </a:solidFill>
              </a:rPr>
              <a:t> плюс EDA (</a:t>
            </a:r>
            <a:r>
              <a:rPr lang="ru-RU" dirty="0" err="1">
                <a:solidFill>
                  <a:schemeClr val="tx1"/>
                </a:solidFill>
              </a:rPr>
              <a:t>emergency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difficulty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adjustment</a:t>
            </a:r>
            <a:r>
              <a:rPr lang="ru-RU" dirty="0">
                <a:solidFill>
                  <a:schemeClr val="tx1"/>
                </a:solidFill>
              </a:rPr>
              <a:t>). EDA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проміжок</a:t>
            </a:r>
            <a:r>
              <a:rPr lang="ru-RU" dirty="0">
                <a:solidFill>
                  <a:schemeClr val="tx1"/>
                </a:solidFill>
              </a:rPr>
              <a:t> часу, </a:t>
            </a:r>
            <a:r>
              <a:rPr lang="ru-RU" dirty="0" err="1">
                <a:solidFill>
                  <a:schemeClr val="tx1"/>
                </a:solidFill>
              </a:rPr>
              <a:t>потрібний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розкачування</a:t>
            </a:r>
            <a:r>
              <a:rPr lang="ru-RU" dirty="0">
                <a:solidFill>
                  <a:schemeClr val="tx1"/>
                </a:solidFill>
              </a:rPr>
              <a:t> параметра </a:t>
            </a:r>
            <a:r>
              <a:rPr lang="ru-RU" dirty="0" err="1">
                <a:solidFill>
                  <a:schemeClr val="tx1"/>
                </a:solidFill>
              </a:rPr>
              <a:t>складності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розкачування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вигідним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валідаторам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незручне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час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змінюється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кожні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тижні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Gold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параметр </a:t>
            </a:r>
            <a:r>
              <a:rPr lang="ru-RU" dirty="0" err="1">
                <a:solidFill>
                  <a:schemeClr val="tx1"/>
                </a:solidFill>
              </a:rPr>
              <a:t>оновлюють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кожним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новим</a:t>
            </a:r>
            <a:r>
              <a:rPr lang="ru-RU" dirty="0">
                <a:solidFill>
                  <a:schemeClr val="tx1"/>
                </a:solidFill>
              </a:rPr>
              <a:t> блоком.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SegWit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перераховані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Bcash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2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err="1">
                <a:solidFill>
                  <a:schemeClr val="tx1"/>
                </a:solidFill>
              </a:rPr>
              <a:t>Альтернативні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цифрові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валюти</a:t>
            </a:r>
            <a:r>
              <a:rPr lang="ru-RU" b="1" dirty="0">
                <a:solidFill>
                  <a:schemeClr val="tx1"/>
                </a:solidFill>
              </a:rPr>
              <a:t> та </a:t>
            </a:r>
            <a:r>
              <a:rPr lang="ru-RU" b="1" dirty="0" err="1">
                <a:solidFill>
                  <a:schemeClr val="tx1"/>
                </a:solidFill>
              </a:rPr>
              <a:t>токени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Частину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вперше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запропоновано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вперше</a:t>
            </a:r>
            <a:r>
              <a:rPr lang="ru-RU" dirty="0">
                <a:solidFill>
                  <a:schemeClr val="tx1"/>
                </a:solidFill>
              </a:rPr>
              <a:t> протестовано в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 Є </a:t>
            </a:r>
            <a:r>
              <a:rPr lang="ru-RU" dirty="0" err="1">
                <a:solidFill>
                  <a:schemeClr val="tx1"/>
                </a:solidFill>
              </a:rPr>
              <a:t>багато</a:t>
            </a:r>
            <a:r>
              <a:rPr lang="ru-RU" dirty="0">
                <a:solidFill>
                  <a:schemeClr val="tx1"/>
                </a:solidFill>
              </a:rPr>
              <a:t> людей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намірами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протестувати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інноваційні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, але не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них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просто та </a:t>
            </a:r>
            <a:r>
              <a:rPr lang="ru-RU" dirty="0" err="1">
                <a:solidFill>
                  <a:schemeClr val="tx1"/>
                </a:solidFill>
              </a:rPr>
              <a:t>швидко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впровадити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Так </a:t>
            </a:r>
            <a:r>
              <a:rPr lang="ru-RU" dirty="0" err="1">
                <a:solidFill>
                  <a:schemeClr val="tx1"/>
                </a:solidFill>
              </a:rPr>
              <a:t>виникла</a:t>
            </a:r>
            <a:r>
              <a:rPr lang="ru-RU" dirty="0">
                <a:solidFill>
                  <a:schemeClr val="tx1"/>
                </a:solidFill>
              </a:rPr>
              <a:t> аж низка </a:t>
            </a:r>
            <a:r>
              <a:rPr lang="ru-RU" dirty="0" err="1">
                <a:solidFill>
                  <a:schemeClr val="tx1"/>
                </a:solidFill>
              </a:rPr>
              <a:t>альтернативних</a:t>
            </a:r>
            <a:r>
              <a:rPr lang="ru-RU" dirty="0">
                <a:solidFill>
                  <a:schemeClr val="tx1"/>
                </a:solidFill>
              </a:rPr>
              <a:t> валют,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ми </a:t>
            </a:r>
            <a:r>
              <a:rPr lang="ru-RU" dirty="0" err="1">
                <a:solidFill>
                  <a:schemeClr val="tx1"/>
                </a:solidFill>
              </a:rPr>
              <a:t>стисло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розглянемо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нижче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ознайомитися</a:t>
            </a:r>
            <a:r>
              <a:rPr lang="ru-RU" dirty="0">
                <a:solidFill>
                  <a:schemeClr val="tx1"/>
                </a:solidFill>
              </a:rPr>
              <a:t> з основною </a:t>
            </a:r>
            <a:r>
              <a:rPr lang="ru-RU" dirty="0" err="1">
                <a:solidFill>
                  <a:schemeClr val="tx1"/>
                </a:solidFill>
              </a:rPr>
              <a:t>суттю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інновацій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Серед</a:t>
            </a:r>
            <a:r>
              <a:rPr lang="ru-RU" dirty="0">
                <a:solidFill>
                  <a:schemeClr val="tx1"/>
                </a:solidFill>
              </a:rPr>
              <a:t> них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Litecoin</a:t>
            </a:r>
            <a:r>
              <a:rPr lang="en-US" dirty="0">
                <a:solidFill>
                  <a:schemeClr val="tx1"/>
                </a:solidFill>
              </a:rPr>
              <a:t>, Dash, NXT, </a:t>
            </a:r>
            <a:r>
              <a:rPr lang="en-US" dirty="0" err="1">
                <a:solidFill>
                  <a:schemeClr val="tx1"/>
                </a:solidFill>
              </a:rPr>
              <a:t>BitShares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Monero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Ethereum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Cardano</a:t>
            </a:r>
            <a:r>
              <a:rPr lang="en-US" dirty="0">
                <a:solidFill>
                  <a:schemeClr val="tx1"/>
                </a:solidFill>
              </a:rPr>
              <a:t>, Ripple, Stellar </a:t>
            </a:r>
            <a:r>
              <a:rPr lang="ru-RU" dirty="0">
                <a:solidFill>
                  <a:schemeClr val="tx1"/>
                </a:solidFill>
              </a:rPr>
              <a:t>і </a:t>
            </a:r>
            <a:r>
              <a:rPr lang="en-US" dirty="0" err="1">
                <a:solidFill>
                  <a:schemeClr val="tx1"/>
                </a:solidFill>
              </a:rPr>
              <a:t>ZCash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Перед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розберемо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таке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криптовалюта</a:t>
            </a:r>
            <a:r>
              <a:rPr lang="ru-RU" b="1" dirty="0">
                <a:solidFill>
                  <a:schemeClr val="tx1"/>
                </a:solidFill>
              </a:rPr>
              <a:t>?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Криптовалюта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cryptocurrency</a:t>
            </a:r>
            <a:r>
              <a:rPr lang="ru-RU" i="1" dirty="0">
                <a:solidFill>
                  <a:schemeClr val="tx1"/>
                </a:solidFill>
              </a:rPr>
              <a:t>) – </a:t>
            </a:r>
            <a:r>
              <a:rPr lang="ru-RU" i="1" dirty="0" err="1">
                <a:solidFill>
                  <a:schemeClr val="tx1"/>
                </a:solidFill>
              </a:rPr>
              <a:t>це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незалежна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цифрова</a:t>
            </a:r>
            <a:r>
              <a:rPr lang="ru-RU" i="1" dirty="0">
                <a:solidFill>
                  <a:schemeClr val="tx1"/>
                </a:solidFill>
              </a:rPr>
              <a:t> валюта, у </a:t>
            </a:r>
            <a:r>
              <a:rPr lang="ru-RU" i="1" dirty="0" err="1">
                <a:solidFill>
                  <a:schemeClr val="tx1"/>
                </a:solidFill>
              </a:rPr>
              <a:t>якій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децентралізовано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управління</a:t>
            </a:r>
            <a:r>
              <a:rPr lang="ru-RU" i="1" dirty="0">
                <a:solidFill>
                  <a:schemeClr val="tx1"/>
                </a:solidFill>
              </a:rPr>
              <a:t> такими </a:t>
            </a:r>
            <a:r>
              <a:rPr lang="ru-RU" i="1" dirty="0" err="1">
                <a:solidFill>
                  <a:schemeClr val="tx1"/>
                </a:solidFill>
              </a:rPr>
              <a:t>процесами</a:t>
            </a:r>
            <a:r>
              <a:rPr lang="ru-RU" i="1" dirty="0">
                <a:solidFill>
                  <a:schemeClr val="tx1"/>
                </a:solidFill>
              </a:rPr>
              <a:t>: </a:t>
            </a:r>
            <a:r>
              <a:rPr lang="ru-RU" i="1" dirty="0" err="1">
                <a:solidFill>
                  <a:schemeClr val="tx1"/>
                </a:solidFill>
              </a:rPr>
              <a:t>емісія</a:t>
            </a:r>
            <a:r>
              <a:rPr lang="ru-RU" i="1" dirty="0">
                <a:solidFill>
                  <a:schemeClr val="tx1"/>
                </a:solidFill>
              </a:rPr>
              <a:t> монет, </a:t>
            </a:r>
            <a:r>
              <a:rPr lang="ru-RU" i="1" dirty="0" err="1">
                <a:solidFill>
                  <a:schemeClr val="tx1"/>
                </a:solidFill>
              </a:rPr>
              <a:t>підтвердження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транзакцій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зберігання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даних</a:t>
            </a:r>
            <a:r>
              <a:rPr lang="ru-RU" i="1" dirty="0">
                <a:solidFill>
                  <a:schemeClr val="tx1"/>
                </a:solidFill>
              </a:rPr>
              <a:t>, аудит </a:t>
            </a:r>
            <a:r>
              <a:rPr lang="ru-RU" i="1" dirty="0" err="1">
                <a:solidFill>
                  <a:schemeClr val="tx1"/>
                </a:solidFill>
              </a:rPr>
              <a:t>облікової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прийняття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рішень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щодо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оновлень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governance</a:t>
            </a:r>
            <a:r>
              <a:rPr lang="ru-RU" i="1" dirty="0">
                <a:solidFill>
                  <a:schemeClr val="tx1"/>
                </a:solidFill>
              </a:rPr>
              <a:t>), – а стати </a:t>
            </a:r>
            <a:r>
              <a:rPr lang="ru-RU" i="1" dirty="0" err="1">
                <a:solidFill>
                  <a:schemeClr val="tx1"/>
                </a:solidFill>
              </a:rPr>
              <a:t>учасником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може</a:t>
            </a:r>
            <a:r>
              <a:rPr lang="ru-RU" i="1" dirty="0">
                <a:solidFill>
                  <a:schemeClr val="tx1"/>
                </a:solidFill>
              </a:rPr>
              <a:t> будь-</a:t>
            </a:r>
            <a:r>
              <a:rPr lang="ru-RU" i="1" dirty="0" err="1">
                <a:solidFill>
                  <a:schemeClr val="tx1"/>
                </a:solidFill>
              </a:rPr>
              <a:t>хто</a:t>
            </a:r>
            <a:r>
              <a:rPr lang="ru-RU" i="1" dirty="0">
                <a:solidFill>
                  <a:schemeClr val="tx1"/>
                </a:solidFill>
              </a:rPr>
              <a:t> охочий.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зауважимо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виключно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попиту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пропозиції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відповідних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торговельних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майданчиках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децентралізація</a:t>
            </a:r>
            <a:r>
              <a:rPr lang="ru-RU" dirty="0">
                <a:solidFill>
                  <a:schemeClr val="tx1"/>
                </a:solidFill>
              </a:rPr>
              <a:t> – характерна </a:t>
            </a:r>
            <a:r>
              <a:rPr lang="ru-RU" dirty="0" err="1">
                <a:solidFill>
                  <a:schemeClr val="tx1"/>
                </a:solidFill>
              </a:rPr>
              <a:t>особливість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хоча</a:t>
            </a:r>
            <a:r>
              <a:rPr lang="ru-RU" dirty="0">
                <a:solidFill>
                  <a:schemeClr val="tx1"/>
                </a:solidFill>
              </a:rPr>
              <a:t> б один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, то перед вами – не </a:t>
            </a:r>
            <a:r>
              <a:rPr lang="ru-RU" dirty="0" err="1">
                <a:solidFill>
                  <a:schemeClr val="tx1"/>
                </a:solidFill>
              </a:rPr>
              <a:t>криптовалюта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система не буде </a:t>
            </a:r>
            <a:r>
              <a:rPr lang="ru-RU" dirty="0" err="1">
                <a:solidFill>
                  <a:schemeClr val="tx1"/>
                </a:solidFill>
              </a:rPr>
              <a:t>настільки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стійкою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надійною</a:t>
            </a:r>
            <a:r>
              <a:rPr lang="ru-RU" dirty="0">
                <a:solidFill>
                  <a:schemeClr val="tx1"/>
                </a:solidFill>
              </a:rPr>
              <a:t>, як </a:t>
            </a:r>
            <a:r>
              <a:rPr lang="ru-RU" dirty="0" err="1">
                <a:solidFill>
                  <a:schemeClr val="tx1"/>
                </a:solidFill>
              </a:rPr>
              <a:t>децентралізована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6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Власне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цікавість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криптовалют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зумовлюють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вільно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надійно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уникаючи</a:t>
            </a:r>
            <a:r>
              <a:rPr lang="ru-RU" dirty="0">
                <a:solidFill>
                  <a:schemeClr val="tx1"/>
                </a:solidFill>
              </a:rPr>
              <a:t> бюрократичного </a:t>
            </a:r>
            <a:r>
              <a:rPr lang="ru-RU" dirty="0" err="1">
                <a:solidFill>
                  <a:schemeClr val="tx1"/>
                </a:solidFill>
              </a:rPr>
              <a:t>складника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реєстрації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обмеження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цілком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різноманітних</a:t>
            </a:r>
            <a:r>
              <a:rPr lang="ru-RU" dirty="0">
                <a:solidFill>
                  <a:schemeClr val="tx1"/>
                </a:solidFill>
              </a:rPr>
              <a:t> атак і до </a:t>
            </a:r>
            <a:r>
              <a:rPr lang="ru-RU" dirty="0" err="1">
                <a:solidFill>
                  <a:schemeClr val="tx1"/>
                </a:solidFill>
              </a:rPr>
              <a:t>цензури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здійснити</a:t>
            </a:r>
            <a:r>
              <a:rPr lang="ru-RU" dirty="0">
                <a:solidFill>
                  <a:schemeClr val="tx1"/>
                </a:solidFill>
              </a:rPr>
              <a:t> аудит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жодних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когось</a:t>
            </a:r>
            <a:r>
              <a:rPr lang="ru-RU" dirty="0">
                <a:solidFill>
                  <a:schemeClr val="tx1"/>
                </a:solidFill>
              </a:rPr>
              <a:t>. Те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стосується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. Таким чином, </a:t>
            </a:r>
            <a:r>
              <a:rPr lang="ru-RU" dirty="0" err="1">
                <a:solidFill>
                  <a:schemeClr val="tx1"/>
                </a:solidFill>
              </a:rPr>
              <a:t>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проходити</a:t>
            </a:r>
            <a:r>
              <a:rPr lang="ru-RU" dirty="0">
                <a:solidFill>
                  <a:schemeClr val="tx1"/>
                </a:solidFill>
              </a:rPr>
              <a:t> процедуру </a:t>
            </a:r>
            <a:r>
              <a:rPr lang="ru-RU" dirty="0" err="1">
                <a:solidFill>
                  <a:schemeClr val="tx1"/>
                </a:solidFill>
              </a:rPr>
              <a:t>ідентифікації</a:t>
            </a:r>
            <a:r>
              <a:rPr lang="ru-RU" dirty="0">
                <a:solidFill>
                  <a:schemeClr val="tx1"/>
                </a:solidFill>
              </a:rPr>
              <a:t> (KYC).</a:t>
            </a:r>
          </a:p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 характерна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з'являтися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визначеним</a:t>
            </a:r>
            <a:r>
              <a:rPr lang="ru-RU" dirty="0">
                <a:solidFill>
                  <a:schemeClr val="tx1"/>
                </a:solidFill>
              </a:rPr>
              <a:t> алгоритмом, на </a:t>
            </a:r>
            <a:r>
              <a:rPr lang="ru-RU" dirty="0" err="1">
                <a:solidFill>
                  <a:schemeClr val="tx1"/>
                </a:solidFill>
              </a:rPr>
              <a:t>якому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монетарна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 err="1">
                <a:solidFill>
                  <a:schemeClr val="tx1"/>
                </a:solidFill>
              </a:rPr>
              <a:t>Відгалуження</a:t>
            </a:r>
            <a:r>
              <a:rPr lang="ru-RU" b="1" dirty="0">
                <a:solidFill>
                  <a:schemeClr val="tx1"/>
                </a:solidFill>
              </a:rPr>
              <a:t> та клони </a:t>
            </a:r>
            <a:r>
              <a:rPr lang="ru-RU" b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4048"/>
            <a:ext cx="8596668" cy="487278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Поміж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розбіжності</a:t>
            </a:r>
            <a:r>
              <a:rPr lang="ru-RU" dirty="0">
                <a:solidFill>
                  <a:schemeClr val="tx1"/>
                </a:solidFill>
              </a:rPr>
              <a:t>. Через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по-справжньому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децентралізованих</a:t>
            </a:r>
            <a:r>
              <a:rPr lang="ru-RU" dirty="0">
                <a:solidFill>
                  <a:schemeClr val="tx1"/>
                </a:solidFill>
              </a:rPr>
              <a:t> систем </a:t>
            </a:r>
            <a:r>
              <a:rPr lang="ru-RU" dirty="0" err="1">
                <a:solidFill>
                  <a:schemeClr val="tx1"/>
                </a:solidFill>
              </a:rPr>
              <a:t>відкриті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складатися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цілковито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освітою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інтересами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цілями</a:t>
            </a:r>
            <a:r>
              <a:rPr lang="ru-RU" dirty="0">
                <a:solidFill>
                  <a:schemeClr val="tx1"/>
                </a:solidFill>
              </a:rPr>
              <a:t>, у таких </a:t>
            </a:r>
            <a:r>
              <a:rPr lang="ru-RU" dirty="0" err="1">
                <a:solidFill>
                  <a:schemeClr val="tx1"/>
                </a:solidFill>
              </a:rPr>
              <a:t>суперечках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будь-хто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сміливо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відстоювати</a:t>
            </a:r>
            <a:r>
              <a:rPr lang="ru-RU" dirty="0">
                <a:solidFill>
                  <a:schemeClr val="tx1"/>
                </a:solidFill>
              </a:rPr>
              <a:t> право на </a:t>
            </a:r>
            <a:r>
              <a:rPr lang="ru-RU" dirty="0" err="1">
                <a:solidFill>
                  <a:schemeClr val="tx1"/>
                </a:solidFill>
              </a:rPr>
              <a:t>реалізацію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своїх</a:t>
            </a:r>
            <a:r>
              <a:rPr lang="ru-RU" dirty="0">
                <a:solidFill>
                  <a:schemeClr val="tx1"/>
                </a:solidFill>
              </a:rPr>
              <a:t> потреб та </a:t>
            </a:r>
            <a:r>
              <a:rPr lang="ru-RU" dirty="0" err="1">
                <a:solidFill>
                  <a:schemeClr val="tx1"/>
                </a:solidFill>
              </a:rPr>
              <a:t>інстинктів</a:t>
            </a:r>
            <a:r>
              <a:rPr lang="ru-RU" dirty="0">
                <a:solidFill>
                  <a:schemeClr val="tx1"/>
                </a:solidFill>
              </a:rPr>
              <a:t> (рис. 1). </a:t>
            </a:r>
            <a:r>
              <a:rPr lang="ru-RU" dirty="0" err="1">
                <a:solidFill>
                  <a:schemeClr val="tx1"/>
                </a:solidFill>
              </a:rPr>
              <a:t>Розглянемо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форків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трохи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торкнемося</a:t>
            </a:r>
            <a:r>
              <a:rPr lang="ru-RU" dirty="0">
                <a:solidFill>
                  <a:schemeClr val="tx1"/>
                </a:solidFill>
              </a:rPr>
              <a:t> теми </a:t>
            </a:r>
            <a:r>
              <a:rPr lang="ru-RU" dirty="0" err="1">
                <a:solidFill>
                  <a:schemeClr val="tx1"/>
                </a:solidFill>
              </a:rPr>
              <a:t>свідомих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спланованих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розділень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відбуватися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відкритих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спільнотах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1 – </a:t>
            </a:r>
            <a:r>
              <a:rPr lang="ru-RU" dirty="0" err="1">
                <a:solidFill>
                  <a:schemeClr val="tx1"/>
                </a:solidFill>
              </a:rPr>
              <a:t>Розбіжності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членами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41" y="3219016"/>
            <a:ext cx="3814127" cy="227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82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згадати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протоколу та про участь у </a:t>
            </a:r>
            <a:r>
              <a:rPr lang="ru-RU" dirty="0" err="1">
                <a:solidFill>
                  <a:schemeClr val="tx1"/>
                </a:solidFill>
              </a:rPr>
              <a:t>прийнятті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умовах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ключовий</a:t>
            </a:r>
            <a:r>
              <a:rPr lang="ru-RU" dirty="0">
                <a:solidFill>
                  <a:schemeClr val="tx1"/>
                </a:solidFill>
              </a:rPr>
              <a:t> нюанс,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вдосконалення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. Чим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шансів</a:t>
            </a:r>
            <a:r>
              <a:rPr lang="ru-RU" dirty="0">
                <a:solidFill>
                  <a:schemeClr val="tx1"/>
                </a:solidFill>
              </a:rPr>
              <a:t> провести </a:t>
            </a:r>
            <a:r>
              <a:rPr lang="ru-RU" dirty="0" err="1">
                <a:solidFill>
                  <a:schemeClr val="tx1"/>
                </a:solidFill>
              </a:rPr>
              <a:t>оптимальне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протоколу.</a:t>
            </a:r>
          </a:p>
          <a:p>
            <a:r>
              <a:rPr lang="ru-RU" dirty="0" err="1">
                <a:solidFill>
                  <a:schemeClr val="tx1"/>
                </a:solidFill>
              </a:rPr>
              <a:t>Цілком</a:t>
            </a:r>
            <a:r>
              <a:rPr lang="ru-RU" dirty="0">
                <a:solidFill>
                  <a:schemeClr val="tx1"/>
                </a:solidFill>
              </a:rPr>
              <a:t> очевидно,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досягнуто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умови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специфікації</a:t>
            </a:r>
            <a:r>
              <a:rPr lang="ru-RU" dirty="0">
                <a:solidFill>
                  <a:schemeClr val="tx1"/>
                </a:solidFill>
              </a:rPr>
              <a:t> протоколу,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відкритим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вихідним</a:t>
            </a:r>
            <a:r>
              <a:rPr lang="ru-RU" dirty="0">
                <a:solidFill>
                  <a:schemeClr val="tx1"/>
                </a:solidFill>
              </a:rPr>
              <a:t> кодом і за </a:t>
            </a:r>
            <a:r>
              <a:rPr lang="ru-RU" dirty="0" err="1">
                <a:solidFill>
                  <a:schemeClr val="tx1"/>
                </a:solidFill>
              </a:rPr>
              <a:t>наявності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8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Litecoin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Огляд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альтернативних</a:t>
            </a:r>
            <a:r>
              <a:rPr lang="ru-RU" dirty="0">
                <a:solidFill>
                  <a:schemeClr val="tx1"/>
                </a:solidFill>
              </a:rPr>
              <a:t> монет </a:t>
            </a:r>
            <a:r>
              <a:rPr lang="ru-RU" dirty="0" err="1">
                <a:solidFill>
                  <a:schemeClr val="tx1"/>
                </a:solidFill>
              </a:rPr>
              <a:t>почнемо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 smtClean="0">
                <a:solidFill>
                  <a:schemeClr val="tx1"/>
                </a:solidFill>
              </a:rPr>
              <a:t>Litecoin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одна з </a:t>
            </a:r>
            <a:r>
              <a:rPr lang="ru-RU" dirty="0" err="1">
                <a:solidFill>
                  <a:schemeClr val="tx1"/>
                </a:solidFill>
              </a:rPr>
              <a:t>найстаріших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з'явилася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в 2011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. Валюту створено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вихідного</a:t>
            </a:r>
            <a:r>
              <a:rPr lang="ru-RU" dirty="0">
                <a:solidFill>
                  <a:schemeClr val="tx1"/>
                </a:solidFill>
              </a:rPr>
              <a:t> коду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, але з </a:t>
            </a:r>
            <a:r>
              <a:rPr lang="ru-RU" dirty="0" err="1">
                <a:solidFill>
                  <a:schemeClr val="tx1"/>
                </a:solidFill>
              </a:rPr>
              <a:t>деякими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змінами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Цільовий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період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блока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скорочено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чотири</a:t>
            </a:r>
            <a:r>
              <a:rPr lang="ru-RU" dirty="0">
                <a:solidFill>
                  <a:schemeClr val="tx1"/>
                </a:solidFill>
              </a:rPr>
              <a:t> рази (до 2,5 </a:t>
            </a:r>
            <a:r>
              <a:rPr lang="ru-RU" dirty="0" err="1">
                <a:solidFill>
                  <a:schemeClr val="tx1"/>
                </a:solidFill>
              </a:rPr>
              <a:t>хвилини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спричинило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збільшення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максимальної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емісії</a:t>
            </a:r>
            <a:r>
              <a:rPr lang="ru-RU" dirty="0">
                <a:solidFill>
                  <a:schemeClr val="tx1"/>
                </a:solidFill>
              </a:rPr>
              <a:t> монет у 4 рази.</a:t>
            </a:r>
          </a:p>
          <a:p>
            <a:r>
              <a:rPr lang="ru-RU" dirty="0" err="1">
                <a:solidFill>
                  <a:schemeClr val="tx1"/>
                </a:solidFill>
              </a:rPr>
              <a:t>Litecoin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script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доказу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геш-функція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SHA-256 як </a:t>
            </a:r>
            <a:r>
              <a:rPr lang="ru-RU" dirty="0" err="1">
                <a:solidFill>
                  <a:schemeClr val="tx1"/>
                </a:solidFill>
              </a:rPr>
              <a:t>підпрограму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покладаючись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велику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арифметичних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обчислень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вимагаючи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швидкого</a:t>
            </a:r>
            <a:r>
              <a:rPr lang="ru-RU" dirty="0">
                <a:solidFill>
                  <a:schemeClr val="tx1"/>
                </a:solidFill>
              </a:rPr>
              <a:t> доступу до великих </a:t>
            </a:r>
            <a:r>
              <a:rPr lang="ru-RU" dirty="0" err="1">
                <a:solidFill>
                  <a:schemeClr val="tx1"/>
                </a:solidFill>
              </a:rPr>
              <a:t>обсягів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пам'яті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інтегральних</a:t>
            </a:r>
            <a:r>
              <a:rPr lang="ru-RU" dirty="0">
                <a:solidFill>
                  <a:schemeClr val="tx1"/>
                </a:solidFill>
              </a:rPr>
              <a:t> схем </a:t>
            </a:r>
            <a:r>
              <a:rPr lang="ru-RU" dirty="0" err="1">
                <a:solidFill>
                  <a:schemeClr val="tx1"/>
                </a:solidFill>
              </a:rPr>
              <a:t>спеціального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ASICs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менш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вигідним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Незважаючи</a:t>
            </a:r>
            <a:r>
              <a:rPr lang="ru-RU" dirty="0">
                <a:solidFill>
                  <a:schemeClr val="tx1"/>
                </a:solidFill>
              </a:rPr>
              <a:t> на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Litecoin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мало </a:t>
            </a:r>
            <a:r>
              <a:rPr lang="ru-RU" dirty="0" err="1">
                <a:solidFill>
                  <a:schemeClr val="tx1"/>
                </a:solidFill>
              </a:rPr>
              <a:t>принципових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відмінностей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знайшов</a:t>
            </a:r>
            <a:r>
              <a:rPr lang="ru-RU" dirty="0">
                <a:solidFill>
                  <a:schemeClr val="tx1"/>
                </a:solidFill>
              </a:rPr>
              <a:t> свою </a:t>
            </a:r>
            <a:r>
              <a:rPr lang="ru-RU" dirty="0" err="1">
                <a:solidFill>
                  <a:schemeClr val="tx1"/>
                </a:solidFill>
              </a:rPr>
              <a:t>аудиторію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спільноту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підтримує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Litecoin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зайняв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сталу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позицію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62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Dash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Наступна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Dash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Проект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запущено в 2014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Особливістю</a:t>
            </a:r>
            <a:r>
              <a:rPr lang="ru-RU" dirty="0">
                <a:solidFill>
                  <a:schemeClr val="tx1"/>
                </a:solidFill>
              </a:rPr>
              <a:t> протоколу є </a:t>
            </a:r>
            <a:r>
              <a:rPr lang="ru-RU" dirty="0" err="1">
                <a:solidFill>
                  <a:schemeClr val="tx1"/>
                </a:solidFill>
              </a:rPr>
              <a:t>скорочення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періоду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генерації</a:t>
            </a:r>
            <a:r>
              <a:rPr lang="ru-RU" dirty="0">
                <a:solidFill>
                  <a:schemeClr val="tx1"/>
                </a:solidFill>
              </a:rPr>
              <a:t> блока та,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підвищення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Dash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підтримує</a:t>
            </a:r>
            <a:r>
              <a:rPr lang="ru-RU" dirty="0">
                <a:solidFill>
                  <a:schemeClr val="tx1"/>
                </a:solidFill>
              </a:rPr>
              <a:t> 2 </a:t>
            </a:r>
            <a:r>
              <a:rPr lang="ru-RU" dirty="0" err="1">
                <a:solidFill>
                  <a:schemeClr val="tx1"/>
                </a:solidFill>
              </a:rPr>
              <a:t>технології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PrivatSend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й </a:t>
            </a:r>
            <a:r>
              <a:rPr lang="ru-RU" i="1" dirty="0" err="1">
                <a:solidFill>
                  <a:schemeClr val="tx1"/>
                </a:solidFill>
              </a:rPr>
              <a:t>InstantSend</a:t>
            </a:r>
            <a:r>
              <a:rPr lang="ru-RU" dirty="0">
                <a:solidFill>
                  <a:schemeClr val="tx1"/>
                </a:solidFill>
              </a:rPr>
              <a:t>. Перша з них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«</a:t>
            </a:r>
            <a:r>
              <a:rPr lang="ru-RU" dirty="0" err="1">
                <a:solidFill>
                  <a:schemeClr val="tx1"/>
                </a:solidFill>
              </a:rPr>
              <a:t>перемішування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ru-RU" dirty="0" err="1">
                <a:solidFill>
                  <a:schemeClr val="tx1"/>
                </a:solidFill>
              </a:rPr>
              <a:t>mixing</a:t>
            </a:r>
            <a:r>
              <a:rPr lang="ru-RU" dirty="0">
                <a:solidFill>
                  <a:schemeClr val="tx1"/>
                </a:solidFill>
              </a:rPr>
              <a:t>) монет, </a:t>
            </a:r>
            <a:r>
              <a:rPr lang="ru-RU" dirty="0" err="1">
                <a:solidFill>
                  <a:schemeClr val="tx1"/>
                </a:solidFill>
              </a:rPr>
              <a:t>інакше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кажучи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заплутування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 монет. Друга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миттєвих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отримувачу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очікувати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додавання</a:t>
            </a:r>
            <a:r>
              <a:rPr lang="ru-RU" dirty="0">
                <a:solidFill>
                  <a:schemeClr val="tx1"/>
                </a:solidFill>
              </a:rPr>
              <a:t> до блоку основного </a:t>
            </a:r>
            <a:r>
              <a:rPr lang="ru-RU" dirty="0" err="1">
                <a:solidFill>
                  <a:schemeClr val="tx1"/>
                </a:solidFill>
              </a:rPr>
              <a:t>ланцюжку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гарантовано</a:t>
            </a:r>
            <a:r>
              <a:rPr lang="ru-RU" dirty="0">
                <a:solidFill>
                  <a:schemeClr val="tx1"/>
                </a:solidFill>
              </a:rPr>
              <a:t> (у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правилам протоколу).</a:t>
            </a:r>
          </a:p>
          <a:p>
            <a:r>
              <a:rPr lang="uk-UA" dirty="0">
                <a:solidFill>
                  <a:schemeClr val="tx1"/>
                </a:solidFill>
              </a:rPr>
              <a:t>Проект </a:t>
            </a:r>
            <a:r>
              <a:rPr lang="ru-RU" dirty="0" err="1">
                <a:solidFill>
                  <a:schemeClr val="tx1"/>
                </a:solidFill>
              </a:rPr>
              <a:t>Dash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пріоритетною задачею зробив підвищення конфіденційності користувачів. </a:t>
            </a: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об'єднанні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змішує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позбавляє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відстежити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однозначну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2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0183"/>
            <a:ext cx="8596668" cy="447118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err="1">
                <a:solidFill>
                  <a:schemeClr val="tx1"/>
                </a:solidFill>
              </a:rPr>
              <a:t>прикладі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чотири</a:t>
            </a:r>
            <a:r>
              <a:rPr lang="ru-RU" dirty="0">
                <a:solidFill>
                  <a:schemeClr val="tx1"/>
                </a:solidFill>
              </a:rPr>
              <a:t> особи </a:t>
            </a:r>
            <a:r>
              <a:rPr lang="ru-RU" dirty="0" err="1">
                <a:solidFill>
                  <a:schemeClr val="tx1"/>
                </a:solidFill>
              </a:rPr>
              <a:t>поклали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гроші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спільного</a:t>
            </a:r>
            <a:r>
              <a:rPr lang="ru-RU" dirty="0">
                <a:solidFill>
                  <a:schemeClr val="tx1"/>
                </a:solidFill>
              </a:rPr>
              <a:t> сейфа, </a:t>
            </a:r>
            <a:r>
              <a:rPr lang="ru-RU" dirty="0" err="1">
                <a:solidFill>
                  <a:schemeClr val="tx1"/>
                </a:solidFill>
              </a:rPr>
              <a:t>потім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незалежно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одного </a:t>
            </a:r>
            <a:r>
              <a:rPr lang="ru-RU" dirty="0" err="1">
                <a:solidFill>
                  <a:schemeClr val="tx1"/>
                </a:solidFill>
              </a:rPr>
              <a:t>прийшли</a:t>
            </a:r>
            <a:r>
              <a:rPr lang="ru-RU" dirty="0">
                <a:solidFill>
                  <a:schemeClr val="tx1"/>
                </a:solidFill>
              </a:rPr>
              <a:t> та забрали з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сейфа ту саму суму грошей. Стороння </a:t>
            </a:r>
            <a:r>
              <a:rPr lang="ru-RU" dirty="0" err="1">
                <a:solidFill>
                  <a:schemeClr val="tx1"/>
                </a:solidFill>
              </a:rPr>
              <a:t>людина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ніколи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дізнається</a:t>
            </a:r>
            <a:r>
              <a:rPr lang="ru-RU" dirty="0">
                <a:solidFill>
                  <a:schemeClr val="tx1"/>
                </a:solidFill>
              </a:rPr>
              <a:t>, яка доля кожного в </a:t>
            </a:r>
            <a:r>
              <a:rPr lang="ru-RU" dirty="0" err="1">
                <a:solidFill>
                  <a:schemeClr val="tx1"/>
                </a:solidFill>
              </a:rPr>
              <a:t>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банкноти</a:t>
            </a:r>
            <a:r>
              <a:rPr lang="ru-RU" dirty="0">
                <a:solidFill>
                  <a:schemeClr val="tx1"/>
                </a:solidFill>
              </a:rPr>
              <a:t> кому належать. У </a:t>
            </a:r>
            <a:r>
              <a:rPr lang="ru-RU" dirty="0" err="1">
                <a:solidFill>
                  <a:schemeClr val="tx1"/>
                </a:solidFill>
              </a:rPr>
              <a:t>Dash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принцип </a:t>
            </a:r>
            <a:r>
              <a:rPr lang="ru-RU" dirty="0" err="1">
                <a:solidFill>
                  <a:schemeClr val="tx1"/>
                </a:solidFill>
              </a:rPr>
              <a:t>реалізовано</a:t>
            </a:r>
            <a:r>
              <a:rPr lang="ru-RU" dirty="0">
                <a:solidFill>
                  <a:schemeClr val="tx1"/>
                </a:solidFill>
              </a:rPr>
              <a:t> через мережу </a:t>
            </a:r>
            <a:r>
              <a:rPr lang="ru-RU" dirty="0" err="1">
                <a:solidFill>
                  <a:schemeClr val="tx1"/>
                </a:solidFill>
              </a:rPr>
              <a:t>masternodes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мастеноудс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Фактично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вузол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стати </a:t>
            </a:r>
            <a:r>
              <a:rPr lang="ru-RU" i="1" dirty="0" err="1">
                <a:solidFill>
                  <a:schemeClr val="tx1"/>
                </a:solidFill>
              </a:rPr>
              <a:t>masternode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монет на </a:t>
            </a:r>
            <a:r>
              <a:rPr lang="ru-RU" dirty="0" err="1">
                <a:solidFill>
                  <a:schemeClr val="tx1"/>
                </a:solidFill>
              </a:rPr>
              <a:t>адресі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буде заморожено та </a:t>
            </a:r>
            <a:r>
              <a:rPr lang="ru-RU" dirty="0" err="1">
                <a:solidFill>
                  <a:schemeClr val="tx1"/>
                </a:solidFill>
              </a:rPr>
              <a:t>використано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депозиту.</a:t>
            </a:r>
          </a:p>
          <a:p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змінами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Dash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особливості</a:t>
            </a:r>
            <a:r>
              <a:rPr lang="ru-RU" dirty="0">
                <a:solidFill>
                  <a:schemeClr val="tx1"/>
                </a:solidFill>
              </a:rPr>
              <a:t>. На </a:t>
            </a:r>
            <a:r>
              <a:rPr lang="ru-RU" dirty="0" err="1">
                <a:solidFill>
                  <a:schemeClr val="tx1"/>
                </a:solidFill>
              </a:rPr>
              <a:t>розвиток</a:t>
            </a:r>
            <a:r>
              <a:rPr lang="ru-RU" dirty="0">
                <a:solidFill>
                  <a:schemeClr val="tx1"/>
                </a:solidFill>
              </a:rPr>
              <a:t> проекту </a:t>
            </a:r>
            <a:r>
              <a:rPr lang="ru-RU" dirty="0" err="1">
                <a:solidFill>
                  <a:schemeClr val="tx1"/>
                </a:solidFill>
              </a:rPr>
              <a:t>йде</a:t>
            </a:r>
            <a:r>
              <a:rPr lang="ru-RU" dirty="0">
                <a:solidFill>
                  <a:schemeClr val="tx1"/>
                </a:solidFill>
              </a:rPr>
              <a:t> 10%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загального</a:t>
            </a:r>
            <a:r>
              <a:rPr lang="ru-RU" dirty="0">
                <a:solidFill>
                  <a:schemeClr val="tx1"/>
                </a:solidFill>
              </a:rPr>
              <a:t> доходу за </a:t>
            </a:r>
            <a:r>
              <a:rPr lang="ru-RU" dirty="0" err="1">
                <a:solidFill>
                  <a:schemeClr val="tx1"/>
                </a:solidFill>
              </a:rPr>
              <a:t>майнінг</a:t>
            </a:r>
            <a:r>
              <a:rPr lang="ru-RU" dirty="0">
                <a:solidFill>
                  <a:schemeClr val="tx1"/>
                </a:solidFill>
              </a:rPr>
              <a:t>, 45% </a:t>
            </a:r>
            <a:r>
              <a:rPr lang="ru-RU" dirty="0" err="1">
                <a:solidFill>
                  <a:schemeClr val="tx1"/>
                </a:solidFill>
              </a:rPr>
              <a:t>іде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вузлам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решта</a:t>
            </a:r>
            <a:r>
              <a:rPr lang="ru-RU" dirty="0">
                <a:solidFill>
                  <a:schemeClr val="tx1"/>
                </a:solidFill>
              </a:rPr>
              <a:t> 45% – </a:t>
            </a:r>
            <a:r>
              <a:rPr lang="ru-RU" dirty="0" err="1">
                <a:solidFill>
                  <a:schemeClr val="tx1"/>
                </a:solidFill>
              </a:rPr>
              <a:t>masternodes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бюджетом на </a:t>
            </a:r>
            <a:r>
              <a:rPr lang="ru-RU" dirty="0" err="1">
                <a:solidFill>
                  <a:schemeClr val="tx1"/>
                </a:solidFill>
              </a:rPr>
              <a:t>розробку</a:t>
            </a:r>
            <a:r>
              <a:rPr lang="ru-RU" dirty="0">
                <a:solidFill>
                  <a:schemeClr val="tx1"/>
                </a:solidFill>
              </a:rPr>
              <a:t> протоколу </a:t>
            </a:r>
            <a:r>
              <a:rPr lang="ru-RU" dirty="0" err="1">
                <a:solidFill>
                  <a:schemeClr val="tx1"/>
                </a:solidFill>
              </a:rPr>
              <a:t>Dash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здійснено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masternodes</a:t>
            </a:r>
            <a:r>
              <a:rPr lang="ru-RU" dirty="0">
                <a:solidFill>
                  <a:schemeClr val="tx1"/>
                </a:solidFill>
              </a:rPr>
              <a:t>. Таким чином,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пропозиції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покращення</a:t>
            </a:r>
            <a:r>
              <a:rPr lang="ru-RU" dirty="0">
                <a:solidFill>
                  <a:schemeClr val="tx1"/>
                </a:solidFill>
              </a:rPr>
              <a:t> протоколу (</a:t>
            </a:r>
            <a:r>
              <a:rPr lang="ru-RU" dirty="0" err="1">
                <a:solidFill>
                  <a:schemeClr val="tx1"/>
                </a:solidFill>
              </a:rPr>
              <a:t>підвищення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пропускної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здатності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відхиляти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masternodes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вважати</a:t>
            </a:r>
            <a:r>
              <a:rPr lang="ru-RU" dirty="0">
                <a:solidFill>
                  <a:schemeClr val="tx1"/>
                </a:solidFill>
              </a:rPr>
              <a:t> систему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децентралізованою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покращеннями</a:t>
            </a:r>
            <a:r>
              <a:rPr lang="ru-RU" dirty="0">
                <a:solidFill>
                  <a:schemeClr val="tx1"/>
                </a:solidFill>
              </a:rPr>
              <a:t> проекту не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подальшому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профінансовано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7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NXT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4691"/>
            <a:ext cx="8596668" cy="4646671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Перейдімо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NXT.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запустив </a:t>
            </a:r>
            <a:r>
              <a:rPr lang="ru-RU" dirty="0" err="1">
                <a:solidFill>
                  <a:schemeClr val="tx1"/>
                </a:solidFill>
              </a:rPr>
              <a:t>анонімний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розробник</a:t>
            </a:r>
            <a:r>
              <a:rPr lang="ru-RU" dirty="0">
                <a:solidFill>
                  <a:schemeClr val="tx1"/>
                </a:solidFill>
              </a:rPr>
              <a:t> у 2013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базується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proof-of-stake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механізму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консенсусу. NXT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самого початку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задумано як </a:t>
            </a:r>
            <a:r>
              <a:rPr lang="ru-RU" dirty="0" err="1">
                <a:solidFill>
                  <a:schemeClr val="tx1"/>
                </a:solidFill>
              </a:rPr>
              <a:t>гнучку</a:t>
            </a:r>
            <a:r>
              <a:rPr lang="ru-RU" dirty="0">
                <a:solidFill>
                  <a:schemeClr val="tx1"/>
                </a:solidFill>
              </a:rPr>
              <a:t> платформу,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прикладні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послуги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Інфраструктура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NXT </a:t>
            </a:r>
            <a:r>
              <a:rPr lang="ru-RU" dirty="0" err="1">
                <a:solidFill>
                  <a:schemeClr val="tx1"/>
                </a:solidFill>
              </a:rPr>
              <a:t>доволі</a:t>
            </a:r>
            <a:r>
              <a:rPr lang="ru-RU" dirty="0">
                <a:solidFill>
                  <a:schemeClr val="tx1"/>
                </a:solidFill>
              </a:rPr>
              <a:t> складна </a:t>
            </a:r>
            <a:r>
              <a:rPr lang="ru-RU" dirty="0" err="1">
                <a:solidFill>
                  <a:schemeClr val="tx1"/>
                </a:solidFill>
              </a:rPr>
              <a:t>порівняно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Особливість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інтегрованої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біржі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Емісію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проведено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 й одного разу. Система NXT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кожному </a:t>
            </a:r>
            <a:r>
              <a:rPr lang="ru-RU" dirty="0" err="1">
                <a:solidFill>
                  <a:schemeClr val="tx1"/>
                </a:solidFill>
              </a:rPr>
              <a:t>користувачеві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colored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coins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подання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Цими</a:t>
            </a:r>
            <a:r>
              <a:rPr lang="ru-RU" dirty="0">
                <a:solidFill>
                  <a:schemeClr val="tx1"/>
                </a:solidFill>
              </a:rPr>
              <a:t> активами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торгувати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внутрішній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біржі</a:t>
            </a:r>
            <a:r>
              <a:rPr lang="ru-RU" dirty="0">
                <a:solidFill>
                  <a:schemeClr val="tx1"/>
                </a:solidFill>
              </a:rPr>
              <a:t> NXT.</a:t>
            </a:r>
          </a:p>
          <a:p>
            <a:r>
              <a:rPr lang="ru-RU" dirty="0" err="1">
                <a:solidFill>
                  <a:schemeClr val="tx1"/>
                </a:solidFill>
              </a:rPr>
              <a:t>Обмін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зашифровані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до 1 000 байт у </a:t>
            </a:r>
            <a:r>
              <a:rPr lang="ru-RU" dirty="0" err="1">
                <a:solidFill>
                  <a:schemeClr val="tx1"/>
                </a:solidFill>
              </a:rPr>
              <a:t>ланцюгу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постійній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та до 42 </a:t>
            </a:r>
            <a:r>
              <a:rPr lang="ru-RU" dirty="0" err="1">
                <a:solidFill>
                  <a:schemeClr val="tx1"/>
                </a:solidFill>
              </a:rPr>
              <a:t>кілобайт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протягом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обмеженого</a:t>
            </a:r>
            <a:r>
              <a:rPr lang="ru-RU" dirty="0">
                <a:solidFill>
                  <a:schemeClr val="tx1"/>
                </a:solidFill>
              </a:rPr>
              <a:t> часу.</a:t>
            </a:r>
          </a:p>
          <a:p>
            <a:r>
              <a:rPr lang="ru-RU" dirty="0">
                <a:solidFill>
                  <a:schemeClr val="tx1"/>
                </a:solidFill>
              </a:rPr>
              <a:t>Через </a:t>
            </a:r>
            <a:r>
              <a:rPr lang="ru-RU" dirty="0" err="1">
                <a:solidFill>
                  <a:schemeClr val="tx1"/>
                </a:solidFill>
              </a:rPr>
              <a:t>обмеження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виокремити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низьку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(4–5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на годину),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час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10 до 15 </a:t>
            </a:r>
            <a:r>
              <a:rPr lang="ru-RU" dirty="0" err="1">
                <a:solidFill>
                  <a:schemeClr val="tx1"/>
                </a:solidFill>
              </a:rPr>
              <a:t>хвилин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0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Ethereum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Особливість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підтримці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валюти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по-різному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називає</a:t>
            </a:r>
            <a:r>
              <a:rPr lang="ru-RU" dirty="0">
                <a:solidFill>
                  <a:schemeClr val="tx1"/>
                </a:solidFill>
              </a:rPr>
              <a:t> платформою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децентралізованим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комп'ютером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Облікова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базову</a:t>
            </a:r>
            <a:r>
              <a:rPr lang="ru-RU" dirty="0">
                <a:solidFill>
                  <a:schemeClr val="tx1"/>
                </a:solidFill>
              </a:rPr>
              <a:t> валюту </a:t>
            </a:r>
            <a:r>
              <a:rPr lang="ru-RU" i="1" dirty="0" err="1">
                <a:solidFill>
                  <a:schemeClr val="tx1"/>
                </a:solidFill>
              </a:rPr>
              <a:t>ether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Емісію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обмежено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верхньою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межею</a:t>
            </a:r>
            <a:r>
              <a:rPr lang="ru-RU" dirty="0">
                <a:solidFill>
                  <a:schemeClr val="tx1"/>
                </a:solidFill>
              </a:rPr>
              <a:t>. Кожного року </a:t>
            </a:r>
            <a:r>
              <a:rPr lang="ru-RU" dirty="0" err="1">
                <a:solidFill>
                  <a:schemeClr val="tx1"/>
                </a:solidFill>
              </a:rPr>
              <a:t>з'являється</a:t>
            </a:r>
            <a:r>
              <a:rPr lang="ru-RU" dirty="0">
                <a:solidFill>
                  <a:schemeClr val="tx1"/>
                </a:solidFill>
              </a:rPr>
              <a:t> 18 </a:t>
            </a:r>
            <a:r>
              <a:rPr lang="ru-RU" dirty="0" err="1">
                <a:solidFill>
                  <a:schemeClr val="tx1"/>
                </a:solidFill>
              </a:rPr>
              <a:t>мільйонів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монет,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інфляція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нескінченна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постійно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зменшується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Період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генерування</a:t>
            </a:r>
            <a:r>
              <a:rPr lang="ru-RU" dirty="0">
                <a:solidFill>
                  <a:schemeClr val="tx1"/>
                </a:solidFill>
              </a:rPr>
              <a:t> блоку становить 10– 20 секунд. Зараз алгоритм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в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proof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of-work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обговорюють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переходу на </a:t>
            </a:r>
            <a:r>
              <a:rPr lang="ru-RU" dirty="0" err="1">
                <a:solidFill>
                  <a:schemeClr val="tx1"/>
                </a:solidFill>
              </a:rPr>
              <a:t>proof-of-stake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Кожну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здійснювану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деякими</a:t>
            </a:r>
            <a:r>
              <a:rPr lang="ru-RU" dirty="0">
                <a:solidFill>
                  <a:schemeClr val="tx1"/>
                </a:solidFill>
              </a:rPr>
              <a:t> правилами,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завчасно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4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Cardano</a:t>
            </a:r>
            <a:r>
              <a:rPr lang="ru-RU" b="1" dirty="0">
                <a:solidFill>
                  <a:schemeClr val="tx1"/>
                </a:solidFill>
              </a:rPr>
              <a:t> (</a:t>
            </a:r>
            <a:r>
              <a:rPr lang="ru-RU" b="1" dirty="0" err="1">
                <a:solidFill>
                  <a:schemeClr val="tx1"/>
                </a:solidFill>
              </a:rPr>
              <a:t>кадано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Проект </a:t>
            </a:r>
            <a:r>
              <a:rPr lang="ru-RU" dirty="0" err="1">
                <a:solidFill>
                  <a:schemeClr val="tx1"/>
                </a:solidFill>
              </a:rPr>
              <a:t>Cardano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децентралізована</a:t>
            </a:r>
            <a:r>
              <a:rPr lang="ru-RU" dirty="0">
                <a:solidFill>
                  <a:schemeClr val="tx1"/>
                </a:solidFill>
              </a:rPr>
              <a:t> платформа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запрограмовано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повними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Тюрінгом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мовами</a:t>
            </a:r>
            <a:r>
              <a:rPr lang="ru-RU" dirty="0">
                <a:solidFill>
                  <a:schemeClr val="tx1"/>
                </a:solidFill>
              </a:rPr>
              <a:t>. Сам протокол </a:t>
            </a:r>
            <a:r>
              <a:rPr lang="ru-RU" dirty="0" err="1">
                <a:solidFill>
                  <a:schemeClr val="tx1"/>
                </a:solidFill>
              </a:rPr>
              <a:t>повних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реалізовано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функціональній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Haskell</a:t>
            </a:r>
            <a:r>
              <a:rPr lang="ru-RU" dirty="0">
                <a:solidFill>
                  <a:schemeClr val="tx1"/>
                </a:solidFill>
              </a:rPr>
              <a:t>. Як </a:t>
            </a:r>
            <a:r>
              <a:rPr lang="ru-RU" dirty="0" err="1">
                <a:solidFill>
                  <a:schemeClr val="tx1"/>
                </a:solidFill>
              </a:rPr>
              <a:t>заявляють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розробники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їхня</a:t>
            </a:r>
            <a:r>
              <a:rPr lang="ru-RU" dirty="0">
                <a:solidFill>
                  <a:schemeClr val="tx1"/>
                </a:solidFill>
              </a:rPr>
              <a:t> платформа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доказово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стійкий</a:t>
            </a:r>
            <a:r>
              <a:rPr lang="ru-RU" dirty="0">
                <a:solidFill>
                  <a:schemeClr val="tx1"/>
                </a:solidFill>
              </a:rPr>
              <a:t> алгоритм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базується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ідеї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proof-of-stake</a:t>
            </a:r>
            <a:r>
              <a:rPr lang="ru-RU" dirty="0">
                <a:solidFill>
                  <a:schemeClr val="tx1"/>
                </a:solidFill>
              </a:rPr>
              <a:t>. Валюта </a:t>
            </a:r>
            <a:r>
              <a:rPr lang="ru-RU" dirty="0" err="1">
                <a:solidFill>
                  <a:schemeClr val="tx1"/>
                </a:solidFill>
              </a:rPr>
              <a:t>підтримує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змін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Максимальний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обсяг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становить 45 </a:t>
            </a:r>
            <a:r>
              <a:rPr lang="ru-RU" dirty="0" err="1">
                <a:solidFill>
                  <a:schemeClr val="tx1"/>
                </a:solidFill>
              </a:rPr>
              <a:t>мільярдів</a:t>
            </a:r>
            <a:r>
              <a:rPr lang="ru-RU" dirty="0">
                <a:solidFill>
                  <a:schemeClr val="tx1"/>
                </a:solidFill>
              </a:rPr>
              <a:t> монет. </a:t>
            </a:r>
            <a:r>
              <a:rPr lang="ru-RU" dirty="0" err="1">
                <a:solidFill>
                  <a:schemeClr val="tx1"/>
                </a:solidFill>
              </a:rPr>
              <a:t>Одноразову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передемісію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до запуску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здійснювали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винагороди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видобуті</a:t>
            </a:r>
            <a:r>
              <a:rPr lang="ru-RU" dirty="0">
                <a:solidFill>
                  <a:schemeClr val="tx1"/>
                </a:solidFill>
              </a:rPr>
              <a:t> блоки.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5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ZCash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ZCash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криптовалюта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основний</a:t>
            </a:r>
            <a:r>
              <a:rPr lang="ru-RU" dirty="0">
                <a:solidFill>
                  <a:schemeClr val="tx1"/>
                </a:solidFill>
              </a:rPr>
              <a:t> акцент у </a:t>
            </a:r>
            <a:r>
              <a:rPr lang="ru-RU" dirty="0" err="1">
                <a:solidFill>
                  <a:schemeClr val="tx1"/>
                </a:solidFill>
              </a:rPr>
              <a:t>функціонуванні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припадає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Результати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публікують</a:t>
            </a:r>
            <a:r>
              <a:rPr lang="ru-RU" dirty="0">
                <a:solidFill>
                  <a:schemeClr val="tx1"/>
                </a:solidFill>
              </a:rPr>
              <a:t> в основному </a:t>
            </a:r>
            <a:r>
              <a:rPr lang="ru-RU" dirty="0" err="1">
                <a:solidFill>
                  <a:schemeClr val="tx1"/>
                </a:solidFill>
              </a:rPr>
              <a:t>ланцюгу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деталі</a:t>
            </a:r>
            <a:r>
              <a:rPr lang="ru-RU" dirty="0">
                <a:solidFill>
                  <a:schemeClr val="tx1"/>
                </a:solidFill>
              </a:rPr>
              <a:t>, як-от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отримувача</a:t>
            </a:r>
            <a:r>
              <a:rPr lang="ru-RU" dirty="0">
                <a:solidFill>
                  <a:schemeClr val="tx1"/>
                </a:solidFill>
              </a:rPr>
              <a:t> та сума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залишають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конфіденційними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Криптовалюту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анонсовано</a:t>
            </a:r>
            <a:r>
              <a:rPr lang="ru-RU" dirty="0">
                <a:solidFill>
                  <a:schemeClr val="tx1"/>
                </a:solidFill>
              </a:rPr>
              <a:t> в 2016 </a:t>
            </a:r>
            <a:r>
              <a:rPr lang="ru-RU" dirty="0" err="1" smtClean="0">
                <a:solidFill>
                  <a:schemeClr val="tx1"/>
                </a:solidFill>
              </a:rPr>
              <a:t>році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ZCash</a:t>
            </a:r>
            <a:r>
              <a:rPr lang="ru-RU" dirty="0">
                <a:solidFill>
                  <a:schemeClr val="tx1"/>
                </a:solidFill>
              </a:rPr>
              <a:t> – перша у </a:t>
            </a:r>
            <a:r>
              <a:rPr lang="ru-RU" dirty="0" err="1">
                <a:solidFill>
                  <a:schemeClr val="tx1"/>
                </a:solidFill>
              </a:rPr>
              <a:t>світі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базується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протоколі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доказу</a:t>
            </a:r>
            <a:r>
              <a:rPr lang="ru-RU" i="1" dirty="0">
                <a:solidFill>
                  <a:schemeClr val="tx1"/>
                </a:solidFill>
              </a:rPr>
              <a:t> з </a:t>
            </a:r>
            <a:r>
              <a:rPr lang="ru-RU" i="1" dirty="0" err="1">
                <a:solidFill>
                  <a:schemeClr val="tx1"/>
                </a:solidFill>
              </a:rPr>
              <a:t>нульовим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розголошенням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zero-knowledge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proof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деталі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Архітектура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ідентична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архітектури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Ключові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відмінності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зменшення</a:t>
            </a:r>
            <a:r>
              <a:rPr lang="ru-RU" dirty="0">
                <a:solidFill>
                  <a:schemeClr val="tx1"/>
                </a:solidFill>
              </a:rPr>
              <a:t> часу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збільшення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обсягу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вимушений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захід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докази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нульовим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розголошенням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1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Інші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цифрові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валюти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порівняння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перерахованих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валют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собою ми </a:t>
            </a:r>
            <a:r>
              <a:rPr lang="ru-RU" dirty="0" err="1">
                <a:solidFill>
                  <a:schemeClr val="tx1"/>
                </a:solidFill>
              </a:rPr>
              <a:t>використали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критерії</a:t>
            </a:r>
            <a:r>
              <a:rPr lang="ru-RU" dirty="0">
                <a:solidFill>
                  <a:schemeClr val="tx1"/>
                </a:solidFill>
              </a:rPr>
              <a:t>, як-от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емісії</a:t>
            </a:r>
            <a:r>
              <a:rPr lang="ru-RU" dirty="0">
                <a:solidFill>
                  <a:schemeClr val="tx1"/>
                </a:solidFill>
              </a:rPr>
              <a:t> монет і </a:t>
            </a:r>
            <a:r>
              <a:rPr lang="ru-RU" dirty="0" err="1">
                <a:solidFill>
                  <a:schemeClr val="tx1"/>
                </a:solidFill>
              </a:rPr>
              <a:t>особливості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аудит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систем, час </a:t>
            </a:r>
            <a:r>
              <a:rPr lang="ru-RU" dirty="0" err="1">
                <a:solidFill>
                  <a:schemeClr val="tx1"/>
                </a:solidFill>
              </a:rPr>
              <a:t>повного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Проаналізувавши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базову</a:t>
            </a:r>
            <a:r>
              <a:rPr lang="ru-RU" dirty="0">
                <a:solidFill>
                  <a:schemeClr val="tx1"/>
                </a:solidFill>
              </a:rPr>
              <a:t> валюту </a:t>
            </a:r>
            <a:r>
              <a:rPr lang="en-US" dirty="0">
                <a:solidFill>
                  <a:schemeClr val="tx1"/>
                </a:solidFill>
              </a:rPr>
              <a:t>Ripple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XRP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побачимо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Отже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Ripple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цифрова</a:t>
            </a:r>
            <a:r>
              <a:rPr lang="ru-RU" dirty="0">
                <a:solidFill>
                  <a:schemeClr val="tx1"/>
                </a:solidFill>
              </a:rPr>
              <a:t> валюта (а не </a:t>
            </a:r>
            <a:r>
              <a:rPr lang="ru-RU" dirty="0" err="1">
                <a:solidFill>
                  <a:schemeClr val="tx1"/>
                </a:solidFill>
              </a:rPr>
              <a:t>криптовалюта</a:t>
            </a:r>
            <a:r>
              <a:rPr lang="ru-RU" dirty="0">
                <a:solidFill>
                  <a:schemeClr val="tx1"/>
                </a:solidFill>
              </a:rPr>
              <a:t>),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1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2 – </a:t>
            </a:r>
            <a:r>
              <a:rPr lang="ru-RU" dirty="0" err="1">
                <a:solidFill>
                  <a:schemeClr val="tx1"/>
                </a:solidFill>
              </a:rPr>
              <a:t>Класифікація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Тепер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перейдімо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іншого</a:t>
            </a:r>
            <a:r>
              <a:rPr lang="ru-RU" dirty="0">
                <a:solidFill>
                  <a:schemeClr val="tx1"/>
                </a:solidFill>
              </a:rPr>
              <a:t> виду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b="1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 – і </a:t>
            </a:r>
            <a:r>
              <a:rPr lang="ru-RU" dirty="0" err="1">
                <a:solidFill>
                  <a:schemeClr val="tx1"/>
                </a:solidFill>
              </a:rPr>
              <a:t>визначимо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особливості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допоможуть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відрізнити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валют (рис. 2).</a:t>
            </a:r>
          </a:p>
          <a:p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83" y="1186153"/>
            <a:ext cx="4349727" cy="194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Коли </a:t>
            </a:r>
            <a:r>
              <a:rPr lang="ru-RU" dirty="0" err="1">
                <a:solidFill>
                  <a:schemeClr val="tx1"/>
                </a:solidFill>
              </a:rPr>
              <a:t>говорять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форк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контексті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одне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значень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Форк</a:t>
            </a:r>
            <a:r>
              <a:rPr lang="ru-RU" i="1" dirty="0">
                <a:solidFill>
                  <a:schemeClr val="tx1"/>
                </a:solidFill>
              </a:rPr>
              <a:t> (перше </a:t>
            </a:r>
            <a:r>
              <a:rPr lang="ru-RU" i="1" dirty="0" err="1">
                <a:solidFill>
                  <a:schemeClr val="tx1"/>
                </a:solidFill>
              </a:rPr>
              <a:t>значення</a:t>
            </a:r>
            <a:r>
              <a:rPr lang="ru-RU" i="1" dirty="0">
                <a:solidFill>
                  <a:schemeClr val="tx1"/>
                </a:solidFill>
              </a:rPr>
              <a:t>) – </a:t>
            </a:r>
            <a:r>
              <a:rPr lang="ru-RU" i="1" dirty="0" err="1">
                <a:solidFill>
                  <a:schemeClr val="tx1"/>
                </a:solidFill>
              </a:rPr>
              <a:t>це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процес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клонування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вихідного</a:t>
            </a:r>
            <a:r>
              <a:rPr lang="ru-RU" i="1" dirty="0">
                <a:solidFill>
                  <a:schemeClr val="tx1"/>
                </a:solidFill>
              </a:rPr>
              <a:t> коду </a:t>
            </a:r>
            <a:r>
              <a:rPr lang="ru-RU" i="1" dirty="0" err="1">
                <a:solidFill>
                  <a:schemeClr val="tx1"/>
                </a:solidFill>
              </a:rPr>
              <a:t>деякої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криптовалюти</a:t>
            </a:r>
            <a:r>
              <a:rPr lang="ru-RU" i="1" dirty="0">
                <a:solidFill>
                  <a:schemeClr val="tx1"/>
                </a:solidFill>
              </a:rPr>
              <a:t> до нового </a:t>
            </a:r>
            <a:r>
              <a:rPr lang="ru-RU" i="1" dirty="0" err="1">
                <a:solidFill>
                  <a:schemeClr val="tx1"/>
                </a:solidFill>
              </a:rPr>
              <a:t>репозиторію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команда </a:t>
            </a:r>
            <a:r>
              <a:rPr lang="ru-RU" dirty="0" err="1">
                <a:solidFill>
                  <a:schemeClr val="tx1"/>
                </a:solidFill>
              </a:rPr>
              <a:t>розробників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запускає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нову</a:t>
            </a:r>
            <a:r>
              <a:rPr lang="ru-RU" dirty="0">
                <a:solidFill>
                  <a:schemeClr val="tx1"/>
                </a:solidFill>
              </a:rPr>
              <a:t> валюту з нуля: </a:t>
            </a:r>
            <a:r>
              <a:rPr lang="ru-RU" dirty="0" err="1">
                <a:solidFill>
                  <a:schemeClr val="tx1"/>
                </a:solidFill>
              </a:rPr>
              <a:t>формує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genesis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block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розгортає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нову</a:t>
            </a:r>
            <a:r>
              <a:rPr lang="ru-RU" dirty="0">
                <a:solidFill>
                  <a:schemeClr val="tx1"/>
                </a:solidFill>
              </a:rPr>
              <a:t> мережу з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Приклади</a:t>
            </a:r>
            <a:r>
              <a:rPr lang="ru-RU" dirty="0">
                <a:solidFill>
                  <a:schemeClr val="tx1"/>
                </a:solidFill>
              </a:rPr>
              <a:t> таких </a:t>
            </a:r>
            <a:r>
              <a:rPr lang="ru-RU" dirty="0" err="1">
                <a:solidFill>
                  <a:schemeClr val="tx1"/>
                </a:solidFill>
              </a:rPr>
              <a:t>форків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цифрові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, як-от </a:t>
            </a:r>
            <a:r>
              <a:rPr lang="ru-RU" dirty="0" err="1">
                <a:solidFill>
                  <a:schemeClr val="tx1"/>
                </a:solidFill>
              </a:rPr>
              <a:t>Litecoin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лайткоин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Dash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ZСash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i="1" dirty="0" err="1">
                <a:solidFill>
                  <a:schemeClr val="tx1"/>
                </a:solidFill>
              </a:rPr>
              <a:t>Форк</a:t>
            </a:r>
            <a:r>
              <a:rPr lang="ru-RU" i="1" dirty="0">
                <a:solidFill>
                  <a:schemeClr val="tx1"/>
                </a:solidFill>
              </a:rPr>
              <a:t> (друге </a:t>
            </a:r>
            <a:r>
              <a:rPr lang="ru-RU" i="1" dirty="0" err="1">
                <a:solidFill>
                  <a:schemeClr val="tx1"/>
                </a:solidFill>
              </a:rPr>
              <a:t>значення</a:t>
            </a:r>
            <a:r>
              <a:rPr lang="ru-RU" i="1" dirty="0">
                <a:solidFill>
                  <a:schemeClr val="tx1"/>
                </a:solidFill>
              </a:rPr>
              <a:t>) – </a:t>
            </a:r>
            <a:r>
              <a:rPr lang="ru-RU" i="1" dirty="0" err="1">
                <a:solidFill>
                  <a:schemeClr val="tx1"/>
                </a:solidFill>
              </a:rPr>
              <a:t>процес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появи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декількох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блоків</a:t>
            </a:r>
            <a:r>
              <a:rPr lang="ru-RU" i="1" dirty="0">
                <a:solidFill>
                  <a:schemeClr val="tx1"/>
                </a:solidFill>
              </a:rPr>
              <a:t> на </a:t>
            </a:r>
            <a:r>
              <a:rPr lang="ru-RU" i="1" dirty="0" err="1">
                <a:solidFill>
                  <a:schemeClr val="tx1"/>
                </a:solidFill>
              </a:rPr>
              <a:t>одній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висоті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ланцюжка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як </a:t>
            </a:r>
            <a:r>
              <a:rPr lang="ru-RU" dirty="0" err="1">
                <a:solidFill>
                  <a:schemeClr val="tx1"/>
                </a:solidFill>
              </a:rPr>
              <a:t>випадковими</a:t>
            </a:r>
            <a:r>
              <a:rPr lang="ru-RU" dirty="0">
                <a:solidFill>
                  <a:schemeClr val="tx1"/>
                </a:solidFill>
              </a:rPr>
              <a:t>, так і </a:t>
            </a:r>
            <a:r>
              <a:rPr lang="ru-RU" dirty="0" err="1">
                <a:solidFill>
                  <a:schemeClr val="tx1"/>
                </a:solidFill>
              </a:rPr>
              <a:t>спланованими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Відзначимо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найцікавіший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розглянемо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детальніше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42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Токени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Наприкінці</a:t>
            </a:r>
            <a:r>
              <a:rPr lang="ru-RU" dirty="0">
                <a:solidFill>
                  <a:schemeClr val="tx1"/>
                </a:solidFill>
              </a:rPr>
              <a:t> 2016 року </a:t>
            </a:r>
            <a:r>
              <a:rPr lang="ru-RU" dirty="0" err="1">
                <a:solidFill>
                  <a:schemeClr val="tx1"/>
                </a:solidFill>
              </a:rPr>
              <a:t>почалося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зростання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прагнули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запустити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власну</a:t>
            </a:r>
            <a:r>
              <a:rPr lang="ru-RU" dirty="0">
                <a:solidFill>
                  <a:schemeClr val="tx1"/>
                </a:solidFill>
              </a:rPr>
              <a:t> валюту для </a:t>
            </a:r>
            <a:r>
              <a:rPr lang="ru-RU" dirty="0" err="1">
                <a:solidFill>
                  <a:schemeClr val="tx1"/>
                </a:solidFill>
              </a:rPr>
              <a:t>фінансування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обґрунтовано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мережу, яка би надавала </a:t>
            </a:r>
            <a:r>
              <a:rPr lang="ru-RU" dirty="0" err="1">
                <a:solidFill>
                  <a:schemeClr val="tx1"/>
                </a:solidFill>
              </a:rPr>
              <a:t>послуги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Серед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найвідоміших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проектів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File-coin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Steemit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Basic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Attention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Token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Bancor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 Метою </a:t>
            </a:r>
            <a:r>
              <a:rPr lang="ru-RU" dirty="0" err="1">
                <a:solidFill>
                  <a:schemeClr val="tx1"/>
                </a:solidFill>
              </a:rPr>
              <a:t>переважної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більшості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повному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сенсі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слова, а, </a:t>
            </a:r>
            <a:r>
              <a:rPr lang="ru-RU" dirty="0" err="1">
                <a:solidFill>
                  <a:schemeClr val="tx1"/>
                </a:solidFill>
              </a:rPr>
              <a:t>скоріше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внутрішнього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платіжного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засобу</a:t>
            </a:r>
            <a:r>
              <a:rPr lang="ru-RU" dirty="0">
                <a:solidFill>
                  <a:schemeClr val="tx1"/>
                </a:solidFill>
              </a:rPr>
              <a:t>,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могли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доступ до </a:t>
            </a:r>
            <a:r>
              <a:rPr lang="ru-RU" dirty="0" err="1">
                <a:solidFill>
                  <a:schemeClr val="tx1"/>
                </a:solidFill>
              </a:rPr>
              <a:t>послуг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utility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tokens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>
                <a:solidFill>
                  <a:schemeClr val="tx1"/>
                </a:solidFill>
              </a:rPr>
              <a:t>Практично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проекти</a:t>
            </a:r>
            <a:r>
              <a:rPr lang="ru-RU" dirty="0">
                <a:solidFill>
                  <a:schemeClr val="tx1"/>
                </a:solidFill>
              </a:rPr>
              <a:t> такого роду </a:t>
            </a:r>
            <a:r>
              <a:rPr lang="ru-RU" dirty="0" err="1">
                <a:solidFill>
                  <a:schemeClr val="tx1"/>
                </a:solidFill>
              </a:rPr>
              <a:t>прагнули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запустити</a:t>
            </a:r>
            <a:r>
              <a:rPr lang="ru-RU" dirty="0">
                <a:solidFill>
                  <a:schemeClr val="tx1"/>
                </a:solidFill>
              </a:rPr>
              <a:t> свою </a:t>
            </a:r>
            <a:r>
              <a:rPr lang="ru-RU" dirty="0" err="1">
                <a:solidFill>
                  <a:schemeClr val="tx1"/>
                </a:solidFill>
              </a:rPr>
              <a:t>облікову</a:t>
            </a:r>
            <a:r>
              <a:rPr lang="ru-RU" dirty="0">
                <a:solidFill>
                  <a:schemeClr val="tx1"/>
                </a:solidFill>
              </a:rPr>
              <a:t> систему, </a:t>
            </a:r>
            <a:r>
              <a:rPr lang="ru-RU" dirty="0" err="1">
                <a:solidFill>
                  <a:schemeClr val="tx1"/>
                </a:solidFill>
              </a:rPr>
              <a:t>використовуючи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блокчейн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до того, як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відбувалося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їхні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випускали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платформі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та ними </a:t>
            </a:r>
            <a:r>
              <a:rPr lang="ru-RU" dirty="0" err="1">
                <a:solidFill>
                  <a:schemeClr val="tx1"/>
                </a:solidFill>
              </a:rPr>
              <a:t>торгували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біржах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запуску </a:t>
            </a:r>
            <a:r>
              <a:rPr lang="ru-RU" dirty="0" err="1">
                <a:solidFill>
                  <a:schemeClr val="tx1"/>
                </a:solidFill>
              </a:rPr>
              <a:t>власної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(для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замінювали</a:t>
            </a:r>
            <a:r>
              <a:rPr lang="ru-RU" dirty="0">
                <a:solidFill>
                  <a:schemeClr val="tx1"/>
                </a:solidFill>
              </a:rPr>
              <a:t> монетами </a:t>
            </a:r>
            <a:r>
              <a:rPr lang="ru-RU" dirty="0" err="1">
                <a:solidFill>
                  <a:schemeClr val="tx1"/>
                </a:solidFill>
              </a:rPr>
              <a:t>базової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7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Токени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відрізняються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монет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емітовано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), так і </a:t>
            </a:r>
            <a:r>
              <a:rPr lang="ru-RU" dirty="0" err="1">
                <a:solidFill>
                  <a:schemeClr val="tx1"/>
                </a:solidFill>
              </a:rPr>
              <a:t>децентралізовано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завчасно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визначеного</a:t>
            </a:r>
            <a:r>
              <a:rPr lang="ru-RU" dirty="0">
                <a:solidFill>
                  <a:schemeClr val="tx1"/>
                </a:solidFill>
              </a:rPr>
              <a:t> алгоритму).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головна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відмінність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Зауваження</a:t>
            </a:r>
            <a:r>
              <a:rPr lang="ru-RU" i="1" dirty="0">
                <a:solidFill>
                  <a:schemeClr val="tx1"/>
                </a:solidFill>
              </a:rPr>
              <a:t>. На </a:t>
            </a:r>
            <a:r>
              <a:rPr lang="ru-RU" i="1" dirty="0" err="1">
                <a:solidFill>
                  <a:schemeClr val="tx1"/>
                </a:solidFill>
              </a:rPr>
              <a:t>відміну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валюти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токен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представляє</a:t>
            </a:r>
            <a:r>
              <a:rPr lang="ru-RU" i="1" dirty="0">
                <a:solidFill>
                  <a:schemeClr val="tx1"/>
                </a:solidFill>
              </a:rPr>
              <a:t> собою </a:t>
            </a:r>
            <a:r>
              <a:rPr lang="ru-RU" i="1" dirty="0" err="1">
                <a:solidFill>
                  <a:schemeClr val="tx1"/>
                </a:solidFill>
              </a:rPr>
              <a:t>оцифроване</a:t>
            </a:r>
            <a:r>
              <a:rPr lang="ru-RU" i="1" dirty="0">
                <a:solidFill>
                  <a:schemeClr val="tx1"/>
                </a:solidFill>
              </a:rPr>
              <a:t> право </a:t>
            </a:r>
            <a:r>
              <a:rPr lang="ru-RU" i="1" dirty="0" err="1">
                <a:solidFill>
                  <a:schemeClr val="tx1"/>
                </a:solidFill>
              </a:rPr>
              <a:t>власності</a:t>
            </a:r>
            <a:r>
              <a:rPr lang="ru-RU" i="1" dirty="0">
                <a:solidFill>
                  <a:schemeClr val="tx1"/>
                </a:solidFill>
              </a:rPr>
              <a:t> на актив і </a:t>
            </a:r>
            <a:r>
              <a:rPr lang="ru-RU" i="1" dirty="0" err="1">
                <a:solidFill>
                  <a:schemeClr val="tx1"/>
                </a:solidFill>
              </a:rPr>
              <a:t>також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може</a:t>
            </a:r>
            <a:r>
              <a:rPr lang="ru-RU" i="1" dirty="0">
                <a:solidFill>
                  <a:schemeClr val="tx1"/>
                </a:solidFill>
              </a:rPr>
              <a:t> бути </a:t>
            </a:r>
            <a:r>
              <a:rPr lang="ru-RU" i="1" dirty="0" err="1">
                <a:solidFill>
                  <a:schemeClr val="tx1"/>
                </a:solidFill>
              </a:rPr>
              <a:t>використаний</a:t>
            </a:r>
            <a:r>
              <a:rPr lang="ru-RU" i="1" dirty="0">
                <a:solidFill>
                  <a:schemeClr val="tx1"/>
                </a:solidFill>
              </a:rPr>
              <a:t> в </a:t>
            </a:r>
            <a:r>
              <a:rPr lang="ru-RU" i="1" dirty="0" err="1">
                <a:solidFill>
                  <a:schemeClr val="tx1"/>
                </a:solidFill>
              </a:rPr>
              <a:t>якості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платіжного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засобу</a:t>
            </a:r>
            <a:r>
              <a:rPr lang="ru-RU" i="1" dirty="0">
                <a:solidFill>
                  <a:schemeClr val="tx1"/>
                </a:solidFill>
              </a:rPr>
              <a:t>. Суть </a:t>
            </a:r>
            <a:r>
              <a:rPr lang="ru-RU" i="1" dirty="0" err="1">
                <a:solidFill>
                  <a:schemeClr val="tx1"/>
                </a:solidFill>
              </a:rPr>
              <a:t>обміну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токенів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чи</a:t>
            </a:r>
            <a:r>
              <a:rPr lang="ru-RU" i="1" dirty="0">
                <a:solidFill>
                  <a:schemeClr val="tx1"/>
                </a:solidFill>
              </a:rPr>
              <a:t> оплати ними </a:t>
            </a:r>
            <a:r>
              <a:rPr lang="ru-RU" i="1" dirty="0" err="1">
                <a:solidFill>
                  <a:schemeClr val="tx1"/>
                </a:solidFill>
              </a:rPr>
              <a:t>інших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товарів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чи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сервісів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еквівалентна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суті</a:t>
            </a:r>
            <a:r>
              <a:rPr lang="ru-RU" i="1" dirty="0">
                <a:solidFill>
                  <a:schemeClr val="tx1"/>
                </a:solidFill>
              </a:rPr>
              <a:t> бартеру.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32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chemeClr val="tx1"/>
                </a:solidFill>
              </a:rPr>
              <a:t>Дякую за увагу!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0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Сплановані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форки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34837"/>
            <a:ext cx="8596668" cy="4406526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навмисно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модифікувати</a:t>
            </a:r>
            <a:r>
              <a:rPr lang="ru-RU" dirty="0">
                <a:solidFill>
                  <a:schemeClr val="tx1"/>
                </a:solidFill>
              </a:rPr>
              <a:t> правила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 в межах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. Але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порушити</a:t>
            </a:r>
            <a:r>
              <a:rPr lang="ru-RU" dirty="0">
                <a:solidFill>
                  <a:schemeClr val="tx1"/>
                </a:solidFill>
              </a:rPr>
              <a:t> правила протокола, то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з’явитися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розбіжності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продовження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створені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минулому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стати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однією</a:t>
            </a:r>
            <a:r>
              <a:rPr lang="ru-RU" dirty="0">
                <a:solidFill>
                  <a:schemeClr val="tx1"/>
                </a:solidFill>
              </a:rPr>
              <a:t> причиною, з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з'являється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Уявіть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множину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утворюють</a:t>
            </a:r>
            <a:r>
              <a:rPr lang="ru-RU" dirty="0">
                <a:solidFill>
                  <a:schemeClr val="tx1"/>
                </a:solidFill>
              </a:rPr>
              <a:t> мережу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Вони </a:t>
            </a:r>
            <a:r>
              <a:rPr lang="ru-RU" dirty="0" err="1">
                <a:solidFill>
                  <a:schemeClr val="tx1"/>
                </a:solidFill>
              </a:rPr>
              <a:t>працюють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однаковими</a:t>
            </a:r>
            <a:r>
              <a:rPr lang="ru-RU" dirty="0">
                <a:solidFill>
                  <a:schemeClr val="tx1"/>
                </a:solidFill>
              </a:rPr>
              <a:t> правилами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та </a:t>
            </a:r>
            <a:r>
              <a:rPr lang="ru-RU" dirty="0" err="1">
                <a:solidFill>
                  <a:schemeClr val="tx1"/>
                </a:solidFill>
              </a:rPr>
              <a:t>ведуть</a:t>
            </a:r>
            <a:r>
              <a:rPr lang="ru-RU" dirty="0">
                <a:solidFill>
                  <a:schemeClr val="tx1"/>
                </a:solidFill>
              </a:rPr>
              <a:t> одну </a:t>
            </a:r>
            <a:r>
              <a:rPr lang="ru-RU" dirty="0" err="1">
                <a:solidFill>
                  <a:schemeClr val="tx1"/>
                </a:solidFill>
              </a:rPr>
              <a:t>історію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яку записано до </a:t>
            </a:r>
            <a:r>
              <a:rPr lang="ru-RU" dirty="0" err="1">
                <a:solidFill>
                  <a:schemeClr val="tx1"/>
                </a:solidFill>
              </a:rPr>
              <a:t>спільної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послідовності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репозиторій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якому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задокументувати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розмістити</a:t>
            </a:r>
            <a:r>
              <a:rPr lang="ru-RU" dirty="0">
                <a:solidFill>
                  <a:schemeClr val="tx1"/>
                </a:solidFill>
              </a:rPr>
              <a:t> свою </a:t>
            </a:r>
            <a:r>
              <a:rPr lang="ru-RU" dirty="0" err="1">
                <a:solidFill>
                  <a:schemeClr val="tx1"/>
                </a:solidFill>
              </a:rPr>
              <a:t>пропозицію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протоколу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(BIP).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того, як </a:t>
            </a:r>
            <a:r>
              <a:rPr lang="ru-RU" dirty="0" err="1">
                <a:solidFill>
                  <a:schemeClr val="tx1"/>
                </a:solidFill>
              </a:rPr>
              <a:t>пропозицію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опубліковано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репозиторії</a:t>
            </a:r>
            <a:r>
              <a:rPr lang="ru-RU" dirty="0">
                <a:solidFill>
                  <a:schemeClr val="tx1"/>
                </a:solidFill>
              </a:rPr>
              <a:t>, на </a:t>
            </a:r>
            <a:r>
              <a:rPr lang="ru-RU" dirty="0" err="1">
                <a:solidFill>
                  <a:schemeClr val="tx1"/>
                </a:solidFill>
              </a:rPr>
              <a:t>відповідних</a:t>
            </a:r>
            <a:r>
              <a:rPr lang="ru-RU" dirty="0">
                <a:solidFill>
                  <a:schemeClr val="tx1"/>
                </a:solidFill>
              </a:rPr>
              <a:t> форумах </a:t>
            </a:r>
            <a:r>
              <a:rPr lang="ru-RU" dirty="0" err="1">
                <a:solidFill>
                  <a:schemeClr val="tx1"/>
                </a:solidFill>
              </a:rPr>
              <a:t>спільнота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найактивніших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веде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дискусії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доцільність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Решта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стежить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дискусіями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роблять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висновки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приймають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відхиляють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пропозицію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пропонує</a:t>
            </a:r>
            <a:r>
              <a:rPr lang="ru-RU" dirty="0">
                <a:solidFill>
                  <a:schemeClr val="tx1"/>
                </a:solidFill>
              </a:rPr>
              <a:t> внести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 до протоколу,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припустимо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збільшать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пропозицію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прийняти</a:t>
            </a:r>
            <a:r>
              <a:rPr lang="ru-RU" dirty="0">
                <a:solidFill>
                  <a:schemeClr val="tx1"/>
                </a:solidFill>
              </a:rPr>
              <a:t>, а для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доцільність</a:t>
            </a:r>
            <a:r>
              <a:rPr lang="ru-RU" dirty="0">
                <a:solidFill>
                  <a:schemeClr val="tx1"/>
                </a:solidFill>
              </a:rPr>
              <a:t> не очевидна.</a:t>
            </a:r>
          </a:p>
          <a:p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відзначити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децентралізованих</a:t>
            </a:r>
            <a:r>
              <a:rPr lang="ru-RU" dirty="0">
                <a:solidFill>
                  <a:schemeClr val="tx1"/>
                </a:solidFill>
              </a:rPr>
              <a:t> системах, </a:t>
            </a:r>
            <a:r>
              <a:rPr lang="ru-RU" dirty="0" err="1">
                <a:solidFill>
                  <a:schemeClr val="tx1"/>
                </a:solidFill>
              </a:rPr>
              <a:t>хоча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спільнота</a:t>
            </a:r>
            <a:r>
              <a:rPr lang="ru-RU" dirty="0">
                <a:solidFill>
                  <a:schemeClr val="tx1"/>
                </a:solidFill>
              </a:rPr>
              <a:t>, члени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найкомпетентніші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відповідних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організаційних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питаннях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влади</a:t>
            </a:r>
            <a:r>
              <a:rPr lang="ru-RU" dirty="0">
                <a:solidFill>
                  <a:schemeClr val="tx1"/>
                </a:solidFill>
              </a:rPr>
              <a:t> вона не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Кінцеве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незалежно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одного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Таким чином,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передусім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стосується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вузлів-валідаторів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сумніваються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стосовно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, то вони, </a:t>
            </a:r>
            <a:r>
              <a:rPr lang="ru-RU" dirty="0" err="1">
                <a:solidFill>
                  <a:schemeClr val="tx1"/>
                </a:solidFill>
              </a:rPr>
              <a:t>імовірно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стануть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ризикувати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надалі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працюватимуть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старими</a:t>
            </a:r>
            <a:r>
              <a:rPr lang="ru-RU" dirty="0">
                <a:solidFill>
                  <a:schemeClr val="tx1"/>
                </a:solidFill>
              </a:rPr>
              <a:t> правилами.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усю</a:t>
            </a:r>
            <a:r>
              <a:rPr lang="ru-RU" dirty="0">
                <a:solidFill>
                  <a:schemeClr val="tx1"/>
                </a:solidFill>
              </a:rPr>
              <a:t> мережу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розділено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підмережі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одні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чекатимуть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набуде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чинності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поспішатимуть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взагалі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стануть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робити</a:t>
            </a:r>
            <a:r>
              <a:rPr lang="ru-RU" dirty="0">
                <a:solidFill>
                  <a:schemeClr val="tx1"/>
                </a:solidFill>
              </a:rPr>
              <a:t>. Коли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стане </a:t>
            </a:r>
            <a:r>
              <a:rPr lang="ru-RU" dirty="0" err="1">
                <a:solidFill>
                  <a:schemeClr val="tx1"/>
                </a:solidFill>
              </a:rPr>
              <a:t>чинним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матимуть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правила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. На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ґрунті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конфлікти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генеруватимуть</a:t>
            </a:r>
            <a:r>
              <a:rPr lang="ru-RU" dirty="0">
                <a:solidFill>
                  <a:schemeClr val="tx1"/>
                </a:solidFill>
              </a:rPr>
              <a:t> блоки за </a:t>
            </a:r>
            <a:r>
              <a:rPr lang="ru-RU" dirty="0" err="1">
                <a:solidFill>
                  <a:schemeClr val="tx1"/>
                </a:solidFill>
              </a:rPr>
              <a:t>різними</a:t>
            </a:r>
            <a:r>
              <a:rPr lang="ru-RU" dirty="0">
                <a:solidFill>
                  <a:schemeClr val="tx1"/>
                </a:solidFill>
              </a:rPr>
              <a:t> правилами.</a:t>
            </a:r>
          </a:p>
          <a:p>
            <a:r>
              <a:rPr lang="ru-RU" dirty="0">
                <a:solidFill>
                  <a:schemeClr val="tx1"/>
                </a:solidFill>
              </a:rPr>
              <a:t>Один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розвитку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приймати</a:t>
            </a:r>
            <a:r>
              <a:rPr lang="ru-RU" dirty="0">
                <a:solidFill>
                  <a:schemeClr val="tx1"/>
                </a:solidFill>
              </a:rPr>
              <a:t> блоки,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сформували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оновленим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починають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будувати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версію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ланцюжка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будують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стару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Методи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оновлення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програмного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забезпечення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b="1" dirty="0" err="1">
                <a:solidFill>
                  <a:schemeClr val="tx1"/>
                </a:solidFill>
              </a:rPr>
              <a:t>softfork</a:t>
            </a:r>
            <a:r>
              <a:rPr lang="ru-RU" b="1" dirty="0">
                <a:solidFill>
                  <a:schemeClr val="tx1"/>
                </a:solidFill>
              </a:rPr>
              <a:t> і </a:t>
            </a:r>
            <a:r>
              <a:rPr lang="ru-RU" b="1" dirty="0" err="1">
                <a:solidFill>
                  <a:schemeClr val="tx1"/>
                </a:solidFill>
              </a:rPr>
              <a:t>hardfork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виокремити</a:t>
            </a:r>
            <a:r>
              <a:rPr lang="ru-RU" dirty="0">
                <a:solidFill>
                  <a:schemeClr val="tx1"/>
                </a:solidFill>
              </a:rPr>
              <a:t> два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i="1" dirty="0" err="1">
                <a:solidFill>
                  <a:schemeClr val="tx1"/>
                </a:solidFill>
              </a:rPr>
              <a:t>softfork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і </a:t>
            </a:r>
            <a:r>
              <a:rPr lang="ru-RU" i="1" dirty="0" err="1">
                <a:solidFill>
                  <a:schemeClr val="tx1"/>
                </a:solidFill>
              </a:rPr>
              <a:t>hardfork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Фактично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обидва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протоколу,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зміні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деяких</a:t>
            </a:r>
            <a:r>
              <a:rPr lang="ru-RU" dirty="0">
                <a:solidFill>
                  <a:schemeClr val="tx1"/>
                </a:solidFill>
              </a:rPr>
              <a:t> правил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зворотньо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сумісними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передбачати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сумісності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Розгляньмо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детальніше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Softfork</a:t>
            </a:r>
            <a:r>
              <a:rPr lang="ru-RU" i="1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зміна</a:t>
            </a:r>
            <a:r>
              <a:rPr lang="ru-RU" dirty="0">
                <a:solidFill>
                  <a:schemeClr val="tx1"/>
                </a:solidFill>
              </a:rPr>
              <a:t> протоколу, за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оновлені</a:t>
            </a:r>
            <a:r>
              <a:rPr lang="ru-RU" dirty="0">
                <a:solidFill>
                  <a:schemeClr val="tx1"/>
                </a:solidFill>
              </a:rPr>
              <a:t> правила є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пріоритетними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раніше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дійсні</a:t>
            </a:r>
            <a:r>
              <a:rPr lang="ru-RU" dirty="0">
                <a:solidFill>
                  <a:schemeClr val="tx1"/>
                </a:solidFill>
              </a:rPr>
              <a:t> блоки та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все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вузлами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оновленим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забезпеченням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вважаються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застарілими</a:t>
            </a:r>
            <a:r>
              <a:rPr lang="ru-RU" dirty="0">
                <a:solidFill>
                  <a:schemeClr val="tx1"/>
                </a:solidFill>
              </a:rPr>
              <a:t> (рис. </a:t>
            </a:r>
            <a:r>
              <a:rPr lang="uk-UA" dirty="0">
                <a:solidFill>
                  <a:schemeClr val="tx1"/>
                </a:solidFill>
              </a:rPr>
              <a:t>2</a:t>
            </a:r>
            <a:r>
              <a:rPr lang="ru-RU" dirty="0">
                <a:solidFill>
                  <a:schemeClr val="tx1"/>
                </a:solidFill>
              </a:rPr>
              <a:t>). Складно </a:t>
            </a:r>
            <a:r>
              <a:rPr lang="ru-RU" dirty="0" err="1">
                <a:solidFill>
                  <a:schemeClr val="tx1"/>
                </a:solidFill>
              </a:rPr>
              <a:t>переоцінити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сумісності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оновленні</a:t>
            </a:r>
            <a:r>
              <a:rPr lang="ru-RU" dirty="0">
                <a:solidFill>
                  <a:schemeClr val="tx1"/>
                </a:solidFill>
              </a:rPr>
              <a:t> протоколу.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2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</a:t>
            </a:r>
            <a:r>
              <a:rPr lang="uk-UA" dirty="0">
                <a:solidFill>
                  <a:schemeClr val="tx1"/>
                </a:solidFill>
              </a:rPr>
              <a:t>2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протоколу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softfork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Іншими</a:t>
            </a:r>
            <a:r>
              <a:rPr lang="ru-RU" dirty="0">
                <a:solidFill>
                  <a:schemeClr val="tx1"/>
                </a:solidFill>
              </a:rPr>
              <a:t> словами, </a:t>
            </a:r>
            <a:r>
              <a:rPr lang="ru-RU" dirty="0" err="1">
                <a:solidFill>
                  <a:schemeClr val="tx1"/>
                </a:solidFill>
              </a:rPr>
              <a:t>множина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допустимих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звужується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оновленням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розпізнаватимуть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 блоки як </a:t>
            </a:r>
            <a:r>
              <a:rPr lang="ru-RU" dirty="0" err="1">
                <a:solidFill>
                  <a:schemeClr val="tx1"/>
                </a:solidFill>
              </a:rPr>
              <a:t>дійсні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softfork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зворотньо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сумісний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softfork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відбувся</a:t>
            </a:r>
            <a:r>
              <a:rPr lang="ru-RU" dirty="0">
                <a:solidFill>
                  <a:schemeClr val="tx1"/>
                </a:solidFill>
              </a:rPr>
              <a:t> без </a:t>
            </a:r>
            <a:r>
              <a:rPr lang="ru-RU" dirty="0" err="1">
                <a:solidFill>
                  <a:schemeClr val="tx1"/>
                </a:solidFill>
              </a:rPr>
              <a:t>розділення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оновлено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обчислювальної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потужності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uk-UA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1" y="2160589"/>
            <a:ext cx="4105419" cy="21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Hardfork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зміна</a:t>
            </a:r>
            <a:r>
              <a:rPr lang="ru-RU" dirty="0">
                <a:solidFill>
                  <a:schemeClr val="tx1"/>
                </a:solidFill>
              </a:rPr>
              <a:t> протоколу, яка </a:t>
            </a:r>
            <a:r>
              <a:rPr lang="ru-RU" dirty="0" err="1">
                <a:solidFill>
                  <a:schemeClr val="tx1"/>
                </a:solidFill>
              </a:rPr>
              <a:t>робить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раніше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дійсні</a:t>
            </a:r>
            <a:r>
              <a:rPr lang="ru-RU" dirty="0">
                <a:solidFill>
                  <a:schemeClr val="tx1"/>
                </a:solidFill>
              </a:rPr>
              <a:t> блоки та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дійсними</a:t>
            </a:r>
            <a:r>
              <a:rPr lang="ru-RU" dirty="0">
                <a:solidFill>
                  <a:schemeClr val="tx1"/>
                </a:solidFill>
              </a:rPr>
              <a:t>. Тому </a:t>
            </a:r>
            <a:r>
              <a:rPr lang="ru-RU" dirty="0" err="1">
                <a:solidFill>
                  <a:schemeClr val="tx1"/>
                </a:solidFill>
              </a:rPr>
              <a:t>hardfork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усі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оновили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уникнути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роздвоєння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форматів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 правила </a:t>
            </a:r>
            <a:r>
              <a:rPr lang="ru-RU" dirty="0" err="1">
                <a:solidFill>
                  <a:schemeClr val="tx1"/>
                </a:solidFill>
              </a:rPr>
              <a:t>верифікації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, блок,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генеруватиме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старе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підтримуватиме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нове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навпаки</a:t>
            </a:r>
            <a:r>
              <a:rPr lang="ru-RU" dirty="0">
                <a:solidFill>
                  <a:schemeClr val="tx1"/>
                </a:solidFill>
              </a:rPr>
              <a:t>. Очевидно,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hardfork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</a:t>
            </a:r>
            <a:r>
              <a:rPr lang="ru-RU" dirty="0">
                <a:solidFill>
                  <a:schemeClr val="tx1"/>
                </a:solidFill>
              </a:rPr>
              <a:t> два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результати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оновлюються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продовжується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новими</a:t>
            </a:r>
            <a:r>
              <a:rPr lang="ru-RU" dirty="0">
                <a:solidFill>
                  <a:schemeClr val="tx1"/>
                </a:solidFill>
              </a:rPr>
              <a:t> правилами; думки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розбігаються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розгалужується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спільнота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розколюється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кожна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протоколу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826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3402</Words>
  <Application>Microsoft Office PowerPoint</Application>
  <PresentationFormat>Широкоэкранный</PresentationFormat>
  <Paragraphs>101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Аспект</vt:lpstr>
      <vt:lpstr>Блокчейн-Технології</vt:lpstr>
      <vt:lpstr>Відгалуження та клони Bitcoin </vt:lpstr>
      <vt:lpstr>Презентация PowerPoint</vt:lpstr>
      <vt:lpstr>Сплановані форки </vt:lpstr>
      <vt:lpstr>Презентация PowerPoint</vt:lpstr>
      <vt:lpstr>Презентация PowerPoint</vt:lpstr>
      <vt:lpstr>Методи оновлення програмного забезпечення: softfork і hardfork </vt:lpstr>
      <vt:lpstr>Презентация PowerPoint</vt:lpstr>
      <vt:lpstr>Презентация PowerPoint</vt:lpstr>
      <vt:lpstr>Поняття спланованих форків </vt:lpstr>
      <vt:lpstr>Презентация PowerPoint</vt:lpstr>
      <vt:lpstr>Приклади спланованих форків Bitcoin </vt:lpstr>
      <vt:lpstr>Презентация PowerPoint</vt:lpstr>
      <vt:lpstr>Презентация PowerPoint</vt:lpstr>
      <vt:lpstr>Презентация PowerPoint</vt:lpstr>
      <vt:lpstr>Презентация PowerPoint</vt:lpstr>
      <vt:lpstr>Альтернативні цифрові валюти та токени </vt:lpstr>
      <vt:lpstr>Що таке криптовалюта? </vt:lpstr>
      <vt:lpstr>Презентация PowerPoint</vt:lpstr>
      <vt:lpstr>Презентация PowerPoint</vt:lpstr>
      <vt:lpstr>Litecoin </vt:lpstr>
      <vt:lpstr>Dash </vt:lpstr>
      <vt:lpstr>Презентация PowerPoint</vt:lpstr>
      <vt:lpstr>NXT </vt:lpstr>
      <vt:lpstr>Ethereum </vt:lpstr>
      <vt:lpstr>Cardano (кадано) </vt:lpstr>
      <vt:lpstr>ZCash </vt:lpstr>
      <vt:lpstr>Інші цифрові валюти</vt:lpstr>
      <vt:lpstr>Презентация PowerPoint</vt:lpstr>
      <vt:lpstr>Токени 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Блокчейн-Технології</dc:title>
  <dc:creator>Asmadey Asmadey</dc:creator>
  <cp:lastModifiedBy>Asmadey Asmadey</cp:lastModifiedBy>
  <cp:revision>4</cp:revision>
  <dcterms:created xsi:type="dcterms:W3CDTF">2023-11-10T20:37:01Z</dcterms:created>
  <dcterms:modified xsi:type="dcterms:W3CDTF">2023-11-21T15:38:45Z</dcterms:modified>
</cp:coreProperties>
</file>