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6" r:id="rId20"/>
    <p:sldId id="267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A66C-225D-4E08-86FA-6566C704AD9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7B-5552-476E-95D9-0CCFF7A3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6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A66C-225D-4E08-86FA-6566C704AD9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7B-5552-476E-95D9-0CCFF7A3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6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A66C-225D-4E08-86FA-6566C704AD9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7B-5552-476E-95D9-0CCFF7A320E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1845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A66C-225D-4E08-86FA-6566C704AD9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7B-5552-476E-95D9-0CCFF7A3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26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A66C-225D-4E08-86FA-6566C704AD9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7B-5552-476E-95D9-0CCFF7A320E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337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A66C-225D-4E08-86FA-6566C704AD9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7B-5552-476E-95D9-0CCFF7A3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446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A66C-225D-4E08-86FA-6566C704AD9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7B-5552-476E-95D9-0CCFF7A3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98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A66C-225D-4E08-86FA-6566C704AD9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7B-5552-476E-95D9-0CCFF7A3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93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A66C-225D-4E08-86FA-6566C704AD9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7B-5552-476E-95D9-0CCFF7A3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32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A66C-225D-4E08-86FA-6566C704AD9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7B-5552-476E-95D9-0CCFF7A3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2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A66C-225D-4E08-86FA-6566C704AD9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7B-5552-476E-95D9-0CCFF7A3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35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A66C-225D-4E08-86FA-6566C704AD9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7B-5552-476E-95D9-0CCFF7A3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6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A66C-225D-4E08-86FA-6566C704AD9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7B-5552-476E-95D9-0CCFF7A3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30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A66C-225D-4E08-86FA-6566C704AD9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7B-5552-476E-95D9-0CCFF7A3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61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A66C-225D-4E08-86FA-6566C704AD9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7B-5552-476E-95D9-0CCFF7A3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D7B-5552-476E-95D9-0CCFF7A320EB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A66C-225D-4E08-86FA-6566C704AD9F}" type="datetimeFigureOut">
              <a:rPr lang="ru-RU" smtClean="0"/>
              <a:t>21.11.2023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92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5A66C-225D-4E08-86FA-6566C704AD9F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09BD7B-5552-476E-95D9-0CCFF7A32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36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 smtClean="0">
                <a:solidFill>
                  <a:schemeClr val="tx1"/>
                </a:solidFill>
              </a:rPr>
              <a:t>Блокчейн</a:t>
            </a:r>
            <a:r>
              <a:rPr lang="uk-UA" dirty="0" smtClean="0">
                <a:solidFill>
                  <a:schemeClr val="tx1"/>
                </a:solidFill>
              </a:rPr>
              <a:t>-Технології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b="1" dirty="0">
                <a:solidFill>
                  <a:schemeClr val="tx1"/>
                </a:solidFill>
              </a:rPr>
              <a:t>ЛЕКЦІЯ 8. ВСТУП ДО СМАРТ-КОНТРАКТІВ ТА ТОКЕНІЗАЦІЇ АКТИВІВ</a:t>
            </a:r>
            <a:endParaRPr lang="ru-RU" b="1" i="1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49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Рис. 1 – </a:t>
            </a:r>
            <a:r>
              <a:rPr lang="ru-RU" dirty="0" err="1">
                <a:solidFill>
                  <a:schemeClr val="tx1"/>
                </a:solidFill>
              </a:rPr>
              <a:t>Отримання</a:t>
            </a:r>
            <a:r>
              <a:rPr lang="ru-RU" dirty="0">
                <a:solidFill>
                  <a:schemeClr val="tx1"/>
                </a:solidFill>
              </a:rPr>
              <a:t> смарт-контрактом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незалежних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оракулів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945" y="706727"/>
            <a:ext cx="30861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93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Класифікація</a:t>
            </a:r>
            <a:r>
              <a:rPr lang="ru-RU" b="1" dirty="0">
                <a:solidFill>
                  <a:schemeClr val="tx1"/>
                </a:solidFill>
              </a:rPr>
              <a:t> платформ смарт-</a:t>
            </a:r>
            <a:r>
              <a:rPr lang="ru-RU" b="1" dirty="0" err="1">
                <a:solidFill>
                  <a:schemeClr val="tx1"/>
                </a:solidFill>
              </a:rPr>
              <a:t>контрактів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Для </a:t>
            </a:r>
            <a:r>
              <a:rPr lang="ru-RU" dirty="0" err="1">
                <a:solidFill>
                  <a:schemeClr val="tx1"/>
                </a:solidFill>
              </a:rPr>
              <a:t>класифікації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задавати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різні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групи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критеріїв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Однак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нинішнього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рівню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розвитку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технологій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актуальні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чотири</a:t>
            </a:r>
            <a:r>
              <a:rPr lang="ru-RU" dirty="0">
                <a:solidFill>
                  <a:schemeClr val="tx1"/>
                </a:solidFill>
              </a:rPr>
              <a:t> з них:</a:t>
            </a:r>
            <a:endParaRPr lang="ru-RU" sz="1200" dirty="0">
              <a:solidFill>
                <a:schemeClr val="tx1"/>
              </a:solidFill>
            </a:endParaRPr>
          </a:p>
          <a:p>
            <a:pPr lvl="2"/>
            <a:r>
              <a:rPr lang="ru-RU" dirty="0" err="1">
                <a:solidFill>
                  <a:schemeClr val="tx1"/>
                </a:solidFill>
              </a:rPr>
              <a:t>середовище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;</a:t>
            </a:r>
            <a:endParaRPr lang="ru-RU" sz="1050" dirty="0">
              <a:solidFill>
                <a:schemeClr val="tx1"/>
              </a:solidFill>
            </a:endParaRPr>
          </a:p>
          <a:p>
            <a:pPr lvl="2"/>
            <a:r>
              <a:rPr lang="ru-RU" dirty="0">
                <a:solidFill>
                  <a:schemeClr val="tx1"/>
                </a:solidFill>
              </a:rPr>
              <a:t>метод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;</a:t>
            </a:r>
            <a:endParaRPr lang="ru-RU" sz="1050" dirty="0">
              <a:solidFill>
                <a:schemeClr val="tx1"/>
              </a:solidFill>
            </a:endParaRPr>
          </a:p>
          <a:p>
            <a:pPr lvl="2"/>
            <a:r>
              <a:rPr lang="ru-RU" dirty="0">
                <a:solidFill>
                  <a:schemeClr val="tx1"/>
                </a:solidFill>
              </a:rPr>
              <a:t>метод </a:t>
            </a:r>
            <a:r>
              <a:rPr lang="ru-RU" dirty="0" err="1">
                <a:solidFill>
                  <a:schemeClr val="tx1"/>
                </a:solidFill>
              </a:rPr>
              <a:t>ініціювання</a:t>
            </a:r>
            <a:r>
              <a:rPr lang="ru-RU" dirty="0">
                <a:solidFill>
                  <a:schemeClr val="tx1"/>
                </a:solidFill>
              </a:rPr>
              <a:t>;</a:t>
            </a:r>
            <a:endParaRPr lang="ru-RU" sz="1050" dirty="0">
              <a:solidFill>
                <a:schemeClr val="tx1"/>
              </a:solidFill>
            </a:endParaRPr>
          </a:p>
          <a:p>
            <a:pPr lvl="2"/>
            <a:r>
              <a:rPr lang="ru-RU" dirty="0" err="1">
                <a:solidFill>
                  <a:schemeClr val="tx1"/>
                </a:solidFill>
              </a:rPr>
              <a:t>рівень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приватності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sz="1050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За </a:t>
            </a:r>
            <a:r>
              <a:rPr lang="ru-RU" dirty="0" err="1">
                <a:solidFill>
                  <a:schemeClr val="tx1"/>
                </a:solidFill>
              </a:rPr>
              <a:t>рівнем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приватності</a:t>
            </a:r>
            <a:r>
              <a:rPr lang="ru-RU" dirty="0">
                <a:solidFill>
                  <a:schemeClr val="tx1"/>
                </a:solidFill>
              </a:rPr>
              <a:t> смарт-</a:t>
            </a:r>
            <a:r>
              <a:rPr lang="ru-RU" dirty="0" err="1">
                <a:solidFill>
                  <a:schemeClr val="tx1"/>
                </a:solidFill>
              </a:rPr>
              <a:t>контракти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повністю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відкритими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частково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конфіденційними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повністю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конфіденційними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тобто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сторонні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спостерігачі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бачити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умови</a:t>
            </a:r>
            <a:r>
              <a:rPr lang="ru-RU" dirty="0">
                <a:solidFill>
                  <a:schemeClr val="tx1"/>
                </a:solidFill>
              </a:rPr>
              <a:t> смарт-</a:t>
            </a:r>
            <a:r>
              <a:rPr lang="ru-RU" dirty="0" err="1">
                <a:solidFill>
                  <a:schemeClr val="tx1"/>
                </a:solidFill>
              </a:rPr>
              <a:t>контрактів</a:t>
            </a:r>
            <a:r>
              <a:rPr lang="ru-RU" dirty="0">
                <a:solidFill>
                  <a:schemeClr val="tx1"/>
                </a:solidFill>
              </a:rPr>
              <a:t>). </a:t>
            </a:r>
            <a:r>
              <a:rPr lang="ru-RU" dirty="0" err="1">
                <a:solidFill>
                  <a:schemeClr val="tx1"/>
                </a:solidFill>
              </a:rPr>
              <a:t>Однак</a:t>
            </a:r>
            <a:r>
              <a:rPr lang="ru-RU" dirty="0">
                <a:solidFill>
                  <a:schemeClr val="tx1"/>
                </a:solidFill>
              </a:rPr>
              <a:t> тема </a:t>
            </a:r>
            <a:r>
              <a:rPr lang="ru-RU" dirty="0" err="1">
                <a:solidFill>
                  <a:schemeClr val="tx1"/>
                </a:solidFill>
              </a:rPr>
              <a:t>приватності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дуже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розлога</a:t>
            </a:r>
            <a:r>
              <a:rPr lang="ru-RU" dirty="0">
                <a:solidFill>
                  <a:schemeClr val="tx1"/>
                </a:solidFill>
              </a:rPr>
              <a:t>, та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краще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розглянути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окремо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sz="12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6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Відмінність</a:t>
            </a:r>
            <a:r>
              <a:rPr lang="ru-RU" b="1" dirty="0">
                <a:solidFill>
                  <a:schemeClr val="tx1"/>
                </a:solidFill>
              </a:rPr>
              <a:t> платформ за </a:t>
            </a:r>
            <a:r>
              <a:rPr lang="ru-RU" b="1" dirty="0" err="1">
                <a:solidFill>
                  <a:schemeClr val="tx1"/>
                </a:solidFill>
              </a:rPr>
              <a:t>середовищем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виконання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 </a:t>
            </a:r>
            <a:r>
              <a:rPr lang="ru-RU" dirty="0" err="1">
                <a:solidFill>
                  <a:schemeClr val="tx1"/>
                </a:solidFill>
              </a:rPr>
              <a:t>середовищем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розрізняють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централізовані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децентралізовані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платформи</a:t>
            </a:r>
            <a:r>
              <a:rPr lang="ru-RU" dirty="0">
                <a:solidFill>
                  <a:schemeClr val="tx1"/>
                </a:solidFill>
              </a:rPr>
              <a:t> смарт-</a:t>
            </a:r>
            <a:r>
              <a:rPr lang="ru-RU" dirty="0" err="1">
                <a:solidFill>
                  <a:schemeClr val="tx1"/>
                </a:solidFill>
              </a:rPr>
              <a:t>контрактів</a:t>
            </a:r>
            <a:r>
              <a:rPr lang="ru-RU" dirty="0">
                <a:solidFill>
                  <a:schemeClr val="tx1"/>
                </a:solidFill>
              </a:rPr>
              <a:t>. У </a:t>
            </a:r>
            <a:r>
              <a:rPr lang="ru-RU" dirty="0" err="1">
                <a:solidFill>
                  <a:schemeClr val="tx1"/>
                </a:solidFill>
              </a:rPr>
              <a:t>разі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централізованих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контрактів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використовують</a:t>
            </a:r>
            <a:r>
              <a:rPr lang="ru-RU" dirty="0">
                <a:solidFill>
                  <a:schemeClr val="tx1"/>
                </a:solidFill>
              </a:rPr>
              <a:t> один </a:t>
            </a:r>
            <a:r>
              <a:rPr lang="ru-RU" dirty="0" err="1">
                <a:solidFill>
                  <a:schemeClr val="tx1"/>
                </a:solidFill>
              </a:rPr>
              <a:t>сервіс</a:t>
            </a:r>
            <a:r>
              <a:rPr lang="ru-RU" dirty="0">
                <a:solidFill>
                  <a:schemeClr val="tx1"/>
                </a:solidFill>
              </a:rPr>
              <a:t>, де є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один </a:t>
            </a:r>
            <a:r>
              <a:rPr lang="ru-RU" dirty="0" err="1">
                <a:solidFill>
                  <a:schemeClr val="tx1"/>
                </a:solidFill>
              </a:rPr>
              <a:t>валідатор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служба резервного </a:t>
            </a:r>
            <a:r>
              <a:rPr lang="ru-RU" dirty="0" err="1">
                <a:solidFill>
                  <a:schemeClr val="tx1"/>
                </a:solidFill>
              </a:rPr>
              <a:t>копіювання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відновлення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управляють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централізовано</a:t>
            </a:r>
            <a:r>
              <a:rPr lang="ru-RU" dirty="0">
                <a:solidFill>
                  <a:schemeClr val="tx1"/>
                </a:solidFill>
              </a:rPr>
              <a:t>. Є одна база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, яка </a:t>
            </a:r>
            <a:r>
              <a:rPr lang="ru-RU" dirty="0" err="1">
                <a:solidFill>
                  <a:schemeClr val="tx1"/>
                </a:solidFill>
              </a:rPr>
              <a:t>зберігає</a:t>
            </a:r>
            <a:r>
              <a:rPr lang="ru-RU" dirty="0">
                <a:solidFill>
                  <a:schemeClr val="tx1"/>
                </a:solidFill>
              </a:rPr>
              <a:t> всю </a:t>
            </a:r>
            <a:r>
              <a:rPr lang="ru-RU" dirty="0" err="1">
                <a:solidFill>
                  <a:schemeClr val="tx1"/>
                </a:solidFill>
              </a:rPr>
              <a:t>необхідну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інформацію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задання</a:t>
            </a:r>
            <a:r>
              <a:rPr lang="ru-RU" dirty="0">
                <a:solidFill>
                  <a:schemeClr val="tx1"/>
                </a:solidFill>
              </a:rPr>
              <a:t> умов смарт-контракту та </a:t>
            </a:r>
            <a:r>
              <a:rPr lang="ru-RU" dirty="0" err="1">
                <a:solidFill>
                  <a:schemeClr val="tx1"/>
                </a:solidFill>
              </a:rPr>
              <a:t>розподілення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цінності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оцифроване</a:t>
            </a:r>
            <a:r>
              <a:rPr lang="ru-RU" dirty="0">
                <a:solidFill>
                  <a:schemeClr val="tx1"/>
                </a:solidFill>
              </a:rPr>
              <a:t> право </a:t>
            </a:r>
            <a:r>
              <a:rPr lang="ru-RU" dirty="0" err="1">
                <a:solidFill>
                  <a:schemeClr val="tx1"/>
                </a:solidFill>
              </a:rPr>
              <a:t>власності</a:t>
            </a:r>
            <a:r>
              <a:rPr lang="ru-RU" dirty="0">
                <a:solidFill>
                  <a:schemeClr val="tx1"/>
                </a:solidFill>
              </a:rPr>
              <a:t> на актив). У </a:t>
            </a:r>
            <a:r>
              <a:rPr lang="ru-RU" dirty="0" err="1">
                <a:solidFill>
                  <a:schemeClr val="tx1"/>
                </a:solidFill>
              </a:rPr>
              <a:t>централізованого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сервісу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клієнт</a:t>
            </a:r>
            <a:r>
              <a:rPr lang="ru-RU" dirty="0">
                <a:solidFill>
                  <a:schemeClr val="tx1"/>
                </a:solidFill>
              </a:rPr>
              <a:t>. І </a:t>
            </a:r>
            <a:r>
              <a:rPr lang="ru-RU" dirty="0" err="1">
                <a:solidFill>
                  <a:schemeClr val="tx1"/>
                </a:solidFill>
              </a:rPr>
              <a:t>оскільки</a:t>
            </a:r>
            <a:r>
              <a:rPr lang="ru-RU" dirty="0">
                <a:solidFill>
                  <a:schemeClr val="tx1"/>
                </a:solidFill>
              </a:rPr>
              <a:t> платформа </a:t>
            </a:r>
            <a:r>
              <a:rPr lang="ru-RU" dirty="0" err="1">
                <a:solidFill>
                  <a:schemeClr val="tx1"/>
                </a:solidFill>
              </a:rPr>
              <a:t>централізована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механізми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аутентифікації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більш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примітивними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аніж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 (рис. 2).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894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Рис. 2 – </a:t>
            </a:r>
            <a:r>
              <a:rPr lang="ru-RU" dirty="0" err="1">
                <a:solidFill>
                  <a:schemeClr val="tx1"/>
                </a:solidFill>
              </a:rPr>
              <a:t>Централізована</a:t>
            </a:r>
            <a:r>
              <a:rPr lang="ru-RU" dirty="0">
                <a:solidFill>
                  <a:schemeClr val="tx1"/>
                </a:solidFill>
              </a:rPr>
              <a:t> платформа смарт-</a:t>
            </a:r>
            <a:r>
              <a:rPr lang="ru-RU" dirty="0" err="1">
                <a:solidFill>
                  <a:schemeClr val="tx1"/>
                </a:solidFill>
              </a:rPr>
              <a:t>контрактів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489" y="865188"/>
            <a:ext cx="2840037" cy="284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51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Відмінність</a:t>
            </a:r>
            <a:r>
              <a:rPr lang="ru-RU" b="1" dirty="0">
                <a:solidFill>
                  <a:schemeClr val="tx1"/>
                </a:solidFill>
              </a:rPr>
              <a:t> платформ за способом </a:t>
            </a:r>
            <a:r>
              <a:rPr lang="ru-RU" b="1" dirty="0" err="1">
                <a:solidFill>
                  <a:schemeClr val="tx1"/>
                </a:solidFill>
              </a:rPr>
              <a:t>виконання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контрактів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>
                <a:solidFill>
                  <a:schemeClr val="tx1"/>
                </a:solidFill>
              </a:rPr>
              <a:t>Повний</a:t>
            </a:r>
            <a:r>
              <a:rPr lang="ru-RU" i="1" dirty="0">
                <a:solidFill>
                  <a:schemeClr val="tx1"/>
                </a:solidFill>
              </a:rPr>
              <a:t> за </a:t>
            </a:r>
            <a:r>
              <a:rPr lang="ru-RU" i="1" dirty="0" err="1">
                <a:solidFill>
                  <a:schemeClr val="tx1"/>
                </a:solidFill>
              </a:rPr>
              <a:t>Тюрінгом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смарт-контракт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задавати</a:t>
            </a:r>
            <a:r>
              <a:rPr lang="ru-RU" dirty="0">
                <a:solidFill>
                  <a:schemeClr val="tx1"/>
                </a:solidFill>
              </a:rPr>
              <a:t> практично будь-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алгоритми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якості</a:t>
            </a:r>
            <a:r>
              <a:rPr lang="ru-RU" dirty="0">
                <a:solidFill>
                  <a:schemeClr val="tx1"/>
                </a:solidFill>
              </a:rPr>
              <a:t> умов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контракту: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написання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функцій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використовують</a:t>
            </a:r>
            <a:r>
              <a:rPr lang="ru-RU" dirty="0">
                <a:solidFill>
                  <a:schemeClr val="tx1"/>
                </a:solidFill>
              </a:rPr>
              <a:t> цикли, та </a:t>
            </a:r>
            <a:r>
              <a:rPr lang="ru-RU" dirty="0" err="1">
                <a:solidFill>
                  <a:schemeClr val="tx1"/>
                </a:solidFill>
              </a:rPr>
              <a:t>функцій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розрахунку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ймовірностей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власних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алгоритмів</a:t>
            </a:r>
            <a:r>
              <a:rPr lang="ru-RU" dirty="0">
                <a:solidFill>
                  <a:schemeClr val="tx1"/>
                </a:solidFill>
              </a:rPr>
              <a:t>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навіть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написання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власних</a:t>
            </a:r>
            <a:r>
              <a:rPr lang="ru-RU" dirty="0">
                <a:solidFill>
                  <a:schemeClr val="tx1"/>
                </a:solidFill>
              </a:rPr>
              <a:t> смарт-</a:t>
            </a:r>
            <a:r>
              <a:rPr lang="ru-RU" dirty="0" err="1">
                <a:solidFill>
                  <a:schemeClr val="tx1"/>
                </a:solidFill>
              </a:rPr>
              <a:t>контрактів</a:t>
            </a:r>
            <a:r>
              <a:rPr lang="ru-RU" dirty="0">
                <a:solidFill>
                  <a:schemeClr val="tx1"/>
                </a:solidFill>
              </a:rPr>
              <a:t>. У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разі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мають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увазі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дійсно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довільне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написання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логіки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Перевага</a:t>
            </a:r>
            <a:r>
              <a:rPr lang="ru-RU" dirty="0">
                <a:solidFill>
                  <a:schemeClr val="tx1"/>
                </a:solidFill>
              </a:rPr>
              <a:t> такого </a:t>
            </a:r>
            <a:r>
              <a:rPr lang="ru-RU" dirty="0" err="1">
                <a:solidFill>
                  <a:schemeClr val="tx1"/>
                </a:solidFill>
              </a:rPr>
              <a:t>підходу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полягає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більшій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гнучкості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програмування</a:t>
            </a:r>
            <a:r>
              <a:rPr lang="ru-RU" dirty="0">
                <a:solidFill>
                  <a:schemeClr val="tx1"/>
                </a:solidFill>
              </a:rPr>
              <a:t> смарт-контракту. </a:t>
            </a:r>
            <a:r>
              <a:rPr lang="ru-RU" dirty="0" err="1">
                <a:solidFill>
                  <a:schemeClr val="tx1"/>
                </a:solidFill>
              </a:rPr>
              <a:t>Недолік</a:t>
            </a:r>
            <a:r>
              <a:rPr lang="ru-RU" dirty="0">
                <a:solidFill>
                  <a:schemeClr val="tx1"/>
                </a:solidFill>
              </a:rPr>
              <a:t> –</a:t>
            </a:r>
            <a:r>
              <a:rPr lang="ru-RU" dirty="0" err="1">
                <a:solidFill>
                  <a:schemeClr val="tx1"/>
                </a:solidFill>
              </a:rPr>
              <a:t>неможливість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гарантувати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платформи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оскільки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ситуації</a:t>
            </a:r>
            <a:r>
              <a:rPr lang="ru-RU" dirty="0">
                <a:solidFill>
                  <a:schemeClr val="tx1"/>
                </a:solidFill>
              </a:rPr>
              <a:t>, за </a:t>
            </a:r>
            <a:r>
              <a:rPr lang="ru-RU" dirty="0" err="1">
                <a:solidFill>
                  <a:schemeClr val="tx1"/>
                </a:solidFill>
              </a:rPr>
              <a:t>яких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смарт-контракту, </a:t>
            </a:r>
            <a:r>
              <a:rPr lang="ru-RU" dirty="0" err="1">
                <a:solidFill>
                  <a:schemeClr val="tx1"/>
                </a:solidFill>
              </a:rPr>
              <a:t>написаного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повною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Тюрінгом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мовою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програмування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непередбачуваним</a:t>
            </a:r>
            <a:r>
              <a:rPr lang="ru-RU" dirty="0">
                <a:solidFill>
                  <a:schemeClr val="tx1"/>
                </a:solidFill>
              </a:rPr>
              <a:t>. До </a:t>
            </a:r>
            <a:r>
              <a:rPr lang="ru-RU" dirty="0" err="1">
                <a:solidFill>
                  <a:schemeClr val="tx1"/>
                </a:solidFill>
              </a:rPr>
              <a:t>довільних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повних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Тюрінгом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контрактів</a:t>
            </a:r>
            <a:r>
              <a:rPr lang="ru-RU" dirty="0">
                <a:solidFill>
                  <a:schemeClr val="tx1"/>
                </a:solidFill>
              </a:rPr>
              <a:t> належать платформа </a:t>
            </a:r>
            <a:r>
              <a:rPr lang="ru-RU" dirty="0" err="1">
                <a:solidFill>
                  <a:schemeClr val="tx1"/>
                </a:solidFill>
              </a:rPr>
              <a:t>Ethereum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RootStock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26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i="1" dirty="0" err="1">
                <a:solidFill>
                  <a:schemeClr val="tx1"/>
                </a:solidFill>
              </a:rPr>
              <a:t>Неповні</a:t>
            </a:r>
            <a:r>
              <a:rPr lang="ru-RU" i="1" dirty="0">
                <a:solidFill>
                  <a:schemeClr val="tx1"/>
                </a:solidFill>
              </a:rPr>
              <a:t> за </a:t>
            </a:r>
            <a:r>
              <a:rPr lang="ru-RU" i="1" dirty="0" err="1">
                <a:solidFill>
                  <a:schemeClr val="tx1"/>
                </a:solidFill>
              </a:rPr>
              <a:t>Тюрінгом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мови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програмування</a:t>
            </a:r>
            <a:r>
              <a:rPr lang="ru-RU" dirty="0">
                <a:solidFill>
                  <a:schemeClr val="tx1"/>
                </a:solidFill>
              </a:rPr>
              <a:t> смарт-</a:t>
            </a:r>
            <a:r>
              <a:rPr lang="ru-RU" dirty="0" err="1">
                <a:solidFill>
                  <a:schemeClr val="tx1"/>
                </a:solidFill>
              </a:rPr>
              <a:t>контрактів</a:t>
            </a:r>
            <a:r>
              <a:rPr lang="ru-RU" dirty="0">
                <a:solidFill>
                  <a:schemeClr val="tx1"/>
                </a:solidFill>
              </a:rPr>
              <a:t> (як-от </a:t>
            </a:r>
            <a:r>
              <a:rPr lang="ru-RU" dirty="0" err="1">
                <a:solidFill>
                  <a:schemeClr val="tx1"/>
                </a:solidFill>
              </a:rPr>
              <a:t>скрипти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Litecoin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дозволяють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довільному</a:t>
            </a:r>
            <a:r>
              <a:rPr lang="ru-RU" dirty="0">
                <a:solidFill>
                  <a:schemeClr val="tx1"/>
                </a:solidFill>
              </a:rPr>
              <a:t> порядку </a:t>
            </a:r>
            <a:r>
              <a:rPr lang="ru-RU" dirty="0" err="1">
                <a:solidFill>
                  <a:schemeClr val="tx1"/>
                </a:solidFill>
              </a:rPr>
              <a:t>використовувати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операції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Однак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використовувати</a:t>
            </a:r>
            <a:r>
              <a:rPr lang="ru-RU" dirty="0">
                <a:solidFill>
                  <a:schemeClr val="tx1"/>
                </a:solidFill>
              </a:rPr>
              <a:t> цикли та </a:t>
            </a:r>
            <a:r>
              <a:rPr lang="ru-RU" dirty="0" err="1">
                <a:solidFill>
                  <a:schemeClr val="tx1"/>
                </a:solidFill>
              </a:rPr>
              <a:t>реалізовувати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алгоритми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вже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. За </a:t>
            </a:r>
            <a:r>
              <a:rPr lang="ru-RU" dirty="0" err="1">
                <a:solidFill>
                  <a:schemeClr val="tx1"/>
                </a:solidFill>
              </a:rPr>
              <a:t>допомоги</a:t>
            </a:r>
            <a:r>
              <a:rPr lang="ru-RU" dirty="0">
                <a:solidFill>
                  <a:schemeClr val="tx1"/>
                </a:solidFill>
              </a:rPr>
              <a:t> такого </a:t>
            </a:r>
            <a:r>
              <a:rPr lang="ru-RU" dirty="0" err="1">
                <a:solidFill>
                  <a:schemeClr val="tx1"/>
                </a:solidFill>
              </a:rPr>
              <a:t>підходу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створити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безпечне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середовище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контракту.</a:t>
            </a:r>
          </a:p>
          <a:p>
            <a:r>
              <a:rPr lang="ru-RU" i="1" dirty="0" err="1">
                <a:solidFill>
                  <a:schemeClr val="tx1"/>
                </a:solidFill>
              </a:rPr>
              <a:t>Попередньо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визначені</a:t>
            </a:r>
            <a:r>
              <a:rPr lang="ru-RU" i="1" dirty="0">
                <a:solidFill>
                  <a:schemeClr val="tx1"/>
                </a:solidFill>
              </a:rPr>
              <a:t> (</a:t>
            </a:r>
            <a:r>
              <a:rPr lang="ru-RU" i="1" dirty="0" err="1">
                <a:solidFill>
                  <a:schemeClr val="tx1"/>
                </a:solidFill>
              </a:rPr>
              <a:t>шаблонні</a:t>
            </a:r>
            <a:r>
              <a:rPr lang="ru-RU" i="1" dirty="0">
                <a:solidFill>
                  <a:schemeClr val="tx1"/>
                </a:solidFill>
              </a:rPr>
              <a:t>) </a:t>
            </a:r>
            <a:r>
              <a:rPr lang="ru-RU" dirty="0">
                <a:solidFill>
                  <a:schemeClr val="tx1"/>
                </a:solidFill>
              </a:rPr>
              <a:t>смарт-</a:t>
            </a:r>
            <a:r>
              <a:rPr lang="ru-RU" dirty="0" err="1">
                <a:solidFill>
                  <a:schemeClr val="tx1"/>
                </a:solidFill>
              </a:rPr>
              <a:t>контракти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підтримують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обмежений</a:t>
            </a:r>
            <a:r>
              <a:rPr lang="ru-RU" dirty="0">
                <a:solidFill>
                  <a:schemeClr val="tx1"/>
                </a:solidFill>
              </a:rPr>
              <a:t> список </a:t>
            </a:r>
            <a:r>
              <a:rPr lang="ru-RU" dirty="0" err="1">
                <a:solidFill>
                  <a:schemeClr val="tx1"/>
                </a:solidFill>
              </a:rPr>
              <a:t>шаблонів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зазвичай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кілька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десятків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найпопулярніших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контрактів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реалізовано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заздалегідь</a:t>
            </a:r>
            <a:r>
              <a:rPr lang="ru-RU" dirty="0">
                <a:solidFill>
                  <a:schemeClr val="tx1"/>
                </a:solidFill>
              </a:rPr>
              <a:t>). Це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більший</a:t>
            </a:r>
            <a:r>
              <a:rPr lang="ru-RU" dirty="0">
                <a:solidFill>
                  <a:schemeClr val="tx1"/>
                </a:solidFill>
              </a:rPr>
              <a:t> контроль над </a:t>
            </a:r>
            <a:r>
              <a:rPr lang="ru-RU" dirty="0" err="1">
                <a:solidFill>
                  <a:schemeClr val="tx1"/>
                </a:solidFill>
              </a:rPr>
              <a:t>безпекою</a:t>
            </a:r>
            <a:r>
              <a:rPr lang="ru-RU" dirty="0">
                <a:solidFill>
                  <a:schemeClr val="tx1"/>
                </a:solidFill>
              </a:rPr>
              <a:t>, на </a:t>
            </a:r>
            <a:r>
              <a:rPr lang="ru-RU" dirty="0" err="1">
                <a:solidFill>
                  <a:schemeClr val="tx1"/>
                </a:solidFill>
              </a:rPr>
              <a:t>відміну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попередніх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способів</a:t>
            </a:r>
            <a:r>
              <a:rPr lang="ru-RU" dirty="0">
                <a:solidFill>
                  <a:schemeClr val="tx1"/>
                </a:solidFill>
              </a:rPr>
              <a:t>. До платформ,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підхід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віднести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Stellar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BitShares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Steemit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BitShares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цілу</a:t>
            </a:r>
            <a:r>
              <a:rPr lang="ru-RU" dirty="0">
                <a:solidFill>
                  <a:schemeClr val="tx1"/>
                </a:solidFill>
              </a:rPr>
              <a:t> низку смарт-</a:t>
            </a:r>
            <a:r>
              <a:rPr lang="ru-RU" dirty="0" err="1">
                <a:solidFill>
                  <a:schemeClr val="tx1"/>
                </a:solidFill>
              </a:rPr>
              <a:t>контрактів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торгівлі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обліковими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записами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самою платформою та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параметрами. </a:t>
            </a:r>
            <a:r>
              <a:rPr lang="ru-RU" dirty="0" err="1">
                <a:solidFill>
                  <a:schemeClr val="tx1"/>
                </a:solidFill>
              </a:rPr>
              <a:t>Steemit</a:t>
            </a:r>
            <a:r>
              <a:rPr lang="ru-RU" dirty="0">
                <a:solidFill>
                  <a:schemeClr val="tx1"/>
                </a:solidFill>
              </a:rPr>
              <a:t> – схожа платформа, але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орієнтовано</a:t>
            </a:r>
            <a:r>
              <a:rPr lang="ru-RU" dirty="0">
                <a:solidFill>
                  <a:schemeClr val="tx1"/>
                </a:solidFill>
              </a:rPr>
              <a:t> не на </a:t>
            </a:r>
            <a:r>
              <a:rPr lang="ru-RU" dirty="0" err="1">
                <a:solidFill>
                  <a:schemeClr val="tx1"/>
                </a:solidFill>
              </a:rPr>
              <a:t>випуск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токенів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торгівлю</a:t>
            </a:r>
            <a:r>
              <a:rPr lang="ru-RU" dirty="0">
                <a:solidFill>
                  <a:schemeClr val="tx1"/>
                </a:solidFill>
              </a:rPr>
              <a:t>, як </a:t>
            </a:r>
            <a:r>
              <a:rPr lang="ru-RU" dirty="0" err="1">
                <a:solidFill>
                  <a:schemeClr val="tx1"/>
                </a:solidFill>
              </a:rPr>
              <a:t>BitShares</a:t>
            </a:r>
            <a:r>
              <a:rPr lang="ru-RU" dirty="0">
                <a:solidFill>
                  <a:schemeClr val="tx1"/>
                </a:solidFill>
              </a:rPr>
              <a:t>, а на </a:t>
            </a:r>
            <a:r>
              <a:rPr lang="ru-RU" dirty="0" err="1">
                <a:solidFill>
                  <a:schemeClr val="tx1"/>
                </a:solidFill>
              </a:rPr>
              <a:t>ведення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блогів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себто</a:t>
            </a:r>
            <a:r>
              <a:rPr lang="ru-RU" dirty="0">
                <a:solidFill>
                  <a:schemeClr val="tx1"/>
                </a:solidFill>
              </a:rPr>
              <a:t> вона </a:t>
            </a:r>
            <a:r>
              <a:rPr lang="ru-RU" dirty="0" err="1">
                <a:solidFill>
                  <a:schemeClr val="tx1"/>
                </a:solidFill>
              </a:rPr>
              <a:t>зберігає</a:t>
            </a:r>
            <a:r>
              <a:rPr lang="ru-RU" dirty="0">
                <a:solidFill>
                  <a:schemeClr val="tx1"/>
                </a:solidFill>
              </a:rPr>
              <a:t> й </a:t>
            </a:r>
            <a:r>
              <a:rPr lang="ru-RU" dirty="0" err="1">
                <a:solidFill>
                  <a:schemeClr val="tx1"/>
                </a:solidFill>
              </a:rPr>
              <a:t>обробляє</a:t>
            </a:r>
            <a:r>
              <a:rPr lang="ru-RU" dirty="0">
                <a:solidFill>
                  <a:schemeClr val="tx1"/>
                </a:solidFill>
              </a:rPr>
              <a:t> контент у </a:t>
            </a:r>
            <a:r>
              <a:rPr lang="ru-RU" dirty="0" err="1">
                <a:solidFill>
                  <a:schemeClr val="tx1"/>
                </a:solidFill>
              </a:rPr>
              <a:t>децентралізований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спосіб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06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Відмінність</a:t>
            </a:r>
            <a:r>
              <a:rPr lang="ru-RU" b="1" dirty="0">
                <a:solidFill>
                  <a:schemeClr val="tx1"/>
                </a:solidFill>
              </a:rPr>
              <a:t> платформ за способом </a:t>
            </a:r>
            <a:r>
              <a:rPr lang="ru-RU" b="1" dirty="0" err="1">
                <a:solidFill>
                  <a:schemeClr val="tx1"/>
                </a:solidFill>
              </a:rPr>
              <a:t>ініціювання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контрактів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45673"/>
            <a:ext cx="8725284" cy="4756727"/>
          </a:xfrm>
        </p:spPr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tx1"/>
                </a:solidFill>
              </a:rPr>
              <a:t>За способом </a:t>
            </a:r>
            <a:r>
              <a:rPr lang="ru-RU" dirty="0" err="1">
                <a:solidFill>
                  <a:schemeClr val="tx1"/>
                </a:solidFill>
              </a:rPr>
              <a:t>ініціації</a:t>
            </a:r>
            <a:r>
              <a:rPr lang="ru-RU" dirty="0">
                <a:solidFill>
                  <a:schemeClr val="tx1"/>
                </a:solidFill>
              </a:rPr>
              <a:t> смарт-</a:t>
            </a:r>
            <a:r>
              <a:rPr lang="ru-RU" dirty="0" err="1">
                <a:solidFill>
                  <a:schemeClr val="tx1"/>
                </a:solidFill>
              </a:rPr>
              <a:t>контракти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розділити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щонайменше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дві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групи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i="1" dirty="0" err="1">
                <a:solidFill>
                  <a:schemeClr val="tx1"/>
                </a:solidFill>
              </a:rPr>
              <a:t>автоматизовані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та </a:t>
            </a:r>
            <a:r>
              <a:rPr lang="ru-RU" i="1" dirty="0" err="1">
                <a:solidFill>
                  <a:schemeClr val="tx1"/>
                </a:solidFill>
              </a:rPr>
              <a:t>ручні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ru-RU" i="1" dirty="0" err="1">
                <a:solidFill>
                  <a:schemeClr val="tx1"/>
                </a:solidFill>
              </a:rPr>
              <a:t>неавтоматизовані</a:t>
            </a:r>
            <a:r>
              <a:rPr lang="ru-RU" dirty="0">
                <a:solidFill>
                  <a:schemeClr val="tx1"/>
                </a:solidFill>
              </a:rPr>
              <a:t>). Для </a:t>
            </a:r>
            <a:r>
              <a:rPr lang="ru-RU" dirty="0" err="1">
                <a:solidFill>
                  <a:schemeClr val="tx1"/>
                </a:solidFill>
              </a:rPr>
              <a:t>автоматизованих</a:t>
            </a:r>
            <a:r>
              <a:rPr lang="ru-RU" dirty="0">
                <a:solidFill>
                  <a:schemeClr val="tx1"/>
                </a:solidFill>
              </a:rPr>
              <a:t> характерно,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всіх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відомих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параметрів</a:t>
            </a:r>
            <a:r>
              <a:rPr lang="ru-RU" dirty="0">
                <a:solidFill>
                  <a:schemeClr val="tx1"/>
                </a:solidFill>
              </a:rPr>
              <a:t> і умов,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настали, смарт-контракт </a:t>
            </a:r>
            <a:r>
              <a:rPr lang="ru-RU" dirty="0" err="1">
                <a:solidFill>
                  <a:schemeClr val="tx1"/>
                </a:solidFill>
              </a:rPr>
              <a:t>повністю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виконано</a:t>
            </a:r>
            <a:r>
              <a:rPr lang="ru-RU" dirty="0">
                <a:solidFill>
                  <a:schemeClr val="tx1"/>
                </a:solidFill>
              </a:rPr>
              <a:t> автоматично, </a:t>
            </a:r>
            <a:r>
              <a:rPr lang="ru-RU" dirty="0" err="1">
                <a:solidFill>
                  <a:schemeClr val="tx1"/>
                </a:solidFill>
              </a:rPr>
              <a:t>тобто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потрібно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відправляти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якісь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додаткові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витрачати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додаткову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комісію</a:t>
            </a:r>
            <a:r>
              <a:rPr lang="ru-RU" dirty="0">
                <a:solidFill>
                  <a:schemeClr val="tx1"/>
                </a:solidFill>
              </a:rPr>
              <a:t> за кожного </a:t>
            </a:r>
            <a:r>
              <a:rPr lang="ru-RU" dirty="0" err="1">
                <a:solidFill>
                  <a:schemeClr val="tx1"/>
                </a:solidFill>
              </a:rPr>
              <a:t>наступного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. Сама платформа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щоби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розрахувати</a:t>
            </a:r>
            <a:r>
              <a:rPr lang="ru-RU" dirty="0">
                <a:solidFill>
                  <a:schemeClr val="tx1"/>
                </a:solidFill>
              </a:rPr>
              <a:t>, як </a:t>
            </a:r>
            <a:r>
              <a:rPr lang="ru-RU" dirty="0" err="1">
                <a:solidFill>
                  <a:schemeClr val="tx1"/>
                </a:solidFill>
              </a:rPr>
              <a:t>саме</a:t>
            </a:r>
            <a:r>
              <a:rPr lang="ru-RU" dirty="0">
                <a:solidFill>
                  <a:schemeClr val="tx1"/>
                </a:solidFill>
              </a:rPr>
              <a:t> смарт-контракт буде завершено. </a:t>
            </a:r>
            <a:r>
              <a:rPr lang="ru-RU" dirty="0" err="1">
                <a:solidFill>
                  <a:schemeClr val="tx1"/>
                </a:solidFill>
              </a:rPr>
              <a:t>Логіка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разі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довільна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заздалегідь</a:t>
            </a:r>
            <a:r>
              <a:rPr lang="ru-RU" dirty="0">
                <a:solidFill>
                  <a:schemeClr val="tx1"/>
                </a:solidFill>
              </a:rPr>
              <a:t> задана, тому результат </a:t>
            </a:r>
            <a:r>
              <a:rPr lang="ru-RU" dirty="0" err="1">
                <a:solidFill>
                  <a:schemeClr val="tx1"/>
                </a:solidFill>
              </a:rPr>
              <a:t>передбачуваний</a:t>
            </a:r>
            <a:r>
              <a:rPr lang="ru-RU" dirty="0">
                <a:solidFill>
                  <a:schemeClr val="tx1"/>
                </a:solidFill>
              </a:rPr>
              <a:t>. Це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наперед </a:t>
            </a:r>
            <a:r>
              <a:rPr lang="ru-RU" dirty="0" err="1">
                <a:solidFill>
                  <a:schemeClr val="tx1"/>
                </a:solidFill>
              </a:rPr>
              <a:t>оцінити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складність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смарт-контракту і, 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розрахувати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комісію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Для смарт-</a:t>
            </a:r>
            <a:r>
              <a:rPr lang="ru-RU" dirty="0" err="1">
                <a:solidFill>
                  <a:schemeClr val="tx1"/>
                </a:solidFill>
              </a:rPr>
              <a:t>контрактів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запрограмовано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довільний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спосіб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автоматизовано</a:t>
            </a:r>
            <a:r>
              <a:rPr lang="ru-RU" dirty="0">
                <a:solidFill>
                  <a:schemeClr val="tx1"/>
                </a:solidFill>
              </a:rPr>
              <a:t>. Для </a:t>
            </a:r>
            <a:r>
              <a:rPr lang="ru-RU" dirty="0" err="1">
                <a:solidFill>
                  <a:schemeClr val="tx1"/>
                </a:solidFill>
              </a:rPr>
              <a:t>ініціювання</a:t>
            </a:r>
            <a:r>
              <a:rPr lang="ru-RU" dirty="0">
                <a:solidFill>
                  <a:schemeClr val="tx1"/>
                </a:solidFill>
              </a:rPr>
              <a:t> такого смарт- контракту на кожному </a:t>
            </a:r>
            <a:r>
              <a:rPr lang="ru-RU" dirty="0" err="1">
                <a:solidFill>
                  <a:schemeClr val="tx1"/>
                </a:solidFill>
              </a:rPr>
              <a:t>кроці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потрібно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створювати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транзакцію</a:t>
            </a:r>
            <a:r>
              <a:rPr lang="ru-RU" dirty="0">
                <a:solidFill>
                  <a:schemeClr val="tx1"/>
                </a:solidFill>
              </a:rPr>
              <a:t>, яка </a:t>
            </a:r>
            <a:r>
              <a:rPr lang="ru-RU" dirty="0" err="1">
                <a:solidFill>
                  <a:schemeClr val="tx1"/>
                </a:solidFill>
              </a:rPr>
              <a:t>викликатиме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наступний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етап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наступний</a:t>
            </a:r>
            <a:r>
              <a:rPr lang="ru-RU" dirty="0">
                <a:solidFill>
                  <a:schemeClr val="tx1"/>
                </a:solidFill>
              </a:rPr>
              <a:t> метод смарт-контракту, </a:t>
            </a:r>
            <a:r>
              <a:rPr lang="ru-RU" dirty="0" err="1">
                <a:solidFill>
                  <a:schemeClr val="tx1"/>
                </a:solidFill>
              </a:rPr>
              <a:t>оплачувати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комісію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чекати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підтвердження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завершено </a:t>
            </a:r>
            <a:r>
              <a:rPr lang="ru-RU" dirty="0" err="1">
                <a:solidFill>
                  <a:schemeClr val="tx1"/>
                </a:solidFill>
              </a:rPr>
              <a:t>успішно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ні</a:t>
            </a:r>
            <a:r>
              <a:rPr lang="ru-RU" dirty="0">
                <a:solidFill>
                  <a:schemeClr val="tx1"/>
                </a:solidFill>
              </a:rPr>
              <a:t>, тому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код смарт-контракту </a:t>
            </a:r>
            <a:r>
              <a:rPr lang="ru-RU" dirty="0" err="1">
                <a:solidFill>
                  <a:schemeClr val="tx1"/>
                </a:solidFill>
              </a:rPr>
              <a:t>довільний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з'являтися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якісь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непередбачувані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моменти</a:t>
            </a:r>
            <a:r>
              <a:rPr lang="ru-RU" dirty="0">
                <a:solidFill>
                  <a:schemeClr val="tx1"/>
                </a:solidFill>
              </a:rPr>
              <a:t>, як-от </a:t>
            </a:r>
            <a:r>
              <a:rPr lang="ru-RU" dirty="0" err="1">
                <a:solidFill>
                  <a:schemeClr val="tx1"/>
                </a:solidFill>
              </a:rPr>
              <a:t>нескінченний</a:t>
            </a:r>
            <a:r>
              <a:rPr lang="ru-RU" dirty="0">
                <a:solidFill>
                  <a:schemeClr val="tx1"/>
                </a:solidFill>
              </a:rPr>
              <a:t> цикл, </a:t>
            </a:r>
            <a:r>
              <a:rPr lang="ru-RU" dirty="0" err="1">
                <a:solidFill>
                  <a:schemeClr val="tx1"/>
                </a:solidFill>
              </a:rPr>
              <a:t>бракування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якихось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параметрів</a:t>
            </a:r>
            <a:r>
              <a:rPr lang="ru-RU" dirty="0">
                <a:solidFill>
                  <a:schemeClr val="tx1"/>
                </a:solidFill>
              </a:rPr>
              <a:t> й </a:t>
            </a:r>
            <a:r>
              <a:rPr lang="ru-RU" dirty="0" err="1">
                <a:solidFill>
                  <a:schemeClr val="tx1"/>
                </a:solidFill>
              </a:rPr>
              <a:t>аргументів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необроблені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виняткові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ситуації</a:t>
            </a:r>
            <a:r>
              <a:rPr lang="ru-RU" dirty="0">
                <a:solidFill>
                  <a:schemeClr val="tx1"/>
                </a:solidFill>
              </a:rPr>
              <a:t> й </a:t>
            </a:r>
            <a:r>
              <a:rPr lang="ru-RU" dirty="0" err="1">
                <a:solidFill>
                  <a:schemeClr val="tx1"/>
                </a:solidFill>
              </a:rPr>
              <a:t>таке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інше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468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/>
                </a:solidFill>
              </a:rPr>
              <a:t>Вступ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до </a:t>
            </a:r>
            <a:r>
              <a:rPr lang="ru-RU" dirty="0" err="1">
                <a:solidFill>
                  <a:schemeClr val="tx1"/>
                </a:solidFill>
              </a:rPr>
              <a:t>токенізації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активів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самого початку слово </a:t>
            </a:r>
            <a:r>
              <a:rPr lang="ru-RU" i="1" dirty="0" err="1">
                <a:solidFill>
                  <a:schemeClr val="tx1"/>
                </a:solidFill>
              </a:rPr>
              <a:t>токен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використовувалося</a:t>
            </a:r>
            <a:r>
              <a:rPr lang="ru-RU" dirty="0">
                <a:solidFill>
                  <a:schemeClr val="tx1"/>
                </a:solidFill>
              </a:rPr>
              <a:t>, коли люди говорили про </a:t>
            </a:r>
            <a:r>
              <a:rPr lang="ru-RU" dirty="0" err="1">
                <a:solidFill>
                  <a:schemeClr val="tx1"/>
                </a:solidFill>
              </a:rPr>
              <a:t>випуск</a:t>
            </a:r>
            <a:r>
              <a:rPr lang="ru-RU" dirty="0">
                <a:solidFill>
                  <a:schemeClr val="tx1"/>
                </a:solidFill>
              </a:rPr>
              <a:t> проектами </a:t>
            </a:r>
            <a:r>
              <a:rPr lang="ru-RU" dirty="0" err="1">
                <a:solidFill>
                  <a:schemeClr val="tx1"/>
                </a:solidFill>
              </a:rPr>
              <a:t>власних</a:t>
            </a:r>
            <a:r>
              <a:rPr lang="ru-RU" dirty="0">
                <a:solidFill>
                  <a:schemeClr val="tx1"/>
                </a:solidFill>
              </a:rPr>
              <a:t> монет. У </a:t>
            </a:r>
            <a:r>
              <a:rPr lang="ru-RU" dirty="0" err="1">
                <a:solidFill>
                  <a:schemeClr val="tx1"/>
                </a:solidFill>
              </a:rPr>
              <a:t>цих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випадках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</a:t>
            </a:r>
            <a:r>
              <a:rPr lang="ru-RU" dirty="0">
                <a:solidFill>
                  <a:schemeClr val="tx1"/>
                </a:solidFill>
              </a:rPr>
              <a:t> являв собою право </a:t>
            </a:r>
            <a:r>
              <a:rPr lang="ru-RU" dirty="0" err="1">
                <a:solidFill>
                  <a:schemeClr val="tx1"/>
                </a:solidFill>
              </a:rPr>
              <a:t>власності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створюється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передається</a:t>
            </a:r>
            <a:r>
              <a:rPr lang="ru-RU" dirty="0">
                <a:solidFill>
                  <a:schemeClr val="tx1"/>
                </a:solidFill>
              </a:rPr>
              <a:t> в межах </a:t>
            </a:r>
            <a:r>
              <a:rPr lang="ru-RU" dirty="0" err="1">
                <a:solidFill>
                  <a:schemeClr val="tx1"/>
                </a:solidFill>
              </a:rPr>
              <a:t>облікової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знаходитися</a:t>
            </a:r>
            <a:r>
              <a:rPr lang="ru-RU" dirty="0">
                <a:solidFill>
                  <a:schemeClr val="tx1"/>
                </a:solidFill>
              </a:rPr>
              <a:t> як </a:t>
            </a:r>
            <a:r>
              <a:rPr lang="ru-RU" dirty="0" err="1">
                <a:solidFill>
                  <a:schemeClr val="tx1"/>
                </a:solidFill>
              </a:rPr>
              <a:t>під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управлінням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однієї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компанії</a:t>
            </a:r>
            <a:r>
              <a:rPr lang="ru-RU" dirty="0">
                <a:solidFill>
                  <a:schemeClr val="tx1"/>
                </a:solidFill>
              </a:rPr>
              <a:t>, так і </a:t>
            </a:r>
            <a:r>
              <a:rPr lang="ru-RU" dirty="0" err="1">
                <a:solidFill>
                  <a:schemeClr val="tx1"/>
                </a:solidFill>
              </a:rPr>
              <a:t>групи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незалежних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валідаторів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облікова</a:t>
            </a:r>
            <a:r>
              <a:rPr lang="ru-RU" dirty="0">
                <a:solidFill>
                  <a:schemeClr val="tx1"/>
                </a:solidFill>
              </a:rPr>
              <a:t> система </a:t>
            </a:r>
            <a:r>
              <a:rPr lang="ru-RU" dirty="0" err="1">
                <a:solidFill>
                  <a:schemeClr val="tx1"/>
                </a:solidFill>
              </a:rPr>
              <a:t>стає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основним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джерелом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визначення</a:t>
            </a:r>
            <a:r>
              <a:rPr lang="ru-RU" dirty="0">
                <a:solidFill>
                  <a:schemeClr val="tx1"/>
                </a:solidFill>
              </a:rPr>
              <a:t> права </a:t>
            </a:r>
            <a:r>
              <a:rPr lang="ru-RU" dirty="0" err="1">
                <a:solidFill>
                  <a:schemeClr val="tx1"/>
                </a:solidFill>
              </a:rPr>
              <a:t>власності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певний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>
                <a:solidFill>
                  <a:schemeClr val="tx1"/>
                </a:solidFill>
              </a:rPr>
              <a:t>актив</a:t>
            </a:r>
            <a:r>
              <a:rPr lang="ru-RU" dirty="0">
                <a:solidFill>
                  <a:schemeClr val="tx1"/>
                </a:solidFill>
              </a:rPr>
              <a:t>, то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називається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токенізованим</a:t>
            </a:r>
            <a:r>
              <a:rPr lang="ru-RU" i="1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У </a:t>
            </a:r>
            <a:r>
              <a:rPr lang="ru-RU" dirty="0" err="1">
                <a:solidFill>
                  <a:schemeClr val="tx1"/>
                </a:solidFill>
              </a:rPr>
              <a:t>фінансовому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світі</a:t>
            </a:r>
            <a:r>
              <a:rPr lang="ru-RU" dirty="0">
                <a:solidFill>
                  <a:schemeClr val="tx1"/>
                </a:solidFill>
              </a:rPr>
              <a:t> люди часто </a:t>
            </a:r>
            <a:r>
              <a:rPr lang="ru-RU" dirty="0" err="1">
                <a:solidFill>
                  <a:schemeClr val="tx1"/>
                </a:solidFill>
              </a:rPr>
              <a:t>використовують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поняття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security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token</a:t>
            </a:r>
            <a:r>
              <a:rPr lang="ru-RU" dirty="0">
                <a:solidFill>
                  <a:schemeClr val="tx1"/>
                </a:solidFill>
              </a:rPr>
              <a:t>, коли </a:t>
            </a:r>
            <a:r>
              <a:rPr lang="ru-RU" dirty="0" err="1">
                <a:solidFill>
                  <a:schemeClr val="tx1"/>
                </a:solidFill>
              </a:rPr>
              <a:t>мають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увазі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безпеку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якості</a:t>
            </a:r>
            <a:r>
              <a:rPr lang="ru-RU" dirty="0">
                <a:solidFill>
                  <a:schemeClr val="tx1"/>
                </a:solidFill>
              </a:rPr>
              <a:t> базового активу (</a:t>
            </a:r>
            <a:r>
              <a:rPr lang="ru-RU" dirty="0" err="1">
                <a:solidFill>
                  <a:schemeClr val="tx1"/>
                </a:solidFill>
              </a:rPr>
              <a:t>регульований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торговий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фінансовий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інструмент</a:t>
            </a:r>
            <a:r>
              <a:rPr lang="ru-RU" dirty="0">
                <a:solidFill>
                  <a:schemeClr val="tx1"/>
                </a:solidFill>
              </a:rPr>
              <a:t>), але </a:t>
            </a:r>
            <a:r>
              <a:rPr lang="ru-RU" dirty="0" err="1">
                <a:solidFill>
                  <a:schemeClr val="tx1"/>
                </a:solidFill>
              </a:rPr>
              <a:t>насправді</a:t>
            </a:r>
            <a:r>
              <a:rPr lang="ru-RU" dirty="0">
                <a:solidFill>
                  <a:schemeClr val="tx1"/>
                </a:solidFill>
              </a:rPr>
              <a:t> це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окремий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випадок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574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/>
                </a:solidFill>
              </a:rPr>
              <a:t>Мета </a:t>
            </a:r>
            <a:r>
              <a:rPr lang="ru-RU" i="1" dirty="0" err="1">
                <a:solidFill>
                  <a:schemeClr val="tx1"/>
                </a:solidFill>
              </a:rPr>
              <a:t>токенізації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полягає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пришвидшенні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підвищенні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 з активами.</a:t>
            </a:r>
          </a:p>
          <a:p>
            <a:r>
              <a:rPr lang="ru-RU" i="1" dirty="0">
                <a:solidFill>
                  <a:schemeClr val="tx1"/>
                </a:solidFill>
              </a:rPr>
              <a:t>Токенізація – це </a:t>
            </a:r>
            <a:r>
              <a:rPr lang="ru-RU" i="1" dirty="0" err="1">
                <a:solidFill>
                  <a:schemeClr val="tx1"/>
                </a:solidFill>
              </a:rPr>
              <a:t>процес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трансформації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облікової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системи</a:t>
            </a:r>
            <a:r>
              <a:rPr lang="ru-RU" i="1" dirty="0">
                <a:solidFill>
                  <a:schemeClr val="tx1"/>
                </a:solidFill>
              </a:rPr>
              <a:t>, </a:t>
            </a:r>
            <a:r>
              <a:rPr lang="ru-RU" i="1" dirty="0" err="1">
                <a:solidFill>
                  <a:schemeClr val="tx1"/>
                </a:solidFill>
              </a:rPr>
              <a:t>що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полягає</a:t>
            </a:r>
            <a:r>
              <a:rPr lang="ru-RU" i="1" dirty="0">
                <a:solidFill>
                  <a:schemeClr val="tx1"/>
                </a:solidFill>
              </a:rPr>
              <a:t> у тому, </a:t>
            </a:r>
            <a:r>
              <a:rPr lang="ru-RU" i="1" dirty="0" err="1">
                <a:solidFill>
                  <a:schemeClr val="tx1"/>
                </a:solidFill>
              </a:rPr>
              <a:t>що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всі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баланси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знаходяться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під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управлінням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користувачів</a:t>
            </a:r>
            <a:r>
              <a:rPr lang="ru-RU" i="1" dirty="0">
                <a:solidFill>
                  <a:schemeClr val="tx1"/>
                </a:solidFill>
              </a:rPr>
              <a:t> за </a:t>
            </a:r>
            <a:r>
              <a:rPr lang="ru-RU" i="1" dirty="0" err="1">
                <a:solidFill>
                  <a:schemeClr val="tx1"/>
                </a:solidFill>
              </a:rPr>
              <a:t>допомогою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криптографічних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ключів</a:t>
            </a:r>
            <a:r>
              <a:rPr lang="ru-RU" i="1" dirty="0">
                <a:solidFill>
                  <a:schemeClr val="tx1"/>
                </a:solidFill>
              </a:rPr>
              <a:t>, і право </a:t>
            </a:r>
            <a:r>
              <a:rPr lang="ru-RU" i="1" dirty="0" err="1">
                <a:solidFill>
                  <a:schemeClr val="tx1"/>
                </a:solidFill>
              </a:rPr>
              <a:t>власності</a:t>
            </a:r>
            <a:r>
              <a:rPr lang="ru-RU" i="1" dirty="0">
                <a:solidFill>
                  <a:schemeClr val="tx1"/>
                </a:solidFill>
              </a:rPr>
              <a:t> на актив </a:t>
            </a:r>
            <a:r>
              <a:rPr lang="ru-RU" i="1" dirty="0" err="1">
                <a:solidFill>
                  <a:schemeClr val="tx1"/>
                </a:solidFill>
              </a:rPr>
              <a:t>надається</a:t>
            </a:r>
            <a:r>
              <a:rPr lang="ru-RU" i="1" dirty="0">
                <a:solidFill>
                  <a:schemeClr val="tx1"/>
                </a:solidFill>
              </a:rPr>
              <a:t> у </a:t>
            </a:r>
            <a:r>
              <a:rPr lang="ru-RU" i="1" dirty="0" err="1">
                <a:solidFill>
                  <a:schemeClr val="tx1"/>
                </a:solidFill>
              </a:rPr>
              <a:t>вигляді</a:t>
            </a:r>
            <a:r>
              <a:rPr lang="ru-RU" i="1" dirty="0">
                <a:solidFill>
                  <a:schemeClr val="tx1"/>
                </a:solidFill>
              </a:rPr>
              <a:t> цифрового </a:t>
            </a:r>
            <a:r>
              <a:rPr lang="ru-RU" i="1" dirty="0" err="1">
                <a:solidFill>
                  <a:schemeClr val="tx1"/>
                </a:solidFill>
              </a:rPr>
              <a:t>токену</a:t>
            </a:r>
            <a:r>
              <a:rPr lang="ru-RU" i="1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замислитися</a:t>
            </a:r>
            <a:r>
              <a:rPr lang="ru-RU" dirty="0">
                <a:solidFill>
                  <a:schemeClr val="tx1"/>
                </a:solidFill>
              </a:rPr>
              <a:t>, з </a:t>
            </a:r>
            <a:r>
              <a:rPr lang="ru-RU" dirty="0" err="1">
                <a:solidFill>
                  <a:schemeClr val="tx1"/>
                </a:solidFill>
              </a:rPr>
              <a:t>токенами</a:t>
            </a:r>
            <a:r>
              <a:rPr lang="ru-RU" dirty="0">
                <a:solidFill>
                  <a:schemeClr val="tx1"/>
                </a:solidFill>
              </a:rPr>
              <a:t> ми </a:t>
            </a:r>
            <a:r>
              <a:rPr lang="ru-RU" dirty="0" err="1">
                <a:solidFill>
                  <a:schemeClr val="tx1"/>
                </a:solidFill>
              </a:rPr>
              <a:t>знайомі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досить</a:t>
            </a:r>
            <a:r>
              <a:rPr lang="ru-RU" dirty="0">
                <a:solidFill>
                  <a:schemeClr val="tx1"/>
                </a:solidFill>
              </a:rPr>
              <a:t> давно. Ваучер на одну стрижку в </a:t>
            </a:r>
            <a:r>
              <a:rPr lang="ru-RU" dirty="0" err="1">
                <a:solidFill>
                  <a:schemeClr val="tx1"/>
                </a:solidFill>
              </a:rPr>
              <a:t>перукарні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вважати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токеном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Ще</a:t>
            </a:r>
            <a:r>
              <a:rPr lang="ru-RU" dirty="0">
                <a:solidFill>
                  <a:schemeClr val="tx1"/>
                </a:solidFill>
              </a:rPr>
              <a:t> один приклад – жетон в </a:t>
            </a:r>
            <a:r>
              <a:rPr lang="ru-RU" dirty="0" err="1">
                <a:solidFill>
                  <a:schemeClr val="tx1"/>
                </a:solidFill>
              </a:rPr>
              <a:t>метрополітені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Навіть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долар</a:t>
            </a:r>
            <a:r>
              <a:rPr lang="ru-RU" dirty="0">
                <a:solidFill>
                  <a:schemeClr val="tx1"/>
                </a:solidFill>
              </a:rPr>
              <a:t> США до моменту, коли </a:t>
            </a:r>
            <a:r>
              <a:rPr lang="ru-RU" dirty="0" err="1">
                <a:solidFill>
                  <a:schemeClr val="tx1"/>
                </a:solidFill>
              </a:rPr>
              <a:t>відмінили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золотий</a:t>
            </a:r>
            <a:r>
              <a:rPr lang="ru-RU" dirty="0">
                <a:solidFill>
                  <a:schemeClr val="tx1"/>
                </a:solidFill>
              </a:rPr>
              <a:t> стандарт,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токеном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мав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увазі</a:t>
            </a:r>
            <a:r>
              <a:rPr lang="ru-RU" dirty="0">
                <a:solidFill>
                  <a:schemeClr val="tx1"/>
                </a:solidFill>
              </a:rPr>
              <a:t> право на </a:t>
            </a:r>
            <a:r>
              <a:rPr lang="ru-RU" dirty="0" err="1">
                <a:solidFill>
                  <a:schemeClr val="tx1"/>
                </a:solidFill>
              </a:rPr>
              <a:t>відповідну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кількість</a:t>
            </a:r>
            <a:r>
              <a:rPr lang="ru-RU" dirty="0">
                <a:solidFill>
                  <a:schemeClr val="tx1"/>
                </a:solidFill>
              </a:rPr>
              <a:t> золота.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06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/>
                </a:solidFill>
              </a:rPr>
              <a:t>Токен (як </a:t>
            </a:r>
            <a:r>
              <a:rPr lang="ru-RU" i="1" dirty="0" err="1">
                <a:solidFill>
                  <a:schemeClr val="tx1"/>
                </a:solidFill>
              </a:rPr>
              <a:t>цифровий</a:t>
            </a:r>
            <a:r>
              <a:rPr lang="ru-RU" i="1" dirty="0">
                <a:solidFill>
                  <a:schemeClr val="tx1"/>
                </a:solidFill>
              </a:rPr>
              <a:t> актив) </a:t>
            </a:r>
            <a:r>
              <a:rPr lang="ru-RU" dirty="0">
                <a:solidFill>
                  <a:schemeClr val="tx1"/>
                </a:solidFill>
              </a:rPr>
              <a:t>– </a:t>
            </a:r>
            <a:r>
              <a:rPr lang="ru-RU" i="1" dirty="0">
                <a:solidFill>
                  <a:schemeClr val="tx1"/>
                </a:solidFill>
              </a:rPr>
              <a:t>це </a:t>
            </a:r>
            <a:r>
              <a:rPr lang="ru-RU" i="1" dirty="0" err="1">
                <a:solidFill>
                  <a:schemeClr val="tx1"/>
                </a:solidFill>
              </a:rPr>
              <a:t>одиниця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обліку</a:t>
            </a:r>
            <a:r>
              <a:rPr lang="ru-RU" i="1" dirty="0">
                <a:solidFill>
                  <a:schemeClr val="tx1"/>
                </a:solidFill>
              </a:rPr>
              <a:t>, </a:t>
            </a:r>
            <a:r>
              <a:rPr lang="ru-RU" i="1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використовується</a:t>
            </a:r>
            <a:r>
              <a:rPr lang="ru-RU" i="1" dirty="0">
                <a:solidFill>
                  <a:schemeClr val="tx1"/>
                </a:solidFill>
              </a:rPr>
              <a:t> для </a:t>
            </a:r>
            <a:r>
              <a:rPr lang="ru-RU" i="1" dirty="0" err="1">
                <a:solidFill>
                  <a:schemeClr val="tx1"/>
                </a:solidFill>
              </a:rPr>
              <a:t>представлення</a:t>
            </a:r>
            <a:r>
              <a:rPr lang="ru-RU" i="1" dirty="0">
                <a:solidFill>
                  <a:schemeClr val="tx1"/>
                </a:solidFill>
              </a:rPr>
              <a:t> цифрового балансу в </a:t>
            </a:r>
            <a:r>
              <a:rPr lang="ru-RU" i="1" dirty="0" err="1">
                <a:solidFill>
                  <a:schemeClr val="tx1"/>
                </a:solidFill>
              </a:rPr>
              <a:t>деякому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активі</a:t>
            </a:r>
            <a:r>
              <a:rPr lang="ru-RU" i="1" dirty="0">
                <a:solidFill>
                  <a:schemeClr val="tx1"/>
                </a:solidFill>
              </a:rPr>
              <a:t>, </a:t>
            </a:r>
            <a:r>
              <a:rPr lang="ru-RU" i="1" dirty="0" err="1">
                <a:solidFill>
                  <a:schemeClr val="tx1"/>
                </a:solidFill>
              </a:rPr>
              <a:t>причому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володіння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токеном</a:t>
            </a:r>
            <a:r>
              <a:rPr lang="ru-RU" i="1" dirty="0">
                <a:solidFill>
                  <a:schemeClr val="tx1"/>
                </a:solidFill>
              </a:rPr>
              <a:t> доводиться за </a:t>
            </a:r>
            <a:r>
              <a:rPr lang="ru-RU" i="1" dirty="0" err="1">
                <a:solidFill>
                  <a:schemeClr val="tx1"/>
                </a:solidFill>
              </a:rPr>
              <a:t>допомогою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криптографічних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механізмів</a:t>
            </a:r>
            <a:r>
              <a:rPr lang="ru-RU" i="1" dirty="0">
                <a:solidFill>
                  <a:schemeClr val="tx1"/>
                </a:solidFill>
              </a:rPr>
              <a:t>, </a:t>
            </a:r>
            <a:r>
              <a:rPr lang="ru-RU" i="1" dirty="0" err="1">
                <a:solidFill>
                  <a:schemeClr val="tx1"/>
                </a:solidFill>
              </a:rPr>
              <a:t>наприклад</a:t>
            </a:r>
            <a:r>
              <a:rPr lang="ru-RU" i="1" dirty="0">
                <a:solidFill>
                  <a:schemeClr val="tx1"/>
                </a:solidFill>
              </a:rPr>
              <a:t> цифрового </a:t>
            </a:r>
            <a:r>
              <a:rPr lang="ru-RU" i="1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3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/>
                </a:solidFill>
              </a:rPr>
              <a:t>Вступ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до смарт-</a:t>
            </a:r>
            <a:r>
              <a:rPr lang="ru-RU" dirty="0" err="1">
                <a:solidFill>
                  <a:schemeClr val="tx1"/>
                </a:solidFill>
              </a:rPr>
              <a:t>контрактів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>
                <a:solidFill>
                  <a:schemeClr val="tx1"/>
                </a:solidFill>
              </a:rPr>
              <a:t>Використання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смарт-</a:t>
            </a:r>
            <a:r>
              <a:rPr lang="ru-RU" dirty="0" err="1">
                <a:solidFill>
                  <a:schemeClr val="tx1"/>
                </a:solidFill>
              </a:rPr>
              <a:t>контрактів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досягти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згоди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щодо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майбутнього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завдяки</a:t>
            </a:r>
            <a:r>
              <a:rPr lang="ru-RU" dirty="0">
                <a:solidFill>
                  <a:schemeClr val="tx1"/>
                </a:solidFill>
              </a:rPr>
              <a:t> тому,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результат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смарт-контракту строго </a:t>
            </a:r>
            <a:r>
              <a:rPr lang="ru-RU" dirty="0" err="1">
                <a:solidFill>
                  <a:schemeClr val="tx1"/>
                </a:solidFill>
              </a:rPr>
              <a:t>визначений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залежить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умов,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запрограмовано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завчасно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виконано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виконано</a:t>
            </a:r>
            <a:r>
              <a:rPr lang="ru-RU" dirty="0">
                <a:solidFill>
                  <a:schemeClr val="tx1"/>
                </a:solidFill>
              </a:rPr>
              <a:t>).</a:t>
            </a:r>
          </a:p>
          <a:p>
            <a:r>
              <a:rPr lang="ru-RU" dirty="0">
                <a:solidFill>
                  <a:schemeClr val="tx1"/>
                </a:solidFill>
              </a:rPr>
              <a:t>З </a:t>
            </a:r>
            <a:r>
              <a:rPr lang="ru-RU" dirty="0" err="1">
                <a:solidFill>
                  <a:schemeClr val="tx1"/>
                </a:solidFill>
              </a:rPr>
              <a:t>цієї</a:t>
            </a:r>
            <a:r>
              <a:rPr lang="ru-RU" dirty="0">
                <a:solidFill>
                  <a:schemeClr val="tx1"/>
                </a:solidFill>
              </a:rPr>
              <a:t> причини смарт-</a:t>
            </a:r>
            <a:r>
              <a:rPr lang="ru-RU" dirty="0" err="1">
                <a:solidFill>
                  <a:schemeClr val="tx1"/>
                </a:solidFill>
              </a:rPr>
              <a:t>контракти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вважають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однією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найбільш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перспективних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технологій</a:t>
            </a:r>
            <a:r>
              <a:rPr lang="ru-RU" dirty="0">
                <a:solidFill>
                  <a:schemeClr val="tx1"/>
                </a:solidFill>
              </a:rPr>
              <a:t>, яка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змінити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звичні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способи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ведення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бізнесу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Практичний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ефект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їхнього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полягає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автоматизації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фінансових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юридичних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відносин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двома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більше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суб'єктами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Аби</a:t>
            </a:r>
            <a:r>
              <a:rPr lang="ru-RU" dirty="0">
                <a:solidFill>
                  <a:schemeClr val="tx1"/>
                </a:solidFill>
              </a:rPr>
              <a:t> детально </a:t>
            </a:r>
            <a:r>
              <a:rPr lang="ru-RU" dirty="0" err="1">
                <a:solidFill>
                  <a:schemeClr val="tx1"/>
                </a:solidFill>
              </a:rPr>
              <a:t>розібратися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можливостях</a:t>
            </a:r>
            <a:r>
              <a:rPr lang="ru-RU" dirty="0">
                <a:solidFill>
                  <a:schemeClr val="tx1"/>
                </a:solidFill>
              </a:rPr>
              <a:t>, принципах й </a:t>
            </a:r>
            <a:r>
              <a:rPr lang="ru-RU" dirty="0" err="1">
                <a:solidFill>
                  <a:schemeClr val="tx1"/>
                </a:solidFill>
              </a:rPr>
              <a:t>обмеженнях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технології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спочатку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потрібно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розібратися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проблемами </a:t>
            </a:r>
            <a:r>
              <a:rPr lang="ru-RU" dirty="0" err="1">
                <a:solidFill>
                  <a:schemeClr val="tx1"/>
                </a:solidFill>
              </a:rPr>
              <a:t>традиційних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паперових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контрактів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Звернімо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увагу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складнощі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часто </a:t>
            </a:r>
            <a:r>
              <a:rPr lang="ru-RU" dirty="0" err="1">
                <a:solidFill>
                  <a:schemeClr val="tx1"/>
                </a:solidFill>
              </a:rPr>
              <a:t>супроводжують</a:t>
            </a:r>
            <a:r>
              <a:rPr lang="ru-RU" dirty="0">
                <a:solidFill>
                  <a:schemeClr val="tx1"/>
                </a:solidFill>
              </a:rPr>
              <a:t> роботу </a:t>
            </a:r>
            <a:r>
              <a:rPr lang="ru-RU" dirty="0" err="1">
                <a:solidFill>
                  <a:schemeClr val="tx1"/>
                </a:solidFill>
              </a:rPr>
              <a:t>зі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звичайними</a:t>
            </a:r>
            <a:r>
              <a:rPr lang="ru-RU" dirty="0">
                <a:solidFill>
                  <a:schemeClr val="tx1"/>
                </a:solidFill>
              </a:rPr>
              <a:t> контрактами. </a:t>
            </a:r>
            <a:r>
              <a:rPr lang="ru-RU" dirty="0" err="1">
                <a:solidFill>
                  <a:schemeClr val="tx1"/>
                </a:solidFill>
              </a:rPr>
              <a:t>Проблеми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виникати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укладення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розуміння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верифікування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тощо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003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ru-RU" i="1" dirty="0" err="1">
                <a:solidFill>
                  <a:schemeClr val="tx1"/>
                </a:solidFill>
              </a:rPr>
              <a:t>Токени</a:t>
            </a:r>
            <a:r>
              <a:rPr lang="ru-RU" i="1" dirty="0">
                <a:solidFill>
                  <a:schemeClr val="tx1"/>
                </a:solidFill>
              </a:rPr>
              <a:t> та </a:t>
            </a:r>
            <a:r>
              <a:rPr lang="ru-RU" i="1" dirty="0" err="1">
                <a:solidFill>
                  <a:schemeClr val="tx1"/>
                </a:solidFill>
              </a:rPr>
              <a:t>токенізація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розглянуті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чотирьох</a:t>
            </a:r>
            <a:r>
              <a:rPr lang="ru-RU" dirty="0">
                <a:solidFill>
                  <a:schemeClr val="tx1"/>
                </a:solidFill>
              </a:rPr>
              <a:t> концептуально </a:t>
            </a:r>
            <a:r>
              <a:rPr lang="ru-RU" dirty="0" err="1">
                <a:solidFill>
                  <a:schemeClr val="tx1"/>
                </a:solidFill>
              </a:rPr>
              <a:t>різних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рівнях</a:t>
            </a:r>
            <a:r>
              <a:rPr lang="ru-RU" dirty="0">
                <a:solidFill>
                  <a:schemeClr val="tx1"/>
                </a:solidFill>
              </a:rPr>
              <a:t>: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i="1" dirty="0">
                <a:solidFill>
                  <a:schemeClr val="tx1"/>
                </a:solidFill>
              </a:rPr>
              <a:t>Рівень </a:t>
            </a:r>
            <a:r>
              <a:rPr lang="ru-RU" i="1" dirty="0" err="1">
                <a:solidFill>
                  <a:schemeClr val="tx1"/>
                </a:solidFill>
              </a:rPr>
              <a:t>користувача</a:t>
            </a:r>
            <a:r>
              <a:rPr lang="ru-RU" i="1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Власнику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надається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юридичне</a:t>
            </a:r>
            <a:r>
              <a:rPr lang="ru-RU" dirty="0">
                <a:solidFill>
                  <a:schemeClr val="tx1"/>
                </a:solidFill>
              </a:rPr>
              <a:t> право </a:t>
            </a:r>
            <a:r>
              <a:rPr lang="ru-RU" dirty="0" err="1">
                <a:solidFill>
                  <a:schemeClr val="tx1"/>
                </a:solidFill>
              </a:rPr>
              <a:t>власності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відповідний</a:t>
            </a:r>
            <a:r>
              <a:rPr lang="ru-RU" dirty="0">
                <a:solidFill>
                  <a:schemeClr val="tx1"/>
                </a:solidFill>
              </a:rPr>
              <a:t> актив.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швидко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надійно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передати</a:t>
            </a:r>
            <a:r>
              <a:rPr lang="ru-RU" dirty="0">
                <a:solidFill>
                  <a:schemeClr val="tx1"/>
                </a:solidFill>
              </a:rPr>
              <a:t> це право </a:t>
            </a:r>
            <a:r>
              <a:rPr lang="ru-RU" dirty="0" err="1">
                <a:solidFill>
                  <a:schemeClr val="tx1"/>
                </a:solidFill>
              </a:rPr>
              <a:t>іншим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користувачам</a:t>
            </a:r>
            <a:r>
              <a:rPr lang="ru-RU" dirty="0">
                <a:solidFill>
                  <a:schemeClr val="tx1"/>
                </a:solidFill>
              </a:rPr>
              <a:t>, не </a:t>
            </a:r>
            <a:r>
              <a:rPr lang="ru-RU" dirty="0" err="1">
                <a:solidFill>
                  <a:schemeClr val="tx1"/>
                </a:solidFill>
              </a:rPr>
              <a:t>переміщуючи</a:t>
            </a:r>
            <a:r>
              <a:rPr lang="ru-RU" dirty="0">
                <a:solidFill>
                  <a:schemeClr val="tx1"/>
                </a:solidFill>
              </a:rPr>
              <a:t> при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сам актив. </a:t>
            </a:r>
            <a:r>
              <a:rPr lang="ru-RU" dirty="0" err="1">
                <a:solidFill>
                  <a:schemeClr val="tx1"/>
                </a:solidFill>
              </a:rPr>
              <a:t>Передбачається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власники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визнають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законність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 smtClean="0">
                <a:solidFill>
                  <a:schemeClr val="tx1"/>
                </a:solidFill>
              </a:rPr>
              <a:t>унікальність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конкретного </a:t>
            </a:r>
            <a:r>
              <a:rPr lang="ru-RU" dirty="0" err="1">
                <a:solidFill>
                  <a:schemeClr val="tx1"/>
                </a:solidFill>
              </a:rPr>
              <a:t>реєстру</a:t>
            </a:r>
            <a:r>
              <a:rPr lang="ru-RU" dirty="0">
                <a:solidFill>
                  <a:schemeClr val="tx1"/>
                </a:solidFill>
              </a:rPr>
              <a:t>, в </a:t>
            </a:r>
            <a:r>
              <a:rPr lang="ru-RU" dirty="0" err="1">
                <a:solidFill>
                  <a:schemeClr val="tx1"/>
                </a:solidFill>
              </a:rPr>
              <a:t>якому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ведеться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токенів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вони </a:t>
            </a:r>
            <a:r>
              <a:rPr lang="ru-RU" dirty="0" err="1">
                <a:solidFill>
                  <a:schemeClr val="tx1"/>
                </a:solidFill>
              </a:rPr>
              <a:t>повинні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довіряти</a:t>
            </a:r>
            <a:r>
              <a:rPr lang="ru-RU" dirty="0">
                <a:solidFill>
                  <a:schemeClr val="tx1"/>
                </a:solidFill>
              </a:rPr>
              <a:t> хранителю </a:t>
            </a:r>
            <a:r>
              <a:rPr lang="ru-RU" dirty="0" err="1">
                <a:solidFill>
                  <a:schemeClr val="tx1"/>
                </a:solidFill>
              </a:rPr>
              <a:t>фізичних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активів</a:t>
            </a:r>
            <a:r>
              <a:rPr lang="ru-RU" dirty="0">
                <a:solidFill>
                  <a:schemeClr val="tx1"/>
                </a:solidFill>
              </a:rPr>
              <a:t> (у </a:t>
            </a:r>
            <a:r>
              <a:rPr lang="ru-RU" dirty="0" err="1">
                <a:solidFill>
                  <a:schemeClr val="tx1"/>
                </a:solidFill>
              </a:rPr>
              <a:t>випадку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закріплюється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саме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фізичним</a:t>
            </a:r>
            <a:r>
              <a:rPr lang="ru-RU" dirty="0">
                <a:solidFill>
                  <a:schemeClr val="tx1"/>
                </a:solidFill>
              </a:rPr>
              <a:t> активом).</a:t>
            </a:r>
          </a:p>
          <a:p>
            <a:pPr lvl="0"/>
            <a:r>
              <a:rPr lang="ru-RU" i="1" dirty="0">
                <a:solidFill>
                  <a:schemeClr val="tx1"/>
                </a:solidFill>
              </a:rPr>
              <a:t>Рівень </a:t>
            </a:r>
            <a:r>
              <a:rPr lang="ru-RU" i="1" dirty="0" err="1">
                <a:solidFill>
                  <a:schemeClr val="tx1"/>
                </a:solidFill>
              </a:rPr>
              <a:t>бізнес-процесів</a:t>
            </a:r>
            <a:r>
              <a:rPr lang="ru-RU" i="1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Насамперед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токенізація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передбачає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наявність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заснованого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i="1" dirty="0" err="1">
                <a:solidFill>
                  <a:schemeClr val="tx1"/>
                </a:solidFill>
              </a:rPr>
              <a:t>blockchain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реєстрі</a:t>
            </a:r>
            <a:r>
              <a:rPr lang="ru-RU" dirty="0">
                <a:solidFill>
                  <a:schemeClr val="tx1"/>
                </a:solidFill>
              </a:rPr>
              <a:t> прав </a:t>
            </a:r>
            <a:r>
              <a:rPr lang="ru-RU" dirty="0" err="1">
                <a:solidFill>
                  <a:schemeClr val="tx1"/>
                </a:solidFill>
              </a:rPr>
              <a:t>власності</a:t>
            </a:r>
            <a:r>
              <a:rPr lang="ru-RU" dirty="0">
                <a:solidFill>
                  <a:schemeClr val="tx1"/>
                </a:solidFill>
              </a:rPr>
              <a:t>. Передача </a:t>
            </a:r>
            <a:r>
              <a:rPr lang="ru-RU" dirty="0" err="1">
                <a:solidFill>
                  <a:schemeClr val="tx1"/>
                </a:solidFill>
              </a:rPr>
              <a:t>токена</a:t>
            </a:r>
            <a:r>
              <a:rPr lang="ru-RU" dirty="0">
                <a:solidFill>
                  <a:schemeClr val="tx1"/>
                </a:solidFill>
              </a:rPr>
              <a:t> з рук у руки </a:t>
            </a:r>
            <a:r>
              <a:rPr lang="ru-RU" dirty="0" err="1">
                <a:solidFill>
                  <a:schemeClr val="tx1"/>
                </a:solidFill>
              </a:rPr>
              <a:t>означає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зміну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власника</a:t>
            </a:r>
            <a:r>
              <a:rPr lang="ru-RU" dirty="0">
                <a:solidFill>
                  <a:schemeClr val="tx1"/>
                </a:solidFill>
              </a:rPr>
              <a:t> ресурса з </a:t>
            </a:r>
            <a:r>
              <a:rPr lang="ru-RU" dirty="0" err="1">
                <a:solidFill>
                  <a:schemeClr val="tx1"/>
                </a:solidFill>
              </a:rPr>
              <a:t>внесенням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запису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реєстру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вважається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основним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джерелом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всіх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233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i="1" dirty="0">
                <a:solidFill>
                  <a:schemeClr val="tx1"/>
                </a:solidFill>
              </a:rPr>
              <a:t>Рівень ІТ-</a:t>
            </a:r>
            <a:r>
              <a:rPr lang="ru-RU" i="1" dirty="0" err="1">
                <a:solidFill>
                  <a:schemeClr val="tx1"/>
                </a:solidFill>
              </a:rPr>
              <a:t>інфраструктури</a:t>
            </a:r>
            <a:r>
              <a:rPr lang="ru-RU" i="1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У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розглядати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якості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підходу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запису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реєстрі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відображає</a:t>
            </a:r>
            <a:r>
              <a:rPr lang="ru-RU" dirty="0">
                <a:solidFill>
                  <a:schemeClr val="tx1"/>
                </a:solidFill>
              </a:rPr>
              <a:t> баланс </a:t>
            </a:r>
            <a:r>
              <a:rPr lang="ru-RU" dirty="0" err="1">
                <a:solidFill>
                  <a:schemeClr val="tx1"/>
                </a:solidFill>
              </a:rPr>
              <a:t>користувача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системі</a:t>
            </a:r>
            <a:r>
              <a:rPr lang="ru-RU" dirty="0">
                <a:solidFill>
                  <a:schemeClr val="tx1"/>
                </a:solidFill>
              </a:rPr>
              <a:t>. У той же час з </a:t>
            </a:r>
            <a:r>
              <a:rPr lang="ru-RU" dirty="0" err="1">
                <a:solidFill>
                  <a:schemeClr val="tx1"/>
                </a:solidFill>
              </a:rPr>
              <a:t>токеном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пов’язані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функції</a:t>
            </a:r>
            <a:r>
              <a:rPr lang="ru-RU" dirty="0">
                <a:solidFill>
                  <a:schemeClr val="tx1"/>
                </a:solidFill>
              </a:rPr>
              <a:t> резервного </a:t>
            </a:r>
            <a:r>
              <a:rPr lang="ru-RU" dirty="0" err="1">
                <a:solidFill>
                  <a:schemeClr val="tx1"/>
                </a:solidFill>
              </a:rPr>
              <a:t>копіювання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ролями та </a:t>
            </a:r>
            <a:r>
              <a:rPr lang="ru-RU" dirty="0" err="1">
                <a:solidFill>
                  <a:schemeClr val="tx1"/>
                </a:solidFill>
              </a:rPr>
              <a:t>інфраструктурою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цілому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перевірки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цілісності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історії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ведення</a:t>
            </a:r>
            <a:r>
              <a:rPr lang="ru-RU" dirty="0">
                <a:solidFill>
                  <a:schemeClr val="tx1"/>
                </a:solidFill>
              </a:rPr>
              <a:t> автоматичного аудиту в </a:t>
            </a:r>
            <a:r>
              <a:rPr lang="ru-RU" dirty="0" err="1">
                <a:solidFill>
                  <a:schemeClr val="tx1"/>
                </a:solidFill>
              </a:rPr>
              <a:t>режимі</a:t>
            </a:r>
            <a:r>
              <a:rPr lang="ru-RU" dirty="0">
                <a:solidFill>
                  <a:schemeClr val="tx1"/>
                </a:solidFill>
              </a:rPr>
              <a:t> реального часу.</a:t>
            </a:r>
          </a:p>
          <a:p>
            <a:pPr lvl="0"/>
            <a:r>
              <a:rPr lang="ru-RU" i="1" dirty="0">
                <a:solidFill>
                  <a:schemeClr val="tx1"/>
                </a:solidFill>
              </a:rPr>
              <a:t>Рівень </a:t>
            </a:r>
            <a:r>
              <a:rPr lang="ru-RU" i="1" dirty="0" err="1">
                <a:solidFill>
                  <a:schemeClr val="tx1"/>
                </a:solidFill>
              </a:rPr>
              <a:t>технології</a:t>
            </a:r>
            <a:r>
              <a:rPr lang="ru-RU" i="1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Токен є структурою </a:t>
            </a:r>
            <a:r>
              <a:rPr lang="ru-RU" dirty="0" err="1">
                <a:solidFill>
                  <a:schemeClr val="tx1"/>
                </a:solidFill>
              </a:rPr>
              <a:t>акаунту</a:t>
            </a:r>
            <a:r>
              <a:rPr lang="ru-RU" dirty="0">
                <a:solidFill>
                  <a:schemeClr val="tx1"/>
                </a:solidFill>
              </a:rPr>
              <a:t>, де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поля </a:t>
            </a:r>
            <a:r>
              <a:rPr lang="ru-RU" dirty="0" err="1">
                <a:solidFill>
                  <a:schemeClr val="tx1"/>
                </a:solidFill>
              </a:rPr>
              <a:t>захищені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допомогою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криптографічних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механізмів</a:t>
            </a:r>
            <a:r>
              <a:rPr lang="ru-RU" dirty="0">
                <a:solidFill>
                  <a:schemeClr val="tx1"/>
                </a:solidFill>
              </a:rPr>
              <a:t>, таких як </a:t>
            </a:r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zero-knowledge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proofs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тощо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Кожен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акаунт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самостійно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підтримує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операції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пов’язані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оновленням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стану, </a:t>
            </a:r>
            <a:r>
              <a:rPr lang="ru-RU" dirty="0" err="1">
                <a:solidFill>
                  <a:schemeClr val="tx1"/>
                </a:solidFill>
              </a:rPr>
              <a:t>визначає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набір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, модель </a:t>
            </a:r>
            <a:r>
              <a:rPr lang="ru-RU" dirty="0" err="1">
                <a:solidFill>
                  <a:schemeClr val="tx1"/>
                </a:solidFill>
              </a:rPr>
              <a:t>їхнього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життєвого</a:t>
            </a:r>
            <a:r>
              <a:rPr lang="ru-RU" dirty="0">
                <a:solidFill>
                  <a:schemeClr val="tx1"/>
                </a:solidFill>
              </a:rPr>
              <a:t> циклу, правила </a:t>
            </a:r>
            <a:r>
              <a:rPr lang="ru-RU" dirty="0" err="1">
                <a:solidFill>
                  <a:schemeClr val="tx1"/>
                </a:solidFill>
              </a:rPr>
              <a:t>обробки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тощо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011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Проблеми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існуючих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облікових</a:t>
            </a:r>
            <a:r>
              <a:rPr lang="ru-RU" b="1" dirty="0">
                <a:solidFill>
                  <a:schemeClr val="tx1"/>
                </a:solidFill>
              </a:rPr>
              <a:t> систем</a:t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	У </a:t>
            </a:r>
            <a:r>
              <a:rPr lang="ru-RU" dirty="0" err="1">
                <a:solidFill>
                  <a:schemeClr val="tx1"/>
                </a:solidFill>
              </a:rPr>
              <a:t>результаті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більшості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вівся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паперовому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вигляді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оскільки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облікових</a:t>
            </a:r>
            <a:r>
              <a:rPr lang="ru-RU" dirty="0">
                <a:solidFill>
                  <a:schemeClr val="tx1"/>
                </a:solidFill>
              </a:rPr>
              <a:t> систем (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успадкували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застарівші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механізми</a:t>
            </a:r>
            <a:r>
              <a:rPr lang="ru-RU" dirty="0">
                <a:solidFill>
                  <a:schemeClr val="tx1"/>
                </a:solidFill>
              </a:rPr>
              <a:t>) не </a:t>
            </a:r>
            <a:r>
              <a:rPr lang="ru-RU" dirty="0" err="1">
                <a:solidFill>
                  <a:schemeClr val="tx1"/>
                </a:solidFill>
              </a:rPr>
              <a:t>були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готові</a:t>
            </a:r>
            <a:r>
              <a:rPr lang="ru-RU" dirty="0">
                <a:solidFill>
                  <a:schemeClr val="tx1"/>
                </a:solidFill>
              </a:rPr>
              <a:t> до цифрового </a:t>
            </a:r>
            <a:r>
              <a:rPr lang="ru-RU" dirty="0" err="1">
                <a:solidFill>
                  <a:schemeClr val="tx1"/>
                </a:solidFill>
              </a:rPr>
              <a:t>століття</a:t>
            </a:r>
            <a:r>
              <a:rPr lang="ru-RU" dirty="0">
                <a:solidFill>
                  <a:schemeClr val="tx1"/>
                </a:solidFill>
              </a:rPr>
              <a:t>. І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підсумувати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проблеми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існуючих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облікових</a:t>
            </a:r>
            <a:r>
              <a:rPr lang="ru-RU" dirty="0">
                <a:solidFill>
                  <a:schemeClr val="tx1"/>
                </a:solidFill>
              </a:rPr>
              <a:t> систем, ми </a:t>
            </a:r>
            <a:r>
              <a:rPr lang="ru-RU" dirty="0" err="1">
                <a:solidFill>
                  <a:schemeClr val="tx1"/>
                </a:solidFill>
              </a:rPr>
              <a:t>отримаємо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наступний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перелік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pPr lvl="0"/>
            <a:r>
              <a:rPr lang="ru-RU" dirty="0" err="1">
                <a:solidFill>
                  <a:schemeClr val="tx1"/>
                </a:solidFill>
              </a:rPr>
              <a:t>відсутність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прозорості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облікових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процесах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зокрема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історії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змін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ru-RU" dirty="0" err="1">
                <a:solidFill>
                  <a:schemeClr val="tx1"/>
                </a:solidFill>
              </a:rPr>
              <a:t>низький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інтеграції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іншими</a:t>
            </a:r>
            <a:r>
              <a:rPr lang="ru-RU" dirty="0">
                <a:solidFill>
                  <a:schemeClr val="tx1"/>
                </a:solidFill>
              </a:rPr>
              <a:t> платформами;</a:t>
            </a:r>
          </a:p>
          <a:p>
            <a:pPr lvl="0"/>
            <a:r>
              <a:rPr lang="ru-RU" dirty="0" err="1">
                <a:solidFill>
                  <a:schemeClr val="tx1"/>
                </a:solidFill>
              </a:rPr>
              <a:t>необхідність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довіряти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системою </a:t>
            </a:r>
            <a:r>
              <a:rPr lang="ru-RU" dirty="0" err="1">
                <a:solidFill>
                  <a:schemeClr val="tx1"/>
                </a:solidFill>
              </a:rPr>
              <a:t>третій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стороні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ru-RU" dirty="0" err="1">
                <a:solidFill>
                  <a:schemeClr val="tx1"/>
                </a:solidFill>
              </a:rPr>
              <a:t>висока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складність</a:t>
            </a:r>
            <a:r>
              <a:rPr lang="ru-RU" dirty="0">
                <a:solidFill>
                  <a:schemeClr val="tx1"/>
                </a:solidFill>
              </a:rPr>
              <a:t> аудиту;</a:t>
            </a:r>
          </a:p>
          <a:p>
            <a:pPr lvl="0"/>
            <a:r>
              <a:rPr lang="ru-RU" dirty="0" err="1">
                <a:solidFill>
                  <a:schemeClr val="tx1"/>
                </a:solidFill>
              </a:rPr>
              <a:t>вразливість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ненавмисних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змін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992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ru-RU" dirty="0" err="1" smtClean="0">
                <a:solidFill>
                  <a:schemeClr val="tx1"/>
                </a:solidFill>
              </a:rPr>
              <a:t>Перелічені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вище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проблеми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виникають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наступних</a:t>
            </a:r>
            <a:r>
              <a:rPr lang="ru-RU" dirty="0">
                <a:solidFill>
                  <a:schemeClr val="tx1"/>
                </a:solidFill>
              </a:rPr>
              <a:t> причин:</a:t>
            </a:r>
          </a:p>
          <a:p>
            <a:pPr lvl="0"/>
            <a:r>
              <a:rPr lang="ru-RU" dirty="0" err="1">
                <a:solidFill>
                  <a:schemeClr val="tx1"/>
                </a:solidFill>
              </a:rPr>
              <a:t>технічна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несумісність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форматів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відсутність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відкритого</a:t>
            </a:r>
            <a:r>
              <a:rPr lang="ru-RU" dirty="0">
                <a:solidFill>
                  <a:schemeClr val="tx1"/>
                </a:solidFill>
              </a:rPr>
              <a:t> АРІ;</a:t>
            </a:r>
          </a:p>
          <a:p>
            <a:pPr lvl="0"/>
            <a:r>
              <a:rPr lang="ru-RU" dirty="0" err="1">
                <a:solidFill>
                  <a:schemeClr val="tx1"/>
                </a:solidFill>
              </a:rPr>
              <a:t>відсутність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строгої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впорядкованості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перевірки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їхньої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цілісності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ru-RU" dirty="0" err="1">
                <a:solidFill>
                  <a:schemeClr val="tx1"/>
                </a:solidFill>
              </a:rPr>
              <a:t>відсутність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методів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гарантованої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синхронізації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</a:t>
            </a:r>
            <a:r>
              <a:rPr lang="ru-RU" dirty="0">
                <a:solidFill>
                  <a:schemeClr val="tx1"/>
                </a:solidFill>
              </a:rPr>
              <a:t> сторонами,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довіряють</a:t>
            </a:r>
            <a:r>
              <a:rPr lang="ru-RU" dirty="0">
                <a:solidFill>
                  <a:schemeClr val="tx1"/>
                </a:solidFill>
              </a:rPr>
              <a:t> одна </a:t>
            </a:r>
            <a:r>
              <a:rPr lang="ru-RU" dirty="0" err="1">
                <a:solidFill>
                  <a:schemeClr val="tx1"/>
                </a:solidFill>
              </a:rPr>
              <a:t>одній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взаємодіють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небезпечному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інтернет-середовищі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ru-RU" dirty="0" err="1" smtClean="0">
                <a:solidFill>
                  <a:schemeClr val="tx1"/>
                </a:solidFill>
              </a:rPr>
              <a:t>Усі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вищеперелічені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фактори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призводять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неефективної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праці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необхідності</a:t>
            </a:r>
            <a:r>
              <a:rPr lang="ru-RU" dirty="0">
                <a:solidFill>
                  <a:schemeClr val="tx1"/>
                </a:solidFill>
              </a:rPr>
              <a:t> ручного </a:t>
            </a:r>
            <a:r>
              <a:rPr lang="ru-RU" dirty="0" err="1">
                <a:solidFill>
                  <a:schemeClr val="tx1"/>
                </a:solidFill>
              </a:rPr>
              <a:t>обслуговування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додатковим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витратам</a:t>
            </a:r>
            <a:r>
              <a:rPr lang="ru-RU" dirty="0">
                <a:solidFill>
                  <a:schemeClr val="tx1"/>
                </a:solidFill>
              </a:rPr>
              <a:t> на аудит та </a:t>
            </a:r>
            <a:r>
              <a:rPr lang="ru-RU" dirty="0" err="1">
                <a:solidFill>
                  <a:schemeClr val="tx1"/>
                </a:solidFill>
              </a:rPr>
              <a:t>страхування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510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Що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таке</a:t>
            </a:r>
            <a:r>
              <a:rPr lang="ru-RU" b="1" dirty="0">
                <a:solidFill>
                  <a:schemeClr val="tx1"/>
                </a:solidFill>
              </a:rPr>
              <a:t> платформа </a:t>
            </a:r>
            <a:r>
              <a:rPr lang="ru-RU" b="1" dirty="0" err="1">
                <a:solidFill>
                  <a:schemeClr val="tx1"/>
                </a:solidFill>
              </a:rPr>
              <a:t>токенізації</a:t>
            </a:r>
            <a:r>
              <a:rPr lang="ru-RU" b="1" dirty="0">
                <a:solidFill>
                  <a:schemeClr val="tx1"/>
                </a:solidFill>
              </a:rPr>
              <a:t>?</a:t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i="1" dirty="0">
                <a:solidFill>
                  <a:schemeClr val="tx1"/>
                </a:solidFill>
              </a:rPr>
              <a:t>Платформа </a:t>
            </a:r>
            <a:r>
              <a:rPr lang="ru-RU" i="1" dirty="0" err="1">
                <a:solidFill>
                  <a:schemeClr val="tx1"/>
                </a:solidFill>
              </a:rPr>
              <a:t>токенізації</a:t>
            </a:r>
            <a:r>
              <a:rPr lang="ru-RU" i="1" dirty="0">
                <a:solidFill>
                  <a:schemeClr val="tx1"/>
                </a:solidFill>
              </a:rPr>
              <a:t> – це </a:t>
            </a:r>
            <a:r>
              <a:rPr lang="ru-RU" i="1" dirty="0" err="1">
                <a:solidFill>
                  <a:schemeClr val="tx1"/>
                </a:solidFill>
              </a:rPr>
              <a:t>сукупність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компонентів</a:t>
            </a:r>
            <a:r>
              <a:rPr lang="ru-RU" i="1" dirty="0">
                <a:solidFill>
                  <a:schemeClr val="tx1"/>
                </a:solidFill>
              </a:rPr>
              <a:t>, </a:t>
            </a:r>
            <a:r>
              <a:rPr lang="ru-RU" i="1" dirty="0" err="1">
                <a:solidFill>
                  <a:schemeClr val="tx1"/>
                </a:solidFill>
              </a:rPr>
              <a:t>які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дозволяють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проводити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облік</a:t>
            </a:r>
            <a:r>
              <a:rPr lang="ru-RU" i="1" dirty="0">
                <a:solidFill>
                  <a:schemeClr val="tx1"/>
                </a:solidFill>
              </a:rPr>
              <a:t> та </a:t>
            </a:r>
            <a:r>
              <a:rPr lang="ru-RU" i="1" dirty="0" err="1">
                <a:solidFill>
                  <a:schemeClr val="tx1"/>
                </a:solidFill>
              </a:rPr>
              <a:t>операції</a:t>
            </a:r>
            <a:r>
              <a:rPr lang="ru-RU" i="1" dirty="0">
                <a:solidFill>
                  <a:schemeClr val="tx1"/>
                </a:solidFill>
              </a:rPr>
              <a:t> з </a:t>
            </a:r>
            <a:r>
              <a:rPr lang="ru-RU" i="1" dirty="0" err="1">
                <a:solidFill>
                  <a:schemeClr val="tx1"/>
                </a:solidFill>
              </a:rPr>
              <a:t>певним</a:t>
            </a:r>
            <a:r>
              <a:rPr lang="ru-RU" i="1" dirty="0">
                <a:solidFill>
                  <a:schemeClr val="tx1"/>
                </a:solidFill>
              </a:rPr>
              <a:t> активом за </a:t>
            </a:r>
            <a:r>
              <a:rPr lang="ru-RU" i="1" dirty="0" err="1">
                <a:solidFill>
                  <a:schemeClr val="tx1"/>
                </a:solidFill>
              </a:rPr>
              <a:t>допомогою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використовування</a:t>
            </a:r>
            <a:r>
              <a:rPr lang="ru-RU" i="1" dirty="0">
                <a:solidFill>
                  <a:schemeClr val="tx1"/>
                </a:solidFill>
              </a:rPr>
              <a:t> цифрового </a:t>
            </a:r>
            <a:r>
              <a:rPr lang="ru-RU" i="1" dirty="0" err="1">
                <a:solidFill>
                  <a:schemeClr val="tx1"/>
                </a:solidFill>
              </a:rPr>
              <a:t>токена</a:t>
            </a:r>
            <a:r>
              <a:rPr lang="ru-RU" i="1" dirty="0">
                <a:solidFill>
                  <a:schemeClr val="tx1"/>
                </a:solidFill>
              </a:rPr>
              <a:t>, а </a:t>
            </a:r>
            <a:r>
              <a:rPr lang="ru-RU" i="1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забезпечити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безпеку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його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зберігання</a:t>
            </a:r>
            <a:r>
              <a:rPr lang="ru-RU" i="1" dirty="0">
                <a:solidFill>
                  <a:schemeClr val="tx1"/>
                </a:solidFill>
              </a:rPr>
              <a:t>, </a:t>
            </a:r>
            <a:r>
              <a:rPr lang="ru-RU" i="1" dirty="0" err="1">
                <a:solidFill>
                  <a:schemeClr val="tx1"/>
                </a:solidFill>
              </a:rPr>
              <a:t>обробки</a:t>
            </a:r>
            <a:r>
              <a:rPr lang="ru-RU" i="1" dirty="0">
                <a:solidFill>
                  <a:schemeClr val="tx1"/>
                </a:solidFill>
              </a:rPr>
              <a:t> та </a:t>
            </a:r>
            <a:r>
              <a:rPr lang="ru-RU" i="1" dirty="0" err="1">
                <a:solidFill>
                  <a:schemeClr val="tx1"/>
                </a:solidFill>
              </a:rPr>
              <a:t>управління</a:t>
            </a:r>
            <a:r>
              <a:rPr lang="ru-RU" i="1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Компоненти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платформи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наступні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pPr lvl="0"/>
            <a:r>
              <a:rPr lang="ru-RU" dirty="0" err="1">
                <a:solidFill>
                  <a:schemeClr val="tx1"/>
                </a:solidFill>
              </a:rPr>
              <a:t>реєстр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ru-RU" dirty="0" err="1">
                <a:solidFill>
                  <a:schemeClr val="tx1"/>
                </a:solidFill>
              </a:rPr>
              <a:t>внутрішня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платіжна</a:t>
            </a:r>
            <a:r>
              <a:rPr lang="ru-RU" dirty="0">
                <a:solidFill>
                  <a:schemeClr val="tx1"/>
                </a:solidFill>
              </a:rPr>
              <a:t> система;</a:t>
            </a:r>
          </a:p>
          <a:p>
            <a:pPr lvl="0"/>
            <a:r>
              <a:rPr lang="ru-RU" dirty="0" err="1">
                <a:solidFill>
                  <a:schemeClr val="tx1"/>
                </a:solidFill>
              </a:rPr>
              <a:t>внутрішня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біржа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модуль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аккаунтами;</a:t>
            </a:r>
          </a:p>
          <a:p>
            <a:pPr lvl="0"/>
            <a:r>
              <a:rPr lang="ru-RU" dirty="0" err="1">
                <a:solidFill>
                  <a:schemeClr val="tx1"/>
                </a:solidFill>
              </a:rPr>
              <a:t>шлюзи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інтеграційні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модулі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ru-RU" dirty="0" err="1">
                <a:solidFill>
                  <a:schemeClr val="tx1"/>
                </a:solidFill>
              </a:rPr>
              <a:t>гаманці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модуль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адмініструванням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492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Щоб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знизити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ризик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шахрайства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змови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різні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іноді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незалежні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суб’єкти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повинні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різні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типи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дій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Отже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існує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набір</a:t>
            </a:r>
            <a:r>
              <a:rPr lang="ru-RU" dirty="0">
                <a:solidFill>
                  <a:schemeClr val="tx1"/>
                </a:solidFill>
              </a:rPr>
              <a:t> ролей,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повинні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підтримуватися</a:t>
            </a:r>
            <a:r>
              <a:rPr lang="ru-RU" dirty="0">
                <a:solidFill>
                  <a:schemeClr val="tx1"/>
                </a:solidFill>
              </a:rPr>
              <a:t> платформою </a:t>
            </a:r>
            <a:r>
              <a:rPr lang="ru-RU" dirty="0" err="1">
                <a:solidFill>
                  <a:schemeClr val="tx1"/>
                </a:solidFill>
              </a:rPr>
              <a:t>токенізації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Найважливішими</a:t>
            </a:r>
            <a:r>
              <a:rPr lang="ru-RU" dirty="0">
                <a:solidFill>
                  <a:schemeClr val="tx1"/>
                </a:solidFill>
              </a:rPr>
              <a:t> з них є </a:t>
            </a:r>
            <a:r>
              <a:rPr lang="ru-RU" dirty="0" err="1">
                <a:solidFill>
                  <a:schemeClr val="tx1"/>
                </a:solidFill>
              </a:rPr>
              <a:t>валідатор</a:t>
            </a:r>
            <a:r>
              <a:rPr lang="ru-RU" dirty="0">
                <a:solidFill>
                  <a:schemeClr val="tx1"/>
                </a:solidFill>
              </a:rPr>
              <a:t>, аудитор, хранитель, </a:t>
            </a:r>
            <a:r>
              <a:rPr lang="ru-RU" dirty="0" err="1">
                <a:solidFill>
                  <a:schemeClr val="tx1"/>
                </a:solidFill>
              </a:rPr>
              <a:t>емітент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адміністратор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i="1" dirty="0" err="1">
                <a:solidFill>
                  <a:schemeClr val="tx1"/>
                </a:solidFill>
              </a:rPr>
              <a:t>Валідатор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підтримує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нормальне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функціонування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відповідності</a:t>
            </a:r>
            <a:r>
              <a:rPr lang="ru-RU" dirty="0">
                <a:solidFill>
                  <a:schemeClr val="tx1"/>
                </a:solidFill>
              </a:rPr>
              <a:t> до протоколу </a:t>
            </a:r>
            <a:r>
              <a:rPr lang="ru-RU" dirty="0" err="1">
                <a:solidFill>
                  <a:schemeClr val="tx1"/>
                </a:solidFill>
              </a:rPr>
              <a:t>обліку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токенів</a:t>
            </a:r>
            <a:r>
              <a:rPr lang="ru-RU" dirty="0">
                <a:solidFill>
                  <a:schemeClr val="tx1"/>
                </a:solidFill>
              </a:rPr>
              <a:t>. Роль </a:t>
            </a:r>
            <a:r>
              <a:rPr lang="ru-RU" dirty="0" err="1">
                <a:solidFill>
                  <a:schemeClr val="tx1"/>
                </a:solidFill>
              </a:rPr>
              <a:t>валідатора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виконувати</a:t>
            </a:r>
            <a:r>
              <a:rPr lang="ru-RU" dirty="0">
                <a:solidFill>
                  <a:schemeClr val="tx1"/>
                </a:solidFill>
              </a:rPr>
              <a:t> як </a:t>
            </a:r>
            <a:r>
              <a:rPr lang="ru-RU" dirty="0" err="1">
                <a:solidFill>
                  <a:schemeClr val="tx1"/>
                </a:solidFill>
              </a:rPr>
              <a:t>окрема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людина</a:t>
            </a:r>
            <a:r>
              <a:rPr lang="ru-RU" dirty="0">
                <a:solidFill>
                  <a:schemeClr val="tx1"/>
                </a:solidFill>
              </a:rPr>
              <a:t>, так і </a:t>
            </a:r>
            <a:r>
              <a:rPr lang="ru-RU" dirty="0" err="1">
                <a:solidFill>
                  <a:schemeClr val="tx1"/>
                </a:solidFill>
              </a:rPr>
              <a:t>ціла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організація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i="1" dirty="0">
                <a:solidFill>
                  <a:schemeClr val="tx1"/>
                </a:solidFill>
              </a:rPr>
              <a:t>Аудитор </a:t>
            </a:r>
            <a:r>
              <a:rPr lang="ru-RU" dirty="0">
                <a:solidFill>
                  <a:schemeClr val="tx1"/>
                </a:solidFill>
              </a:rPr>
              <a:t>є </a:t>
            </a:r>
            <a:r>
              <a:rPr lang="ru-RU" dirty="0" err="1">
                <a:solidFill>
                  <a:schemeClr val="tx1"/>
                </a:solidFill>
              </a:rPr>
              <a:t>призначеною</a:t>
            </a:r>
            <a:r>
              <a:rPr lang="ru-RU" dirty="0">
                <a:solidFill>
                  <a:schemeClr val="tx1"/>
                </a:solidFill>
              </a:rPr>
              <a:t> стороною, яка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право </a:t>
            </a:r>
            <a:r>
              <a:rPr lang="ru-RU" dirty="0" err="1">
                <a:solidFill>
                  <a:schemeClr val="tx1"/>
                </a:solidFill>
              </a:rPr>
              <a:t>перевіряти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, і </a:t>
            </a:r>
            <a:r>
              <a:rPr lang="ru-RU" dirty="0" err="1">
                <a:solidFill>
                  <a:schemeClr val="tx1"/>
                </a:solidFill>
              </a:rPr>
              <a:t>саме</a:t>
            </a:r>
            <a:r>
              <a:rPr lang="ru-RU" dirty="0">
                <a:solidFill>
                  <a:schemeClr val="tx1"/>
                </a:solidFill>
              </a:rPr>
              <a:t> аудитор </a:t>
            </a:r>
            <a:r>
              <a:rPr lang="ru-RU" dirty="0" err="1">
                <a:solidFill>
                  <a:schemeClr val="tx1"/>
                </a:solidFill>
              </a:rPr>
              <a:t>натискає</a:t>
            </a:r>
            <a:r>
              <a:rPr lang="ru-RU" dirty="0">
                <a:solidFill>
                  <a:schemeClr val="tx1"/>
                </a:solidFill>
              </a:rPr>
              <a:t> на «</a:t>
            </a:r>
            <a:r>
              <a:rPr lang="ru-RU" dirty="0" err="1">
                <a:solidFill>
                  <a:schemeClr val="tx1"/>
                </a:solidFill>
              </a:rPr>
              <a:t>тривожну</a:t>
            </a:r>
            <a:r>
              <a:rPr lang="ru-RU" dirty="0">
                <a:solidFill>
                  <a:schemeClr val="tx1"/>
                </a:solidFill>
              </a:rPr>
              <a:t> кнопку»,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помічає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щось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підозріле</a:t>
            </a:r>
            <a:r>
              <a:rPr lang="ru-RU" dirty="0">
                <a:solidFill>
                  <a:schemeClr val="tx1"/>
                </a:solidFill>
              </a:rPr>
              <a:t>. Аудитор </a:t>
            </a:r>
            <a:r>
              <a:rPr lang="ru-RU" dirty="0" err="1">
                <a:solidFill>
                  <a:schemeClr val="tx1"/>
                </a:solidFill>
              </a:rPr>
              <a:t>зберігає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копію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реєстру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перевіряє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законність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дій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відбуваються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платформі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83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/>
                </a:solidFill>
              </a:rPr>
              <a:t>Хранитель 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ru-RU" dirty="0" err="1">
                <a:solidFill>
                  <a:schemeClr val="tx1"/>
                </a:solidFill>
              </a:rPr>
              <a:t>custodian</a:t>
            </a:r>
            <a:r>
              <a:rPr lang="ru-RU" dirty="0">
                <a:solidFill>
                  <a:schemeClr val="tx1"/>
                </a:solidFill>
              </a:rPr>
              <a:t>) – це особа,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відповідає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надання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зовнішніх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активів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токенізовані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платформі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вони є). </a:t>
            </a:r>
            <a:r>
              <a:rPr lang="ru-RU" dirty="0" err="1">
                <a:solidFill>
                  <a:schemeClr val="tx1"/>
                </a:solidFill>
              </a:rPr>
              <a:t>Ця</a:t>
            </a:r>
            <a:r>
              <a:rPr lang="ru-RU" dirty="0">
                <a:solidFill>
                  <a:schemeClr val="tx1"/>
                </a:solidFill>
              </a:rPr>
              <a:t> роль є </a:t>
            </a:r>
            <a:r>
              <a:rPr lang="ru-RU" dirty="0" err="1">
                <a:solidFill>
                  <a:schemeClr val="tx1"/>
                </a:solidFill>
              </a:rPr>
              <a:t>дуже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важливою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оскільки</a:t>
            </a:r>
            <a:r>
              <a:rPr lang="ru-RU" dirty="0">
                <a:solidFill>
                  <a:schemeClr val="tx1"/>
                </a:solidFill>
              </a:rPr>
              <a:t> ІТ-платформа </a:t>
            </a:r>
            <a:r>
              <a:rPr lang="ru-RU" dirty="0" err="1">
                <a:solidFill>
                  <a:schemeClr val="tx1"/>
                </a:solidFill>
              </a:rPr>
              <a:t>самостійно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запобігти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крадіжці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i="1" dirty="0" err="1">
                <a:solidFill>
                  <a:schemeClr val="tx1"/>
                </a:solidFill>
              </a:rPr>
              <a:t>Емітент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є стороною,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здійснює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емісію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підставі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отриманих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хранителя (у </a:t>
            </a:r>
            <a:r>
              <a:rPr lang="ru-RU" dirty="0" err="1">
                <a:solidFill>
                  <a:schemeClr val="tx1"/>
                </a:solidFill>
              </a:rPr>
              <a:t>деяких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випадках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емітента</a:t>
            </a:r>
            <a:r>
              <a:rPr lang="ru-RU" dirty="0">
                <a:solidFill>
                  <a:schemeClr val="tx1"/>
                </a:solidFill>
              </a:rPr>
              <a:t> і хранителя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виконуватися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однією</a:t>
            </a:r>
            <a:r>
              <a:rPr lang="ru-RU" dirty="0">
                <a:solidFill>
                  <a:schemeClr val="tx1"/>
                </a:solidFill>
              </a:rPr>
              <a:t> стороною). </a:t>
            </a:r>
            <a:r>
              <a:rPr lang="ru-RU" dirty="0" err="1">
                <a:solidFill>
                  <a:schemeClr val="tx1"/>
                </a:solidFill>
              </a:rPr>
              <a:t>Токени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випускатися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централізованим</a:t>
            </a:r>
            <a:r>
              <a:rPr lang="ru-RU" dirty="0">
                <a:solidFill>
                  <a:schemeClr val="tx1"/>
                </a:solidFill>
              </a:rPr>
              <a:t> (суму, яку </a:t>
            </a:r>
            <a:r>
              <a:rPr lang="ru-RU" dirty="0" err="1">
                <a:solidFill>
                  <a:schemeClr val="tx1"/>
                </a:solidFill>
              </a:rPr>
              <a:t>необхідно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видати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призначає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відповідальна</a:t>
            </a:r>
            <a:r>
              <a:rPr lang="ru-RU" dirty="0">
                <a:solidFill>
                  <a:schemeClr val="tx1"/>
                </a:solidFill>
              </a:rPr>
              <a:t> сторона),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децентралізованим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декілька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валідаторів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досягають</a:t>
            </a:r>
            <a:r>
              <a:rPr lang="ru-RU" dirty="0">
                <a:solidFill>
                  <a:schemeClr val="tx1"/>
                </a:solidFill>
              </a:rPr>
              <a:t> консенсусу </a:t>
            </a:r>
            <a:r>
              <a:rPr lang="ru-RU" dirty="0" err="1">
                <a:solidFill>
                  <a:schemeClr val="tx1"/>
                </a:solidFill>
              </a:rPr>
              <a:t>відносно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кількості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потрібно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випустити</a:t>
            </a:r>
            <a:r>
              <a:rPr lang="ru-RU" dirty="0">
                <a:solidFill>
                  <a:schemeClr val="tx1"/>
                </a:solidFill>
              </a:rPr>
              <a:t>) чином.</a:t>
            </a:r>
          </a:p>
          <a:p>
            <a:r>
              <a:rPr lang="ru-RU" i="1" dirty="0" err="1">
                <a:solidFill>
                  <a:schemeClr val="tx1"/>
                </a:solidFill>
              </a:rPr>
              <a:t>Адміністратор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приймає </a:t>
            </a:r>
            <a:r>
              <a:rPr lang="ru-RU" dirty="0" err="1">
                <a:solidFill>
                  <a:schemeClr val="tx1"/>
                </a:solidFill>
              </a:rPr>
              <a:t>рішення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згідно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оновлення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налаштування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платформи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щодо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налаштування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бізнес</a:t>
            </a:r>
            <a:r>
              <a:rPr lang="ru-RU" dirty="0">
                <a:solidFill>
                  <a:schemeClr val="tx1"/>
                </a:solidFill>
              </a:rPr>
              <a:t>- правил.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24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Базові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принципи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токенізації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i="1" dirty="0" err="1">
                <a:solidFill>
                  <a:schemeClr val="tx1"/>
                </a:solidFill>
              </a:rPr>
              <a:t>Пряме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управління</a:t>
            </a:r>
            <a:r>
              <a:rPr lang="ru-RU" i="1" dirty="0">
                <a:solidFill>
                  <a:schemeClr val="tx1"/>
                </a:solidFill>
              </a:rPr>
              <a:t> активом за </a:t>
            </a:r>
            <a:r>
              <a:rPr lang="ru-RU" i="1" dirty="0" err="1">
                <a:solidFill>
                  <a:schemeClr val="tx1"/>
                </a:solidFill>
              </a:rPr>
              <a:t>його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власником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Надійний</a:t>
            </a:r>
            <a:r>
              <a:rPr lang="ru-RU" i="1" dirty="0">
                <a:solidFill>
                  <a:schemeClr val="tx1"/>
                </a:solidFill>
              </a:rPr>
              <a:t> і </a:t>
            </a:r>
            <a:r>
              <a:rPr lang="ru-RU" i="1" dirty="0" err="1">
                <a:solidFill>
                  <a:schemeClr val="tx1"/>
                </a:solidFill>
              </a:rPr>
              <a:t>автоматизований</a:t>
            </a:r>
            <a:r>
              <a:rPr lang="ru-RU" i="1" dirty="0">
                <a:solidFill>
                  <a:schemeClr val="tx1"/>
                </a:solidFill>
              </a:rPr>
              <a:t> аудит </a:t>
            </a:r>
            <a:r>
              <a:rPr lang="ru-RU" i="1" dirty="0" err="1">
                <a:solidFill>
                  <a:schemeClr val="tx1"/>
                </a:solidFill>
              </a:rPr>
              <a:t>усієї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історії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транзакцій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Розподілення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відповідальності</a:t>
            </a:r>
            <a:r>
              <a:rPr lang="ru-RU" i="1" dirty="0">
                <a:solidFill>
                  <a:schemeClr val="tx1"/>
                </a:solidFill>
              </a:rPr>
              <a:t> за </a:t>
            </a:r>
            <a:r>
              <a:rPr lang="ru-RU" i="1" dirty="0" err="1">
                <a:solidFill>
                  <a:schemeClr val="tx1"/>
                </a:solidFill>
              </a:rPr>
              <a:t>управління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процесами</a:t>
            </a:r>
            <a:r>
              <a:rPr lang="ru-RU" i="1" dirty="0">
                <a:solidFill>
                  <a:schemeClr val="tx1"/>
                </a:solidFill>
              </a:rPr>
              <a:t> на </a:t>
            </a:r>
            <a:r>
              <a:rPr lang="ru-RU" i="1" dirty="0" err="1">
                <a:solidFill>
                  <a:schemeClr val="tx1"/>
                </a:solidFill>
              </a:rPr>
              <a:t>платформі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згідно</a:t>
            </a:r>
            <a:r>
              <a:rPr lang="ru-RU" i="1" dirty="0">
                <a:solidFill>
                  <a:schemeClr val="tx1"/>
                </a:solidFill>
              </a:rPr>
              <a:t> ролей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Підвищення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відмовостійкості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інструментів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зберігання</a:t>
            </a:r>
            <a:r>
              <a:rPr lang="ru-RU" i="1" dirty="0">
                <a:solidFill>
                  <a:schemeClr val="tx1"/>
                </a:solidFill>
              </a:rPr>
              <a:t>,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передачі</a:t>
            </a:r>
            <a:r>
              <a:rPr lang="ru-RU" i="1" dirty="0">
                <a:solidFill>
                  <a:schemeClr val="tx1"/>
                </a:solidFill>
              </a:rPr>
              <a:t> та </a:t>
            </a:r>
            <a:r>
              <a:rPr lang="ru-RU" i="1" dirty="0" err="1">
                <a:solidFill>
                  <a:schemeClr val="tx1"/>
                </a:solidFill>
              </a:rPr>
              <a:t>обміну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активів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Відкритість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специфікації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облікової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системи</a:t>
            </a:r>
            <a:r>
              <a:rPr lang="ru-RU" i="1" dirty="0">
                <a:solidFill>
                  <a:schemeClr val="tx1"/>
                </a:solidFill>
              </a:rPr>
              <a:t> і </a:t>
            </a:r>
            <a:r>
              <a:rPr lang="ru-RU" i="1" dirty="0" err="1">
                <a:solidFill>
                  <a:schemeClr val="tx1"/>
                </a:solidFill>
              </a:rPr>
              <a:t>цифрових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гаманців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Відокремлення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процесів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зберігання</a:t>
            </a:r>
            <a:r>
              <a:rPr lang="ru-RU" i="1" dirty="0">
                <a:solidFill>
                  <a:schemeClr val="tx1"/>
                </a:solidFill>
              </a:rPr>
              <a:t> активу </a:t>
            </a:r>
            <a:r>
              <a:rPr lang="ru-RU" i="1" dirty="0" err="1">
                <a:solidFill>
                  <a:schemeClr val="tx1"/>
                </a:solidFill>
              </a:rPr>
              <a:t>від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 smtClean="0">
                <a:solidFill>
                  <a:schemeClr val="tx1"/>
                </a:solidFill>
              </a:rPr>
              <a:t>процесів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i="1" dirty="0" err="1" smtClean="0">
                <a:solidFill>
                  <a:schemeClr val="tx1"/>
                </a:solidFill>
              </a:rPr>
              <a:t>управління</a:t>
            </a:r>
            <a:r>
              <a:rPr lang="ru-RU" i="1" dirty="0" smtClean="0">
                <a:solidFill>
                  <a:schemeClr val="tx1"/>
                </a:solidFill>
              </a:rPr>
              <a:t> </a:t>
            </a:r>
            <a:r>
              <a:rPr lang="ru-RU" i="1" dirty="0">
                <a:solidFill>
                  <a:schemeClr val="tx1"/>
                </a:solidFill>
              </a:rPr>
              <a:t>активами</a:t>
            </a:r>
            <a:endParaRPr lang="ru-RU" sz="16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39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Принципи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функціонування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платформи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токенізації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Перерахуємо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ролі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процеси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присутні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платформі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токенізації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ru-RU" sz="1800" dirty="0" err="1">
                <a:solidFill>
                  <a:schemeClr val="tx1"/>
                </a:solidFill>
              </a:rPr>
              <a:t>управління</a:t>
            </a:r>
            <a:r>
              <a:rPr lang="ru-RU" sz="1800" dirty="0">
                <a:solidFill>
                  <a:schemeClr val="tx1"/>
                </a:solidFill>
              </a:rPr>
              <a:t> системою (</a:t>
            </a:r>
            <a:r>
              <a:rPr lang="ru-RU" sz="1800" dirty="0" err="1">
                <a:solidFill>
                  <a:schemeClr val="tx1"/>
                </a:solidFill>
              </a:rPr>
              <a:t>governance</a:t>
            </a:r>
            <a:r>
              <a:rPr lang="ru-RU" sz="1800" dirty="0">
                <a:solidFill>
                  <a:schemeClr val="tx1"/>
                </a:solidFill>
              </a:rPr>
              <a:t>) – </a:t>
            </a:r>
            <a:r>
              <a:rPr lang="ru-RU" sz="1800" dirty="0" err="1">
                <a:solidFill>
                  <a:schemeClr val="tx1"/>
                </a:solidFill>
              </a:rPr>
              <a:t>виконується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тим</a:t>
            </a:r>
            <a:r>
              <a:rPr lang="ru-RU" sz="1800" dirty="0">
                <a:solidFill>
                  <a:schemeClr val="tx1"/>
                </a:solidFill>
              </a:rPr>
              <a:t>, кого назначив </a:t>
            </a:r>
            <a:r>
              <a:rPr lang="ru-RU" sz="1800" dirty="0" err="1">
                <a:solidFill>
                  <a:schemeClr val="tx1"/>
                </a:solidFill>
              </a:rPr>
              <a:t>творець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чи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власник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системи</a:t>
            </a:r>
            <a:r>
              <a:rPr lang="ru-RU" sz="1800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ru-RU" sz="1800" dirty="0" err="1">
                <a:solidFill>
                  <a:schemeClr val="tx1"/>
                </a:solidFill>
              </a:rPr>
              <a:t>зберігання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активів</a:t>
            </a:r>
            <a:r>
              <a:rPr lang="ru-RU" sz="1800" dirty="0">
                <a:solidFill>
                  <a:schemeClr val="tx1"/>
                </a:solidFill>
              </a:rPr>
              <a:t> – </a:t>
            </a:r>
            <a:r>
              <a:rPr lang="ru-RU" sz="1800" dirty="0" err="1">
                <a:solidFill>
                  <a:schemeClr val="tx1"/>
                </a:solidFill>
              </a:rPr>
              <a:t>виконується</a:t>
            </a:r>
            <a:r>
              <a:rPr lang="ru-RU" sz="1800" dirty="0">
                <a:solidFill>
                  <a:schemeClr val="tx1"/>
                </a:solidFill>
              </a:rPr>
              <a:t> хранителем (</a:t>
            </a:r>
            <a:r>
              <a:rPr lang="ru-RU" sz="1800" dirty="0" err="1">
                <a:solidFill>
                  <a:schemeClr val="tx1"/>
                </a:solidFill>
              </a:rPr>
              <a:t>custodian</a:t>
            </a:r>
            <a:r>
              <a:rPr lang="ru-RU" sz="1800" dirty="0">
                <a:solidFill>
                  <a:schemeClr val="tx1"/>
                </a:solidFill>
              </a:rPr>
              <a:t>);</a:t>
            </a:r>
          </a:p>
          <a:p>
            <a:pPr lvl="2"/>
            <a:r>
              <a:rPr lang="ru-RU" sz="1800" dirty="0" err="1">
                <a:solidFill>
                  <a:schemeClr val="tx1"/>
                </a:solidFill>
              </a:rPr>
              <a:t>емісія</a:t>
            </a:r>
            <a:r>
              <a:rPr lang="ru-RU" sz="1800" dirty="0">
                <a:solidFill>
                  <a:schemeClr val="tx1"/>
                </a:solidFill>
              </a:rPr>
              <a:t> – </a:t>
            </a:r>
            <a:r>
              <a:rPr lang="ru-RU" sz="1800" dirty="0" err="1">
                <a:solidFill>
                  <a:schemeClr val="tx1"/>
                </a:solidFill>
              </a:rPr>
              <a:t>виконується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емітентом</a:t>
            </a:r>
            <a:r>
              <a:rPr lang="ru-RU" sz="1800" dirty="0">
                <a:solidFill>
                  <a:schemeClr val="tx1"/>
                </a:solidFill>
              </a:rPr>
              <a:t> (</a:t>
            </a:r>
            <a:r>
              <a:rPr lang="ru-RU" sz="1800" dirty="0" err="1">
                <a:solidFill>
                  <a:schemeClr val="tx1"/>
                </a:solidFill>
              </a:rPr>
              <a:t>емітуються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токени</a:t>
            </a:r>
            <a:r>
              <a:rPr lang="ru-RU" sz="1800" dirty="0">
                <a:solidFill>
                  <a:schemeClr val="tx1"/>
                </a:solidFill>
              </a:rPr>
              <a:t>, </a:t>
            </a:r>
            <a:r>
              <a:rPr lang="ru-RU" sz="1800" dirty="0" err="1">
                <a:solidFill>
                  <a:schemeClr val="tx1"/>
                </a:solidFill>
              </a:rPr>
              <a:t>забезпечені</a:t>
            </a:r>
            <a:r>
              <a:rPr lang="ru-RU" sz="1800" dirty="0">
                <a:solidFill>
                  <a:schemeClr val="tx1"/>
                </a:solidFill>
              </a:rPr>
              <a:t> хранителем на </a:t>
            </a:r>
            <a:r>
              <a:rPr lang="ru-RU" sz="1800" dirty="0" err="1">
                <a:solidFill>
                  <a:schemeClr val="tx1"/>
                </a:solidFill>
              </a:rPr>
              <a:t>платформі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токенізації</a:t>
            </a:r>
            <a:r>
              <a:rPr lang="ru-RU" sz="1800" dirty="0">
                <a:solidFill>
                  <a:schemeClr val="tx1"/>
                </a:solidFill>
              </a:rPr>
              <a:t>);</a:t>
            </a:r>
          </a:p>
          <a:p>
            <a:pPr lvl="2"/>
            <a:r>
              <a:rPr lang="ru-RU" sz="1800" dirty="0" err="1">
                <a:solidFill>
                  <a:schemeClr val="tx1"/>
                </a:solidFill>
              </a:rPr>
              <a:t>валідація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транзакцій</a:t>
            </a:r>
            <a:r>
              <a:rPr lang="ru-RU" sz="1800" dirty="0">
                <a:solidFill>
                  <a:schemeClr val="tx1"/>
                </a:solidFill>
              </a:rPr>
              <a:t> – </a:t>
            </a:r>
            <a:r>
              <a:rPr lang="ru-RU" sz="1800" dirty="0" err="1">
                <a:solidFill>
                  <a:schemeClr val="tx1"/>
                </a:solidFill>
              </a:rPr>
              <a:t>виконується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валідаторами</a:t>
            </a:r>
            <a:r>
              <a:rPr lang="ru-RU" sz="1800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ru-RU" sz="1800" dirty="0">
                <a:solidFill>
                  <a:schemeClr val="tx1"/>
                </a:solidFill>
              </a:rPr>
              <a:t>аудит – </a:t>
            </a:r>
            <a:r>
              <a:rPr lang="ru-RU" sz="1800" dirty="0" err="1">
                <a:solidFill>
                  <a:schemeClr val="tx1"/>
                </a:solidFill>
              </a:rPr>
              <a:t>виконується</a:t>
            </a:r>
            <a:r>
              <a:rPr lang="ru-RU" sz="1800" dirty="0">
                <a:solidFill>
                  <a:schemeClr val="tx1"/>
                </a:solidFill>
              </a:rPr>
              <a:t> аудитором.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632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Можливості</a:t>
            </a:r>
            <a:r>
              <a:rPr lang="ru-RU" b="1" dirty="0">
                <a:solidFill>
                  <a:schemeClr val="tx1"/>
                </a:solidFill>
              </a:rPr>
              <a:t>, </a:t>
            </a:r>
            <a:r>
              <a:rPr lang="ru-RU" b="1" dirty="0" err="1">
                <a:solidFill>
                  <a:schemeClr val="tx1"/>
                </a:solidFill>
              </a:rPr>
              <a:t>які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надає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токенізація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 </a:t>
            </a:r>
            <a:r>
              <a:rPr lang="ru-RU" dirty="0" err="1">
                <a:solidFill>
                  <a:schemeClr val="tx1"/>
                </a:solidFill>
              </a:rPr>
              <a:t>рахунок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технічних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особливостей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інфраструктури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з’являється</a:t>
            </a:r>
            <a:r>
              <a:rPr lang="ru-RU" dirty="0">
                <a:solidFill>
                  <a:schemeClr val="tx1"/>
                </a:solidFill>
              </a:rPr>
              <a:t> низка </a:t>
            </a:r>
            <a:r>
              <a:rPr lang="ru-RU" dirty="0" err="1">
                <a:solidFill>
                  <a:schemeClr val="tx1"/>
                </a:solidFill>
              </a:rPr>
              <a:t>нових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можливостей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sz="1200" dirty="0">
              <a:solidFill>
                <a:schemeClr val="tx1"/>
              </a:solidFill>
            </a:endParaRPr>
          </a:p>
          <a:p>
            <a:endParaRPr lang="ru-RU" sz="16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Створення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глобальних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децентралізованих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реєстрів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даних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Створення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щільно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інтегрованих</a:t>
            </a:r>
            <a:r>
              <a:rPr lang="ru-RU" i="1" dirty="0">
                <a:solidFill>
                  <a:schemeClr val="tx1"/>
                </a:solidFill>
              </a:rPr>
              <a:t> систем, </a:t>
            </a:r>
            <a:r>
              <a:rPr lang="ru-RU" i="1" dirty="0" err="1">
                <a:solidFill>
                  <a:schemeClr val="tx1"/>
                </a:solidFill>
              </a:rPr>
              <a:t>що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мають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високу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модульність</a:t>
            </a:r>
            <a:r>
              <a:rPr lang="ru-RU" i="1" dirty="0">
                <a:solidFill>
                  <a:schemeClr val="tx1"/>
                </a:solidFill>
              </a:rPr>
              <a:t> і </a:t>
            </a:r>
            <a:r>
              <a:rPr lang="ru-RU" i="1" dirty="0" err="1">
                <a:solidFill>
                  <a:schemeClr val="tx1"/>
                </a:solidFill>
              </a:rPr>
              <a:t>розподілення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відповідальності</a:t>
            </a:r>
            <a:r>
              <a:rPr lang="ru-RU" i="1" dirty="0">
                <a:solidFill>
                  <a:schemeClr val="tx1"/>
                </a:solidFill>
              </a:rPr>
              <a:t> за роботу кожного конкретного модуля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Простий</a:t>
            </a:r>
            <a:r>
              <a:rPr lang="ru-RU" i="1" dirty="0">
                <a:solidFill>
                  <a:schemeClr val="tx1"/>
                </a:solidFill>
              </a:rPr>
              <a:t> аудит </a:t>
            </a:r>
            <a:r>
              <a:rPr lang="ru-RU" i="1" dirty="0" err="1">
                <a:solidFill>
                  <a:schemeClr val="tx1"/>
                </a:solidFill>
              </a:rPr>
              <a:t>системи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обліку</a:t>
            </a:r>
            <a:r>
              <a:rPr lang="ru-RU" i="1" dirty="0">
                <a:solidFill>
                  <a:schemeClr val="tx1"/>
                </a:solidFill>
              </a:rPr>
              <a:t> в </a:t>
            </a:r>
            <a:r>
              <a:rPr lang="ru-RU" i="1" dirty="0" err="1">
                <a:solidFill>
                  <a:schemeClr val="tx1"/>
                </a:solidFill>
              </a:rPr>
              <a:t>режимі</a:t>
            </a:r>
            <a:r>
              <a:rPr lang="ru-RU" i="1" dirty="0">
                <a:solidFill>
                  <a:schemeClr val="tx1"/>
                </a:solidFill>
              </a:rPr>
              <a:t> реального часу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Переміщення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активів</a:t>
            </a:r>
            <a:r>
              <a:rPr lang="ru-RU" i="1" dirty="0">
                <a:solidFill>
                  <a:schemeClr val="tx1"/>
                </a:solidFill>
              </a:rPr>
              <a:t> і </a:t>
            </a:r>
            <a:r>
              <a:rPr lang="ru-RU" i="1" dirty="0" err="1">
                <a:solidFill>
                  <a:schemeClr val="tx1"/>
                </a:solidFill>
              </a:rPr>
              <a:t>торгівля</a:t>
            </a:r>
            <a:r>
              <a:rPr lang="ru-RU" i="1" dirty="0">
                <a:solidFill>
                  <a:schemeClr val="tx1"/>
                </a:solidFill>
              </a:rPr>
              <a:t> ними в </a:t>
            </a:r>
            <a:r>
              <a:rPr lang="ru-RU" i="1" dirty="0" err="1">
                <a:solidFill>
                  <a:schemeClr val="tx1"/>
                </a:solidFill>
              </a:rPr>
              <a:t>Інтернеті</a:t>
            </a:r>
            <a:r>
              <a:rPr lang="ru-RU" i="1" dirty="0">
                <a:solidFill>
                  <a:schemeClr val="tx1"/>
                </a:solidFill>
              </a:rPr>
              <a:t> без меж (</a:t>
            </a:r>
            <a:r>
              <a:rPr lang="ru-RU" i="1" dirty="0" err="1">
                <a:solidFill>
                  <a:schemeClr val="tx1"/>
                </a:solidFill>
              </a:rPr>
              <a:t>можливість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створення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Фінансового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Інтернету</a:t>
            </a:r>
            <a:r>
              <a:rPr lang="ru-RU" i="1" dirty="0">
                <a:solidFill>
                  <a:schemeClr val="tx1"/>
                </a:solidFill>
              </a:rPr>
              <a:t>)</a:t>
            </a:r>
            <a:endParaRPr lang="ru-RU" sz="14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85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Складнощі</a:t>
            </a:r>
            <a:r>
              <a:rPr lang="ru-RU" b="1" dirty="0">
                <a:solidFill>
                  <a:schemeClr val="tx1"/>
                </a:solidFill>
              </a:rPr>
              <a:t> за </a:t>
            </a:r>
            <a:r>
              <a:rPr lang="ru-RU" b="1" dirty="0" err="1">
                <a:solidFill>
                  <a:schemeClr val="tx1"/>
                </a:solidFill>
              </a:rPr>
              <a:t>укладення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звичайного</a:t>
            </a:r>
            <a:r>
              <a:rPr lang="ru-RU" b="1" dirty="0">
                <a:solidFill>
                  <a:schemeClr val="tx1"/>
                </a:solidFill>
              </a:rPr>
              <a:t> контракту</a:t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i="1" dirty="0" err="1">
                <a:solidFill>
                  <a:schemeClr val="tx1"/>
                </a:solidFill>
              </a:rPr>
              <a:t>Найчастіше</a:t>
            </a:r>
            <a:r>
              <a:rPr lang="ru-RU" i="1" dirty="0">
                <a:solidFill>
                  <a:schemeClr val="tx1"/>
                </a:solidFill>
              </a:rPr>
              <a:t> грамотно </a:t>
            </a:r>
            <a:r>
              <a:rPr lang="ru-RU" i="1" dirty="0" err="1">
                <a:solidFill>
                  <a:schemeClr val="tx1"/>
                </a:solidFill>
              </a:rPr>
              <a:t>укласти</a:t>
            </a:r>
            <a:r>
              <a:rPr lang="ru-RU" i="1" dirty="0">
                <a:solidFill>
                  <a:schemeClr val="tx1"/>
                </a:solidFill>
              </a:rPr>
              <a:t> контракт до </a:t>
            </a:r>
            <a:r>
              <a:rPr lang="ru-RU" i="1" dirty="0" err="1">
                <a:solidFill>
                  <a:schemeClr val="tx1"/>
                </a:solidFill>
              </a:rPr>
              <a:t>снаги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тільки</a:t>
            </a:r>
            <a:r>
              <a:rPr lang="ru-RU" i="1" dirty="0">
                <a:solidFill>
                  <a:schemeClr val="tx1"/>
                </a:solidFill>
              </a:rPr>
              <a:t> юристу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>
                <a:solidFill>
                  <a:schemeClr val="tx1"/>
                </a:solidFill>
              </a:rPr>
              <a:t>Складно </a:t>
            </a:r>
            <a:r>
              <a:rPr lang="ru-RU" i="1" dirty="0" err="1">
                <a:solidFill>
                  <a:schemeClr val="tx1"/>
                </a:solidFill>
              </a:rPr>
              <a:t>досягти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повноти</a:t>
            </a:r>
            <a:r>
              <a:rPr lang="ru-RU" i="1" dirty="0">
                <a:solidFill>
                  <a:schemeClr val="tx1"/>
                </a:solidFill>
              </a:rPr>
              <a:t> умов контракту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Неможливо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швидко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перевірити</a:t>
            </a:r>
            <a:r>
              <a:rPr lang="ru-RU" i="1" dirty="0">
                <a:solidFill>
                  <a:schemeClr val="tx1"/>
                </a:solidFill>
              </a:rPr>
              <a:t> контракт на </a:t>
            </a:r>
            <a:r>
              <a:rPr lang="ru-RU" i="1" dirty="0" err="1">
                <a:solidFill>
                  <a:schemeClr val="tx1"/>
                </a:solidFill>
              </a:rPr>
              <a:t>протиріччя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іншим</a:t>
            </a:r>
            <a:r>
              <a:rPr lang="ru-RU" i="1" dirty="0">
                <a:solidFill>
                  <a:schemeClr val="tx1"/>
                </a:solidFill>
              </a:rPr>
              <a:t> контрактам і </a:t>
            </a:r>
            <a:r>
              <a:rPr lang="ru-RU" i="1" dirty="0" err="1">
                <a:solidFill>
                  <a:schemeClr val="tx1"/>
                </a:solidFill>
              </a:rPr>
              <a:t>всім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вимогам</a:t>
            </a:r>
            <a:r>
              <a:rPr lang="ru-RU" i="1" dirty="0">
                <a:solidFill>
                  <a:schemeClr val="tx1"/>
                </a:solidFill>
              </a:rPr>
              <a:t> чинного </a:t>
            </a:r>
            <a:r>
              <a:rPr lang="ru-RU" i="1" dirty="0" err="1">
                <a:solidFill>
                  <a:schemeClr val="tx1"/>
                </a:solidFill>
              </a:rPr>
              <a:t>законодавства</a:t>
            </a:r>
            <a:endParaRPr lang="ru-RU" sz="1400" dirty="0">
              <a:solidFill>
                <a:schemeClr val="tx1"/>
              </a:solidFill>
            </a:endParaRPr>
          </a:p>
          <a:p>
            <a:endParaRPr lang="ru-RU" sz="1600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Коли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умови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враховано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сторони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підписали</a:t>
            </a:r>
            <a:r>
              <a:rPr lang="ru-RU" dirty="0">
                <a:solidFill>
                  <a:schemeClr val="tx1"/>
                </a:solidFill>
              </a:rPr>
              <a:t> контракт, </a:t>
            </a:r>
            <a:r>
              <a:rPr lang="ru-RU" dirty="0" err="1">
                <a:solidFill>
                  <a:schemeClr val="tx1"/>
                </a:solidFill>
              </a:rPr>
              <a:t>залишається</a:t>
            </a:r>
            <a:r>
              <a:rPr lang="ru-RU" dirty="0">
                <a:solidFill>
                  <a:schemeClr val="tx1"/>
                </a:solidFill>
              </a:rPr>
              <a:t> низка проблем,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виникнути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пізніше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залежно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ситуації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sz="12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47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Прозорість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процесів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облікової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системи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 </a:t>
            </a:r>
            <a:r>
              <a:rPr lang="ru-RU" dirty="0" err="1">
                <a:solidFill>
                  <a:schemeClr val="tx1"/>
                </a:solidFill>
              </a:rPr>
              <a:t>допомогою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платформи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побудувати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прозорі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бізнес-процеси</a:t>
            </a:r>
            <a:r>
              <a:rPr lang="ru-RU" dirty="0">
                <a:solidFill>
                  <a:schemeClr val="tx1"/>
                </a:solidFill>
              </a:rPr>
              <a:t>. Як </a:t>
            </a:r>
            <a:r>
              <a:rPr lang="ru-RU" dirty="0" err="1">
                <a:solidFill>
                  <a:schemeClr val="tx1"/>
                </a:solidFill>
              </a:rPr>
              <a:t>показує</a:t>
            </a:r>
            <a:r>
              <a:rPr lang="ru-RU" dirty="0">
                <a:solidFill>
                  <a:schemeClr val="tx1"/>
                </a:solidFill>
              </a:rPr>
              <a:t> практика, </a:t>
            </a:r>
            <a:r>
              <a:rPr lang="ru-RU" dirty="0" err="1">
                <a:solidFill>
                  <a:schemeClr val="tx1"/>
                </a:solidFill>
              </a:rPr>
              <a:t>ефективнішим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попередження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нечесної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поведінки</a:t>
            </a:r>
            <a:r>
              <a:rPr lang="ru-RU" dirty="0">
                <a:solidFill>
                  <a:schemeClr val="tx1"/>
                </a:solidFill>
              </a:rPr>
              <a:t>, а не </a:t>
            </a:r>
            <a:r>
              <a:rPr lang="ru-RU" dirty="0" err="1">
                <a:solidFill>
                  <a:schemeClr val="tx1"/>
                </a:solidFill>
              </a:rPr>
              <a:t>боротьба</a:t>
            </a:r>
            <a:r>
              <a:rPr lang="ru-RU" dirty="0">
                <a:solidFill>
                  <a:schemeClr val="tx1"/>
                </a:solidFill>
              </a:rPr>
              <a:t> з нею. Платформа </a:t>
            </a:r>
            <a:r>
              <a:rPr lang="ru-RU" dirty="0" err="1">
                <a:solidFill>
                  <a:schemeClr val="tx1"/>
                </a:solidFill>
              </a:rPr>
              <a:t>токенізації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працювати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жорсткими</a:t>
            </a:r>
            <a:r>
              <a:rPr lang="ru-RU" dirty="0">
                <a:solidFill>
                  <a:schemeClr val="tx1"/>
                </a:solidFill>
              </a:rPr>
              <a:t> правилами, метою </a:t>
            </a:r>
            <a:r>
              <a:rPr lang="ru-RU" dirty="0" err="1">
                <a:solidFill>
                  <a:schemeClr val="tx1"/>
                </a:solidFill>
              </a:rPr>
              <a:t>яких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запобігання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злонамірних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дій</a:t>
            </a:r>
            <a:r>
              <a:rPr lang="ru-RU" dirty="0">
                <a:solidFill>
                  <a:schemeClr val="tx1"/>
                </a:solidFill>
              </a:rPr>
              <a:t>. У межах </a:t>
            </a:r>
            <a:r>
              <a:rPr lang="ru-RU" dirty="0" err="1">
                <a:solidFill>
                  <a:schemeClr val="tx1"/>
                </a:solidFill>
              </a:rPr>
              <a:t>такої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партнери</a:t>
            </a:r>
            <a:r>
              <a:rPr lang="ru-RU" dirty="0">
                <a:solidFill>
                  <a:schemeClr val="tx1"/>
                </a:solidFill>
              </a:rPr>
              <a:t> по </a:t>
            </a:r>
            <a:r>
              <a:rPr lang="ru-RU" dirty="0" err="1">
                <a:solidFill>
                  <a:schemeClr val="tx1"/>
                </a:solidFill>
              </a:rPr>
              <a:t>бізнесу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завжди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перевірити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дії</a:t>
            </a:r>
            <a:r>
              <a:rPr lang="ru-RU" dirty="0">
                <a:solidFill>
                  <a:schemeClr val="tx1"/>
                </a:solidFill>
              </a:rPr>
              <a:t> один одного.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незалежних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валідаторів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обліковій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стійкіша</a:t>
            </a:r>
            <a:r>
              <a:rPr lang="ru-RU" dirty="0">
                <a:solidFill>
                  <a:schemeClr val="tx1"/>
                </a:solidFill>
              </a:rPr>
              <a:t> вона до </a:t>
            </a:r>
            <a:r>
              <a:rPr lang="ru-RU" dirty="0" err="1">
                <a:solidFill>
                  <a:schemeClr val="tx1"/>
                </a:solidFill>
              </a:rPr>
              <a:t>відмов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роботі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Оскільки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локальні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копії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синхронізуються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режимі</a:t>
            </a:r>
            <a:r>
              <a:rPr lang="ru-RU" dirty="0">
                <a:solidFill>
                  <a:schemeClr val="tx1"/>
                </a:solidFill>
              </a:rPr>
              <a:t> реального часу і автоматично </a:t>
            </a:r>
            <a:r>
              <a:rPr lang="ru-RU" dirty="0" err="1">
                <a:solidFill>
                  <a:schemeClr val="tx1"/>
                </a:solidFill>
              </a:rPr>
              <a:t>створюються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резервні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копії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токенізація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підвищує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надійність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917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Як </a:t>
            </a:r>
            <a:r>
              <a:rPr lang="ru-RU" b="1" dirty="0" err="1">
                <a:solidFill>
                  <a:schemeClr val="tx1"/>
                </a:solidFill>
              </a:rPr>
              <a:t>токенізація</a:t>
            </a:r>
            <a:r>
              <a:rPr lang="ru-RU" b="1" dirty="0">
                <a:solidFill>
                  <a:schemeClr val="tx1"/>
                </a:solidFill>
              </a:rPr>
              <a:t> приводить до </a:t>
            </a:r>
            <a:r>
              <a:rPr lang="ru-RU" b="1" dirty="0" err="1">
                <a:solidFill>
                  <a:schemeClr val="tx1"/>
                </a:solidFill>
              </a:rPr>
              <a:t>збільшення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вартості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активів</a:t>
            </a:r>
            <a:r>
              <a:rPr lang="ru-RU" b="1" dirty="0">
                <a:solidFill>
                  <a:schemeClr val="tx1"/>
                </a:solidFill>
              </a:rPr>
              <a:t>?</a:t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Токенізація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збільшити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довіру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рахунок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цифрового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досягнення</a:t>
            </a:r>
            <a:r>
              <a:rPr lang="ru-RU" dirty="0">
                <a:solidFill>
                  <a:schemeClr val="tx1"/>
                </a:solidFill>
              </a:rPr>
              <a:t> консенсусу </a:t>
            </a:r>
            <a:r>
              <a:rPr lang="ru-RU" dirty="0" err="1">
                <a:solidFill>
                  <a:schemeClr val="tx1"/>
                </a:solidFill>
              </a:rPr>
              <a:t>між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валідаторами</a:t>
            </a:r>
            <a:r>
              <a:rPr lang="ru-RU" dirty="0">
                <a:solidFill>
                  <a:schemeClr val="tx1"/>
                </a:solidFill>
              </a:rPr>
              <a:t>. Це </a:t>
            </a:r>
            <a:r>
              <a:rPr lang="ru-RU" dirty="0" err="1">
                <a:solidFill>
                  <a:schemeClr val="tx1"/>
                </a:solidFill>
              </a:rPr>
              <a:t>опосередковано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впливає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вартість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токенізованих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активів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порівняно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тими</a:t>
            </a:r>
            <a:r>
              <a:rPr lang="ru-RU" dirty="0">
                <a:solidFill>
                  <a:schemeClr val="tx1"/>
                </a:solidFill>
              </a:rPr>
              <a:t> активами, </a:t>
            </a:r>
            <a:r>
              <a:rPr lang="ru-RU" dirty="0" err="1">
                <a:solidFill>
                  <a:schemeClr val="tx1"/>
                </a:solidFill>
              </a:rPr>
              <a:t>облік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ведеться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традиційним</a:t>
            </a:r>
            <a:r>
              <a:rPr lang="ru-RU" dirty="0">
                <a:solidFill>
                  <a:schemeClr val="tx1"/>
                </a:solidFill>
              </a:rPr>
              <a:t> шляхом.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269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Умови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ефективного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застосування</a:t>
            </a:r>
            <a:r>
              <a:rPr lang="ru-RU" b="1" dirty="0">
                <a:solidFill>
                  <a:schemeClr val="tx1"/>
                </a:solidFill>
              </a:rPr>
              <a:t> платформ </a:t>
            </a:r>
            <a:r>
              <a:rPr lang="ru-RU" b="1" dirty="0" err="1">
                <a:solidFill>
                  <a:schemeClr val="tx1"/>
                </a:solidFill>
              </a:rPr>
              <a:t>токенізації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Для </a:t>
            </a:r>
            <a:r>
              <a:rPr lang="ru-RU" dirty="0" err="1">
                <a:solidFill>
                  <a:schemeClr val="tx1"/>
                </a:solidFill>
              </a:rPr>
              <a:t>ефективного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функціонування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платформи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необхідна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присутність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наступних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основних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компонентів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ru-RU" sz="1800" dirty="0" err="1">
                <a:solidFill>
                  <a:schemeClr val="tx1"/>
                </a:solidFill>
              </a:rPr>
              <a:t>реалізація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digital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identity</a:t>
            </a:r>
            <a:r>
              <a:rPr lang="ru-RU" sz="1800" dirty="0">
                <a:solidFill>
                  <a:schemeClr val="tx1"/>
                </a:solidFill>
              </a:rPr>
              <a:t>, </a:t>
            </a:r>
            <a:r>
              <a:rPr lang="ru-RU" sz="1800" dirty="0" err="1">
                <a:solidFill>
                  <a:schemeClr val="tx1"/>
                </a:solidFill>
              </a:rPr>
              <a:t>що</a:t>
            </a:r>
            <a:r>
              <a:rPr lang="ru-RU" sz="1800" dirty="0">
                <a:solidFill>
                  <a:schemeClr val="tx1"/>
                </a:solidFill>
              </a:rPr>
              <a:t> дозволить </a:t>
            </a:r>
            <a:r>
              <a:rPr lang="ru-RU" sz="1800" dirty="0" err="1">
                <a:solidFill>
                  <a:schemeClr val="tx1"/>
                </a:solidFill>
              </a:rPr>
              <a:t>пов’язувати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дії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учасника</a:t>
            </a:r>
            <a:r>
              <a:rPr lang="ru-RU" sz="1800" dirty="0">
                <a:solidFill>
                  <a:schemeClr val="tx1"/>
                </a:solidFill>
              </a:rPr>
              <a:t> у </a:t>
            </a:r>
            <a:r>
              <a:rPr lang="ru-RU" sz="1800" dirty="0" err="1">
                <a:solidFill>
                  <a:schemeClr val="tx1"/>
                </a:solidFill>
              </a:rPr>
              <a:t>мережі</a:t>
            </a:r>
            <a:r>
              <a:rPr lang="ru-RU" sz="1800" dirty="0">
                <a:solidFill>
                  <a:schemeClr val="tx1"/>
                </a:solidFill>
              </a:rPr>
              <a:t> з </a:t>
            </a:r>
            <a:r>
              <a:rPr lang="ru-RU" sz="1800" dirty="0" err="1">
                <a:solidFill>
                  <a:schemeClr val="tx1"/>
                </a:solidFill>
              </a:rPr>
              <a:t>його</a:t>
            </a:r>
            <a:r>
              <a:rPr lang="ru-RU" sz="1800" dirty="0">
                <a:solidFill>
                  <a:schemeClr val="tx1"/>
                </a:solidFill>
              </a:rPr>
              <a:t> особою;</a:t>
            </a:r>
          </a:p>
          <a:p>
            <a:pPr lvl="2"/>
            <a:r>
              <a:rPr lang="ru-RU" sz="1800" dirty="0" err="1">
                <a:solidFill>
                  <a:schemeClr val="tx1"/>
                </a:solidFill>
              </a:rPr>
              <a:t>ефективні</a:t>
            </a:r>
            <a:r>
              <a:rPr lang="ru-RU" sz="1800" dirty="0">
                <a:solidFill>
                  <a:schemeClr val="tx1"/>
                </a:solidFill>
              </a:rPr>
              <a:t> методики </a:t>
            </a:r>
            <a:r>
              <a:rPr lang="ru-RU" sz="1800" dirty="0" err="1">
                <a:solidFill>
                  <a:schemeClr val="tx1"/>
                </a:solidFill>
              </a:rPr>
              <a:t>децентралізованого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прийняття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рішень</a:t>
            </a:r>
            <a:r>
              <a:rPr lang="ru-RU" sz="1800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ru-RU" sz="1800" dirty="0" err="1">
                <a:solidFill>
                  <a:schemeClr val="tx1"/>
                </a:solidFill>
              </a:rPr>
              <a:t>налагоджена</a:t>
            </a:r>
            <a:r>
              <a:rPr lang="ru-RU" sz="1800" dirty="0">
                <a:solidFill>
                  <a:schemeClr val="tx1"/>
                </a:solidFill>
              </a:rPr>
              <a:t> схема </a:t>
            </a:r>
            <a:r>
              <a:rPr lang="ru-RU" sz="1800" dirty="0" err="1">
                <a:solidFill>
                  <a:schemeClr val="tx1"/>
                </a:solidFill>
              </a:rPr>
              <a:t>зберігання</a:t>
            </a:r>
            <a:r>
              <a:rPr lang="ru-RU" sz="1800" dirty="0">
                <a:solidFill>
                  <a:schemeClr val="tx1"/>
                </a:solidFill>
              </a:rPr>
              <a:t> та </a:t>
            </a:r>
            <a:r>
              <a:rPr lang="ru-RU" sz="1800" dirty="0" err="1">
                <a:solidFill>
                  <a:schemeClr val="tx1"/>
                </a:solidFill>
              </a:rPr>
              <a:t>управління</a:t>
            </a:r>
            <a:r>
              <a:rPr lang="ru-RU" sz="1800" dirty="0">
                <a:solidFill>
                  <a:schemeClr val="tx1"/>
                </a:solidFill>
              </a:rPr>
              <a:t> ключами.</a:t>
            </a:r>
          </a:p>
          <a:p>
            <a:r>
              <a:rPr lang="ru-RU" dirty="0" err="1">
                <a:solidFill>
                  <a:schemeClr val="tx1"/>
                </a:solidFill>
              </a:rPr>
              <a:t>Цей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перелік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повний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необхідно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виконати</a:t>
            </a:r>
            <a:r>
              <a:rPr lang="ru-RU" dirty="0">
                <a:solidFill>
                  <a:schemeClr val="tx1"/>
                </a:solidFill>
              </a:rPr>
              <a:t> низку </a:t>
            </a:r>
            <a:r>
              <a:rPr lang="ru-RU" dirty="0" err="1">
                <a:solidFill>
                  <a:schemeClr val="tx1"/>
                </a:solidFill>
              </a:rPr>
              <a:t>вимог</a:t>
            </a:r>
            <a:r>
              <a:rPr lang="ru-RU" dirty="0">
                <a:solidFill>
                  <a:schemeClr val="tx1"/>
                </a:solidFill>
              </a:rPr>
              <a:t>, перш </a:t>
            </a:r>
            <a:r>
              <a:rPr lang="ru-RU" dirty="0" err="1">
                <a:solidFill>
                  <a:schemeClr val="tx1"/>
                </a:solidFill>
              </a:rPr>
              <a:t>ніж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активів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повноцінно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працювати</a:t>
            </a:r>
            <a:r>
              <a:rPr lang="ru-RU" dirty="0">
                <a:solidFill>
                  <a:schemeClr val="tx1"/>
                </a:solidFill>
              </a:rPr>
              <a:t>. Вони </a:t>
            </a:r>
            <a:r>
              <a:rPr lang="ru-RU" dirty="0" err="1">
                <a:solidFill>
                  <a:schemeClr val="tx1"/>
                </a:solidFill>
              </a:rPr>
              <a:t>співпадають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необхідними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умовами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застосування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blockchain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30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Ризики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Як ми </a:t>
            </a:r>
            <a:r>
              <a:rPr lang="ru-RU" dirty="0" err="1">
                <a:solidFill>
                  <a:schemeClr val="tx1"/>
                </a:solidFill>
              </a:rPr>
              <a:t>згадували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раніше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токенізація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передбачає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оцифровані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реєстри</a:t>
            </a:r>
            <a:r>
              <a:rPr lang="ru-RU" dirty="0">
                <a:solidFill>
                  <a:schemeClr val="tx1"/>
                </a:solidFill>
              </a:rPr>
              <a:t> прав </a:t>
            </a:r>
            <a:r>
              <a:rPr lang="ru-RU" dirty="0" err="1">
                <a:solidFill>
                  <a:schemeClr val="tx1"/>
                </a:solidFill>
              </a:rPr>
              <a:t>власності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основним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джерелом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власників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активів</a:t>
            </a:r>
            <a:r>
              <a:rPr lang="ru-RU" dirty="0">
                <a:solidFill>
                  <a:schemeClr val="tx1"/>
                </a:solidFill>
              </a:rPr>
              <a:t>. Тому, з </a:t>
            </a:r>
            <a:r>
              <a:rPr lang="ru-RU" dirty="0" err="1">
                <a:solidFill>
                  <a:schemeClr val="tx1"/>
                </a:solidFill>
              </a:rPr>
              <a:t>юридичної</a:t>
            </a:r>
            <a:r>
              <a:rPr lang="ru-RU" dirty="0">
                <a:solidFill>
                  <a:schemeClr val="tx1"/>
                </a:solidFill>
              </a:rPr>
              <a:t> точки </a:t>
            </a:r>
            <a:r>
              <a:rPr lang="ru-RU" dirty="0" err="1">
                <a:solidFill>
                  <a:schemeClr val="tx1"/>
                </a:solidFill>
              </a:rPr>
              <a:t>зору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зміна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власника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токена</a:t>
            </a:r>
            <a:r>
              <a:rPr lang="ru-RU" dirty="0">
                <a:solidFill>
                  <a:schemeClr val="tx1"/>
                </a:solidFill>
              </a:rPr>
              <a:t> повинна </a:t>
            </a:r>
            <a:r>
              <a:rPr lang="ru-RU" dirty="0" err="1">
                <a:solidFill>
                  <a:schemeClr val="tx1"/>
                </a:solidFill>
              </a:rPr>
              <a:t>означати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зміну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власника</a:t>
            </a:r>
            <a:r>
              <a:rPr lang="ru-RU" dirty="0">
                <a:solidFill>
                  <a:schemeClr val="tx1"/>
                </a:solidFill>
              </a:rPr>
              <a:t> активу.</a:t>
            </a:r>
          </a:p>
          <a:p>
            <a:r>
              <a:rPr lang="ru-RU" dirty="0">
                <a:solidFill>
                  <a:schemeClr val="tx1"/>
                </a:solidFill>
              </a:rPr>
              <a:t>Таким чином, </a:t>
            </a:r>
            <a:r>
              <a:rPr lang="ru-RU" dirty="0" err="1">
                <a:solidFill>
                  <a:schemeClr val="tx1"/>
                </a:solidFill>
              </a:rPr>
              <a:t>деякі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основних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ризиків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пов’язані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саме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забезпеченням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токенів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у той час, як на балансах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системі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обліку</a:t>
            </a:r>
            <a:r>
              <a:rPr lang="ru-RU" dirty="0">
                <a:solidFill>
                  <a:schemeClr val="tx1"/>
                </a:solidFill>
              </a:rPr>
              <a:t> все </a:t>
            </a:r>
            <a:r>
              <a:rPr lang="ru-RU" dirty="0" err="1">
                <a:solidFill>
                  <a:schemeClr val="tx1"/>
                </a:solidFill>
              </a:rPr>
              <a:t>коректно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реальні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активи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підроблені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знищені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викрадені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Ця</a:t>
            </a:r>
            <a:r>
              <a:rPr lang="ru-RU" dirty="0">
                <a:solidFill>
                  <a:schemeClr val="tx1"/>
                </a:solidFill>
              </a:rPr>
              <a:t> проблема </a:t>
            </a:r>
            <a:r>
              <a:rPr lang="ru-RU" dirty="0" err="1">
                <a:solidFill>
                  <a:schemeClr val="tx1"/>
                </a:solidFill>
              </a:rPr>
              <a:t>більше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пов’язана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властивостями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матеріального</a:t>
            </a:r>
            <a:r>
              <a:rPr lang="ru-RU" dirty="0">
                <a:solidFill>
                  <a:schemeClr val="tx1"/>
                </a:solidFill>
              </a:rPr>
              <a:t> активу, </a:t>
            </a:r>
            <a:r>
              <a:rPr lang="ru-RU" dirty="0" err="1">
                <a:solidFill>
                  <a:schemeClr val="tx1"/>
                </a:solidFill>
              </a:rPr>
              <a:t>аніж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роботою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платформи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токенізації</a:t>
            </a:r>
            <a:r>
              <a:rPr lang="ru-RU" dirty="0">
                <a:solidFill>
                  <a:schemeClr val="tx1"/>
                </a:solidFill>
              </a:rPr>
              <a:t>: оцифровка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досягти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багатьох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переваг</a:t>
            </a:r>
            <a:r>
              <a:rPr lang="ru-RU" dirty="0">
                <a:solidFill>
                  <a:schemeClr val="tx1"/>
                </a:solidFill>
              </a:rPr>
              <a:t>, але не </a:t>
            </a:r>
            <a:r>
              <a:rPr lang="ru-RU" dirty="0" err="1">
                <a:solidFill>
                  <a:schemeClr val="tx1"/>
                </a:solidFill>
              </a:rPr>
              <a:t>гарантує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цілісність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свого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Слід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пам’ятати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особисті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ключі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втрачені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викрадені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приведе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безповоротної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втрати</a:t>
            </a:r>
            <a:r>
              <a:rPr lang="ru-RU" dirty="0">
                <a:solidFill>
                  <a:schemeClr val="tx1"/>
                </a:solidFill>
              </a:rPr>
              <a:t> права на </a:t>
            </a:r>
            <a:r>
              <a:rPr lang="ru-RU" dirty="0" err="1">
                <a:solidFill>
                  <a:schemeClr val="tx1"/>
                </a:solidFill>
              </a:rPr>
              <a:t>володіння</a:t>
            </a:r>
            <a:r>
              <a:rPr lang="ru-RU" dirty="0">
                <a:solidFill>
                  <a:schemeClr val="tx1"/>
                </a:solidFill>
              </a:rPr>
              <a:t> активом. </a:t>
            </a:r>
            <a:r>
              <a:rPr lang="ru-RU" dirty="0" err="1">
                <a:solidFill>
                  <a:schemeClr val="tx1"/>
                </a:solidFill>
              </a:rPr>
              <a:t>Цей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ризик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важко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оцінити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важко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захиститися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00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Відмінність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токенізації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від</a:t>
            </a:r>
            <a:r>
              <a:rPr lang="ru-RU" b="1" dirty="0">
                <a:solidFill>
                  <a:schemeClr val="tx1"/>
                </a:solidFill>
              </a:rPr>
              <a:t> оцифровки</a:t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28437"/>
            <a:ext cx="8596668" cy="4812926"/>
          </a:xfrm>
        </p:spPr>
        <p:txBody>
          <a:bodyPr>
            <a:normAutofit/>
          </a:bodyPr>
          <a:lstStyle/>
          <a:p>
            <a:r>
              <a:rPr lang="ru-RU" i="1" dirty="0">
                <a:solidFill>
                  <a:schemeClr val="tx1"/>
                </a:solidFill>
              </a:rPr>
              <a:t>Токенізація </a:t>
            </a:r>
            <a:r>
              <a:rPr lang="ru-RU" i="1" dirty="0" err="1">
                <a:solidFill>
                  <a:schemeClr val="tx1"/>
                </a:solidFill>
              </a:rPr>
              <a:t>трансформує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управління</a:t>
            </a:r>
            <a:r>
              <a:rPr lang="ru-RU" i="1" dirty="0">
                <a:solidFill>
                  <a:schemeClr val="tx1"/>
                </a:solidFill>
              </a:rPr>
              <a:t> активами: модель </a:t>
            </a:r>
            <a:r>
              <a:rPr lang="ru-RU" i="1" dirty="0" err="1">
                <a:solidFill>
                  <a:schemeClr val="tx1"/>
                </a:solidFill>
              </a:rPr>
              <a:t>виконання</a:t>
            </a:r>
            <a:r>
              <a:rPr lang="ru-RU" i="1" dirty="0">
                <a:solidFill>
                  <a:schemeClr val="tx1"/>
                </a:solidFill>
              </a:rPr>
              <a:t> заявок оператором (</a:t>
            </a:r>
            <a:r>
              <a:rPr lang="ru-RU" i="1" dirty="0" err="1">
                <a:solidFill>
                  <a:schemeClr val="tx1"/>
                </a:solidFill>
              </a:rPr>
              <a:t>наприклад</a:t>
            </a:r>
            <a:r>
              <a:rPr lang="ru-RU" i="1" dirty="0">
                <a:solidFill>
                  <a:schemeClr val="tx1"/>
                </a:solidFill>
              </a:rPr>
              <a:t>, у банку) </a:t>
            </a:r>
            <a:r>
              <a:rPr lang="ru-RU" i="1" dirty="0" err="1">
                <a:solidFill>
                  <a:schemeClr val="tx1"/>
                </a:solidFill>
              </a:rPr>
              <a:t>змінюється</a:t>
            </a:r>
            <a:r>
              <a:rPr lang="ru-RU" i="1" dirty="0">
                <a:solidFill>
                  <a:schemeClr val="tx1"/>
                </a:solidFill>
              </a:rPr>
              <a:t> на модель прямого </a:t>
            </a:r>
            <a:r>
              <a:rPr lang="ru-RU" i="1" dirty="0" err="1">
                <a:solidFill>
                  <a:schemeClr val="tx1"/>
                </a:solidFill>
              </a:rPr>
              <a:t>управління</a:t>
            </a:r>
            <a:r>
              <a:rPr lang="ru-RU" i="1" dirty="0">
                <a:solidFill>
                  <a:schemeClr val="tx1"/>
                </a:solidFill>
              </a:rPr>
              <a:t> активом за </a:t>
            </a:r>
            <a:r>
              <a:rPr lang="ru-RU" i="1" dirty="0" err="1">
                <a:solidFill>
                  <a:schemeClr val="tx1"/>
                </a:solidFill>
              </a:rPr>
              <a:t>допомогою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криптографічних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механізмів</a:t>
            </a:r>
            <a:r>
              <a:rPr lang="ru-RU" i="1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Основною </a:t>
            </a:r>
            <a:r>
              <a:rPr lang="ru-RU" dirty="0" err="1">
                <a:solidFill>
                  <a:schemeClr val="tx1"/>
                </a:solidFill>
              </a:rPr>
              <a:t>відмінністю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виключення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ролі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адміністратора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модуля,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працює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відповідними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дозволами</a:t>
            </a:r>
            <a:r>
              <a:rPr lang="ru-RU" dirty="0">
                <a:solidFill>
                  <a:schemeClr val="tx1"/>
                </a:solidFill>
              </a:rPr>
              <a:t>), яка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напряму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змінювати</a:t>
            </a:r>
            <a:r>
              <a:rPr lang="ru-RU" dirty="0">
                <a:solidFill>
                  <a:schemeClr val="tx1"/>
                </a:solidFill>
              </a:rPr>
              <a:t> баланс на </a:t>
            </a:r>
            <a:r>
              <a:rPr lang="ru-RU" dirty="0" err="1">
                <a:solidFill>
                  <a:schemeClr val="tx1"/>
                </a:solidFill>
              </a:rPr>
              <a:t>рахунках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Саме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базується</a:t>
            </a:r>
            <a:r>
              <a:rPr lang="ru-RU" dirty="0">
                <a:solidFill>
                  <a:schemeClr val="tx1"/>
                </a:solidFill>
              </a:rPr>
              <a:t> модель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побудована</a:t>
            </a:r>
            <a:r>
              <a:rPr lang="ru-RU" dirty="0">
                <a:solidFill>
                  <a:schemeClr val="tx1"/>
                </a:solidFill>
              </a:rPr>
              <a:t> за принципом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замовлень</a:t>
            </a:r>
            <a:r>
              <a:rPr lang="ru-RU" dirty="0">
                <a:solidFill>
                  <a:schemeClr val="tx1"/>
                </a:solidFill>
              </a:rPr>
              <a:t>. Токенізація </a:t>
            </a:r>
            <a:r>
              <a:rPr lang="ru-RU" dirty="0" err="1">
                <a:solidFill>
                  <a:schemeClr val="tx1"/>
                </a:solidFill>
              </a:rPr>
              <a:t>передбачає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контролюють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баланси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допомогою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криптографічних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ключів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ніхто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інший</a:t>
            </a:r>
            <a:r>
              <a:rPr lang="ru-RU" dirty="0">
                <a:solidFill>
                  <a:schemeClr val="tx1"/>
                </a:solidFill>
              </a:rPr>
              <a:t> (в т. ч. </a:t>
            </a:r>
            <a:r>
              <a:rPr lang="ru-RU" dirty="0" err="1">
                <a:solidFill>
                  <a:schemeClr val="tx1"/>
                </a:solidFill>
              </a:rPr>
              <a:t>адміністратори</a:t>
            </a:r>
            <a:r>
              <a:rPr lang="ru-RU" dirty="0">
                <a:solidFill>
                  <a:schemeClr val="tx1"/>
                </a:solidFill>
              </a:rPr>
              <a:t>) не </a:t>
            </a:r>
            <a:r>
              <a:rPr lang="ru-RU" dirty="0" err="1">
                <a:solidFill>
                  <a:schemeClr val="tx1"/>
                </a:solidFill>
              </a:rPr>
              <a:t>знає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принципова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різниця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реєстром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справжності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реєстром</a:t>
            </a:r>
            <a:r>
              <a:rPr lang="ru-RU" dirty="0">
                <a:solidFill>
                  <a:schemeClr val="tx1"/>
                </a:solidFill>
              </a:rPr>
              <a:t> прав </a:t>
            </a:r>
            <a:r>
              <a:rPr lang="ru-RU" dirty="0" err="1">
                <a:solidFill>
                  <a:schemeClr val="tx1"/>
                </a:solidFill>
              </a:rPr>
              <a:t>власності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i="1" dirty="0" err="1">
                <a:solidFill>
                  <a:schemeClr val="tx1"/>
                </a:solidFill>
              </a:rPr>
              <a:t>Реєстр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справжності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пов’язує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відповідний</a:t>
            </a:r>
            <a:r>
              <a:rPr lang="ru-RU" dirty="0">
                <a:solidFill>
                  <a:schemeClr val="tx1"/>
                </a:solidFill>
              </a:rPr>
              <a:t> актив (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дизайнерську</a:t>
            </a:r>
            <a:r>
              <a:rPr lang="ru-RU" dirty="0">
                <a:solidFill>
                  <a:schemeClr val="tx1"/>
                </a:solidFill>
              </a:rPr>
              <a:t> сумку)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виробником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перевірити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справжність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об’єкту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Цей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реєстр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містить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лише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об’єкти</a:t>
            </a:r>
            <a:r>
              <a:rPr lang="ru-RU" dirty="0">
                <a:solidFill>
                  <a:schemeClr val="tx1"/>
                </a:solidFill>
              </a:rPr>
              <a:t> (без </a:t>
            </a:r>
            <a:r>
              <a:rPr lang="ru-RU" dirty="0" err="1">
                <a:solidFill>
                  <a:schemeClr val="tx1"/>
                </a:solidFill>
              </a:rPr>
              <a:t>їхніх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поточних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власників</a:t>
            </a:r>
            <a:r>
              <a:rPr lang="ru-RU" dirty="0">
                <a:solidFill>
                  <a:schemeClr val="tx1"/>
                </a:solidFill>
              </a:rPr>
              <a:t>). </a:t>
            </a:r>
            <a:r>
              <a:rPr lang="ru-RU" i="1" dirty="0" err="1">
                <a:solidFill>
                  <a:schemeClr val="tx1"/>
                </a:solidFill>
              </a:rPr>
              <a:t>Реєстр</a:t>
            </a:r>
            <a:r>
              <a:rPr lang="ru-RU" i="1" dirty="0">
                <a:solidFill>
                  <a:schemeClr val="tx1"/>
                </a:solidFill>
              </a:rPr>
              <a:t> прав </a:t>
            </a:r>
            <a:r>
              <a:rPr lang="ru-RU" i="1" dirty="0" err="1">
                <a:solidFill>
                  <a:schemeClr val="tx1"/>
                </a:solidFill>
              </a:rPr>
              <a:t>власності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є </a:t>
            </a:r>
            <a:r>
              <a:rPr lang="ru-RU" dirty="0" err="1">
                <a:solidFill>
                  <a:schemeClr val="tx1"/>
                </a:solidFill>
              </a:rPr>
              <a:t>інформаційним</a:t>
            </a:r>
            <a:r>
              <a:rPr lang="ru-RU" dirty="0">
                <a:solidFill>
                  <a:schemeClr val="tx1"/>
                </a:solidFill>
              </a:rPr>
              <a:t> ресурсом,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містить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існуючі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минулі</a:t>
            </a:r>
            <a:r>
              <a:rPr lang="ru-RU" dirty="0">
                <a:solidFill>
                  <a:schemeClr val="tx1"/>
                </a:solidFill>
              </a:rPr>
              <a:t> права </a:t>
            </a:r>
            <a:r>
              <a:rPr lang="ru-RU" dirty="0" err="1">
                <a:solidFill>
                  <a:schemeClr val="tx1"/>
                </a:solidFill>
              </a:rPr>
              <a:t>власності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конкретні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активи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57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Чому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саме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blockchain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технологія</a:t>
            </a:r>
            <a:r>
              <a:rPr lang="ru-RU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56145"/>
            <a:ext cx="8596668" cy="4785217"/>
          </a:xfrm>
        </p:spPr>
        <p:txBody>
          <a:bodyPr>
            <a:noAutofit/>
          </a:bodyPr>
          <a:lstStyle/>
          <a:p>
            <a:pPr lvl="2"/>
            <a:r>
              <a:rPr lang="ru-RU" sz="1800" dirty="0" err="1">
                <a:solidFill>
                  <a:schemeClr val="tx1"/>
                </a:solidFill>
              </a:rPr>
              <a:t>кожен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власник</a:t>
            </a:r>
            <a:r>
              <a:rPr lang="ru-RU" sz="1800" dirty="0">
                <a:solidFill>
                  <a:schemeClr val="tx1"/>
                </a:solidFill>
              </a:rPr>
              <a:t> монет </a:t>
            </a:r>
            <a:r>
              <a:rPr lang="ru-RU" sz="1800" dirty="0" err="1">
                <a:solidFill>
                  <a:schemeClr val="tx1"/>
                </a:solidFill>
              </a:rPr>
              <a:t>може</a:t>
            </a:r>
            <a:r>
              <a:rPr lang="ru-RU" sz="1800" dirty="0">
                <a:solidFill>
                  <a:schemeClr val="tx1"/>
                </a:solidFill>
              </a:rPr>
              <a:t> довести, </a:t>
            </a:r>
            <a:r>
              <a:rPr lang="ru-RU" sz="1800" dirty="0" err="1">
                <a:solidFill>
                  <a:schemeClr val="tx1"/>
                </a:solidFill>
              </a:rPr>
              <a:t>що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його</a:t>
            </a:r>
            <a:r>
              <a:rPr lang="ru-RU" sz="1800" dirty="0">
                <a:solidFill>
                  <a:schemeClr val="tx1"/>
                </a:solidFill>
              </a:rPr>
              <a:t> баланс </a:t>
            </a:r>
            <a:r>
              <a:rPr lang="ru-RU" sz="1800" dirty="0" err="1">
                <a:solidFill>
                  <a:schemeClr val="tx1"/>
                </a:solidFill>
              </a:rPr>
              <a:t>відображає</a:t>
            </a:r>
            <a:r>
              <a:rPr lang="ru-RU" sz="1800" dirty="0">
                <a:solidFill>
                  <a:schemeClr val="tx1"/>
                </a:solidFill>
              </a:rPr>
              <a:t> результат </a:t>
            </a:r>
            <a:r>
              <a:rPr lang="ru-RU" sz="1800" dirty="0" err="1">
                <a:solidFill>
                  <a:schemeClr val="tx1"/>
                </a:solidFill>
              </a:rPr>
              <a:t>коректного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виконання</a:t>
            </a:r>
            <a:r>
              <a:rPr lang="ru-RU" sz="1800" dirty="0">
                <a:solidFill>
                  <a:schemeClr val="tx1"/>
                </a:solidFill>
              </a:rPr>
              <a:t> набору </a:t>
            </a:r>
            <a:r>
              <a:rPr lang="ru-RU" sz="1800" dirty="0" err="1">
                <a:solidFill>
                  <a:schemeClr val="tx1"/>
                </a:solidFill>
              </a:rPr>
              <a:t>транзакцій</a:t>
            </a:r>
            <a:r>
              <a:rPr lang="ru-RU" sz="1800" dirty="0">
                <a:solidFill>
                  <a:schemeClr val="tx1"/>
                </a:solidFill>
              </a:rPr>
              <a:t> – </a:t>
            </a:r>
            <a:r>
              <a:rPr lang="ru-RU" sz="1800" dirty="0" err="1">
                <a:solidFill>
                  <a:schemeClr val="tx1"/>
                </a:solidFill>
              </a:rPr>
              <a:t>можливість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проведення</a:t>
            </a:r>
            <a:r>
              <a:rPr lang="ru-RU" sz="1800" dirty="0">
                <a:solidFill>
                  <a:schemeClr val="tx1"/>
                </a:solidFill>
              </a:rPr>
              <a:t> аудиту (</a:t>
            </a:r>
            <a:r>
              <a:rPr lang="ru-RU" sz="1800" i="1" dirty="0" err="1">
                <a:solidFill>
                  <a:schemeClr val="tx1"/>
                </a:solidFill>
              </a:rPr>
              <a:t>audibility</a:t>
            </a:r>
            <a:r>
              <a:rPr lang="ru-RU" sz="1800" dirty="0">
                <a:solidFill>
                  <a:schemeClr val="tx1"/>
                </a:solidFill>
              </a:rPr>
              <a:t>);</a:t>
            </a:r>
          </a:p>
          <a:p>
            <a:pPr lvl="2"/>
            <a:r>
              <a:rPr lang="ru-RU" sz="1800" dirty="0" err="1">
                <a:solidFill>
                  <a:schemeClr val="tx1"/>
                </a:solidFill>
              </a:rPr>
              <a:t>ніхто</a:t>
            </a:r>
            <a:r>
              <a:rPr lang="ru-RU" sz="1800" dirty="0">
                <a:solidFill>
                  <a:schemeClr val="tx1"/>
                </a:solidFill>
              </a:rPr>
              <a:t> не </a:t>
            </a:r>
            <a:r>
              <a:rPr lang="ru-RU" sz="1800" dirty="0" err="1">
                <a:solidFill>
                  <a:schemeClr val="tx1"/>
                </a:solidFill>
              </a:rPr>
              <a:t>може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непомітно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змінити</a:t>
            </a:r>
            <a:r>
              <a:rPr lang="ru-RU" sz="1800" dirty="0">
                <a:solidFill>
                  <a:schemeClr val="tx1"/>
                </a:solidFill>
              </a:rPr>
              <a:t> баланс </a:t>
            </a:r>
            <a:r>
              <a:rPr lang="ru-RU" sz="1800" dirty="0" err="1">
                <a:solidFill>
                  <a:schemeClr val="tx1"/>
                </a:solidFill>
              </a:rPr>
              <a:t>акаунтів</a:t>
            </a:r>
            <a:r>
              <a:rPr lang="ru-RU" sz="1800" dirty="0">
                <a:solidFill>
                  <a:schemeClr val="tx1"/>
                </a:solidFill>
              </a:rPr>
              <a:t> – </a:t>
            </a:r>
            <a:r>
              <a:rPr lang="ru-RU" sz="1800" dirty="0" err="1">
                <a:solidFill>
                  <a:schemeClr val="tx1"/>
                </a:solidFill>
              </a:rPr>
              <a:t>цілісність</a:t>
            </a:r>
            <a:r>
              <a:rPr lang="ru-RU" sz="1800" dirty="0">
                <a:solidFill>
                  <a:schemeClr val="tx1"/>
                </a:solidFill>
              </a:rPr>
              <a:t> (</a:t>
            </a:r>
            <a:r>
              <a:rPr lang="ru-RU" sz="1800" i="1" dirty="0" err="1">
                <a:solidFill>
                  <a:schemeClr val="tx1"/>
                </a:solidFill>
              </a:rPr>
              <a:t>integrity</a:t>
            </a:r>
            <a:r>
              <a:rPr lang="ru-RU" sz="1800" dirty="0">
                <a:solidFill>
                  <a:schemeClr val="tx1"/>
                </a:solidFill>
              </a:rPr>
              <a:t>);</a:t>
            </a:r>
          </a:p>
          <a:p>
            <a:pPr lvl="2"/>
            <a:r>
              <a:rPr lang="ru-RU" sz="1800" dirty="0" err="1">
                <a:solidFill>
                  <a:schemeClr val="tx1"/>
                </a:solidFill>
              </a:rPr>
              <a:t>вкрай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важко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змінити</a:t>
            </a:r>
            <a:r>
              <a:rPr lang="ru-RU" sz="1800" dirty="0">
                <a:solidFill>
                  <a:schemeClr val="tx1"/>
                </a:solidFill>
              </a:rPr>
              <a:t> стан </a:t>
            </a:r>
            <a:r>
              <a:rPr lang="ru-RU" sz="1800" dirty="0" err="1">
                <a:solidFill>
                  <a:schemeClr val="tx1"/>
                </a:solidFill>
              </a:rPr>
              <a:t>реєстру</a:t>
            </a:r>
            <a:r>
              <a:rPr lang="ru-RU" sz="1800" dirty="0">
                <a:solidFill>
                  <a:schemeClr val="tx1"/>
                </a:solidFill>
              </a:rPr>
              <a:t>, </a:t>
            </a:r>
            <a:r>
              <a:rPr lang="ru-RU" sz="1800" dirty="0" err="1">
                <a:solidFill>
                  <a:schemeClr val="tx1"/>
                </a:solidFill>
              </a:rPr>
              <a:t>оскільки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множина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копій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синхронізується</a:t>
            </a:r>
            <a:r>
              <a:rPr lang="ru-RU" sz="1800" dirty="0">
                <a:solidFill>
                  <a:schemeClr val="tx1"/>
                </a:solidFill>
              </a:rPr>
              <a:t> у </a:t>
            </a:r>
            <a:r>
              <a:rPr lang="ru-RU" sz="1800" dirty="0" err="1">
                <a:solidFill>
                  <a:schemeClr val="tx1"/>
                </a:solidFill>
              </a:rPr>
              <a:t>режимі</a:t>
            </a:r>
            <a:r>
              <a:rPr lang="ru-RU" sz="1800" dirty="0">
                <a:solidFill>
                  <a:schemeClr val="tx1"/>
                </a:solidFill>
              </a:rPr>
              <a:t> реального часу, при </a:t>
            </a:r>
            <a:r>
              <a:rPr lang="ru-RU" sz="1800" dirty="0" err="1">
                <a:solidFill>
                  <a:schemeClr val="tx1"/>
                </a:solidFill>
              </a:rPr>
              <a:t>цьому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відсутня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єдина</a:t>
            </a:r>
            <a:r>
              <a:rPr lang="ru-RU" sz="1800" dirty="0">
                <a:solidFill>
                  <a:schemeClr val="tx1"/>
                </a:solidFill>
              </a:rPr>
              <a:t> точка </a:t>
            </a:r>
            <a:r>
              <a:rPr lang="ru-RU" sz="1800" dirty="0" err="1">
                <a:solidFill>
                  <a:schemeClr val="tx1"/>
                </a:solidFill>
              </a:rPr>
              <a:t>відмови</a:t>
            </a:r>
            <a:r>
              <a:rPr lang="ru-RU" sz="1800" dirty="0">
                <a:solidFill>
                  <a:schemeClr val="tx1"/>
                </a:solidFill>
              </a:rPr>
              <a:t>, – </a:t>
            </a:r>
            <a:r>
              <a:rPr lang="ru-RU" sz="1800" dirty="0" err="1">
                <a:solidFill>
                  <a:schemeClr val="tx1"/>
                </a:solidFill>
              </a:rPr>
              <a:t>надійність</a:t>
            </a:r>
            <a:r>
              <a:rPr lang="ru-RU" sz="1800" dirty="0">
                <a:solidFill>
                  <a:schemeClr val="tx1"/>
                </a:solidFill>
              </a:rPr>
              <a:t> та </a:t>
            </a:r>
            <a:r>
              <a:rPr lang="ru-RU" sz="1800" dirty="0" err="1">
                <a:solidFill>
                  <a:schemeClr val="tx1"/>
                </a:solidFill>
              </a:rPr>
              <a:t>доступність</a:t>
            </a:r>
            <a:r>
              <a:rPr lang="ru-RU" sz="1800" dirty="0">
                <a:solidFill>
                  <a:schemeClr val="tx1"/>
                </a:solidFill>
              </a:rPr>
              <a:t> (</a:t>
            </a:r>
            <a:r>
              <a:rPr lang="ru-RU" sz="1800" i="1" dirty="0" err="1">
                <a:solidFill>
                  <a:schemeClr val="tx1"/>
                </a:solidFill>
              </a:rPr>
              <a:t>robustness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та </a:t>
            </a:r>
            <a:r>
              <a:rPr lang="ru-RU" sz="1800" i="1" dirty="0" err="1">
                <a:solidFill>
                  <a:schemeClr val="tx1"/>
                </a:solidFill>
              </a:rPr>
              <a:t>accessibility</a:t>
            </a:r>
            <a:r>
              <a:rPr lang="ru-RU" sz="1800" dirty="0">
                <a:solidFill>
                  <a:schemeClr val="tx1"/>
                </a:solidFill>
              </a:rPr>
              <a:t>);</a:t>
            </a:r>
          </a:p>
          <a:p>
            <a:pPr lvl="2"/>
            <a:r>
              <a:rPr lang="ru-RU" sz="1800" dirty="0">
                <a:solidFill>
                  <a:schemeClr val="tx1"/>
                </a:solidFill>
              </a:rPr>
              <a:t>легко довести, </a:t>
            </a:r>
            <a:r>
              <a:rPr lang="ru-RU" sz="1800" dirty="0" err="1">
                <a:solidFill>
                  <a:schemeClr val="tx1"/>
                </a:solidFill>
              </a:rPr>
              <a:t>хто</a:t>
            </a:r>
            <a:r>
              <a:rPr lang="ru-RU" sz="1800" dirty="0">
                <a:solidFill>
                  <a:schemeClr val="tx1"/>
                </a:solidFill>
              </a:rPr>
              <a:t> і яку </a:t>
            </a:r>
            <a:r>
              <a:rPr lang="ru-RU" sz="1800" dirty="0" err="1">
                <a:solidFill>
                  <a:schemeClr val="tx1"/>
                </a:solidFill>
              </a:rPr>
              <a:t>саме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дію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ініціював</a:t>
            </a:r>
            <a:r>
              <a:rPr lang="ru-RU" sz="1800" dirty="0">
                <a:solidFill>
                  <a:schemeClr val="tx1"/>
                </a:solidFill>
              </a:rPr>
              <a:t> – </a:t>
            </a:r>
            <a:r>
              <a:rPr lang="ru-RU" sz="1800" dirty="0" err="1">
                <a:solidFill>
                  <a:schemeClr val="tx1"/>
                </a:solidFill>
              </a:rPr>
              <a:t>неспростовність</a:t>
            </a:r>
            <a:r>
              <a:rPr lang="ru-RU" sz="1800" dirty="0">
                <a:solidFill>
                  <a:schemeClr val="tx1"/>
                </a:solidFill>
              </a:rPr>
              <a:t> (</a:t>
            </a:r>
            <a:r>
              <a:rPr lang="ru-RU" sz="1800" i="1" dirty="0" err="1">
                <a:solidFill>
                  <a:schemeClr val="tx1"/>
                </a:solidFill>
              </a:rPr>
              <a:t>non-repudiation</a:t>
            </a:r>
            <a:r>
              <a:rPr lang="ru-RU" sz="1800" i="1" dirty="0">
                <a:solidFill>
                  <a:schemeClr val="tx1"/>
                </a:solidFill>
              </a:rPr>
              <a:t>);</a:t>
            </a:r>
            <a:endParaRPr lang="ru-RU" sz="1800" dirty="0">
              <a:solidFill>
                <a:schemeClr val="tx1"/>
              </a:solidFill>
            </a:endParaRPr>
          </a:p>
          <a:p>
            <a:pPr lvl="2"/>
            <a:r>
              <a:rPr lang="ru-RU" sz="1800" dirty="0" err="1">
                <a:solidFill>
                  <a:schemeClr val="tx1"/>
                </a:solidFill>
              </a:rPr>
              <a:t>можливо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гарантувати</a:t>
            </a:r>
            <a:r>
              <a:rPr lang="ru-RU" sz="1800" dirty="0">
                <a:solidFill>
                  <a:schemeClr val="tx1"/>
                </a:solidFill>
              </a:rPr>
              <a:t>, </a:t>
            </a:r>
            <a:r>
              <a:rPr lang="ru-RU" sz="1800" dirty="0" err="1">
                <a:solidFill>
                  <a:schemeClr val="tx1"/>
                </a:solidFill>
              </a:rPr>
              <a:t>що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транзакція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була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погоджена</a:t>
            </a:r>
            <a:r>
              <a:rPr lang="ru-RU" sz="1800" dirty="0">
                <a:solidFill>
                  <a:schemeClr val="tx1"/>
                </a:solidFill>
              </a:rPr>
              <a:t> з </a:t>
            </a:r>
            <a:r>
              <a:rPr lang="ru-RU" sz="1800" dirty="0" err="1">
                <a:solidFill>
                  <a:schemeClr val="tx1"/>
                </a:solidFill>
              </a:rPr>
              <a:t>усіма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учасниками</a:t>
            </a:r>
            <a:r>
              <a:rPr lang="ru-RU" sz="1800" dirty="0">
                <a:solidFill>
                  <a:schemeClr val="tx1"/>
                </a:solidFill>
              </a:rPr>
              <a:t>, – </a:t>
            </a:r>
            <a:r>
              <a:rPr lang="ru-RU" sz="1800" dirty="0" err="1">
                <a:solidFill>
                  <a:schemeClr val="tx1"/>
                </a:solidFill>
              </a:rPr>
              <a:t>децентралізоване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прийняття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рішень</a:t>
            </a:r>
            <a:r>
              <a:rPr lang="ru-RU" sz="1800" dirty="0">
                <a:solidFill>
                  <a:schemeClr val="tx1"/>
                </a:solidFill>
              </a:rPr>
              <a:t> (</a:t>
            </a:r>
            <a:r>
              <a:rPr lang="ru-RU" sz="1800" i="1" dirty="0" err="1">
                <a:solidFill>
                  <a:schemeClr val="tx1"/>
                </a:solidFill>
              </a:rPr>
              <a:t>decentralized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decision-making</a:t>
            </a:r>
            <a:r>
              <a:rPr lang="ru-RU" sz="1800" dirty="0">
                <a:solidFill>
                  <a:schemeClr val="tx1"/>
                </a:solidFill>
              </a:rPr>
              <a:t>);</a:t>
            </a:r>
          </a:p>
          <a:p>
            <a:pPr lvl="2"/>
            <a:r>
              <a:rPr lang="ru-RU" sz="1800" dirty="0" err="1">
                <a:solidFill>
                  <a:schemeClr val="tx1"/>
                </a:solidFill>
              </a:rPr>
              <a:t>дехто</a:t>
            </a:r>
            <a:r>
              <a:rPr lang="ru-RU" sz="1800" dirty="0">
                <a:solidFill>
                  <a:schemeClr val="tx1"/>
                </a:solidFill>
              </a:rPr>
              <a:t> з </a:t>
            </a:r>
            <a:r>
              <a:rPr lang="ru-RU" sz="1800" dirty="0" err="1">
                <a:solidFill>
                  <a:schemeClr val="tx1"/>
                </a:solidFill>
              </a:rPr>
              <a:t>учасників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може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здійснювати</a:t>
            </a:r>
            <a:r>
              <a:rPr lang="ru-RU" sz="1800" dirty="0">
                <a:solidFill>
                  <a:schemeClr val="tx1"/>
                </a:solidFill>
              </a:rPr>
              <a:t> аудит без </a:t>
            </a:r>
            <a:r>
              <a:rPr lang="ru-RU" sz="1800" dirty="0" err="1">
                <a:solidFill>
                  <a:schemeClr val="tx1"/>
                </a:solidFill>
              </a:rPr>
              <a:t>змоги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модифікування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даних</a:t>
            </a:r>
            <a:r>
              <a:rPr lang="ru-RU" sz="1800" dirty="0">
                <a:solidFill>
                  <a:schemeClr val="tx1"/>
                </a:solidFill>
              </a:rPr>
              <a:t> – </a:t>
            </a:r>
            <a:r>
              <a:rPr lang="ru-RU" sz="1800" dirty="0" err="1">
                <a:solidFill>
                  <a:schemeClr val="tx1"/>
                </a:solidFill>
              </a:rPr>
              <a:t>прозорість</a:t>
            </a:r>
            <a:r>
              <a:rPr lang="ru-RU" sz="1800" dirty="0">
                <a:solidFill>
                  <a:schemeClr val="tx1"/>
                </a:solidFill>
              </a:rPr>
              <a:t>, </a:t>
            </a:r>
            <a:r>
              <a:rPr lang="ru-RU" sz="1800" dirty="0" err="1">
                <a:solidFill>
                  <a:schemeClr val="tx1"/>
                </a:solidFill>
              </a:rPr>
              <a:t>що</a:t>
            </a:r>
            <a:r>
              <a:rPr lang="ru-RU" sz="1800" dirty="0">
                <a:solidFill>
                  <a:schemeClr val="tx1"/>
                </a:solidFill>
              </a:rPr>
              <a:t> не </a:t>
            </a:r>
            <a:r>
              <a:rPr lang="ru-RU" sz="1800" dirty="0" err="1">
                <a:solidFill>
                  <a:schemeClr val="tx1"/>
                </a:solidFill>
              </a:rPr>
              <a:t>потребує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довіри</a:t>
            </a:r>
            <a:r>
              <a:rPr lang="ru-RU" sz="1800" dirty="0">
                <a:solidFill>
                  <a:schemeClr val="tx1"/>
                </a:solidFill>
              </a:rPr>
              <a:t> (</a:t>
            </a:r>
            <a:r>
              <a:rPr lang="ru-RU" sz="1800" i="1" dirty="0" err="1">
                <a:solidFill>
                  <a:schemeClr val="tx1"/>
                </a:solidFill>
              </a:rPr>
              <a:t>trustless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transparency</a:t>
            </a:r>
            <a:r>
              <a:rPr lang="ru-RU" sz="1800" dirty="0">
                <a:solidFill>
                  <a:schemeClr val="tx1"/>
                </a:solidFill>
              </a:rPr>
              <a:t>).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864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Висновки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Токенізація є </a:t>
            </a:r>
            <a:r>
              <a:rPr lang="ru-RU" dirty="0" err="1">
                <a:solidFill>
                  <a:schemeClr val="tx1"/>
                </a:solidFill>
              </a:rPr>
              <a:t>новим</a:t>
            </a:r>
            <a:r>
              <a:rPr lang="ru-RU" dirty="0">
                <a:solidFill>
                  <a:schemeClr val="tx1"/>
                </a:solidFill>
              </a:rPr>
              <a:t> трендом </a:t>
            </a:r>
            <a:r>
              <a:rPr lang="ru-RU" dirty="0" err="1">
                <a:solidFill>
                  <a:schemeClr val="tx1"/>
                </a:solidFill>
              </a:rPr>
              <a:t>вдосконалення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облікових</a:t>
            </a:r>
            <a:r>
              <a:rPr lang="ru-RU" i="1" dirty="0">
                <a:solidFill>
                  <a:schemeClr val="tx1"/>
                </a:solidFill>
              </a:rPr>
              <a:t> систем </a:t>
            </a:r>
            <a:r>
              <a:rPr lang="ru-RU" dirty="0">
                <a:solidFill>
                  <a:schemeClr val="tx1"/>
                </a:solidFill>
              </a:rPr>
              <a:t>і </a:t>
            </a:r>
            <a:r>
              <a:rPr lang="ru-RU" dirty="0" err="1">
                <a:solidFill>
                  <a:schemeClr val="tx1"/>
                </a:solidFill>
              </a:rPr>
              <a:t>відповідної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інфраструктури</a:t>
            </a:r>
            <a:r>
              <a:rPr lang="ru-RU" dirty="0">
                <a:solidFill>
                  <a:schemeClr val="tx1"/>
                </a:solidFill>
              </a:rPr>
              <a:t> (IT </a:t>
            </a:r>
            <a:r>
              <a:rPr lang="ru-RU" dirty="0" err="1">
                <a:solidFill>
                  <a:schemeClr val="tx1"/>
                </a:solidFill>
              </a:rPr>
              <a:t>infrastructure</a:t>
            </a:r>
            <a:r>
              <a:rPr lang="ru-RU" dirty="0">
                <a:solidFill>
                  <a:schemeClr val="tx1"/>
                </a:solidFill>
              </a:rPr>
              <a:t>) в </a:t>
            </a:r>
            <a:r>
              <a:rPr lang="ru-RU" dirty="0" err="1">
                <a:solidFill>
                  <a:schemeClr val="tx1"/>
                </a:solidFill>
              </a:rPr>
              <a:t>цілому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Платформи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надають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переваги</a:t>
            </a:r>
            <a:r>
              <a:rPr lang="ru-RU" dirty="0">
                <a:solidFill>
                  <a:schemeClr val="tx1"/>
                </a:solidFill>
              </a:rPr>
              <a:t> при </a:t>
            </a:r>
            <a:r>
              <a:rPr lang="ru-RU" dirty="0" err="1">
                <a:solidFill>
                  <a:schemeClr val="tx1"/>
                </a:solidFill>
              </a:rPr>
              <a:t>роботі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цифровими</a:t>
            </a:r>
            <a:r>
              <a:rPr lang="ru-RU" dirty="0">
                <a:solidFill>
                  <a:schemeClr val="tx1"/>
                </a:solidFill>
              </a:rPr>
              <a:t> активами: </a:t>
            </a:r>
            <a:r>
              <a:rPr lang="ru-RU" dirty="0" err="1">
                <a:solidFill>
                  <a:schemeClr val="tx1"/>
                </a:solidFill>
              </a:rPr>
              <a:t>прозорість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їхнього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простий</a:t>
            </a:r>
            <a:r>
              <a:rPr lang="ru-RU" dirty="0">
                <a:solidFill>
                  <a:schemeClr val="tx1"/>
                </a:solidFill>
              </a:rPr>
              <a:t> аудит, </a:t>
            </a:r>
            <a:r>
              <a:rPr lang="ru-RU" dirty="0" err="1">
                <a:solidFill>
                  <a:schemeClr val="tx1"/>
                </a:solidFill>
              </a:rPr>
              <a:t>надійність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зберігання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синхронізації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валідаторами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доведення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цілісності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незмінності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Завдяки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властивостям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створювати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, в </a:t>
            </a:r>
            <a:r>
              <a:rPr lang="ru-RU" dirty="0" err="1">
                <a:solidFill>
                  <a:schemeClr val="tx1"/>
                </a:solidFill>
              </a:rPr>
              <a:t>яких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довіра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</a:t>
            </a:r>
            <a:r>
              <a:rPr lang="ru-RU" dirty="0">
                <a:solidFill>
                  <a:schemeClr val="tx1"/>
                </a:solidFill>
              </a:rPr>
              <a:t> сторонами не </a:t>
            </a:r>
            <a:r>
              <a:rPr lang="ru-RU" dirty="0" err="1">
                <a:solidFill>
                  <a:schemeClr val="tx1"/>
                </a:solidFill>
              </a:rPr>
              <a:t>обов’язкова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i="1" dirty="0" err="1">
                <a:solidFill>
                  <a:schemeClr val="tx1"/>
                </a:solidFill>
              </a:rPr>
              <a:t>чесність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їхньої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поведінки</a:t>
            </a:r>
            <a:r>
              <a:rPr lang="ru-RU" dirty="0">
                <a:solidFill>
                  <a:schemeClr val="tx1"/>
                </a:solidFill>
              </a:rPr>
              <a:t> буде </a:t>
            </a:r>
            <a:r>
              <a:rPr lang="ru-RU" dirty="0" err="1">
                <a:solidFill>
                  <a:schemeClr val="tx1"/>
                </a:solidFill>
              </a:rPr>
              <a:t>гарантуватися</a:t>
            </a:r>
            <a:r>
              <a:rPr lang="ru-RU" dirty="0">
                <a:solidFill>
                  <a:schemeClr val="tx1"/>
                </a:solidFill>
              </a:rPr>
              <a:t> правилами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. Тому </a:t>
            </a:r>
            <a:r>
              <a:rPr lang="ru-RU" dirty="0" err="1">
                <a:solidFill>
                  <a:schemeClr val="tx1"/>
                </a:solidFill>
              </a:rPr>
              <a:t>логічно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припустити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майбутньому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активи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будуть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токенізованими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56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88174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uk-UA" sz="5400" dirty="0" smtClean="0">
                <a:solidFill>
                  <a:schemeClr val="tx1"/>
                </a:solidFill>
              </a:rPr>
              <a:t>Дякую за увагу!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34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Складність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розуміння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верифікування</a:t>
            </a:r>
            <a:r>
              <a:rPr lang="ru-RU" dirty="0">
                <a:solidFill>
                  <a:schemeClr val="tx1"/>
                </a:solidFill>
              </a:rPr>
              <a:t> контракту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i="1" dirty="0" err="1">
                <a:solidFill>
                  <a:schemeClr val="tx1"/>
                </a:solidFill>
              </a:rPr>
              <a:t>Мова</a:t>
            </a:r>
            <a:r>
              <a:rPr lang="ru-RU" i="1" dirty="0">
                <a:solidFill>
                  <a:schemeClr val="tx1"/>
                </a:solidFill>
              </a:rPr>
              <a:t> контракту </a:t>
            </a:r>
            <a:r>
              <a:rPr lang="ru-RU" i="1" dirty="0" err="1">
                <a:solidFill>
                  <a:schemeClr val="tx1"/>
                </a:solidFill>
              </a:rPr>
              <a:t>найчастіше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незрозуміла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звичайним</a:t>
            </a:r>
            <a:r>
              <a:rPr lang="ru-RU" i="1" dirty="0">
                <a:solidFill>
                  <a:schemeClr val="tx1"/>
                </a:solidFill>
              </a:rPr>
              <a:t> людям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Можливі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розбіжності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між</a:t>
            </a:r>
            <a:r>
              <a:rPr lang="ru-RU" i="1" dirty="0">
                <a:solidFill>
                  <a:schemeClr val="tx1"/>
                </a:solidFill>
              </a:rPr>
              <a:t> юристами </a:t>
            </a:r>
            <a:r>
              <a:rPr lang="ru-RU" i="1" dirty="0" err="1">
                <a:solidFill>
                  <a:schemeClr val="tx1"/>
                </a:solidFill>
              </a:rPr>
              <a:t>щодо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значення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деяких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слів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Може</a:t>
            </a:r>
            <a:r>
              <a:rPr lang="ru-RU" i="1" dirty="0">
                <a:solidFill>
                  <a:schemeClr val="tx1"/>
                </a:solidFill>
              </a:rPr>
              <a:t> бути </a:t>
            </a:r>
            <a:r>
              <a:rPr lang="ru-RU" i="1" dirty="0" err="1">
                <a:solidFill>
                  <a:schemeClr val="tx1"/>
                </a:solidFill>
              </a:rPr>
              <a:t>підмінено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непідписані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сторінки</a:t>
            </a:r>
            <a:r>
              <a:rPr lang="ru-RU" i="1" dirty="0">
                <a:solidFill>
                  <a:schemeClr val="tx1"/>
                </a:solidFill>
              </a:rPr>
              <a:t> контракту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Підпис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може</a:t>
            </a:r>
            <a:r>
              <a:rPr lang="ru-RU" i="1" dirty="0">
                <a:solidFill>
                  <a:schemeClr val="tx1"/>
                </a:solidFill>
              </a:rPr>
              <a:t> бути </a:t>
            </a:r>
            <a:r>
              <a:rPr lang="ru-RU" i="1" dirty="0" err="1">
                <a:solidFill>
                  <a:schemeClr val="tx1"/>
                </a:solidFill>
              </a:rPr>
              <a:t>підроблено</a:t>
            </a:r>
            <a:endParaRPr lang="ru-RU" sz="14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Складнощі</a:t>
            </a:r>
            <a:r>
              <a:rPr lang="ru-RU" b="1" dirty="0">
                <a:solidFill>
                  <a:schemeClr val="tx1"/>
                </a:solidFill>
              </a:rPr>
              <a:t> за </a:t>
            </a:r>
            <a:r>
              <a:rPr lang="ru-RU" b="1" dirty="0" err="1">
                <a:solidFill>
                  <a:schemeClr val="tx1"/>
                </a:solidFill>
              </a:rPr>
              <a:t>виконання</a:t>
            </a:r>
            <a:r>
              <a:rPr lang="ru-RU" b="1" dirty="0">
                <a:solidFill>
                  <a:schemeClr val="tx1"/>
                </a:solidFill>
              </a:rPr>
              <a:t> контракту</a:t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i="1" dirty="0" err="1">
                <a:solidFill>
                  <a:schemeClr val="tx1"/>
                </a:solidFill>
              </a:rPr>
              <a:t>Виконання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навіть</a:t>
            </a:r>
            <a:r>
              <a:rPr lang="ru-RU" i="1" dirty="0">
                <a:solidFill>
                  <a:schemeClr val="tx1"/>
                </a:solidFill>
              </a:rPr>
              <a:t> правильно </a:t>
            </a:r>
            <a:r>
              <a:rPr lang="ru-RU" i="1" dirty="0" err="1">
                <a:solidFill>
                  <a:schemeClr val="tx1"/>
                </a:solidFill>
              </a:rPr>
              <a:t>укладеного</a:t>
            </a:r>
            <a:r>
              <a:rPr lang="ru-RU" i="1" dirty="0">
                <a:solidFill>
                  <a:schemeClr val="tx1"/>
                </a:solidFill>
              </a:rPr>
              <a:t> контракту </a:t>
            </a:r>
            <a:r>
              <a:rPr lang="ru-RU" i="1" dirty="0" err="1">
                <a:solidFill>
                  <a:schemeClr val="tx1"/>
                </a:solidFill>
              </a:rPr>
              <a:t>може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залежати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від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розумових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здібностей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юристів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сторін-учасників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Тривалість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судових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процесів</a:t>
            </a:r>
            <a:r>
              <a:rPr lang="ru-RU" i="1" dirty="0">
                <a:solidFill>
                  <a:schemeClr val="tx1"/>
                </a:solidFill>
              </a:rPr>
              <a:t> та </a:t>
            </a:r>
            <a:r>
              <a:rPr lang="ru-RU" i="1" dirty="0" err="1">
                <a:solidFill>
                  <a:schemeClr val="tx1"/>
                </a:solidFill>
              </a:rPr>
              <a:t>витрати</a:t>
            </a:r>
            <a:r>
              <a:rPr lang="ru-RU" i="1" dirty="0">
                <a:solidFill>
                  <a:schemeClr val="tx1"/>
                </a:solidFill>
              </a:rPr>
              <a:t> на них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Можливість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підкупу</a:t>
            </a:r>
            <a:r>
              <a:rPr lang="ru-RU" i="1" dirty="0">
                <a:solidFill>
                  <a:schemeClr val="tx1"/>
                </a:solidFill>
              </a:rPr>
              <a:t> суду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Відсутність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гарантії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відшкодування</a:t>
            </a:r>
            <a:r>
              <a:rPr lang="ru-RU" i="1" dirty="0">
                <a:solidFill>
                  <a:schemeClr val="tx1"/>
                </a:solidFill>
              </a:rPr>
              <a:t>, </a:t>
            </a:r>
            <a:r>
              <a:rPr lang="ru-RU" i="1" dirty="0" err="1">
                <a:solidFill>
                  <a:schemeClr val="tx1"/>
                </a:solidFill>
              </a:rPr>
              <a:t>якщо</a:t>
            </a:r>
            <a:r>
              <a:rPr lang="ru-RU" i="1" dirty="0">
                <a:solidFill>
                  <a:schemeClr val="tx1"/>
                </a:solidFill>
              </a:rPr>
              <a:t> друга сторона </a:t>
            </a:r>
            <a:r>
              <a:rPr lang="ru-RU" i="1" dirty="0" err="1">
                <a:solidFill>
                  <a:schemeClr val="tx1"/>
                </a:solidFill>
              </a:rPr>
              <a:t>збанкрутує</a:t>
            </a:r>
            <a:endParaRPr lang="ru-RU" sz="1400" dirty="0">
              <a:solidFill>
                <a:schemeClr val="tx1"/>
              </a:solidFill>
            </a:endParaRPr>
          </a:p>
          <a:p>
            <a:endParaRPr lang="ru-RU" sz="1600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Рішення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майбутнього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з'явилося</a:t>
            </a:r>
            <a:r>
              <a:rPr lang="ru-RU" dirty="0">
                <a:solidFill>
                  <a:schemeClr val="tx1"/>
                </a:solidFill>
              </a:rPr>
              <a:t>. Контракт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написано у </a:t>
            </a:r>
            <a:r>
              <a:rPr lang="ru-RU" dirty="0" err="1">
                <a:solidFill>
                  <a:schemeClr val="tx1"/>
                </a:solidFill>
              </a:rPr>
              <a:t>цифровій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формі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використанням</a:t>
            </a:r>
            <a:r>
              <a:rPr lang="ru-RU" dirty="0">
                <a:solidFill>
                  <a:schemeClr val="tx1"/>
                </a:solidFill>
              </a:rPr>
              <a:t> будь-</a:t>
            </a:r>
            <a:r>
              <a:rPr lang="ru-RU" dirty="0" err="1">
                <a:solidFill>
                  <a:schemeClr val="tx1"/>
                </a:solidFill>
              </a:rPr>
              <a:t>якої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мови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програмування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реалізації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необхідних</a:t>
            </a:r>
            <a:r>
              <a:rPr lang="ru-RU" dirty="0">
                <a:solidFill>
                  <a:schemeClr val="tx1"/>
                </a:solidFill>
              </a:rPr>
              <a:t> умов</a:t>
            </a:r>
          </a:p>
        </p:txBody>
      </p:sp>
    </p:spTree>
    <p:extLst>
      <p:ext uri="{BB962C8B-B14F-4D97-AF65-F5344CB8AC3E}">
        <p14:creationId xmlns:p14="http://schemas.microsoft.com/office/powerpoint/2010/main" val="68603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Особливості</a:t>
            </a:r>
            <a:r>
              <a:rPr lang="ru-RU" b="1" dirty="0">
                <a:solidFill>
                  <a:schemeClr val="tx1"/>
                </a:solidFill>
              </a:rPr>
              <a:t> контракту, </a:t>
            </a:r>
            <a:r>
              <a:rPr lang="ru-RU" b="1" dirty="0" err="1">
                <a:solidFill>
                  <a:schemeClr val="tx1"/>
                </a:solidFill>
              </a:rPr>
              <a:t>який</a:t>
            </a:r>
            <a:r>
              <a:rPr lang="ru-RU" b="1" dirty="0">
                <a:solidFill>
                  <a:schemeClr val="tx1"/>
                </a:solidFill>
              </a:rPr>
              <a:t> написано у </a:t>
            </a:r>
            <a:r>
              <a:rPr lang="ru-RU" b="1" dirty="0" err="1">
                <a:solidFill>
                  <a:schemeClr val="tx1"/>
                </a:solidFill>
              </a:rPr>
              <a:t>формі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програмного</a:t>
            </a:r>
            <a:r>
              <a:rPr lang="ru-RU" b="1" dirty="0">
                <a:solidFill>
                  <a:schemeClr val="tx1"/>
                </a:solidFill>
              </a:rPr>
              <a:t> коду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i="1" dirty="0" err="1">
                <a:solidFill>
                  <a:schemeClr val="tx1"/>
                </a:solidFill>
              </a:rPr>
              <a:t>Універсальну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мову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написання</a:t>
            </a:r>
            <a:r>
              <a:rPr lang="ru-RU" i="1" dirty="0">
                <a:solidFill>
                  <a:schemeClr val="tx1"/>
                </a:solidFill>
              </a:rPr>
              <a:t> однозначно </a:t>
            </a:r>
            <a:r>
              <a:rPr lang="ru-RU" i="1" dirty="0" err="1">
                <a:solidFill>
                  <a:schemeClr val="tx1"/>
                </a:solidFill>
              </a:rPr>
              <a:t>розпізнає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комп'ютер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>
                <a:solidFill>
                  <a:schemeClr val="tx1"/>
                </a:solidFill>
              </a:rPr>
              <a:t>За </a:t>
            </a:r>
            <a:r>
              <a:rPr lang="ru-RU" i="1" dirty="0" err="1">
                <a:solidFill>
                  <a:schemeClr val="tx1"/>
                </a:solidFill>
              </a:rPr>
              <a:t>однакових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вхідних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даних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програмний</a:t>
            </a:r>
            <a:r>
              <a:rPr lang="ru-RU" i="1" dirty="0">
                <a:solidFill>
                  <a:schemeClr val="tx1"/>
                </a:solidFill>
              </a:rPr>
              <a:t> код </a:t>
            </a:r>
            <a:r>
              <a:rPr lang="ru-RU" i="1" dirty="0" err="1">
                <a:solidFill>
                  <a:schemeClr val="tx1"/>
                </a:solidFill>
              </a:rPr>
              <a:t>надає</a:t>
            </a:r>
            <a:r>
              <a:rPr lang="ru-RU" i="1" dirty="0">
                <a:solidFill>
                  <a:schemeClr val="tx1"/>
                </a:solidFill>
              </a:rPr>
              <a:t> той </a:t>
            </a:r>
            <a:r>
              <a:rPr lang="ru-RU" i="1" dirty="0" err="1">
                <a:solidFill>
                  <a:schemeClr val="tx1"/>
                </a:solidFill>
              </a:rPr>
              <a:t>самий</a:t>
            </a:r>
            <a:r>
              <a:rPr lang="ru-RU" i="1" dirty="0">
                <a:solidFill>
                  <a:schemeClr val="tx1"/>
                </a:solidFill>
              </a:rPr>
              <a:t> результат 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>
                <a:solidFill>
                  <a:schemeClr val="tx1"/>
                </a:solidFill>
              </a:rPr>
              <a:t>Контракт </a:t>
            </a:r>
            <a:r>
              <a:rPr lang="ru-RU" i="1" dirty="0" err="1">
                <a:solidFill>
                  <a:schemeClr val="tx1"/>
                </a:solidFill>
              </a:rPr>
              <a:t>підписано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цифровим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підписом</a:t>
            </a:r>
            <a:r>
              <a:rPr lang="ru-RU" i="1" dirty="0">
                <a:solidFill>
                  <a:schemeClr val="tx1"/>
                </a:solidFill>
              </a:rPr>
              <a:t>, </a:t>
            </a:r>
            <a:r>
              <a:rPr lang="ru-RU" i="1" dirty="0" err="1">
                <a:solidFill>
                  <a:schemeClr val="tx1"/>
                </a:solidFill>
              </a:rPr>
              <a:t>який</a:t>
            </a:r>
            <a:r>
              <a:rPr lang="ru-RU" i="1" dirty="0">
                <a:solidFill>
                  <a:schemeClr val="tx1"/>
                </a:solidFill>
              </a:rPr>
              <a:t> складно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підробити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Людський</a:t>
            </a:r>
            <a:r>
              <a:rPr lang="ru-RU" i="1" dirty="0">
                <a:solidFill>
                  <a:schemeClr val="tx1"/>
                </a:solidFill>
              </a:rPr>
              <a:t> фактор </a:t>
            </a:r>
            <a:r>
              <a:rPr lang="ru-RU" i="1" dirty="0" err="1">
                <a:solidFill>
                  <a:schemeClr val="tx1"/>
                </a:solidFill>
              </a:rPr>
              <a:t>виключено</a:t>
            </a:r>
            <a:r>
              <a:rPr lang="ru-RU" i="1" dirty="0">
                <a:solidFill>
                  <a:schemeClr val="tx1"/>
                </a:solidFill>
              </a:rPr>
              <a:t> на </a:t>
            </a:r>
            <a:r>
              <a:rPr lang="ru-RU" i="1" dirty="0" err="1">
                <a:solidFill>
                  <a:schemeClr val="tx1"/>
                </a:solidFill>
              </a:rPr>
              <a:t>етапах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розуміння</a:t>
            </a:r>
            <a:r>
              <a:rPr lang="ru-RU" i="1" dirty="0">
                <a:solidFill>
                  <a:schemeClr val="tx1"/>
                </a:solidFill>
              </a:rPr>
              <a:t> та </a:t>
            </a:r>
            <a:r>
              <a:rPr lang="ru-RU" i="1" dirty="0" err="1">
                <a:solidFill>
                  <a:schemeClr val="tx1"/>
                </a:solidFill>
              </a:rPr>
              <a:t>виконання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Такий</a:t>
            </a:r>
            <a:r>
              <a:rPr lang="ru-RU" i="1" dirty="0">
                <a:solidFill>
                  <a:schemeClr val="tx1"/>
                </a:solidFill>
              </a:rPr>
              <a:t> контракт </a:t>
            </a:r>
            <a:r>
              <a:rPr lang="ru-RU" i="1" dirty="0" err="1">
                <a:solidFill>
                  <a:schemeClr val="tx1"/>
                </a:solidFill>
              </a:rPr>
              <a:t>можливо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протестувати</a:t>
            </a:r>
            <a:endParaRPr lang="ru-RU" sz="14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43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Що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таке</a:t>
            </a:r>
            <a:r>
              <a:rPr lang="ru-RU" b="1" dirty="0">
                <a:solidFill>
                  <a:schemeClr val="tx1"/>
                </a:solidFill>
              </a:rPr>
              <a:t> смарт-контракт?</a:t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/>
                </a:solidFill>
              </a:rPr>
              <a:t>Смарт-контракт 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ru-RU" i="1" dirty="0" err="1">
                <a:solidFill>
                  <a:schemeClr val="tx1"/>
                </a:solidFill>
              </a:rPr>
              <a:t>smart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contract</a:t>
            </a:r>
            <a:r>
              <a:rPr lang="ru-RU" dirty="0">
                <a:solidFill>
                  <a:schemeClr val="tx1"/>
                </a:solidFill>
              </a:rPr>
              <a:t>) – це угода про </a:t>
            </a:r>
            <a:r>
              <a:rPr lang="ru-RU" dirty="0" err="1">
                <a:solidFill>
                  <a:schemeClr val="tx1"/>
                </a:solidFill>
              </a:rPr>
              <a:t>перерозподілення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цінностей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</a:t>
            </a:r>
            <a:r>
              <a:rPr lang="ru-RU" dirty="0">
                <a:solidFill>
                  <a:schemeClr val="tx1"/>
                </a:solidFill>
              </a:rPr>
              <a:t> контрагентами, яка </a:t>
            </a:r>
            <a:r>
              <a:rPr lang="ru-RU" dirty="0" err="1">
                <a:solidFill>
                  <a:schemeClr val="tx1"/>
                </a:solidFill>
              </a:rPr>
              <a:t>передбачає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жорстке</a:t>
            </a:r>
            <a:r>
              <a:rPr lang="ru-RU" dirty="0">
                <a:solidFill>
                  <a:schemeClr val="tx1"/>
                </a:solidFill>
              </a:rPr>
              <a:t> й </a:t>
            </a:r>
            <a:r>
              <a:rPr lang="ru-RU" dirty="0" err="1">
                <a:solidFill>
                  <a:schemeClr val="tx1"/>
                </a:solidFill>
              </a:rPr>
              <a:t>однозначне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задання</a:t>
            </a:r>
            <a:r>
              <a:rPr lang="ru-RU" dirty="0">
                <a:solidFill>
                  <a:schemeClr val="tx1"/>
                </a:solidFill>
              </a:rPr>
              <a:t> умов, </a:t>
            </a:r>
            <a:r>
              <a:rPr lang="ru-RU" dirty="0" err="1">
                <a:solidFill>
                  <a:schemeClr val="tx1"/>
                </a:solidFill>
              </a:rPr>
              <a:t>автоматизацію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процесів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мінімізацію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залучення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довірених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сторін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Найчастіше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досягають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допомоги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об'єднання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задання</a:t>
            </a:r>
            <a:r>
              <a:rPr lang="ru-RU" dirty="0">
                <a:solidFill>
                  <a:schemeClr val="tx1"/>
                </a:solidFill>
              </a:rPr>
              <a:t> умов і </a:t>
            </a:r>
            <a:r>
              <a:rPr lang="ru-RU" dirty="0" err="1">
                <a:solidFill>
                  <a:schemeClr val="tx1"/>
                </a:solidFill>
              </a:rPr>
              <a:t>механізмів</a:t>
            </a:r>
            <a:r>
              <a:rPr lang="ru-RU" dirty="0">
                <a:solidFill>
                  <a:schemeClr val="tx1"/>
                </a:solidFill>
              </a:rPr>
              <a:t> строгого </a:t>
            </a:r>
            <a:r>
              <a:rPr lang="ru-RU" dirty="0" err="1">
                <a:solidFill>
                  <a:schemeClr val="tx1"/>
                </a:solidFill>
              </a:rPr>
              <a:t>їхнього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, для </a:t>
            </a:r>
            <a:r>
              <a:rPr lang="ru-RU" dirty="0" err="1">
                <a:solidFill>
                  <a:schemeClr val="tx1"/>
                </a:solidFill>
              </a:rPr>
              <a:t>чого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зазвичай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застосовують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комп'ютерні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протоколи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описують</a:t>
            </a:r>
            <a:r>
              <a:rPr lang="ru-RU" dirty="0">
                <a:solidFill>
                  <a:schemeClr val="tx1"/>
                </a:solidFill>
              </a:rPr>
              <a:t> порядок </a:t>
            </a:r>
            <a:r>
              <a:rPr lang="ru-RU" dirty="0" err="1">
                <a:solidFill>
                  <a:schemeClr val="tx1"/>
                </a:solidFill>
              </a:rPr>
              <a:t>створення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обробки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реалізації</a:t>
            </a:r>
            <a:r>
              <a:rPr lang="ru-RU" dirty="0">
                <a:solidFill>
                  <a:schemeClr val="tx1"/>
                </a:solidFill>
              </a:rPr>
              <a:t> смарт-</a:t>
            </a:r>
            <a:r>
              <a:rPr lang="ru-RU" dirty="0" err="1">
                <a:solidFill>
                  <a:schemeClr val="tx1"/>
                </a:solidFill>
              </a:rPr>
              <a:t>контрактів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321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Що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слід</a:t>
            </a:r>
            <a:r>
              <a:rPr lang="ru-RU" b="1" dirty="0">
                <a:solidFill>
                  <a:schemeClr val="tx1"/>
                </a:solidFill>
              </a:rPr>
              <a:t> знати про смарт-</a:t>
            </a:r>
            <a:r>
              <a:rPr lang="ru-RU" b="1" dirty="0" err="1">
                <a:solidFill>
                  <a:schemeClr val="tx1"/>
                </a:solidFill>
              </a:rPr>
              <a:t>контракти</a:t>
            </a:r>
            <a:r>
              <a:rPr lang="ru-RU" b="1" dirty="0">
                <a:solidFill>
                  <a:schemeClr val="tx1"/>
                </a:solidFill>
              </a:rPr>
              <a:t>?</a:t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ru-RU" i="1" dirty="0" err="1">
                <a:solidFill>
                  <a:schemeClr val="tx1"/>
                </a:solidFill>
              </a:rPr>
              <a:t>Дозволяють</a:t>
            </a:r>
            <a:r>
              <a:rPr lang="ru-RU" i="1" dirty="0">
                <a:solidFill>
                  <a:schemeClr val="tx1"/>
                </a:solidFill>
              </a:rPr>
              <a:t> контрагентам </a:t>
            </a:r>
            <a:r>
              <a:rPr lang="ru-RU" i="1" dirty="0" err="1">
                <a:solidFill>
                  <a:schemeClr val="tx1"/>
                </a:solidFill>
              </a:rPr>
              <a:t>взаємодіяти</a:t>
            </a:r>
            <a:r>
              <a:rPr lang="ru-RU" i="1" dirty="0">
                <a:solidFill>
                  <a:schemeClr val="tx1"/>
                </a:solidFill>
              </a:rPr>
              <a:t> без </a:t>
            </a:r>
            <a:r>
              <a:rPr lang="ru-RU" i="1" dirty="0" err="1">
                <a:solidFill>
                  <a:schemeClr val="tx1"/>
                </a:solidFill>
              </a:rPr>
              <a:t>залучення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третіх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сторін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>
                <a:solidFill>
                  <a:schemeClr val="tx1"/>
                </a:solidFill>
              </a:rPr>
              <a:t>Смарт-</a:t>
            </a:r>
            <a:r>
              <a:rPr lang="ru-RU" i="1" dirty="0" err="1">
                <a:solidFill>
                  <a:schemeClr val="tx1"/>
                </a:solidFill>
              </a:rPr>
              <a:t>контракти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простіше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аудитувати</a:t>
            </a:r>
            <a:r>
              <a:rPr lang="ru-RU" i="1" dirty="0">
                <a:solidFill>
                  <a:schemeClr val="tx1"/>
                </a:solidFill>
              </a:rPr>
              <a:t>, </a:t>
            </a:r>
            <a:r>
              <a:rPr lang="ru-RU" i="1" dirty="0" err="1">
                <a:solidFill>
                  <a:schemeClr val="tx1"/>
                </a:solidFill>
              </a:rPr>
              <a:t>ніж</a:t>
            </a:r>
            <a:r>
              <a:rPr lang="ru-RU" i="1" dirty="0">
                <a:solidFill>
                  <a:schemeClr val="tx1"/>
                </a:solidFill>
              </a:rPr>
              <a:t> систему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традиційних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контрактів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>
                <a:solidFill>
                  <a:schemeClr val="tx1"/>
                </a:solidFill>
              </a:rPr>
              <a:t>Є </a:t>
            </a:r>
            <a:r>
              <a:rPr lang="ru-RU" i="1" dirty="0" err="1">
                <a:solidFill>
                  <a:schemeClr val="tx1"/>
                </a:solidFill>
              </a:rPr>
              <a:t>різні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способи</a:t>
            </a:r>
            <a:r>
              <a:rPr lang="ru-RU" i="1" dirty="0">
                <a:solidFill>
                  <a:schemeClr val="tx1"/>
                </a:solidFill>
              </a:rPr>
              <a:t> та </a:t>
            </a:r>
            <a:r>
              <a:rPr lang="ru-RU" i="1" dirty="0" err="1">
                <a:solidFill>
                  <a:schemeClr val="tx1"/>
                </a:solidFill>
              </a:rPr>
              <a:t>протоколи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реалізації</a:t>
            </a:r>
            <a:r>
              <a:rPr lang="ru-RU" i="1" dirty="0">
                <a:solidFill>
                  <a:schemeClr val="tx1"/>
                </a:solidFill>
              </a:rPr>
              <a:t> смарт-</a:t>
            </a:r>
            <a:r>
              <a:rPr lang="ru-RU" i="1" dirty="0" err="1">
                <a:solidFill>
                  <a:schemeClr val="tx1"/>
                </a:solidFill>
              </a:rPr>
              <a:t>контрактів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Дозволяють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керувати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цифровими</a:t>
            </a:r>
            <a:r>
              <a:rPr lang="ru-RU" i="1" dirty="0">
                <a:solidFill>
                  <a:schemeClr val="tx1"/>
                </a:solidFill>
              </a:rPr>
              <a:t> активами, </a:t>
            </a:r>
            <a:r>
              <a:rPr lang="ru-RU" i="1" dirty="0" err="1">
                <a:solidFill>
                  <a:schemeClr val="tx1"/>
                </a:solidFill>
              </a:rPr>
              <a:t>облік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яких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ведеться</a:t>
            </a:r>
            <a:r>
              <a:rPr lang="ru-RU" i="1" dirty="0">
                <a:solidFill>
                  <a:schemeClr val="tx1"/>
                </a:solidFill>
              </a:rPr>
              <a:t> на </a:t>
            </a:r>
            <a:r>
              <a:rPr lang="ru-RU" i="1" dirty="0" err="1">
                <a:solidFill>
                  <a:schemeClr val="tx1"/>
                </a:solidFill>
              </a:rPr>
              <a:t>платформі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Ініціація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створеного</a:t>
            </a:r>
            <a:r>
              <a:rPr lang="ru-RU" i="1" dirty="0">
                <a:solidFill>
                  <a:schemeClr val="tx1"/>
                </a:solidFill>
              </a:rPr>
              <a:t> контракту </a:t>
            </a:r>
            <a:r>
              <a:rPr lang="ru-RU" i="1" dirty="0" err="1">
                <a:solidFill>
                  <a:schemeClr val="tx1"/>
                </a:solidFill>
              </a:rPr>
              <a:t>виконується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або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вручну</a:t>
            </a:r>
            <a:r>
              <a:rPr lang="ru-RU" i="1" dirty="0">
                <a:solidFill>
                  <a:schemeClr val="tx1"/>
                </a:solidFill>
              </a:rPr>
              <a:t>, </a:t>
            </a:r>
            <a:r>
              <a:rPr lang="ru-RU" i="1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>
                <a:solidFill>
                  <a:schemeClr val="tx1"/>
                </a:solidFill>
              </a:rPr>
              <a:t>автоматично</a:t>
            </a:r>
            <a:endParaRPr lang="ru-RU" sz="1400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смарт-</a:t>
            </a:r>
            <a:r>
              <a:rPr lang="ru-RU" dirty="0" err="1">
                <a:solidFill>
                  <a:schemeClr val="tx1"/>
                </a:solidFill>
              </a:rPr>
              <a:t>контрактів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увазі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платформі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присутній</a:t>
            </a:r>
            <a:r>
              <a:rPr lang="ru-RU" dirty="0">
                <a:solidFill>
                  <a:schemeClr val="tx1"/>
                </a:solidFill>
              </a:rPr>
              <a:t> один </a:t>
            </a:r>
            <a:r>
              <a:rPr lang="ru-RU" dirty="0" err="1">
                <a:solidFill>
                  <a:schemeClr val="tx1"/>
                </a:solidFill>
              </a:rPr>
              <a:t>валідатор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мережа </a:t>
            </a:r>
            <a:r>
              <a:rPr lang="ru-RU" dirty="0" err="1">
                <a:solidFill>
                  <a:schemeClr val="tx1"/>
                </a:solidFill>
              </a:rPr>
              <a:t>валідаторів</a:t>
            </a:r>
            <a:r>
              <a:rPr lang="ru-RU" dirty="0">
                <a:solidFill>
                  <a:schemeClr val="tx1"/>
                </a:solidFill>
              </a:rPr>
              <a:t>) і база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, яка </a:t>
            </a:r>
            <a:r>
              <a:rPr lang="ru-RU" dirty="0" err="1">
                <a:solidFill>
                  <a:schemeClr val="tx1"/>
                </a:solidFill>
              </a:rPr>
              <a:t>зберігає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смарт-</a:t>
            </a:r>
            <a:r>
              <a:rPr lang="ru-RU" dirty="0" err="1">
                <a:solidFill>
                  <a:schemeClr val="tx1"/>
                </a:solidFill>
              </a:rPr>
              <a:t>контракти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надійшли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строгій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хронологічній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послідовності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Важливо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ця</a:t>
            </a:r>
            <a:r>
              <a:rPr lang="ru-RU" dirty="0">
                <a:solidFill>
                  <a:schemeClr val="tx1"/>
                </a:solidFill>
              </a:rPr>
              <a:t> база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містити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умовами-тригерами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виконання</a:t>
            </a:r>
            <a:r>
              <a:rPr lang="ru-RU" dirty="0">
                <a:solidFill>
                  <a:schemeClr val="tx1"/>
                </a:solidFill>
              </a:rPr>
              <a:t> смарт-контракту. Вона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враховувати</a:t>
            </a:r>
            <a:r>
              <a:rPr lang="ru-RU" dirty="0">
                <a:solidFill>
                  <a:schemeClr val="tx1"/>
                </a:solidFill>
              </a:rPr>
              <a:t> ту </a:t>
            </a:r>
            <a:r>
              <a:rPr lang="ru-RU" dirty="0" err="1">
                <a:solidFill>
                  <a:schemeClr val="tx1"/>
                </a:solidFill>
              </a:rPr>
              <a:t>цінність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розподілення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якої</a:t>
            </a:r>
            <a:r>
              <a:rPr lang="ru-RU" dirty="0">
                <a:solidFill>
                  <a:schemeClr val="tx1"/>
                </a:solidFill>
              </a:rPr>
              <a:t> описано в </a:t>
            </a:r>
            <a:r>
              <a:rPr lang="ru-RU" dirty="0" err="1">
                <a:solidFill>
                  <a:schemeClr val="tx1"/>
                </a:solidFill>
              </a:rPr>
              <a:t>контракті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це </a:t>
            </a:r>
            <a:r>
              <a:rPr lang="ru-RU" dirty="0" err="1">
                <a:solidFill>
                  <a:schemeClr val="tx1"/>
                </a:solidFill>
              </a:rPr>
              <a:t>стосується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деякої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валюти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отже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ця</a:t>
            </a:r>
            <a:r>
              <a:rPr lang="ru-RU" dirty="0">
                <a:solidFill>
                  <a:schemeClr val="tx1"/>
                </a:solidFill>
              </a:rPr>
              <a:t> база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враховувати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цифрову</a:t>
            </a:r>
            <a:r>
              <a:rPr lang="ru-RU" dirty="0">
                <a:solidFill>
                  <a:schemeClr val="tx1"/>
                </a:solidFill>
              </a:rPr>
              <a:t> валюту.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2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Роль </a:t>
            </a:r>
            <a:r>
              <a:rPr lang="ru-RU" b="1" dirty="0" err="1">
                <a:solidFill>
                  <a:schemeClr val="tx1"/>
                </a:solidFill>
              </a:rPr>
              <a:t>оракулів</a:t>
            </a:r>
            <a:r>
              <a:rPr lang="ru-RU" b="1" dirty="0">
                <a:solidFill>
                  <a:schemeClr val="tx1"/>
                </a:solidFill>
              </a:rPr>
              <a:t> для смарт-</a:t>
            </a:r>
            <a:r>
              <a:rPr lang="ru-RU" b="1" dirty="0" err="1">
                <a:solidFill>
                  <a:schemeClr val="tx1"/>
                </a:solidFill>
              </a:rPr>
              <a:t>контрактів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Джерела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зовнішніх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для смарт-контракту – так </a:t>
            </a:r>
            <a:r>
              <a:rPr lang="ru-RU" dirty="0" err="1">
                <a:solidFill>
                  <a:schemeClr val="tx1"/>
                </a:solidFill>
              </a:rPr>
              <a:t>звані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оракули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Оракули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транслюють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ззовні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децентралізованої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облікової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Найчастіше</a:t>
            </a:r>
            <a:r>
              <a:rPr lang="ru-RU" dirty="0">
                <a:solidFill>
                  <a:schemeClr val="tx1"/>
                </a:solidFill>
              </a:rPr>
              <a:t> оракул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identity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та </a:t>
            </a:r>
            <a:r>
              <a:rPr lang="ru-RU" dirty="0" err="1">
                <a:solidFill>
                  <a:schemeClr val="tx1"/>
                </a:solidFill>
              </a:rPr>
              <a:t>вимагає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деякої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довіри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надає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Усі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передає</a:t>
            </a:r>
            <a:r>
              <a:rPr lang="ru-RU" dirty="0">
                <a:solidFill>
                  <a:schemeClr val="tx1"/>
                </a:solidFill>
              </a:rPr>
              <a:t> оракул,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підписано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підписом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щоби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цілісність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неспростовність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кожний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зможе</a:t>
            </a:r>
            <a:r>
              <a:rPr lang="ru-RU" dirty="0">
                <a:solidFill>
                  <a:schemeClr val="tx1"/>
                </a:solidFill>
              </a:rPr>
              <a:t> довести,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конкретні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передав </a:t>
            </a:r>
            <a:r>
              <a:rPr lang="ru-RU" dirty="0" err="1">
                <a:solidFill>
                  <a:schemeClr val="tx1"/>
                </a:solidFill>
              </a:rPr>
              <a:t>певний</a:t>
            </a:r>
            <a:r>
              <a:rPr lang="ru-RU" dirty="0">
                <a:solidFill>
                  <a:schemeClr val="tx1"/>
                </a:solidFill>
              </a:rPr>
              <a:t> оракул).</a:t>
            </a:r>
          </a:p>
          <a:p>
            <a:r>
              <a:rPr lang="ru-RU" dirty="0" err="1">
                <a:solidFill>
                  <a:schemeClr val="tx1"/>
                </a:solidFill>
              </a:rPr>
              <a:t>Можливо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мінімізувати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необхідність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довіри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 через </a:t>
            </a:r>
            <a:r>
              <a:rPr lang="ru-RU" dirty="0" err="1">
                <a:solidFill>
                  <a:schemeClr val="tx1"/>
                </a:solidFill>
              </a:rPr>
              <a:t>збільшення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кількості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оракулів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припустимо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задля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запобігання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корупції</a:t>
            </a:r>
            <a:r>
              <a:rPr lang="ru-RU" dirty="0">
                <a:solidFill>
                  <a:schemeClr val="tx1"/>
                </a:solidFill>
              </a:rPr>
              <a:t>). </a:t>
            </a:r>
            <a:r>
              <a:rPr lang="ru-RU" dirty="0" err="1">
                <a:solidFill>
                  <a:schemeClr val="tx1"/>
                </a:solidFill>
              </a:rPr>
              <a:t>Тоді</a:t>
            </a:r>
            <a:r>
              <a:rPr lang="ru-RU" dirty="0">
                <a:solidFill>
                  <a:schemeClr val="tx1"/>
                </a:solidFill>
              </a:rPr>
              <a:t> смарт-контракт </a:t>
            </a:r>
            <a:r>
              <a:rPr lang="ru-RU" dirty="0" err="1">
                <a:solidFill>
                  <a:schemeClr val="tx1"/>
                </a:solidFill>
              </a:rPr>
              <a:t>отримуватиме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відомості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багатьох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незалежних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оракулів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узгоджуватиме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після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прийматиме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деяке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рішення</a:t>
            </a:r>
            <a:r>
              <a:rPr lang="ru-RU" dirty="0">
                <a:solidFill>
                  <a:schemeClr val="tx1"/>
                </a:solidFill>
              </a:rPr>
              <a:t> (рис. 1</a:t>
            </a:r>
            <a:r>
              <a:rPr lang="ru-RU" dirty="0" smtClean="0">
                <a:solidFill>
                  <a:schemeClr val="tx1"/>
                </a:solidFill>
              </a:rPr>
              <a:t>).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7925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2923</Words>
  <Application>Microsoft Office PowerPoint</Application>
  <PresentationFormat>Широкоэкранный</PresentationFormat>
  <Paragraphs>160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1" baseType="lpstr">
      <vt:lpstr>Arial</vt:lpstr>
      <vt:lpstr>Trebuchet MS</vt:lpstr>
      <vt:lpstr>Wingdings 3</vt:lpstr>
      <vt:lpstr>Аспект</vt:lpstr>
      <vt:lpstr>Блокчейн-Технології</vt:lpstr>
      <vt:lpstr>Вступ до смарт-контрактів</vt:lpstr>
      <vt:lpstr>Складнощі за укладення звичайного контракту </vt:lpstr>
      <vt:lpstr>Складність розуміння та верифікування контракту</vt:lpstr>
      <vt:lpstr>Складнощі за виконання контракту </vt:lpstr>
      <vt:lpstr>Особливості контракту, який написано у формі програмного коду</vt:lpstr>
      <vt:lpstr>Що таке смарт-контракт? </vt:lpstr>
      <vt:lpstr>Що слід знати про смарт-контракти? </vt:lpstr>
      <vt:lpstr>Роль оракулів для смарт-контрактів </vt:lpstr>
      <vt:lpstr>Презентация PowerPoint</vt:lpstr>
      <vt:lpstr>Класифікація платформ смарт-контрактів</vt:lpstr>
      <vt:lpstr>Відмінність платформ за середовищем виконання </vt:lpstr>
      <vt:lpstr>Презентация PowerPoint</vt:lpstr>
      <vt:lpstr>Відмінність платформ за способом виконання контрактів </vt:lpstr>
      <vt:lpstr>Презентация PowerPoint</vt:lpstr>
      <vt:lpstr>Відмінність платформ за способом ініціювання контрактів </vt:lpstr>
      <vt:lpstr>Вступ до токенізації активів</vt:lpstr>
      <vt:lpstr>Презентация PowerPoint</vt:lpstr>
      <vt:lpstr>Презентация PowerPoint</vt:lpstr>
      <vt:lpstr>Токени та токенізація можуть бути розглянуті на чотирьох концептуально різних рівнях: </vt:lpstr>
      <vt:lpstr>Презентация PowerPoint</vt:lpstr>
      <vt:lpstr>Проблеми існуючих облікових систем </vt:lpstr>
      <vt:lpstr>Презентация PowerPoint</vt:lpstr>
      <vt:lpstr>Що таке платформа токенізації? </vt:lpstr>
      <vt:lpstr>Презентация PowerPoint</vt:lpstr>
      <vt:lpstr>Презентация PowerPoint</vt:lpstr>
      <vt:lpstr>Базові принципи токенізації </vt:lpstr>
      <vt:lpstr>Принципи функціонування платформи токенізації </vt:lpstr>
      <vt:lpstr>Можливості, які надає токенізація </vt:lpstr>
      <vt:lpstr>Прозорість процесів облікової системи </vt:lpstr>
      <vt:lpstr>Як токенізація приводить до збільшення вартості активів? </vt:lpstr>
      <vt:lpstr>Умови ефективного застосування платформ токенізації </vt:lpstr>
      <vt:lpstr>Ризики </vt:lpstr>
      <vt:lpstr>Відмінність токенізації від оцифровки </vt:lpstr>
      <vt:lpstr>Чому саме blockchain технологія?</vt:lpstr>
      <vt:lpstr>Висновки 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Блокчейн-Технології</dc:title>
  <dc:creator>Asmadey Asmadey</dc:creator>
  <cp:lastModifiedBy>Asmadey Asmadey</cp:lastModifiedBy>
  <cp:revision>13</cp:revision>
  <dcterms:created xsi:type="dcterms:W3CDTF">2023-11-10T21:13:03Z</dcterms:created>
  <dcterms:modified xsi:type="dcterms:W3CDTF">2023-11-21T16:02:31Z</dcterms:modified>
</cp:coreProperties>
</file>