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82" r:id="rId20"/>
    <p:sldId id="283" r:id="rId21"/>
    <p:sldId id="284" r:id="rId22"/>
    <p:sldId id="275" r:id="rId23"/>
    <p:sldId id="276" r:id="rId24"/>
    <p:sldId id="277" r:id="rId25"/>
    <p:sldId id="27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7ADA-F9C8-45EA-AF36-81B3EB3F8B9A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1CF5-1BC6-4722-B438-5DCB69825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4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7ADA-F9C8-45EA-AF36-81B3EB3F8B9A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1CF5-1BC6-4722-B438-5DCB69825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88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7ADA-F9C8-45EA-AF36-81B3EB3F8B9A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1CF5-1BC6-4722-B438-5DCB6982562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83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7ADA-F9C8-45EA-AF36-81B3EB3F8B9A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1CF5-1BC6-4722-B438-5DCB69825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21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7ADA-F9C8-45EA-AF36-81B3EB3F8B9A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1CF5-1BC6-4722-B438-5DCB6982562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084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7ADA-F9C8-45EA-AF36-81B3EB3F8B9A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1CF5-1BC6-4722-B438-5DCB69825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877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7ADA-F9C8-45EA-AF36-81B3EB3F8B9A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1CF5-1BC6-4722-B438-5DCB69825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44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7ADA-F9C8-45EA-AF36-81B3EB3F8B9A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1CF5-1BC6-4722-B438-5DCB69825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83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7ADA-F9C8-45EA-AF36-81B3EB3F8B9A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1CF5-1BC6-4722-B438-5DCB69825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41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7ADA-F9C8-45EA-AF36-81B3EB3F8B9A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1CF5-1BC6-4722-B438-5DCB69825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5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7ADA-F9C8-45EA-AF36-81B3EB3F8B9A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1CF5-1BC6-4722-B438-5DCB69825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67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7ADA-F9C8-45EA-AF36-81B3EB3F8B9A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1CF5-1BC6-4722-B438-5DCB69825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7ADA-F9C8-45EA-AF36-81B3EB3F8B9A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1CF5-1BC6-4722-B438-5DCB69825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57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7ADA-F9C8-45EA-AF36-81B3EB3F8B9A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1CF5-1BC6-4722-B438-5DCB69825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3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7ADA-F9C8-45EA-AF36-81B3EB3F8B9A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1CF5-1BC6-4722-B438-5DCB69825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1CF5-1BC6-4722-B438-5DCB6982562B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7ADA-F9C8-45EA-AF36-81B3EB3F8B9A}" type="datetimeFigureOut">
              <a:rPr lang="ru-RU" smtClean="0"/>
              <a:t>21.11.2023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15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7ADA-F9C8-45EA-AF36-81B3EB3F8B9A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AB1CF5-1BC6-4722-B438-5DCB69825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14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>
                <a:solidFill>
                  <a:schemeClr val="tx1"/>
                </a:solidFill>
              </a:rPr>
              <a:t>Блокчейн</a:t>
            </a:r>
            <a:r>
              <a:rPr lang="uk-UA" dirty="0" smtClean="0">
                <a:solidFill>
                  <a:schemeClr val="tx1"/>
                </a:solidFill>
              </a:rPr>
              <a:t>-Технології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>
                <a:solidFill>
                  <a:schemeClr val="tx1"/>
                </a:solidFill>
              </a:rPr>
              <a:t>ЛЕКЦІЯ 9. КОНФІДЕНЦІЙНІСТЬ КОРИСТУВАЧІВ У ВІДКРИТИХ СИСТЕМАХ</a:t>
            </a:r>
            <a:endParaRPr lang="ru-RU" b="1" i="1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9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Blind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Signatures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Сліпий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blind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signature</a:t>
            </a:r>
            <a:r>
              <a:rPr lang="ru-RU" dirty="0">
                <a:solidFill>
                  <a:schemeClr val="tx1"/>
                </a:solidFill>
              </a:rPr>
              <a:t>) – різновид </a:t>
            </a:r>
            <a:r>
              <a:rPr lang="ru-RU" dirty="0" err="1">
                <a:solidFill>
                  <a:schemeClr val="tx1"/>
                </a:solidFill>
              </a:rPr>
              <a:t>електронно</a:t>
            </a:r>
            <a:r>
              <a:rPr lang="ru-RU" dirty="0">
                <a:solidFill>
                  <a:schemeClr val="tx1"/>
                </a:solidFill>
              </a:rPr>
              <a:t>-цифрового</a:t>
            </a:r>
          </a:p>
          <a:p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особливість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складається</a:t>
            </a:r>
            <a:r>
              <a:rPr lang="ru-RU" dirty="0">
                <a:solidFill>
                  <a:schemeClr val="tx1"/>
                </a:solidFill>
              </a:rPr>
              <a:t> у тому,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сторона- </a:t>
            </a:r>
            <a:r>
              <a:rPr lang="ru-RU" dirty="0" err="1">
                <a:solidFill>
                  <a:schemeClr val="tx1"/>
                </a:solidFill>
              </a:rPr>
              <a:t>підписувач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напевно знати,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міститься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документі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підписується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Схема </a:t>
            </a:r>
            <a:r>
              <a:rPr lang="ru-RU" dirty="0" err="1">
                <a:solidFill>
                  <a:schemeClr val="tx1"/>
                </a:solidFill>
              </a:rPr>
              <a:t>сліпого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виглядає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чином:</a:t>
            </a:r>
            <a:endParaRPr lang="ru-RU" dirty="0">
              <a:solidFill>
                <a:schemeClr val="tx1"/>
              </a:solidFill>
            </a:endParaRPr>
          </a:p>
          <a:p>
            <a:pPr lvl="2"/>
            <a:r>
              <a:rPr lang="ru-RU" dirty="0" err="1">
                <a:solidFill>
                  <a:schemeClr val="tx1"/>
                </a:solidFill>
              </a:rPr>
              <a:t>відправник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шифрує</a:t>
            </a:r>
            <a:r>
              <a:rPr lang="ru-RU" dirty="0">
                <a:solidFill>
                  <a:schemeClr val="tx1"/>
                </a:solidFill>
              </a:rPr>
              <a:t> документ і </a:t>
            </a:r>
            <a:r>
              <a:rPr lang="ru-RU" dirty="0" err="1">
                <a:solidFill>
                  <a:schemeClr val="tx1"/>
                </a:solidFill>
              </a:rPr>
              <a:t>відправляє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підписувачу</a:t>
            </a:r>
            <a:r>
              <a:rPr lang="ru-RU" dirty="0">
                <a:solidFill>
                  <a:schemeClr val="tx1"/>
                </a:solidFill>
              </a:rPr>
              <a:t>;</a:t>
            </a:r>
            <a:endParaRPr lang="ru-RU" sz="1050" dirty="0">
              <a:solidFill>
                <a:schemeClr val="tx1"/>
              </a:solidFill>
            </a:endParaRPr>
          </a:p>
          <a:p>
            <a:pPr lvl="2"/>
            <a:r>
              <a:rPr lang="ru-RU" dirty="0" err="1">
                <a:solidFill>
                  <a:schemeClr val="tx1"/>
                </a:solidFill>
              </a:rPr>
              <a:t>підписувач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свого</a:t>
            </a:r>
            <a:r>
              <a:rPr lang="ru-RU" dirty="0">
                <a:solidFill>
                  <a:schemeClr val="tx1"/>
                </a:solidFill>
              </a:rPr>
              <a:t> ключа </a:t>
            </a:r>
            <a:r>
              <a:rPr lang="ru-RU" dirty="0" err="1">
                <a:solidFill>
                  <a:schemeClr val="tx1"/>
                </a:solidFill>
              </a:rPr>
              <a:t>підписує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зашифрований</a:t>
            </a:r>
            <a:r>
              <a:rPr lang="ru-RU" dirty="0">
                <a:solidFill>
                  <a:schemeClr val="tx1"/>
                </a:solidFill>
              </a:rPr>
              <a:t> документ і </a:t>
            </a:r>
            <a:r>
              <a:rPr lang="ru-RU" dirty="0" err="1">
                <a:solidFill>
                  <a:schemeClr val="tx1"/>
                </a:solidFill>
              </a:rPr>
              <a:t>відправляє</a:t>
            </a:r>
            <a:r>
              <a:rPr lang="ru-RU" dirty="0">
                <a:solidFill>
                  <a:schemeClr val="tx1"/>
                </a:solidFill>
              </a:rPr>
              <a:t> назад документ і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;</a:t>
            </a:r>
            <a:endParaRPr lang="ru-RU" sz="1050" dirty="0">
              <a:solidFill>
                <a:schemeClr val="tx1"/>
              </a:solidFill>
            </a:endParaRPr>
          </a:p>
          <a:p>
            <a:pPr lvl="2"/>
            <a:r>
              <a:rPr lang="ru-RU" dirty="0" err="1">
                <a:solidFill>
                  <a:schemeClr val="tx1"/>
                </a:solidFill>
              </a:rPr>
              <a:t>відправник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розшифровує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залишаючи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документі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підписувача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надає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перевіряючого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sz="1050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Найширше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протоколи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сліпих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знайшли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сфері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цифрових</a:t>
            </a:r>
            <a:r>
              <a:rPr lang="ru-RU" dirty="0">
                <a:solidFill>
                  <a:schemeClr val="tx1"/>
                </a:solidFill>
              </a:rPr>
              <a:t> валют і </a:t>
            </a:r>
            <a:r>
              <a:rPr lang="ru-RU" dirty="0" err="1">
                <a:solidFill>
                  <a:schemeClr val="tx1"/>
                </a:solidFill>
              </a:rPr>
              <a:t>таємного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голосування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83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Конфіденційність</a:t>
            </a:r>
            <a:r>
              <a:rPr lang="ru-RU" b="1" dirty="0">
                <a:solidFill>
                  <a:schemeClr val="tx1"/>
                </a:solidFill>
              </a:rPr>
              <a:t> в </a:t>
            </a:r>
            <a:r>
              <a:rPr lang="ru-RU" b="1" dirty="0" err="1">
                <a:solidFill>
                  <a:schemeClr val="tx1"/>
                </a:solidFill>
              </a:rPr>
              <a:t>Bitcoin</a:t>
            </a:r>
            <a:r>
              <a:rPr lang="ru-RU" b="1" dirty="0">
                <a:solidFill>
                  <a:schemeClr val="tx1"/>
                </a:solidFill>
              </a:rPr>
              <a:t> за </a:t>
            </a:r>
            <a:r>
              <a:rPr lang="ru-RU" b="1" dirty="0" err="1">
                <a:solidFill>
                  <a:schemeClr val="tx1"/>
                </a:solidFill>
              </a:rPr>
              <a:t>замовчуванням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властивість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анонімності</a:t>
            </a:r>
            <a:r>
              <a:rPr lang="ru-RU" dirty="0">
                <a:solidFill>
                  <a:schemeClr val="tx1"/>
                </a:solidFill>
              </a:rPr>
              <a:t>, але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дуже</a:t>
            </a:r>
            <a:r>
              <a:rPr lang="ru-RU" dirty="0">
                <a:solidFill>
                  <a:schemeClr val="tx1"/>
                </a:solidFill>
              </a:rPr>
              <a:t> просто </a:t>
            </a:r>
            <a:r>
              <a:rPr lang="ru-RU" dirty="0" err="1">
                <a:solidFill>
                  <a:schemeClr val="tx1"/>
                </a:solidFill>
              </a:rPr>
              <a:t>втратити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 smtClean="0">
                <a:solidFill>
                  <a:schemeClr val="tx1"/>
                </a:solidFill>
              </a:rPr>
              <a:t>практиці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Не </a:t>
            </a:r>
            <a:r>
              <a:rPr lang="ru-RU" dirty="0" err="1">
                <a:solidFill>
                  <a:schemeClr val="tx1"/>
                </a:solidFill>
              </a:rPr>
              <a:t>досягається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мірою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властивість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untraceability</a:t>
            </a:r>
            <a:r>
              <a:rPr lang="ru-RU" dirty="0">
                <a:solidFill>
                  <a:schemeClr val="tx1"/>
                </a:solidFill>
              </a:rPr>
              <a:t>. Ми </a:t>
            </a:r>
            <a:r>
              <a:rPr lang="ru-RU" dirty="0" err="1">
                <a:solidFill>
                  <a:schemeClr val="tx1"/>
                </a:solidFill>
              </a:rPr>
              <a:t>можемо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проаналізувати</a:t>
            </a:r>
            <a:r>
              <a:rPr lang="ru-RU" dirty="0">
                <a:solidFill>
                  <a:schemeClr val="tx1"/>
                </a:solidFill>
              </a:rPr>
              <a:t> граф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зробити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висновки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щодо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відношення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певних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анонімних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гаманців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хоча</a:t>
            </a:r>
            <a:r>
              <a:rPr lang="ru-RU" dirty="0">
                <a:solidFill>
                  <a:schemeClr val="tx1"/>
                </a:solidFill>
              </a:rPr>
              <a:t> б одна адреса </a:t>
            </a:r>
            <a:r>
              <a:rPr lang="ru-RU" dirty="0" err="1">
                <a:solidFill>
                  <a:schemeClr val="tx1"/>
                </a:solidFill>
              </a:rPr>
              <a:t>була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скомпрометована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контексті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анонімності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встановити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зв’язок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певними</a:t>
            </a:r>
            <a:r>
              <a:rPr lang="ru-RU" dirty="0">
                <a:solidFill>
                  <a:schemeClr val="tx1"/>
                </a:solidFill>
              </a:rPr>
              <a:t> особами. </a:t>
            </a:r>
            <a:r>
              <a:rPr lang="ru-RU" dirty="0" err="1">
                <a:solidFill>
                  <a:schemeClr val="tx1"/>
                </a:solidFill>
              </a:rPr>
              <a:t>Найпростіша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bitcoin-гаманця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здатна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лише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мінімальний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конфіденційності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0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CoinJoin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Найпростіший метод для </a:t>
            </a:r>
            <a:r>
              <a:rPr lang="ru-RU" dirty="0" err="1">
                <a:solidFill>
                  <a:schemeClr val="tx1"/>
                </a:solidFill>
              </a:rPr>
              <a:t>заплутування</a:t>
            </a:r>
            <a:r>
              <a:rPr lang="ru-RU" dirty="0">
                <a:solidFill>
                  <a:schemeClr val="tx1"/>
                </a:solidFill>
              </a:rPr>
              <a:t> графу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називається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CoinJoin</a:t>
            </a:r>
            <a:r>
              <a:rPr lang="ru-RU" dirty="0">
                <a:solidFill>
                  <a:schemeClr val="tx1"/>
                </a:solidFill>
              </a:rPr>
              <a:t>. З </a:t>
            </a:r>
            <a:r>
              <a:rPr lang="ru-RU" dirty="0" err="1">
                <a:solidFill>
                  <a:schemeClr val="tx1"/>
                </a:solidFill>
              </a:rPr>
              <a:t>нього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почнемо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суть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створенні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внаслідок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походження</a:t>
            </a:r>
            <a:r>
              <a:rPr lang="ru-RU" dirty="0">
                <a:solidFill>
                  <a:schemeClr val="tx1"/>
                </a:solidFill>
              </a:rPr>
              <a:t> монет,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відправляються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стає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неоднозначним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Формується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група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створюють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транзакцію</a:t>
            </a:r>
            <a:r>
              <a:rPr lang="ru-RU" dirty="0">
                <a:solidFill>
                  <a:schemeClr val="tx1"/>
                </a:solidFill>
              </a:rPr>
              <a:t>, в межах </a:t>
            </a:r>
            <a:r>
              <a:rPr lang="ru-RU" dirty="0" err="1">
                <a:solidFill>
                  <a:schemeClr val="tx1"/>
                </a:solidFill>
              </a:rPr>
              <a:t>якої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одночасно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здійснюються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декілька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платежів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користувачам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створювати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окремі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Вперше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ідею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запропонував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Gregory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Maxwell</a:t>
            </a:r>
            <a:r>
              <a:rPr lang="ru-RU" dirty="0">
                <a:solidFill>
                  <a:schemeClr val="tx1"/>
                </a:solidFill>
              </a:rPr>
              <a:t> у 2013 </a:t>
            </a:r>
            <a:r>
              <a:rPr lang="ru-RU" dirty="0" err="1">
                <a:solidFill>
                  <a:schemeClr val="tx1"/>
                </a:solidFill>
              </a:rPr>
              <a:t>році</a:t>
            </a:r>
            <a:r>
              <a:rPr lang="ru-RU" dirty="0">
                <a:solidFill>
                  <a:schemeClr val="tx1"/>
                </a:solidFill>
              </a:rPr>
              <a:t> на популярному </a:t>
            </a:r>
            <a:r>
              <a:rPr lang="ru-RU" dirty="0" err="1">
                <a:solidFill>
                  <a:schemeClr val="tx1"/>
                </a:solidFill>
              </a:rPr>
              <a:t>форумі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BitcoinTalk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З тих </a:t>
            </a:r>
            <a:r>
              <a:rPr lang="ru-RU" dirty="0" err="1">
                <a:solidFill>
                  <a:schemeClr val="tx1"/>
                </a:solidFill>
              </a:rPr>
              <a:t>часів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була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запропонована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розроблена</a:t>
            </a:r>
            <a:r>
              <a:rPr lang="ru-RU" dirty="0">
                <a:solidFill>
                  <a:schemeClr val="tx1"/>
                </a:solidFill>
              </a:rPr>
              <a:t> велика </a:t>
            </a:r>
            <a:r>
              <a:rPr lang="ru-RU" dirty="0" err="1">
                <a:solidFill>
                  <a:schemeClr val="tx1"/>
                </a:solidFill>
              </a:rPr>
              <a:t>кількість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модифікацій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методу. </a:t>
            </a:r>
            <a:r>
              <a:rPr lang="ru-RU" dirty="0" err="1">
                <a:solidFill>
                  <a:schemeClr val="tx1"/>
                </a:solidFill>
              </a:rPr>
              <a:t>Кожна</a:t>
            </a:r>
            <a:r>
              <a:rPr lang="ru-RU" dirty="0">
                <a:solidFill>
                  <a:schemeClr val="tx1"/>
                </a:solidFill>
              </a:rPr>
              <a:t> з них </a:t>
            </a:r>
            <a:r>
              <a:rPr lang="ru-RU" dirty="0" err="1">
                <a:solidFill>
                  <a:schemeClr val="tx1"/>
                </a:solidFill>
              </a:rPr>
              <a:t>покращувала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властивості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платежів</a:t>
            </a:r>
            <a:r>
              <a:rPr lang="ru-RU" dirty="0">
                <a:solidFill>
                  <a:schemeClr val="tx1"/>
                </a:solidFill>
              </a:rPr>
              <a:t>. Давайте </a:t>
            </a:r>
            <a:r>
              <a:rPr lang="ru-RU" dirty="0" err="1">
                <a:solidFill>
                  <a:schemeClr val="tx1"/>
                </a:solidFill>
              </a:rPr>
              <a:t>поговоримо</a:t>
            </a:r>
            <a:r>
              <a:rPr lang="ru-RU" dirty="0">
                <a:solidFill>
                  <a:schemeClr val="tx1"/>
                </a:solidFill>
              </a:rPr>
              <a:t> про те, як </a:t>
            </a:r>
            <a:r>
              <a:rPr lang="ru-RU" dirty="0" err="1">
                <a:solidFill>
                  <a:schemeClr val="tx1"/>
                </a:solidFill>
              </a:rPr>
              <a:t>CoinJoin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працює</a:t>
            </a:r>
            <a:r>
              <a:rPr lang="ru-RU" dirty="0">
                <a:solidFill>
                  <a:schemeClr val="tx1"/>
                </a:solidFill>
              </a:rPr>
              <a:t> в чистому </a:t>
            </a:r>
            <a:r>
              <a:rPr lang="ru-RU" dirty="0" err="1">
                <a:solidFill>
                  <a:schemeClr val="tx1"/>
                </a:solidFill>
              </a:rPr>
              <a:t>вигляді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розглянемо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декілька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найцікавіших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модифікацій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44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0183"/>
            <a:ext cx="8596668" cy="4471180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Коли в </a:t>
            </a:r>
            <a:r>
              <a:rPr lang="ru-RU" dirty="0" err="1">
                <a:solidFill>
                  <a:schemeClr val="tx1"/>
                </a:solidFill>
              </a:rPr>
              <a:t>bitcoin-гаманці</a:t>
            </a:r>
            <a:r>
              <a:rPr lang="ru-RU" dirty="0">
                <a:solidFill>
                  <a:schemeClr val="tx1"/>
                </a:solidFill>
              </a:rPr>
              <a:t> методика </a:t>
            </a:r>
            <a:r>
              <a:rPr lang="ru-RU" i="1" dirty="0" err="1">
                <a:solidFill>
                  <a:schemeClr val="tx1"/>
                </a:solidFill>
              </a:rPr>
              <a:t>CoinJoin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застосовується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практиці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формується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численна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група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Тоді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мати</a:t>
            </a:r>
            <a:r>
              <a:rPr lang="ru-RU" dirty="0">
                <a:solidFill>
                  <a:schemeClr val="tx1"/>
                </a:solidFill>
              </a:rPr>
              <a:t> десятки </a:t>
            </a:r>
            <a:r>
              <a:rPr lang="ru-RU" dirty="0" err="1">
                <a:solidFill>
                  <a:schemeClr val="tx1"/>
                </a:solidFill>
              </a:rPr>
              <a:t>входів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виходів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іноді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більше</a:t>
            </a:r>
            <a:r>
              <a:rPr lang="ru-RU" dirty="0">
                <a:solidFill>
                  <a:schemeClr val="tx1"/>
                </a:solidFill>
              </a:rPr>
              <a:t>). </a:t>
            </a:r>
            <a:r>
              <a:rPr lang="ru-RU" dirty="0" err="1">
                <a:solidFill>
                  <a:schemeClr val="tx1"/>
                </a:solidFill>
              </a:rPr>
              <a:t>Зображений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площині</a:t>
            </a:r>
            <a:r>
              <a:rPr lang="ru-RU" dirty="0">
                <a:solidFill>
                  <a:schemeClr val="tx1"/>
                </a:solidFill>
              </a:rPr>
              <a:t>, граф таких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вийде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дуже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заплутаним</a:t>
            </a:r>
            <a:r>
              <a:rPr lang="ru-RU" dirty="0">
                <a:solidFill>
                  <a:schemeClr val="tx1"/>
                </a:solidFill>
              </a:rPr>
              <a:t> (рис. 2). Монета,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пройшла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ланцюжок</a:t>
            </a:r>
            <a:r>
              <a:rPr lang="ru-RU" dirty="0">
                <a:solidFill>
                  <a:schemeClr val="tx1"/>
                </a:solidFill>
              </a:rPr>
              <a:t> таких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тисячі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варіантів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походження</a:t>
            </a:r>
            <a:r>
              <a:rPr lang="ru-RU" dirty="0">
                <a:solidFill>
                  <a:schemeClr val="tx1"/>
                </a:solidFill>
              </a:rPr>
              <a:t>. Складно </a:t>
            </a:r>
            <a:r>
              <a:rPr lang="ru-RU" dirty="0" err="1">
                <a:solidFill>
                  <a:schemeClr val="tx1"/>
                </a:solidFill>
              </a:rPr>
              <a:t>відшукати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поміж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варіантів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справжній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Рис. 2 – Граф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використанні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CoinJoin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99" y="3237489"/>
            <a:ext cx="4198937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89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Chaumian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CoinJoin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Одна з </a:t>
            </a:r>
            <a:r>
              <a:rPr lang="ru-RU" dirty="0" err="1">
                <a:solidFill>
                  <a:schemeClr val="tx1"/>
                </a:solidFill>
              </a:rPr>
              <a:t>модифікацій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CoinJoin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назву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Chaumian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CoinJoin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Запропонував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Gregory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Maxwell</a:t>
            </a:r>
            <a:r>
              <a:rPr lang="ru-RU" dirty="0">
                <a:solidFill>
                  <a:schemeClr val="tx1"/>
                </a:solidFill>
              </a:rPr>
              <a:t>. Тут </a:t>
            </a:r>
            <a:r>
              <a:rPr lang="ru-RU" dirty="0" err="1">
                <a:solidFill>
                  <a:schemeClr val="tx1"/>
                </a:solidFill>
              </a:rPr>
              <a:t>задіюється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централізований</a:t>
            </a:r>
            <a:r>
              <a:rPr lang="ru-RU" dirty="0">
                <a:solidFill>
                  <a:schemeClr val="tx1"/>
                </a:solidFill>
              </a:rPr>
              <a:t> оператор і </a:t>
            </a:r>
            <a:r>
              <a:rPr lang="ru-RU" dirty="0" err="1">
                <a:solidFill>
                  <a:schemeClr val="tx1"/>
                </a:solidFill>
              </a:rPr>
              <a:t>використовується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cліпого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. Оператор </a:t>
            </a:r>
            <a:r>
              <a:rPr lang="ru-RU" dirty="0" err="1">
                <a:solidFill>
                  <a:schemeClr val="tx1"/>
                </a:solidFill>
              </a:rPr>
              <a:t>потрібний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щоб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перемішати</a:t>
            </a:r>
            <a:r>
              <a:rPr lang="ru-RU" dirty="0">
                <a:solidFill>
                  <a:schemeClr val="tx1"/>
                </a:solidFill>
              </a:rPr>
              <a:t> входи та </a:t>
            </a:r>
            <a:r>
              <a:rPr lang="ru-RU" dirty="0" err="1">
                <a:solidFill>
                  <a:schemeClr val="tx1"/>
                </a:solidFill>
              </a:rPr>
              <a:t>виходи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скласти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кінцеву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транзакцію</a:t>
            </a:r>
            <a:r>
              <a:rPr lang="ru-RU" dirty="0">
                <a:solidFill>
                  <a:schemeClr val="tx1"/>
                </a:solidFill>
              </a:rPr>
              <a:t>. Але оператор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вкрасти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монети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порушити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перемішування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Завдяки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сліпому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Користувач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попередньо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осліплює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передачі</a:t>
            </a:r>
            <a:r>
              <a:rPr lang="ru-RU" dirty="0">
                <a:solidFill>
                  <a:schemeClr val="tx1"/>
                </a:solidFill>
              </a:rPr>
              <a:t> оператору (при </a:t>
            </a:r>
            <a:r>
              <a:rPr lang="ru-RU" dirty="0" err="1">
                <a:solidFill>
                  <a:schemeClr val="tx1"/>
                </a:solidFill>
              </a:rPr>
              <a:t>використанні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сліпого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). Коли оператор </a:t>
            </a:r>
            <a:r>
              <a:rPr lang="ru-RU" dirty="0" err="1">
                <a:solidFill>
                  <a:schemeClr val="tx1"/>
                </a:solidFill>
              </a:rPr>
              <a:t>підписує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, в </a:t>
            </a:r>
            <a:r>
              <a:rPr lang="ru-RU" dirty="0" err="1">
                <a:solidFill>
                  <a:schemeClr val="tx1"/>
                </a:solidFill>
              </a:rPr>
              <a:t>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немає</a:t>
            </a:r>
            <a:r>
              <a:rPr lang="ru-RU" dirty="0">
                <a:solidFill>
                  <a:schemeClr val="tx1"/>
                </a:solidFill>
              </a:rPr>
              <a:t> доступу до </a:t>
            </a:r>
            <a:r>
              <a:rPr lang="ru-RU" dirty="0" err="1">
                <a:solidFill>
                  <a:schemeClr val="tx1"/>
                </a:solidFill>
              </a:rPr>
              <a:t>фактичних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складових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Підписані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повертаються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користувачеві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прибирає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осліплення</a:t>
            </a:r>
            <a:r>
              <a:rPr lang="ru-RU" dirty="0">
                <a:solidFill>
                  <a:schemeClr val="tx1"/>
                </a:solidFill>
              </a:rPr>
              <a:t> і все </a:t>
            </a:r>
            <a:r>
              <a:rPr lang="ru-RU" dirty="0" err="1">
                <a:solidFill>
                  <a:schemeClr val="tx1"/>
                </a:solidFill>
              </a:rPr>
              <a:t>виглядає</a:t>
            </a:r>
            <a:r>
              <a:rPr lang="ru-RU" dirty="0">
                <a:solidFill>
                  <a:schemeClr val="tx1"/>
                </a:solidFill>
              </a:rPr>
              <a:t> як </a:t>
            </a:r>
            <a:r>
              <a:rPr lang="ru-RU" dirty="0" err="1">
                <a:solidFill>
                  <a:schemeClr val="tx1"/>
                </a:solidFill>
              </a:rPr>
              <a:t>звичайний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0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46909"/>
            <a:ext cx="8596668" cy="4794453"/>
          </a:xfrm>
        </p:spPr>
        <p:txBody>
          <a:bodyPr>
            <a:normAutofit lnSpcReduction="1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Кожен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завчасно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готує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вхід</a:t>
            </a:r>
            <a:r>
              <a:rPr lang="ru-RU" dirty="0">
                <a:solidFill>
                  <a:schemeClr val="tx1"/>
                </a:solidFill>
              </a:rPr>
              <a:t>, де </a:t>
            </a:r>
            <a:r>
              <a:rPr lang="ru-RU" dirty="0" err="1">
                <a:solidFill>
                  <a:schemeClr val="tx1"/>
                </a:solidFill>
              </a:rPr>
              <a:t>витрачаються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монети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йому</a:t>
            </a:r>
            <a:r>
              <a:rPr lang="ru-RU" dirty="0">
                <a:solidFill>
                  <a:schemeClr val="tx1"/>
                </a:solidFill>
              </a:rPr>
              <a:t> належать, адресу для </a:t>
            </a:r>
            <a:r>
              <a:rPr lang="ru-RU" dirty="0" err="1">
                <a:solidFill>
                  <a:schemeClr val="tx1"/>
                </a:solidFill>
              </a:rPr>
              <a:t>отримання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решти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осліплену</a:t>
            </a:r>
            <a:r>
              <a:rPr lang="ru-RU" dirty="0">
                <a:solidFill>
                  <a:schemeClr val="tx1"/>
                </a:solidFill>
              </a:rPr>
              <a:t> адресу для </a:t>
            </a:r>
            <a:r>
              <a:rPr lang="ru-RU" dirty="0" err="1">
                <a:solidFill>
                  <a:schemeClr val="tx1"/>
                </a:solidFill>
              </a:rPr>
              <a:t>відправлення</a:t>
            </a:r>
            <a:r>
              <a:rPr lang="ru-RU" dirty="0">
                <a:solidFill>
                  <a:schemeClr val="tx1"/>
                </a:solidFill>
              </a:rPr>
              <a:t> платежа,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об’єднує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в одну </a:t>
            </a:r>
            <a:r>
              <a:rPr lang="ru-RU" dirty="0" err="1">
                <a:solidFill>
                  <a:schemeClr val="tx1"/>
                </a:solidFill>
              </a:rPr>
              <a:t>послідовність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передає</a:t>
            </a:r>
            <a:r>
              <a:rPr lang="ru-RU" dirty="0">
                <a:solidFill>
                  <a:schemeClr val="tx1"/>
                </a:solidFill>
              </a:rPr>
              <a:t> оператору.</a:t>
            </a:r>
          </a:p>
          <a:p>
            <a:r>
              <a:rPr lang="ru-RU" dirty="0">
                <a:solidFill>
                  <a:schemeClr val="tx1"/>
                </a:solidFill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</a:rPr>
              <a:t>Оператор </a:t>
            </a:r>
            <a:r>
              <a:rPr lang="ru-RU" dirty="0" err="1">
                <a:solidFill>
                  <a:schemeClr val="tx1"/>
                </a:solidFill>
              </a:rPr>
              <a:t>перевіряє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вхід</a:t>
            </a:r>
            <a:r>
              <a:rPr lang="ru-RU" dirty="0">
                <a:solidFill>
                  <a:schemeClr val="tx1"/>
                </a:solidFill>
              </a:rPr>
              <a:t> і суму платежа, </a:t>
            </a:r>
            <a:r>
              <a:rPr lang="ru-RU" dirty="0" err="1">
                <a:solidFill>
                  <a:schemeClr val="tx1"/>
                </a:solidFill>
              </a:rPr>
              <a:t>підписує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вихідну</a:t>
            </a:r>
            <a:r>
              <a:rPr lang="ru-RU" dirty="0">
                <a:solidFill>
                  <a:schemeClr val="tx1"/>
                </a:solidFill>
              </a:rPr>
              <a:t> адресу і </a:t>
            </a:r>
            <a:r>
              <a:rPr lang="ru-RU" dirty="0" err="1">
                <a:solidFill>
                  <a:schemeClr val="tx1"/>
                </a:solidFill>
              </a:rPr>
              <a:t>повертає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користувачу</a:t>
            </a:r>
            <a:r>
              <a:rPr lang="ru-RU" dirty="0">
                <a:solidFill>
                  <a:schemeClr val="tx1"/>
                </a:solidFill>
              </a:rPr>
              <a:t>.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в оператора </a:t>
            </a:r>
            <a:r>
              <a:rPr lang="ru-RU" dirty="0" err="1">
                <a:solidFill>
                  <a:schemeClr val="tx1"/>
                </a:solidFill>
              </a:rPr>
              <a:t>немає</a:t>
            </a:r>
            <a:r>
              <a:rPr lang="ru-RU" dirty="0">
                <a:solidFill>
                  <a:schemeClr val="tx1"/>
                </a:solidFill>
              </a:rPr>
              <a:t> доступу до </a:t>
            </a:r>
            <a:r>
              <a:rPr lang="ru-RU" dirty="0" err="1">
                <a:solidFill>
                  <a:schemeClr val="tx1"/>
                </a:solidFill>
              </a:rPr>
              <a:t>адреси</a:t>
            </a:r>
            <a:r>
              <a:rPr lang="ru-RU" dirty="0">
                <a:solidFill>
                  <a:schemeClr val="tx1"/>
                </a:solidFill>
              </a:rPr>
              <a:t>, на яку </a:t>
            </a:r>
            <a:r>
              <a:rPr lang="ru-RU" dirty="0" err="1">
                <a:solidFill>
                  <a:schemeClr val="tx1"/>
                </a:solidFill>
              </a:rPr>
              <a:t>користувач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хоче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відправити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платіж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оскільки</a:t>
            </a:r>
            <a:r>
              <a:rPr lang="ru-RU" dirty="0">
                <a:solidFill>
                  <a:schemeClr val="tx1"/>
                </a:solidFill>
              </a:rPr>
              <a:t> вона </a:t>
            </a:r>
            <a:r>
              <a:rPr lang="ru-RU" dirty="0" err="1">
                <a:solidFill>
                  <a:schemeClr val="tx1"/>
                </a:solidFill>
              </a:rPr>
              <a:t>осліплена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Далі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прибирає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осліплення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вихідної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адреси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анонімно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перепідключається</a:t>
            </a:r>
            <a:r>
              <a:rPr lang="ru-RU" dirty="0">
                <a:solidFill>
                  <a:schemeClr val="tx1"/>
                </a:solidFill>
              </a:rPr>
              <a:t> до оператора і </a:t>
            </a:r>
            <a:r>
              <a:rPr lang="ru-RU" dirty="0" err="1">
                <a:solidFill>
                  <a:schemeClr val="tx1"/>
                </a:solidFill>
              </a:rPr>
              <a:t>передає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підписану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вихідну</a:t>
            </a:r>
            <a:r>
              <a:rPr lang="ru-RU" dirty="0">
                <a:solidFill>
                  <a:schemeClr val="tx1"/>
                </a:solidFill>
              </a:rPr>
              <a:t> адресу. Оператор в свою </a:t>
            </a:r>
            <a:r>
              <a:rPr lang="ru-RU" dirty="0" err="1">
                <a:solidFill>
                  <a:schemeClr val="tx1"/>
                </a:solidFill>
              </a:rPr>
              <a:t>чергу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перевіряє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дійсно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підписував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цю</a:t>
            </a:r>
            <a:r>
              <a:rPr lang="ru-RU" dirty="0">
                <a:solidFill>
                  <a:schemeClr val="tx1"/>
                </a:solidFill>
              </a:rPr>
              <a:t> адресу </a:t>
            </a:r>
            <a:r>
              <a:rPr lang="ru-RU" dirty="0" err="1">
                <a:solidFill>
                  <a:schemeClr val="tx1"/>
                </a:solidFill>
              </a:rPr>
              <a:t>своїм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ключем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відповідний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вхід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вже</a:t>
            </a:r>
            <a:r>
              <a:rPr lang="ru-RU" dirty="0">
                <a:solidFill>
                  <a:schemeClr val="tx1"/>
                </a:solidFill>
              </a:rPr>
              <a:t> є, але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знати,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вхід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виходу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того, як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виконали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дії</a:t>
            </a:r>
            <a:r>
              <a:rPr lang="ru-RU" dirty="0">
                <a:solidFill>
                  <a:schemeClr val="tx1"/>
                </a:solidFill>
              </a:rPr>
              <a:t>, вони </a:t>
            </a:r>
            <a:r>
              <a:rPr lang="ru-RU" dirty="0" err="1">
                <a:solidFill>
                  <a:schemeClr val="tx1"/>
                </a:solidFill>
              </a:rPr>
              <a:t>знову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анонімно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підключаються</a:t>
            </a:r>
            <a:r>
              <a:rPr lang="ru-RU" dirty="0">
                <a:solidFill>
                  <a:schemeClr val="tx1"/>
                </a:solidFill>
              </a:rPr>
              <a:t> до оператора і </a:t>
            </a:r>
            <a:r>
              <a:rPr lang="ru-RU" dirty="0" err="1">
                <a:solidFill>
                  <a:schemeClr val="tx1"/>
                </a:solidFill>
              </a:rPr>
              <a:t>надають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підтверджують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володіння</a:t>
            </a:r>
            <a:r>
              <a:rPr lang="ru-RU" dirty="0">
                <a:solidFill>
                  <a:schemeClr val="tx1"/>
                </a:solidFill>
              </a:rPr>
              <a:t> монетами на </a:t>
            </a:r>
            <a:r>
              <a:rPr lang="ru-RU" dirty="0" err="1">
                <a:solidFill>
                  <a:schemeClr val="tx1"/>
                </a:solidFill>
              </a:rPr>
              <a:t>вході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Готову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розповсюджувати</a:t>
            </a:r>
            <a:r>
              <a:rPr lang="ru-RU" dirty="0">
                <a:solidFill>
                  <a:schemeClr val="tx1"/>
                </a:solidFill>
              </a:rPr>
              <a:t> по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підтвердження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CoinShuffle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Модификацію </a:t>
            </a:r>
            <a:r>
              <a:rPr lang="ru-RU" i="1" dirty="0" err="1">
                <a:solidFill>
                  <a:schemeClr val="tx1"/>
                </a:solidFill>
              </a:rPr>
              <a:t>CoinShuffle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запропонували</a:t>
            </a:r>
            <a:r>
              <a:rPr lang="ru-RU" dirty="0">
                <a:solidFill>
                  <a:schemeClr val="tx1"/>
                </a:solidFill>
              </a:rPr>
              <a:t> в 2014 </a:t>
            </a:r>
            <a:r>
              <a:rPr lang="ru-RU" dirty="0" err="1" smtClean="0">
                <a:solidFill>
                  <a:schemeClr val="tx1"/>
                </a:solidFill>
              </a:rPr>
              <a:t>році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Тут </a:t>
            </a:r>
            <a:r>
              <a:rPr lang="ru-RU" dirty="0" err="1">
                <a:solidFill>
                  <a:schemeClr val="tx1"/>
                </a:solidFill>
              </a:rPr>
              <a:t>вже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немає</a:t>
            </a:r>
            <a:r>
              <a:rPr lang="ru-RU" dirty="0">
                <a:solidFill>
                  <a:schemeClr val="tx1"/>
                </a:solidFill>
              </a:rPr>
              <a:t> центрального оператору і це стало </a:t>
            </a:r>
            <a:r>
              <a:rPr lang="ru-RU" dirty="0" err="1">
                <a:solidFill>
                  <a:schemeClr val="tx1"/>
                </a:solidFill>
              </a:rPr>
              <a:t>перевагою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Користувачі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самостійно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спільну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транзакцію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спілкуючись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собою.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вони все одно не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порушити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перемішування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вихідних</a:t>
            </a:r>
            <a:r>
              <a:rPr lang="ru-RU" dirty="0">
                <a:solidFill>
                  <a:schemeClr val="tx1"/>
                </a:solidFill>
              </a:rPr>
              <a:t> адрес. </a:t>
            </a:r>
            <a:r>
              <a:rPr lang="ru-RU" dirty="0" err="1">
                <a:solidFill>
                  <a:schemeClr val="tx1"/>
                </a:solidFill>
              </a:rPr>
              <a:t>Ще</a:t>
            </a:r>
            <a:r>
              <a:rPr lang="ru-RU" dirty="0">
                <a:solidFill>
                  <a:schemeClr val="tx1"/>
                </a:solidFill>
              </a:rPr>
              <a:t> одна </a:t>
            </a:r>
            <a:r>
              <a:rPr lang="ru-RU" dirty="0" err="1">
                <a:solidFill>
                  <a:schemeClr val="tx1"/>
                </a:solidFill>
              </a:rPr>
              <a:t>перевага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цієї</a:t>
            </a:r>
            <a:r>
              <a:rPr lang="ru-RU" dirty="0">
                <a:solidFill>
                  <a:schemeClr val="tx1"/>
                </a:solidFill>
              </a:rPr>
              <a:t> методики в тому,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користувачам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обов’язково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додаткові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анонімізації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трафіку</a:t>
            </a:r>
            <a:r>
              <a:rPr lang="ru-RU" dirty="0">
                <a:solidFill>
                  <a:schemeClr val="tx1"/>
                </a:solidFill>
              </a:rPr>
              <a:t>, так як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властивості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будуть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досягнуті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використанні</a:t>
            </a:r>
            <a:r>
              <a:rPr lang="ru-RU" dirty="0">
                <a:solidFill>
                  <a:schemeClr val="tx1"/>
                </a:solidFill>
              </a:rPr>
              <a:t> одного P2P-протоколу </a:t>
            </a:r>
            <a:r>
              <a:rPr lang="ru-RU" dirty="0" err="1">
                <a:solidFill>
                  <a:schemeClr val="tx1"/>
                </a:solidFill>
              </a:rPr>
              <a:t>взаємодії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даному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застосовується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направлене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шифрування</a:t>
            </a:r>
            <a:r>
              <a:rPr lang="ru-RU" dirty="0">
                <a:solidFill>
                  <a:schemeClr val="tx1"/>
                </a:solidFill>
              </a:rPr>
              <a:t>, де</a:t>
            </a:r>
          </a:p>
          <a:p>
            <a:r>
              <a:rPr lang="ru-RU" dirty="0" err="1">
                <a:solidFill>
                  <a:schemeClr val="tx1"/>
                </a:solidFill>
              </a:rPr>
              <a:t>задіюється</a:t>
            </a:r>
            <a:r>
              <a:rPr lang="ru-RU" dirty="0">
                <a:solidFill>
                  <a:schemeClr val="tx1"/>
                </a:solidFill>
              </a:rPr>
              <a:t> пара </a:t>
            </a:r>
            <a:r>
              <a:rPr lang="ru-RU" dirty="0" err="1">
                <a:solidFill>
                  <a:schemeClr val="tx1"/>
                </a:solidFill>
              </a:rPr>
              <a:t>ключів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відкритий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особистий</a:t>
            </a:r>
            <a:r>
              <a:rPr lang="ru-RU" dirty="0">
                <a:solidFill>
                  <a:schemeClr val="tx1"/>
                </a:solidFill>
              </a:rPr>
              <a:t>). </a:t>
            </a:r>
            <a:r>
              <a:rPr lang="ru-RU" dirty="0" err="1">
                <a:solidFill>
                  <a:schemeClr val="tx1"/>
                </a:solidFill>
              </a:rPr>
              <a:t>Повідомлення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шифрується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відкритого</a:t>
            </a:r>
            <a:r>
              <a:rPr lang="ru-RU" dirty="0">
                <a:solidFill>
                  <a:schemeClr val="tx1"/>
                </a:solidFill>
              </a:rPr>
              <a:t> ключа, а </a:t>
            </a:r>
            <a:r>
              <a:rPr lang="ru-RU" dirty="0" err="1">
                <a:solidFill>
                  <a:schemeClr val="tx1"/>
                </a:solidFill>
              </a:rPr>
              <a:t>розшифрувати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власник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особистого</a:t>
            </a:r>
            <a:r>
              <a:rPr lang="ru-RU" dirty="0">
                <a:solidFill>
                  <a:schemeClr val="tx1"/>
                </a:solidFill>
              </a:rPr>
              <a:t> ключа. Для </a:t>
            </a:r>
            <a:r>
              <a:rPr lang="ru-RU" dirty="0" err="1">
                <a:solidFill>
                  <a:schemeClr val="tx1"/>
                </a:solidFill>
              </a:rPr>
              <a:t>комунікації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учасниками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використовується</a:t>
            </a:r>
            <a:r>
              <a:rPr lang="ru-RU" dirty="0">
                <a:solidFill>
                  <a:schemeClr val="tx1"/>
                </a:solidFill>
              </a:rPr>
              <a:t> протокол </a:t>
            </a:r>
            <a:r>
              <a:rPr lang="ru-RU" dirty="0" err="1">
                <a:solidFill>
                  <a:schemeClr val="tx1"/>
                </a:solidFill>
              </a:rPr>
              <a:t>DiceMix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передбачена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протидія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порушникам</a:t>
            </a:r>
            <a:r>
              <a:rPr lang="ru-RU" dirty="0">
                <a:solidFill>
                  <a:schemeClr val="tx1"/>
                </a:solidFill>
              </a:rPr>
              <a:t>. Давайте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схем </a:t>
            </a:r>
            <a:r>
              <a:rPr lang="ru-RU" dirty="0" err="1">
                <a:solidFill>
                  <a:schemeClr val="tx1"/>
                </a:solidFill>
              </a:rPr>
              <a:t>розглянемо</a:t>
            </a:r>
            <a:r>
              <a:rPr lang="ru-RU" dirty="0">
                <a:solidFill>
                  <a:schemeClr val="tx1"/>
                </a:solidFill>
              </a:rPr>
              <a:t>, як </a:t>
            </a:r>
            <a:r>
              <a:rPr lang="ru-RU" dirty="0" err="1">
                <a:solidFill>
                  <a:schemeClr val="tx1"/>
                </a:solidFill>
              </a:rPr>
              <a:t>працює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CoinShuffle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спрощеному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вигляді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4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Недоліки</a:t>
            </a:r>
            <a:r>
              <a:rPr lang="ru-RU" dirty="0">
                <a:solidFill>
                  <a:schemeClr val="tx1"/>
                </a:solidFill>
              </a:rPr>
              <a:t> методу </a:t>
            </a:r>
            <a:r>
              <a:rPr lang="ru-RU" dirty="0" err="1">
                <a:solidFill>
                  <a:schemeClr val="tx1"/>
                </a:solidFill>
              </a:rPr>
              <a:t>CoinJoin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</a:rPr>
              <a:t>Очевидно,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велика </a:t>
            </a:r>
            <a:r>
              <a:rPr lang="ru-RU" dirty="0" err="1">
                <a:solidFill>
                  <a:schemeClr val="tx1"/>
                </a:solidFill>
              </a:rPr>
              <a:t>складність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off-chain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взаємодії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необхідно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організовувати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груп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взаємодію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 один з одним. Але </a:t>
            </a:r>
            <a:r>
              <a:rPr lang="ru-RU" dirty="0" err="1">
                <a:solidFill>
                  <a:schemeClr val="tx1"/>
                </a:solidFill>
              </a:rPr>
              <a:t>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вагомий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недолік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складається</a:t>
            </a:r>
            <a:r>
              <a:rPr lang="ru-RU" dirty="0">
                <a:solidFill>
                  <a:schemeClr val="tx1"/>
                </a:solidFill>
              </a:rPr>
              <a:t> в тому,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CoinJoin</a:t>
            </a:r>
            <a:r>
              <a:rPr lang="ru-RU" dirty="0">
                <a:solidFill>
                  <a:schemeClr val="tx1"/>
                </a:solidFill>
              </a:rPr>
              <a:t> в чистому </a:t>
            </a:r>
            <a:r>
              <a:rPr lang="ru-RU" dirty="0" err="1">
                <a:solidFill>
                  <a:schemeClr val="tx1"/>
                </a:solidFill>
              </a:rPr>
              <a:t>вигляді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приховує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платежів</a:t>
            </a:r>
            <a:r>
              <a:rPr lang="ru-RU" dirty="0">
                <a:solidFill>
                  <a:schemeClr val="tx1"/>
                </a:solidFill>
              </a:rPr>
              <a:t>. Як результат,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вразливий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i="1" dirty="0" err="1">
                <a:solidFill>
                  <a:schemeClr val="tx1"/>
                </a:solidFill>
              </a:rPr>
              <a:t>CoinJoin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Sudoku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analysis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заснований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зіставленні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сум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виходах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розплутати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історію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походження</a:t>
            </a:r>
            <a:r>
              <a:rPr lang="ru-RU" dirty="0">
                <a:solidFill>
                  <a:schemeClr val="tx1"/>
                </a:solidFill>
              </a:rPr>
              <a:t> монет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багаторазового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заплутування</a:t>
            </a:r>
            <a:r>
              <a:rPr lang="ru-RU" dirty="0">
                <a:solidFill>
                  <a:schemeClr val="tx1"/>
                </a:solidFill>
              </a:rPr>
              <a:t>. Так, з </a:t>
            </a:r>
            <a:r>
              <a:rPr lang="ru-RU" dirty="0" err="1">
                <a:solidFill>
                  <a:schemeClr val="tx1"/>
                </a:solidFill>
              </a:rPr>
              <a:t>цією</a:t>
            </a:r>
            <a:r>
              <a:rPr lang="ru-RU" dirty="0">
                <a:solidFill>
                  <a:schemeClr val="tx1"/>
                </a:solidFill>
              </a:rPr>
              <a:t> проблемою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боротися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використовувати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вихідних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суми</a:t>
            </a:r>
            <a:r>
              <a:rPr lang="ru-RU" dirty="0">
                <a:solidFill>
                  <a:schemeClr val="tx1"/>
                </a:solidFill>
              </a:rPr>
              <a:t> (0,1 BTC, 1 BTC, 10 BTC </a:t>
            </a:r>
            <a:r>
              <a:rPr lang="ru-RU" dirty="0" err="1">
                <a:solidFill>
                  <a:schemeClr val="tx1"/>
                </a:solidFill>
              </a:rPr>
              <a:t>тощо</a:t>
            </a:r>
            <a:r>
              <a:rPr lang="ru-RU" dirty="0">
                <a:solidFill>
                  <a:schemeClr val="tx1"/>
                </a:solidFill>
              </a:rPr>
              <a:t>), але це </a:t>
            </a:r>
            <a:r>
              <a:rPr lang="ru-RU" dirty="0" err="1">
                <a:solidFill>
                  <a:schemeClr val="tx1"/>
                </a:solidFill>
              </a:rPr>
              <a:t>створює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додаткові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складнощі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обмеження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Іншим</a:t>
            </a:r>
            <a:r>
              <a:rPr lang="ru-RU" dirty="0">
                <a:solidFill>
                  <a:schemeClr val="tx1"/>
                </a:solidFill>
              </a:rPr>
              <a:t> способом,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вирішує</a:t>
            </a:r>
            <a:r>
              <a:rPr lang="ru-RU" dirty="0">
                <a:solidFill>
                  <a:schemeClr val="tx1"/>
                </a:solidFill>
              </a:rPr>
              <a:t> проблему </a:t>
            </a:r>
            <a:r>
              <a:rPr lang="ru-RU" dirty="0" err="1">
                <a:solidFill>
                  <a:schemeClr val="tx1"/>
                </a:solidFill>
              </a:rPr>
              <a:t>відкритості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переводів</a:t>
            </a:r>
            <a:r>
              <a:rPr lang="ru-RU" dirty="0">
                <a:solidFill>
                  <a:schemeClr val="tx1"/>
                </a:solidFill>
              </a:rPr>
              <a:t>, є </a:t>
            </a:r>
            <a:r>
              <a:rPr lang="ru-RU" dirty="0" err="1">
                <a:solidFill>
                  <a:schemeClr val="tx1"/>
                </a:solidFill>
              </a:rPr>
              <a:t>концепція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Confidential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Transactions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, перед </a:t>
            </a:r>
            <a:r>
              <a:rPr lang="ru-RU" dirty="0" err="1">
                <a:solidFill>
                  <a:schemeClr val="tx1"/>
                </a:solidFill>
              </a:rPr>
              <a:t>тим</a:t>
            </a:r>
            <a:r>
              <a:rPr lang="ru-RU" dirty="0">
                <a:solidFill>
                  <a:schemeClr val="tx1"/>
                </a:solidFill>
              </a:rPr>
              <a:t>, як перейти до </a:t>
            </a:r>
            <a:r>
              <a:rPr lang="ru-RU" dirty="0" err="1">
                <a:solidFill>
                  <a:schemeClr val="tx1"/>
                </a:solidFill>
              </a:rPr>
              <a:t>цієї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концепції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пропонуємо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роздивитися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основні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принципи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концепції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zero-knowledge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proofs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18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Концепція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zero-knowledge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proof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err="1">
                <a:solidFill>
                  <a:schemeClr val="tx1"/>
                </a:solidFill>
              </a:rPr>
              <a:t>Zero-knowledge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proof</a:t>
            </a:r>
            <a:r>
              <a:rPr lang="ru-RU" i="1" dirty="0">
                <a:solidFill>
                  <a:schemeClr val="tx1"/>
                </a:solidFill>
              </a:rPr>
              <a:t> (ZKP) </a:t>
            </a:r>
            <a:r>
              <a:rPr lang="ru-RU" dirty="0">
                <a:solidFill>
                  <a:schemeClr val="tx1"/>
                </a:solidFill>
              </a:rPr>
              <a:t>є методом,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стороні</a:t>
            </a:r>
            <a:r>
              <a:rPr lang="ru-RU" dirty="0">
                <a:solidFill>
                  <a:schemeClr val="tx1"/>
                </a:solidFill>
              </a:rPr>
              <a:t> довести </a:t>
            </a:r>
            <a:r>
              <a:rPr lang="ru-RU" dirty="0" err="1">
                <a:solidFill>
                  <a:schemeClr val="tx1"/>
                </a:solidFill>
              </a:rPr>
              <a:t>володіння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знанням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деяку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таємницю</a:t>
            </a:r>
            <a:r>
              <a:rPr lang="ru-RU" dirty="0">
                <a:solidFill>
                  <a:schemeClr val="tx1"/>
                </a:solidFill>
              </a:rPr>
              <a:t> без </a:t>
            </a:r>
            <a:r>
              <a:rPr lang="ru-RU" dirty="0" err="1">
                <a:solidFill>
                  <a:schemeClr val="tx1"/>
                </a:solidFill>
              </a:rPr>
              <a:t>розголошення</a:t>
            </a:r>
            <a:r>
              <a:rPr lang="ru-RU" dirty="0">
                <a:solidFill>
                  <a:schemeClr val="tx1"/>
                </a:solidFill>
              </a:rPr>
              <a:t> будь-</a:t>
            </a:r>
            <a:r>
              <a:rPr lang="ru-RU" dirty="0" err="1">
                <a:solidFill>
                  <a:schemeClr val="tx1"/>
                </a:solidFill>
              </a:rPr>
              <a:t>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цей</a:t>
            </a:r>
            <a:r>
              <a:rPr lang="ru-RU" dirty="0">
                <a:solidFill>
                  <a:schemeClr val="tx1"/>
                </a:solidFill>
              </a:rPr>
              <a:t> секрет.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ru-RU" dirty="0" err="1">
                <a:solidFill>
                  <a:schemeClr val="tx1"/>
                </a:solidFill>
              </a:rPr>
              <a:t>подібних</a:t>
            </a:r>
            <a:r>
              <a:rPr lang="ru-RU" dirty="0">
                <a:solidFill>
                  <a:schemeClr val="tx1"/>
                </a:solidFill>
              </a:rPr>
              <a:t> схем </a:t>
            </a:r>
            <a:r>
              <a:rPr lang="ru-RU" dirty="0" err="1">
                <a:solidFill>
                  <a:schemeClr val="tx1"/>
                </a:solidFill>
              </a:rPr>
              <a:t>доказів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використовуватися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різні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математичні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підходи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обов’язково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повинні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докази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властивостями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sz="1200" dirty="0">
              <a:solidFill>
                <a:schemeClr val="tx1"/>
              </a:solidFill>
            </a:endParaRPr>
          </a:p>
          <a:p>
            <a:endParaRPr lang="ru-RU" sz="1600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Властивості </a:t>
            </a:r>
            <a:r>
              <a:rPr lang="ru-RU" b="1" dirty="0" err="1">
                <a:solidFill>
                  <a:schemeClr val="tx1"/>
                </a:solidFill>
              </a:rPr>
              <a:t>zero-knowledge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proofs</a:t>
            </a:r>
            <a:endParaRPr lang="ru-RU" sz="1600" b="1" dirty="0">
              <a:solidFill>
                <a:schemeClr val="tx1"/>
              </a:solidFill>
            </a:endParaRPr>
          </a:p>
          <a:p>
            <a:pPr lvl="1"/>
            <a:r>
              <a:rPr lang="ru-RU" i="1" dirty="0">
                <a:solidFill>
                  <a:schemeClr val="tx1"/>
                </a:solidFill>
              </a:rPr>
              <a:t>Completeness (</a:t>
            </a:r>
            <a:r>
              <a:rPr lang="ru-RU" i="1" dirty="0" err="1">
                <a:solidFill>
                  <a:schemeClr val="tx1"/>
                </a:solidFill>
              </a:rPr>
              <a:t>повнота</a:t>
            </a:r>
            <a:r>
              <a:rPr lang="ru-RU" i="1" dirty="0">
                <a:solidFill>
                  <a:schemeClr val="tx1"/>
                </a:solidFill>
              </a:rPr>
              <a:t>)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Soundness</a:t>
            </a:r>
            <a:r>
              <a:rPr lang="ru-RU" i="1" dirty="0">
                <a:solidFill>
                  <a:schemeClr val="tx1"/>
                </a:solidFill>
              </a:rPr>
              <a:t> (</a:t>
            </a:r>
            <a:r>
              <a:rPr lang="ru-RU" i="1" dirty="0" err="1">
                <a:solidFill>
                  <a:schemeClr val="tx1"/>
                </a:solidFill>
              </a:rPr>
              <a:t>коректність</a:t>
            </a:r>
            <a:r>
              <a:rPr lang="ru-RU" i="1" dirty="0">
                <a:solidFill>
                  <a:schemeClr val="tx1"/>
                </a:solidFill>
              </a:rPr>
              <a:t>)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Zero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knowledge</a:t>
            </a:r>
            <a:r>
              <a:rPr lang="ru-RU" i="1" dirty="0">
                <a:solidFill>
                  <a:schemeClr val="tx1"/>
                </a:solidFill>
              </a:rPr>
              <a:t> (</a:t>
            </a:r>
            <a:r>
              <a:rPr lang="ru-RU" i="1" dirty="0" err="1">
                <a:solidFill>
                  <a:schemeClr val="tx1"/>
                </a:solidFill>
              </a:rPr>
              <a:t>нульове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знання</a:t>
            </a:r>
            <a:r>
              <a:rPr lang="ru-RU" i="1" dirty="0">
                <a:solidFill>
                  <a:schemeClr val="tx1"/>
                </a:solidFill>
              </a:rPr>
              <a:t>)</a:t>
            </a:r>
            <a:endParaRPr lang="ru-RU" sz="14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9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/>
                </a:solidFill>
              </a:rPr>
              <a:t>Completeness </a:t>
            </a:r>
            <a:r>
              <a:rPr lang="ru-RU" dirty="0" err="1">
                <a:solidFill>
                  <a:schemeClr val="tx1"/>
                </a:solidFill>
              </a:rPr>
              <a:t>передбачає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перевіряючий</a:t>
            </a:r>
            <a:r>
              <a:rPr lang="ru-RU" dirty="0">
                <a:solidFill>
                  <a:schemeClr val="tx1"/>
                </a:solidFill>
              </a:rPr>
              <a:t> і сторона,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доводить, </a:t>
            </a:r>
            <a:r>
              <a:rPr lang="ru-RU" dirty="0" err="1">
                <a:solidFill>
                  <a:schemeClr val="tx1"/>
                </a:solidFill>
              </a:rPr>
              <a:t>чесно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слідують</a:t>
            </a:r>
            <a:r>
              <a:rPr lang="ru-RU" dirty="0">
                <a:solidFill>
                  <a:schemeClr val="tx1"/>
                </a:solidFill>
              </a:rPr>
              <a:t> протоколу, то </a:t>
            </a:r>
            <a:r>
              <a:rPr lang="ru-RU" dirty="0" err="1">
                <a:solidFill>
                  <a:schemeClr val="tx1"/>
                </a:solidFill>
              </a:rPr>
              <a:t>доказуюча</a:t>
            </a:r>
            <a:r>
              <a:rPr lang="ru-RU" dirty="0">
                <a:solidFill>
                  <a:schemeClr val="tx1"/>
                </a:solidFill>
              </a:rPr>
              <a:t> сторона </a:t>
            </a:r>
            <a:r>
              <a:rPr lang="ru-RU" dirty="0" err="1">
                <a:solidFill>
                  <a:schemeClr val="tx1"/>
                </a:solidFill>
              </a:rPr>
              <a:t>гарантовано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переконати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перевіряючого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коректності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твердження</a:t>
            </a:r>
            <a:r>
              <a:rPr lang="ru-RU" dirty="0">
                <a:solidFill>
                  <a:schemeClr val="tx1"/>
                </a:solidFill>
              </a:rPr>
              <a:t> (за </a:t>
            </a:r>
            <a:r>
              <a:rPr lang="ru-RU" dirty="0" err="1">
                <a:solidFill>
                  <a:schemeClr val="tx1"/>
                </a:solidFill>
              </a:rPr>
              <a:t>виключенням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дуже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малої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частки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ймовірності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Soundness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означає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твердження</a:t>
            </a:r>
            <a:r>
              <a:rPr lang="ru-RU" dirty="0">
                <a:solidFill>
                  <a:schemeClr val="tx1"/>
                </a:solidFill>
              </a:rPr>
              <a:t> не є </a:t>
            </a:r>
            <a:r>
              <a:rPr lang="ru-RU" dirty="0" err="1">
                <a:solidFill>
                  <a:schemeClr val="tx1"/>
                </a:solidFill>
              </a:rPr>
              <a:t>вірним</a:t>
            </a:r>
            <a:r>
              <a:rPr lang="ru-RU" dirty="0">
                <a:solidFill>
                  <a:schemeClr val="tx1"/>
                </a:solidFill>
              </a:rPr>
              <a:t>, то сторона, яка доводить, не </a:t>
            </a:r>
            <a:r>
              <a:rPr lang="ru-RU" dirty="0" err="1">
                <a:solidFill>
                  <a:schemeClr val="tx1"/>
                </a:solidFill>
              </a:rPr>
              <a:t>зможе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переконати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перевіряючого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своїй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правоті</a:t>
            </a:r>
            <a:r>
              <a:rPr lang="ru-RU" dirty="0">
                <a:solidFill>
                  <a:schemeClr val="tx1"/>
                </a:solidFill>
              </a:rPr>
              <a:t>, за </a:t>
            </a:r>
            <a:r>
              <a:rPr lang="ru-RU" dirty="0" err="1">
                <a:solidFill>
                  <a:schemeClr val="tx1"/>
                </a:solidFill>
              </a:rPr>
              <a:t>виключенням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дуже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малої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ймовірності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Zero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knowledge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передбачає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</a:t>
            </a:r>
            <a:r>
              <a:rPr lang="ru-RU" dirty="0">
                <a:solidFill>
                  <a:schemeClr val="tx1"/>
                </a:solidFill>
              </a:rPr>
              <a:t> час </a:t>
            </a:r>
            <a:r>
              <a:rPr lang="ru-RU" dirty="0" err="1">
                <a:solidFill>
                  <a:schemeClr val="tx1"/>
                </a:solidFill>
              </a:rPr>
              <a:t>доказу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перевіряючий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дізнатися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нічого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твердження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крім</a:t>
            </a:r>
            <a:r>
              <a:rPr lang="ru-RU" dirty="0">
                <a:solidFill>
                  <a:schemeClr val="tx1"/>
                </a:solidFill>
              </a:rPr>
              <a:t> факту того,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воно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вірним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вірним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3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Поняття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приватності</a:t>
            </a:r>
            <a:r>
              <a:rPr lang="ru-RU" dirty="0">
                <a:solidFill>
                  <a:schemeClr val="tx1"/>
                </a:solidFill>
              </a:rPr>
              <a:t> у цифровому </a:t>
            </a:r>
            <a:r>
              <a:rPr lang="ru-RU" dirty="0" err="1">
                <a:solidFill>
                  <a:schemeClr val="tx1"/>
                </a:solidFill>
              </a:rPr>
              <a:t>світі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4618962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На початку ХХI </a:t>
            </a:r>
            <a:r>
              <a:rPr lang="ru-RU" dirty="0" err="1">
                <a:solidFill>
                  <a:schemeClr val="tx1"/>
                </a:solidFill>
              </a:rPr>
              <a:t>сторіччя</a:t>
            </a:r>
            <a:r>
              <a:rPr lang="ru-RU" dirty="0">
                <a:solidFill>
                  <a:schemeClr val="tx1"/>
                </a:solidFill>
              </a:rPr>
              <a:t> онлайн-</a:t>
            </a:r>
            <a:r>
              <a:rPr lang="ru-RU" dirty="0" err="1">
                <a:solidFill>
                  <a:schemeClr val="tx1"/>
                </a:solidFill>
              </a:rPr>
              <a:t>платежі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вважалися</a:t>
            </a:r>
            <a:r>
              <a:rPr lang="ru-RU" dirty="0">
                <a:solidFill>
                  <a:schemeClr val="tx1"/>
                </a:solidFill>
              </a:rPr>
              <a:t> справою </a:t>
            </a:r>
            <a:r>
              <a:rPr lang="ru-RU" dirty="0" err="1">
                <a:solidFill>
                  <a:schemeClr val="tx1"/>
                </a:solidFill>
              </a:rPr>
              <a:t>ризиковою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зазвичай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здійснювались</a:t>
            </a:r>
            <a:r>
              <a:rPr lang="ru-RU" dirty="0">
                <a:solidFill>
                  <a:schemeClr val="tx1"/>
                </a:solidFill>
              </a:rPr>
              <a:t> з великою </a:t>
            </a:r>
            <a:r>
              <a:rPr lang="ru-RU" dirty="0" err="1">
                <a:solidFill>
                  <a:schemeClr val="tx1"/>
                </a:solidFill>
              </a:rPr>
              <a:t>обережністю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реальних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імен</a:t>
            </a:r>
            <a:r>
              <a:rPr lang="ru-RU" dirty="0">
                <a:solidFill>
                  <a:schemeClr val="tx1"/>
                </a:solidFill>
              </a:rPr>
              <a:t> на онлайн-ресурсах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немислимим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анонімність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діяльності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Інтернеті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вважалася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майже</a:t>
            </a:r>
            <a:r>
              <a:rPr lang="ru-RU" dirty="0">
                <a:solidFill>
                  <a:schemeClr val="tx1"/>
                </a:solidFill>
              </a:rPr>
              <a:t> абсолютною.</a:t>
            </a:r>
          </a:p>
          <a:p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деяких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країнах</a:t>
            </a:r>
            <a:r>
              <a:rPr lang="ru-RU" dirty="0">
                <a:solidFill>
                  <a:schemeClr val="tx1"/>
                </a:solidFill>
              </a:rPr>
              <a:t> і зараз </a:t>
            </a:r>
            <a:r>
              <a:rPr lang="ru-RU" dirty="0" err="1">
                <a:solidFill>
                  <a:schemeClr val="tx1"/>
                </a:solidFill>
              </a:rPr>
              <a:t>безпека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благополуччя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залежать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ступеню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захищеності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персональних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ступеню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анонімності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Професор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Пенсильванського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університету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David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Crosbie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відзначив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впровадження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дійсно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анонімних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платежів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покращити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ситуацію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країнах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розвиваються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країнах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розвиваються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захищеність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найбільше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оскільки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довіри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населення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органів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законодавчої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судової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виконавчої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влади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зазвичай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дуже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низький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політика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конфіденційності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завжди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сумлінно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дотримана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обробці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персональних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. У </a:t>
            </a:r>
            <a:r>
              <a:rPr lang="ru-RU" dirty="0" err="1">
                <a:solidFill>
                  <a:schemeClr val="tx1"/>
                </a:solidFill>
              </a:rPr>
              <a:t>розвинених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країнах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зазвичай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налагоджена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усталена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інфраструктура</a:t>
            </a:r>
            <a:r>
              <a:rPr lang="ru-RU" dirty="0">
                <a:solidFill>
                  <a:schemeClr val="tx1"/>
                </a:solidFill>
              </a:rPr>
              <a:t>, де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інформаційної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передбачає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задачі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наприклад</a:t>
            </a:r>
            <a:r>
              <a:rPr lang="ru-RU" dirty="0">
                <a:solidFill>
                  <a:schemeClr val="tx1"/>
                </a:solidFill>
              </a:rPr>
              <a:t> GDPR (</a:t>
            </a:r>
            <a:r>
              <a:rPr lang="ru-RU" dirty="0" err="1">
                <a:solidFill>
                  <a:schemeClr val="tx1"/>
                </a:solidFill>
              </a:rPr>
              <a:t>General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Data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Protection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Regulation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r>
              <a:rPr lang="ru-RU" dirty="0">
                <a:solidFill>
                  <a:schemeClr val="tx1"/>
                </a:solidFill>
              </a:rPr>
              <a:t>Тема </a:t>
            </a:r>
            <a:r>
              <a:rPr lang="ru-RU" dirty="0" err="1">
                <a:solidFill>
                  <a:schemeClr val="tx1"/>
                </a:solidFill>
              </a:rPr>
              <a:t>конфіденційності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privacy</a:t>
            </a:r>
            <a:r>
              <a:rPr lang="ru-RU" dirty="0">
                <a:solidFill>
                  <a:schemeClr val="tx1"/>
                </a:solidFill>
              </a:rPr>
              <a:t>) та </a:t>
            </a:r>
            <a:r>
              <a:rPr lang="ru-RU" dirty="0" err="1">
                <a:solidFill>
                  <a:schemeClr val="tx1"/>
                </a:solidFill>
              </a:rPr>
              <a:t>способів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об’ємна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Почати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вивчення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краще</a:t>
            </a:r>
            <a:r>
              <a:rPr lang="ru-RU" dirty="0">
                <a:solidFill>
                  <a:schemeClr val="tx1"/>
                </a:solidFill>
              </a:rPr>
              <a:t> за все з </a:t>
            </a:r>
            <a:r>
              <a:rPr lang="ru-RU" dirty="0" err="1">
                <a:solidFill>
                  <a:schemeClr val="tx1"/>
                </a:solidFill>
              </a:rPr>
              <a:t>розуміння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базових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визначень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5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Confidential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Transactions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Особливість</a:t>
            </a:r>
            <a:r>
              <a:rPr lang="ru-RU" dirty="0">
                <a:solidFill>
                  <a:schemeClr val="tx1"/>
                </a:solidFill>
              </a:rPr>
              <a:t> методу </a:t>
            </a:r>
            <a:r>
              <a:rPr lang="ru-RU" i="1" dirty="0" err="1">
                <a:solidFill>
                  <a:schemeClr val="tx1"/>
                </a:solidFill>
              </a:rPr>
              <a:t>Confidential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Transactions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dirty="0" err="1">
                <a:solidFill>
                  <a:schemeClr val="tx1"/>
                </a:solidFill>
              </a:rPr>
              <a:t>CTs</a:t>
            </a:r>
            <a:r>
              <a:rPr lang="ru-RU" dirty="0" smtClean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полягає</a:t>
            </a:r>
            <a:r>
              <a:rPr lang="ru-RU" dirty="0">
                <a:solidFill>
                  <a:schemeClr val="tx1"/>
                </a:solidFill>
              </a:rPr>
              <a:t> у тому,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повністю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приховує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фактичні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суми</a:t>
            </a:r>
            <a:r>
              <a:rPr lang="ru-RU" dirty="0">
                <a:solidFill>
                  <a:schemeClr val="tx1"/>
                </a:solidFill>
              </a:rPr>
              <a:t> на входах і </a:t>
            </a:r>
            <a:r>
              <a:rPr lang="ru-RU" dirty="0" err="1">
                <a:solidFill>
                  <a:schemeClr val="tx1"/>
                </a:solidFill>
              </a:rPr>
              <a:t>виходах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третіх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осіб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Кожен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перевірити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сума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виходів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перевищує</a:t>
            </a:r>
            <a:r>
              <a:rPr lang="ru-RU" dirty="0">
                <a:solidFill>
                  <a:schemeClr val="tx1"/>
                </a:solidFill>
              </a:rPr>
              <a:t> суму </a:t>
            </a:r>
            <a:r>
              <a:rPr lang="ru-RU" dirty="0" err="1">
                <a:solidFill>
                  <a:schemeClr val="tx1"/>
                </a:solidFill>
              </a:rPr>
              <a:t>всіх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входів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чого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достатньо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валідації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Це стало </a:t>
            </a:r>
            <a:r>
              <a:rPr lang="ru-RU" dirty="0" err="1">
                <a:solidFill>
                  <a:schemeClr val="tx1"/>
                </a:solidFill>
              </a:rPr>
              <a:t>можливим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завдяки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використанню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вищеописаного</a:t>
            </a:r>
            <a:r>
              <a:rPr lang="ru-RU" dirty="0">
                <a:solidFill>
                  <a:schemeClr val="tx1"/>
                </a:solidFill>
              </a:rPr>
              <a:t> методу, а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zero-knowledge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proof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sz="16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Суми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платежів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приховані</a:t>
            </a:r>
            <a:r>
              <a:rPr lang="ru-RU" i="1" dirty="0">
                <a:solidFill>
                  <a:schemeClr val="tx1"/>
                </a:solidFill>
              </a:rPr>
              <a:t> для </a:t>
            </a:r>
            <a:r>
              <a:rPr lang="ru-RU" i="1" dirty="0" err="1">
                <a:solidFill>
                  <a:schemeClr val="tx1"/>
                </a:solidFill>
              </a:rPr>
              <a:t>всіх</a:t>
            </a:r>
            <a:r>
              <a:rPr lang="ru-RU" i="1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окрім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відправника</a:t>
            </a:r>
            <a:r>
              <a:rPr lang="ru-RU" i="1" dirty="0">
                <a:solidFill>
                  <a:schemeClr val="tx1"/>
                </a:solidFill>
              </a:rPr>
              <a:t> і </a:t>
            </a:r>
            <a:r>
              <a:rPr lang="ru-RU" i="1" dirty="0" err="1">
                <a:solidFill>
                  <a:schemeClr val="tx1"/>
                </a:solidFill>
              </a:rPr>
              <a:t>отримувача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Транзакція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містить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дані</a:t>
            </a:r>
            <a:r>
              <a:rPr lang="ru-RU" i="1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яких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достатньо</a:t>
            </a:r>
            <a:r>
              <a:rPr lang="ru-RU" i="1" dirty="0">
                <a:solidFill>
                  <a:schemeClr val="tx1"/>
                </a:solidFill>
              </a:rPr>
              <a:t> для </a:t>
            </a:r>
            <a:r>
              <a:rPr lang="ru-RU" i="1" dirty="0" err="1">
                <a:solidFill>
                  <a:schemeClr val="tx1"/>
                </a:solidFill>
              </a:rPr>
              <a:t>її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валідації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Використовується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zero-knowledge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proof</a:t>
            </a:r>
            <a:endParaRPr lang="ru-RU" sz="14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17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Ring Confidential Transactions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Наступна</a:t>
            </a:r>
            <a:r>
              <a:rPr lang="ru-RU" dirty="0">
                <a:solidFill>
                  <a:schemeClr val="tx1"/>
                </a:solidFill>
              </a:rPr>
              <a:t> методика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назву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Ring Confidential Transactions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ru-RU" dirty="0" err="1">
                <a:solidFill>
                  <a:schemeClr val="tx1"/>
                </a:solidFill>
              </a:rPr>
              <a:t>заплутування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історії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походження</a:t>
            </a:r>
            <a:r>
              <a:rPr lang="ru-RU" dirty="0">
                <a:solidFill>
                  <a:schemeClr val="tx1"/>
                </a:solidFill>
              </a:rPr>
              <a:t> монет у </a:t>
            </a:r>
            <a:r>
              <a:rPr lang="ru-RU" dirty="0" err="1">
                <a:solidFill>
                  <a:schemeClr val="tx1"/>
                </a:solidFill>
              </a:rPr>
              <a:t>даному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кільцеві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Відправник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вході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посилається</a:t>
            </a:r>
            <a:r>
              <a:rPr lang="ru-RU" dirty="0">
                <a:solidFill>
                  <a:schemeClr val="tx1"/>
                </a:solidFill>
              </a:rPr>
              <a:t> не на один </a:t>
            </a:r>
            <a:r>
              <a:rPr lang="ru-RU" dirty="0" err="1">
                <a:solidFill>
                  <a:schemeClr val="tx1"/>
                </a:solidFill>
              </a:rPr>
              <a:t>конкретний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вихід</a:t>
            </a:r>
            <a:r>
              <a:rPr lang="ru-RU" dirty="0">
                <a:solidFill>
                  <a:schemeClr val="tx1"/>
                </a:solidFill>
              </a:rPr>
              <a:t> (UTXO), а </a:t>
            </a:r>
            <a:r>
              <a:rPr lang="ru-RU" dirty="0" err="1">
                <a:solidFill>
                  <a:schemeClr val="tx1"/>
                </a:solidFill>
              </a:rPr>
              <a:t>одразу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декілька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Далі</a:t>
            </a:r>
            <a:r>
              <a:rPr lang="ru-RU" dirty="0">
                <a:solidFill>
                  <a:schemeClr val="tx1"/>
                </a:solidFill>
              </a:rPr>
              <a:t>,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кільцевого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доводить,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йому</a:t>
            </a:r>
            <a:r>
              <a:rPr lang="ru-RU" dirty="0">
                <a:solidFill>
                  <a:schemeClr val="tx1"/>
                </a:solidFill>
              </a:rPr>
              <a:t> належать </a:t>
            </a:r>
            <a:r>
              <a:rPr lang="ru-RU" dirty="0" err="1">
                <a:solidFill>
                  <a:schemeClr val="tx1"/>
                </a:solidFill>
              </a:rPr>
              <a:t>монети</a:t>
            </a:r>
            <a:r>
              <a:rPr lang="ru-RU" dirty="0">
                <a:solidFill>
                  <a:schemeClr val="tx1"/>
                </a:solidFill>
              </a:rPr>
              <a:t> одного з </a:t>
            </a:r>
            <a:r>
              <a:rPr lang="ru-RU" dirty="0" err="1">
                <a:solidFill>
                  <a:schemeClr val="tx1"/>
                </a:solidFill>
              </a:rPr>
              <a:t>декількох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виходів</a:t>
            </a:r>
            <a:r>
              <a:rPr lang="ru-RU" dirty="0">
                <a:solidFill>
                  <a:schemeClr val="tx1"/>
                </a:solidFill>
              </a:rPr>
              <a:t>, але не </a:t>
            </a:r>
            <a:r>
              <a:rPr lang="ru-RU" dirty="0" err="1">
                <a:solidFill>
                  <a:schemeClr val="tx1"/>
                </a:solidFill>
              </a:rPr>
              <a:t>розголошується</a:t>
            </a:r>
            <a:r>
              <a:rPr lang="ru-RU" dirty="0">
                <a:solidFill>
                  <a:schemeClr val="tx1"/>
                </a:solidFill>
              </a:rPr>
              <a:t>, з </a:t>
            </a:r>
            <a:r>
              <a:rPr lang="ru-RU" dirty="0" err="1">
                <a:solidFill>
                  <a:schemeClr val="tx1"/>
                </a:solidFill>
              </a:rPr>
              <a:t>якого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. З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виходить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неможливо</a:t>
            </a:r>
            <a:r>
              <a:rPr lang="ru-RU" dirty="0">
                <a:solidFill>
                  <a:schemeClr val="tx1"/>
                </a:solidFill>
              </a:rPr>
              <a:t> однозначно </a:t>
            </a:r>
            <a:r>
              <a:rPr lang="ru-RU" dirty="0" err="1">
                <a:solidFill>
                  <a:schemeClr val="tx1"/>
                </a:solidFill>
              </a:rPr>
              <a:t>відстежити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історію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походження</a:t>
            </a:r>
            <a:r>
              <a:rPr lang="ru-RU" dirty="0">
                <a:solidFill>
                  <a:schemeClr val="tx1"/>
                </a:solidFill>
              </a:rPr>
              <a:t> монет.</a:t>
            </a:r>
          </a:p>
          <a:p>
            <a:r>
              <a:rPr lang="ru-RU" dirty="0" err="1">
                <a:solidFill>
                  <a:schemeClr val="tx1"/>
                </a:solidFill>
              </a:rPr>
              <a:t>Застосування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кільцевих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підписів</a:t>
            </a:r>
            <a:r>
              <a:rPr lang="ru-RU" dirty="0">
                <a:solidFill>
                  <a:schemeClr val="tx1"/>
                </a:solidFill>
              </a:rPr>
              <a:t> таким чином </a:t>
            </a:r>
            <a:r>
              <a:rPr lang="ru-RU" dirty="0" err="1">
                <a:solidFill>
                  <a:schemeClr val="tx1"/>
                </a:solidFill>
              </a:rPr>
              <a:t>було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вперше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запропоновано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протоколі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 smtClean="0">
                <a:solidFill>
                  <a:schemeClr val="tx1"/>
                </a:solidFill>
              </a:rPr>
              <a:t>CryptoNote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на </a:t>
            </a:r>
            <a:r>
              <a:rPr lang="ru-RU" dirty="0" err="1">
                <a:solidFill>
                  <a:schemeClr val="tx1"/>
                </a:solidFill>
              </a:rPr>
              <a:t>базі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якого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працюють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декілька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криптовалют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i="1" dirty="0" err="1">
                <a:solidFill>
                  <a:schemeClr val="tx1"/>
                </a:solidFill>
              </a:rPr>
              <a:t>Ring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Confidential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Transactions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використовують</a:t>
            </a:r>
            <a:r>
              <a:rPr lang="ru-RU" dirty="0">
                <a:solidFill>
                  <a:schemeClr val="tx1"/>
                </a:solidFill>
              </a:rPr>
              <a:t> механизм </a:t>
            </a:r>
            <a:r>
              <a:rPr lang="ru-RU" i="1" dirty="0" err="1">
                <a:solidFill>
                  <a:schemeClr val="tx1"/>
                </a:solidFill>
              </a:rPr>
              <a:t>CTs</a:t>
            </a:r>
            <a:r>
              <a:rPr lang="ru-RU" dirty="0">
                <a:solidFill>
                  <a:schemeClr val="tx1"/>
                </a:solidFill>
              </a:rPr>
              <a:t>. Вони </a:t>
            </a:r>
            <a:r>
              <a:rPr lang="ru-RU" dirty="0" err="1">
                <a:solidFill>
                  <a:schemeClr val="tx1"/>
                </a:solidFill>
              </a:rPr>
              <a:t>дозволяють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створювати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множиною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входів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виходів</a:t>
            </a:r>
            <a:r>
              <a:rPr lang="ru-RU" dirty="0">
                <a:solidFill>
                  <a:schemeClr val="tx1"/>
                </a:solidFill>
              </a:rPr>
              <a:t>, де </a:t>
            </a:r>
            <a:r>
              <a:rPr lang="ru-RU" dirty="0" err="1">
                <a:solidFill>
                  <a:schemeClr val="tx1"/>
                </a:solidFill>
              </a:rPr>
              <a:t>неможливо</a:t>
            </a:r>
            <a:r>
              <a:rPr lang="ru-RU" dirty="0">
                <a:solidFill>
                  <a:schemeClr val="tx1"/>
                </a:solidFill>
              </a:rPr>
              <a:t> однозначно </a:t>
            </a:r>
            <a:r>
              <a:rPr lang="ru-RU" dirty="0" err="1">
                <a:solidFill>
                  <a:schemeClr val="tx1"/>
                </a:solidFill>
              </a:rPr>
              <a:t>відстежити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походження</a:t>
            </a:r>
            <a:r>
              <a:rPr lang="ru-RU" dirty="0">
                <a:solidFill>
                  <a:schemeClr val="tx1"/>
                </a:solidFill>
              </a:rPr>
              <a:t> кожного входу, </a:t>
            </a:r>
            <a:r>
              <a:rPr lang="ru-RU" dirty="0" err="1">
                <a:solidFill>
                  <a:schemeClr val="tx1"/>
                </a:solidFill>
              </a:rPr>
              <a:t>суми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платежів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приховані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взаємодія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іншими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користувачами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створення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 smtClean="0">
                <a:solidFill>
                  <a:schemeClr val="tx1"/>
                </a:solidFill>
              </a:rPr>
              <a:t>потребується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51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MimbleWimble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sz="1600" dirty="0">
              <a:solidFill>
                <a:schemeClr val="tx1"/>
              </a:solidFill>
            </a:endParaRPr>
          </a:p>
          <a:p>
            <a:r>
              <a:rPr lang="ru-RU" i="1" dirty="0">
                <a:solidFill>
                  <a:schemeClr val="tx1"/>
                </a:solidFill>
              </a:rPr>
              <a:t>MimbleWimble </a:t>
            </a:r>
            <a:r>
              <a:rPr lang="ru-RU" dirty="0">
                <a:solidFill>
                  <a:schemeClr val="tx1"/>
                </a:solidFill>
              </a:rPr>
              <a:t>– це формат і протокол </a:t>
            </a:r>
            <a:r>
              <a:rPr lang="ru-RU" dirty="0" err="1">
                <a:solidFill>
                  <a:schemeClr val="tx1"/>
                </a:solidFill>
              </a:rPr>
              <a:t>формування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блоків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забезпечити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високому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спираючись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криптографічні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примітиви</a:t>
            </a:r>
            <a:r>
              <a:rPr lang="ru-RU" dirty="0">
                <a:solidFill>
                  <a:schemeClr val="tx1"/>
                </a:solidFill>
              </a:rPr>
              <a:t>. В </a:t>
            </a:r>
            <a:r>
              <a:rPr lang="ru-RU" dirty="0" err="1">
                <a:solidFill>
                  <a:schemeClr val="tx1"/>
                </a:solidFill>
              </a:rPr>
              <a:t>своєму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нинішньому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вигляді</a:t>
            </a:r>
            <a:r>
              <a:rPr lang="ru-RU" dirty="0">
                <a:solidFill>
                  <a:schemeClr val="tx1"/>
                </a:solidFill>
              </a:rPr>
              <a:t> MimbleWimble </a:t>
            </a:r>
            <a:r>
              <a:rPr lang="ru-RU" dirty="0" err="1">
                <a:solidFill>
                  <a:schemeClr val="tx1"/>
                </a:solidFill>
              </a:rPr>
              <a:t>безпосередньо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сумісний</a:t>
            </a:r>
            <a:r>
              <a:rPr lang="ru-RU" dirty="0">
                <a:solidFill>
                  <a:schemeClr val="tx1"/>
                </a:solidFill>
              </a:rPr>
              <a:t> з протоколом </a:t>
            </a:r>
            <a:r>
              <a:rPr lang="ru-RU" dirty="0" err="1">
                <a:solidFill>
                  <a:schemeClr val="tx1"/>
                </a:solidFill>
              </a:rPr>
              <a:t>Bitcoin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імплементований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вигляді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sidechain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Основними</a:t>
            </a:r>
            <a:r>
              <a:rPr lang="ru-RU" dirty="0">
                <a:solidFill>
                  <a:schemeClr val="tx1"/>
                </a:solidFill>
              </a:rPr>
              <a:t> характеристиками MimbleWimble є: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 </a:t>
            </a:r>
            <a:endParaRPr lang="ru-RU" sz="16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Забезпечення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конфіденційності</a:t>
            </a:r>
            <a:r>
              <a:rPr lang="ru-RU" i="1" dirty="0">
                <a:solidFill>
                  <a:schemeClr val="tx1"/>
                </a:solidFill>
              </a:rPr>
              <a:t> за </a:t>
            </a:r>
            <a:r>
              <a:rPr lang="ru-RU" i="1" dirty="0" err="1">
                <a:solidFill>
                  <a:schemeClr val="tx1"/>
                </a:solidFill>
              </a:rPr>
              <a:t>замовчуванням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>
                <a:solidFill>
                  <a:schemeClr val="tx1"/>
                </a:solidFill>
              </a:rPr>
              <a:t>Простота </a:t>
            </a:r>
            <a:r>
              <a:rPr lang="ru-RU" i="1" dirty="0" err="1">
                <a:solidFill>
                  <a:schemeClr val="tx1"/>
                </a:solidFill>
              </a:rPr>
              <a:t>масштабованості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кількості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користувачів</a:t>
            </a:r>
            <a:r>
              <a:rPr lang="ru-RU" i="1" dirty="0">
                <a:solidFill>
                  <a:schemeClr val="tx1"/>
                </a:solidFill>
              </a:rPr>
              <a:t> з </a:t>
            </a:r>
            <a:r>
              <a:rPr lang="ru-RU" i="1" dirty="0" err="1">
                <a:solidFill>
                  <a:schemeClr val="tx1"/>
                </a:solidFill>
              </a:rPr>
              <a:t>мінімізацією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кількості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транзакцій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Надійна</a:t>
            </a:r>
            <a:r>
              <a:rPr lang="ru-RU" i="1" dirty="0">
                <a:solidFill>
                  <a:schemeClr val="tx1"/>
                </a:solidFill>
              </a:rPr>
              <a:t> та </a:t>
            </a:r>
            <a:r>
              <a:rPr lang="ru-RU" i="1" dirty="0" err="1">
                <a:solidFill>
                  <a:schemeClr val="tx1"/>
                </a:solidFill>
              </a:rPr>
              <a:t>перевірена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криптографія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>
                <a:solidFill>
                  <a:schemeClr val="tx1"/>
                </a:solidFill>
              </a:rPr>
              <a:t>Проста </a:t>
            </a:r>
            <a:r>
              <a:rPr lang="ru-RU" i="1" dirty="0" err="1">
                <a:solidFill>
                  <a:schemeClr val="tx1"/>
                </a:solidFill>
              </a:rPr>
              <a:t>архітектура</a:t>
            </a:r>
            <a:r>
              <a:rPr lang="ru-RU" i="1" dirty="0">
                <a:solidFill>
                  <a:schemeClr val="tx1"/>
                </a:solidFill>
              </a:rPr>
              <a:t> протоколу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>
                <a:solidFill>
                  <a:schemeClr val="tx1"/>
                </a:solidFill>
              </a:rPr>
              <a:t>Простота </a:t>
            </a:r>
            <a:r>
              <a:rPr lang="ru-RU" i="1" dirty="0" err="1">
                <a:solidFill>
                  <a:schemeClr val="tx1"/>
                </a:solidFill>
              </a:rPr>
              <a:t>перевірки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транзакцій</a:t>
            </a:r>
            <a:r>
              <a:rPr lang="ru-RU" i="1" dirty="0">
                <a:solidFill>
                  <a:schemeClr val="tx1"/>
                </a:solidFill>
              </a:rPr>
              <a:t> і </a:t>
            </a:r>
            <a:r>
              <a:rPr lang="ru-RU" i="1" dirty="0" err="1">
                <a:solidFill>
                  <a:schemeClr val="tx1"/>
                </a:solidFill>
              </a:rPr>
              <a:t>підтримка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системи</a:t>
            </a:r>
            <a:r>
              <a:rPr lang="ru-RU" i="1" dirty="0">
                <a:solidFill>
                  <a:schemeClr val="tx1"/>
                </a:solidFill>
              </a:rPr>
              <a:t> з </a:t>
            </a:r>
            <a:r>
              <a:rPr lang="ru-RU" i="1" dirty="0" err="1">
                <a:solidFill>
                  <a:schemeClr val="tx1"/>
                </a:solidFill>
              </a:rPr>
              <a:t>плином</a:t>
            </a:r>
            <a:r>
              <a:rPr lang="ru-RU" i="1" dirty="0">
                <a:solidFill>
                  <a:schemeClr val="tx1"/>
                </a:solidFill>
              </a:rPr>
              <a:t> часу</a:t>
            </a:r>
            <a:endParaRPr lang="ru-RU" sz="14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95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Stealth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Addresses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Цей </a:t>
            </a:r>
            <a:r>
              <a:rPr lang="ru-RU" dirty="0" err="1">
                <a:solidFill>
                  <a:schemeClr val="tx1"/>
                </a:solidFill>
              </a:rPr>
              <a:t>підхід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представляє</a:t>
            </a:r>
            <a:r>
              <a:rPr lang="ru-RU" dirty="0">
                <a:solidFill>
                  <a:schemeClr val="tx1"/>
                </a:solidFill>
              </a:rPr>
              <a:t> собою методику </a:t>
            </a:r>
            <a:r>
              <a:rPr lang="ru-RU" dirty="0" err="1">
                <a:solidFill>
                  <a:schemeClr val="tx1"/>
                </a:solidFill>
              </a:rPr>
              <a:t>розрахунку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прихованих</a:t>
            </a:r>
            <a:r>
              <a:rPr lang="ru-RU" dirty="0">
                <a:solidFill>
                  <a:schemeClr val="tx1"/>
                </a:solidFill>
              </a:rPr>
              <a:t> адрес, на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будуть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відправлятися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монети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Подібний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підхід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зробити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неможливим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зв’язування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конкретним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ідентифікатором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користувача</a:t>
            </a:r>
            <a:r>
              <a:rPr lang="ru-RU" dirty="0">
                <a:solidFill>
                  <a:schemeClr val="tx1"/>
                </a:solidFill>
              </a:rPr>
              <a:t>. В </a:t>
            </a:r>
            <a:r>
              <a:rPr lang="ru-RU" dirty="0" err="1">
                <a:solidFill>
                  <a:schemeClr val="tx1"/>
                </a:solidFill>
              </a:rPr>
              <a:t>якості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ідентифікаторів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ключі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хочете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приймати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платежі</a:t>
            </a:r>
            <a:r>
              <a:rPr lang="ru-RU" dirty="0">
                <a:solidFill>
                  <a:schemeClr val="tx1"/>
                </a:solidFill>
              </a:rPr>
              <a:t>, то вам </a:t>
            </a:r>
            <a:r>
              <a:rPr lang="ru-RU" dirty="0" err="1">
                <a:solidFill>
                  <a:schemeClr val="tx1"/>
                </a:solidFill>
              </a:rPr>
              <a:t>потрібно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оголосити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відкритий</a:t>
            </a:r>
            <a:r>
              <a:rPr lang="ru-RU" dirty="0">
                <a:solidFill>
                  <a:schemeClr val="tx1"/>
                </a:solidFill>
              </a:rPr>
              <a:t> ключ.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володар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stealth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address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закритого</a:t>
            </a:r>
            <a:r>
              <a:rPr lang="ru-RU" dirty="0">
                <a:solidFill>
                  <a:schemeClr val="tx1"/>
                </a:solidFill>
              </a:rPr>
              <a:t> ключа </a:t>
            </a:r>
            <a:r>
              <a:rPr lang="ru-RU" dirty="0" err="1">
                <a:solidFill>
                  <a:schemeClr val="tx1"/>
                </a:solidFill>
              </a:rPr>
              <a:t>переглянути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адресовані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йому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Відправник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використовує</a:t>
            </a:r>
            <a:r>
              <a:rPr lang="ru-RU" dirty="0">
                <a:solidFill>
                  <a:schemeClr val="tx1"/>
                </a:solidFill>
              </a:rPr>
              <a:t> свою пару </a:t>
            </a:r>
            <a:r>
              <a:rPr lang="ru-RU" dirty="0" err="1">
                <a:solidFill>
                  <a:schemeClr val="tx1"/>
                </a:solidFill>
              </a:rPr>
              <a:t>ключів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відкритий</a:t>
            </a:r>
            <a:r>
              <a:rPr lang="ru-RU" dirty="0">
                <a:solidFill>
                  <a:schemeClr val="tx1"/>
                </a:solidFill>
              </a:rPr>
              <a:t> ключ </a:t>
            </a:r>
            <a:r>
              <a:rPr lang="ru-RU" dirty="0" err="1">
                <a:solidFill>
                  <a:schemeClr val="tx1"/>
                </a:solidFill>
              </a:rPr>
              <a:t>отримувача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обчислення</a:t>
            </a:r>
            <a:r>
              <a:rPr lang="ru-RU" dirty="0">
                <a:solidFill>
                  <a:schemeClr val="tx1"/>
                </a:solidFill>
              </a:rPr>
              <a:t> нового одноразового </a:t>
            </a:r>
            <a:r>
              <a:rPr lang="ru-RU" dirty="0" err="1">
                <a:solidFill>
                  <a:schemeClr val="tx1"/>
                </a:solidFill>
              </a:rPr>
              <a:t>відкритого</a:t>
            </a:r>
            <a:r>
              <a:rPr lang="ru-RU" dirty="0">
                <a:solidFill>
                  <a:schemeClr val="tx1"/>
                </a:solidFill>
              </a:rPr>
              <a:t> ключу,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вже</a:t>
            </a:r>
            <a:r>
              <a:rPr lang="ru-RU" dirty="0">
                <a:solidFill>
                  <a:schemeClr val="tx1"/>
                </a:solidFill>
              </a:rPr>
              <a:t> буде </a:t>
            </a:r>
            <a:r>
              <a:rPr lang="ru-RU" dirty="0" err="1">
                <a:solidFill>
                  <a:schemeClr val="tx1"/>
                </a:solidFill>
              </a:rPr>
              <a:t>вказаний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якості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адреси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 </a:t>
            </a:r>
            <a:endParaRPr lang="ru-RU" sz="1600" dirty="0">
              <a:solidFill>
                <a:schemeClr val="tx1"/>
              </a:solidFill>
            </a:endParaRPr>
          </a:p>
          <a:p>
            <a:pPr lvl="1"/>
            <a:r>
              <a:rPr lang="ru-RU" i="1" dirty="0">
                <a:solidFill>
                  <a:schemeClr val="tx1"/>
                </a:solidFill>
              </a:rPr>
              <a:t>Адреса, на яку </a:t>
            </a:r>
            <a:r>
              <a:rPr lang="ru-RU" i="1" dirty="0" err="1">
                <a:solidFill>
                  <a:schemeClr val="tx1"/>
                </a:solidFill>
              </a:rPr>
              <a:t>відправляються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монети</a:t>
            </a:r>
            <a:r>
              <a:rPr lang="ru-RU" i="1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можуть</a:t>
            </a:r>
            <a:r>
              <a:rPr lang="ru-RU" i="1" dirty="0">
                <a:solidFill>
                  <a:schemeClr val="tx1"/>
                </a:solidFill>
              </a:rPr>
              <a:t> знати </a:t>
            </a:r>
            <a:r>
              <a:rPr lang="ru-RU" i="1" dirty="0" err="1">
                <a:solidFill>
                  <a:schemeClr val="tx1"/>
                </a:solidFill>
              </a:rPr>
              <a:t>тільки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відправник</a:t>
            </a:r>
            <a:r>
              <a:rPr lang="ru-RU" i="1" dirty="0">
                <a:solidFill>
                  <a:schemeClr val="tx1"/>
                </a:solidFill>
              </a:rPr>
              <a:t> і </a:t>
            </a:r>
            <a:r>
              <a:rPr lang="ru-RU" i="1" dirty="0" err="1">
                <a:solidFill>
                  <a:schemeClr val="tx1"/>
                </a:solidFill>
              </a:rPr>
              <a:t>отримувач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>
                <a:solidFill>
                  <a:schemeClr val="tx1"/>
                </a:solidFill>
              </a:rPr>
              <a:t>Для </a:t>
            </a:r>
            <a:r>
              <a:rPr lang="ru-RU" i="1" dirty="0" err="1">
                <a:solidFill>
                  <a:schemeClr val="tx1"/>
                </a:solidFill>
              </a:rPr>
              <a:t>стороннього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спостерігача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зв’язок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між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ідентифікатором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користувача</a:t>
            </a:r>
            <a:r>
              <a:rPr lang="ru-RU" i="1" dirty="0">
                <a:solidFill>
                  <a:schemeClr val="tx1"/>
                </a:solidFill>
              </a:rPr>
              <a:t> і </a:t>
            </a:r>
            <a:r>
              <a:rPr lang="ru-RU" i="1" dirty="0" err="1">
                <a:solidFill>
                  <a:schemeClr val="tx1"/>
                </a:solidFill>
              </a:rPr>
              <a:t>адресою</a:t>
            </a:r>
            <a:r>
              <a:rPr lang="ru-RU" i="1" dirty="0">
                <a:solidFill>
                  <a:schemeClr val="tx1"/>
                </a:solidFill>
              </a:rPr>
              <a:t> на </a:t>
            </a:r>
            <a:r>
              <a:rPr lang="ru-RU" i="1" dirty="0" err="1">
                <a:solidFill>
                  <a:schemeClr val="tx1"/>
                </a:solidFill>
              </a:rPr>
              <a:t>виході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транзакції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встановити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неможливо</a:t>
            </a:r>
            <a:r>
              <a:rPr lang="ru-RU" i="1" dirty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47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Концепція</a:t>
            </a:r>
            <a:r>
              <a:rPr lang="ru-RU" b="1" dirty="0">
                <a:solidFill>
                  <a:schemeClr val="tx1"/>
                </a:solidFill>
              </a:rPr>
              <a:t> гомоморфного </a:t>
            </a:r>
            <a:r>
              <a:rPr lang="ru-RU" b="1" dirty="0" err="1">
                <a:solidFill>
                  <a:schemeClr val="tx1"/>
                </a:solidFill>
              </a:rPr>
              <a:t>шифрування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контексті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асиметричної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криптографії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згадати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гомоморфне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шифрування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i="1" dirty="0">
                <a:solidFill>
                  <a:schemeClr val="tx1"/>
                </a:solidFill>
              </a:rPr>
              <a:t>(</a:t>
            </a:r>
            <a:r>
              <a:rPr lang="ru-RU" i="1" dirty="0" err="1">
                <a:solidFill>
                  <a:schemeClr val="tx1"/>
                </a:solidFill>
              </a:rPr>
              <a:t>homomorphic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encryption</a:t>
            </a:r>
            <a:r>
              <a:rPr lang="ru-RU" i="1" dirty="0">
                <a:solidFill>
                  <a:schemeClr val="tx1"/>
                </a:solidFill>
              </a:rPr>
              <a:t>)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Гомоморфна</a:t>
            </a:r>
            <a:r>
              <a:rPr lang="ru-RU" dirty="0">
                <a:solidFill>
                  <a:schemeClr val="tx1"/>
                </a:solidFill>
              </a:rPr>
              <a:t> криптосистема – це система,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проведення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відкритим</a:t>
            </a:r>
            <a:r>
              <a:rPr lang="ru-RU" dirty="0">
                <a:solidFill>
                  <a:schemeClr val="tx1"/>
                </a:solidFill>
              </a:rPr>
              <a:t> текстом шляхом </a:t>
            </a:r>
            <a:r>
              <a:rPr lang="ru-RU" dirty="0" err="1">
                <a:solidFill>
                  <a:schemeClr val="tx1"/>
                </a:solidFill>
              </a:rPr>
              <a:t>проведення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операцій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шифртекстом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використовуючи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</a:t>
            </a:r>
            <a:r>
              <a:rPr lang="ru-RU" dirty="0">
                <a:solidFill>
                  <a:schemeClr val="tx1"/>
                </a:solidFill>
              </a:rPr>
              <a:t> можете </a:t>
            </a:r>
            <a:r>
              <a:rPr lang="ru-RU" dirty="0" err="1">
                <a:solidFill>
                  <a:schemeClr val="tx1"/>
                </a:solidFill>
              </a:rPr>
              <a:t>дозволити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стороні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обробляти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ваші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, і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турбуватися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витік</a:t>
            </a:r>
            <a:r>
              <a:rPr lang="ru-RU" dirty="0">
                <a:solidFill>
                  <a:schemeClr val="tx1"/>
                </a:solidFill>
              </a:rPr>
              <a:t>. В </a:t>
            </a:r>
            <a:r>
              <a:rPr lang="ru-RU" dirty="0" err="1">
                <a:solidFill>
                  <a:schemeClr val="tx1"/>
                </a:solidFill>
              </a:rPr>
              <a:t>якості</a:t>
            </a:r>
            <a:r>
              <a:rPr lang="ru-RU" dirty="0">
                <a:solidFill>
                  <a:schemeClr val="tx1"/>
                </a:solidFill>
              </a:rPr>
              <a:t> прикладу, </a:t>
            </a:r>
            <a:r>
              <a:rPr lang="ru-RU" dirty="0" err="1">
                <a:solidFill>
                  <a:schemeClr val="tx1"/>
                </a:solidFill>
              </a:rPr>
              <a:t>ви</a:t>
            </a:r>
            <a:r>
              <a:rPr lang="ru-RU" dirty="0">
                <a:solidFill>
                  <a:schemeClr val="tx1"/>
                </a:solidFill>
              </a:rPr>
              <a:t> можете </a:t>
            </a:r>
            <a:r>
              <a:rPr lang="ru-RU" dirty="0" err="1">
                <a:solidFill>
                  <a:schemeClr val="tx1"/>
                </a:solidFill>
              </a:rPr>
              <a:t>зашифрувати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свої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прибутки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витрати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відправити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до бухгалтера для </a:t>
            </a:r>
            <a:r>
              <a:rPr lang="ru-RU" dirty="0" err="1">
                <a:solidFill>
                  <a:schemeClr val="tx1"/>
                </a:solidFill>
              </a:rPr>
              <a:t>розрахунку</a:t>
            </a:r>
            <a:r>
              <a:rPr lang="ru-RU" dirty="0">
                <a:solidFill>
                  <a:schemeClr val="tx1"/>
                </a:solidFill>
              </a:rPr>
              <a:t> поточного балансу. В </a:t>
            </a:r>
            <a:r>
              <a:rPr lang="ru-RU" dirty="0" err="1">
                <a:solidFill>
                  <a:schemeClr val="tx1"/>
                </a:solidFill>
              </a:rPr>
              <a:t>результаті</a:t>
            </a:r>
            <a:r>
              <a:rPr lang="ru-RU" dirty="0">
                <a:solidFill>
                  <a:schemeClr val="tx1"/>
                </a:solidFill>
              </a:rPr>
              <a:t>, бухгалтер </a:t>
            </a:r>
            <a:r>
              <a:rPr lang="ru-RU" dirty="0" err="1">
                <a:solidFill>
                  <a:schemeClr val="tx1"/>
                </a:solidFill>
              </a:rPr>
              <a:t>поверне</a:t>
            </a:r>
            <a:r>
              <a:rPr lang="ru-RU" dirty="0">
                <a:solidFill>
                  <a:schemeClr val="tx1"/>
                </a:solidFill>
              </a:rPr>
              <a:t> вам </a:t>
            </a:r>
            <a:r>
              <a:rPr lang="ru-RU" dirty="0" err="1">
                <a:solidFill>
                  <a:schemeClr val="tx1"/>
                </a:solidFill>
              </a:rPr>
              <a:t>зашифрований</a:t>
            </a:r>
            <a:r>
              <a:rPr lang="ru-RU" dirty="0">
                <a:solidFill>
                  <a:schemeClr val="tx1"/>
                </a:solidFill>
              </a:rPr>
              <a:t> документ,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містить</a:t>
            </a:r>
            <a:r>
              <a:rPr lang="ru-RU" dirty="0">
                <a:solidFill>
                  <a:schemeClr val="tx1"/>
                </a:solidFill>
              </a:rPr>
              <a:t> результат. Доступ до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документу </a:t>
            </a:r>
            <a:r>
              <a:rPr lang="ru-RU" dirty="0" err="1">
                <a:solidFill>
                  <a:schemeClr val="tx1"/>
                </a:solidFill>
              </a:rPr>
              <a:t>можна</a:t>
            </a:r>
            <a:r>
              <a:rPr lang="ru-RU" dirty="0">
                <a:solidFill>
                  <a:schemeClr val="tx1"/>
                </a:solidFill>
              </a:rPr>
              <a:t> буде </a:t>
            </a:r>
            <a:r>
              <a:rPr lang="ru-RU" dirty="0" err="1">
                <a:solidFill>
                  <a:schemeClr val="tx1"/>
                </a:solidFill>
              </a:rPr>
              <a:t>отримати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використанні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того ключа,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використовувався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шифрування</a:t>
            </a:r>
            <a:r>
              <a:rPr lang="ru-RU" dirty="0">
                <a:solidFill>
                  <a:schemeClr val="tx1"/>
                </a:solidFill>
              </a:rPr>
              <a:t> початкового документу.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657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1105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uk-UA" sz="5400" dirty="0" smtClean="0">
                <a:solidFill>
                  <a:schemeClr val="tx1"/>
                </a:solidFill>
              </a:rPr>
              <a:t>Дякую за увагу!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08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Важливість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збереження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приватності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На </a:t>
            </a:r>
            <a:r>
              <a:rPr lang="ru-RU" dirty="0" err="1">
                <a:solidFill>
                  <a:schemeClr val="tx1"/>
                </a:solidFill>
              </a:rPr>
              <a:t>практиці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відкритих</a:t>
            </a:r>
            <a:r>
              <a:rPr lang="ru-RU" dirty="0">
                <a:solidFill>
                  <a:schemeClr val="tx1"/>
                </a:solidFill>
              </a:rPr>
              <a:t> системах </a:t>
            </a:r>
            <a:r>
              <a:rPr lang="ru-RU" dirty="0" err="1">
                <a:solidFill>
                  <a:schemeClr val="tx1"/>
                </a:solidFill>
              </a:rPr>
              <a:t>дотримання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велике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значення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Припустимо</a:t>
            </a:r>
            <a:r>
              <a:rPr lang="ru-RU" dirty="0">
                <a:solidFill>
                  <a:schemeClr val="tx1"/>
                </a:solidFill>
              </a:rPr>
              <a:t>, на </a:t>
            </a:r>
            <a:r>
              <a:rPr lang="ru-RU" dirty="0" err="1">
                <a:solidFill>
                  <a:schemeClr val="tx1"/>
                </a:solidFill>
              </a:rPr>
              <a:t>одній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вулиці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п’ять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ресторанів</a:t>
            </a:r>
            <a:r>
              <a:rPr lang="ru-RU" dirty="0">
                <a:solidFill>
                  <a:schemeClr val="tx1"/>
                </a:solidFill>
              </a:rPr>
              <a:t>. Вони </a:t>
            </a:r>
            <a:r>
              <a:rPr lang="ru-RU" dirty="0" err="1">
                <a:solidFill>
                  <a:schemeClr val="tx1"/>
                </a:solidFill>
              </a:rPr>
              <a:t>конкурують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потік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відвідувачів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кожний</a:t>
            </a:r>
            <a:r>
              <a:rPr lang="ru-RU" dirty="0">
                <a:solidFill>
                  <a:schemeClr val="tx1"/>
                </a:solidFill>
              </a:rPr>
              <a:t> з них </a:t>
            </a:r>
            <a:r>
              <a:rPr lang="ru-RU" dirty="0" err="1">
                <a:solidFill>
                  <a:schemeClr val="tx1"/>
                </a:solidFill>
              </a:rPr>
              <a:t>прагне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отримати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більший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прибуток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Відомості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щодо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внутрішніх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процесів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ціноутворення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прибутків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залишаються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таємницею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конкурентів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Однак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уявімо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буде,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хтось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опублікує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відомості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внутрішні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транзакції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іншу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документацію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п’яти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ресторанів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відкритого</a:t>
            </a:r>
            <a:r>
              <a:rPr lang="ru-RU" dirty="0">
                <a:solidFill>
                  <a:schemeClr val="tx1"/>
                </a:solidFill>
              </a:rPr>
              <a:t> доступу.</a:t>
            </a:r>
          </a:p>
          <a:p>
            <a:r>
              <a:rPr lang="ru-RU" dirty="0" err="1">
                <a:solidFill>
                  <a:schemeClr val="tx1"/>
                </a:solidFill>
              </a:rPr>
              <a:t>Сьогодні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аналітичних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можливостей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компаніям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враховувати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звички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, але й </a:t>
            </a:r>
            <a:r>
              <a:rPr lang="ru-RU" dirty="0" err="1">
                <a:solidFill>
                  <a:schemeClr val="tx1"/>
                </a:solidFill>
              </a:rPr>
              <a:t>впливати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поведінку</a:t>
            </a:r>
            <a:r>
              <a:rPr lang="ru-RU" dirty="0">
                <a:solidFill>
                  <a:schemeClr val="tx1"/>
                </a:solidFill>
              </a:rPr>
              <a:t>. Все це стало </a:t>
            </a:r>
            <a:r>
              <a:rPr lang="ru-RU" dirty="0" err="1">
                <a:solidFill>
                  <a:schemeClr val="tx1"/>
                </a:solidFill>
              </a:rPr>
              <a:t>можливим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завдяки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обробці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про покупки і </a:t>
            </a:r>
            <a:r>
              <a:rPr lang="ru-RU" dirty="0" err="1">
                <a:solidFill>
                  <a:schemeClr val="tx1"/>
                </a:solidFill>
              </a:rPr>
              <a:t>інші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Ці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приносять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компаніям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великі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прибутки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6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Складові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приватності</a:t>
            </a:r>
            <a:r>
              <a:rPr lang="ru-RU" b="1" dirty="0">
                <a:solidFill>
                  <a:schemeClr val="tx1"/>
                </a:solidFill>
              </a:rPr>
              <a:t/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Поняття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privacy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включає</a:t>
            </a:r>
            <a:r>
              <a:rPr lang="ru-RU" dirty="0">
                <a:solidFill>
                  <a:schemeClr val="tx1"/>
                </a:solidFill>
              </a:rPr>
              <a:t> до себе </a:t>
            </a:r>
            <a:r>
              <a:rPr lang="ru-RU" dirty="0" err="1">
                <a:solidFill>
                  <a:schemeClr val="tx1"/>
                </a:solidFill>
              </a:rPr>
              <a:t>дві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основні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складові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 err="1">
                <a:solidFill>
                  <a:schemeClr val="tx1"/>
                </a:solidFill>
              </a:rPr>
              <a:t>untraceability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anonymity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i="1" dirty="0" err="1">
                <a:solidFill>
                  <a:schemeClr val="tx1"/>
                </a:solidFill>
              </a:rPr>
              <a:t>Untraceability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неможливість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відстеження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увазі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неможливість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віднести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групу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деякого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користувача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i="1" dirty="0" err="1">
                <a:solidFill>
                  <a:schemeClr val="tx1"/>
                </a:solidFill>
              </a:rPr>
              <a:t>Anonymity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анонімність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пов’язана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неможливістю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достовірно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встановити</a:t>
            </a:r>
            <a:r>
              <a:rPr lang="ru-RU" dirty="0">
                <a:solidFill>
                  <a:schemeClr val="tx1"/>
                </a:solidFill>
              </a:rPr>
              <a:t> особу </a:t>
            </a:r>
            <a:r>
              <a:rPr lang="ru-RU" dirty="0" err="1">
                <a:solidFill>
                  <a:schemeClr val="tx1"/>
                </a:solidFill>
              </a:rPr>
              <a:t>користувача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. На рис. 1 наведений приклад </a:t>
            </a:r>
            <a:r>
              <a:rPr lang="ru-RU" dirty="0" err="1">
                <a:solidFill>
                  <a:schemeClr val="tx1"/>
                </a:solidFill>
              </a:rPr>
              <a:t>типової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людини</a:t>
            </a:r>
            <a:r>
              <a:rPr lang="ru-RU" dirty="0">
                <a:solidFill>
                  <a:schemeClr val="tx1"/>
                </a:solidFill>
              </a:rPr>
              <a:t>, яка </a:t>
            </a:r>
            <a:r>
              <a:rPr lang="ru-RU" dirty="0" err="1">
                <a:solidFill>
                  <a:schemeClr val="tx1"/>
                </a:solidFill>
              </a:rPr>
              <a:t>бажає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захистити</a:t>
            </a:r>
            <a:r>
              <a:rPr lang="ru-RU" dirty="0">
                <a:solidFill>
                  <a:schemeClr val="tx1"/>
                </a:solidFill>
              </a:rPr>
              <a:t> себе і, </a:t>
            </a:r>
            <a:r>
              <a:rPr lang="ru-RU" dirty="0" err="1">
                <a:solidFill>
                  <a:schemeClr val="tx1"/>
                </a:solidFill>
              </a:rPr>
              <a:t>відповідно</a:t>
            </a:r>
            <a:r>
              <a:rPr lang="ru-RU" dirty="0">
                <a:solidFill>
                  <a:schemeClr val="tx1"/>
                </a:solidFill>
              </a:rPr>
              <a:t>, свою </a:t>
            </a:r>
            <a:r>
              <a:rPr lang="ru-RU" dirty="0" err="1">
                <a:solidFill>
                  <a:schemeClr val="tx1"/>
                </a:solidFill>
              </a:rPr>
              <a:t>приватність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28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endParaRPr lang="uk-UA" dirty="0" smtClean="0">
              <a:solidFill>
                <a:schemeClr val="tx1"/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Рис. 1 – </a:t>
            </a:r>
            <a:r>
              <a:rPr lang="ru-RU" dirty="0" err="1">
                <a:solidFill>
                  <a:schemeClr val="tx1"/>
                </a:solidFill>
              </a:rPr>
              <a:t>Принципи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анонімності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користувача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253" y="1390216"/>
            <a:ext cx="4779673" cy="278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02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6618" y="480290"/>
            <a:ext cx="8507384" cy="5929745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Поняття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анонімності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увазі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наявність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соціального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технічного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компонентів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Соціальна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анонімність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включає</a:t>
            </a:r>
            <a:r>
              <a:rPr lang="ru-RU" dirty="0">
                <a:solidFill>
                  <a:schemeClr val="tx1"/>
                </a:solidFill>
              </a:rPr>
              <a:t> в себе </a:t>
            </a:r>
            <a:r>
              <a:rPr lang="ru-RU" dirty="0" err="1">
                <a:solidFill>
                  <a:schemeClr val="tx1"/>
                </a:solidFill>
              </a:rPr>
              <a:t>відомості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вказувати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</a:t>
            </a:r>
            <a:r>
              <a:rPr lang="ru-RU" dirty="0">
                <a:solidFill>
                  <a:schemeClr val="tx1"/>
                </a:solidFill>
              </a:rPr>
              <a:t> про свою особу. </a:t>
            </a:r>
            <a:r>
              <a:rPr lang="ru-RU" dirty="0" err="1">
                <a:solidFill>
                  <a:schemeClr val="tx1"/>
                </a:solidFill>
              </a:rPr>
              <a:t>Технічна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анонімність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набагато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складніша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основні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зусилля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анонімності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докладаються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галузі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ж </a:t>
            </a:r>
            <a:r>
              <a:rPr lang="ru-RU" dirty="0" err="1">
                <a:solidFill>
                  <a:schemeClr val="tx1"/>
                </a:solidFill>
              </a:rPr>
              <a:t>стосується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підвищення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приватності</a:t>
            </a:r>
            <a:r>
              <a:rPr lang="ru-RU" dirty="0">
                <a:solidFill>
                  <a:schemeClr val="tx1"/>
                </a:solidFill>
              </a:rPr>
              <a:t>, то це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забезпечуватися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спеціальними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механізмами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приховування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атрибутів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користувачів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прямого </a:t>
            </a:r>
            <a:r>
              <a:rPr lang="ru-RU" dirty="0" err="1">
                <a:solidFill>
                  <a:schemeClr val="tx1"/>
                </a:solidFill>
              </a:rPr>
              <a:t>зв’язку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усіма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діями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повідомленнями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транзакціями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версій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додатків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операційної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локалізації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додатків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часових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позначок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повідомлень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запитів</a:t>
            </a:r>
            <a:r>
              <a:rPr lang="ru-RU" dirty="0" smtClean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ідентифікаторів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(username, email, phone number);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деяких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випадках</a:t>
            </a:r>
            <a:r>
              <a:rPr lang="ru-RU" dirty="0">
                <a:solidFill>
                  <a:schemeClr val="tx1"/>
                </a:solidFill>
              </a:rPr>
              <a:t> самого факту </a:t>
            </a:r>
            <a:r>
              <a:rPr lang="ru-RU" dirty="0" err="1">
                <a:solidFill>
                  <a:schemeClr val="tx1"/>
                </a:solidFill>
              </a:rPr>
              <a:t>дії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місцезнаходження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пристроїв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мережевих</a:t>
            </a:r>
            <a:r>
              <a:rPr lang="ru-RU" dirty="0">
                <a:solidFill>
                  <a:schemeClr val="tx1"/>
                </a:solidFill>
              </a:rPr>
              <a:t> адрес </a:t>
            </a:r>
            <a:r>
              <a:rPr lang="ru-RU" dirty="0" err="1">
                <a:solidFill>
                  <a:schemeClr val="tx1"/>
                </a:solidFill>
              </a:rPr>
              <a:t>пристроїв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9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Конфіденційність</a:t>
            </a:r>
            <a:r>
              <a:rPr lang="ru-RU" b="1" dirty="0">
                <a:solidFill>
                  <a:schemeClr val="tx1"/>
                </a:solidFill>
              </a:rPr>
              <a:t> у </a:t>
            </a:r>
            <a:r>
              <a:rPr lang="ru-RU" b="1" dirty="0" err="1">
                <a:solidFill>
                  <a:schemeClr val="tx1"/>
                </a:solidFill>
              </a:rPr>
              <a:t>цифрових</a:t>
            </a:r>
            <a:r>
              <a:rPr lang="ru-RU" b="1" dirty="0">
                <a:solidFill>
                  <a:schemeClr val="tx1"/>
                </a:solidFill>
              </a:rPr>
              <a:t> валютах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Будь-яка </a:t>
            </a:r>
            <a:r>
              <a:rPr lang="ru-RU" dirty="0">
                <a:solidFill>
                  <a:schemeClr val="tx1"/>
                </a:solidFill>
              </a:rPr>
              <a:t>система </a:t>
            </a:r>
            <a:r>
              <a:rPr lang="ru-RU" dirty="0" err="1">
                <a:solidFill>
                  <a:schemeClr val="tx1"/>
                </a:solidFill>
              </a:rPr>
              <a:t>обліку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активів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відкриту</a:t>
            </a:r>
            <a:r>
              <a:rPr lang="ru-RU" dirty="0">
                <a:solidFill>
                  <a:schemeClr val="tx1"/>
                </a:solidFill>
              </a:rPr>
              <a:t> базу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наражається</a:t>
            </a:r>
            <a:r>
              <a:rPr lang="ru-RU" dirty="0">
                <a:solidFill>
                  <a:schemeClr val="tx1"/>
                </a:solidFill>
              </a:rPr>
              <a:t> на проблему з </a:t>
            </a:r>
            <a:r>
              <a:rPr lang="ru-RU" dirty="0" err="1">
                <a:solidFill>
                  <a:schemeClr val="tx1"/>
                </a:solidFill>
              </a:rPr>
              <a:t>конфіденційністю</a:t>
            </a:r>
            <a:r>
              <a:rPr lang="ru-RU" dirty="0">
                <a:solidFill>
                  <a:schemeClr val="tx1"/>
                </a:solidFill>
              </a:rPr>
              <a:t> [100]. А </a:t>
            </a:r>
            <a:r>
              <a:rPr lang="ru-RU" dirty="0" err="1">
                <a:solidFill>
                  <a:schemeClr val="tx1"/>
                </a:solidFill>
              </a:rPr>
              <a:t>якщо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мова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йде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криптовалюти</a:t>
            </a:r>
            <a:r>
              <a:rPr lang="ru-RU" dirty="0">
                <a:solidFill>
                  <a:schemeClr val="tx1"/>
                </a:solidFill>
              </a:rPr>
              <a:t>, то в них принцип </a:t>
            </a:r>
            <a:r>
              <a:rPr lang="ru-RU" dirty="0" err="1">
                <a:solidFill>
                  <a:schemeClr val="tx1"/>
                </a:solidFill>
              </a:rPr>
              <a:t>повної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прозорості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історії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взагалі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базовим</a:t>
            </a:r>
            <a:r>
              <a:rPr lang="ru-RU" dirty="0">
                <a:solidFill>
                  <a:schemeClr val="tx1"/>
                </a:solidFill>
              </a:rPr>
              <a:t>. Як за таких умов </a:t>
            </a:r>
            <a:r>
              <a:rPr lang="ru-RU" dirty="0" err="1">
                <a:solidFill>
                  <a:schemeClr val="tx1"/>
                </a:solidFill>
              </a:rPr>
              <a:t>досягти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приватності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питання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відповіді</a:t>
            </a:r>
            <a:r>
              <a:rPr lang="ru-RU" dirty="0">
                <a:solidFill>
                  <a:schemeClr val="tx1"/>
                </a:solidFill>
              </a:rPr>
              <a:t> на яке </a:t>
            </a:r>
            <a:r>
              <a:rPr lang="ru-RU" dirty="0" err="1">
                <a:solidFill>
                  <a:schemeClr val="tx1"/>
                </a:solidFill>
              </a:rPr>
              <a:t>присвячена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ця</a:t>
            </a:r>
            <a:r>
              <a:rPr lang="ru-RU" dirty="0">
                <a:solidFill>
                  <a:schemeClr val="tx1"/>
                </a:solidFill>
              </a:rPr>
              <a:t> тема.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8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Дані</a:t>
            </a:r>
            <a:r>
              <a:rPr lang="ru-RU" b="1" dirty="0">
                <a:solidFill>
                  <a:schemeClr val="tx1"/>
                </a:solidFill>
              </a:rPr>
              <a:t> про </a:t>
            </a:r>
            <a:r>
              <a:rPr lang="ru-RU" b="1" dirty="0" err="1">
                <a:solidFill>
                  <a:schemeClr val="tx1"/>
                </a:solidFill>
              </a:rPr>
              <a:t>транзакції</a:t>
            </a:r>
            <a:r>
              <a:rPr lang="ru-RU" b="1" dirty="0">
                <a:solidFill>
                  <a:schemeClr val="tx1"/>
                </a:solidFill>
              </a:rPr>
              <a:t>, </a:t>
            </a:r>
            <a:r>
              <a:rPr lang="ru-RU" b="1" dirty="0" err="1">
                <a:solidFill>
                  <a:schemeClr val="tx1"/>
                </a:solidFill>
              </a:rPr>
              <a:t>які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слід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захищати</a:t>
            </a:r>
            <a:r>
              <a:rPr lang="ru-RU" b="1" dirty="0">
                <a:solidFill>
                  <a:schemeClr val="tx1"/>
                </a:solidFill>
              </a:rPr>
              <a:t> в першу </a:t>
            </a:r>
            <a:r>
              <a:rPr lang="ru-RU" b="1" dirty="0" err="1">
                <a:solidFill>
                  <a:schemeClr val="tx1"/>
                </a:solidFill>
              </a:rPr>
              <a:t>чергу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i="1" dirty="0" err="1">
                <a:solidFill>
                  <a:schemeClr val="tx1"/>
                </a:solidFill>
              </a:rPr>
              <a:t>Історія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походження</a:t>
            </a:r>
            <a:r>
              <a:rPr lang="ru-RU" i="1" dirty="0">
                <a:solidFill>
                  <a:schemeClr val="tx1"/>
                </a:solidFill>
              </a:rPr>
              <a:t> монет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Суми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платежів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Адреси</a:t>
            </a:r>
            <a:r>
              <a:rPr lang="ru-RU" i="1" dirty="0">
                <a:solidFill>
                  <a:schemeClr val="tx1"/>
                </a:solidFill>
              </a:rPr>
              <a:t> (</a:t>
            </a:r>
            <a:r>
              <a:rPr lang="ru-RU" i="1" dirty="0" err="1">
                <a:solidFill>
                  <a:schemeClr val="tx1"/>
                </a:solidFill>
              </a:rPr>
              <a:t>ідентифікатори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користувачів</a:t>
            </a:r>
            <a:r>
              <a:rPr lang="ru-RU" i="1" dirty="0">
                <a:solidFill>
                  <a:schemeClr val="tx1"/>
                </a:solidFill>
              </a:rPr>
              <a:t>)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Мережеві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адреси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пристроїв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користувачів</a:t>
            </a:r>
            <a:endParaRPr lang="ru-RU" sz="1400" dirty="0">
              <a:solidFill>
                <a:schemeClr val="tx1"/>
              </a:solidFill>
            </a:endParaRPr>
          </a:p>
          <a:p>
            <a:pPr lvl="1"/>
            <a:r>
              <a:rPr lang="ru-RU" i="1" dirty="0" err="1">
                <a:solidFill>
                  <a:schemeClr val="tx1"/>
                </a:solidFill>
              </a:rPr>
              <a:t>Метадані</a:t>
            </a:r>
            <a:r>
              <a:rPr lang="ru-RU" i="1" dirty="0">
                <a:solidFill>
                  <a:schemeClr val="tx1"/>
                </a:solidFill>
              </a:rPr>
              <a:t> (час </a:t>
            </a:r>
            <a:r>
              <a:rPr lang="ru-RU" i="1" dirty="0" err="1">
                <a:solidFill>
                  <a:schemeClr val="tx1"/>
                </a:solidFill>
              </a:rPr>
              <a:t>розповсюдження</a:t>
            </a:r>
            <a:r>
              <a:rPr lang="ru-RU" i="1" dirty="0">
                <a:solidFill>
                  <a:schemeClr val="tx1"/>
                </a:solidFill>
              </a:rPr>
              <a:t> по </a:t>
            </a:r>
            <a:r>
              <a:rPr lang="ru-RU" i="1" dirty="0" err="1">
                <a:solidFill>
                  <a:schemeClr val="tx1"/>
                </a:solidFill>
              </a:rPr>
              <a:t>мережі</a:t>
            </a:r>
            <a:r>
              <a:rPr lang="ru-RU" i="1" dirty="0">
                <a:solidFill>
                  <a:schemeClr val="tx1"/>
                </a:solidFill>
              </a:rPr>
              <a:t>, </a:t>
            </a:r>
            <a:r>
              <a:rPr lang="ru-RU" i="1" dirty="0" err="1">
                <a:solidFill>
                  <a:schemeClr val="tx1"/>
                </a:solidFill>
              </a:rPr>
              <a:t>версія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гаманця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тощо</a:t>
            </a:r>
            <a:r>
              <a:rPr lang="ru-RU" i="1" dirty="0">
                <a:solidFill>
                  <a:schemeClr val="tx1"/>
                </a:solidFill>
              </a:rPr>
              <a:t>)</a:t>
            </a:r>
            <a:endParaRPr lang="ru-RU" sz="14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71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деяких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цифрових</a:t>
            </a:r>
            <a:r>
              <a:rPr lang="ru-RU" dirty="0">
                <a:solidFill>
                  <a:schemeClr val="tx1"/>
                </a:solidFill>
              </a:rPr>
              <a:t> валютах </a:t>
            </a:r>
            <a:r>
              <a:rPr lang="ru-RU" dirty="0" err="1">
                <a:solidFill>
                  <a:schemeClr val="tx1"/>
                </a:solidFill>
              </a:rPr>
              <a:t>використовується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спеціальна</a:t>
            </a:r>
            <a:r>
              <a:rPr lang="ru-RU" dirty="0">
                <a:solidFill>
                  <a:schemeClr val="tx1"/>
                </a:solidFill>
              </a:rPr>
              <a:t> структура </a:t>
            </a:r>
            <a:r>
              <a:rPr lang="ru-RU" dirty="0" err="1">
                <a:solidFill>
                  <a:schemeClr val="tx1"/>
                </a:solidFill>
              </a:rPr>
              <a:t>транзакцій</a:t>
            </a:r>
            <a:r>
              <a:rPr lang="ru-RU" dirty="0">
                <a:solidFill>
                  <a:schemeClr val="tx1"/>
                </a:solidFill>
              </a:rPr>
              <a:t> і модель </a:t>
            </a:r>
            <a:r>
              <a:rPr lang="ru-RU" dirty="0" err="1">
                <a:solidFill>
                  <a:schemeClr val="tx1"/>
                </a:solidFill>
              </a:rPr>
              <a:t>обліку</a:t>
            </a:r>
            <a:r>
              <a:rPr lang="ru-RU" dirty="0">
                <a:solidFill>
                  <a:schemeClr val="tx1"/>
                </a:solidFill>
              </a:rPr>
              <a:t> монет, яка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приховувати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деякі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деталі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операцій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smtClean="0">
                <a:solidFill>
                  <a:schemeClr val="tx1"/>
                </a:solidFill>
              </a:rPr>
              <a:t>табл.1</a:t>
            </a:r>
            <a:r>
              <a:rPr lang="ru-RU" dirty="0">
                <a:solidFill>
                  <a:schemeClr val="tx1"/>
                </a:solidFill>
              </a:rPr>
              <a:t>). Для </a:t>
            </a:r>
            <a:r>
              <a:rPr lang="ru-RU" dirty="0" err="1">
                <a:solidFill>
                  <a:schemeClr val="tx1"/>
                </a:solidFill>
              </a:rPr>
              <a:t>приховування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заплутування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певних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валюти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застосовують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різні</a:t>
            </a:r>
            <a:r>
              <a:rPr lang="ru-RU" dirty="0">
                <a:solidFill>
                  <a:schemeClr val="tx1"/>
                </a:solidFill>
              </a:rPr>
              <a:t> методики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/>
              <a:t>Таблиця</a:t>
            </a:r>
            <a:r>
              <a:rPr lang="ru-RU" dirty="0"/>
              <a:t> 1 – </a:t>
            </a:r>
            <a:r>
              <a:rPr lang="ru-RU" dirty="0" err="1"/>
              <a:t>Конфіденційність</a:t>
            </a:r>
            <a:r>
              <a:rPr lang="ru-RU" dirty="0"/>
              <a:t> у </a:t>
            </a:r>
            <a:r>
              <a:rPr lang="ru-RU" dirty="0" err="1"/>
              <a:t>цифрових</a:t>
            </a:r>
            <a:r>
              <a:rPr lang="ru-RU" dirty="0"/>
              <a:t> валютах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34" y="3745488"/>
            <a:ext cx="6268245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42037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1912</Words>
  <Application>Microsoft Office PowerPoint</Application>
  <PresentationFormat>Широкоэкранный</PresentationFormat>
  <Paragraphs>114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Аспект</vt:lpstr>
      <vt:lpstr>Блокчейн-Технології</vt:lpstr>
      <vt:lpstr>Поняття приватності у цифровому світі</vt:lpstr>
      <vt:lpstr>Важливість збереження приватності </vt:lpstr>
      <vt:lpstr>Складові приватності </vt:lpstr>
      <vt:lpstr>Презентация PowerPoint</vt:lpstr>
      <vt:lpstr>Презентация PowerPoint</vt:lpstr>
      <vt:lpstr>Конфіденційність у цифрових валютах </vt:lpstr>
      <vt:lpstr>Дані про транзакції, які слід захищати в першу чергу</vt:lpstr>
      <vt:lpstr>Презентация PowerPoint</vt:lpstr>
      <vt:lpstr>Blind Signatures </vt:lpstr>
      <vt:lpstr>Конфіденційність в Bitcoin за замовчуванням </vt:lpstr>
      <vt:lpstr>CoinJoin </vt:lpstr>
      <vt:lpstr>Презентация PowerPoint</vt:lpstr>
      <vt:lpstr>Chaumian CoinJoin </vt:lpstr>
      <vt:lpstr>Презентация PowerPoint</vt:lpstr>
      <vt:lpstr>CoinShuffle </vt:lpstr>
      <vt:lpstr>Недоліки методу CoinJoin</vt:lpstr>
      <vt:lpstr>Концепція zero-knowledge proof</vt:lpstr>
      <vt:lpstr>Презентация PowerPoint</vt:lpstr>
      <vt:lpstr>Confidential Transactions </vt:lpstr>
      <vt:lpstr>Ring Confidential Transactions </vt:lpstr>
      <vt:lpstr>MimbleWimble</vt:lpstr>
      <vt:lpstr>Stealth Addresses </vt:lpstr>
      <vt:lpstr>Концепція гомоморфного шифрування 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Блокчейн-Технології</dc:title>
  <dc:creator>Asmadey Asmadey</dc:creator>
  <cp:lastModifiedBy>Asmadey Asmadey</cp:lastModifiedBy>
  <cp:revision>12</cp:revision>
  <dcterms:created xsi:type="dcterms:W3CDTF">2023-11-10T22:23:46Z</dcterms:created>
  <dcterms:modified xsi:type="dcterms:W3CDTF">2023-11-21T16:17:02Z</dcterms:modified>
</cp:coreProperties>
</file>