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0" r:id="rId5"/>
    <p:sldId id="262" r:id="rId6"/>
    <p:sldId id="263" r:id="rId7"/>
    <p:sldId id="267" r:id="rId8"/>
    <p:sldId id="268" r:id="rId9"/>
    <p:sldId id="269" r:id="rId10"/>
    <p:sldId id="264" r:id="rId11"/>
    <p:sldId id="265" r:id="rId12"/>
    <p:sldId id="261" r:id="rId13"/>
    <p:sldId id="272" r:id="rId14"/>
    <p:sldId id="273" r:id="rId15"/>
    <p:sldId id="275" r:id="rId16"/>
    <p:sldId id="278" r:id="rId17"/>
    <p:sldId id="276" r:id="rId18"/>
    <p:sldId id="266" r:id="rId19"/>
    <p:sldId id="279" r:id="rId20"/>
    <p:sldId id="281" r:id="rId21"/>
    <p:sldId id="271" r:id="rId22"/>
    <p:sldId id="280" r:id="rId23"/>
    <p:sldId id="28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A146F-03A6-40F7-ACC6-52F0EF85D02B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29DBE-A83C-482D-B93D-39E4F2568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7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Шкала 1.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Комунікативні мотиви: 7, 10, 14, 32.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Шкала 2.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Мотиви уникнення: 6, 12, 13, 15, 19.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Шкала 3.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Мотиви престижу: 8, 9, 29, 30, 34.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Шкала 4.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Професійні мотиви: 1, 2, 3, 4, 5, 26.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Шкала 5.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Мотиви творчої самореалізації: 27, 28.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Шкала 6.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Навчально-пізнавальні мотиви: 17, 18, 20, 21, 22, 23, 24.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Шкала 7.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Соціальні мотиви: 11, 16, 25, 31, 33.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29DBE-A83C-482D-B93D-39E4F2568CA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3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C321-B20B-4E29-8FE2-6C799B6A8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E1237-A012-4530-AF73-6FFE7F6D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4EF24-EB45-4A74-B7C0-E5F77374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BA85A-38E2-4DEC-996D-F9788627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7A05-D3A5-4717-9272-08EAB54A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F665-0A66-463E-9D69-6AA151EF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F71E6-2E63-4FDC-8456-068B1DCF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C457-421B-4198-965B-239BD58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712E-9D4A-46CE-BDD3-AFD1E88A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1041-1068-4204-8B0A-28445E04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0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BEDE2-9CF0-4B62-B344-BB338607D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7F13C-5A74-4534-AFBA-76DA54D5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F744-93C6-4F43-9511-D44DACDF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DC1E-2C91-4679-9F37-5609EC40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D7D4-FD6E-47D7-9CED-A930F0DF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5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5CC5-51B0-4518-A2FA-17092E83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DB76-081E-4B24-960F-C681FC3C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28A1-FD20-492D-91FC-9034020B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4976-B8AE-42D9-B432-90BFC508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8F00-AF78-4E85-8AF3-F1D9CE47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4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AD57-3261-4502-A63A-0D07DA63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7D4EC-3C88-4533-8A1B-CD4243AB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FE7C-A63E-4E73-847C-BA9A72BA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D2FD-396A-40DC-AFBD-1C6F8D71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2DC9-1971-42D9-92F4-916173D9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2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FD91-E5E7-4615-BE2B-E8D39485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B459-6440-4E3B-84D9-8EF93D20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2467-C054-45B9-82FD-3BA0F55D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68A48-EEC1-48F4-B0B5-E2D79DE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2A7AE-E8C0-4EFF-A9AE-F2CB7EC3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67696-8FB1-4EA2-A32B-A2A08ECE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7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687-0AEA-4361-B56B-38FC17BB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422D-E2C0-4350-AC7E-906D389A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60A19-31BC-46CE-8ACD-C81A12C3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6537-0FF5-421E-9717-21DC9BB4A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DC9C9-D2B6-4B0E-8765-535F07696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2FE18-8E5E-4D8D-BAAE-455633BF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CB78B-0219-4E08-A0AB-0996DF0A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80CF0-55DB-4AB2-9D08-05D20D69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9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98A4-9973-449C-9881-F83561D1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7A946-E105-475A-B1BD-FEE9547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9E759-BA95-48DC-9122-038CEC85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429BC-A0C3-4B20-8B5F-ED3009F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91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79CDA-BD56-4EC1-B8CF-F5946349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D5AD1-455E-4D3D-9D44-C39D02F8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701DA-DE64-47D8-870E-2B4A4D53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9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157A-7752-411E-8312-BF088041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87ED-A0AC-4860-9399-F7BF84FF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6AA45-1BFD-4595-8845-A54AE640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AB001-F89C-4B40-B3E5-B653F95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620BA-B0D8-4D03-B711-498D2D24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81C23-CD49-4794-94FA-18A5C6A2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74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2EFB-AE7F-4B88-8A29-8D0E1403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F9BA8-3ED8-44BA-94E9-CD42D9FC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5128A-BCEF-454F-B576-4200A7248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2EFB2-7412-48EE-BCD6-C38F3B8C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AA0FF-4D45-4A6D-95E3-E63F736A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96C51-FA4E-47CB-A007-63B8DCAC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2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941FE-F4BB-4CBF-90E2-E3A3FF92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1740-33D3-4EF2-99E3-28563A72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AC9F-D404-462A-8275-F402D5494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FB39-5627-4A50-8B4B-B047484380B3}" type="datetimeFigureOut">
              <a:rPr lang="ru-RU" smtClean="0"/>
              <a:t>19.02.2020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86C4-BD8B-4680-95C2-919A34206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4471-57CA-4136-8DD1-B78D027E6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E77-8FC4-4C53-9352-CF13175D2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5A18-D423-4BE2-A0A1-7BB9BE50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1114"/>
            <a:ext cx="9144000" cy="3510643"/>
          </a:xfrm>
        </p:spPr>
        <p:txBody>
          <a:bodyPr>
            <a:normAutofit/>
          </a:bodyPr>
          <a:lstStyle/>
          <a:p>
            <a:r>
              <a:rPr lang="ru-RU" dirty="0" err="1"/>
              <a:t>Описова</a:t>
            </a:r>
            <a:r>
              <a:rPr lang="ru-RU" dirty="0"/>
              <a:t> статистика </a:t>
            </a:r>
            <a:r>
              <a:rPr lang="ru-RU" dirty="0" err="1"/>
              <a:t>навчально-профейс</a:t>
            </a:r>
            <a:r>
              <a:rPr lang="uk-UA" dirty="0" err="1"/>
              <a:t>ійних</a:t>
            </a:r>
            <a:r>
              <a:rPr lang="uk-UA" dirty="0"/>
              <a:t> мотивацій студентів-</a:t>
            </a:r>
            <a:r>
              <a:rPr lang="uk-UA" dirty="0" err="1"/>
              <a:t>інформатиків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46BA5-7735-4C6A-854A-5F34AEE6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4043" y="4474029"/>
            <a:ext cx="4147457" cy="2122714"/>
          </a:xfrm>
        </p:spPr>
        <p:txBody>
          <a:bodyPr>
            <a:normAutofit fontScale="92500"/>
          </a:bodyPr>
          <a:lstStyle/>
          <a:p>
            <a:pPr algn="l"/>
            <a:r>
              <a:rPr lang="uk-UA" dirty="0" err="1"/>
              <a:t>Рожанська</a:t>
            </a:r>
            <a:r>
              <a:rPr lang="uk-UA" dirty="0"/>
              <a:t> Уляна – 1 курс</a:t>
            </a:r>
          </a:p>
          <a:p>
            <a:pPr algn="l"/>
            <a:r>
              <a:rPr lang="uk-UA" dirty="0" err="1"/>
              <a:t>Пашковець</a:t>
            </a:r>
            <a:r>
              <a:rPr lang="uk-UA" dirty="0"/>
              <a:t> Марія – 2 курс</a:t>
            </a:r>
          </a:p>
          <a:p>
            <a:pPr algn="l"/>
            <a:r>
              <a:rPr lang="uk-UA" dirty="0" err="1"/>
              <a:t>Паук</a:t>
            </a:r>
            <a:r>
              <a:rPr lang="uk-UA" dirty="0"/>
              <a:t> Вікторія – 3 курс</a:t>
            </a:r>
          </a:p>
          <a:p>
            <a:pPr algn="l"/>
            <a:r>
              <a:rPr lang="uk-UA" dirty="0"/>
              <a:t>Уткіна Дарина – 4 курс</a:t>
            </a:r>
          </a:p>
          <a:p>
            <a:pPr algn="l"/>
            <a:r>
              <a:rPr lang="uk-UA" dirty="0" err="1"/>
              <a:t>Ронська</a:t>
            </a:r>
            <a:r>
              <a:rPr lang="uk-UA" dirty="0"/>
              <a:t> Дарина - спеціальність</a:t>
            </a:r>
          </a:p>
          <a:p>
            <a:pPr algn="l"/>
            <a:endParaRPr lang="uk-UA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71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8F46-4491-44A3-8E81-A2C37C0B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1 - «</a:t>
            </a:r>
            <a:r>
              <a:rPr lang="ru-RU" dirty="0" err="1"/>
              <a:t>Мотивація</a:t>
            </a:r>
            <a:r>
              <a:rPr lang="ru-RU" dirty="0"/>
              <a:t>: </a:t>
            </a:r>
            <a:r>
              <a:rPr lang="ru-RU" dirty="0" err="1"/>
              <a:t>уникнення</a:t>
            </a:r>
            <a:r>
              <a:rPr lang="ru-RU" dirty="0"/>
              <a:t> </a:t>
            </a:r>
            <a:r>
              <a:rPr lang="ru-RU" dirty="0" err="1"/>
              <a:t>невдач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надія</a:t>
            </a:r>
            <a:r>
              <a:rPr lang="ru-RU" dirty="0"/>
              <a:t> на </a:t>
            </a:r>
            <a:r>
              <a:rPr lang="ru-RU" dirty="0" err="1"/>
              <a:t>успіх</a:t>
            </a:r>
            <a:r>
              <a:rPr lang="ru-RU" dirty="0"/>
              <a:t>»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B3C39-322A-4996-8193-2CAD6A116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375" y="1894114"/>
            <a:ext cx="7506621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8F46-4491-44A3-8E81-A2C37C0B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923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 2 - «</a:t>
            </a:r>
            <a:r>
              <a:rPr lang="ru-RU" dirty="0" err="1"/>
              <a:t>Внутрішня</a:t>
            </a:r>
            <a:r>
              <a:rPr lang="ru-RU" dirty="0"/>
              <a:t> </a:t>
            </a:r>
            <a:r>
              <a:rPr lang="ru-RU" dirty="0" err="1"/>
              <a:t>мотивація</a:t>
            </a:r>
            <a:r>
              <a:rPr lang="ru-RU" dirty="0"/>
              <a:t> за предметами: 1-математична</a:t>
            </a:r>
            <a:r>
              <a:rPr lang="en-US" dirty="0"/>
              <a:t>, </a:t>
            </a:r>
            <a:r>
              <a:rPr lang="ru-RU" dirty="0"/>
              <a:t>2-історія, 3-за </a:t>
            </a:r>
            <a:r>
              <a:rPr lang="ru-RU" dirty="0" err="1"/>
              <a:t>спеціальністю</a:t>
            </a:r>
            <a:r>
              <a:rPr lang="ru-RU" dirty="0"/>
              <a:t>»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6513B-B862-4494-A8E0-4B593364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E1D69-9318-48AC-B1F4-4ADA3CD5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507232"/>
            <a:ext cx="11544300" cy="380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1C90-A458-4834-B52E-F1716B25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3. Числові х-</a:t>
            </a:r>
            <a:r>
              <a:rPr lang="uk-UA" dirty="0" err="1"/>
              <a:t>ки</a:t>
            </a:r>
            <a:r>
              <a:rPr lang="uk-UA" dirty="0"/>
              <a:t> центральної тенденції та розкиду для оцінок та 2-х тестів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A9337-E247-4CE9-920B-83235527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11337"/>
          </a:xfrm>
        </p:spPr>
        <p:txBody>
          <a:bodyPr/>
          <a:lstStyle/>
          <a:p>
            <a:r>
              <a:rPr lang="uk-UA" dirty="0"/>
              <a:t>Обчислити числові характеристики центральної тенденції та розкиду: вибіркове середнє, дисперсію, </a:t>
            </a:r>
            <a:r>
              <a:rPr lang="uk-UA" dirty="0" err="1"/>
              <a:t>середньок</a:t>
            </a:r>
            <a:r>
              <a:rPr lang="uk-UA" dirty="0"/>
              <a:t> - </a:t>
            </a:r>
            <a:r>
              <a:rPr lang="uk-UA" dirty="0" err="1"/>
              <a:t>вадратичне</a:t>
            </a:r>
            <a:r>
              <a:rPr lang="uk-UA" dirty="0"/>
              <a:t> відхилення, моду, медіану, коефіцієнти асиметрії та ексцесу.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1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9CD4-3E8C-4FA5-86C0-75ABA600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Числові характеристики для оцінок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6ADD-B0F4-4C57-8EDC-D26FD5ED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FF5A7-744D-4FB5-8C83-6FC7DB6D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1" y="1537494"/>
            <a:ext cx="1156329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9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E8C2-1F35-4541-B4C1-20679B7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Числові характеристики для тестів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3194-1D82-4248-90A9-E1A619B6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DC7DB-740D-47E1-8C58-74F3F575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21" y="1595438"/>
            <a:ext cx="2524125" cy="45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BD8DA-E87F-4722-A332-2596E364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66" y="1475695"/>
            <a:ext cx="45815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9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2040-5EF1-4433-8EAC-9DD6096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4. Коробки з вусами  для оцінок та 2-х тестів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84A0-3DCF-4D4D-92C6-37F91FBC1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Побудувати коробки з вусами відносно середнього і відносно медіани.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11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BB3C-8CE7-46F4-BE41-7C2C907E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Коробки з вусами для оцінок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0A45-7C61-4FB1-9588-74E41793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6CF8E-2E9A-43CE-A69B-CA84C92B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306410"/>
            <a:ext cx="110775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EE11-BC16-47FC-B771-AA932C1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 2 - «</a:t>
            </a:r>
            <a:r>
              <a:rPr lang="ru-RU" dirty="0" err="1"/>
              <a:t>Внутрішня</a:t>
            </a:r>
            <a:r>
              <a:rPr lang="ru-RU" dirty="0"/>
              <a:t> </a:t>
            </a:r>
            <a:r>
              <a:rPr lang="ru-RU" dirty="0" err="1"/>
              <a:t>мотивація</a:t>
            </a:r>
            <a:r>
              <a:rPr lang="ru-RU" dirty="0"/>
              <a:t> за предметами: 1-математична (</a:t>
            </a:r>
            <a:r>
              <a:rPr lang="ru-RU" dirty="0" err="1"/>
              <a:t>теорія</a:t>
            </a:r>
            <a:r>
              <a:rPr lang="ru-RU" dirty="0"/>
              <a:t> </a:t>
            </a:r>
            <a:r>
              <a:rPr lang="ru-RU" dirty="0" err="1"/>
              <a:t>ймовірностей</a:t>
            </a:r>
            <a:r>
              <a:rPr lang="ru-RU" dirty="0"/>
              <a:t>, </a:t>
            </a:r>
            <a:r>
              <a:rPr lang="ru-RU" dirty="0" err="1"/>
              <a:t>тощо</a:t>
            </a:r>
            <a:r>
              <a:rPr lang="ru-RU" dirty="0"/>
              <a:t>), 2-історія, 3-за </a:t>
            </a:r>
            <a:r>
              <a:rPr lang="ru-RU" dirty="0" err="1"/>
              <a:t>спеціальністю</a:t>
            </a:r>
            <a:r>
              <a:rPr lang="ru-RU" dirty="0"/>
              <a:t>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74DD-67D7-474E-925B-9652748E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05558-1E7C-4E64-918E-3F5C8088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366963"/>
            <a:ext cx="11287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8F46-4491-44A3-8E81-A2C37C0B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9232"/>
          </a:xfrm>
        </p:spPr>
        <p:txBody>
          <a:bodyPr>
            <a:normAutofit/>
          </a:bodyPr>
          <a:lstStyle/>
          <a:p>
            <a:r>
              <a:rPr lang="ru-RU" dirty="0"/>
              <a:t>Тест 3 - «</a:t>
            </a:r>
            <a:r>
              <a:rPr lang="ru-RU" dirty="0" err="1"/>
              <a:t>Діагностика</a:t>
            </a:r>
            <a:r>
              <a:rPr lang="ru-RU" dirty="0"/>
              <a:t> </a:t>
            </a:r>
            <a:r>
              <a:rPr lang="ru-RU" dirty="0" err="1"/>
              <a:t>навчальної</a:t>
            </a:r>
            <a:r>
              <a:rPr lang="ru-RU" dirty="0"/>
              <a:t> </a:t>
            </a:r>
            <a:r>
              <a:rPr lang="ru-RU" dirty="0" err="1"/>
              <a:t>мотивації</a:t>
            </a:r>
            <a:r>
              <a:rPr lang="ru-RU" dirty="0"/>
              <a:t> за 1-7 шкалою»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4340582-FB63-45A8-BE1A-E4D90F30E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135" y="2439609"/>
            <a:ext cx="11283730" cy="39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890-AEA3-4F98-AB39-18D80916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5. </a:t>
            </a:r>
            <a:r>
              <a:rPr lang="en-US" dirty="0"/>
              <a:t>C</a:t>
            </a:r>
            <a:r>
              <a:rPr lang="uk-UA" dirty="0" err="1"/>
              <a:t>татистичні</a:t>
            </a:r>
            <a:r>
              <a:rPr lang="uk-UA" dirty="0"/>
              <a:t> похибки для оцінок та 2-х тестів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C470-3207-45FD-A337-256054089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Визначити статистичну похибку у тесті дослідження середнього балу з кожної дисципліни і у тесті дослідження проценту жіночої статті  (пропорції). Дослідити </a:t>
            </a:r>
            <a:r>
              <a:rPr lang="uk-UA" dirty="0" err="1"/>
              <a:t>звязок</a:t>
            </a:r>
            <a:r>
              <a:rPr lang="uk-UA" dirty="0"/>
              <a:t> з </a:t>
            </a:r>
            <a:r>
              <a:rPr lang="uk-UA" dirty="0" err="1"/>
              <a:t>обємом</a:t>
            </a:r>
            <a:r>
              <a:rPr lang="uk-UA" dirty="0"/>
              <a:t> вибірки. Визначити інтервальні оцінки.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31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D050-0A5D-48DE-AA6B-57FFFACC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1093106"/>
          </a:xfrm>
        </p:spPr>
        <p:txBody>
          <a:bodyPr>
            <a:normAutofit/>
          </a:bodyPr>
          <a:lstStyle/>
          <a:p>
            <a:r>
              <a:rPr lang="ru-RU" dirty="0"/>
              <a:t>1. </a:t>
            </a:r>
            <a:r>
              <a:rPr lang="ru-RU" dirty="0" err="1"/>
              <a:t>Збір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матриця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5671-FFEB-45E8-9115-1349F0F51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41071"/>
            <a:ext cx="10515600" cy="4048579"/>
          </a:xfrm>
        </p:spPr>
        <p:txBody>
          <a:bodyPr>
            <a:normAutofit/>
          </a:bodyPr>
          <a:lstStyle/>
          <a:p>
            <a:r>
              <a:rPr lang="ru-RU" dirty="0"/>
              <a:t> Провести </a:t>
            </a:r>
            <a:r>
              <a:rPr lang="ru-RU" dirty="0" err="1"/>
              <a:t>анкетування</a:t>
            </a:r>
            <a:r>
              <a:rPr lang="ru-RU" dirty="0"/>
              <a:t> </a:t>
            </a:r>
            <a:r>
              <a:rPr lang="ru-RU" dirty="0" err="1"/>
              <a:t>студентів</a:t>
            </a:r>
            <a:r>
              <a:rPr lang="ru-RU" dirty="0"/>
              <a:t>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за </a:t>
            </a:r>
            <a:r>
              <a:rPr lang="ru-RU" dirty="0" err="1"/>
              <a:t>трьома</a:t>
            </a:r>
            <a:r>
              <a:rPr lang="ru-RU" dirty="0"/>
              <a:t> тестами. (див. </a:t>
            </a:r>
            <a:r>
              <a:rPr lang="ru-RU" dirty="0" err="1"/>
              <a:t>Додаток</a:t>
            </a:r>
            <a:r>
              <a:rPr lang="ru-RU" dirty="0"/>
              <a:t>). </a:t>
            </a:r>
          </a:p>
          <a:p>
            <a:r>
              <a:rPr lang="ru-RU" dirty="0"/>
              <a:t>Тест 1 - «</a:t>
            </a:r>
            <a:r>
              <a:rPr lang="ru-RU" dirty="0" err="1"/>
              <a:t>Мотивація</a:t>
            </a:r>
            <a:r>
              <a:rPr lang="ru-RU" dirty="0"/>
              <a:t>: </a:t>
            </a:r>
            <a:r>
              <a:rPr lang="ru-RU" dirty="0" err="1"/>
              <a:t>уникнення</a:t>
            </a:r>
            <a:r>
              <a:rPr lang="ru-RU" dirty="0"/>
              <a:t> </a:t>
            </a:r>
            <a:r>
              <a:rPr lang="ru-RU" dirty="0" err="1"/>
              <a:t>невдач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надія</a:t>
            </a:r>
            <a:r>
              <a:rPr lang="ru-RU" dirty="0"/>
              <a:t> на </a:t>
            </a:r>
            <a:r>
              <a:rPr lang="ru-RU" dirty="0" err="1"/>
              <a:t>успіх</a:t>
            </a:r>
            <a:r>
              <a:rPr lang="ru-RU" dirty="0"/>
              <a:t>», </a:t>
            </a:r>
          </a:p>
          <a:p>
            <a:r>
              <a:rPr lang="ru-RU" dirty="0"/>
              <a:t>Тест 2 - «</a:t>
            </a:r>
            <a:r>
              <a:rPr lang="ru-RU" dirty="0" err="1"/>
              <a:t>Внутрішня</a:t>
            </a:r>
            <a:r>
              <a:rPr lang="ru-RU" dirty="0"/>
              <a:t> </a:t>
            </a:r>
            <a:r>
              <a:rPr lang="ru-RU" dirty="0" err="1"/>
              <a:t>мотивація</a:t>
            </a:r>
            <a:r>
              <a:rPr lang="ru-RU" dirty="0"/>
              <a:t> за предметами: 1-математична (</a:t>
            </a:r>
            <a:r>
              <a:rPr lang="ru-RU" dirty="0" err="1"/>
              <a:t>теорія</a:t>
            </a:r>
            <a:r>
              <a:rPr lang="ru-RU" dirty="0"/>
              <a:t> </a:t>
            </a:r>
            <a:r>
              <a:rPr lang="ru-RU" dirty="0" err="1"/>
              <a:t>ймовірностей</a:t>
            </a:r>
            <a:r>
              <a:rPr lang="ru-RU" dirty="0"/>
              <a:t>, </a:t>
            </a:r>
            <a:r>
              <a:rPr lang="ru-RU" dirty="0" err="1"/>
              <a:t>тощо</a:t>
            </a:r>
            <a:r>
              <a:rPr lang="ru-RU" dirty="0"/>
              <a:t>), 2-гуманітарна, 3-за </a:t>
            </a:r>
            <a:r>
              <a:rPr lang="ru-RU" dirty="0" err="1"/>
              <a:t>спеціальністю</a:t>
            </a:r>
            <a:r>
              <a:rPr lang="ru-RU" dirty="0"/>
              <a:t>», </a:t>
            </a:r>
          </a:p>
          <a:p>
            <a:r>
              <a:rPr lang="ru-RU" dirty="0"/>
              <a:t>Тест 3 - «</a:t>
            </a:r>
            <a:r>
              <a:rPr lang="ru-RU" dirty="0" err="1"/>
              <a:t>Діагностіка</a:t>
            </a:r>
            <a:r>
              <a:rPr lang="ru-RU" dirty="0"/>
              <a:t> </a:t>
            </a:r>
            <a:r>
              <a:rPr lang="ru-RU" dirty="0" err="1"/>
              <a:t>навчальної</a:t>
            </a:r>
            <a:r>
              <a:rPr lang="ru-RU" dirty="0"/>
              <a:t> </a:t>
            </a:r>
            <a:r>
              <a:rPr lang="ru-RU" dirty="0" err="1"/>
              <a:t>мотивації</a:t>
            </a:r>
            <a:r>
              <a:rPr lang="ru-RU" dirty="0"/>
              <a:t> за 1-7 шкалою». </a:t>
            </a:r>
            <a:r>
              <a:rPr lang="ru-RU" dirty="0" err="1"/>
              <a:t>Крім</a:t>
            </a:r>
            <a:r>
              <a:rPr lang="ru-RU" dirty="0"/>
              <a:t> того </a:t>
            </a:r>
            <a:r>
              <a:rPr lang="ru-RU" dirty="0" err="1"/>
              <a:t>опитати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з  </a:t>
            </a:r>
            <a:r>
              <a:rPr lang="ru-RU" dirty="0" err="1"/>
              <a:t>теорії</a:t>
            </a:r>
            <a:r>
              <a:rPr lang="ru-RU" dirty="0"/>
              <a:t> </a:t>
            </a:r>
            <a:r>
              <a:rPr lang="ru-RU" dirty="0" err="1"/>
              <a:t>ймовірностей</a:t>
            </a:r>
            <a:r>
              <a:rPr lang="ru-RU" dirty="0"/>
              <a:t>, </a:t>
            </a:r>
            <a:r>
              <a:rPr lang="ru-RU" dirty="0" err="1"/>
              <a:t>гуманітарних</a:t>
            </a:r>
            <a:r>
              <a:rPr lang="ru-RU" dirty="0"/>
              <a:t> (</a:t>
            </a:r>
            <a:r>
              <a:rPr lang="ru-RU" dirty="0" err="1"/>
              <a:t>історія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філософія</a:t>
            </a:r>
            <a:r>
              <a:rPr lang="ru-RU" dirty="0"/>
              <a:t>) та з </a:t>
            </a:r>
            <a:r>
              <a:rPr lang="ru-RU" dirty="0" err="1"/>
              <a:t>предметоу</a:t>
            </a:r>
            <a:r>
              <a:rPr lang="ru-RU" dirty="0"/>
              <a:t> за </a:t>
            </a:r>
            <a:r>
              <a:rPr lang="ru-RU" dirty="0" err="1"/>
              <a:t>спеціальністю</a:t>
            </a:r>
            <a:r>
              <a:rPr lang="ru-RU" dirty="0"/>
              <a:t> (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фінанси</a:t>
            </a:r>
            <a:r>
              <a:rPr lang="ru-RU" dirty="0"/>
              <a:t>, </a:t>
            </a:r>
            <a:r>
              <a:rPr lang="ru-RU" dirty="0" err="1"/>
              <a:t>тощо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4868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03C2-6914-4A36-A57E-A6B6A319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ABDFF-9882-44B5-8E86-CBC746023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8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C81D-72C6-42D8-A501-88D6C44D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6. </a:t>
            </a:r>
            <a:r>
              <a:rPr lang="ru-RU" dirty="0"/>
              <a:t>М</a:t>
            </a:r>
            <a:r>
              <a:rPr lang="uk-UA" dirty="0" err="1"/>
              <a:t>етод</a:t>
            </a:r>
            <a:r>
              <a:rPr lang="uk-UA" dirty="0"/>
              <a:t> моментів для оцінок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558A-29DE-4469-BC5F-F76AFF5FB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Методом моментів знайти параметри розподілів. (нормальний, Стьюдента), зробити графік, порівняти гістограму і графік розподілу.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61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D308-5C62-4B12-89B2-9A6FE2BE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4AFD-6152-460C-B42C-0B24E9D7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88372-F57C-426D-91B2-BEABC74D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081087"/>
            <a:ext cx="112680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3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F11D-7F9A-427A-B087-6EEE40E6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4014"/>
            <a:ext cx="10515600" cy="1174523"/>
          </a:xfrm>
        </p:spPr>
        <p:txBody>
          <a:bodyPr>
            <a:normAutofit/>
          </a:bodyPr>
          <a:lstStyle/>
          <a:p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083AB-FA6A-4448-AAB7-CDE645B6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00301"/>
            <a:ext cx="10515600" cy="368935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dirty="0" err="1"/>
              <a:t>Оцінки</a:t>
            </a:r>
            <a:r>
              <a:rPr lang="ru-RU" dirty="0"/>
              <a:t>. </a:t>
            </a:r>
            <a:r>
              <a:rPr lang="ru-RU" dirty="0" err="1"/>
              <a:t>Інформатики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високі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з </a:t>
            </a:r>
            <a:r>
              <a:rPr lang="ru-RU" dirty="0" err="1"/>
              <a:t>гуманітарних</a:t>
            </a:r>
            <a:r>
              <a:rPr lang="ru-RU" dirty="0"/>
              <a:t> </a:t>
            </a:r>
            <a:r>
              <a:rPr lang="ru-RU" dirty="0" err="1"/>
              <a:t>предметів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, </a:t>
            </a:r>
            <a:r>
              <a:rPr lang="ru-RU" dirty="0" err="1"/>
              <a:t>студенти</a:t>
            </a:r>
            <a:r>
              <a:rPr lang="ru-RU" dirty="0"/>
              <a:t> четвертого курсу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порівняно</a:t>
            </a:r>
            <a:r>
              <a:rPr lang="ru-RU" dirty="0"/>
              <a:t> </a:t>
            </a:r>
            <a:r>
              <a:rPr lang="ru-RU" dirty="0" err="1"/>
              <a:t>низькі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з математики.</a:t>
            </a:r>
          </a:p>
          <a:p>
            <a:pPr marL="342900" indent="-342900">
              <a:buFontTx/>
              <a:buChar char="-"/>
            </a:pPr>
            <a:r>
              <a:rPr lang="ru-RU" dirty="0"/>
              <a:t>Тест 1. </a:t>
            </a:r>
            <a:r>
              <a:rPr lang="ru-RU" dirty="0" err="1"/>
              <a:t>Приблизно</a:t>
            </a:r>
            <a:r>
              <a:rPr lang="ru-RU" dirty="0"/>
              <a:t> 2/3 </a:t>
            </a:r>
            <a:r>
              <a:rPr lang="ru-RU" dirty="0" err="1"/>
              <a:t>студентів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вираженого</a:t>
            </a:r>
            <a:r>
              <a:rPr lang="ru-RU" dirty="0"/>
              <a:t> полюсу, </a:t>
            </a:r>
            <a:r>
              <a:rPr lang="ru-RU" dirty="0" err="1"/>
              <a:t>студентів</a:t>
            </a:r>
            <a:r>
              <a:rPr lang="ru-RU" dirty="0"/>
              <a:t> </a:t>
            </a:r>
            <a:r>
              <a:rPr lang="ru-RU" dirty="0" err="1"/>
              <a:t>орієнтованих</a:t>
            </a:r>
            <a:r>
              <a:rPr lang="ru-RU" dirty="0"/>
              <a:t> на </a:t>
            </a:r>
            <a:r>
              <a:rPr lang="ru-RU" dirty="0" err="1"/>
              <a:t>уникнення</a:t>
            </a:r>
            <a:r>
              <a:rPr lang="ru-RU" dirty="0"/>
              <a:t> </a:t>
            </a:r>
            <a:r>
              <a:rPr lang="ru-RU" dirty="0" err="1"/>
              <a:t>невдач</a:t>
            </a:r>
            <a:r>
              <a:rPr lang="ru-RU" dirty="0"/>
              <a:t> і </a:t>
            </a:r>
            <a:r>
              <a:rPr lang="ru-RU" dirty="0" err="1"/>
              <a:t>надію</a:t>
            </a:r>
            <a:r>
              <a:rPr lang="ru-RU" dirty="0"/>
              <a:t> на </a:t>
            </a:r>
            <a:r>
              <a:rPr lang="ru-RU" dirty="0" err="1"/>
              <a:t>успіх</a:t>
            </a:r>
            <a:r>
              <a:rPr lang="ru-RU" dirty="0"/>
              <a:t> </a:t>
            </a:r>
            <a:r>
              <a:rPr lang="ru-RU" dirty="0" err="1"/>
              <a:t>приблизно</a:t>
            </a:r>
            <a:r>
              <a:rPr lang="ru-RU" dirty="0"/>
              <a:t> </a:t>
            </a:r>
            <a:r>
              <a:rPr lang="ru-RU" dirty="0" err="1"/>
              <a:t>однакова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.</a:t>
            </a:r>
          </a:p>
          <a:p>
            <a:pPr marL="342900" indent="-342900">
              <a:buFontTx/>
              <a:buChar char="-"/>
            </a:pPr>
            <a:r>
              <a:rPr lang="ru-RU" dirty="0"/>
              <a:t>Тест 2. </a:t>
            </a:r>
            <a:r>
              <a:rPr lang="ru-RU" dirty="0" err="1"/>
              <a:t>Приблизно</a:t>
            </a:r>
            <a:r>
              <a:rPr lang="ru-RU" dirty="0"/>
              <a:t> 4/5 </a:t>
            </a:r>
            <a:r>
              <a:rPr lang="ru-RU" dirty="0" err="1"/>
              <a:t>студентів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середній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внутрішньої</a:t>
            </a:r>
            <a:r>
              <a:rPr lang="ru-RU" dirty="0"/>
              <a:t> </a:t>
            </a:r>
            <a:r>
              <a:rPr lang="ru-RU" dirty="0" err="1"/>
              <a:t>мотивації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предмету.</a:t>
            </a:r>
          </a:p>
          <a:p>
            <a:pPr marL="342900" indent="-342900">
              <a:buFontTx/>
              <a:buChar char="-"/>
            </a:pPr>
            <a:r>
              <a:rPr lang="ru-RU" dirty="0"/>
              <a:t>Тест 3. </a:t>
            </a:r>
            <a:r>
              <a:rPr lang="ru-RU" dirty="0" err="1"/>
              <a:t>Найважливішими</a:t>
            </a:r>
            <a:r>
              <a:rPr lang="ru-RU" dirty="0"/>
              <a:t> для </a:t>
            </a:r>
            <a:r>
              <a:rPr lang="ru-RU" dirty="0" err="1"/>
              <a:t>студентів</a:t>
            </a:r>
            <a:r>
              <a:rPr lang="ru-RU" dirty="0"/>
              <a:t> є </a:t>
            </a:r>
            <a:r>
              <a:rPr lang="ru-RU" dirty="0" err="1"/>
              <a:t>професійні</a:t>
            </a:r>
            <a:r>
              <a:rPr lang="ru-RU" dirty="0"/>
              <a:t> </a:t>
            </a:r>
            <a:r>
              <a:rPr lang="ru-RU" dirty="0" err="1"/>
              <a:t>мотиви</a:t>
            </a:r>
            <a:r>
              <a:rPr lang="ru-RU" dirty="0"/>
              <a:t>.</a:t>
            </a:r>
          </a:p>
          <a:p>
            <a:pPr marL="342900" indent="-34290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95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A394-DB23-4B07-A596-5F44726C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Матриця даних 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7452C-AAB1-4884-8160-A505C8CB3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765" y="1825625"/>
            <a:ext cx="10062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0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7DD1-A012-4818-AE71-BBECC83C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1321707"/>
          </a:xfrm>
        </p:spPr>
        <p:txBody>
          <a:bodyPr>
            <a:normAutofit/>
          </a:bodyPr>
          <a:lstStyle/>
          <a:p>
            <a:r>
              <a:rPr lang="uk-UA" dirty="0"/>
              <a:t>2. Візуалізація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447AD-67E1-47AF-80B6-0FD1FA01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77887"/>
            <a:ext cx="10515600" cy="3411764"/>
          </a:xfrm>
        </p:spPr>
        <p:txBody>
          <a:bodyPr>
            <a:normAutofit/>
          </a:bodyPr>
          <a:lstStyle/>
          <a:p>
            <a:r>
              <a:rPr lang="uk-UA" dirty="0"/>
              <a:t>Візуалізувати дані (для статті, оцінок, ознак з тестів 1,2,3). Побудувати полігон, гістограму, емпіричну функцію розподілу, кумулятивну криву,  - “”відмітити на ній медіану та </a:t>
            </a:r>
            <a:r>
              <a:rPr lang="uk-UA" dirty="0" err="1"/>
              <a:t>квартилі</a:t>
            </a:r>
            <a:r>
              <a:rPr lang="uk-UA" dirty="0"/>
              <a:t> для оцінок, ознак з тестів 1, 2.</a:t>
            </a:r>
            <a:endParaRPr lang="ru-RU" dirty="0"/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73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B9B3-4891-4F85-A1B6-455ECD12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Кількість опитаних за  курсом, розподіл за статтю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A92F2-99CB-4FF4-98FA-53B4BB77A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341" y="2000931"/>
            <a:ext cx="5724525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7F017-44FE-4F62-8AA9-1BDEAAB7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29" y="2461080"/>
            <a:ext cx="3790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116A-1F55-498F-8EF2-0C0D8D8A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Середні оцінки (за курсом та дисциплінами)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0864F-3E5B-4564-BDC2-3E94BDF0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2C117-35C8-4A83-A0DB-C31C78C3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" y="2419464"/>
            <a:ext cx="11740243" cy="3423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CF54D-7A1E-478A-87DB-A2FC379A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6" y="2183265"/>
            <a:ext cx="110966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7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3F14-DDBC-4323-A615-0B856B17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8CC6-297D-44C3-AEE3-D7A2BBE4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B09F1-F386-40DE-8C48-F62C97C1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72" y="681037"/>
            <a:ext cx="11550231" cy="49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8768-22A6-4D59-9854-28134CAC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D784-C985-40AC-B4C3-084106D4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616EA-C85E-4096-BBCF-356F5522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681037"/>
            <a:ext cx="11137446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37BD-13A6-4622-B0E7-0DE5AB2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69B8-96C5-489B-ADC2-CFB41F6F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F4EB5-EB64-4C87-9BD0-F6B2C7A7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2" y="681037"/>
            <a:ext cx="11876358" cy="49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2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575</Words>
  <Application>Microsoft Office PowerPoint</Application>
  <PresentationFormat>Widescreen</PresentationFormat>
  <Paragraphs>45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Описова статистика навчально-профейсійних мотивацій студентів-інформатиків</vt:lpstr>
      <vt:lpstr>1. Збір даних та матриця даних </vt:lpstr>
      <vt:lpstr>Матриця даних </vt:lpstr>
      <vt:lpstr>2. Візуалізація</vt:lpstr>
      <vt:lpstr>Кількість опитаних за  курсом, розподіл за статтю</vt:lpstr>
      <vt:lpstr>Середні оцінки (за курсом та дисциплінами)</vt:lpstr>
      <vt:lpstr>PowerPoint Presentation</vt:lpstr>
      <vt:lpstr>PowerPoint Presentation</vt:lpstr>
      <vt:lpstr>PowerPoint Presentation</vt:lpstr>
      <vt:lpstr>Тест 1 - «Мотивація: уникнення невдач чи надія на успіх»</vt:lpstr>
      <vt:lpstr>Тест 2 - «Внутрішня мотивація за предметами: 1-математична, 2-історія, 3-за спеціальністю»</vt:lpstr>
      <vt:lpstr>3. Числові х-ки центральної тенденції та розкиду для оцінок та 2-х тестів</vt:lpstr>
      <vt:lpstr>Числові характеристики для оцінок</vt:lpstr>
      <vt:lpstr>Числові характеристики для тестів </vt:lpstr>
      <vt:lpstr>4. Коробки з вусами  для оцінок та 2-х тестів</vt:lpstr>
      <vt:lpstr>Коробки з вусами для оцінок</vt:lpstr>
      <vt:lpstr>Тест 2 - «Внутрішня мотивація за предметами: 1-математична (теорія ймовірностей, тощо), 2-історія, 3-за спеціальністю»</vt:lpstr>
      <vt:lpstr>Тест 3 - «Діагностика навчальної мотивації за 1-7 шкалою»</vt:lpstr>
      <vt:lpstr>5. Cтатистичні похибки для оцінок та 2-х тестів</vt:lpstr>
      <vt:lpstr>PowerPoint Presentation</vt:lpstr>
      <vt:lpstr>6. Метод моментів для оцінок</vt:lpstr>
      <vt:lpstr>PowerPoint Presentation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Описова статистика навчально-профейсійних мотивацій студентів-інформатиків</dc:title>
  <dc:creator>Daryna Ronska</dc:creator>
  <cp:lastModifiedBy>Daryna Ronska</cp:lastModifiedBy>
  <cp:revision>11</cp:revision>
  <dcterms:created xsi:type="dcterms:W3CDTF">2020-02-19T06:21:20Z</dcterms:created>
  <dcterms:modified xsi:type="dcterms:W3CDTF">2020-02-19T10:26:47Z</dcterms:modified>
</cp:coreProperties>
</file>