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74" r:id="rId13"/>
    <p:sldId id="267" r:id="rId14"/>
    <p:sldId id="268" r:id="rId15"/>
    <p:sldId id="269" r:id="rId16"/>
    <p:sldId id="272" r:id="rId17"/>
    <p:sldId id="270" r:id="rId18"/>
    <p:sldId id="271"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E32C26-213B-4265-A861-7C62E10274F8}" v="1445" dt="2020-12-15T20:28:46.5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12/15/2020</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78092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12/15/2020</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7352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12/15/2020</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23573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12/15/2020</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7812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12/15/2020</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10872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12/15/2020</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11232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12/15/2020</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9840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12/15/2020</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99182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12/15/2020</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7847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12/15/2020</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08544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12/15/2020</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87928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12/15/2020</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519201841"/>
      </p:ext>
    </p:extLst>
  </p:cSld>
  <p:clrMap bg1="lt1" tx1="dk1" bg2="lt2" tx2="dk2" accent1="accent1" accent2="accent2" accent3="accent3" accent4="accent4" accent5="accent5" accent6="accent6" hlink="hlink" folHlink="folHlink"/>
  <p:sldLayoutIdLst>
    <p:sldLayoutId id="2147483697" r:id="rId1"/>
    <p:sldLayoutId id="2147483687" r:id="rId2"/>
    <p:sldLayoutId id="2147483688" r:id="rId3"/>
    <p:sldLayoutId id="2147483689" r:id="rId4"/>
    <p:sldLayoutId id="2147483690" r:id="rId5"/>
    <p:sldLayoutId id="2147483691" r:id="rId6"/>
    <p:sldLayoutId id="2147483692" r:id="rId7"/>
    <p:sldLayoutId id="2147483696" r:id="rId8"/>
    <p:sldLayoutId id="2147483693" r:id="rId9"/>
    <p:sldLayoutId id="2147483694" r:id="rId10"/>
    <p:sldLayoutId id="2147483695"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729F2144-48B7-4730-955E-365ECED3A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0">
            <a:extLst>
              <a:ext uri="{FF2B5EF4-FFF2-40B4-BE49-F238E27FC236}">
                <a16:creationId xmlns:a16="http://schemas.microsoft.com/office/drawing/2014/main" id="{E765FF50-D2F9-4A4F-86ED-F101E172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p:cNvSpPr>
            <a:spLocks noGrp="1"/>
          </p:cNvSpPr>
          <p:nvPr>
            <p:ph type="ctrTitle"/>
          </p:nvPr>
        </p:nvSpPr>
        <p:spPr>
          <a:xfrm>
            <a:off x="838200" y="513189"/>
            <a:ext cx="5797883" cy="2667000"/>
          </a:xfrm>
        </p:spPr>
        <p:txBody>
          <a:bodyPr anchor="b">
            <a:normAutofit/>
          </a:bodyPr>
          <a:lstStyle/>
          <a:p>
            <a:pPr algn="l"/>
            <a:r>
              <a:rPr lang="en-US">
                <a:solidFill>
                  <a:schemeClr val="tx2"/>
                </a:solidFill>
              </a:rPr>
              <a:t>Trip Advisor Hotel Reviews</a:t>
            </a:r>
          </a:p>
        </p:txBody>
      </p:sp>
      <p:sp>
        <p:nvSpPr>
          <p:cNvPr id="3" name="Subtitle 2"/>
          <p:cNvSpPr>
            <a:spLocks noGrp="1"/>
          </p:cNvSpPr>
          <p:nvPr>
            <p:ph type="subTitle" idx="1"/>
          </p:nvPr>
        </p:nvSpPr>
        <p:spPr>
          <a:xfrm>
            <a:off x="838200" y="3408788"/>
            <a:ext cx="5797882" cy="1785690"/>
          </a:xfrm>
        </p:spPr>
        <p:txBody>
          <a:bodyPr anchor="t">
            <a:normAutofit/>
          </a:bodyPr>
          <a:lstStyle/>
          <a:p>
            <a:pPr algn="l"/>
            <a:r>
              <a:rPr lang="en-US" sz="2200">
                <a:solidFill>
                  <a:schemeClr val="tx2"/>
                </a:solidFill>
              </a:rPr>
              <a:t>Daryna Ronska</a:t>
            </a:r>
            <a:endParaRPr lang="en-US" sz="2200" dirty="0">
              <a:solidFill>
                <a:schemeClr val="tx2"/>
              </a:solidFill>
            </a:endParaRPr>
          </a:p>
        </p:txBody>
      </p:sp>
      <p:pic>
        <p:nvPicPr>
          <p:cNvPr id="19" name="Picture 3">
            <a:extLst>
              <a:ext uri="{FF2B5EF4-FFF2-40B4-BE49-F238E27FC236}">
                <a16:creationId xmlns:a16="http://schemas.microsoft.com/office/drawing/2014/main" id="{3025AB56-6467-4C62-B1B6-11B45FBCE01B}"/>
              </a:ext>
            </a:extLst>
          </p:cNvPr>
          <p:cNvPicPr>
            <a:picLocks noChangeAspect="1"/>
          </p:cNvPicPr>
          <p:nvPr/>
        </p:nvPicPr>
        <p:blipFill rotWithShape="1">
          <a:blip r:embed="rId2"/>
          <a:srcRect l="41132" r="-7" b="-7"/>
          <a:stretch/>
        </p:blipFill>
        <p:spPr>
          <a:xfrm>
            <a:off x="7162800" y="10"/>
            <a:ext cx="5029200" cy="5693802"/>
          </a:xfrm>
          <a:prstGeom prst="rect">
            <a:avLst/>
          </a:prstGeom>
        </p:spPr>
      </p:pic>
      <p:sp>
        <p:nvSpPr>
          <p:cNvPr id="20" name="Rectangle 12">
            <a:extLst>
              <a:ext uri="{FF2B5EF4-FFF2-40B4-BE49-F238E27FC236}">
                <a16:creationId xmlns:a16="http://schemas.microsoft.com/office/drawing/2014/main" id="{04D834C7-8223-43DA-AA30-E15A1BC7B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3812"/>
            <a:ext cx="12192000" cy="1164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14">
            <a:extLst>
              <a:ext uri="{FF2B5EF4-FFF2-40B4-BE49-F238E27FC236}">
                <a16:creationId xmlns:a16="http://schemas.microsoft.com/office/drawing/2014/main" id="{B62DE6C5-8EB8-4E41-B0FF-93563AA4C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5693811"/>
            <a:ext cx="12191999" cy="1164188"/>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5568-B396-49D1-8A60-6EC4A1A28A07}"/>
              </a:ext>
            </a:extLst>
          </p:cNvPr>
          <p:cNvSpPr>
            <a:spLocks noGrp="1"/>
          </p:cNvSpPr>
          <p:nvPr>
            <p:ph type="title"/>
          </p:nvPr>
        </p:nvSpPr>
        <p:spPr/>
        <p:txBody>
          <a:bodyPr/>
          <a:lstStyle/>
          <a:p>
            <a:r>
              <a:rPr lang="en-US"/>
              <a:t>Metrics</a:t>
            </a:r>
            <a:endParaRPr lang="en-US" dirty="0"/>
          </a:p>
        </p:txBody>
      </p:sp>
      <p:sp>
        <p:nvSpPr>
          <p:cNvPr id="3" name="Content Placeholder 2">
            <a:extLst>
              <a:ext uri="{FF2B5EF4-FFF2-40B4-BE49-F238E27FC236}">
                <a16:creationId xmlns:a16="http://schemas.microsoft.com/office/drawing/2014/main" id="{CEF3CE53-4D78-4C6C-BCB9-88245BC7DF94}"/>
              </a:ext>
            </a:extLst>
          </p:cNvPr>
          <p:cNvSpPr>
            <a:spLocks noGrp="1"/>
          </p:cNvSpPr>
          <p:nvPr>
            <p:ph idx="1"/>
          </p:nvPr>
        </p:nvSpPr>
        <p:spPr/>
        <p:txBody>
          <a:bodyPr vert="horz" lIns="91440" tIns="45720" rIns="91440" bIns="45720" rtlCol="0" anchor="t">
            <a:normAutofit/>
          </a:bodyPr>
          <a:lstStyle/>
          <a:p>
            <a:r>
              <a:rPr lang="en-US"/>
              <a:t>Loss function – MSE.</a:t>
            </a:r>
          </a:p>
          <a:p>
            <a:r>
              <a:rPr lang="en-US"/>
              <a:t>Score metric – Quadratic Weighted Kappa.</a:t>
            </a:r>
          </a:p>
        </p:txBody>
      </p:sp>
    </p:spTree>
    <p:extLst>
      <p:ext uri="{BB962C8B-B14F-4D97-AF65-F5344CB8AC3E}">
        <p14:creationId xmlns:p14="http://schemas.microsoft.com/office/powerpoint/2010/main" val="2216161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B2E44-D73B-448B-95FE-A3892812CAD3}"/>
              </a:ext>
            </a:extLst>
          </p:cNvPr>
          <p:cNvSpPr>
            <a:spLocks noGrp="1"/>
          </p:cNvSpPr>
          <p:nvPr>
            <p:ph type="title"/>
          </p:nvPr>
        </p:nvSpPr>
        <p:spPr/>
        <p:txBody>
          <a:bodyPr/>
          <a:lstStyle/>
          <a:p>
            <a:r>
              <a:rPr lang="en-US" b="0">
                <a:ea typeface="+mj-lt"/>
                <a:cs typeface="+mj-lt"/>
              </a:rPr>
              <a:t>Quadratic Weighted Kappa (QWK)</a:t>
            </a:r>
            <a:endParaRPr lang="en-US">
              <a:ea typeface="+mj-lt"/>
              <a:cs typeface="+mj-lt"/>
            </a:endParaRPr>
          </a:p>
        </p:txBody>
      </p:sp>
      <p:sp>
        <p:nvSpPr>
          <p:cNvPr id="3" name="Content Placeholder 2">
            <a:extLst>
              <a:ext uri="{FF2B5EF4-FFF2-40B4-BE49-F238E27FC236}">
                <a16:creationId xmlns:a16="http://schemas.microsoft.com/office/drawing/2014/main" id="{29FA5EF4-28D5-48C1-A08C-85DDB66861B7}"/>
              </a:ext>
            </a:extLst>
          </p:cNvPr>
          <p:cNvSpPr>
            <a:spLocks noGrp="1"/>
          </p:cNvSpPr>
          <p:nvPr>
            <p:ph idx="1"/>
          </p:nvPr>
        </p:nvSpPr>
        <p:spPr/>
        <p:txBody>
          <a:bodyPr vert="horz" lIns="91440" tIns="45720" rIns="91440" bIns="45720" rtlCol="0" anchor="t">
            <a:normAutofit fontScale="85000" lnSpcReduction="10000"/>
          </a:bodyPr>
          <a:lstStyle/>
          <a:p>
            <a:r>
              <a:rPr lang="en-US">
                <a:ea typeface="+mn-lt"/>
                <a:cs typeface="+mn-lt"/>
              </a:rPr>
              <a:t>Quadratic weighted kappa measures the agreement between two ratings. </a:t>
            </a:r>
            <a:endParaRPr lang="en-US"/>
          </a:p>
          <a:p>
            <a:r>
              <a:rPr lang="en-US">
                <a:ea typeface="+mn-lt"/>
                <a:cs typeface="+mn-lt"/>
              </a:rPr>
              <a:t>This metric typically varies from 0 (random agreement between raters) to 1 (complete agreement between raters). If there is less agreement between the raters than expected by chance, the metric may go below 0. The quadratic weighted kappa is calculated between the scores which are expected/known and the predicted scores. </a:t>
            </a:r>
            <a:endParaRPr lang="en-US"/>
          </a:p>
          <a:p>
            <a:pPr marL="0" indent="0">
              <a:buNone/>
            </a:pPr>
            <a:endParaRPr lang="en-US" dirty="0"/>
          </a:p>
          <a:p>
            <a:pPr marL="0" indent="0">
              <a:buNone/>
            </a:pPr>
            <a:r>
              <a:rPr lang="en-US" b="1" dirty="0"/>
              <a:t>P. S. </a:t>
            </a:r>
            <a:r>
              <a:rPr lang="en-US">
                <a:ea typeface="+mn-lt"/>
                <a:cs typeface="+mn-lt"/>
              </a:rPr>
              <a:t>Quadratic Kappa Metric is same to cohen kappa score in sci-kit learn (sklearn.metrics.cohen_kappa_score) when weights are set to 'quadratic'.</a:t>
            </a:r>
          </a:p>
          <a:p>
            <a:endParaRPr lang="en-US" dirty="0"/>
          </a:p>
        </p:txBody>
      </p:sp>
    </p:spTree>
    <p:extLst>
      <p:ext uri="{BB962C8B-B14F-4D97-AF65-F5344CB8AC3E}">
        <p14:creationId xmlns:p14="http://schemas.microsoft.com/office/powerpoint/2010/main" val="3710867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59F4-3504-4890-9C79-A225A63358A7}"/>
              </a:ext>
            </a:extLst>
          </p:cNvPr>
          <p:cNvSpPr>
            <a:spLocks noGrp="1"/>
          </p:cNvSpPr>
          <p:nvPr>
            <p:ph type="title"/>
          </p:nvPr>
        </p:nvSpPr>
        <p:spPr/>
        <p:txBody>
          <a:bodyPr/>
          <a:lstStyle/>
          <a:p>
            <a:r>
              <a:rPr lang="en-US"/>
              <a:t>Interpretation of QWK</a:t>
            </a:r>
          </a:p>
        </p:txBody>
      </p:sp>
      <p:pic>
        <p:nvPicPr>
          <p:cNvPr id="4" name="Picture 4" descr="A picture containing text&#10;&#10;Description automatically generated">
            <a:extLst>
              <a:ext uri="{FF2B5EF4-FFF2-40B4-BE49-F238E27FC236}">
                <a16:creationId xmlns:a16="http://schemas.microsoft.com/office/drawing/2014/main" id="{BDA07F02-1198-43E4-821F-21681D6069A7}"/>
              </a:ext>
            </a:extLst>
          </p:cNvPr>
          <p:cNvPicPr>
            <a:picLocks noGrp="1" noChangeAspect="1"/>
          </p:cNvPicPr>
          <p:nvPr>
            <p:ph idx="1"/>
          </p:nvPr>
        </p:nvPicPr>
        <p:blipFill rotWithShape="1">
          <a:blip r:embed="rId2"/>
          <a:srcRect l="21622" r="-123"/>
          <a:stretch/>
        </p:blipFill>
        <p:spPr>
          <a:xfrm>
            <a:off x="2222134" y="2318056"/>
            <a:ext cx="7737810" cy="2735628"/>
          </a:xfrm>
        </p:spPr>
      </p:pic>
      <p:sp>
        <p:nvSpPr>
          <p:cNvPr id="5" name="TextBox 4">
            <a:extLst>
              <a:ext uri="{FF2B5EF4-FFF2-40B4-BE49-F238E27FC236}">
                <a16:creationId xmlns:a16="http://schemas.microsoft.com/office/drawing/2014/main" id="{AF233CB5-FBF4-4DE9-A53B-06450B1CBF39}"/>
              </a:ext>
            </a:extLst>
          </p:cNvPr>
          <p:cNvSpPr txBox="1"/>
          <p:nvPr/>
        </p:nvSpPr>
        <p:spPr>
          <a:xfrm>
            <a:off x="377093" y="6131170"/>
            <a:ext cx="114378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Source: </a:t>
            </a:r>
            <a:r>
              <a:rPr lang="en-US" u="sng" dirty="0"/>
              <a:t>https://www.researchgate.net/figure/Interpretation-of-quadratic-weighted-kappa_tbl1_336574571</a:t>
            </a:r>
          </a:p>
        </p:txBody>
      </p:sp>
    </p:spTree>
    <p:extLst>
      <p:ext uri="{BB962C8B-B14F-4D97-AF65-F5344CB8AC3E}">
        <p14:creationId xmlns:p14="http://schemas.microsoft.com/office/powerpoint/2010/main" val="3078864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1F01C-F08E-467A-9EE1-D708FC54522E}"/>
              </a:ext>
            </a:extLst>
          </p:cNvPr>
          <p:cNvSpPr>
            <a:spLocks noGrp="1"/>
          </p:cNvSpPr>
          <p:nvPr>
            <p:ph type="title"/>
          </p:nvPr>
        </p:nvSpPr>
        <p:spPr>
          <a:xfrm>
            <a:off x="838200" y="365760"/>
            <a:ext cx="4106985" cy="5584947"/>
          </a:xfrm>
        </p:spPr>
        <p:txBody>
          <a:bodyPr>
            <a:normAutofit/>
          </a:bodyPr>
          <a:lstStyle/>
          <a:p>
            <a:r>
              <a:rPr lang="en-US"/>
              <a:t>Rating Regression Model</a:t>
            </a:r>
            <a:endParaRPr lang="en-US" dirty="0"/>
          </a:p>
        </p:txBody>
      </p:sp>
      <p:pic>
        <p:nvPicPr>
          <p:cNvPr id="15" name="Picture 15" descr="Graphical user interface, text, application, chat or text message&#10;&#10;Description automatically generated">
            <a:extLst>
              <a:ext uri="{FF2B5EF4-FFF2-40B4-BE49-F238E27FC236}">
                <a16:creationId xmlns:a16="http://schemas.microsoft.com/office/drawing/2014/main" id="{9D03AB6D-38BD-4C39-96FB-0D919D69ED46}"/>
              </a:ext>
            </a:extLst>
          </p:cNvPr>
          <p:cNvPicPr>
            <a:picLocks noGrp="1" noChangeAspect="1"/>
          </p:cNvPicPr>
          <p:nvPr>
            <p:ph idx="1"/>
          </p:nvPr>
        </p:nvPicPr>
        <p:blipFill>
          <a:blip r:embed="rId2"/>
          <a:stretch>
            <a:fillRect/>
          </a:stretch>
        </p:blipFill>
        <p:spPr>
          <a:xfrm>
            <a:off x="8243594" y="1031142"/>
            <a:ext cx="1312353" cy="5114070"/>
          </a:xfrm>
        </p:spPr>
      </p:pic>
    </p:spTree>
    <p:extLst>
      <p:ext uri="{BB962C8B-B14F-4D97-AF65-F5344CB8AC3E}">
        <p14:creationId xmlns:p14="http://schemas.microsoft.com/office/powerpoint/2010/main" val="3374628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5F044-4D50-4B53-A310-E8F04AC6F319}"/>
              </a:ext>
            </a:extLst>
          </p:cNvPr>
          <p:cNvSpPr>
            <a:spLocks noGrp="1"/>
          </p:cNvSpPr>
          <p:nvPr>
            <p:ph type="title"/>
          </p:nvPr>
        </p:nvSpPr>
        <p:spPr/>
        <p:txBody>
          <a:bodyPr/>
          <a:lstStyle/>
          <a:p>
            <a:r>
              <a:rPr lang="en-US"/>
              <a:t>Performance</a:t>
            </a:r>
          </a:p>
        </p:txBody>
      </p:sp>
      <p:pic>
        <p:nvPicPr>
          <p:cNvPr id="4" name="Picture 4" descr="Chart, line chart&#10;&#10;Description automatically generated">
            <a:extLst>
              <a:ext uri="{FF2B5EF4-FFF2-40B4-BE49-F238E27FC236}">
                <a16:creationId xmlns:a16="http://schemas.microsoft.com/office/drawing/2014/main" id="{CBD80014-0511-41FB-A599-A2D86DA7FFCB}"/>
              </a:ext>
            </a:extLst>
          </p:cNvPr>
          <p:cNvPicPr>
            <a:picLocks noGrp="1" noChangeAspect="1"/>
          </p:cNvPicPr>
          <p:nvPr>
            <p:ph idx="1"/>
          </p:nvPr>
        </p:nvPicPr>
        <p:blipFill>
          <a:blip r:embed="rId2"/>
          <a:stretch>
            <a:fillRect/>
          </a:stretch>
        </p:blipFill>
        <p:spPr>
          <a:xfrm>
            <a:off x="6475871" y="2086221"/>
            <a:ext cx="5199490" cy="3482608"/>
          </a:xfrm>
        </p:spPr>
      </p:pic>
      <p:pic>
        <p:nvPicPr>
          <p:cNvPr id="5" name="Picture 5" descr="Chart, line chart&#10;&#10;Description automatically generated">
            <a:extLst>
              <a:ext uri="{FF2B5EF4-FFF2-40B4-BE49-F238E27FC236}">
                <a16:creationId xmlns:a16="http://schemas.microsoft.com/office/drawing/2014/main" id="{39E31733-DBB5-4B7A-A4C9-31D24F0E9944}"/>
              </a:ext>
            </a:extLst>
          </p:cNvPr>
          <p:cNvPicPr>
            <a:picLocks noChangeAspect="1"/>
          </p:cNvPicPr>
          <p:nvPr/>
        </p:nvPicPr>
        <p:blipFill>
          <a:blip r:embed="rId3"/>
          <a:stretch>
            <a:fillRect/>
          </a:stretch>
        </p:blipFill>
        <p:spPr>
          <a:xfrm>
            <a:off x="679939" y="2084756"/>
            <a:ext cx="5205045" cy="3470029"/>
          </a:xfrm>
          <a:prstGeom prst="rect">
            <a:avLst/>
          </a:prstGeom>
        </p:spPr>
      </p:pic>
    </p:spTree>
    <p:extLst>
      <p:ext uri="{BB962C8B-B14F-4D97-AF65-F5344CB8AC3E}">
        <p14:creationId xmlns:p14="http://schemas.microsoft.com/office/powerpoint/2010/main" val="2430755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864D-A118-45F3-B2AB-70C5936D71E0}"/>
              </a:ext>
            </a:extLst>
          </p:cNvPr>
          <p:cNvSpPr>
            <a:spLocks noGrp="1"/>
          </p:cNvSpPr>
          <p:nvPr>
            <p:ph type="title"/>
          </p:nvPr>
        </p:nvSpPr>
        <p:spPr/>
        <p:txBody>
          <a:bodyPr/>
          <a:lstStyle/>
          <a:p>
            <a:r>
              <a:rPr lang="en-US"/>
              <a:t>Round predictions</a:t>
            </a:r>
            <a:endParaRPr lang="en-US" dirty="0"/>
          </a:p>
        </p:txBody>
      </p:sp>
      <p:sp>
        <p:nvSpPr>
          <p:cNvPr id="3" name="Content Placeholder 2">
            <a:extLst>
              <a:ext uri="{FF2B5EF4-FFF2-40B4-BE49-F238E27FC236}">
                <a16:creationId xmlns:a16="http://schemas.microsoft.com/office/drawing/2014/main" id="{581ADA93-92B3-4EE6-9D24-BCCD7A0720A5}"/>
              </a:ext>
            </a:extLst>
          </p:cNvPr>
          <p:cNvSpPr>
            <a:spLocks noGrp="1"/>
          </p:cNvSpPr>
          <p:nvPr>
            <p:ph idx="1"/>
          </p:nvPr>
        </p:nvSpPr>
        <p:spPr/>
        <p:txBody>
          <a:bodyPr vert="horz" lIns="91440" tIns="45720" rIns="91440" bIns="45720" rtlCol="0" anchor="t">
            <a:normAutofit/>
          </a:bodyPr>
          <a:lstStyle/>
          <a:p>
            <a:r>
              <a:rPr lang="en-US"/>
              <a:t>Default thresholds (simple round): [1.5, 2.5, 3.5, 4.5]</a:t>
            </a:r>
          </a:p>
          <a:p>
            <a:r>
              <a:rPr lang="en-US"/>
              <a:t>Using scipy.optimize.minimize to find best thresholds (based on quadratic weighted kappa)</a:t>
            </a:r>
          </a:p>
          <a:p>
            <a:r>
              <a:rPr lang="en-US"/>
              <a:t>Thresholds after optimization:</a:t>
            </a:r>
            <a:r>
              <a:rPr lang="en-US">
                <a:ea typeface="+mn-lt"/>
                <a:cs typeface="+mn-lt"/>
              </a:rPr>
              <a:t> [1.615, 2.850, 3.417, 4.172]</a:t>
            </a:r>
            <a:endParaRPr lang="en-US"/>
          </a:p>
        </p:txBody>
      </p:sp>
    </p:spTree>
    <p:extLst>
      <p:ext uri="{BB962C8B-B14F-4D97-AF65-F5344CB8AC3E}">
        <p14:creationId xmlns:p14="http://schemas.microsoft.com/office/powerpoint/2010/main" val="341763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E0582-8B15-4ABC-8D2A-0BEFEF007DFC}"/>
              </a:ext>
            </a:extLst>
          </p:cNvPr>
          <p:cNvSpPr>
            <a:spLocks noGrp="1"/>
          </p:cNvSpPr>
          <p:nvPr>
            <p:ph type="ctrTitle"/>
          </p:nvPr>
        </p:nvSpPr>
        <p:spPr/>
        <p:txBody>
          <a:bodyPr/>
          <a:lstStyle/>
          <a:p>
            <a:r>
              <a:rPr lang="en-US"/>
              <a:t>Model Evaluation</a:t>
            </a:r>
          </a:p>
        </p:txBody>
      </p:sp>
      <p:sp>
        <p:nvSpPr>
          <p:cNvPr id="3" name="Subtitle 2">
            <a:extLst>
              <a:ext uri="{FF2B5EF4-FFF2-40B4-BE49-F238E27FC236}">
                <a16:creationId xmlns:a16="http://schemas.microsoft.com/office/drawing/2014/main" id="{4D8A3F9C-2CF3-43F3-B92D-36DAB4A92D6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58000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3" name="Rectangle 12">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1F491198-AF87-4E71-AAD9-AE427363C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Rectangle 16">
            <a:extLst>
              <a:ext uri="{FF2B5EF4-FFF2-40B4-BE49-F238E27FC236}">
                <a16:creationId xmlns:a16="http://schemas.microsoft.com/office/drawing/2014/main" id="{4C2E1C05-3303-4DCD-9685-3BDE5AEF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84319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 name="Rectangle 18">
            <a:extLst>
              <a:ext uri="{FF2B5EF4-FFF2-40B4-BE49-F238E27FC236}">
                <a16:creationId xmlns:a16="http://schemas.microsoft.com/office/drawing/2014/main" id="{D7F2E59A-66C6-4BE2-B3FB-D5DE585D2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0"/>
            <a:ext cx="12191999" cy="1833647"/>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2F5131-F739-49AF-B943-BA3282E43AAA}"/>
              </a:ext>
            </a:extLst>
          </p:cNvPr>
          <p:cNvSpPr>
            <a:spLocks noGrp="1"/>
          </p:cNvSpPr>
          <p:nvPr>
            <p:ph type="title"/>
          </p:nvPr>
        </p:nvSpPr>
        <p:spPr>
          <a:xfrm>
            <a:off x="838201" y="169452"/>
            <a:ext cx="10750570" cy="1514105"/>
          </a:xfrm>
        </p:spPr>
        <p:txBody>
          <a:bodyPr vert="horz" lIns="91440" tIns="45720" rIns="91440" bIns="45720" rtlCol="0" anchor="b">
            <a:normAutofit fontScale="90000"/>
          </a:bodyPr>
          <a:lstStyle/>
          <a:p>
            <a:r>
              <a:rPr lang="en-US" sz="5400"/>
              <a:t>Quadratic Weighted Kappa Score </a:t>
            </a:r>
          </a:p>
        </p:txBody>
      </p:sp>
      <p:graphicFrame>
        <p:nvGraphicFramePr>
          <p:cNvPr id="4" name="Table 4">
            <a:extLst>
              <a:ext uri="{FF2B5EF4-FFF2-40B4-BE49-F238E27FC236}">
                <a16:creationId xmlns:a16="http://schemas.microsoft.com/office/drawing/2014/main" id="{E5270CBD-A3A1-4DAE-87B9-2874B0E86014}"/>
              </a:ext>
            </a:extLst>
          </p:cNvPr>
          <p:cNvGraphicFramePr>
            <a:graphicFrameLocks noGrp="1"/>
          </p:cNvGraphicFramePr>
          <p:nvPr>
            <p:ph idx="1"/>
            <p:extLst>
              <p:ext uri="{D42A27DB-BD31-4B8C-83A1-F6EECF244321}">
                <p14:modId xmlns:p14="http://schemas.microsoft.com/office/powerpoint/2010/main" val="1601120695"/>
              </p:ext>
            </p:extLst>
          </p:nvPr>
        </p:nvGraphicFramePr>
        <p:xfrm>
          <a:off x="1063924" y="2688566"/>
          <a:ext cx="10062363" cy="3733615"/>
        </p:xfrm>
        <a:graphic>
          <a:graphicData uri="http://schemas.openxmlformats.org/drawingml/2006/table">
            <a:tbl>
              <a:tblPr firstRow="1" bandRow="1">
                <a:tableStyleId>{8799B23B-EC83-4686-B30A-512413B5E67A}</a:tableStyleId>
              </a:tblPr>
              <a:tblGrid>
                <a:gridCol w="2124634">
                  <a:extLst>
                    <a:ext uri="{9D8B030D-6E8A-4147-A177-3AD203B41FA5}">
                      <a16:colId xmlns:a16="http://schemas.microsoft.com/office/drawing/2014/main" val="3618582433"/>
                    </a:ext>
                  </a:extLst>
                </a:gridCol>
                <a:gridCol w="4043082">
                  <a:extLst>
                    <a:ext uri="{9D8B030D-6E8A-4147-A177-3AD203B41FA5}">
                      <a16:colId xmlns:a16="http://schemas.microsoft.com/office/drawing/2014/main" val="2490754633"/>
                    </a:ext>
                  </a:extLst>
                </a:gridCol>
                <a:gridCol w="3894647">
                  <a:extLst>
                    <a:ext uri="{9D8B030D-6E8A-4147-A177-3AD203B41FA5}">
                      <a16:colId xmlns:a16="http://schemas.microsoft.com/office/drawing/2014/main" val="4201640875"/>
                    </a:ext>
                  </a:extLst>
                </a:gridCol>
              </a:tblGrid>
              <a:tr h="746723">
                <a:tc>
                  <a:txBody>
                    <a:bodyPr/>
                    <a:lstStyle/>
                    <a:p>
                      <a:pPr lvl="0">
                        <a:buNone/>
                      </a:pPr>
                      <a:endParaRPr lang="en-US" sz="2900" dirty="0"/>
                    </a:p>
                  </a:txBody>
                  <a:tcPr marL="149345" marR="149345" marT="74672" marB="74672"/>
                </a:tc>
                <a:tc gridSpan="2">
                  <a:txBody>
                    <a:bodyPr/>
                    <a:lstStyle/>
                    <a:p>
                      <a:pPr lvl="0" algn="ctr">
                        <a:buNone/>
                      </a:pPr>
                      <a:r>
                        <a:rPr lang="en-US" sz="2900"/>
                        <a:t>QWK Score</a:t>
                      </a:r>
                      <a:endParaRPr lang="en-US" sz="2900" dirty="0"/>
                    </a:p>
                  </a:txBody>
                  <a:tcPr marL="149345" marR="149345" marT="74672" marB="74672"/>
                </a:tc>
                <a:tc hMerge="1">
                  <a:txBody>
                    <a:bodyPr/>
                    <a:lstStyle/>
                    <a:p>
                      <a:endParaRPr lang="en-US"/>
                    </a:p>
                  </a:txBody>
                  <a:tcPr marL="149345" marR="149345" marT="74672" marB="74672"/>
                </a:tc>
                <a:extLst>
                  <a:ext uri="{0D108BD9-81ED-4DB2-BD59-A6C34878D82A}">
                    <a16:rowId xmlns:a16="http://schemas.microsoft.com/office/drawing/2014/main" val="3981802768"/>
                  </a:ext>
                </a:extLst>
              </a:tr>
              <a:tr h="746723">
                <a:tc>
                  <a:txBody>
                    <a:bodyPr/>
                    <a:lstStyle/>
                    <a:p>
                      <a:pPr lvl="0">
                        <a:buNone/>
                      </a:pPr>
                      <a:endParaRPr lang="en-US" sz="2900" dirty="0"/>
                    </a:p>
                  </a:txBody>
                  <a:tcPr marL="149345" marR="149345" marT="74672" marB="74672"/>
                </a:tc>
                <a:tc>
                  <a:txBody>
                    <a:bodyPr/>
                    <a:lstStyle/>
                    <a:p>
                      <a:pPr lvl="0">
                        <a:buNone/>
                      </a:pPr>
                      <a:r>
                        <a:rPr lang="en-US" sz="2900" b="1"/>
                        <a:t>Simple Rounder</a:t>
                      </a:r>
                    </a:p>
                  </a:txBody>
                  <a:tcPr marL="149345" marR="149345" marT="74672" marB="74672"/>
                </a:tc>
                <a:tc>
                  <a:txBody>
                    <a:bodyPr/>
                    <a:lstStyle/>
                    <a:p>
                      <a:pPr lvl="0">
                        <a:buNone/>
                      </a:pPr>
                      <a:r>
                        <a:rPr lang="en-US" sz="2900" b="1"/>
                        <a:t>Optimized Rounder</a:t>
                      </a:r>
                      <a:endParaRPr lang="en-US" b="1"/>
                    </a:p>
                  </a:txBody>
                  <a:tcPr marL="149345" marR="149345" marT="74672" marB="74672"/>
                </a:tc>
                <a:extLst>
                  <a:ext uri="{0D108BD9-81ED-4DB2-BD59-A6C34878D82A}">
                    <a16:rowId xmlns:a16="http://schemas.microsoft.com/office/drawing/2014/main" val="1400156275"/>
                  </a:ext>
                </a:extLst>
              </a:tr>
              <a:tr h="746723">
                <a:tc>
                  <a:txBody>
                    <a:bodyPr/>
                    <a:lstStyle/>
                    <a:p>
                      <a:pPr lvl="0">
                        <a:buNone/>
                      </a:pPr>
                      <a:r>
                        <a:rPr lang="en-US" sz="2900"/>
                        <a:t>Train</a:t>
                      </a:r>
                      <a:endParaRPr lang="en-US"/>
                    </a:p>
                  </a:txBody>
                  <a:tcPr marL="149345" marR="149345" marT="74672" marB="74672"/>
                </a:tc>
                <a:tc>
                  <a:txBody>
                    <a:bodyPr/>
                    <a:lstStyle/>
                    <a:p>
                      <a:pPr lvl="0">
                        <a:buNone/>
                      </a:pPr>
                      <a:r>
                        <a:rPr lang="en-US" sz="2900" b="0" i="0" u="none" strike="noStrike" noProof="0">
                          <a:latin typeface="Avenir Next LT Pro"/>
                        </a:rPr>
                        <a:t>0.794</a:t>
                      </a:r>
                      <a:endParaRPr lang="en-US"/>
                    </a:p>
                  </a:txBody>
                  <a:tcPr marL="149345" marR="149345" marT="74672" marB="74672"/>
                </a:tc>
                <a:tc>
                  <a:txBody>
                    <a:bodyPr/>
                    <a:lstStyle/>
                    <a:p>
                      <a:pPr lvl="0">
                        <a:buNone/>
                      </a:pPr>
                      <a:r>
                        <a:rPr lang="en-US" sz="2900" b="0" i="0" u="none" strike="noStrike" noProof="0">
                          <a:latin typeface="Avenir Next LT Pro"/>
                        </a:rPr>
                        <a:t>0.834</a:t>
                      </a:r>
                      <a:endParaRPr lang="en-US"/>
                    </a:p>
                  </a:txBody>
                  <a:tcPr marL="149345" marR="149345" marT="74672" marB="74672"/>
                </a:tc>
                <a:extLst>
                  <a:ext uri="{0D108BD9-81ED-4DB2-BD59-A6C34878D82A}">
                    <a16:rowId xmlns:a16="http://schemas.microsoft.com/office/drawing/2014/main" val="2319002698"/>
                  </a:ext>
                </a:extLst>
              </a:tr>
              <a:tr h="746723">
                <a:tc>
                  <a:txBody>
                    <a:bodyPr/>
                    <a:lstStyle/>
                    <a:p>
                      <a:pPr lvl="0">
                        <a:buNone/>
                      </a:pPr>
                      <a:r>
                        <a:rPr lang="en-US" sz="2900"/>
                        <a:t>Validation</a:t>
                      </a:r>
                      <a:endParaRPr lang="en-US"/>
                    </a:p>
                  </a:txBody>
                  <a:tcPr marL="149345" marR="149345" marT="74672" marB="74672"/>
                </a:tc>
                <a:tc>
                  <a:txBody>
                    <a:bodyPr/>
                    <a:lstStyle/>
                    <a:p>
                      <a:pPr lvl="0">
                        <a:buNone/>
                      </a:pPr>
                      <a:r>
                        <a:rPr lang="en-US" sz="2900" b="0" i="0" u="none" strike="noStrike" noProof="0">
                          <a:latin typeface="Avenir Next LT Pro"/>
                        </a:rPr>
                        <a:t>0.736</a:t>
                      </a:r>
                      <a:endParaRPr lang="en-US"/>
                    </a:p>
                  </a:txBody>
                  <a:tcPr marL="149345" marR="149345" marT="74672" marB="74672"/>
                </a:tc>
                <a:tc>
                  <a:txBody>
                    <a:bodyPr/>
                    <a:lstStyle/>
                    <a:p>
                      <a:pPr lvl="0">
                        <a:buNone/>
                      </a:pPr>
                      <a:r>
                        <a:rPr lang="en-US" sz="2900" b="0" i="0" u="none" strike="noStrike" noProof="0">
                          <a:latin typeface="Avenir Next LT Pro"/>
                        </a:rPr>
                        <a:t>0.785</a:t>
                      </a:r>
                      <a:endParaRPr lang="en-US"/>
                    </a:p>
                  </a:txBody>
                  <a:tcPr marL="149345" marR="149345" marT="74672" marB="74672"/>
                </a:tc>
                <a:extLst>
                  <a:ext uri="{0D108BD9-81ED-4DB2-BD59-A6C34878D82A}">
                    <a16:rowId xmlns:a16="http://schemas.microsoft.com/office/drawing/2014/main" val="1970196927"/>
                  </a:ext>
                </a:extLst>
              </a:tr>
              <a:tr h="746723">
                <a:tc>
                  <a:txBody>
                    <a:bodyPr/>
                    <a:lstStyle/>
                    <a:p>
                      <a:pPr lvl="0">
                        <a:buNone/>
                      </a:pPr>
                      <a:r>
                        <a:rPr lang="en-US" sz="2900"/>
                        <a:t>Test</a:t>
                      </a:r>
                      <a:endParaRPr lang="en-US"/>
                    </a:p>
                  </a:txBody>
                  <a:tcPr marL="149345" marR="149345" marT="74672" marB="74672"/>
                </a:tc>
                <a:tc>
                  <a:txBody>
                    <a:bodyPr/>
                    <a:lstStyle/>
                    <a:p>
                      <a:pPr lvl="0">
                        <a:buNone/>
                      </a:pPr>
                      <a:r>
                        <a:rPr lang="en-US" sz="2900" b="0" i="0" u="none" strike="noStrike" noProof="0">
                          <a:latin typeface="Avenir Next LT Pro"/>
                        </a:rPr>
                        <a:t>0.748</a:t>
                      </a:r>
                      <a:endParaRPr lang="en-US"/>
                    </a:p>
                  </a:txBody>
                  <a:tcPr marL="149345" marR="149345" marT="74672" marB="74672"/>
                </a:tc>
                <a:tc>
                  <a:txBody>
                    <a:bodyPr/>
                    <a:lstStyle/>
                    <a:p>
                      <a:pPr lvl="0">
                        <a:buNone/>
                      </a:pPr>
                      <a:r>
                        <a:rPr lang="en-US" sz="2900" b="0" i="0" u="none" strike="noStrike" noProof="0">
                          <a:latin typeface="Avenir Next LT Pro"/>
                        </a:rPr>
                        <a:t>0.786</a:t>
                      </a:r>
                      <a:endParaRPr lang="en-US"/>
                    </a:p>
                  </a:txBody>
                  <a:tcPr marL="149345" marR="149345" marT="74672" marB="74672"/>
                </a:tc>
                <a:extLst>
                  <a:ext uri="{0D108BD9-81ED-4DB2-BD59-A6C34878D82A}">
                    <a16:rowId xmlns:a16="http://schemas.microsoft.com/office/drawing/2014/main" val="3174117299"/>
                  </a:ext>
                </a:extLst>
              </a:tr>
            </a:tbl>
          </a:graphicData>
        </a:graphic>
      </p:graphicFrame>
    </p:spTree>
    <p:extLst>
      <p:ext uri="{BB962C8B-B14F-4D97-AF65-F5344CB8AC3E}">
        <p14:creationId xmlns:p14="http://schemas.microsoft.com/office/powerpoint/2010/main" val="2511175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F0ECA-18DF-4742-ADFA-1DE47DA4E74E}"/>
              </a:ext>
            </a:extLst>
          </p:cNvPr>
          <p:cNvSpPr>
            <a:spLocks noGrp="1"/>
          </p:cNvSpPr>
          <p:nvPr>
            <p:ph type="title"/>
          </p:nvPr>
        </p:nvSpPr>
        <p:spPr/>
        <p:txBody>
          <a:bodyPr/>
          <a:lstStyle/>
          <a:p>
            <a:endParaRPr lang="en-US"/>
          </a:p>
        </p:txBody>
      </p:sp>
      <p:pic>
        <p:nvPicPr>
          <p:cNvPr id="4" name="Picture 4" descr="Chart&#10;&#10;Description automatically generated">
            <a:extLst>
              <a:ext uri="{FF2B5EF4-FFF2-40B4-BE49-F238E27FC236}">
                <a16:creationId xmlns:a16="http://schemas.microsoft.com/office/drawing/2014/main" id="{F2394D41-54D1-4B92-ACDF-6B4A0C95938A}"/>
              </a:ext>
            </a:extLst>
          </p:cNvPr>
          <p:cNvPicPr>
            <a:picLocks noGrp="1" noChangeAspect="1"/>
          </p:cNvPicPr>
          <p:nvPr>
            <p:ph idx="1"/>
          </p:nvPr>
        </p:nvPicPr>
        <p:blipFill>
          <a:blip r:embed="rId2"/>
          <a:stretch>
            <a:fillRect/>
          </a:stretch>
        </p:blipFill>
        <p:spPr>
          <a:xfrm>
            <a:off x="2030871" y="767373"/>
            <a:ext cx="8140028" cy="5426686"/>
          </a:xfrm>
        </p:spPr>
      </p:pic>
    </p:spTree>
    <p:extLst>
      <p:ext uri="{BB962C8B-B14F-4D97-AF65-F5344CB8AC3E}">
        <p14:creationId xmlns:p14="http://schemas.microsoft.com/office/powerpoint/2010/main" val="2687047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D4C4-525B-4FEF-B3BE-E02DCAFDAE11}"/>
              </a:ext>
            </a:extLst>
          </p:cNvPr>
          <p:cNvSpPr>
            <a:spLocks noGrp="1"/>
          </p:cNvSpPr>
          <p:nvPr>
            <p:ph type="title"/>
          </p:nvPr>
        </p:nvSpPr>
        <p:spPr/>
        <p:txBody>
          <a:bodyPr/>
          <a:lstStyle/>
          <a:p>
            <a:r>
              <a:rPr lang="en-US"/>
              <a:t>Thanks!</a:t>
            </a:r>
          </a:p>
        </p:txBody>
      </p:sp>
      <p:sp>
        <p:nvSpPr>
          <p:cNvPr id="3" name="Content Placeholder 2">
            <a:extLst>
              <a:ext uri="{FF2B5EF4-FFF2-40B4-BE49-F238E27FC236}">
                <a16:creationId xmlns:a16="http://schemas.microsoft.com/office/drawing/2014/main" id="{A885525A-96BA-4A1A-99B9-7937E00AE29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0096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283B-1A3C-4DA9-B714-A1306ADAF4CE}"/>
              </a:ext>
            </a:extLst>
          </p:cNvPr>
          <p:cNvSpPr>
            <a:spLocks noGrp="1"/>
          </p:cNvSpPr>
          <p:nvPr>
            <p:ph type="title"/>
          </p:nvPr>
        </p:nvSpPr>
        <p:spPr/>
        <p:txBody>
          <a:bodyPr/>
          <a:lstStyle/>
          <a:p>
            <a:r>
              <a:rPr lang="en-US"/>
              <a:t>Data</a:t>
            </a:r>
          </a:p>
        </p:txBody>
      </p:sp>
      <p:sp>
        <p:nvSpPr>
          <p:cNvPr id="3" name="Content Placeholder 2">
            <a:extLst>
              <a:ext uri="{FF2B5EF4-FFF2-40B4-BE49-F238E27FC236}">
                <a16:creationId xmlns:a16="http://schemas.microsoft.com/office/drawing/2014/main" id="{0A5FFA21-4A6A-49BD-A634-3ED14A9C32FE}"/>
              </a:ext>
            </a:extLst>
          </p:cNvPr>
          <p:cNvSpPr>
            <a:spLocks noGrp="1"/>
          </p:cNvSpPr>
          <p:nvPr>
            <p:ph idx="1"/>
          </p:nvPr>
        </p:nvSpPr>
        <p:spPr/>
        <p:txBody>
          <a:bodyPr vert="horz" lIns="91440" tIns="45720" rIns="91440" bIns="45720" rtlCol="0" anchor="t">
            <a:normAutofit/>
          </a:bodyPr>
          <a:lstStyle/>
          <a:p>
            <a:r>
              <a:rPr lang="en-US" dirty="0">
                <a:ea typeface="+mn-lt"/>
                <a:cs typeface="+mn-lt"/>
              </a:rPr>
              <a:t>https://www.kaggle.com/andrewmvd/trip-advisor-hotel-reviews</a:t>
            </a:r>
          </a:p>
          <a:p>
            <a:r>
              <a:rPr lang="en-US">
                <a:ea typeface="+mn-lt"/>
                <a:cs typeface="+mn-lt"/>
              </a:rPr>
              <a:t>Hotels play a crucial role in traveling and with the increased access to information new pathways of selecting the best ones emerged.</a:t>
            </a:r>
            <a:endParaRPr lang="en-US"/>
          </a:p>
          <a:p>
            <a:r>
              <a:rPr lang="en-US">
                <a:ea typeface="+mn-lt"/>
                <a:cs typeface="+mn-lt"/>
              </a:rPr>
              <a:t> This dataset, consists of 20k reviews crawled from Tripadvisor.</a:t>
            </a:r>
            <a:endParaRPr lang="en-US"/>
          </a:p>
        </p:txBody>
      </p:sp>
      <p:pic>
        <p:nvPicPr>
          <p:cNvPr id="4" name="Picture 4" descr="A screenshot of a cell phone&#10;&#10;Description automatically generated">
            <a:extLst>
              <a:ext uri="{FF2B5EF4-FFF2-40B4-BE49-F238E27FC236}">
                <a16:creationId xmlns:a16="http://schemas.microsoft.com/office/drawing/2014/main" id="{AF42FAEE-477A-4DC8-B56A-1517E86433C4}"/>
              </a:ext>
            </a:extLst>
          </p:cNvPr>
          <p:cNvPicPr>
            <a:picLocks noChangeAspect="1"/>
          </p:cNvPicPr>
          <p:nvPr/>
        </p:nvPicPr>
        <p:blipFill>
          <a:blip r:embed="rId2"/>
          <a:stretch>
            <a:fillRect/>
          </a:stretch>
        </p:blipFill>
        <p:spPr>
          <a:xfrm>
            <a:off x="5076092" y="5139570"/>
            <a:ext cx="2743200" cy="1522089"/>
          </a:xfrm>
          <a:prstGeom prst="rect">
            <a:avLst/>
          </a:prstGeom>
        </p:spPr>
      </p:pic>
    </p:spTree>
    <p:extLst>
      <p:ext uri="{BB962C8B-B14F-4D97-AF65-F5344CB8AC3E}">
        <p14:creationId xmlns:p14="http://schemas.microsoft.com/office/powerpoint/2010/main" val="515710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4B132-CF42-4026-9A30-F32A682924CE}"/>
              </a:ext>
            </a:extLst>
          </p:cNvPr>
          <p:cNvSpPr>
            <a:spLocks noGrp="1"/>
          </p:cNvSpPr>
          <p:nvPr>
            <p:ph type="title"/>
          </p:nvPr>
        </p:nvSpPr>
        <p:spPr/>
        <p:txBody>
          <a:bodyPr/>
          <a:lstStyle/>
          <a:p>
            <a:r>
              <a:rPr lang="en-US"/>
              <a:t>Task</a:t>
            </a:r>
          </a:p>
        </p:txBody>
      </p:sp>
      <p:sp>
        <p:nvSpPr>
          <p:cNvPr id="3" name="Content Placeholder 2">
            <a:extLst>
              <a:ext uri="{FF2B5EF4-FFF2-40B4-BE49-F238E27FC236}">
                <a16:creationId xmlns:a16="http://schemas.microsoft.com/office/drawing/2014/main" id="{1346C310-C84D-4396-B285-52B60DA0ECE7}"/>
              </a:ext>
            </a:extLst>
          </p:cNvPr>
          <p:cNvSpPr>
            <a:spLocks noGrp="1"/>
          </p:cNvSpPr>
          <p:nvPr>
            <p:ph idx="1"/>
          </p:nvPr>
        </p:nvSpPr>
        <p:spPr/>
        <p:txBody>
          <a:bodyPr vert="horz" lIns="91440" tIns="45720" rIns="91440" bIns="45720" rtlCol="0" anchor="t">
            <a:normAutofit/>
          </a:bodyPr>
          <a:lstStyle/>
          <a:p>
            <a:r>
              <a:rPr lang="en-US">
                <a:ea typeface="+mn-lt"/>
                <a:cs typeface="+mn-lt"/>
              </a:rPr>
              <a:t>Predict the rating of each review.</a:t>
            </a:r>
          </a:p>
          <a:p>
            <a:endParaRPr lang="en-US" dirty="0"/>
          </a:p>
        </p:txBody>
      </p:sp>
    </p:spTree>
    <p:extLst>
      <p:ext uri="{BB962C8B-B14F-4D97-AF65-F5344CB8AC3E}">
        <p14:creationId xmlns:p14="http://schemas.microsoft.com/office/powerpoint/2010/main" val="3083871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D9BAB-11F5-44EB-B3A8-5ABC97AC8A4C}"/>
              </a:ext>
            </a:extLst>
          </p:cNvPr>
          <p:cNvSpPr>
            <a:spLocks noGrp="1"/>
          </p:cNvSpPr>
          <p:nvPr>
            <p:ph type="ctrTitle"/>
          </p:nvPr>
        </p:nvSpPr>
        <p:spPr/>
        <p:txBody>
          <a:bodyPr/>
          <a:lstStyle/>
          <a:p>
            <a:r>
              <a:rPr lang="en-US"/>
              <a:t>Exploration</a:t>
            </a:r>
            <a:endParaRPr lang="en-US" dirty="0"/>
          </a:p>
        </p:txBody>
      </p:sp>
      <p:sp>
        <p:nvSpPr>
          <p:cNvPr id="3" name="Subtitle 2">
            <a:extLst>
              <a:ext uri="{FF2B5EF4-FFF2-40B4-BE49-F238E27FC236}">
                <a16:creationId xmlns:a16="http://schemas.microsoft.com/office/drawing/2014/main" id="{B75EE0C4-80D1-4AB7-9708-4FB579003C7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8317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5B638-F002-4D00-9295-4DE58D6C62CA}"/>
              </a:ext>
            </a:extLst>
          </p:cNvPr>
          <p:cNvSpPr>
            <a:spLocks noGrp="1"/>
          </p:cNvSpPr>
          <p:nvPr>
            <p:ph type="title"/>
          </p:nvPr>
        </p:nvSpPr>
        <p:spPr/>
        <p:txBody>
          <a:bodyPr/>
          <a:lstStyle/>
          <a:p>
            <a:endParaRPr lang="en-US"/>
          </a:p>
        </p:txBody>
      </p:sp>
      <p:pic>
        <p:nvPicPr>
          <p:cNvPr id="19" name="Picture 19" descr="Text&#10;&#10;Description automatically generated">
            <a:extLst>
              <a:ext uri="{FF2B5EF4-FFF2-40B4-BE49-F238E27FC236}">
                <a16:creationId xmlns:a16="http://schemas.microsoft.com/office/drawing/2014/main" id="{9B2D4769-5620-4E5C-A439-D867E4417576}"/>
              </a:ext>
            </a:extLst>
          </p:cNvPr>
          <p:cNvPicPr>
            <a:picLocks noChangeAspect="1"/>
          </p:cNvPicPr>
          <p:nvPr/>
        </p:nvPicPr>
        <p:blipFill>
          <a:blip r:embed="rId2"/>
          <a:stretch>
            <a:fillRect/>
          </a:stretch>
        </p:blipFill>
        <p:spPr>
          <a:xfrm>
            <a:off x="9262366" y="2926093"/>
            <a:ext cx="1657350" cy="1343025"/>
          </a:xfrm>
          <a:prstGeom prst="rect">
            <a:avLst/>
          </a:prstGeom>
        </p:spPr>
      </p:pic>
      <p:pic>
        <p:nvPicPr>
          <p:cNvPr id="5" name="Picture 5" descr="Chart, histogram&#10;&#10;Description automatically generated">
            <a:extLst>
              <a:ext uri="{FF2B5EF4-FFF2-40B4-BE49-F238E27FC236}">
                <a16:creationId xmlns:a16="http://schemas.microsoft.com/office/drawing/2014/main" id="{6E39FDF0-71DF-4421-A51D-9A7C3C371E9D}"/>
              </a:ext>
            </a:extLst>
          </p:cNvPr>
          <p:cNvPicPr>
            <a:picLocks noGrp="1" noChangeAspect="1"/>
          </p:cNvPicPr>
          <p:nvPr>
            <p:ph idx="1"/>
          </p:nvPr>
        </p:nvPicPr>
        <p:blipFill>
          <a:blip r:embed="rId3"/>
          <a:stretch>
            <a:fillRect/>
          </a:stretch>
        </p:blipFill>
        <p:spPr>
          <a:xfrm>
            <a:off x="1478966" y="1581897"/>
            <a:ext cx="6293644" cy="4195763"/>
          </a:xfrm>
        </p:spPr>
      </p:pic>
    </p:spTree>
    <p:extLst>
      <p:ext uri="{BB962C8B-B14F-4D97-AF65-F5344CB8AC3E}">
        <p14:creationId xmlns:p14="http://schemas.microsoft.com/office/powerpoint/2010/main" val="3805535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0096-C469-4C4D-88D0-CF70E4E773D7}"/>
              </a:ext>
            </a:extLst>
          </p:cNvPr>
          <p:cNvSpPr>
            <a:spLocks noGrp="1"/>
          </p:cNvSpPr>
          <p:nvPr>
            <p:ph type="title"/>
          </p:nvPr>
        </p:nvSpPr>
        <p:spPr/>
        <p:txBody>
          <a:bodyPr/>
          <a:lstStyle/>
          <a:p>
            <a:endParaRPr lang="en-US"/>
          </a:p>
        </p:txBody>
      </p:sp>
      <p:pic>
        <p:nvPicPr>
          <p:cNvPr id="4" name="Picture 4" descr="Chart, pie chart&#10;&#10;Description automatically generated">
            <a:extLst>
              <a:ext uri="{FF2B5EF4-FFF2-40B4-BE49-F238E27FC236}">
                <a16:creationId xmlns:a16="http://schemas.microsoft.com/office/drawing/2014/main" id="{FA995C3F-05AA-43F8-95EE-0E3B24699D86}"/>
              </a:ext>
            </a:extLst>
          </p:cNvPr>
          <p:cNvPicPr>
            <a:picLocks noGrp="1" noChangeAspect="1"/>
          </p:cNvPicPr>
          <p:nvPr>
            <p:ph idx="1"/>
          </p:nvPr>
        </p:nvPicPr>
        <p:blipFill>
          <a:blip r:embed="rId2"/>
          <a:stretch>
            <a:fillRect/>
          </a:stretch>
        </p:blipFill>
        <p:spPr>
          <a:xfrm>
            <a:off x="3284964" y="738066"/>
            <a:ext cx="5612301" cy="5612301"/>
          </a:xfrm>
        </p:spPr>
      </p:pic>
    </p:spTree>
    <p:extLst>
      <p:ext uri="{BB962C8B-B14F-4D97-AF65-F5344CB8AC3E}">
        <p14:creationId xmlns:p14="http://schemas.microsoft.com/office/powerpoint/2010/main" val="1268372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275DC-5BB9-4275-8758-6DE31CB5F8C2}"/>
              </a:ext>
            </a:extLst>
          </p:cNvPr>
          <p:cNvSpPr>
            <a:spLocks noGrp="1"/>
          </p:cNvSpPr>
          <p:nvPr>
            <p:ph type="title"/>
          </p:nvPr>
        </p:nvSpPr>
        <p:spPr/>
        <p:txBody>
          <a:bodyPr/>
          <a:lstStyle/>
          <a:p>
            <a:r>
              <a:rPr lang="en-US"/>
              <a:t>Validation</a:t>
            </a:r>
            <a:endParaRPr lang="en-US" dirty="0"/>
          </a:p>
        </p:txBody>
      </p:sp>
      <p:sp>
        <p:nvSpPr>
          <p:cNvPr id="6" name="Content Placeholder 5">
            <a:extLst>
              <a:ext uri="{FF2B5EF4-FFF2-40B4-BE49-F238E27FC236}">
                <a16:creationId xmlns:a16="http://schemas.microsoft.com/office/drawing/2014/main" id="{47DCD513-003C-483D-AEF4-A998E60AB69C}"/>
              </a:ext>
            </a:extLst>
          </p:cNvPr>
          <p:cNvSpPr>
            <a:spLocks noGrp="1"/>
          </p:cNvSpPr>
          <p:nvPr>
            <p:ph idx="1"/>
          </p:nvPr>
        </p:nvSpPr>
        <p:spPr/>
        <p:txBody>
          <a:bodyPr vert="horz" lIns="91440" tIns="45720" rIns="91440" bIns="45720" rtlCol="0" anchor="t">
            <a:normAutofit/>
          </a:bodyPr>
          <a:lstStyle/>
          <a:p>
            <a:pPr marL="0" indent="0">
              <a:buNone/>
            </a:pPr>
            <a:r>
              <a:rPr lang="en-US"/>
              <a:t>Split data:</a:t>
            </a:r>
            <a:endParaRPr lang="en-US" dirty="0"/>
          </a:p>
          <a:p>
            <a:r>
              <a:rPr lang="en-US"/>
              <a:t>Train – 80%</a:t>
            </a:r>
          </a:p>
          <a:p>
            <a:r>
              <a:rPr lang="en-US"/>
              <a:t>Validation – 10%</a:t>
            </a:r>
            <a:endParaRPr lang="en-US" dirty="0"/>
          </a:p>
          <a:p>
            <a:r>
              <a:rPr lang="en-US"/>
              <a:t>Test – 10%</a:t>
            </a:r>
            <a:endParaRPr lang="en-US" dirty="0"/>
          </a:p>
        </p:txBody>
      </p:sp>
    </p:spTree>
    <p:extLst>
      <p:ext uri="{BB962C8B-B14F-4D97-AF65-F5344CB8AC3E}">
        <p14:creationId xmlns:p14="http://schemas.microsoft.com/office/powerpoint/2010/main" val="2391027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B1C1-6F73-4B8E-95C8-7DC7DF896037}"/>
              </a:ext>
            </a:extLst>
          </p:cNvPr>
          <p:cNvSpPr>
            <a:spLocks noGrp="1"/>
          </p:cNvSpPr>
          <p:nvPr>
            <p:ph type="title"/>
          </p:nvPr>
        </p:nvSpPr>
        <p:spPr/>
        <p:txBody>
          <a:bodyPr/>
          <a:lstStyle/>
          <a:p>
            <a:r>
              <a:rPr lang="en-US"/>
              <a:t>Tokenization</a:t>
            </a:r>
          </a:p>
        </p:txBody>
      </p:sp>
      <p:sp>
        <p:nvSpPr>
          <p:cNvPr id="3" name="Content Placeholder 2">
            <a:extLst>
              <a:ext uri="{FF2B5EF4-FFF2-40B4-BE49-F238E27FC236}">
                <a16:creationId xmlns:a16="http://schemas.microsoft.com/office/drawing/2014/main" id="{C0EE8E4A-58B7-479A-A48D-9404D39196AA}"/>
              </a:ext>
            </a:extLst>
          </p:cNvPr>
          <p:cNvSpPr>
            <a:spLocks noGrp="1"/>
          </p:cNvSpPr>
          <p:nvPr>
            <p:ph idx="1"/>
          </p:nvPr>
        </p:nvSpPr>
        <p:spPr/>
        <p:txBody>
          <a:bodyPr vert="horz" lIns="91440" tIns="45720" rIns="91440" bIns="45720" rtlCol="0" anchor="t">
            <a:normAutofit/>
          </a:bodyPr>
          <a:lstStyle/>
          <a:p>
            <a:r>
              <a:rPr lang="en-US">
                <a:ea typeface="+mn-lt"/>
                <a:cs typeface="+mn-lt"/>
              </a:rPr>
              <a:t>StaticTokenizerEncoder from torchnlp package is used.</a:t>
            </a:r>
          </a:p>
          <a:p>
            <a:r>
              <a:rPr lang="en-US"/>
              <a:t>Vocabulary size - </a:t>
            </a:r>
            <a:r>
              <a:rPr lang="en-US">
                <a:ea typeface="+mn-lt"/>
                <a:cs typeface="+mn-lt"/>
              </a:rPr>
              <a:t>67354.</a:t>
            </a:r>
            <a:endParaRPr lang="en-US" dirty="0">
              <a:ea typeface="+mn-lt"/>
              <a:cs typeface="+mn-lt"/>
            </a:endParaRPr>
          </a:p>
          <a:p>
            <a:r>
              <a:rPr lang="en-US"/>
              <a:t>Padded to 2000.</a:t>
            </a:r>
            <a:endParaRPr lang="en-US" dirty="0"/>
          </a:p>
          <a:p>
            <a:endParaRPr lang="en-US" dirty="0"/>
          </a:p>
        </p:txBody>
      </p:sp>
    </p:spTree>
    <p:extLst>
      <p:ext uri="{BB962C8B-B14F-4D97-AF65-F5344CB8AC3E}">
        <p14:creationId xmlns:p14="http://schemas.microsoft.com/office/powerpoint/2010/main" val="3208407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B31D0-3AC9-4A27-B2A7-02707C0929CD}"/>
              </a:ext>
            </a:extLst>
          </p:cNvPr>
          <p:cNvSpPr>
            <a:spLocks noGrp="1"/>
          </p:cNvSpPr>
          <p:nvPr>
            <p:ph type="title"/>
          </p:nvPr>
        </p:nvSpPr>
        <p:spPr>
          <a:xfrm>
            <a:off x="838200" y="365760"/>
            <a:ext cx="10515600" cy="6161332"/>
          </a:xfrm>
        </p:spPr>
        <p:txBody>
          <a:bodyPr/>
          <a:lstStyle/>
          <a:p>
            <a:r>
              <a:rPr lang="en-US"/>
              <a:t>Regression or Classification?</a:t>
            </a:r>
          </a:p>
        </p:txBody>
      </p:sp>
      <p:sp>
        <p:nvSpPr>
          <p:cNvPr id="3" name="Content Placeholder 2">
            <a:extLst>
              <a:ext uri="{FF2B5EF4-FFF2-40B4-BE49-F238E27FC236}">
                <a16:creationId xmlns:a16="http://schemas.microsoft.com/office/drawing/2014/main" id="{B3459A59-FAD1-4393-BEF0-37B214FD574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0830638"/>
      </p:ext>
    </p:extLst>
  </p:cSld>
  <p:clrMapOvr>
    <a:masterClrMapping/>
  </p:clrMapOvr>
</p:sld>
</file>

<file path=ppt/theme/theme1.xml><?xml version="1.0" encoding="utf-8"?>
<a:theme xmlns:a="http://schemas.openxmlformats.org/drawingml/2006/main" name="BlockprintVTI">
  <a:themeElements>
    <a:clrScheme name="AnalogousFromDarkSeedLeftStep">
      <a:dk1>
        <a:srgbClr val="000000"/>
      </a:dk1>
      <a:lt1>
        <a:srgbClr val="FFFFFF"/>
      </a:lt1>
      <a:dk2>
        <a:srgbClr val="413124"/>
      </a:dk2>
      <a:lt2>
        <a:srgbClr val="E8E2E7"/>
      </a:lt2>
      <a:accent1>
        <a:srgbClr val="48B758"/>
      </a:accent1>
      <a:accent2>
        <a:srgbClr val="5BB13B"/>
      </a:accent2>
      <a:accent3>
        <a:srgbClr val="8BAC44"/>
      </a:accent3>
      <a:accent4>
        <a:srgbClr val="AFA33A"/>
      </a:accent4>
      <a:accent5>
        <a:srgbClr val="C3854D"/>
      </a:accent5>
      <a:accent6>
        <a:srgbClr val="B1423B"/>
      </a:accent6>
      <a:hlink>
        <a:srgbClr val="A27C36"/>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BlockprintVTI</vt:lpstr>
      <vt:lpstr>Trip Advisor Hotel Reviews</vt:lpstr>
      <vt:lpstr>Data</vt:lpstr>
      <vt:lpstr>Task</vt:lpstr>
      <vt:lpstr>Exploration</vt:lpstr>
      <vt:lpstr>PowerPoint Presentation</vt:lpstr>
      <vt:lpstr>PowerPoint Presentation</vt:lpstr>
      <vt:lpstr>Validation</vt:lpstr>
      <vt:lpstr>Tokenization</vt:lpstr>
      <vt:lpstr>Regression or Classification?</vt:lpstr>
      <vt:lpstr>Metrics</vt:lpstr>
      <vt:lpstr>Quadratic Weighted Kappa (QWK)</vt:lpstr>
      <vt:lpstr>Interpretation of QWK</vt:lpstr>
      <vt:lpstr>Rating Regression Model</vt:lpstr>
      <vt:lpstr>Performance</vt:lpstr>
      <vt:lpstr>Round predictions</vt:lpstr>
      <vt:lpstr>Model Evaluation</vt:lpstr>
      <vt:lpstr>Quadratic Weighted Kappa Score </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252</cp:revision>
  <dcterms:created xsi:type="dcterms:W3CDTF">2020-12-15T16:50:38Z</dcterms:created>
  <dcterms:modified xsi:type="dcterms:W3CDTF">2020-12-15T20:30:10Z</dcterms:modified>
</cp:coreProperties>
</file>