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274" r:id="rId17"/>
    <p:sldId id="290" r:id="rId18"/>
    <p:sldId id="291" r:id="rId19"/>
    <p:sldId id="292" r:id="rId20"/>
    <p:sldId id="293" r:id="rId21"/>
    <p:sldId id="295" r:id="rId22"/>
    <p:sldId id="296" r:id="rId23"/>
    <p:sldId id="294" r:id="rId24"/>
    <p:sldId id="258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68" r:id="rId36"/>
    <p:sldId id="269" r:id="rId37"/>
    <p:sldId id="270" r:id="rId38"/>
    <p:sldId id="297" r:id="rId39"/>
    <p:sldId id="298" r:id="rId40"/>
    <p:sldId id="299" r:id="rId41"/>
    <p:sldId id="271" r:id="rId42"/>
    <p:sldId id="272" r:id="rId43"/>
    <p:sldId id="287" r:id="rId44"/>
    <p:sldId id="288" r:id="rId45"/>
    <p:sldId id="289" r:id="rId46"/>
    <p:sldId id="300" r:id="rId47"/>
    <p:sldId id="273" r:id="rId4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4B055-4ABE-4D32-9026-F73786A0AFE4}" v="1" dt="2025-01-26T21:15:5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neimneh" userId="2dc66e6e-00fd-48b6-a0aa-02919dbfecb7" providerId="ADAL" clId="{2F54B055-4ABE-4D32-9026-F73786A0AFE4}"/>
    <pc:docChg chg="custSel addSld modSld">
      <pc:chgData name="mneimneh" userId="2dc66e6e-00fd-48b6-a0aa-02919dbfecb7" providerId="ADAL" clId="{2F54B055-4ABE-4D32-9026-F73786A0AFE4}" dt="2025-01-26T21:15:58.034" v="2" actId="27636"/>
      <pc:docMkLst>
        <pc:docMk/>
      </pc:docMkLst>
      <pc:sldChg chg="modSp mod">
        <pc:chgData name="mneimneh" userId="2dc66e6e-00fd-48b6-a0aa-02919dbfecb7" providerId="ADAL" clId="{2F54B055-4ABE-4D32-9026-F73786A0AFE4}" dt="2025-01-26T21:15:58.017" v="1" actId="27636"/>
        <pc:sldMkLst>
          <pc:docMk/>
          <pc:sldMk cId="1644693646" sldId="282"/>
        </pc:sldMkLst>
        <pc:spChg chg="mod">
          <ac:chgData name="mneimneh" userId="2dc66e6e-00fd-48b6-a0aa-02919dbfecb7" providerId="ADAL" clId="{2F54B055-4ABE-4D32-9026-F73786A0AFE4}" dt="2025-01-26T21:15:58.017" v="1" actId="27636"/>
          <ac:spMkLst>
            <pc:docMk/>
            <pc:sldMk cId="1644693646" sldId="282"/>
            <ac:spMk id="2" creationId="{D20FB72E-5A2A-B82E-1A68-3BCE801840B6}"/>
          </ac:spMkLst>
        </pc:spChg>
      </pc:sldChg>
      <pc:sldChg chg="modSp mod">
        <pc:chgData name="mneimneh" userId="2dc66e6e-00fd-48b6-a0aa-02919dbfecb7" providerId="ADAL" clId="{2F54B055-4ABE-4D32-9026-F73786A0AFE4}" dt="2025-01-26T21:15:58.034" v="2" actId="27636"/>
        <pc:sldMkLst>
          <pc:docMk/>
          <pc:sldMk cId="2171846928" sldId="283"/>
        </pc:sldMkLst>
        <pc:spChg chg="mod">
          <ac:chgData name="mneimneh" userId="2dc66e6e-00fd-48b6-a0aa-02919dbfecb7" providerId="ADAL" clId="{2F54B055-4ABE-4D32-9026-F73786A0AFE4}" dt="2025-01-26T21:15:58.034" v="2" actId="27636"/>
          <ac:spMkLst>
            <pc:docMk/>
            <pc:sldMk cId="2171846928" sldId="283"/>
            <ac:spMk id="2" creationId="{D20FB72E-5A2A-B82E-1A68-3BCE801840B6}"/>
          </ac:spMkLst>
        </pc:spChg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4157953131" sldId="361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500654912" sldId="362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034990528" sldId="363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903647198" sldId="364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090368716" sldId="365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470635886" sldId="366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1211079367" sldId="367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959101833" sldId="368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2962188906" sldId="369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1779528076" sldId="370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811059046" sldId="371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816361201" sldId="372"/>
        </pc:sldMkLst>
      </pc:sldChg>
      <pc:sldChg chg="add">
        <pc:chgData name="mneimneh" userId="2dc66e6e-00fd-48b6-a0aa-02919dbfecb7" providerId="ADAL" clId="{2F54B055-4ABE-4D32-9026-F73786A0AFE4}" dt="2025-01-26T21:15:57.701" v="0"/>
        <pc:sldMkLst>
          <pc:docMk/>
          <pc:sldMk cId="3303182369" sldId="3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04:49:56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795 32 24575,'-3'0'0,"-1"-1"0,1 0 0,-1 0 0,0 0 0,1 0 0,0-1 0,-4-1 0,-20-8 0,-13 6 0,-1 1 0,0 3 0,-80 6 0,8 19 0,84-20 0,-32 10 0,16-3 0,32-7 0,1 0 0,-1 1 0,1 0 0,0 0 0,0 2 0,1-1 0,0 1 0,0 1 0,1 0 0,0 1 0,0 0 0,1 0 0,0 1 0,1 0 0,0 1 0,0-1 0,-10 22 0,11-16 0,0 0 0,2 0 0,0 1 0,-4 25 0,5-24 0,-2 17 0,2 0 0,2 1 0,3 59 0,1-31 0,-1-54 0,0 1 0,0-1 0,1 0 0,1 0 0,0 0 0,0 0 0,1 0 0,0 0 0,1-1 0,0 0 0,0 0 0,1 0 0,0-1 0,1 0 0,0 0 0,0 0 0,1-1 0,0 0 0,0-1 0,0 0 0,1 0 0,0 0 0,17 6 0,0 0 0,2-2 0,0-1 0,0-1 0,0-2 0,51 6 0,146-6 0,-211-6 0,-2 0 0,-1-2 0,0 1 0,0-2 0,0 1 0,0-2 0,0 1 0,15-9 0,18-5 0,16 5 0,-53 11 0,1 1 0,-1-1 0,1-1 0,-1 0 0,1 0 0,-1 0 0,0 0 0,0-1 0,0-1 0,0 1 0,-1-1 0,0 0 0,8-6 0,37-35 0,-41 38 0,-1 0 0,0-1 0,0 0 0,-1 0 0,0-1 0,0 0 0,-1 0 0,0-1 0,-1 0 0,8-15 0,14-43 0,-12 30 0,16-53 0,-31 85 0,0 0 0,0 0 0,-1 0 0,0 0 0,0 0 0,-1 0 0,0 0 0,0 0 0,0 1 0,-3-10 0,-27-60 0,19 48 0,1-7 0,-5-10 0,14 41 0,1 1 0,-1-1 0,1 1 0,-1 0 0,1 0 0,-1 0 0,0 0 0,0 0 0,0 0 0,0 1 0,-1-1 0,1 1 0,0-1 0,-5-1 0,-88-37 0,55 23 0,30 14 0,0-2 0,0 1 0,0-1 0,1 0 0,0-1 0,-9-7 0,11 8-97,1 0-1,0 0 1,-1 1-1,0 0 1,0 0-1,0 1 1,-1 0-1,1 0 1,-1 1-1,1 0 1,-1 0-1,0 1 0,-8-1 1,-7 0-6729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04:50:01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1176 664 24575,'-24'-2'0,"0"-1"0,1-1 0,-1-1 0,1-1 0,0-1 0,-24-11 0,11 5 0,-41-10 0,42 14 0,-62-27 0,6 2 0,71 27 0,1-2 0,-25-13 0,-2-1 0,18 10 0,-1 1 0,-55-14 0,74 23 0,0 0 0,1 0 0,-1-1 0,1-1 0,-1 0 0,-10-8 0,-51-41 0,52 39 0,-160-135 0,176 147 0,-1-1 0,1-1 0,0 1 0,0 0 0,0-1 0,0 0 0,1 1 0,0-1 0,0 0 0,-3-11 0,4 13 0,1 95 0,1 69 0,-2-229 0,2-128 0,0 193 0,-1 0 0,1 1 0,-1-1 0,1 0 0,0 1 0,0-1 0,0 1 0,0-1 0,1 1 0,-1-1 0,1 1 0,-1 0 0,1-1 0,0 1 0,0 0 0,0 0 0,0 1 0,0-1 0,0 0 0,1 1 0,-1-1 0,0 1 0,1 0 0,-1-1 0,1 1 0,0 0 0,-1 1 0,1-1 0,0 0 0,3 1 0,11-2 0,-1 0 0,0 2 0,1 0 0,18 3 0,-5-1 0,99 1-1365,-118-3-5461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05:15:0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991 234 24575,'-10'-1'0,"-1"0"0,1-2 0,0 1 0,0-1 0,0 0 0,0-1 0,1 0 0,0-1 0,-12-7 0,11 6 0,-1 0 0,0 1 0,0 0 0,-1 1 0,1 0 0,-22-4 0,-20 4 0,1 2 0,-75 8 0,117-5 0,1 2 0,-1-1 0,1 1 0,-1 1 0,1-1 0,-11 8 0,-35 11 0,48-19 0,0 0 0,1 0 0,-1 0 0,0 1 0,-8 7 0,-18 9 0,19-12 0,0 1 0,1 0 0,0 1 0,-14 14 0,5-4 0,-5 3 0,16-15 0,0 0 0,1 1 0,0 1 0,1-1 0,0 1 0,0 1 0,-11 18 0,-43 89 0,54-93 0,1 1 0,-7 36 0,8-33 0,1 11 0,2-1 0,1 1 0,2 0 0,4 40 0,0 10 0,-4-24 0,2 74 0,12-70 0,-9-51 0,0 1 0,1 27 0,-5-19 0,-1-20 0,1 1 0,0-1 0,0 1 0,1-1 0,0 0 0,1 1 0,0-1 0,0 0 0,0 0 0,1 0 0,5 9 0,11 16 0,-13-22 0,0 0 0,0 0 0,1-1 0,1 0 0,11 13 0,-12-16 0,-1 0 0,0 1 0,0-1 0,6 12 0,18 23 0,92 70 0,-102-97 0,0-1 0,30 15 0,-30-18 0,-1 0 0,0 2 0,20 17 0,-27-19 0,-5-4 0,1 1 0,0-1 0,1 0 0,0-1 0,0 0 0,0 0 0,1-1 0,15 6 0,22 12 0,-39-18 0,0-1 0,1 0 0,0 0 0,12 4 0,93 26 0,-79-21 0,1-2 0,1-1 0,50 5 0,-7-1 0,-55-9 0,-1-1 0,30 1 0,-24-3 0,44 9 0,-44-6 0,43 3 0,-44-7 0,175-4 0,-179 0 0,0-2 0,0 0 0,26-11 0,-34 9 0,-1-1 0,0-1 0,-1-1 0,1 0 0,25-23 0,24-16 0,54-38 0,-108 79 0,-1 0 0,1 0 0,-1-1 0,-1 0 0,0 0 0,0-1 0,-1 0 0,0-1 0,0 0 0,9-20 0,-12 20 0,0 1 0,1 0 0,0 0 0,9-11 0,-8 12 0,0 0 0,-1-1 0,0 0 0,8-20 0,10-20 0,-19 41 0,0 1 0,-1 0 0,0-1 0,-1 0 0,0 0 0,3-17 0,-1-33 0,-6-109 0,-2 60 0,4-229 0,-3 318 0,1 0 0,-2 1 0,-5-19 0,3 17 0,1 0 0,-1-28 0,4 36 0,0 0 0,-1 1 0,-1-1 0,0 0 0,0 1 0,-1 0 0,-1 0 0,0 0 0,0 0 0,-1 1 0,-12-17 0,-35-75 0,45 89 0,0 0 0,-2 1 0,1 1 0,-1-1 0,-16-12 0,3-2 0,16 18 0,1 1 0,-1 0 0,-14-10 0,-10-11 0,24 22 0,0 0 0,0-1 0,-14-7 0,-23-12 0,-50-40 0,71 48 0,-1 1 0,-1 2 0,0 1 0,-1 0 0,-34-11 0,30 13 0,17 6 0,0 1 0,-1 1 0,0 0 0,0 0 0,-27-2 0,-58-6 0,66 6 0,-43-1 0,53 5 0,1-1 0,-23-5 0,22 3 0,-45-3 0,45 7 0,-161 3 0,176-1 11,1 1 0,0-1 0,0 1 0,0 1 0,0-1 0,0 1-1,0 1 1,1-1 0,-1 1 0,-10 9 0,0 1-506,1 1 0,-19 22 0,24-25-6331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05:15:0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2503 1 24575,'-14'2'0,"1"0"0,0 2 0,-1-1 0,1 2 0,0 0 0,1 0 0,-1 1 0,-19 13 0,4-4 0,-1 1 0,7-4 0,0-1 0,-31 11 0,41-17 0,-1 1 0,1 1 0,0 0 0,0 0 0,-16 14 0,-8 5 0,-113 83 0,97-77 0,40-26 0,1 1 0,0 0 0,0 0 0,0 1 0,1 1 0,0 0 0,-14 16 0,14-12 0,-1-2 0,-1 1 0,0-1 0,0-1 0,-1 0 0,-24 14 0,-15 11 0,-228 165 0,237-169 0,5-3 0,-1-1 0,-69 35 0,-21 15 0,92-50 0,31-22 0,0 0 0,0 0 0,0-1 0,-9 5 0,-120 70 0,85-48 0,18-15 0,25-14 0,1 1 0,0 0 0,0 1 0,0-1 0,-8 7 0,5-4 0,1 0 0,-1 0 0,0-1 0,0-1 0,-11 5 0,11-6 0,1 1 0,0 0 0,0 0 0,1 0 0,-1 1 0,-12 11 0,10-7 0,0 0 0,-23 13 0,-4 4 0,-32 21 0,45-31 0,-40 33 0,54-41 0,0-1 0,0 0 0,-1 0 0,-11 4 0,10-5 0,0 1 0,1 0 0,-15 12 0,4-2 60,-39 24-1,8-7-1543,41-24-5342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05:15:0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24575,'2'1'0,"0"1"0,0-1 0,1 0 0,-1 1 0,0-1 0,0 1 0,0 0 0,-1-1 0,1 1 0,0 0 0,2 4 0,8 8 0,59 51 0,-15-20 0,63 46 0,-34-30 0,-68-49 0,0 0 0,21 22 0,25 18 0,79 46 0,-19 2 0,-104-84 0,30 31 0,-34-32 0,0 0 0,0-1 0,21 14 0,34 32 0,47 29 0,-65-58 0,9 8 0,18 37 0,-17-34 0,-46-28 0,2 0 0,0-2 0,24 14 0,-25-16 0,0 1 0,0 0 0,-1 1 0,19 19 0,-22-19 0,0-1 0,25 16 0,1 1 0,69 49 0,-63-47 0,70 62 0,-98-78 0,1 0 0,34 20 0,14 10 0,5 1 0,-52-34 0,1 1 0,21 18 0,-26-18 0,2-1 0,29 17 0,-30-20 0,0 1 0,-1 1 0,23 19 0,-25-18-195,1 0 0,1-2 0,-1 1 0,2-2 0,-1 0 0,29 10 0,-27-12-6631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6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5601" y="143979"/>
            <a:ext cx="11610649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5601" y="1367740"/>
            <a:ext cx="11362999" cy="4671110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31824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E514A-F8A4-2A17-FD59-BF71105F8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B15195-90F5-9857-7F3D-53BF22FAA08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10 Light beers on tap, and 10 Dark beers on tap.</a:t>
                </a:r>
              </a:p>
              <a:p>
                <a:r>
                  <a:rPr lang="en-US" dirty="0"/>
                  <a:t>How many ways can Rick get a 4-beer sampler that contains exactly 1 light beer? (Order does not matter)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𝑤𝑎𝑦𝑠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𝐿𝑖𝑔h𝑡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𝑎𝑟𝑟𝑎𝑛𝑔𝑒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(10,3)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10∗120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B15195-90F5-9857-7F3D-53BF22FAA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19" t="-2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10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3F687-6272-74B7-AB9C-45EB35144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368706-2931-31CC-7E30-23465431164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914400"/>
                <a:ext cx="11362999" cy="5124450"/>
              </a:xfrm>
            </p:spPr>
            <p:txBody>
              <a:bodyPr/>
              <a:lstStyle/>
              <a:p>
                <a:r>
                  <a:rPr lang="en-US" dirty="0"/>
                  <a:t>6:5 Blackjack is dealt with a 6 shoe deck (52*6=312 cards)</a:t>
                </a:r>
              </a:p>
              <a:p>
                <a:r>
                  <a:rPr lang="en-US" dirty="0"/>
                  <a:t>How many ways can someone get dealt two rank 10 cards?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𝑑𝑒𝑐𝑘𝑠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𝑟𝑎𝑛𝑘𝑠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𝑠𝑢𝑖𝑡𝑠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=4,560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368706-2931-31CC-7E30-234654311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914400"/>
                <a:ext cx="11362999" cy="5124450"/>
              </a:xfrm>
              <a:blipFill>
                <a:blip r:embed="rId2"/>
                <a:stretch>
                  <a:fillRect l="-1019" t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18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72ED7-FF9D-9C16-B3B8-BBE95DED5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05C1-F5FE-1694-6CDB-20E1AD0F45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1367740"/>
            <a:ext cx="11362999" cy="628208"/>
          </a:xfrm>
        </p:spPr>
        <p:txBody>
          <a:bodyPr/>
          <a:lstStyle/>
          <a:p>
            <a:r>
              <a:rPr lang="en-US" dirty="0"/>
              <a:t>How many ways can two dice be rolled to get a sum of 10?</a:t>
            </a:r>
          </a:p>
        </p:txBody>
      </p:sp>
      <p:pic>
        <p:nvPicPr>
          <p:cNvPr id="3074" name="Picture 2" descr="100 Rolls Task">
            <a:extLst>
              <a:ext uri="{FF2B5EF4-FFF2-40B4-BE49-F238E27FC236}">
                <a16:creationId xmlns:a16="http://schemas.microsoft.com/office/drawing/2014/main" id="{0C00B1B7-20E0-99C1-9FE1-BEFB57B8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869357"/>
            <a:ext cx="5208024" cy="48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2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A662C-A213-009E-81F2-CDC17C844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489C2D-83FC-EF0C-9C92-40DF3E76382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806246"/>
                <a:ext cx="11362999" cy="2118902"/>
              </a:xfrm>
            </p:spPr>
            <p:txBody>
              <a:bodyPr/>
              <a:lstStyle/>
              <a:p>
                <a:r>
                  <a:rPr lang="en-US" dirty="0"/>
                  <a:t>The Probability of an event, A, is the number of ways A can occur, divided by the number of total possible outcomes in a “Sample Space”.</a:t>
                </a:r>
              </a:p>
              <a:p>
                <a:pPr lvl="1"/>
                <a:r>
                  <a:rPr lang="en-US" dirty="0"/>
                  <a:t>The sample space is the set of all possible outcomes.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489C2D-83FC-EF0C-9C92-40DF3E763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806246"/>
                <a:ext cx="11362999" cy="2118902"/>
              </a:xfrm>
              <a:blipFill>
                <a:blip r:embed="rId2"/>
                <a:stretch>
                  <a:fillRect l="-1019" t="-6322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Venn Diagrams - StudyWell">
            <a:extLst>
              <a:ext uri="{FF2B5EF4-FFF2-40B4-BE49-F238E27FC236}">
                <a16:creationId xmlns:a16="http://schemas.microsoft.com/office/drawing/2014/main" id="{DF7BCB49-BC68-F4B8-EA73-0B0F90B95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 bwMode="auto">
          <a:xfrm>
            <a:off x="3818297" y="3129653"/>
            <a:ext cx="5309419" cy="35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16426B-210E-0F2E-21C4-E301A82F03BB}"/>
              </a:ext>
            </a:extLst>
          </p:cNvPr>
          <p:cNvSpPr/>
          <p:nvPr/>
        </p:nvSpPr>
        <p:spPr>
          <a:xfrm>
            <a:off x="5211097" y="4237703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E6CC7D-1957-8A09-B383-9F8051E6E3DB}"/>
              </a:ext>
            </a:extLst>
          </p:cNvPr>
          <p:cNvSpPr/>
          <p:nvPr/>
        </p:nvSpPr>
        <p:spPr>
          <a:xfrm>
            <a:off x="5579806" y="5157019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C6E08-B67A-D73F-8623-578C09E0A162}"/>
              </a:ext>
            </a:extLst>
          </p:cNvPr>
          <p:cNvSpPr/>
          <p:nvPr/>
        </p:nvSpPr>
        <p:spPr>
          <a:xfrm>
            <a:off x="7133304" y="4647536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314ADD-6912-12F9-0FA3-4D8EAFFEB973}"/>
              </a:ext>
            </a:extLst>
          </p:cNvPr>
          <p:cNvSpPr/>
          <p:nvPr/>
        </p:nvSpPr>
        <p:spPr>
          <a:xfrm>
            <a:off x="6302915" y="4666198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443AA-8F77-FC44-5A3E-FE8FADDA19FB}"/>
              </a:ext>
            </a:extLst>
          </p:cNvPr>
          <p:cNvSpPr/>
          <p:nvPr/>
        </p:nvSpPr>
        <p:spPr>
          <a:xfrm>
            <a:off x="8527166" y="6051755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3F171B-CC5A-16A7-7835-1F0B9460D3DB}"/>
              </a:ext>
            </a:extLst>
          </p:cNvPr>
          <p:cNvSpPr/>
          <p:nvPr/>
        </p:nvSpPr>
        <p:spPr>
          <a:xfrm>
            <a:off x="7890387" y="5569974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8D184A-E275-A7E6-558D-6052A0FE0CEA}"/>
              </a:ext>
            </a:extLst>
          </p:cNvPr>
          <p:cNvSpPr/>
          <p:nvPr/>
        </p:nvSpPr>
        <p:spPr>
          <a:xfrm>
            <a:off x="6348565" y="6051755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15ABBF-DDE4-E012-52FD-269ECF23746B}"/>
              </a:ext>
            </a:extLst>
          </p:cNvPr>
          <p:cNvSpPr/>
          <p:nvPr/>
        </p:nvSpPr>
        <p:spPr>
          <a:xfrm>
            <a:off x="4783394" y="5029199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B0CF98-8AC2-30D4-3576-9090D3E89445}"/>
              </a:ext>
            </a:extLst>
          </p:cNvPr>
          <p:cNvSpPr/>
          <p:nvPr/>
        </p:nvSpPr>
        <p:spPr>
          <a:xfrm>
            <a:off x="5438160" y="377875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F06E6D-82B9-982A-7B9C-D0234C16E47F}"/>
              </a:ext>
            </a:extLst>
          </p:cNvPr>
          <p:cNvSpPr/>
          <p:nvPr/>
        </p:nvSpPr>
        <p:spPr>
          <a:xfrm>
            <a:off x="6877665" y="3331774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C0A8C-87FB-621B-D405-DCE72506CA71}"/>
              </a:ext>
            </a:extLst>
          </p:cNvPr>
          <p:cNvSpPr txBox="1"/>
          <p:nvPr/>
        </p:nvSpPr>
        <p:spPr>
          <a:xfrm>
            <a:off x="3926452" y="28427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272AE-6E2A-E434-4312-CC769D42B39C}"/>
              </a:ext>
            </a:extLst>
          </p:cNvPr>
          <p:cNvSpPr txBox="1"/>
          <p:nvPr/>
        </p:nvSpPr>
        <p:spPr>
          <a:xfrm>
            <a:off x="51154" y="3906570"/>
            <a:ext cx="375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if ‘       ‘ is an event, then: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P(A) = 6/10=3/5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P(B) = 3/10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P(S) = 10/10 = 1.0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7555F0-5A77-7AC7-7016-2B4E33627126}"/>
              </a:ext>
            </a:extLst>
          </p:cNvPr>
          <p:cNvSpPr/>
          <p:nvPr/>
        </p:nvSpPr>
        <p:spPr>
          <a:xfrm>
            <a:off x="1926429" y="4009899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452B29-B684-57DD-ED43-2380A9F9C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C81DE4-8E79-61D5-8A8C-EF4FA45065F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367739"/>
                <a:ext cx="11362999" cy="52297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‘     ’ is an event, then</a:t>
                </a:r>
              </a:p>
              <a:p>
                <a:pPr lvl="1"/>
                <a:r>
                  <a:rPr lang="en-US" u="sng" dirty="0"/>
                  <a:t>Intersection: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/>
                  <a:t>Union: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/>
                  <a:t>Negation: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C81DE4-8E79-61D5-8A8C-EF4FA4506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367739"/>
                <a:ext cx="11362999" cy="5229705"/>
              </a:xfrm>
              <a:blipFill>
                <a:blip r:embed="rId2"/>
                <a:stretch>
                  <a:fillRect l="-101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enn Diagrams - StudyWell">
            <a:extLst>
              <a:ext uri="{FF2B5EF4-FFF2-40B4-BE49-F238E27FC236}">
                <a16:creationId xmlns:a16="http://schemas.microsoft.com/office/drawing/2014/main" id="{22424F14-12FB-5942-BEC3-32A341974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 bwMode="auto">
          <a:xfrm>
            <a:off x="5190799" y="1622696"/>
            <a:ext cx="5309419" cy="35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478A556-5A05-2FB4-DB3D-B185E9C748D6}"/>
              </a:ext>
            </a:extLst>
          </p:cNvPr>
          <p:cNvSpPr/>
          <p:nvPr/>
        </p:nvSpPr>
        <p:spPr>
          <a:xfrm>
            <a:off x="6583599" y="2730746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862B1C-D6E2-BBE6-102B-270543F739F6}"/>
              </a:ext>
            </a:extLst>
          </p:cNvPr>
          <p:cNvSpPr/>
          <p:nvPr/>
        </p:nvSpPr>
        <p:spPr>
          <a:xfrm>
            <a:off x="6952308" y="3650062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BC9757-A9BC-F043-1194-D6840438F2DB}"/>
              </a:ext>
            </a:extLst>
          </p:cNvPr>
          <p:cNvSpPr/>
          <p:nvPr/>
        </p:nvSpPr>
        <p:spPr>
          <a:xfrm>
            <a:off x="7845508" y="315924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0C5CF-91D5-01F9-29F8-360575330A6F}"/>
              </a:ext>
            </a:extLst>
          </p:cNvPr>
          <p:cNvSpPr/>
          <p:nvPr/>
        </p:nvSpPr>
        <p:spPr>
          <a:xfrm>
            <a:off x="7717688" y="275858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3879FF-D7AF-4992-76CE-D8AAB4FB06F8}"/>
              </a:ext>
            </a:extLst>
          </p:cNvPr>
          <p:cNvSpPr/>
          <p:nvPr/>
        </p:nvSpPr>
        <p:spPr>
          <a:xfrm>
            <a:off x="7221782" y="1913928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B477A9-E4C6-6F3C-A2D9-8CC5B479EBFB}"/>
              </a:ext>
            </a:extLst>
          </p:cNvPr>
          <p:cNvSpPr/>
          <p:nvPr/>
        </p:nvSpPr>
        <p:spPr>
          <a:xfrm>
            <a:off x="9262889" y="4063017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FD4AE-6016-C787-D34F-134E945758AD}"/>
              </a:ext>
            </a:extLst>
          </p:cNvPr>
          <p:cNvSpPr/>
          <p:nvPr/>
        </p:nvSpPr>
        <p:spPr>
          <a:xfrm>
            <a:off x="7721067" y="4544798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D8BC67-2DDA-E2E8-1909-4568ECAF8F68}"/>
              </a:ext>
            </a:extLst>
          </p:cNvPr>
          <p:cNvSpPr/>
          <p:nvPr/>
        </p:nvSpPr>
        <p:spPr>
          <a:xfrm>
            <a:off x="6155896" y="3522242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E51D36-A048-74C9-D3A3-F7CA456F7AD4}"/>
              </a:ext>
            </a:extLst>
          </p:cNvPr>
          <p:cNvSpPr/>
          <p:nvPr/>
        </p:nvSpPr>
        <p:spPr>
          <a:xfrm>
            <a:off x="6810662" y="2271794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B39F9-823D-931A-9F7D-0B3E217C8F3B}"/>
              </a:ext>
            </a:extLst>
          </p:cNvPr>
          <p:cNvSpPr/>
          <p:nvPr/>
        </p:nvSpPr>
        <p:spPr>
          <a:xfrm>
            <a:off x="8250167" y="1824817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91050-1DDA-DB37-430C-E7D4E2EB6C6B}"/>
              </a:ext>
            </a:extLst>
          </p:cNvPr>
          <p:cNvSpPr txBox="1"/>
          <p:nvPr/>
        </p:nvSpPr>
        <p:spPr>
          <a:xfrm>
            <a:off x="5298954" y="13357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5B5A0E-FB39-D78A-8E64-4B39138EB1BD}"/>
              </a:ext>
            </a:extLst>
          </p:cNvPr>
          <p:cNvSpPr/>
          <p:nvPr/>
        </p:nvSpPr>
        <p:spPr>
          <a:xfrm>
            <a:off x="1077535" y="144947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49AFB-372D-85C9-FAD2-F4FAF5A2D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88CE8-074F-C4DC-BDDC-8F92B43EF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1367740"/>
            <a:ext cx="11362999" cy="35880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Probability is bounded between 0 and 1.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Probability of the Sample Space is equal to 1.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probability of finite </a:t>
            </a:r>
            <a:r>
              <a:rPr lang="en-US" i="1" dirty="0"/>
              <a:t>mutually exclusive</a:t>
            </a:r>
            <a:r>
              <a:rPr lang="en-US" dirty="0"/>
              <a:t> events is the sum of their probabilities.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750CE-6246-8ADD-983F-27BA26D4CC3C}"/>
              </a:ext>
            </a:extLst>
          </p:cNvPr>
          <p:cNvSpPr txBox="1"/>
          <p:nvPr/>
        </p:nvSpPr>
        <p:spPr>
          <a:xfrm>
            <a:off x="3577564" y="2466110"/>
            <a:ext cx="479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“percent” literally means per one hundred.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D3FC7-8735-A25A-5CCD-8C9CA4DFF2C8}"/>
                  </a:ext>
                </a:extLst>
              </p:cNvPr>
              <p:cNvSpPr txBox="1"/>
              <p:nvPr/>
            </p:nvSpPr>
            <p:spPr>
              <a:xfrm>
                <a:off x="4722876" y="1865015"/>
                <a:ext cx="1865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D3FC7-8735-A25A-5CCD-8C9CA4DF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76" y="1865015"/>
                <a:ext cx="1865639" cy="369332"/>
              </a:xfrm>
              <a:prstGeom prst="rect">
                <a:avLst/>
              </a:prstGeom>
              <a:blipFill>
                <a:blip r:embed="rId2"/>
                <a:stretch>
                  <a:fillRect l="-3595" r="-326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BFCB78-DDC8-DBD9-E766-A844398EC9DF}"/>
                  </a:ext>
                </a:extLst>
              </p:cNvPr>
              <p:cNvSpPr txBox="1"/>
              <p:nvPr/>
            </p:nvSpPr>
            <p:spPr>
              <a:xfrm>
                <a:off x="4722876" y="3333963"/>
                <a:ext cx="1329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BFCB78-DDC8-DBD9-E766-A844398E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76" y="3333963"/>
                <a:ext cx="1329595" cy="369332"/>
              </a:xfrm>
              <a:prstGeom prst="rect">
                <a:avLst/>
              </a:prstGeom>
              <a:blipFill>
                <a:blip r:embed="rId3"/>
                <a:stretch>
                  <a:fillRect l="-5046" r="-50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0F6CA-C2E3-C0A3-A93A-BB0A1396766F}"/>
                  </a:ext>
                </a:extLst>
              </p:cNvPr>
              <p:cNvSpPr txBox="1"/>
              <p:nvPr/>
            </p:nvSpPr>
            <p:spPr>
              <a:xfrm>
                <a:off x="2107437" y="5187585"/>
                <a:ext cx="739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A and B are Mutually Exclusive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0F6CA-C2E3-C0A3-A93A-BB0A13967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37" y="5187585"/>
                <a:ext cx="7398628" cy="369332"/>
              </a:xfrm>
              <a:prstGeom prst="rect">
                <a:avLst/>
              </a:prstGeom>
              <a:blipFill>
                <a:blip r:embed="rId4"/>
                <a:stretch>
                  <a:fillRect l="-1484" t="-26230" r="-1566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18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5989A-172D-0D74-C647-2530139C4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 Review –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DAD8-6D74-515A-DA4F-3A21483C3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722281"/>
            <a:ext cx="11362999" cy="1615565"/>
          </a:xfrm>
        </p:spPr>
        <p:txBody>
          <a:bodyPr/>
          <a:lstStyle/>
          <a:p>
            <a:r>
              <a:rPr lang="en-US" dirty="0"/>
              <a:t>What is the probability of rolling a 10?</a:t>
            </a:r>
          </a:p>
          <a:p>
            <a:r>
              <a:rPr lang="en-US" dirty="0"/>
              <a:t>What is the probability of rolling an even #?</a:t>
            </a:r>
          </a:p>
          <a:p>
            <a:r>
              <a:rPr lang="en-US" dirty="0"/>
              <a:t>What is the probability of doubles?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BB48-559B-04EF-8784-858F338B9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5" t="24997" r="26454" b="22585"/>
          <a:stretch/>
        </p:blipFill>
        <p:spPr>
          <a:xfrm>
            <a:off x="4323184" y="2793525"/>
            <a:ext cx="3545632" cy="35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42FE6-32D6-36AB-748D-331E35EFE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“At Least” or “At Most”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8341-D933-994E-A787-198F4A640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2" y="1367740"/>
            <a:ext cx="7150228" cy="5346281"/>
          </a:xfrm>
        </p:spPr>
        <p:txBody>
          <a:bodyPr/>
          <a:lstStyle/>
          <a:p>
            <a:r>
              <a:rPr lang="en-US" dirty="0"/>
              <a:t>When dealing with problems that are “At Least” or “At Most”, we can think of what else can happen and do 1 minus that.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What is the probability that the sum is at least 3?</a:t>
            </a:r>
          </a:p>
          <a:p>
            <a:pPr lvl="2"/>
            <a:r>
              <a:rPr lang="en-US" dirty="0"/>
              <a:t>1-P(sum = 2) = 1-(1/36) = 35/36.</a:t>
            </a:r>
          </a:p>
          <a:p>
            <a:pPr lvl="1"/>
            <a:r>
              <a:rPr lang="en-US" dirty="0"/>
              <a:t>If it is always 40% chance of rain each day, what is the probability that it rains on at most 6 days this week?</a:t>
            </a:r>
          </a:p>
          <a:p>
            <a:pPr lvl="2"/>
            <a:r>
              <a:rPr lang="en-US" dirty="0"/>
              <a:t>1-P(rains all week) =1- (0.4)^7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D3099-D8B0-070C-DDCE-616355926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5" t="24997" r="26454" b="22585"/>
          <a:stretch/>
        </p:blipFill>
        <p:spPr>
          <a:xfrm>
            <a:off x="7560595" y="2155371"/>
            <a:ext cx="4429110" cy="44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DB371CE-BA23-F968-22E7-CCE742E9C9EB}"/>
              </a:ext>
            </a:extLst>
          </p:cNvPr>
          <p:cNvSpPr/>
          <p:nvPr/>
        </p:nvSpPr>
        <p:spPr>
          <a:xfrm>
            <a:off x="3438249" y="2966483"/>
            <a:ext cx="2898088" cy="2756536"/>
          </a:xfrm>
          <a:prstGeom prst="ellipse">
            <a:avLst/>
          </a:pr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676972-5F9D-40E1-8CF3-22D51AF38C03}"/>
              </a:ext>
            </a:extLst>
          </p:cNvPr>
          <p:cNvSpPr/>
          <p:nvPr/>
        </p:nvSpPr>
        <p:spPr>
          <a:xfrm>
            <a:off x="5605400" y="2962721"/>
            <a:ext cx="2898088" cy="2756536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B410D-276B-BD13-14CB-F94C70D0E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is this false?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02AB47-50EC-52FF-12AA-823D4D0B9C6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367740"/>
                <a:ext cx="11362999" cy="5398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02AB47-50EC-52FF-12AA-823D4D0B9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367740"/>
                <a:ext cx="11362999" cy="539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09F6955-E08F-E43C-83C8-63D185358922}"/>
              </a:ext>
            </a:extLst>
          </p:cNvPr>
          <p:cNvSpPr/>
          <p:nvPr/>
        </p:nvSpPr>
        <p:spPr>
          <a:xfrm>
            <a:off x="4722894" y="3662385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3989F5-35AC-D5F2-433E-5AEAB739DC17}"/>
              </a:ext>
            </a:extLst>
          </p:cNvPr>
          <p:cNvSpPr/>
          <p:nvPr/>
        </p:nvSpPr>
        <p:spPr>
          <a:xfrm>
            <a:off x="5091603" y="458170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FA963-117B-5A55-2574-480A1E645093}"/>
              </a:ext>
            </a:extLst>
          </p:cNvPr>
          <p:cNvSpPr/>
          <p:nvPr/>
        </p:nvSpPr>
        <p:spPr>
          <a:xfrm>
            <a:off x="5984802" y="4272037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F2756-486D-28C4-FD57-794D3481867F}"/>
              </a:ext>
            </a:extLst>
          </p:cNvPr>
          <p:cNvSpPr/>
          <p:nvPr/>
        </p:nvSpPr>
        <p:spPr>
          <a:xfrm>
            <a:off x="5856983" y="3690220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BEFE7F-336B-565C-6DC0-9B4E5D33D4BC}"/>
              </a:ext>
            </a:extLst>
          </p:cNvPr>
          <p:cNvSpPr/>
          <p:nvPr/>
        </p:nvSpPr>
        <p:spPr>
          <a:xfrm>
            <a:off x="5415716" y="2707082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96839C-A63D-2228-485B-F853FB17DC95}"/>
              </a:ext>
            </a:extLst>
          </p:cNvPr>
          <p:cNvSpPr/>
          <p:nvPr/>
        </p:nvSpPr>
        <p:spPr>
          <a:xfrm>
            <a:off x="7402184" y="4994656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52B7D-B482-50CB-9731-5592F5B6FDCB}"/>
              </a:ext>
            </a:extLst>
          </p:cNvPr>
          <p:cNvSpPr/>
          <p:nvPr/>
        </p:nvSpPr>
        <p:spPr>
          <a:xfrm>
            <a:off x="5860362" y="5476437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18C5D0-5A7B-FA0F-057B-1081FCD97C7B}"/>
              </a:ext>
            </a:extLst>
          </p:cNvPr>
          <p:cNvSpPr/>
          <p:nvPr/>
        </p:nvSpPr>
        <p:spPr>
          <a:xfrm>
            <a:off x="4295191" y="4453881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A8E439-874E-EBA4-E6A0-A0524F47CEEB}"/>
              </a:ext>
            </a:extLst>
          </p:cNvPr>
          <p:cNvSpPr/>
          <p:nvPr/>
        </p:nvSpPr>
        <p:spPr>
          <a:xfrm>
            <a:off x="4949957" y="3203433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2471E-A26F-085B-FBDA-625F2649AE6A}"/>
              </a:ext>
            </a:extLst>
          </p:cNvPr>
          <p:cNvSpPr/>
          <p:nvPr/>
        </p:nvSpPr>
        <p:spPr>
          <a:xfrm>
            <a:off x="6411813" y="2650122"/>
            <a:ext cx="255639" cy="25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237D6-25E3-EAC6-3F5B-D5B88B5BF6F6}"/>
              </a:ext>
            </a:extLst>
          </p:cNvPr>
          <p:cNvSpPr txBox="1"/>
          <p:nvPr/>
        </p:nvSpPr>
        <p:spPr>
          <a:xfrm>
            <a:off x="3295324" y="21393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7EF345-63C2-D777-E9C6-FEC7A596D8EF}"/>
              </a:ext>
            </a:extLst>
          </p:cNvPr>
          <p:cNvSpPr/>
          <p:nvPr/>
        </p:nvSpPr>
        <p:spPr>
          <a:xfrm>
            <a:off x="3233111" y="2508723"/>
            <a:ext cx="5511059" cy="35843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93C8D-6969-3DDB-34AB-6F831C286AA1}"/>
              </a:ext>
            </a:extLst>
          </p:cNvPr>
          <p:cNvSpPr txBox="1"/>
          <p:nvPr/>
        </p:nvSpPr>
        <p:spPr>
          <a:xfrm>
            <a:off x="3684940" y="2957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0CB9F-576F-8BA2-DFE0-65BE3449B8DA}"/>
              </a:ext>
            </a:extLst>
          </p:cNvPr>
          <p:cNvSpPr txBox="1"/>
          <p:nvPr/>
        </p:nvSpPr>
        <p:spPr>
          <a:xfrm>
            <a:off x="7838506" y="29057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888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AEFB4-B533-F433-C7D7-B304D7CB7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Mutually Exclusive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7DF0A-7298-2948-5A2E-1495594988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4671110"/>
          </a:xfrm>
        </p:spPr>
        <p:txBody>
          <a:bodyPr/>
          <a:lstStyle/>
          <a:p>
            <a:r>
              <a:rPr lang="en-US" dirty="0"/>
              <a:t>In all cases, the probability of the union of A and B takes the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and B are </a:t>
            </a:r>
            <a:r>
              <a:rPr lang="en-US" i="1" dirty="0"/>
              <a:t>mutually exclusive</a:t>
            </a:r>
            <a:r>
              <a:rPr lang="en-US" dirty="0"/>
              <a:t> then means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B44CAE5-C94B-A458-BA6E-A703B0D79B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750" y="1063215"/>
                <a:ext cx="11362999" cy="539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B44CAE5-C94B-A458-BA6E-A703B0D79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063215"/>
                <a:ext cx="11362999" cy="539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7657E68-2798-3888-FD1A-3E359C0C7C14}"/>
              </a:ext>
            </a:extLst>
          </p:cNvPr>
          <p:cNvGrpSpPr/>
          <p:nvPr/>
        </p:nvGrpSpPr>
        <p:grpSpPr>
          <a:xfrm>
            <a:off x="4220119" y="1458256"/>
            <a:ext cx="3494260" cy="2301980"/>
            <a:chOff x="3233111" y="2139391"/>
            <a:chExt cx="5511059" cy="39537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03F792-F687-AD6E-54E0-7E4E7BD663B8}"/>
                </a:ext>
              </a:extLst>
            </p:cNvPr>
            <p:cNvSpPr/>
            <p:nvPr/>
          </p:nvSpPr>
          <p:spPr>
            <a:xfrm>
              <a:off x="3438249" y="2966483"/>
              <a:ext cx="2898088" cy="2756536"/>
            </a:xfrm>
            <a:prstGeom prst="ellipse">
              <a:avLst/>
            </a:prstGeom>
            <a:solidFill>
              <a:schemeClr val="accent6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AC7EEE-BFFD-A902-7316-071B92550A9C}"/>
                </a:ext>
              </a:extLst>
            </p:cNvPr>
            <p:cNvSpPr/>
            <p:nvPr/>
          </p:nvSpPr>
          <p:spPr>
            <a:xfrm>
              <a:off x="5605400" y="2962721"/>
              <a:ext cx="2898088" cy="2756536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B9AF7A-26D4-58F7-21AB-865C8232176B}"/>
                </a:ext>
              </a:extLst>
            </p:cNvPr>
            <p:cNvSpPr/>
            <p:nvPr/>
          </p:nvSpPr>
          <p:spPr>
            <a:xfrm>
              <a:off x="4722894" y="3662385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0BA637-6356-5583-E160-33FE131F324E}"/>
                </a:ext>
              </a:extLst>
            </p:cNvPr>
            <p:cNvSpPr/>
            <p:nvPr/>
          </p:nvSpPr>
          <p:spPr>
            <a:xfrm>
              <a:off x="5091603" y="4581701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CF9AB8-8092-AD65-2F76-09D4E3997DC3}"/>
                </a:ext>
              </a:extLst>
            </p:cNvPr>
            <p:cNvSpPr/>
            <p:nvPr/>
          </p:nvSpPr>
          <p:spPr>
            <a:xfrm>
              <a:off x="5984802" y="4272037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C8A5EA-AFBB-1B6C-D844-9DDE196DB32E}"/>
                </a:ext>
              </a:extLst>
            </p:cNvPr>
            <p:cNvSpPr/>
            <p:nvPr/>
          </p:nvSpPr>
          <p:spPr>
            <a:xfrm>
              <a:off x="5856983" y="3690220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7F126F-54B8-AAA8-C05E-F4CB7131FD72}"/>
                </a:ext>
              </a:extLst>
            </p:cNvPr>
            <p:cNvSpPr/>
            <p:nvPr/>
          </p:nvSpPr>
          <p:spPr>
            <a:xfrm>
              <a:off x="5415716" y="2707082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26ADDF-5A1D-CB7F-DAFA-43A96415747A}"/>
                </a:ext>
              </a:extLst>
            </p:cNvPr>
            <p:cNvSpPr/>
            <p:nvPr/>
          </p:nvSpPr>
          <p:spPr>
            <a:xfrm>
              <a:off x="7402184" y="4994656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E7380B-F3BE-28D3-ECD5-00C53E2EEA9A}"/>
                </a:ext>
              </a:extLst>
            </p:cNvPr>
            <p:cNvSpPr/>
            <p:nvPr/>
          </p:nvSpPr>
          <p:spPr>
            <a:xfrm>
              <a:off x="5860362" y="5476437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4F93C8-3F98-8DD3-C4DA-F9C292E848A0}"/>
                </a:ext>
              </a:extLst>
            </p:cNvPr>
            <p:cNvSpPr/>
            <p:nvPr/>
          </p:nvSpPr>
          <p:spPr>
            <a:xfrm>
              <a:off x="4295191" y="4453881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4DA103-DA35-8B6E-9F85-532F844ED3BF}"/>
                </a:ext>
              </a:extLst>
            </p:cNvPr>
            <p:cNvSpPr/>
            <p:nvPr/>
          </p:nvSpPr>
          <p:spPr>
            <a:xfrm>
              <a:off x="4949957" y="3203433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D8CD7-67F3-49AF-4AE5-C0A3928176A1}"/>
                </a:ext>
              </a:extLst>
            </p:cNvPr>
            <p:cNvSpPr/>
            <p:nvPr/>
          </p:nvSpPr>
          <p:spPr>
            <a:xfrm>
              <a:off x="6411813" y="2650122"/>
              <a:ext cx="255639" cy="2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04F52-5F72-36AC-648D-AD9EABD56400}"/>
                </a:ext>
              </a:extLst>
            </p:cNvPr>
            <p:cNvSpPr txBox="1"/>
            <p:nvPr/>
          </p:nvSpPr>
          <p:spPr>
            <a:xfrm>
              <a:off x="3295324" y="2139391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E7A71D-A1FE-5E6C-732E-EA3AE2D13B75}"/>
                </a:ext>
              </a:extLst>
            </p:cNvPr>
            <p:cNvSpPr/>
            <p:nvPr/>
          </p:nvSpPr>
          <p:spPr>
            <a:xfrm>
              <a:off x="3233111" y="2508723"/>
              <a:ext cx="5511059" cy="3584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AEEE90-99F5-7CED-C92F-22720097DA91}"/>
                </a:ext>
              </a:extLst>
            </p:cNvPr>
            <p:cNvSpPr txBox="1"/>
            <p:nvPr/>
          </p:nvSpPr>
          <p:spPr>
            <a:xfrm>
              <a:off x="3684940" y="295742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D75971-AB60-DB88-85CC-AF86B7D0E207}"/>
                </a:ext>
              </a:extLst>
            </p:cNvPr>
            <p:cNvSpPr txBox="1"/>
            <p:nvPr/>
          </p:nvSpPr>
          <p:spPr>
            <a:xfrm>
              <a:off x="7838506" y="2905761"/>
              <a:ext cx="3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B181455-EE10-361E-2E4A-DC5AD2E96F05}"/>
              </a:ext>
            </a:extLst>
          </p:cNvPr>
          <p:cNvSpPr/>
          <p:nvPr/>
        </p:nvSpPr>
        <p:spPr>
          <a:xfrm>
            <a:off x="7196021" y="4589967"/>
            <a:ext cx="1919987" cy="1850294"/>
          </a:xfrm>
          <a:prstGeom prst="ellipse">
            <a:avLst/>
          </a:pr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9DA383-3FEC-238A-36E4-35D053B13648}"/>
              </a:ext>
            </a:extLst>
          </p:cNvPr>
          <p:cNvSpPr/>
          <p:nvPr/>
        </p:nvSpPr>
        <p:spPr>
          <a:xfrm>
            <a:off x="9244291" y="4589967"/>
            <a:ext cx="1845669" cy="185029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DB05B-32BC-AAE8-4C1F-7913BEF685BA}"/>
              </a:ext>
            </a:extLst>
          </p:cNvPr>
          <p:cNvSpPr txBox="1"/>
          <p:nvPr/>
        </p:nvSpPr>
        <p:spPr>
          <a:xfrm>
            <a:off x="10840575" y="39327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5E9F9B-CD8E-580B-AA6F-18A38D8B2B7B}"/>
              </a:ext>
            </a:extLst>
          </p:cNvPr>
          <p:cNvSpPr/>
          <p:nvPr/>
        </p:nvSpPr>
        <p:spPr>
          <a:xfrm>
            <a:off x="7140147" y="4219477"/>
            <a:ext cx="4012299" cy="2506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AD0C2-FC3F-0E30-E555-860C9D3E0A03}"/>
              </a:ext>
            </a:extLst>
          </p:cNvPr>
          <p:cNvSpPr txBox="1"/>
          <p:nvPr/>
        </p:nvSpPr>
        <p:spPr>
          <a:xfrm>
            <a:off x="7244060" y="44879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122677-01A9-9B65-62A8-78844867DAB8}"/>
              </a:ext>
            </a:extLst>
          </p:cNvPr>
          <p:cNvSpPr txBox="1"/>
          <p:nvPr/>
        </p:nvSpPr>
        <p:spPr>
          <a:xfrm>
            <a:off x="10656653" y="44879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D85525D6-4E50-48D3-85AE-5DB944483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205" y="4298142"/>
                <a:ext cx="6106381" cy="12028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D85525D6-4E50-48D3-85AE-5DB94448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5" y="4298142"/>
                <a:ext cx="6106381" cy="1202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1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6A179-8301-87EF-D4D3-B7C046B50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346-251C-B694-F5CA-670A72BD4E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1367740"/>
            <a:ext cx="11362999" cy="2999762"/>
          </a:xfrm>
        </p:spPr>
        <p:txBody>
          <a:bodyPr/>
          <a:lstStyle/>
          <a:p>
            <a:r>
              <a:rPr lang="en-US" dirty="0"/>
              <a:t>The Probability of A </a:t>
            </a:r>
            <a:r>
              <a:rPr lang="en-US" i="1" dirty="0"/>
              <a:t>given </a:t>
            </a:r>
            <a:r>
              <a:rPr lang="en-US" dirty="0"/>
              <a:t>B is written: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is equal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E6BC8B73-2DFB-953E-A7F1-616CBF8C4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01" y="1791939"/>
                <a:ext cx="11362999" cy="539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E6BC8B73-2DFB-953E-A7F1-616CBF8C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1791939"/>
                <a:ext cx="11362999" cy="539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FCC8266D-B2CF-EA77-16E2-9BCF729D7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500" y="3375505"/>
                <a:ext cx="11362999" cy="991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compare to: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FCC8266D-B2CF-EA77-16E2-9BCF729D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00" y="3375505"/>
                <a:ext cx="11362999" cy="991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662963F-4E13-BEA6-B8BB-D5E78B7020E8}"/>
              </a:ext>
            </a:extLst>
          </p:cNvPr>
          <p:cNvSpPr/>
          <p:nvPr/>
        </p:nvSpPr>
        <p:spPr>
          <a:xfrm>
            <a:off x="4678617" y="4673368"/>
            <a:ext cx="1919987" cy="1850294"/>
          </a:xfrm>
          <a:prstGeom prst="ellipse">
            <a:avLst/>
          </a:pr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CBA43-F301-4591-CD00-8251B3F5B5D2}"/>
              </a:ext>
            </a:extLst>
          </p:cNvPr>
          <p:cNvSpPr/>
          <p:nvPr/>
        </p:nvSpPr>
        <p:spPr>
          <a:xfrm>
            <a:off x="6111747" y="4673369"/>
            <a:ext cx="1845669" cy="1850293"/>
          </a:xfrm>
          <a:prstGeom prst="ellipse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92C95-0975-F9D7-84BB-36FBAF7F7EE7}"/>
              </a:ext>
            </a:extLst>
          </p:cNvPr>
          <p:cNvSpPr txBox="1"/>
          <p:nvPr/>
        </p:nvSpPr>
        <p:spPr>
          <a:xfrm>
            <a:off x="7957416" y="40161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561C4-481D-CB2F-ABBF-AA4A6892F650}"/>
              </a:ext>
            </a:extLst>
          </p:cNvPr>
          <p:cNvSpPr/>
          <p:nvPr/>
        </p:nvSpPr>
        <p:spPr>
          <a:xfrm>
            <a:off x="4256988" y="4302878"/>
            <a:ext cx="4012299" cy="2506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280A9-80DA-0624-2B9D-414087CBAD62}"/>
              </a:ext>
            </a:extLst>
          </p:cNvPr>
          <p:cNvSpPr txBox="1"/>
          <p:nvPr/>
        </p:nvSpPr>
        <p:spPr>
          <a:xfrm>
            <a:off x="4752935" y="45713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237E9-D93D-7FBA-DA3C-1B7610A28751}"/>
              </a:ext>
            </a:extLst>
          </p:cNvPr>
          <p:cNvSpPr txBox="1"/>
          <p:nvPr/>
        </p:nvSpPr>
        <p:spPr>
          <a:xfrm>
            <a:off x="7488858" y="45713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212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35BBF9-1A1B-DD15-1A56-79107DDF4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Independence VS Mutually Exclusive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8A5869-5780-8C45-72EB-ACAFA7917E7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85750" y="1038556"/>
                <a:ext cx="11362999" cy="2814116"/>
              </a:xfrm>
            </p:spPr>
            <p:txBody>
              <a:bodyPr/>
              <a:lstStyle/>
              <a:p>
                <a:r>
                  <a:rPr lang="en-US" dirty="0"/>
                  <a:t>These concepts are not similar AT ALL, and in fact, are nearly opposite ideas.</a:t>
                </a:r>
              </a:p>
              <a:p>
                <a:r>
                  <a:rPr lang="en-US" dirty="0"/>
                  <a:t>If A is M.E. of B,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A is independent of B,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8A5869-5780-8C45-72EB-ACAFA7917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85750" y="1038556"/>
                <a:ext cx="11362999" cy="2814116"/>
              </a:xfrm>
              <a:blipFill>
                <a:blip r:embed="rId2"/>
                <a:stretch>
                  <a:fillRect l="-1019" t="-4762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A16107-3144-43DF-A588-ECC45BC731AD}"/>
              </a:ext>
            </a:extLst>
          </p:cNvPr>
          <p:cNvCxnSpPr/>
          <p:nvPr/>
        </p:nvCxnSpPr>
        <p:spPr>
          <a:xfrm flipH="1" flipV="1">
            <a:off x="4693920" y="1901952"/>
            <a:ext cx="292608" cy="5974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4D1460-3B17-1D1B-D0C0-454749623C6F}"/>
              </a:ext>
            </a:extLst>
          </p:cNvPr>
          <p:cNvSpPr txBox="1"/>
          <p:nvPr/>
        </p:nvSpPr>
        <p:spPr>
          <a:xfrm>
            <a:off x="4621696" y="2663687"/>
            <a:ext cx="597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event, B, has a HUGE effect on the occurrence of event 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D478A-9673-4BFB-5A9F-E91BF307A0C5}"/>
              </a:ext>
            </a:extLst>
          </p:cNvPr>
          <p:cNvSpPr txBox="1"/>
          <p:nvPr/>
        </p:nvSpPr>
        <p:spPr>
          <a:xfrm>
            <a:off x="1178085" y="4618646"/>
            <a:ext cx="9248178" cy="64633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 The probability the sidewalk is wet given it is raining is very high, but the probability that it is raining given the sidewalk is wet could be quite low, if I run my sprinklers often.</a:t>
            </a:r>
          </a:p>
        </p:txBody>
      </p:sp>
    </p:spTree>
    <p:extLst>
      <p:ext uri="{BB962C8B-B14F-4D97-AF65-F5344CB8AC3E}">
        <p14:creationId xmlns:p14="http://schemas.microsoft.com/office/powerpoint/2010/main" val="229451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78B104-45F6-4C78-7BCA-4C90DCD9D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0788A7-92C3-E358-05B8-161E6F113A6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367739"/>
                <a:ext cx="11362999" cy="4946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Odds are probabilities expressed as</a:t>
                </a:r>
              </a:p>
              <a:p>
                <a:pPr lvl="1"/>
                <a:r>
                  <a:rPr lang="en-US" dirty="0"/>
                  <a:t>(Count of events in favor):(Count of events not in favor), with the reduced form of probability in fractional form.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implies the odds are </a:t>
                </a:r>
                <a:r>
                  <a:rPr lang="en-US" sz="3200" b="1" dirty="0"/>
                  <a:t>n:(m-n)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If P(A)=50%, then the odds are 1:1 or “one to one”.</a:t>
                </a:r>
              </a:p>
              <a:p>
                <a:r>
                  <a:rPr lang="en-US" dirty="0"/>
                  <a:t>If P(A)=1/3, then the odds are 1:2 or “one to two”.</a:t>
                </a:r>
              </a:p>
              <a:p>
                <a:r>
                  <a:rPr lang="en-US" dirty="0"/>
                  <a:t>If P(A)=5/6, then the odds are 5:1. ‘five to one’.</a:t>
                </a:r>
              </a:p>
              <a:p>
                <a:r>
                  <a:rPr lang="en-US" dirty="0"/>
                  <a:t>If the odds are 3:20, then P(A)=3/23</a:t>
                </a:r>
              </a:p>
              <a:p>
                <a:r>
                  <a:rPr lang="en-US" dirty="0"/>
                  <a:t>A straight up sports bet in Vegas has odds 1:1 (50%) (but pays 0.95Xbet.)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0788A7-92C3-E358-05B8-161E6F113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367739"/>
                <a:ext cx="11362999" cy="4946999"/>
              </a:xfrm>
              <a:blipFill>
                <a:blip r:embed="rId2"/>
                <a:stretch>
                  <a:fillRect l="-858" t="-3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481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9BB50-D3C1-D167-9DBB-72262C3B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1379-1F34-31A7-F9CE-CF7283999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 A is </a:t>
            </a:r>
            <a:r>
              <a:rPr lang="en-US" i="1" dirty="0"/>
              <a:t>independent</a:t>
            </a:r>
            <a:r>
              <a:rPr lang="en-US" dirty="0"/>
              <a:t> of event B if and ONLY if:</a:t>
            </a:r>
          </a:p>
          <a:p>
            <a:endParaRPr lang="en-US" dirty="0"/>
          </a:p>
          <a:p>
            <a:r>
              <a:rPr lang="en-US" dirty="0"/>
              <a:t>A being independent of B does NOT imply B is independent of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E7BFAF9-41E5-4E20-502D-61CF798EE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01" y="1791939"/>
                <a:ext cx="11362999" cy="539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E7BFAF9-41E5-4E20-502D-61CF798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1791939"/>
                <a:ext cx="11362999" cy="539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D86E953-F3B1-C707-556F-7556BC4327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2599" y="2879520"/>
                <a:ext cx="3041073" cy="539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D86E953-F3B1-C707-556F-7556BC43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99" y="2879520"/>
                <a:ext cx="3041073" cy="53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6B66D-0F42-23E6-629B-6A533788DD00}"/>
                  </a:ext>
                </a:extLst>
              </p:cNvPr>
              <p:cNvSpPr txBox="1"/>
              <p:nvPr/>
            </p:nvSpPr>
            <p:spPr>
              <a:xfrm>
                <a:off x="4903237" y="2562124"/>
                <a:ext cx="840871" cy="1174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6B66D-0F42-23E6-629B-6A533788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37" y="2562124"/>
                <a:ext cx="840871" cy="1174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53E44BA-B2E1-579D-24F5-3E0FD725B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7793" y="2879520"/>
                <a:ext cx="3041073" cy="539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053E44BA-B2E1-579D-24F5-3E0FD725B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793" y="2879520"/>
                <a:ext cx="3041073" cy="539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F10F08F-4C99-2ACF-9992-C17DDF67F82C}"/>
              </a:ext>
            </a:extLst>
          </p:cNvPr>
          <p:cNvGrpSpPr/>
          <p:nvPr/>
        </p:nvGrpSpPr>
        <p:grpSpPr>
          <a:xfrm>
            <a:off x="4851573" y="2593491"/>
            <a:ext cx="970920" cy="803520"/>
            <a:chOff x="4851573" y="2593491"/>
            <a:chExt cx="970920" cy="8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A7A7C9-E39E-35AB-6B86-B5A62D71E008}"/>
                    </a:ext>
                  </a:extLst>
                </p14:cNvPr>
                <p14:cNvContentPartPr/>
                <p14:nvPr/>
              </p14:nvContentPartPr>
              <p14:xfrm>
                <a:off x="4933653" y="2593491"/>
                <a:ext cx="834120" cy="80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A7A7C9-E39E-35AB-6B86-B5A62D71E0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5013" y="2584491"/>
                  <a:ext cx="8517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70A6AA-86F9-26B2-5E66-11631F741D2C}"/>
                    </a:ext>
                  </a:extLst>
                </p14:cNvPr>
                <p14:cNvContentPartPr/>
                <p14:nvPr/>
              </p14:nvContentPartPr>
              <p14:xfrm>
                <a:off x="4921413" y="2659011"/>
                <a:ext cx="901080" cy="58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70A6AA-86F9-26B2-5E66-11631F741D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2773" y="2650371"/>
                  <a:ext cx="9187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2CD071-D022-5EBD-F115-388C4744F60C}"/>
                    </a:ext>
                  </a:extLst>
                </p14:cNvPr>
                <p14:cNvContentPartPr/>
                <p14:nvPr/>
              </p14:nvContentPartPr>
              <p14:xfrm>
                <a:off x="4851573" y="2640651"/>
                <a:ext cx="915120" cy="68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2CD071-D022-5EBD-F115-388C4744F6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2933" y="2631651"/>
                  <a:ext cx="932760" cy="69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8E94FA6F-1759-5457-2C63-88FF6DC5A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783965"/>
                <a:ext cx="11362999" cy="1599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Lucida Grande"/>
                  <a:buChar char="&gt;"/>
                  <a:defRPr sz="2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Lucida Grande"/>
                  <a:buChar char="&gt;"/>
                  <a:defRPr sz="18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Lucida Grande"/>
                  <a:buChar char="&gt;"/>
                  <a:defRPr sz="1400" b="0" i="0" kern="1200" baseline="0">
                    <a:solidFill>
                      <a:schemeClr val="tx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Lucida Grande"/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Lucida Grand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8E94FA6F-1759-5457-2C63-88FF6DC5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3965"/>
                <a:ext cx="11362999" cy="1599798"/>
              </a:xfrm>
              <a:prstGeom prst="rect">
                <a:avLst/>
              </a:prstGeom>
              <a:blipFill>
                <a:blip r:embed="rId12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130410A-BC26-F719-DB27-0F5F64DF6929}"/>
              </a:ext>
            </a:extLst>
          </p:cNvPr>
          <p:cNvSpPr txBox="1"/>
          <p:nvPr/>
        </p:nvSpPr>
        <p:spPr>
          <a:xfrm>
            <a:off x="689819" y="5794211"/>
            <a:ext cx="1057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Used in a sentence: </a:t>
            </a:r>
            <a:r>
              <a:rPr lang="en-US" dirty="0"/>
              <a:t>The event that my boss takes a vacation has an impact on when I take vacation. But when I take vacation has no impact on when my boss takes a vacation.</a:t>
            </a:r>
          </a:p>
        </p:txBody>
      </p:sp>
    </p:spTree>
    <p:extLst>
      <p:ext uri="{BB962C8B-B14F-4D97-AF65-F5344CB8AC3E}">
        <p14:creationId xmlns:p14="http://schemas.microsoft.com/office/powerpoint/2010/main" val="48638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5989A-172D-0D74-C647-2530139C4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 the probabilities of all potential sums of the two die: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DAD8-6D74-515A-DA4F-3A21483C3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4707" y="722282"/>
            <a:ext cx="6035536" cy="520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P(2)=1/36</a:t>
            </a:r>
          </a:p>
          <a:p>
            <a:pPr marL="0" indent="0">
              <a:buNone/>
            </a:pPr>
            <a:r>
              <a:rPr lang="en-US" dirty="0"/>
              <a:t>P(3)=2/36</a:t>
            </a:r>
          </a:p>
          <a:p>
            <a:pPr marL="0" indent="0">
              <a:buNone/>
            </a:pPr>
            <a:r>
              <a:rPr lang="en-US" dirty="0"/>
              <a:t>P(4)=3/36</a:t>
            </a:r>
          </a:p>
          <a:p>
            <a:pPr marL="0" indent="0">
              <a:buNone/>
            </a:pPr>
            <a:r>
              <a:rPr lang="en-US" dirty="0"/>
              <a:t>P(5)=4/36</a:t>
            </a:r>
          </a:p>
          <a:p>
            <a:pPr marL="0" indent="0">
              <a:buNone/>
            </a:pPr>
            <a:r>
              <a:rPr lang="en-US" dirty="0"/>
              <a:t>P(6)=5/36</a:t>
            </a:r>
          </a:p>
          <a:p>
            <a:pPr marL="0" indent="0">
              <a:buNone/>
            </a:pPr>
            <a:r>
              <a:rPr lang="en-US" dirty="0"/>
              <a:t>P(7)=6/36</a:t>
            </a:r>
          </a:p>
          <a:p>
            <a:pPr marL="0" indent="0">
              <a:buNone/>
            </a:pPr>
            <a:r>
              <a:rPr lang="en-US" dirty="0"/>
              <a:t>P(8)=5/36</a:t>
            </a:r>
          </a:p>
          <a:p>
            <a:pPr marL="0" indent="0">
              <a:buNone/>
            </a:pPr>
            <a:r>
              <a:rPr lang="en-US" dirty="0"/>
              <a:t>P(9)=4/36</a:t>
            </a:r>
          </a:p>
          <a:p>
            <a:pPr marL="0" indent="0">
              <a:buNone/>
            </a:pPr>
            <a:r>
              <a:rPr lang="en-US" dirty="0"/>
              <a:t>P(10)=3/36</a:t>
            </a:r>
          </a:p>
          <a:p>
            <a:pPr marL="0" indent="0">
              <a:buNone/>
            </a:pPr>
            <a:r>
              <a:rPr lang="en-US" dirty="0"/>
              <a:t>P(11)=2/36</a:t>
            </a:r>
          </a:p>
          <a:p>
            <a:pPr marL="0" indent="0">
              <a:buNone/>
            </a:pPr>
            <a:r>
              <a:rPr lang="en-US" dirty="0"/>
              <a:t>P(12)=1/36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BB48-559B-04EF-8784-858F338B9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5" t="24997" r="26454" b="22585"/>
          <a:stretch/>
        </p:blipFill>
        <p:spPr>
          <a:xfrm>
            <a:off x="5897217" y="722282"/>
            <a:ext cx="4750076" cy="48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3553A-F903-775F-F308-B003FD133441}"/>
              </a:ext>
            </a:extLst>
          </p:cNvPr>
          <p:cNvSpPr txBox="1"/>
          <p:nvPr/>
        </p:nvSpPr>
        <p:spPr>
          <a:xfrm>
            <a:off x="1142518" y="6101915"/>
            <a:ext cx="9509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consider all the event possibilities together, this is called a “</a:t>
            </a:r>
            <a:r>
              <a:rPr lang="en-US" sz="2000" b="1" u="sng" dirty="0"/>
              <a:t>Probability Distribution</a:t>
            </a:r>
            <a:r>
              <a:rPr lang="en-US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80726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765681-CD80-F465-9531-3D19065F1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9805-EE6C-E94B-5E67-056011CAC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Properties of Discrete Distributions:</a:t>
            </a:r>
          </a:p>
          <a:p>
            <a:pPr lvl="1"/>
            <a:r>
              <a:rPr lang="en-US" sz="2400" dirty="0"/>
              <a:t>Sum of all events MUST be equal to 1.</a:t>
            </a:r>
          </a:p>
          <a:p>
            <a:pPr lvl="1"/>
            <a:r>
              <a:rPr lang="en-US" sz="2400" dirty="0"/>
              <a:t>Probability of event, E, is equal to the value of the distribution at that point.</a:t>
            </a:r>
          </a:p>
          <a:p>
            <a:pPr lvl="1"/>
            <a:r>
              <a:rPr lang="en-US" sz="2400" dirty="0"/>
              <a:t>No negative values or values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6157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Distribution: </a:t>
            </a:r>
            <a:r>
              <a:rPr lang="en-US" u="sng" dirty="0"/>
              <a:t>Bernoulli Distribution</a:t>
            </a:r>
            <a:r>
              <a:rPr lang="en-US" dirty="0"/>
              <a:t> (1 coin flip)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Bernoulli (1 event, example: 1 coin flip)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= p</a:t>
                </a:r>
              </a:p>
              <a:p>
                <a:r>
                  <a:rPr lang="en-US" dirty="0"/>
                  <a:t>Variance = p(1-p)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19" t="-2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2C5F14F6-7D50-8DA0-1DE7-668C81A7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23" y="3896176"/>
            <a:ext cx="3757127" cy="28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77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Distribution: </a:t>
            </a:r>
            <a:r>
              <a:rPr lang="en-US" u="sng" dirty="0"/>
              <a:t>Binomial Distribution</a:t>
            </a:r>
            <a:r>
              <a:rPr lang="en-US" dirty="0"/>
              <a:t> (Multiple Coin Flips)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Multiple independent events = Product of </a:t>
                </a:r>
                <a:r>
                  <a:rPr lang="en-US" dirty="0" err="1"/>
                  <a:t>Bernoilli</a:t>
                </a:r>
                <a:r>
                  <a:rPr lang="en-US" dirty="0"/>
                  <a:t> probabilities.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= np</a:t>
                </a:r>
              </a:p>
              <a:p>
                <a:r>
                  <a:rPr lang="en-US" dirty="0"/>
                  <a:t>Variance = np(1-p)</a:t>
                </a:r>
              </a:p>
              <a:p>
                <a:endParaRPr lang="en-US" dirty="0"/>
              </a:p>
              <a:p>
                <a:r>
                  <a:rPr lang="en-US" dirty="0"/>
                  <a:t>Note: for larger n, we approximate this by a normal distribution.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  <a:blipFill>
                <a:blip r:embed="rId2"/>
                <a:stretch>
                  <a:fillRect l="-1078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Binomial distribution - Wikipedia">
            <a:extLst>
              <a:ext uri="{FF2B5EF4-FFF2-40B4-BE49-F238E27FC236}">
                <a16:creationId xmlns:a16="http://schemas.microsoft.com/office/drawing/2014/main" id="{BE201AB3-EAC0-53B3-0FC4-E1A67DAD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48" y="2501899"/>
            <a:ext cx="5496251" cy="36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1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Discrete Distribution: </a:t>
            </a:r>
            <a:r>
              <a:rPr lang="en-US" u="sng" dirty="0"/>
              <a:t>Poisson Distribution</a:t>
            </a:r>
            <a:r>
              <a:rPr lang="en-US" dirty="0"/>
              <a:t> (Counting)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Count number of events in a time span.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Interpretation: The rate of occurrence of an event is equal to lambda in a finite period of time</a:t>
                </a:r>
              </a:p>
              <a:p>
                <a:r>
                  <a:rPr lang="en-US" dirty="0"/>
                  <a:t>Can also approximate by a normal at large lambda.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  <a:blipFill>
                <a:blip r:embed="rId2"/>
                <a:stretch>
                  <a:fillRect l="-1078" t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Poisson distribution - Wikipedia">
            <a:extLst>
              <a:ext uri="{FF2B5EF4-FFF2-40B4-BE49-F238E27FC236}">
                <a16:creationId xmlns:a16="http://schemas.microsoft.com/office/drawing/2014/main" id="{5AE3E158-F994-1577-CF39-7641E913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99" y="1650176"/>
            <a:ext cx="4851451" cy="37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C8DD05-857D-5DE7-A591-61F75EC21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Counting &amp;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AB73-5BD1-71D8-F2C7-AF73AA4685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counting?</a:t>
            </a:r>
          </a:p>
          <a:p>
            <a:pPr lvl="1"/>
            <a:r>
              <a:rPr lang="en-US" dirty="0"/>
              <a:t>Counting is fundamental to probability theory.</a:t>
            </a:r>
          </a:p>
          <a:p>
            <a:pPr lvl="1"/>
            <a:r>
              <a:rPr lang="en-US" dirty="0"/>
              <a:t>Probability is the extent or likelihood of an event or set of events.</a:t>
            </a:r>
          </a:p>
          <a:p>
            <a:pPr lvl="2"/>
            <a:r>
              <a:rPr lang="en-US" dirty="0"/>
              <a:t>Depends heavily on the ability to COUNT up potential outcomes.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5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765681-CD80-F465-9531-3D19065F1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9805-EE6C-E94B-5E67-056011CAC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922263"/>
            <a:ext cx="11362999" cy="4671110"/>
          </a:xfrm>
        </p:spPr>
        <p:txBody>
          <a:bodyPr>
            <a:normAutofit/>
          </a:bodyPr>
          <a:lstStyle/>
          <a:p>
            <a:r>
              <a:rPr lang="en-US" sz="2800" dirty="0"/>
              <a:t>Properties of Continuous Distributions:</a:t>
            </a:r>
          </a:p>
          <a:p>
            <a:pPr lvl="1"/>
            <a:r>
              <a:rPr lang="en-US" sz="2400" dirty="0"/>
              <a:t>AREA under the curve MUST be equal to 1.</a:t>
            </a:r>
          </a:p>
          <a:p>
            <a:pPr lvl="1"/>
            <a:r>
              <a:rPr lang="en-US" sz="2400" dirty="0"/>
              <a:t>Probability of event, E, is equal to the AREA under the curve between two points.</a:t>
            </a:r>
          </a:p>
          <a:p>
            <a:pPr lvl="1"/>
            <a:r>
              <a:rPr lang="en-US" sz="2400" dirty="0"/>
              <a:t>No negative values or values greater than 1.</a:t>
            </a:r>
          </a:p>
          <a:p>
            <a:pPr lvl="1"/>
            <a:r>
              <a:rPr lang="en-US" sz="2400" dirty="0"/>
              <a:t>Probability of a single, exact value is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BA553-BEEF-1022-F198-91761041A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2" t="51966" r="26154" b="16068"/>
          <a:stretch/>
        </p:blipFill>
        <p:spPr>
          <a:xfrm>
            <a:off x="1934308" y="3429000"/>
            <a:ext cx="8631680" cy="31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21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601" y="143979"/>
            <a:ext cx="11610649" cy="782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Continuous Distribution: </a:t>
            </a:r>
            <a:r>
              <a:rPr lang="en-US" u="sng" dirty="0"/>
              <a:t>Uniform Distribution</a:t>
            </a:r>
            <a:r>
              <a:rPr lang="en-US" dirty="0"/>
              <a:t> (Equal 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656492"/>
                <a:ext cx="11251630" cy="620150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Most commonly </a:t>
                </a:r>
                <a:r>
                  <a:rPr lang="en-US" i="1" dirty="0"/>
                  <a:t>used</a:t>
                </a:r>
                <a:r>
                  <a:rPr lang="en-US" dirty="0"/>
                  <a:t> in machine learning. (not most commonly occurring in data)</a:t>
                </a:r>
              </a:p>
              <a:p>
                <a:r>
                  <a:rPr lang="en-US" dirty="0"/>
                  <a:t>Uninteresting distribution, all events are equal.</a:t>
                </a:r>
              </a:p>
              <a:p>
                <a:r>
                  <a:rPr lang="en-US" dirty="0"/>
                  <a:t>Flat &amp; Bounded.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Very useful when we </a:t>
                </a:r>
                <a:r>
                  <a:rPr lang="en-US" i="1" dirty="0"/>
                  <a:t>need</a:t>
                </a:r>
                <a:r>
                  <a:rPr lang="en-US" dirty="0"/>
                  <a:t> to put in information about a data point or parameter, but we don’t know much about it.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656492"/>
                <a:ext cx="11251630" cy="6201508"/>
              </a:xfrm>
              <a:blipFill>
                <a:blip r:embed="rId2"/>
                <a:stretch>
                  <a:fillRect l="-867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ontinuous uniform distribution - Wikipedia">
            <a:extLst>
              <a:ext uri="{FF2B5EF4-FFF2-40B4-BE49-F238E27FC236}">
                <a16:creationId xmlns:a16="http://schemas.microsoft.com/office/drawing/2014/main" id="{E58741FC-A6AD-B88E-75AF-79617F85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37" y="3171563"/>
            <a:ext cx="3979985" cy="28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9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601" y="143979"/>
            <a:ext cx="11610649" cy="782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Continuous Distribution: </a:t>
            </a:r>
            <a:r>
              <a:rPr lang="en-US" u="sng" dirty="0"/>
              <a:t>Normal Distribution</a:t>
            </a:r>
            <a:r>
              <a:rPr lang="en-US" dirty="0"/>
              <a:t> (Gaussian/Bell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common &amp; naturally occurring in data/nature.</a:t>
                </a:r>
              </a:p>
              <a:p>
                <a:r>
                  <a:rPr lang="en-US" dirty="0"/>
                  <a:t>Defined by a mean and variance only.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Has very nice properties.</a:t>
                </a:r>
              </a:p>
              <a:p>
                <a:r>
                  <a:rPr lang="en-US" dirty="0"/>
                  <a:t>Testing data for normality is VERY important.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6F144-C929-2FB2-6F21-A8149AAF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5601" y="1016000"/>
                <a:ext cx="10740699" cy="5842000"/>
              </a:xfrm>
              <a:blipFill>
                <a:blip r:embed="rId2"/>
                <a:stretch>
                  <a:fillRect l="-1078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3BA70F46-D844-B081-BC1F-CA1D81A61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7421" y="2928937"/>
            <a:ext cx="6191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46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B72E-5A2A-B82E-1A68-3BCE8018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601" y="143979"/>
            <a:ext cx="11610649" cy="782144"/>
          </a:xfrm>
        </p:spPr>
        <p:txBody>
          <a:bodyPr/>
          <a:lstStyle/>
          <a:p>
            <a:r>
              <a:rPr lang="en-US" dirty="0"/>
              <a:t>Continuous Distribution: </a:t>
            </a:r>
            <a:r>
              <a:rPr lang="en-US" u="sng" dirty="0"/>
              <a:t>Student’s T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F144-C929-2FB2-6F21-A8149AAFD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1015999"/>
            <a:ext cx="4323291" cy="5698021"/>
          </a:xfrm>
        </p:spPr>
        <p:txBody>
          <a:bodyPr>
            <a:normAutofit/>
          </a:bodyPr>
          <a:lstStyle/>
          <a:p>
            <a:r>
              <a:rPr lang="en-US" dirty="0"/>
              <a:t>Important for investigating / testing smaller data sample sizes.</a:t>
            </a:r>
          </a:p>
          <a:p>
            <a:r>
              <a:rPr lang="en-US" dirty="0"/>
              <a:t>Used specifically for:</a:t>
            </a:r>
          </a:p>
          <a:p>
            <a:pPr lvl="1"/>
            <a:r>
              <a:rPr lang="en-US" dirty="0"/>
              <a:t>Testing of a mean-value when </a:t>
            </a:r>
            <a:r>
              <a:rPr lang="en-US" dirty="0" err="1"/>
              <a:t>st.dev</a:t>
            </a:r>
            <a:r>
              <a:rPr lang="en-US" dirty="0"/>
              <a:t>. is unknown.</a:t>
            </a:r>
          </a:p>
          <a:p>
            <a:pPr lvl="1"/>
            <a:r>
              <a:rPr lang="en-US" dirty="0"/>
              <a:t>Testing difference between two distribution means.</a:t>
            </a:r>
          </a:p>
          <a:p>
            <a:r>
              <a:rPr lang="en-US" dirty="0"/>
              <a:t>Looks very similar to the Normal distribution, but has longer tails.</a:t>
            </a:r>
          </a:p>
        </p:txBody>
      </p:sp>
      <p:pic>
        <p:nvPicPr>
          <p:cNvPr id="7170" name="Picture 2" descr="The t-Distribution | Introduction to Statistics | JMP">
            <a:extLst>
              <a:ext uri="{FF2B5EF4-FFF2-40B4-BE49-F238E27FC236}">
                <a16:creationId xmlns:a16="http://schemas.microsoft.com/office/drawing/2014/main" id="{B2E1C256-0C65-7B8A-64C4-00F32AED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716566"/>
            <a:ext cx="6998677" cy="614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07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77C3F-A43B-AE74-2105-F6F669F50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Distribution 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B387-AF52-2E79-B48C-02B24C333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954741"/>
            <a:ext cx="11362999" cy="5084109"/>
          </a:xfrm>
        </p:spPr>
        <p:txBody>
          <a:bodyPr/>
          <a:lstStyle/>
          <a:p>
            <a:r>
              <a:rPr lang="en-US" dirty="0"/>
              <a:t>The purpose of transforming a variable is to make it easier to distinguish between values (graphically, statistically, ML models…)</a:t>
            </a:r>
          </a:p>
          <a:p>
            <a:pPr lvl="1"/>
            <a:r>
              <a:rPr lang="en-US" dirty="0"/>
              <a:t>Most commonly, we are looking to transform it to a normal distribution.</a:t>
            </a:r>
          </a:p>
          <a:p>
            <a:r>
              <a:rPr lang="en-US" dirty="0"/>
              <a:t>Useful transformations are generally MONOTONIC</a:t>
            </a:r>
          </a:p>
          <a:p>
            <a:pPr lvl="1"/>
            <a:r>
              <a:rPr lang="en-US" dirty="0"/>
              <a:t>Functions used are never changing directions.</a:t>
            </a:r>
          </a:p>
          <a:p>
            <a:r>
              <a:rPr lang="en-US" dirty="0"/>
              <a:t>Common Transformations to consider:</a:t>
            </a:r>
          </a:p>
          <a:p>
            <a:pPr lvl="1"/>
            <a:r>
              <a:rPr lang="en-US" dirty="0"/>
              <a:t>Log based</a:t>
            </a:r>
          </a:p>
          <a:p>
            <a:pPr lvl="2"/>
            <a:r>
              <a:rPr lang="en-US" dirty="0"/>
              <a:t>Log(x), log(x+1), log(x-min(x)+1)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root based (of positive #s)</a:t>
            </a:r>
          </a:p>
          <a:p>
            <a:pPr lvl="2"/>
            <a:r>
              <a:rPr lang="en-US" dirty="0"/>
              <a:t>X^(1/n)</a:t>
            </a:r>
          </a:p>
          <a:p>
            <a:pPr lvl="1"/>
            <a:r>
              <a:rPr lang="en-US" dirty="0"/>
              <a:t>Any combination you can think of- but keep it monotonic.</a:t>
            </a:r>
          </a:p>
          <a:p>
            <a:r>
              <a:rPr lang="en-US" dirty="0"/>
              <a:t>How to determine? We will cover normality tests in a later class.</a:t>
            </a:r>
          </a:p>
        </p:txBody>
      </p:sp>
    </p:spTree>
    <p:extLst>
      <p:ext uri="{BB962C8B-B14F-4D97-AF65-F5344CB8AC3E}">
        <p14:creationId xmlns:p14="http://schemas.microsoft.com/office/powerpoint/2010/main" val="106551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ADF17-E83C-609F-0031-FBB1F70E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2138-492B-3A44-1493-C39053A70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2182284"/>
          </a:xfrm>
        </p:spPr>
        <p:txBody>
          <a:bodyPr/>
          <a:lstStyle/>
          <a:p>
            <a:r>
              <a:rPr lang="en-US" dirty="0"/>
              <a:t>Start with 3 doors. One prize behind unknown door. Pick a door.</a:t>
            </a:r>
          </a:p>
          <a:p>
            <a:r>
              <a:rPr lang="en-US" dirty="0"/>
              <a:t>Host reveals a separate door with no prize.</a:t>
            </a:r>
          </a:p>
          <a:p>
            <a:r>
              <a:rPr lang="en-US" dirty="0"/>
              <a:t>Then contestant can switch. Should they?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13A419-86AD-2D0C-E0B0-38CF88013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5"/>
          <a:stretch/>
        </p:blipFill>
        <p:spPr bwMode="auto">
          <a:xfrm>
            <a:off x="3141653" y="2010114"/>
            <a:ext cx="5908694" cy="21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6BC45-CAD8-EB28-8F6C-DF71E79343A4}"/>
              </a:ext>
            </a:extLst>
          </p:cNvPr>
          <p:cNvSpPr txBox="1"/>
          <p:nvPr/>
        </p:nvSpPr>
        <p:spPr>
          <a:xfrm>
            <a:off x="2495773" y="5848690"/>
            <a:ext cx="315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this situation first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7AC6D-143D-AC4A-9F55-A3CEF7DF12B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073160" y="4281544"/>
            <a:ext cx="0" cy="156714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0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ADF17-E83C-609F-0031-FBB1F70E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2138-492B-3A44-1493-C39053A70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2182284"/>
          </a:xfrm>
        </p:spPr>
        <p:txBody>
          <a:bodyPr/>
          <a:lstStyle/>
          <a:p>
            <a:r>
              <a:rPr lang="en-US" dirty="0"/>
              <a:t>Start with 3 doors. One prize behind unknown door. Pick a door.</a:t>
            </a:r>
          </a:p>
          <a:p>
            <a:r>
              <a:rPr lang="en-US" dirty="0"/>
              <a:t>Host reveals a separate door with no prize.</a:t>
            </a:r>
          </a:p>
          <a:p>
            <a:r>
              <a:rPr lang="en-US" dirty="0"/>
              <a:t>Then contestant can switch. Should they?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13A419-86AD-2D0C-E0B0-38CF8801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53" y="2010113"/>
            <a:ext cx="5908694" cy="4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6B3AF-640E-DC7C-219A-0D89FFEC3CB7}"/>
              </a:ext>
            </a:extLst>
          </p:cNvPr>
          <p:cNvSpPr/>
          <p:nvPr/>
        </p:nvSpPr>
        <p:spPr>
          <a:xfrm>
            <a:off x="5120640" y="4195482"/>
            <a:ext cx="4163209" cy="266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0748D-2BC7-1FC1-FE5C-3A1EB8911E98}"/>
              </a:ext>
            </a:extLst>
          </p:cNvPr>
          <p:cNvSpPr/>
          <p:nvPr/>
        </p:nvSpPr>
        <p:spPr>
          <a:xfrm>
            <a:off x="2908152" y="6218022"/>
            <a:ext cx="6528098" cy="63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6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ADF17-E83C-609F-0031-FBB1F70E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2138-492B-3A44-1493-C39053A70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2182284"/>
          </a:xfrm>
        </p:spPr>
        <p:txBody>
          <a:bodyPr/>
          <a:lstStyle/>
          <a:p>
            <a:r>
              <a:rPr lang="en-US" dirty="0"/>
              <a:t>Start with 3 doors. One prize behind unknown door. Pick a door.</a:t>
            </a:r>
          </a:p>
          <a:p>
            <a:r>
              <a:rPr lang="en-US" dirty="0"/>
              <a:t>Host reveals a separate door with no prize.</a:t>
            </a:r>
          </a:p>
          <a:p>
            <a:r>
              <a:rPr lang="en-US" dirty="0"/>
              <a:t>Then contestant can switch. Should they?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13A419-86AD-2D0C-E0B0-38CF8801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53" y="2010113"/>
            <a:ext cx="5908694" cy="4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6B3AF-640E-DC7C-219A-0D89FFEC3CB7}"/>
              </a:ext>
            </a:extLst>
          </p:cNvPr>
          <p:cNvSpPr/>
          <p:nvPr/>
        </p:nvSpPr>
        <p:spPr>
          <a:xfrm>
            <a:off x="7100047" y="4195482"/>
            <a:ext cx="2183802" cy="2022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FF95D-2618-C247-7461-DE4F7CFC0C8A}"/>
              </a:ext>
            </a:extLst>
          </p:cNvPr>
          <p:cNvSpPr/>
          <p:nvPr/>
        </p:nvSpPr>
        <p:spPr>
          <a:xfrm>
            <a:off x="2908151" y="6218022"/>
            <a:ext cx="6375698" cy="63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5ACB-1895-F35D-4152-27A6BAD06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CFCD-1608-0F23-6A07-728DCF7E7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Counting is one of the biggest areas of mathematics, called “Combinatorics”.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Subway has 4 different breads, 5 different meats, and 4 different toppings. How many sandwich combinations are there?</a:t>
            </a:r>
          </a:p>
          <a:p>
            <a:pPr lvl="1"/>
            <a:r>
              <a:rPr lang="en-US" dirty="0"/>
              <a:t>How many different 4-beer tasters can I have in a bar with 10 beers on tap?</a:t>
            </a:r>
          </a:p>
          <a:p>
            <a:r>
              <a:rPr lang="en-US" dirty="0"/>
              <a:t>Solve the above with the “Multiplication Principle”.</a:t>
            </a:r>
          </a:p>
          <a:p>
            <a:pPr lvl="1"/>
            <a:r>
              <a:rPr lang="en-US" dirty="0"/>
              <a:t>Subway: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Beer Tasters: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130E32-FA08-E901-59FA-2E075F503D96}"/>
              </a:ext>
            </a:extLst>
          </p:cNvPr>
          <p:cNvCxnSpPr/>
          <p:nvPr/>
        </p:nvCxnSpPr>
        <p:spPr>
          <a:xfrm>
            <a:off x="1496291" y="4405745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135DCB-6EBD-3525-B0FB-9977AC63AF96}"/>
              </a:ext>
            </a:extLst>
          </p:cNvPr>
          <p:cNvSpPr txBox="1"/>
          <p:nvPr/>
        </p:nvSpPr>
        <p:spPr>
          <a:xfrm>
            <a:off x="1968902" y="4036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12681-AAA7-5861-B916-DDA1B4CE964B}"/>
              </a:ext>
            </a:extLst>
          </p:cNvPr>
          <p:cNvSpPr txBox="1"/>
          <p:nvPr/>
        </p:nvSpPr>
        <p:spPr>
          <a:xfrm>
            <a:off x="1505169" y="4452842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Breads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1829-1204-1E7D-C0BA-5A25BBF26DA8}"/>
              </a:ext>
            </a:extLst>
          </p:cNvPr>
          <p:cNvSpPr txBox="1"/>
          <p:nvPr/>
        </p:nvSpPr>
        <p:spPr>
          <a:xfrm>
            <a:off x="2829465" y="42681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8B3EB-A612-5B83-6DB4-FAC2F14496A5}"/>
              </a:ext>
            </a:extLst>
          </p:cNvPr>
          <p:cNvCxnSpPr/>
          <p:nvPr/>
        </p:nvCxnSpPr>
        <p:spPr>
          <a:xfrm>
            <a:off x="3206933" y="4405745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A17A1-CCDD-FA18-9B38-B75FC1B16E8B}"/>
              </a:ext>
            </a:extLst>
          </p:cNvPr>
          <p:cNvSpPr txBox="1"/>
          <p:nvPr/>
        </p:nvSpPr>
        <p:spPr>
          <a:xfrm>
            <a:off x="3679544" y="4036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C642F-4F7C-D0BE-0BF9-BB9FEB902A39}"/>
              </a:ext>
            </a:extLst>
          </p:cNvPr>
          <p:cNvSpPr txBox="1"/>
          <p:nvPr/>
        </p:nvSpPr>
        <p:spPr>
          <a:xfrm>
            <a:off x="3215811" y="4452842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Meats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CDEBA-C4FE-0A29-C90F-3233F5332403}"/>
              </a:ext>
            </a:extLst>
          </p:cNvPr>
          <p:cNvSpPr txBox="1"/>
          <p:nvPr/>
        </p:nvSpPr>
        <p:spPr>
          <a:xfrm>
            <a:off x="4540107" y="42681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84AF-11E9-23ED-DDC0-608522B45012}"/>
              </a:ext>
            </a:extLst>
          </p:cNvPr>
          <p:cNvCxnSpPr/>
          <p:nvPr/>
        </p:nvCxnSpPr>
        <p:spPr>
          <a:xfrm>
            <a:off x="4905496" y="4405745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D4247E-A240-636E-4E7F-E65DD4AAF817}"/>
              </a:ext>
            </a:extLst>
          </p:cNvPr>
          <p:cNvSpPr txBox="1"/>
          <p:nvPr/>
        </p:nvSpPr>
        <p:spPr>
          <a:xfrm>
            <a:off x="5378107" y="4036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5A1E7-8677-B746-BAE3-432207F21AC2}"/>
              </a:ext>
            </a:extLst>
          </p:cNvPr>
          <p:cNvSpPr txBox="1"/>
          <p:nvPr/>
        </p:nvSpPr>
        <p:spPr>
          <a:xfrm>
            <a:off x="4914374" y="4452842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Toppings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C19811-9E57-E061-4BF7-A1C1F4656535}"/>
              </a:ext>
            </a:extLst>
          </p:cNvPr>
          <p:cNvSpPr txBox="1"/>
          <p:nvPr/>
        </p:nvSpPr>
        <p:spPr>
          <a:xfrm>
            <a:off x="6369992" y="427731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=80 Sandwiches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278CE-4140-49E2-6AE6-674E03191107}"/>
              </a:ext>
            </a:extLst>
          </p:cNvPr>
          <p:cNvCxnSpPr/>
          <p:nvPr/>
        </p:nvCxnSpPr>
        <p:spPr>
          <a:xfrm>
            <a:off x="1194605" y="5925643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680E08-694F-FB2A-0AD9-213C3677FB18}"/>
              </a:ext>
            </a:extLst>
          </p:cNvPr>
          <p:cNvSpPr txBox="1"/>
          <p:nvPr/>
        </p:nvSpPr>
        <p:spPr>
          <a:xfrm>
            <a:off x="1667216" y="5556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01614-E38C-81D0-1E62-365ED0C124FD}"/>
              </a:ext>
            </a:extLst>
          </p:cNvPr>
          <p:cNvSpPr txBox="1"/>
          <p:nvPr/>
        </p:nvSpPr>
        <p:spPr>
          <a:xfrm>
            <a:off x="1021934" y="596780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Beer Choices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0B3FF-0680-8D34-E446-2BC7144053F1}"/>
              </a:ext>
            </a:extLst>
          </p:cNvPr>
          <p:cNvSpPr txBox="1"/>
          <p:nvPr/>
        </p:nvSpPr>
        <p:spPr>
          <a:xfrm>
            <a:off x="2527779" y="5788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739305-3525-BE69-CCF4-78781581987F}"/>
              </a:ext>
            </a:extLst>
          </p:cNvPr>
          <p:cNvCxnSpPr/>
          <p:nvPr/>
        </p:nvCxnSpPr>
        <p:spPr>
          <a:xfrm>
            <a:off x="2905247" y="5925643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0A5568-D779-A24E-A4FF-3EF90012DE85}"/>
              </a:ext>
            </a:extLst>
          </p:cNvPr>
          <p:cNvSpPr txBox="1"/>
          <p:nvPr/>
        </p:nvSpPr>
        <p:spPr>
          <a:xfrm>
            <a:off x="3377858" y="5556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6A23B-D9D5-929D-A72D-4C493E7FAAAB}"/>
              </a:ext>
            </a:extLst>
          </p:cNvPr>
          <p:cNvSpPr txBox="1"/>
          <p:nvPr/>
        </p:nvSpPr>
        <p:spPr>
          <a:xfrm>
            <a:off x="2735634" y="599517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Beer Choices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9C52C-612C-72EE-707C-E7BC3BCCD1FB}"/>
              </a:ext>
            </a:extLst>
          </p:cNvPr>
          <p:cNvSpPr txBox="1"/>
          <p:nvPr/>
        </p:nvSpPr>
        <p:spPr>
          <a:xfrm>
            <a:off x="4238421" y="5788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2FF4FC-16B1-3C13-BB84-C48DED808A59}"/>
              </a:ext>
            </a:extLst>
          </p:cNvPr>
          <p:cNvCxnSpPr/>
          <p:nvPr/>
        </p:nvCxnSpPr>
        <p:spPr>
          <a:xfrm>
            <a:off x="4603810" y="5925643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66A9B6-BC7B-9D35-6688-2A19E3762D2B}"/>
              </a:ext>
            </a:extLst>
          </p:cNvPr>
          <p:cNvSpPr txBox="1"/>
          <p:nvPr/>
        </p:nvSpPr>
        <p:spPr>
          <a:xfrm>
            <a:off x="5076421" y="5556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57D269-6AE9-A21B-C778-B43C70EC9529}"/>
              </a:ext>
            </a:extLst>
          </p:cNvPr>
          <p:cNvSpPr txBox="1"/>
          <p:nvPr/>
        </p:nvSpPr>
        <p:spPr>
          <a:xfrm>
            <a:off x="4498941" y="597296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Beer Choices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83D92E-740C-94B6-75B7-0EC0D113E74F}"/>
              </a:ext>
            </a:extLst>
          </p:cNvPr>
          <p:cNvSpPr txBox="1"/>
          <p:nvPr/>
        </p:nvSpPr>
        <p:spPr>
          <a:xfrm>
            <a:off x="7842717" y="57287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=5,040 Beer Tasters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F827D-A1AC-159D-0919-C5B2F6465DAA}"/>
              </a:ext>
            </a:extLst>
          </p:cNvPr>
          <p:cNvSpPr txBox="1"/>
          <p:nvPr/>
        </p:nvSpPr>
        <p:spPr>
          <a:xfrm>
            <a:off x="5913752" y="5795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241D30-3554-B2A5-DF2F-A6E1AA66F6F5}"/>
              </a:ext>
            </a:extLst>
          </p:cNvPr>
          <p:cNvCxnSpPr/>
          <p:nvPr/>
        </p:nvCxnSpPr>
        <p:spPr>
          <a:xfrm>
            <a:off x="6279141" y="5932570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71EAAD-8EAC-7BC5-38D8-1C47096D43D6}"/>
              </a:ext>
            </a:extLst>
          </p:cNvPr>
          <p:cNvSpPr txBox="1"/>
          <p:nvPr/>
        </p:nvSpPr>
        <p:spPr>
          <a:xfrm>
            <a:off x="6751752" y="5563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CF92F-FBFC-A23C-1A43-DD70930FD9B2}"/>
              </a:ext>
            </a:extLst>
          </p:cNvPr>
          <p:cNvSpPr txBox="1"/>
          <p:nvPr/>
        </p:nvSpPr>
        <p:spPr>
          <a:xfrm>
            <a:off x="6174272" y="59798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Beer Choices</a:t>
            </a:r>
          </a:p>
        </p:txBody>
      </p:sp>
    </p:spTree>
    <p:extLst>
      <p:ext uri="{BB962C8B-B14F-4D97-AF65-F5344CB8AC3E}">
        <p14:creationId xmlns:p14="http://schemas.microsoft.com/office/powerpoint/2010/main" val="50065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ADF17-E83C-609F-0031-FBB1F70E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2138-492B-3A44-1493-C39053A70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2182284"/>
          </a:xfrm>
        </p:spPr>
        <p:txBody>
          <a:bodyPr/>
          <a:lstStyle/>
          <a:p>
            <a:r>
              <a:rPr lang="en-US" dirty="0"/>
              <a:t>Start with 3 doors. One prize behind unknown door. Pick a door.</a:t>
            </a:r>
          </a:p>
          <a:p>
            <a:r>
              <a:rPr lang="en-US" dirty="0"/>
              <a:t>Host reveals a separate door with no prize.</a:t>
            </a:r>
          </a:p>
          <a:p>
            <a:r>
              <a:rPr lang="en-US" dirty="0"/>
              <a:t>Then contestant can switch. Should they?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13A419-86AD-2D0C-E0B0-38CF8801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53" y="2010113"/>
            <a:ext cx="5908694" cy="4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62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338022-7FAD-87A9-CB04-CE640C1A2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Dealing with Missing Data (Intro)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C0F0-E381-B4C7-5371-0D8718A0A3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818865"/>
            <a:ext cx="11362999" cy="5268035"/>
          </a:xfrm>
        </p:spPr>
        <p:txBody>
          <a:bodyPr/>
          <a:lstStyle/>
          <a:p>
            <a:r>
              <a:rPr lang="en-US" dirty="0"/>
              <a:t>Reasons for missing data</a:t>
            </a:r>
          </a:p>
          <a:p>
            <a:pPr lvl="1"/>
            <a:r>
              <a:rPr lang="en-US" dirty="0"/>
              <a:t>Recording failure (mechanical/software failures)</a:t>
            </a:r>
          </a:p>
          <a:p>
            <a:pPr lvl="1"/>
            <a:r>
              <a:rPr lang="en-US" dirty="0"/>
              <a:t>Reporting failure (human decisions)</a:t>
            </a:r>
          </a:p>
          <a:p>
            <a:pPr lvl="1"/>
            <a:r>
              <a:rPr lang="en-US" dirty="0"/>
              <a:t>Translation failure (data parsing / data transferring errors)</a:t>
            </a:r>
          </a:p>
          <a:p>
            <a:r>
              <a:rPr lang="en-US" dirty="0"/>
              <a:t>Many shapes and types of missing data:</a:t>
            </a:r>
          </a:p>
          <a:p>
            <a:pPr lvl="1"/>
            <a:r>
              <a:rPr lang="en-US" dirty="0"/>
              <a:t>Block missing – Physical shapes of data missing</a:t>
            </a:r>
          </a:p>
          <a:p>
            <a:pPr lvl="2"/>
            <a:r>
              <a:rPr lang="en-US" dirty="0"/>
              <a:t>Examples: Time series- collection was down for some time.</a:t>
            </a:r>
          </a:p>
          <a:p>
            <a:pPr lvl="1"/>
            <a:r>
              <a:rPr lang="en-US" dirty="0"/>
              <a:t>Regular missing</a:t>
            </a:r>
          </a:p>
          <a:p>
            <a:pPr lvl="2"/>
            <a:r>
              <a:rPr lang="en-US" dirty="0"/>
              <a:t>Rule based missing: Temperature gauge doesn’t work below freezing.</a:t>
            </a:r>
          </a:p>
          <a:p>
            <a:pPr lvl="1"/>
            <a:r>
              <a:rPr lang="en-US" dirty="0"/>
              <a:t>Random missing</a:t>
            </a:r>
          </a:p>
          <a:p>
            <a:pPr lvl="2"/>
            <a:r>
              <a:rPr lang="en-US" dirty="0"/>
              <a:t>Probability of missing data point equal across all data points.</a:t>
            </a:r>
          </a:p>
          <a:p>
            <a:pPr lvl="1"/>
            <a:r>
              <a:rPr lang="en-US" dirty="0"/>
              <a:t>Sparsity</a:t>
            </a:r>
          </a:p>
          <a:p>
            <a:pPr lvl="2"/>
            <a:r>
              <a:rPr lang="en-US" dirty="0"/>
              <a:t>Very low observations. Hard to observe data (endangered species, rare events)</a:t>
            </a:r>
          </a:p>
          <a:p>
            <a:r>
              <a:rPr lang="en-US" dirty="0"/>
              <a:t>NOTE: Outliers </a:t>
            </a:r>
            <a:r>
              <a:rPr lang="en-US" i="1" dirty="0"/>
              <a:t>may</a:t>
            </a:r>
            <a:r>
              <a:rPr lang="en-US" dirty="0"/>
              <a:t> be treated as missing data. Depending on reasons.</a:t>
            </a:r>
          </a:p>
        </p:txBody>
      </p:sp>
    </p:spTree>
    <p:extLst>
      <p:ext uri="{BB962C8B-B14F-4D97-AF65-F5344CB8AC3E}">
        <p14:creationId xmlns:p14="http://schemas.microsoft.com/office/powerpoint/2010/main" val="886374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BCC3-DFCB-4752-A5B8-3093ED590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93819-1A48-28B9-B683-1CAE67669AC6}"/>
              </a:ext>
            </a:extLst>
          </p:cNvPr>
          <p:cNvGraphicFramePr>
            <a:graphicFrameLocks noGrp="1"/>
          </p:cNvGraphicFramePr>
          <p:nvPr/>
        </p:nvGraphicFramePr>
        <p:xfrm>
          <a:off x="295600" y="828847"/>
          <a:ext cx="11223108" cy="52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777">
                  <a:extLst>
                    <a:ext uri="{9D8B030D-6E8A-4147-A177-3AD203B41FA5}">
                      <a16:colId xmlns:a16="http://schemas.microsoft.com/office/drawing/2014/main" val="2526814687"/>
                    </a:ext>
                  </a:extLst>
                </a:gridCol>
                <a:gridCol w="2805777">
                  <a:extLst>
                    <a:ext uri="{9D8B030D-6E8A-4147-A177-3AD203B41FA5}">
                      <a16:colId xmlns:a16="http://schemas.microsoft.com/office/drawing/2014/main" val="2960498239"/>
                    </a:ext>
                  </a:extLst>
                </a:gridCol>
                <a:gridCol w="2805777">
                  <a:extLst>
                    <a:ext uri="{9D8B030D-6E8A-4147-A177-3AD203B41FA5}">
                      <a16:colId xmlns:a16="http://schemas.microsoft.com/office/drawing/2014/main" val="998284307"/>
                    </a:ext>
                  </a:extLst>
                </a:gridCol>
                <a:gridCol w="2805777">
                  <a:extLst>
                    <a:ext uri="{9D8B030D-6E8A-4147-A177-3AD203B41FA5}">
                      <a16:colId xmlns:a16="http://schemas.microsoft.com/office/drawing/2014/main" val="214329741"/>
                    </a:ext>
                  </a:extLst>
                </a:gridCol>
              </a:tblGrid>
              <a:tr h="94003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11253"/>
                  </a:ext>
                </a:extLst>
              </a:tr>
              <a:tr h="483002">
                <a:tc>
                  <a:txBody>
                    <a:bodyPr/>
                    <a:lstStyle/>
                    <a:p>
                      <a:r>
                        <a:rPr lang="en-US" dirty="0"/>
                        <a:t>Drop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62869"/>
                  </a:ext>
                </a:extLst>
              </a:tr>
              <a:tr h="443722">
                <a:tc>
                  <a:txBody>
                    <a:bodyPr/>
                    <a:lstStyle/>
                    <a:p>
                      <a:r>
                        <a:rPr lang="en-US" dirty="0"/>
                        <a:t>Mean/Median/Mode 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Data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16868"/>
                  </a:ext>
                </a:extLst>
              </a:tr>
              <a:tr h="940032">
                <a:tc>
                  <a:txBody>
                    <a:bodyPr/>
                    <a:lstStyle/>
                    <a:p>
                      <a:r>
                        <a:rPr lang="en-US" dirty="0"/>
                        <a:t>X ~ F(independents)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accurate</a:t>
                      </a:r>
                    </a:p>
                    <a:p>
                      <a:r>
                        <a:rPr lang="en-US" dirty="0"/>
                        <a:t>No Data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Needs most columns to be filled out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Harder on truly independent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5803"/>
                  </a:ext>
                </a:extLst>
              </a:tr>
              <a:tr h="940032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accurate</a:t>
                      </a:r>
                    </a:p>
                    <a:p>
                      <a:r>
                        <a:rPr lang="en-US" dirty="0"/>
                        <a:t>No Data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  <a:p>
                      <a:r>
                        <a:rPr lang="en-US" dirty="0"/>
                        <a:t>Dependent on a Distance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0836"/>
                  </a:ext>
                </a:extLst>
              </a:tr>
              <a:tr h="940032">
                <a:tc>
                  <a:txBody>
                    <a:bodyPr/>
                    <a:lstStyle/>
                    <a:p>
                      <a:r>
                        <a:rPr lang="en-US" dirty="0"/>
                        <a:t>X~F(</a:t>
                      </a:r>
                      <a:r>
                        <a:rPr lang="en-US" dirty="0" err="1"/>
                        <a:t>y,independents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Accurate</a:t>
                      </a:r>
                    </a:p>
                    <a:p>
                      <a:r>
                        <a:rPr lang="en-US" dirty="0"/>
                        <a:t>No Data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  <a:p>
                      <a:r>
                        <a:rPr lang="en-US" dirty="0"/>
                        <a:t>Need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do this on a TRAINING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9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3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A99AA-FF37-DF53-1DCE-48F0D368F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Dealing with Missing Data in the Real World: Using Outside or New Data Sources as Supplements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E55D-3382-4E38-B602-5E1FD66EC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Don’t forget to explore outside or new data sources to help with missing data.</a:t>
            </a:r>
          </a:p>
          <a:p>
            <a:r>
              <a:rPr lang="en-US" dirty="0"/>
              <a:t>With the advent of free public data and bigger data sources, this is gaining popularity as a tool for imputation.</a:t>
            </a:r>
          </a:p>
          <a:p>
            <a:r>
              <a:rPr lang="en-US" dirty="0"/>
              <a:t>This includes using unstructured text as a major source of data.</a:t>
            </a:r>
          </a:p>
          <a:p>
            <a:r>
              <a:rPr lang="en-US" dirty="0"/>
              <a:t>Will eventually include asking Large-Language-Models to generate missing data.</a:t>
            </a:r>
          </a:p>
          <a:p>
            <a:r>
              <a:rPr lang="en-US" dirty="0"/>
              <a:t>Ex</a:t>
            </a:r>
          </a:p>
          <a:p>
            <a:pPr lvl="1"/>
            <a:r>
              <a:rPr lang="en-US" dirty="0"/>
              <a:t>Caesar’s uses public reviews on websites to mine for customer sentiment about hotel rooms.</a:t>
            </a:r>
          </a:p>
          <a:p>
            <a:pPr lvl="1"/>
            <a:r>
              <a:rPr lang="en-US" dirty="0"/>
              <a:t>Zillow uses text descriptions of properties to fill in missing data about homes (# BDs, # BTHMs, sq footage,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Subject to human stupidity.: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2F9B8-0153-9039-455E-2EBF62AEA7B2}"/>
              </a:ext>
            </a:extLst>
          </p:cNvPr>
          <p:cNvSpPr txBox="1"/>
          <p:nvPr/>
        </p:nvSpPr>
        <p:spPr>
          <a:xfrm>
            <a:off x="2429301" y="5691116"/>
            <a:ext cx="7670042" cy="923330"/>
          </a:xfrm>
          <a:prstGeom prst="rect">
            <a:avLst/>
          </a:prstGeom>
          <a:solidFill>
            <a:schemeClr val="accent4">
              <a:alpha val="32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Yelp Rating for Circus-Circus: 2/5</a:t>
            </a:r>
          </a:p>
          <a:p>
            <a:r>
              <a:rPr lang="en-US" dirty="0"/>
              <a:t>Text Description: “My son and I stayed here. The service and room was great, but it turns out my son is deathly afraid of clowns.</a:t>
            </a:r>
          </a:p>
        </p:txBody>
      </p:sp>
    </p:spTree>
    <p:extLst>
      <p:ext uri="{BB962C8B-B14F-4D97-AF65-F5344CB8AC3E}">
        <p14:creationId xmlns:p14="http://schemas.microsoft.com/office/powerpoint/2010/main" val="3373568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0ED2-1A26-FA15-718E-803DE482E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Breakout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E81D8-2C72-BA4E-0CA2-8759B6F29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96843"/>
            <a:ext cx="11362999" cy="991998"/>
          </a:xfrm>
        </p:spPr>
        <p:txBody>
          <a:bodyPr/>
          <a:lstStyle/>
          <a:p>
            <a:r>
              <a:rPr lang="en-US" dirty="0"/>
              <a:t>Below are some example situations for missing data.</a:t>
            </a:r>
          </a:p>
          <a:p>
            <a:pPr lvl="1"/>
            <a:r>
              <a:rPr lang="en-US" dirty="0"/>
              <a:t>How would / could we address these? (Both statistically AND business wise)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5956C5-D588-69A1-9167-B46F99A77BC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19505"/>
          <a:ext cx="8128000" cy="509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0636613"/>
                    </a:ext>
                  </a:extLst>
                </a:gridCol>
              </a:tblGrid>
              <a:tr h="849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67180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An intern at your company accidentally deleted 10 rows in a large user-events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9430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A set of door-to-door poll workers in a county were all sick over the same time period. (They are interviewing residents about news topic sentiments).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95162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A malicious SQL injection attack dropped data from user-sign in logging records. Only from users who have a email that starts with the letter ‘A’ or ‘a’.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04894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The IoT coffee maker company you work for has a defect in the devices – it disconnects from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when boiling water is spilled in a certain spot.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89354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A rental car company cannot collect GPS car locations during severe weather.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2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71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FFEDED-6978-7795-67AD-91DC0203B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Multiplication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0970-255E-D531-2970-84EC2C986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1367740"/>
            <a:ext cx="11362999" cy="2260468"/>
          </a:xfrm>
        </p:spPr>
        <p:txBody>
          <a:bodyPr/>
          <a:lstStyle/>
          <a:p>
            <a:r>
              <a:rPr lang="en-US" dirty="0"/>
              <a:t>If there are A ways of doing task-a, B ways of doing task-b, then there are A*B ways of completing both tasks.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I have 5 books, how many ways can I ORDER them on the bookshelf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9C2F39-2572-9265-F27E-62040E7BD88B}"/>
              </a:ext>
            </a:extLst>
          </p:cNvPr>
          <p:cNvCxnSpPr/>
          <p:nvPr/>
        </p:nvCxnSpPr>
        <p:spPr>
          <a:xfrm>
            <a:off x="1086450" y="4175501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30521-4AB6-FD3D-0468-0D304285F42F}"/>
              </a:ext>
            </a:extLst>
          </p:cNvPr>
          <p:cNvSpPr txBox="1"/>
          <p:nvPr/>
        </p:nvSpPr>
        <p:spPr>
          <a:xfrm>
            <a:off x="1559061" y="380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218EF-99D4-0218-9A64-95E84633A51A}"/>
              </a:ext>
            </a:extLst>
          </p:cNvPr>
          <p:cNvSpPr txBox="1"/>
          <p:nvPr/>
        </p:nvSpPr>
        <p:spPr>
          <a:xfrm>
            <a:off x="913779" y="42176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Book Choices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A6C6D-2418-2C38-8CE2-790A96C6B14E}"/>
              </a:ext>
            </a:extLst>
          </p:cNvPr>
          <p:cNvSpPr txBox="1"/>
          <p:nvPr/>
        </p:nvSpPr>
        <p:spPr>
          <a:xfrm>
            <a:off x="2419624" y="4037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AD741F-D897-EAEE-9149-616F8D9F1D70}"/>
              </a:ext>
            </a:extLst>
          </p:cNvPr>
          <p:cNvCxnSpPr/>
          <p:nvPr/>
        </p:nvCxnSpPr>
        <p:spPr>
          <a:xfrm>
            <a:off x="2797092" y="4175501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6CB47E-3EB8-CB49-DB66-328D49DACAEE}"/>
              </a:ext>
            </a:extLst>
          </p:cNvPr>
          <p:cNvSpPr txBox="1"/>
          <p:nvPr/>
        </p:nvSpPr>
        <p:spPr>
          <a:xfrm>
            <a:off x="3269703" y="380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AFC44-C6AA-0636-F7FC-5E26607D639A}"/>
              </a:ext>
            </a:extLst>
          </p:cNvPr>
          <p:cNvSpPr txBox="1"/>
          <p:nvPr/>
        </p:nvSpPr>
        <p:spPr>
          <a:xfrm>
            <a:off x="2627479" y="424503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Book Choices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06ECD-AEC6-811A-B26C-33058787FD9A}"/>
              </a:ext>
            </a:extLst>
          </p:cNvPr>
          <p:cNvSpPr txBox="1"/>
          <p:nvPr/>
        </p:nvSpPr>
        <p:spPr>
          <a:xfrm>
            <a:off x="4130266" y="4037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553205-2AC0-6A3D-94A2-B48AB560C6D8}"/>
              </a:ext>
            </a:extLst>
          </p:cNvPr>
          <p:cNvCxnSpPr/>
          <p:nvPr/>
        </p:nvCxnSpPr>
        <p:spPr>
          <a:xfrm>
            <a:off x="4495655" y="4175501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472597-3DB2-E2DD-9302-C00E36260149}"/>
              </a:ext>
            </a:extLst>
          </p:cNvPr>
          <p:cNvSpPr txBox="1"/>
          <p:nvPr/>
        </p:nvSpPr>
        <p:spPr>
          <a:xfrm>
            <a:off x="4968266" y="380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9B14-786D-E019-30B5-4FFB306408CB}"/>
              </a:ext>
            </a:extLst>
          </p:cNvPr>
          <p:cNvSpPr txBox="1"/>
          <p:nvPr/>
        </p:nvSpPr>
        <p:spPr>
          <a:xfrm>
            <a:off x="4390786" y="422282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Book Choices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8A5DC-4CE4-279F-B801-9E1B885DBD85}"/>
              </a:ext>
            </a:extLst>
          </p:cNvPr>
          <p:cNvSpPr txBox="1"/>
          <p:nvPr/>
        </p:nvSpPr>
        <p:spPr>
          <a:xfrm>
            <a:off x="9246223" y="3990835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=120 Book Orderings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F42FA-0F53-95FB-1327-E73DB3864CE9}"/>
              </a:ext>
            </a:extLst>
          </p:cNvPr>
          <p:cNvSpPr txBox="1"/>
          <p:nvPr/>
        </p:nvSpPr>
        <p:spPr>
          <a:xfrm>
            <a:off x="5805597" y="4044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75E0BC-B0E7-41D2-2A97-92B499A889E8}"/>
              </a:ext>
            </a:extLst>
          </p:cNvPr>
          <p:cNvCxnSpPr/>
          <p:nvPr/>
        </p:nvCxnSpPr>
        <p:spPr>
          <a:xfrm>
            <a:off x="6170986" y="4182428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A04ADC-D2FE-9C86-B233-AFC59B2AF148}"/>
              </a:ext>
            </a:extLst>
          </p:cNvPr>
          <p:cNvSpPr txBox="1"/>
          <p:nvPr/>
        </p:nvSpPr>
        <p:spPr>
          <a:xfrm>
            <a:off x="6643597" y="381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9029-5961-D608-13E5-7AD74EA22634}"/>
              </a:ext>
            </a:extLst>
          </p:cNvPr>
          <p:cNvSpPr txBox="1"/>
          <p:nvPr/>
        </p:nvSpPr>
        <p:spPr>
          <a:xfrm>
            <a:off x="6066117" y="422974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Book Choices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E1BE63-5240-0232-FCC3-83038DE3F679}"/>
              </a:ext>
            </a:extLst>
          </p:cNvPr>
          <p:cNvCxnSpPr/>
          <p:nvPr/>
        </p:nvCxnSpPr>
        <p:spPr>
          <a:xfrm>
            <a:off x="7792905" y="4175501"/>
            <a:ext cx="1246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352AA3-D212-8D3E-F752-8FF5A2B417D4}"/>
              </a:ext>
            </a:extLst>
          </p:cNvPr>
          <p:cNvSpPr txBox="1"/>
          <p:nvPr/>
        </p:nvSpPr>
        <p:spPr>
          <a:xfrm>
            <a:off x="8265516" y="380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76E50-FE54-3B52-CB98-1A20D40B0C8B}"/>
              </a:ext>
            </a:extLst>
          </p:cNvPr>
          <p:cNvSpPr txBox="1"/>
          <p:nvPr/>
        </p:nvSpPr>
        <p:spPr>
          <a:xfrm>
            <a:off x="7688036" y="422282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Book Choices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C424A-15B0-537A-354E-AFB71ED20953}"/>
              </a:ext>
            </a:extLst>
          </p:cNvPr>
          <p:cNvSpPr txBox="1"/>
          <p:nvPr/>
        </p:nvSpPr>
        <p:spPr>
          <a:xfrm>
            <a:off x="7451350" y="4060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499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0EADE4-6A40-1956-D650-C4A671E1C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7FF9-4A9A-F2A5-1B8B-8336DD3C0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  <a:p>
            <a:pPr lvl="1"/>
            <a:r>
              <a:rPr lang="en-US" dirty="0"/>
              <a:t>Count # of ways to order N things = N!</a:t>
            </a:r>
          </a:p>
          <a:p>
            <a:pPr lvl="1"/>
            <a:endParaRPr lang="en-US" dirty="0"/>
          </a:p>
          <a:p>
            <a:r>
              <a:rPr lang="en-US" dirty="0"/>
              <a:t>Factorials get VERY </a:t>
            </a:r>
            <a:r>
              <a:rPr lang="en-US" dirty="0" err="1"/>
              <a:t>VERY</a:t>
            </a:r>
            <a:r>
              <a:rPr lang="en-US" dirty="0"/>
              <a:t> large quickly.</a:t>
            </a:r>
          </a:p>
          <a:p>
            <a:pPr lvl="1"/>
            <a:r>
              <a:rPr lang="en-US" dirty="0"/>
              <a:t>21! Is larger than the biggest long-int in 64 bit.</a:t>
            </a:r>
          </a:p>
          <a:p>
            <a:pPr lvl="2"/>
            <a:r>
              <a:rPr lang="en-US" dirty="0"/>
              <a:t>21! = 5.1E19</a:t>
            </a:r>
          </a:p>
          <a:p>
            <a:pPr lvl="2"/>
            <a:r>
              <a:rPr lang="en-US" dirty="0"/>
              <a:t>Biggest long int (64bit) = 9.2E18</a:t>
            </a:r>
          </a:p>
          <a:p>
            <a:pPr lvl="1"/>
            <a:r>
              <a:rPr lang="en-US" dirty="0"/>
              <a:t>Fun fact, every 52 card shuffle is highly likely to be the only time that shuffle has ever occurred.</a:t>
            </a:r>
          </a:p>
        </p:txBody>
      </p:sp>
    </p:spTree>
    <p:extLst>
      <p:ext uri="{BB962C8B-B14F-4D97-AF65-F5344CB8AC3E}">
        <p14:creationId xmlns:p14="http://schemas.microsoft.com/office/powerpoint/2010/main" val="39036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33513-BA7A-B07C-E7BB-4F12D208F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Subgroups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AD5F89-52EA-6D53-AF81-1A87CCBB1AF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Revisit: 10 beers on tap, need a sample of 4 different beers.</a:t>
                </a:r>
              </a:p>
              <a:p>
                <a:r>
                  <a:rPr lang="en-US" dirty="0"/>
                  <a:t>Let’s assume order matters.</a:t>
                </a:r>
              </a:p>
              <a:p>
                <a:pPr lvl="1"/>
                <a:r>
                  <a:rPr lang="en-US" dirty="0"/>
                  <a:t>E.g. Amber-Stout-Porter-Red is different than Red-Porter-Stout-Amber</a:t>
                </a:r>
              </a:p>
              <a:p>
                <a:r>
                  <a:rPr lang="en-US" dirty="0"/>
                  <a:t>Use “Permutations” or “Pick”: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AD5F89-52EA-6D53-AF81-1A87CCBB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19" t="-2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6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78C63-CA69-6FA3-C6A8-20C10A057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Subgroups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EABE49-E32F-E82B-47C7-C0D0B7B091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Now we assume order doesn’t matter.</a:t>
                </a:r>
              </a:p>
              <a:p>
                <a:r>
                  <a:rPr lang="en-US" dirty="0"/>
                  <a:t>Use ‘Combinations’ or ‘choose’.</a:t>
                </a:r>
              </a:p>
              <a:p>
                <a:r>
                  <a:rPr lang="en-US" dirty="0"/>
                  <a:t>Remember that 10*8*7*6 = orderings of 4 beers.</a:t>
                </a:r>
              </a:p>
              <a:p>
                <a:r>
                  <a:rPr lang="en-US" dirty="0"/>
                  <a:t>Now we are counting some groups multiple times, so we divide out the multiple counts.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(10∗9∗8∗7)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(10,4)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EABE49-E32F-E82B-47C7-C0D0B7B09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19" t="-2868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8D4AF-36EB-9A0B-179F-A9461AE05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About Combinations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B490-DE95-93F2-19E0-1862656429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01" y="639978"/>
            <a:ext cx="11362999" cy="991998"/>
          </a:xfrm>
        </p:spPr>
        <p:txBody>
          <a:bodyPr/>
          <a:lstStyle/>
          <a:p>
            <a:r>
              <a:rPr lang="en-US" dirty="0"/>
              <a:t>Combinations appear on Pascal’s Triangle!</a:t>
            </a:r>
          </a:p>
          <a:p>
            <a:r>
              <a:rPr lang="en-US" dirty="0"/>
              <a:t>C(</a:t>
            </a:r>
            <a:r>
              <a:rPr lang="en-US" dirty="0" err="1"/>
              <a:t>N,x</a:t>
            </a:r>
            <a:r>
              <a:rPr lang="en-US" dirty="0"/>
              <a:t>) appears on the Nth row, x-</a:t>
            </a:r>
            <a:r>
              <a:rPr lang="en-US" dirty="0" err="1"/>
              <a:t>th</a:t>
            </a:r>
            <a:r>
              <a:rPr lang="en-US" dirty="0"/>
              <a:t> number over (starting counting at 0).</a:t>
            </a:r>
          </a:p>
        </p:txBody>
      </p:sp>
      <p:pic>
        <p:nvPicPr>
          <p:cNvPr id="2050" name="Picture 2" descr="Patterns in Pascal's Triangle">
            <a:extLst>
              <a:ext uri="{FF2B5EF4-FFF2-40B4-BE49-F238E27FC236}">
                <a16:creationId xmlns:a16="http://schemas.microsoft.com/office/drawing/2014/main" id="{150A9B97-59CE-9CD2-8BFD-5A1CE7D9C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90" y="1832795"/>
            <a:ext cx="4384419" cy="44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78AC1-7D15-CDA5-D414-83EE6A4A2140}"/>
                  </a:ext>
                </a:extLst>
              </p14:cNvPr>
              <p14:cNvContentPartPr/>
              <p14:nvPr/>
            </p14:nvContentPartPr>
            <p14:xfrm>
              <a:off x="5475604" y="5976031"/>
              <a:ext cx="412200" cy="31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78AC1-7D15-CDA5-D414-83EE6A4A2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604" y="5967391"/>
                <a:ext cx="429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DDEA1F-83EC-2689-FB96-28E34213FC71}"/>
                  </a:ext>
                </a:extLst>
              </p14:cNvPr>
              <p14:cNvContentPartPr/>
              <p14:nvPr/>
            </p14:nvContentPartPr>
            <p14:xfrm>
              <a:off x="5790604" y="6279511"/>
              <a:ext cx="423360" cy="23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DDEA1F-83EC-2689-FB96-28E34213FC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1964" y="6270871"/>
                <a:ext cx="441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2503F-2EB6-E83F-C44F-BB3D42309A2B}"/>
                  </a:ext>
                </a:extLst>
              </p:cNvPr>
              <p:cNvSpPr txBox="1"/>
              <p:nvPr/>
            </p:nvSpPr>
            <p:spPr>
              <a:xfrm>
                <a:off x="6095999" y="6319283"/>
                <a:ext cx="855790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2503F-2EB6-E83F-C44F-BB3D4230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6319283"/>
                <a:ext cx="855790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2589</Words>
  <Application>Microsoft Office PowerPoint</Application>
  <PresentationFormat>Widescreen</PresentationFormat>
  <Paragraphs>396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Encode Sans Normal Black</vt:lpstr>
      <vt:lpstr>Lucida Grande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mneimneh</cp:lastModifiedBy>
  <cp:revision>4</cp:revision>
  <dcterms:created xsi:type="dcterms:W3CDTF">2023-07-01T20:05:26Z</dcterms:created>
  <dcterms:modified xsi:type="dcterms:W3CDTF">2025-01-26T21:16:08Z</dcterms:modified>
</cp:coreProperties>
</file>