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62" r:id="rId4"/>
    <p:sldId id="257" r:id="rId5"/>
    <p:sldId id="258" r:id="rId6"/>
    <p:sldId id="259" r:id="rId7"/>
    <p:sldId id="260" r:id="rId8"/>
    <p:sldId id="268" r:id="rId9"/>
    <p:sldId id="269" r:id="rId10"/>
    <p:sldId id="270" r:id="rId11"/>
    <p:sldId id="275" r:id="rId12"/>
    <p:sldId id="282" r:id="rId13"/>
    <p:sldId id="276" r:id="rId14"/>
    <p:sldId id="272" r:id="rId15"/>
    <p:sldId id="273" r:id="rId16"/>
    <p:sldId id="274" r:id="rId17"/>
    <p:sldId id="271" r:id="rId18"/>
    <p:sldId id="277" r:id="rId19"/>
    <p:sldId id="278" r:id="rId20"/>
    <p:sldId id="280" r:id="rId21"/>
    <p:sldId id="261" r:id="rId22"/>
    <p:sldId id="279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45"/>
  </p:normalViewPr>
  <p:slideViewPr>
    <p:cSldViewPr snapToGrid="0">
      <p:cViewPr varScale="1">
        <p:scale>
          <a:sx n="118" d="100"/>
          <a:sy n="118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A75AE-20F4-FA3C-C4DE-6FFAD74C5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305C0C-C8C9-A571-9FA9-FD4841C0A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3CB229-50DD-8281-7B35-7E910908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A940-9B7B-B642-8BFA-438FE45AF340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E02727-70B5-9ADD-9F07-C1D0FC55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FA8B8D-5BF7-3C51-F538-894D9860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F61C-CD11-D34E-8433-0929CAA20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06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5BAE0-6B00-6219-BDC0-44C32866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B80B8D-8A9C-404B-46C3-9908B71F9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2289C9-4F66-361E-4FA3-ACB4DF63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A940-9B7B-B642-8BFA-438FE45AF340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75FE32-1D05-13BC-FC57-1B327257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C78883-0D75-DD78-6DB0-6827FF7C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F61C-CD11-D34E-8433-0929CAA20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48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80BCF2-431A-FC2E-2AF2-0CDC14928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1BDDE6-AC3A-4158-03FA-38F7A66A0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267458-6839-1B2E-223C-CE3F4CC9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A940-9B7B-B642-8BFA-438FE45AF340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AB40C6-0884-E1E7-DFF3-ECF0B822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D701A3-24B8-286C-9161-0C122613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F61C-CD11-D34E-8433-0929CAA20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50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1A9BC-C305-219A-20DC-C5F01099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585413-B455-3860-BFF7-86859B9B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260ECF-3C4A-03D4-11A9-285914C2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A940-9B7B-B642-8BFA-438FE45AF340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72D943-FF34-4638-8702-A45B1900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A3CE93-D684-F095-2159-B77C678C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F61C-CD11-D34E-8433-0929CAA20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84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C3A8E-216F-BFA4-FC44-3384E9D2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49A9A9-2381-524F-14AA-4CEB17700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CF5EBC-827A-F94B-1564-EBA83A36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A940-9B7B-B642-8BFA-438FE45AF340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510D92-F193-0E05-AFE6-47102FE6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6174E-6C5D-C05F-D06F-6178C1A2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F61C-CD11-D34E-8433-0929CAA20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89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BE79E-611A-59EA-B736-20713E9E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E82BFE-1C3A-05B6-EFEE-1697144B8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3E8EE6-8795-6AC8-4D2A-54F9AB1D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D03787-C362-6FEC-E191-473D0458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A940-9B7B-B642-8BFA-438FE45AF340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41DF5-3DE8-1141-7E79-465D89C4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AF1570-3339-5A87-256F-F8FC2E51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F61C-CD11-D34E-8433-0929CAA20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8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FE7CC-9287-5F2E-9A04-5DB188E4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E2229-E594-0D9A-3936-313D237D9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843F6D-7376-5770-871E-26F0E856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B1037E-BA42-DFD2-398A-F125D10C9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F91E14-83DC-2812-4BD8-891DDBF44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335B8A7-F758-A827-2D0B-5428836B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A940-9B7B-B642-8BFA-438FE45AF340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6142AD-F64A-2CD7-7FA7-AB1515DD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4175E9-0D20-03E7-E764-7243A97B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F61C-CD11-D34E-8433-0929CAA20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49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A7CB5-ACD0-FB1C-1A53-C23C9563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0A0369-AEBC-A4FC-35AE-90C9BB13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A940-9B7B-B642-8BFA-438FE45AF340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16A8CE-B638-BF72-2B99-537F5935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574EA7-F38B-03FC-81C2-B4B77EBF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F61C-CD11-D34E-8433-0929CAA20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90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A1B271-B414-594C-CB88-4AE9D0F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A940-9B7B-B642-8BFA-438FE45AF340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A0424E-F0D9-5695-0BE1-A96D4C19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E093C2-30E3-43E2-5325-4FCC8B49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F61C-CD11-D34E-8433-0929CAA20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78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0517B-7E7B-6072-74DB-DE9F743A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FAF640-E930-78A5-680E-637A45A93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E88FB7-366A-051A-36D6-8F4D0747C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3B8E10-6D71-5CB8-56D4-B6F11308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A940-9B7B-B642-8BFA-438FE45AF340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0D002D-4ACF-7705-E4E9-0CF8DEF6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001F92-D830-9AFC-6390-52B1FDF6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F61C-CD11-D34E-8433-0929CAA20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53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DA9D4-0C0F-A787-7A6D-B4E042574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172484-7CEC-C82C-E964-6FEEEC6A3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E6735B-7209-8667-1F7D-20A6B7EA1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0C40C6-F5B3-0E18-BC99-4111D3E7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A940-9B7B-B642-8BFA-438FE45AF340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488230-AA9F-AE20-6551-D82F0D8E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EE69E4-7587-7C5A-5729-15270ABD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F61C-CD11-D34E-8433-0929CAA20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5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25F1A-D8AF-8677-CE21-43B23B40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662E50-0A82-43F0-C52B-22F9C7922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8207A-2062-4581-9251-603BE579B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BA940-9B7B-B642-8BFA-438FE45AF340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3558A7-4390-99F6-8375-079F9F0E4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F3D4D7-C295-37E7-1398-07E127C29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F61C-CD11-D34E-8433-0929CAA20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01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62807-CF2C-1E78-8084-080CE4368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640207"/>
            <a:ext cx="9144000" cy="2387600"/>
          </a:xfrm>
        </p:spPr>
        <p:txBody>
          <a:bodyPr>
            <a:noAutofit/>
          </a:bodyPr>
          <a:lstStyle/>
          <a:p>
            <a:pPr marL="228600" indent="-228600" rtl="0">
              <a:spcBef>
                <a:spcPts val="0"/>
              </a:spcBef>
              <a:spcAft>
                <a:spcPts val="0"/>
              </a:spcAft>
            </a:pPr>
            <a:br>
              <a:rPr lang="ru-RU" sz="4400" b="1" i="0" u="none" strike="noStrike" dirty="0">
                <a:solidFill>
                  <a:srgbClr val="000000"/>
                </a:solidFill>
                <a:effectLst/>
                <a:latin typeface="Segoe Script" panose="020B0804020000000003" pitchFamily="34" charset="0"/>
              </a:rPr>
            </a:br>
            <a:r>
              <a:rPr lang="ru-RU" sz="4400" b="0" i="0" dirty="0">
                <a:solidFill>
                  <a:srgbClr val="000000"/>
                </a:solidFill>
                <a:effectLst/>
                <a:latin typeface="Segoe Script" panose="020B0804020000000003" pitchFamily="34" charset="0"/>
              </a:rPr>
              <a:t>Женские имена в древнерусских памятниках </a:t>
            </a:r>
            <a:r>
              <a:rPr lang="en-GB" sz="4400" b="0" i="0" dirty="0">
                <a:solidFill>
                  <a:srgbClr val="000000"/>
                </a:solidFill>
                <a:effectLst/>
                <a:latin typeface="Segoe Script" panose="020B0804020000000003" pitchFamily="34" charset="0"/>
              </a:rPr>
              <a:t>XI-XV 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Segoe Script" panose="020B0804020000000003" pitchFamily="34" charset="0"/>
              </a:rPr>
              <a:t>вв.</a:t>
            </a:r>
            <a:br>
              <a:rPr lang="ru-RU" sz="4400" b="0" dirty="0">
                <a:effectLst/>
                <a:latin typeface="Segoe Script" panose="020B0804020000000003" pitchFamily="34" charset="0"/>
              </a:rPr>
            </a:br>
            <a:br>
              <a:rPr lang="ru-RU" sz="4400" dirty="0">
                <a:latin typeface="Segoe Script" panose="020B0804020000000003" pitchFamily="34" charset="0"/>
              </a:rPr>
            </a:br>
            <a:endParaRPr lang="ru-RU" sz="4400" dirty="0">
              <a:latin typeface="Segoe Script" panose="020B08040200000000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CA8545-C1C0-DB9E-2139-BAFC9B835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644743" cy="227624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7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Авторы проекта: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7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Щипакова</a:t>
            </a:r>
            <a:r>
              <a:rPr lang="ru-RU" sz="7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Карина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7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Исаева Анна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7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Стрижкова</a:t>
            </a:r>
            <a:r>
              <a:rPr lang="ru-RU" sz="7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Дарья</a:t>
            </a:r>
            <a:br>
              <a:rPr lang="ru-RU" sz="7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7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Трофимова Александра </a:t>
            </a:r>
            <a:br>
              <a:rPr lang="ru-RU" sz="7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7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Волкова Анна</a:t>
            </a:r>
          </a:p>
          <a:p>
            <a:pPr>
              <a:spcBef>
                <a:spcPts val="0"/>
              </a:spcBef>
            </a:pPr>
            <a:r>
              <a:rPr lang="ru-RU" sz="4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ru-RU" dirty="0"/>
          </a:p>
        </p:txBody>
      </p:sp>
      <p:pic>
        <p:nvPicPr>
          <p:cNvPr id="1026" name="Picture 2" descr="Почему берестяные грамоты стали сенсацией?">
            <a:extLst>
              <a:ext uri="{FF2B5EF4-FFF2-40B4-BE49-F238E27FC236}">
                <a16:creationId xmlns:a16="http://schemas.microsoft.com/office/drawing/2014/main" id="{C1D79F42-29B1-6BE9-BDCB-B9255C477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6726">
            <a:off x="9141333" y="5120027"/>
            <a:ext cx="4054816" cy="19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07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BB90DF6E-AD58-BD5A-5ABD-6C998EBE0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705" y="323395"/>
            <a:ext cx="9090418" cy="4351338"/>
          </a:xfrm>
        </p:spPr>
      </p:pic>
      <p:pic>
        <p:nvPicPr>
          <p:cNvPr id="4" name="Picture 2" descr="Почему берестяные грамоты стали сенсацией?">
            <a:extLst>
              <a:ext uri="{FF2B5EF4-FFF2-40B4-BE49-F238E27FC236}">
                <a16:creationId xmlns:a16="http://schemas.microsoft.com/office/drawing/2014/main" id="{59DEF16F-D80D-1E6A-60AB-0C66DE13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6726">
            <a:off x="9141333" y="5120027"/>
            <a:ext cx="4054816" cy="19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99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5F2E9B5-41FD-1D6E-A3CA-1CE22B5EA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86" y="601565"/>
            <a:ext cx="6947147" cy="5216169"/>
          </a:xfrm>
        </p:spPr>
      </p:pic>
      <p:pic>
        <p:nvPicPr>
          <p:cNvPr id="6" name="Picture 2" descr="Почему берестяные грамоты стали сенсацией?">
            <a:extLst>
              <a:ext uri="{FF2B5EF4-FFF2-40B4-BE49-F238E27FC236}">
                <a16:creationId xmlns:a16="http://schemas.microsoft.com/office/drawing/2014/main" id="{7B9D5581-0017-8DC3-499C-A5861CA14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6726">
            <a:off x="9141333" y="5120027"/>
            <a:ext cx="4054816" cy="19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7708C0-26E0-A8B9-9918-1A20856D2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107" y="1704284"/>
            <a:ext cx="5289550" cy="216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2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66E78-7891-D463-E901-E7C42442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61846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Segoe Script" panose="020B0804020000000003" pitchFamily="34" charset="0"/>
              </a:rPr>
              <a:t>Что у нас получилось? </a:t>
            </a:r>
          </a:p>
        </p:txBody>
      </p:sp>
    </p:spTree>
    <p:extLst>
      <p:ext uri="{BB962C8B-B14F-4D97-AF65-F5344CB8AC3E}">
        <p14:creationId xmlns:p14="http://schemas.microsoft.com/office/powerpoint/2010/main" val="12370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67EBB82-7918-D4CC-61ED-10B4AFF6B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054" y="1009911"/>
            <a:ext cx="9712459" cy="4838177"/>
          </a:xfrm>
        </p:spPr>
      </p:pic>
      <p:pic>
        <p:nvPicPr>
          <p:cNvPr id="6" name="Picture 2" descr="Почему берестяные грамоты стали сенсацией?">
            <a:extLst>
              <a:ext uri="{FF2B5EF4-FFF2-40B4-BE49-F238E27FC236}">
                <a16:creationId xmlns:a16="http://schemas.microsoft.com/office/drawing/2014/main" id="{E46E06EF-3291-FE28-5E37-82BB3A58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6726">
            <a:off x="10676220" y="5620770"/>
            <a:ext cx="4054816" cy="19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99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3FDEED0F-37EE-502C-B721-EBD7CF3F5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336" y="345168"/>
            <a:ext cx="9526529" cy="4351338"/>
          </a:xfrm>
        </p:spPr>
      </p:pic>
      <p:pic>
        <p:nvPicPr>
          <p:cNvPr id="4" name="Picture 2" descr="Почему берестяные грамоты стали сенсацией?">
            <a:extLst>
              <a:ext uri="{FF2B5EF4-FFF2-40B4-BE49-F238E27FC236}">
                <a16:creationId xmlns:a16="http://schemas.microsoft.com/office/drawing/2014/main" id="{59DEF16F-D80D-1E6A-60AB-0C66DE13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6726">
            <a:off x="9500562" y="5250656"/>
            <a:ext cx="4054816" cy="19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70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E1F35A3B-A913-E726-0C8C-B42715521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57" y="526348"/>
            <a:ext cx="7759350" cy="4852753"/>
          </a:xfrm>
        </p:spPr>
      </p:pic>
      <p:pic>
        <p:nvPicPr>
          <p:cNvPr id="4" name="Picture 2" descr="Почему берестяные грамоты стали сенсацией?">
            <a:extLst>
              <a:ext uri="{FF2B5EF4-FFF2-40B4-BE49-F238E27FC236}">
                <a16:creationId xmlns:a16="http://schemas.microsoft.com/office/drawing/2014/main" id="{59DEF16F-D80D-1E6A-60AB-0C66DE13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6726">
            <a:off x="9141333" y="5120027"/>
            <a:ext cx="4054816" cy="19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264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CAD26-0225-7F54-A837-9407C781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6CDD87F-21DE-744F-9E53-1F2A9C8D1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993" y="519339"/>
            <a:ext cx="6964413" cy="4351338"/>
          </a:xfrm>
        </p:spPr>
      </p:pic>
      <p:pic>
        <p:nvPicPr>
          <p:cNvPr id="4" name="Picture 2" descr="Почему берестяные грамоты стали сенсацией?">
            <a:extLst>
              <a:ext uri="{FF2B5EF4-FFF2-40B4-BE49-F238E27FC236}">
                <a16:creationId xmlns:a16="http://schemas.microsoft.com/office/drawing/2014/main" id="{59DEF16F-D80D-1E6A-60AB-0C66DE13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6726">
            <a:off x="9141333" y="5120027"/>
            <a:ext cx="4054816" cy="19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413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152209F1-ED41-3E66-6AC3-758EB740C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2" y="209776"/>
            <a:ext cx="6662056" cy="3986222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897B1D-6AFA-06DA-047B-D57CBEBC7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0" y="2658931"/>
            <a:ext cx="6471161" cy="39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46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40F2001C-73DD-D5C6-7BE2-31A2FE6FE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14" y="137384"/>
            <a:ext cx="10265230" cy="3038890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559116-118A-F267-5E89-8A3DA57EB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3" y="3359448"/>
            <a:ext cx="10265229" cy="3085178"/>
          </a:xfrm>
          <a:prstGeom prst="rect">
            <a:avLst/>
          </a:prstGeom>
        </p:spPr>
      </p:pic>
      <p:pic>
        <p:nvPicPr>
          <p:cNvPr id="9" name="Picture 2" descr="Почему берестяные грамоты стали сенсацией?">
            <a:extLst>
              <a:ext uri="{FF2B5EF4-FFF2-40B4-BE49-F238E27FC236}">
                <a16:creationId xmlns:a16="http://schemas.microsoft.com/office/drawing/2014/main" id="{A2AA7000-256B-E49C-798B-009420466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6726">
            <a:off x="11166076" y="5568489"/>
            <a:ext cx="4054816" cy="19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192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Почему берестяные грамоты стали сенсацией?">
            <a:extLst>
              <a:ext uri="{FF2B5EF4-FFF2-40B4-BE49-F238E27FC236}">
                <a16:creationId xmlns:a16="http://schemas.microsoft.com/office/drawing/2014/main" id="{783FFEE7-0AD8-408D-0C3A-EF46861C1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6726">
            <a:off x="9141333" y="5120027"/>
            <a:ext cx="4054816" cy="19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2D99DD0-2D75-FD61-CF6A-8AA3B5439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6106" y="533902"/>
            <a:ext cx="7780293" cy="4848405"/>
          </a:xfrm>
        </p:spPr>
      </p:pic>
    </p:spTree>
    <p:extLst>
      <p:ext uri="{BB962C8B-B14F-4D97-AF65-F5344CB8AC3E}">
        <p14:creationId xmlns:p14="http://schemas.microsoft.com/office/powerpoint/2010/main" val="26243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Почему берестяные грамоты стали сенсацией?">
            <a:extLst>
              <a:ext uri="{FF2B5EF4-FFF2-40B4-BE49-F238E27FC236}">
                <a16:creationId xmlns:a16="http://schemas.microsoft.com/office/drawing/2014/main" id="{5DBEA074-1276-0D0D-7DA1-A055AA051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6726">
            <a:off x="9141333" y="5120027"/>
            <a:ext cx="4054816" cy="19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48B251-59AE-F308-3809-A26AF03EA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085" y="880948"/>
            <a:ext cx="7772400" cy="40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42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AB6B9-0CC2-922B-B18C-A529867C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i="0" u="none" strike="noStrike" dirty="0">
                <a:solidFill>
                  <a:srgbClr val="000000"/>
                </a:solidFill>
                <a:effectLst/>
                <a:latin typeface="Segoe Script" panose="020B0804020000000003" pitchFamily="34" charset="0"/>
              </a:rPr>
              <a:t>Выводы</a:t>
            </a:r>
            <a:endParaRPr lang="ru-RU" dirty="0"/>
          </a:p>
        </p:txBody>
      </p:sp>
      <p:pic>
        <p:nvPicPr>
          <p:cNvPr id="4" name="Picture 2" descr="Почему берестяные грамоты стали сенсацией?">
            <a:extLst>
              <a:ext uri="{FF2B5EF4-FFF2-40B4-BE49-F238E27FC236}">
                <a16:creationId xmlns:a16="http://schemas.microsoft.com/office/drawing/2014/main" id="{9D21CAE5-7FCB-582E-9415-765392E0A4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6726">
            <a:off x="8703129" y="4675302"/>
            <a:ext cx="57150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9CECF2-3289-06B9-3394-93A5F4EDF2FF}"/>
              </a:ext>
            </a:extLst>
          </p:cNvPr>
          <p:cNvSpPr txBox="1"/>
          <p:nvPr/>
        </p:nvSpPr>
        <p:spPr>
          <a:xfrm>
            <a:off x="1053582" y="1413858"/>
            <a:ext cx="98321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itchFamily="2" charset="2"/>
              <a:buChar char=""/>
            </a:pPr>
            <a:r>
              <a:rPr lang="ru-RU" sz="1800" dirty="0">
                <a:effectLst/>
                <a:latin typeface="TimesNewRomanPSMT"/>
                <a:ea typeface="Times New Roman" panose="02020603050405020304" pitchFamily="18" charset="0"/>
              </a:rPr>
              <a:t>Существуют наборы универсальных имен, которыми называют и княгинь, и мирянок, и инокинь. К таковым относятся сверхпопулярные </a:t>
            </a:r>
            <a:r>
              <a:rPr lang="ru-RU" sz="1800" i="1" dirty="0">
                <a:effectLst/>
                <a:latin typeface="TimesNewRomanPS"/>
                <a:ea typeface="Times New Roman" panose="02020603050405020304" pitchFamily="18" charset="0"/>
              </a:rPr>
              <a:t>Мария</a:t>
            </a:r>
            <a:r>
              <a:rPr lang="ru-RU" sz="1800" dirty="0">
                <a:effectLst/>
                <a:latin typeface="TimesNewRomanPSMT"/>
                <a:ea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NewRomanPS"/>
                <a:ea typeface="Times New Roman" panose="02020603050405020304" pitchFamily="18" charset="0"/>
              </a:rPr>
              <a:t>Анна </a:t>
            </a:r>
            <a:r>
              <a:rPr lang="ru-RU" sz="1800" dirty="0">
                <a:effectLst/>
                <a:latin typeface="TimesNewRomanPSMT"/>
                <a:ea typeface="Times New Roman" panose="02020603050405020304" pitchFamily="18" charset="0"/>
              </a:rPr>
              <a:t>и </a:t>
            </a:r>
            <a:r>
              <a:rPr lang="ru-RU" sz="1800" i="1" dirty="0">
                <a:effectLst/>
                <a:latin typeface="TimesNewRomanPS"/>
                <a:ea typeface="Times New Roman" panose="02020603050405020304" pitchFamily="18" charset="0"/>
              </a:rPr>
              <a:t>Анастасия </a:t>
            </a:r>
            <a:r>
              <a:rPr lang="ru-RU" sz="1800" dirty="0">
                <a:effectLst/>
                <a:latin typeface="TimesNewRomanPSMT"/>
                <a:ea typeface="Times New Roman" panose="02020603050405020304" pitchFamily="18" charset="0"/>
              </a:rPr>
              <a:t>и многие другие не закрепленные за </a:t>
            </a:r>
            <a:r>
              <a:rPr lang="ru-RU" sz="1800" dirty="0" err="1">
                <a:effectLst/>
                <a:latin typeface="TimesNewRomanPSMT"/>
                <a:ea typeface="Times New Roman" panose="02020603050405020304" pitchFamily="18" charset="0"/>
              </a:rPr>
              <a:t>однои</a:t>
            </a:r>
            <a:r>
              <a:rPr lang="ru-RU" sz="1800" dirty="0">
                <a:effectLst/>
                <a:latin typeface="TimesNewRomanPSMT"/>
                <a:ea typeface="Times New Roman" panose="02020603050405020304" pitchFamily="18" charset="0"/>
              </a:rPr>
              <a:t>̆ </a:t>
            </a:r>
            <a:r>
              <a:rPr lang="ru-RU" sz="1800" dirty="0" err="1">
                <a:effectLst/>
                <a:latin typeface="TimesNewRomanPSMT"/>
                <a:ea typeface="Times New Roman" panose="02020603050405020304" pitchFamily="18" charset="0"/>
              </a:rPr>
              <a:t>средои</a:t>
            </a:r>
            <a:r>
              <a:rPr lang="ru-RU" sz="1800" dirty="0">
                <a:effectLst/>
                <a:latin typeface="TimesNewRomanPSMT"/>
                <a:ea typeface="Times New Roman" panose="02020603050405020304" pitchFamily="18" charset="0"/>
              </a:rPr>
              <a:t>̆ имена (</a:t>
            </a:r>
            <a:r>
              <a:rPr lang="ru-RU" sz="1800" dirty="0" err="1">
                <a:effectLst/>
                <a:latin typeface="TimesNewRomanPSMT"/>
                <a:ea typeface="Times New Roman" panose="02020603050405020304" pitchFamily="18" charset="0"/>
              </a:rPr>
              <a:t>например,</a:t>
            </a:r>
            <a:r>
              <a:rPr lang="ru-RU" sz="1800" i="1" dirty="0" err="1">
                <a:effectLst/>
                <a:latin typeface="TimesNewRomanPS"/>
                <a:ea typeface="Times New Roman" panose="02020603050405020304" pitchFamily="18" charset="0"/>
              </a:rPr>
              <a:t>Агриппина</a:t>
            </a:r>
            <a:r>
              <a:rPr lang="ru-RU" sz="1800" dirty="0">
                <a:effectLst/>
                <a:latin typeface="TimesNewRomanPSMT"/>
                <a:ea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NewRomanPS"/>
                <a:ea typeface="Times New Roman" panose="02020603050405020304" pitchFamily="18" charset="0"/>
              </a:rPr>
              <a:t>Елена</a:t>
            </a:r>
            <a:r>
              <a:rPr lang="ru-RU" sz="1800" dirty="0">
                <a:effectLst/>
                <a:latin typeface="TimesNewRomanPSMT"/>
                <a:ea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NewRomanPS"/>
                <a:ea typeface="Times New Roman" panose="02020603050405020304" pitchFamily="18" charset="0"/>
              </a:rPr>
              <a:t>Ирина</a:t>
            </a:r>
            <a:r>
              <a:rPr lang="ru-RU" sz="1800" dirty="0">
                <a:effectLst/>
                <a:latin typeface="TimesNewRomanPSMT"/>
                <a:ea typeface="Times New Roman" panose="02020603050405020304" pitchFamily="18" charset="0"/>
              </a:rPr>
              <a:t>, </a:t>
            </a:r>
            <a:r>
              <a:rPr lang="ru-RU" sz="1800" i="1" dirty="0" err="1">
                <a:effectLst/>
                <a:latin typeface="TimesNewRomanPS"/>
                <a:ea typeface="Times New Roman" panose="02020603050405020304" pitchFamily="18" charset="0"/>
              </a:rPr>
              <a:t>Иулиания</a:t>
            </a:r>
            <a:r>
              <a:rPr lang="ru-RU" sz="1800" dirty="0">
                <a:effectLst/>
                <a:latin typeface="TimesNewRomanPSMT"/>
                <a:ea typeface="Times New Roman" panose="02020603050405020304" pitchFamily="18" charset="0"/>
              </a:rPr>
              <a:t>, </a:t>
            </a:r>
            <a:r>
              <a:rPr lang="ru-RU" sz="1800" i="1" dirty="0" err="1">
                <a:effectLst/>
                <a:latin typeface="TimesNewRomanPS"/>
                <a:ea typeface="Times New Roman" panose="02020603050405020304" pitchFamily="18" charset="0"/>
              </a:rPr>
              <a:t>Иулитта</a:t>
            </a:r>
            <a:r>
              <a:rPr lang="ru-RU" sz="1800" dirty="0">
                <a:effectLst/>
                <a:latin typeface="TimesNewRomanPSMT"/>
                <a:ea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NewRomanPS"/>
                <a:ea typeface="Times New Roman" panose="02020603050405020304" pitchFamily="18" charset="0"/>
              </a:rPr>
              <a:t>Ксения</a:t>
            </a:r>
            <a:r>
              <a:rPr lang="ru-RU" sz="1800" dirty="0">
                <a:effectLst/>
                <a:latin typeface="TimesNewRomanPSMT"/>
                <a:ea typeface="Times New Roman" panose="02020603050405020304" pitchFamily="18" charset="0"/>
              </a:rPr>
              <a:t>).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ru-RU" sz="1800" kern="0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На ранних этапах женский монашеский именослов не проявляет стремления к абсолютной экзотичности антропонимов, как и не противопоставляется мирскому набору имен. Однако с XII века мы наблюдаем одиночные примеры того, как определенные имена (например, </a:t>
            </a:r>
            <a:r>
              <a:rPr lang="ru-RU" sz="1800" i="1" kern="0" dirty="0" err="1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  <a:t>Харитания</a:t>
            </a:r>
            <a:r>
              <a:rPr lang="ru-RU" sz="1800" kern="0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i="1" kern="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  <a:t>София</a:t>
            </a:r>
            <a:r>
              <a:rPr lang="ru-RU" sz="1800" kern="0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) представлены исключительно в монашеской среде. Как минимум с XIV века, к ним добавляется </a:t>
            </a:r>
            <a:r>
              <a:rPr lang="ru-RU" sz="1800" i="1" kern="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  <a:t>Александра</a:t>
            </a:r>
            <a:r>
              <a:rPr lang="ru-RU" sz="1800" kern="0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i="1" kern="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  <a:t>Евгения </a:t>
            </a:r>
            <a:r>
              <a:rPr lang="ru-RU" sz="1800" kern="0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800" kern="0" dirty="0" err="1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др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152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37535-7F1F-C887-C6D7-2658019D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ru-RU" sz="4400" b="1" i="0" u="none" strike="noStrike" dirty="0">
                <a:solidFill>
                  <a:srgbClr val="000000"/>
                </a:solidFill>
                <a:effectLst/>
                <a:latin typeface="Segoe Script" panose="020B0804020000000003" pitchFamily="34" charset="0"/>
              </a:rPr>
            </a:br>
            <a:br>
              <a:rPr lang="ru-RU" sz="4400" b="1" i="0" u="none" strike="noStrike" dirty="0">
                <a:solidFill>
                  <a:srgbClr val="000000"/>
                </a:solidFill>
                <a:effectLst/>
                <a:latin typeface="Segoe Script" panose="020B0804020000000003" pitchFamily="34" charset="0"/>
              </a:rPr>
            </a:br>
            <a:r>
              <a:rPr lang="ru-RU" sz="4400" b="1" i="0" u="none" strike="noStrike" dirty="0">
                <a:solidFill>
                  <a:srgbClr val="000000"/>
                </a:solidFill>
                <a:effectLst/>
                <a:latin typeface="Segoe Script" panose="020B0804020000000003" pitchFamily="34" charset="0"/>
              </a:rPr>
              <a:t>Наша команда </a:t>
            </a:r>
            <a:br>
              <a:rPr lang="ru-RU" sz="4400" b="0" dirty="0">
                <a:effectLst/>
                <a:latin typeface="Segoe Script" panose="020B0804020000000003" pitchFamily="34" charset="0"/>
              </a:rPr>
            </a:br>
            <a:br>
              <a:rPr lang="ru-RU" sz="4400" dirty="0">
                <a:latin typeface="Segoe Script" panose="020B0804020000000003" pitchFamily="34" charset="0"/>
              </a:rPr>
            </a:br>
            <a:endParaRPr lang="ru-RU" dirty="0"/>
          </a:p>
        </p:txBody>
      </p:sp>
      <p:pic>
        <p:nvPicPr>
          <p:cNvPr id="4" name="Picture 2" descr="Почему берестяные грамоты стали сенсацией?">
            <a:extLst>
              <a:ext uri="{FF2B5EF4-FFF2-40B4-BE49-F238E27FC236}">
                <a16:creationId xmlns:a16="http://schemas.microsoft.com/office/drawing/2014/main" id="{19A51463-ED3D-8135-F49F-111CC985D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6726">
            <a:off x="9141333" y="5120027"/>
            <a:ext cx="4054816" cy="19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37D492-BF29-EEEF-F597-CAC3E44667EE}"/>
              </a:ext>
            </a:extLst>
          </p:cNvPr>
          <p:cNvSpPr txBox="1"/>
          <p:nvPr/>
        </p:nvSpPr>
        <p:spPr>
          <a:xfrm>
            <a:off x="1164771" y="1674674"/>
            <a:ext cx="8654143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Карина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Щипакова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составление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датасета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консультация по вопросам древнерусской истории и культуры, работа с таблицей</a:t>
            </a:r>
          </a:p>
          <a:p>
            <a:pPr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Аня Исаева: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написание функций на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визуализация </a:t>
            </a:r>
          </a:p>
          <a:p>
            <a:pPr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Саша Трофимова: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написание функций на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группировка новый столбцов</a:t>
            </a:r>
          </a:p>
          <a:p>
            <a:pPr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Дарья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Стрижкова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написание функций на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написание текста доклада, презентация</a:t>
            </a:r>
          </a:p>
          <a:p>
            <a:pPr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Анна Волкова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работа с таблицей, визуализация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303574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9E1CB-C008-6F4D-6330-ACF752E8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2" y="2596696"/>
            <a:ext cx="10515600" cy="1325563"/>
          </a:xfrm>
        </p:spPr>
        <p:txBody>
          <a:bodyPr/>
          <a:lstStyle/>
          <a:p>
            <a:pPr algn="ctr"/>
            <a:r>
              <a:rPr lang="ru-RU" sz="4400" dirty="0">
                <a:latin typeface="Segoe Script" panose="020B0804020000000003" pitchFamily="34" charset="0"/>
              </a:rPr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88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CCC31-CABA-5188-E2BB-55B4F69A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Segoe Script" panose="020B0804020000000003" pitchFamily="34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E4925D-AECF-179C-3E34-E4FC05241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Распределить данные по социальным группам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Определить, какие имена и в какое время чаще всего встречаются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Сравнить состав имен в разных типах памятников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Сравнить имена нашего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именами в месяцеслове (</a:t>
            </a:r>
            <a:r>
              <a:rPr lang="ru-RU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церковно-богослужебная книга</a:t>
            </a:r>
            <a:r>
              <a:rPr lang="ru-RU" sz="1800" baseline="300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указанием дней памяти 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святых)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2" descr="Почему берестяные грамоты стали сенсацией?">
            <a:extLst>
              <a:ext uri="{FF2B5EF4-FFF2-40B4-BE49-F238E27FC236}">
                <a16:creationId xmlns:a16="http://schemas.microsoft.com/office/drawing/2014/main" id="{04889086-E634-E573-380C-A3EB8FEFB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6726">
            <a:off x="9141333" y="5120027"/>
            <a:ext cx="4054816" cy="19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62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Почему берестяные грамоты стали сенсацией?">
            <a:extLst>
              <a:ext uri="{FF2B5EF4-FFF2-40B4-BE49-F238E27FC236}">
                <a16:creationId xmlns:a16="http://schemas.microsoft.com/office/drawing/2014/main" id="{95EBCFE5-5668-7F8F-681C-225B91A75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6726">
            <a:off x="9141333" y="5120027"/>
            <a:ext cx="4054816" cy="19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98F9C8-2039-8AF1-4072-F99C288142AA}"/>
              </a:ext>
            </a:extLst>
          </p:cNvPr>
          <p:cNvSpPr txBox="1"/>
          <p:nvPr/>
        </p:nvSpPr>
        <p:spPr>
          <a:xfrm>
            <a:off x="3461656" y="310633"/>
            <a:ext cx="6760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Segoe Script" panose="020B0804020000000003" pitchFamily="34" charset="0"/>
              </a:rPr>
              <a:t>Что мы сделали? </a:t>
            </a:r>
            <a:endParaRPr lang="ru-RU" sz="40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773A451-675E-9105-AF60-CCA5FDE5B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9856" y="1160122"/>
            <a:ext cx="7830457" cy="3031145"/>
          </a:xfrm>
        </p:spPr>
      </p:pic>
    </p:spTree>
    <p:extLst>
      <p:ext uri="{BB962C8B-B14F-4D97-AF65-F5344CB8AC3E}">
        <p14:creationId xmlns:p14="http://schemas.microsoft.com/office/powerpoint/2010/main" val="424398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Почему берестяные грамоты стали сенсацией?">
            <a:extLst>
              <a:ext uri="{FF2B5EF4-FFF2-40B4-BE49-F238E27FC236}">
                <a16:creationId xmlns:a16="http://schemas.microsoft.com/office/drawing/2014/main" id="{3BC083D4-8857-3846-4C67-192F0A4C0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6726">
            <a:off x="9141333" y="5120027"/>
            <a:ext cx="4054816" cy="19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0F61AA-AF5E-57AE-0FCA-3DE9955D1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546" y="636382"/>
            <a:ext cx="7407728" cy="40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Почему берестяные грамоты стали сенсацией?">
            <a:extLst>
              <a:ext uri="{FF2B5EF4-FFF2-40B4-BE49-F238E27FC236}">
                <a16:creationId xmlns:a16="http://schemas.microsoft.com/office/drawing/2014/main" id="{86696211-2AF3-236B-9D21-E87355D8D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6726">
            <a:off x="9141333" y="5120027"/>
            <a:ext cx="4054816" cy="19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DD8792-D9A3-CE62-6557-15992E88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49" y="323658"/>
            <a:ext cx="8442779" cy="119943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DD35E3F-3E96-8E97-0585-A363C07C8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277" y="1857086"/>
            <a:ext cx="7216321" cy="202911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3F9217-9EE6-A379-3883-D9E30B5C8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71" y="4472277"/>
            <a:ext cx="7772400" cy="206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6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Почему берестяные грамоты стали сенсацией?">
            <a:extLst>
              <a:ext uri="{FF2B5EF4-FFF2-40B4-BE49-F238E27FC236}">
                <a16:creationId xmlns:a16="http://schemas.microsoft.com/office/drawing/2014/main" id="{59DEF16F-D80D-1E6A-60AB-0C66DE13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6726">
            <a:off x="9141333" y="5120027"/>
            <a:ext cx="4054816" cy="19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80D75CE7-C3F1-5576-FFF0-042A6561A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4599" y="747687"/>
            <a:ext cx="9303657" cy="3548293"/>
          </a:xfrm>
        </p:spPr>
      </p:pic>
    </p:spTree>
    <p:extLst>
      <p:ext uri="{BB962C8B-B14F-4D97-AF65-F5344CB8AC3E}">
        <p14:creationId xmlns:p14="http://schemas.microsoft.com/office/powerpoint/2010/main" val="229359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Почему берестяные грамоты стали сенсацией?">
            <a:extLst>
              <a:ext uri="{FF2B5EF4-FFF2-40B4-BE49-F238E27FC236}">
                <a16:creationId xmlns:a16="http://schemas.microsoft.com/office/drawing/2014/main" id="{59DEF16F-D80D-1E6A-60AB-0C66DE13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6726">
            <a:off x="9141333" y="5120027"/>
            <a:ext cx="4054816" cy="19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4D88DE-8BCF-047D-C997-61A8F5FC1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25" y="500742"/>
            <a:ext cx="8666675" cy="42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1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Почему берестяные грамоты стали сенсацией?">
            <a:extLst>
              <a:ext uri="{FF2B5EF4-FFF2-40B4-BE49-F238E27FC236}">
                <a16:creationId xmlns:a16="http://schemas.microsoft.com/office/drawing/2014/main" id="{59DEF16F-D80D-1E6A-60AB-0C66DE13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6726">
            <a:off x="9141333" y="5120027"/>
            <a:ext cx="4054816" cy="19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200CFB-2835-81E1-7C3C-A8719E7F6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8" y="544287"/>
            <a:ext cx="8574780" cy="399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722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259</Words>
  <Application>Microsoft Macintosh PowerPoint</Application>
  <PresentationFormat>Широкоэкранный</PresentationFormat>
  <Paragraphs>23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Segoe Script</vt:lpstr>
      <vt:lpstr>Symbol</vt:lpstr>
      <vt:lpstr>Times New Roman</vt:lpstr>
      <vt:lpstr>TimesNewRomanPS</vt:lpstr>
      <vt:lpstr>TimesNewRomanPSMT</vt:lpstr>
      <vt:lpstr>Тема Office</vt:lpstr>
      <vt:lpstr> Женские имена в древнерусских памятниках XI-XV вв.  </vt:lpstr>
      <vt:lpstr>Презентация PowerPoint</vt:lpstr>
      <vt:lpstr>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Что у нас получилось?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  <vt:lpstr>  Наша команда  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Древнерусские женские имена в берестяных грамотах и синодиках  </dc:title>
  <dc:creator>Microsoft Office User</dc:creator>
  <cp:lastModifiedBy>Microsoft Office User</cp:lastModifiedBy>
  <cp:revision>3</cp:revision>
  <dcterms:created xsi:type="dcterms:W3CDTF">2023-06-21T07:39:34Z</dcterms:created>
  <dcterms:modified xsi:type="dcterms:W3CDTF">2023-06-23T05:17:13Z</dcterms:modified>
</cp:coreProperties>
</file>