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7"/>
  </p:notesMasterIdLst>
  <p:sldIdLst>
    <p:sldId id="256" r:id="rId2"/>
    <p:sldId id="265" r:id="rId3"/>
    <p:sldId id="315" r:id="rId4"/>
    <p:sldId id="316" r:id="rId5"/>
    <p:sldId id="317" r:id="rId6"/>
    <p:sldId id="318" r:id="rId7"/>
    <p:sldId id="319" r:id="rId8"/>
    <p:sldId id="320" r:id="rId9"/>
    <p:sldId id="321" r:id="rId10"/>
    <p:sldId id="322" r:id="rId11"/>
    <p:sldId id="323" r:id="rId12"/>
    <p:sldId id="299" r:id="rId13"/>
    <p:sldId id="324" r:id="rId14"/>
    <p:sldId id="325" r:id="rId15"/>
    <p:sldId id="326" r:id="rId16"/>
    <p:sldId id="327" r:id="rId17"/>
    <p:sldId id="328" r:id="rId18"/>
    <p:sldId id="329" r:id="rId19"/>
    <p:sldId id="330" r:id="rId20"/>
    <p:sldId id="332" r:id="rId21"/>
    <p:sldId id="331" r:id="rId22"/>
    <p:sldId id="259" r:id="rId23"/>
    <p:sldId id="302" r:id="rId24"/>
    <p:sldId id="335" r:id="rId25"/>
    <p:sldId id="333" r:id="rId26"/>
    <p:sldId id="334" r:id="rId27"/>
    <p:sldId id="336" r:id="rId28"/>
    <p:sldId id="337" r:id="rId29"/>
    <p:sldId id="338" r:id="rId30"/>
    <p:sldId id="300" r:id="rId31"/>
    <p:sldId id="308" r:id="rId32"/>
    <p:sldId id="309" r:id="rId33"/>
    <p:sldId id="313" r:id="rId34"/>
    <p:sldId id="314" r:id="rId35"/>
    <p:sldId id="275" r:id="rId36"/>
  </p:sldIdLst>
  <p:sldSz cx="9144000" cy="5143500" type="screen16x9"/>
  <p:notesSz cx="6858000" cy="9144000"/>
  <p:embeddedFontLst>
    <p:embeddedFont>
      <p:font typeface="DM Sans" pitchFamily="2" charset="0"/>
      <p:regular r:id="rId38"/>
      <p:bold r:id="rId39"/>
      <p:italic r:id="rId40"/>
      <p:boldItalic r:id="rId41"/>
    </p:embeddedFont>
    <p:embeddedFont>
      <p:font typeface="Nunito Light" pitchFamily="2" charset="0"/>
      <p:regular r:id="rId42"/>
      <p:italic r:id="rId43"/>
    </p:embeddedFont>
    <p:embeddedFont>
      <p:font typeface="Poppins" panose="00000500000000000000" pitchFamily="2" charset="0"/>
      <p:regular r:id="rId44"/>
      <p:bold r:id="rId45"/>
      <p:italic r:id="rId46"/>
      <p:boldItalic r:id="rId47"/>
    </p:embeddedFont>
    <p:embeddedFont>
      <p:font typeface="Poppins SemiBold" panose="000007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72888D-2F07-45E6-917F-EDBED1AE7189}">
  <a:tblStyle styleId="{B872888D-2F07-45E6-917F-EDBED1AE71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A9AAF04-54D0-463F-AF4A-796A24525FF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2632" autoAdjust="0"/>
  </p:normalViewPr>
  <p:slideViewPr>
    <p:cSldViewPr snapToGrid="0">
      <p:cViewPr varScale="1">
        <p:scale>
          <a:sx n="120" d="100"/>
          <a:sy n="120" d="100"/>
        </p:scale>
        <p:origin x="810" y="87"/>
      </p:cViewPr>
      <p:guideLst/>
    </p:cSldViewPr>
  </p:slideViewPr>
  <p:outlineViewPr>
    <p:cViewPr>
      <p:scale>
        <a:sx n="33" d="100"/>
        <a:sy n="33" d="100"/>
      </p:scale>
      <p:origin x="0" y="-147"/>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A91E4E4E-1249-3432-82B9-35FCF49253F1}"/>
            </a:ext>
          </a:extLst>
        </p:cNvPr>
        <p:cNvGrpSpPr/>
        <p:nvPr/>
      </p:nvGrpSpPr>
      <p:grpSpPr>
        <a:xfrm>
          <a:off x="0" y="0"/>
          <a:ext cx="0" cy="0"/>
          <a:chOff x="0" y="0"/>
          <a:chExt cx="0" cy="0"/>
        </a:xfrm>
      </p:grpSpPr>
      <p:sp>
        <p:nvSpPr>
          <p:cNvPr id="312" name="Google Shape;312;g2553ad14bb1_0_42:notes">
            <a:extLst>
              <a:ext uri="{FF2B5EF4-FFF2-40B4-BE49-F238E27FC236}">
                <a16:creationId xmlns:a16="http://schemas.microsoft.com/office/drawing/2014/main" id="{7712788A-1F84-CB6A-656E-FC9A689DD5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53ad14bb1_0_42:notes">
            <a:extLst>
              <a:ext uri="{FF2B5EF4-FFF2-40B4-BE49-F238E27FC236}">
                <a16:creationId xmlns:a16="http://schemas.microsoft.com/office/drawing/2014/main" id="{489BBF5F-7B34-6989-CA46-2EBC897C55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134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2B7169E1-C4E3-2FEB-E66D-471E6C0F7FED}"/>
            </a:ext>
          </a:extLst>
        </p:cNvPr>
        <p:cNvGrpSpPr/>
        <p:nvPr/>
      </p:nvGrpSpPr>
      <p:grpSpPr>
        <a:xfrm>
          <a:off x="0" y="0"/>
          <a:ext cx="0" cy="0"/>
          <a:chOff x="0" y="0"/>
          <a:chExt cx="0" cy="0"/>
        </a:xfrm>
      </p:grpSpPr>
      <p:sp>
        <p:nvSpPr>
          <p:cNvPr id="312" name="Google Shape;312;g2553ad14bb1_0_42:notes">
            <a:extLst>
              <a:ext uri="{FF2B5EF4-FFF2-40B4-BE49-F238E27FC236}">
                <a16:creationId xmlns:a16="http://schemas.microsoft.com/office/drawing/2014/main" id="{4DFF471A-F7B8-41A2-5F10-06AA6083FE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53ad14bb1_0_42:notes">
            <a:extLst>
              <a:ext uri="{FF2B5EF4-FFF2-40B4-BE49-F238E27FC236}">
                <a16:creationId xmlns:a16="http://schemas.microsoft.com/office/drawing/2014/main" id="{8239D6B7-5F28-727C-2FAA-99D7ABA976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4904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553ad14bb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53ad14bb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F717A7F2-3D09-2A5B-079C-FCA08FF285B2}"/>
            </a:ext>
          </a:extLst>
        </p:cNvPr>
        <p:cNvGrpSpPr/>
        <p:nvPr/>
      </p:nvGrpSpPr>
      <p:grpSpPr>
        <a:xfrm>
          <a:off x="0" y="0"/>
          <a:ext cx="0" cy="0"/>
          <a:chOff x="0" y="0"/>
          <a:chExt cx="0" cy="0"/>
        </a:xfrm>
      </p:grpSpPr>
      <p:sp>
        <p:nvSpPr>
          <p:cNvPr id="312" name="Google Shape;312;g2553ad14bb1_0_42:notes">
            <a:extLst>
              <a:ext uri="{FF2B5EF4-FFF2-40B4-BE49-F238E27FC236}">
                <a16:creationId xmlns:a16="http://schemas.microsoft.com/office/drawing/2014/main" id="{E4D0A62D-21B8-B111-3681-8F419D5F6B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53ad14bb1_0_42:notes">
            <a:extLst>
              <a:ext uri="{FF2B5EF4-FFF2-40B4-BE49-F238E27FC236}">
                <a16:creationId xmlns:a16="http://schemas.microsoft.com/office/drawing/2014/main" id="{5D539EEA-3828-E178-FF5D-EA3138E140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703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53ad14bb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53ad14bb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498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561de8dac6_0_22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2561de8dac6_0_22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561de8dac6_0_22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2561de8dac6_0_22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7C0FC736-65CA-FF7A-939F-7C3D9ECAD633}"/>
            </a:ext>
          </a:extLst>
        </p:cNvPr>
        <p:cNvGrpSpPr/>
        <p:nvPr/>
      </p:nvGrpSpPr>
      <p:grpSpPr>
        <a:xfrm>
          <a:off x="0" y="0"/>
          <a:ext cx="0" cy="0"/>
          <a:chOff x="0" y="0"/>
          <a:chExt cx="0" cy="0"/>
        </a:xfrm>
      </p:grpSpPr>
      <p:sp>
        <p:nvSpPr>
          <p:cNvPr id="312" name="Google Shape;312;g2553ad14bb1_0_42:notes">
            <a:extLst>
              <a:ext uri="{FF2B5EF4-FFF2-40B4-BE49-F238E27FC236}">
                <a16:creationId xmlns:a16="http://schemas.microsoft.com/office/drawing/2014/main" id="{4A0B56CE-77E5-0D81-A516-887E6F020B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53ad14bb1_0_42:notes">
            <a:extLst>
              <a:ext uri="{FF2B5EF4-FFF2-40B4-BE49-F238E27FC236}">
                <a16:creationId xmlns:a16="http://schemas.microsoft.com/office/drawing/2014/main" id="{20A03706-127F-6672-6F76-B5DD9EFA35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9662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71E049B7-9257-E066-3CEC-7812E2E10315}"/>
            </a:ext>
          </a:extLst>
        </p:cNvPr>
        <p:cNvGrpSpPr/>
        <p:nvPr/>
      </p:nvGrpSpPr>
      <p:grpSpPr>
        <a:xfrm>
          <a:off x="0" y="0"/>
          <a:ext cx="0" cy="0"/>
          <a:chOff x="0" y="0"/>
          <a:chExt cx="0" cy="0"/>
        </a:xfrm>
      </p:grpSpPr>
      <p:sp>
        <p:nvSpPr>
          <p:cNvPr id="312" name="Google Shape;312;g2553ad14bb1_0_42:notes">
            <a:extLst>
              <a:ext uri="{FF2B5EF4-FFF2-40B4-BE49-F238E27FC236}">
                <a16:creationId xmlns:a16="http://schemas.microsoft.com/office/drawing/2014/main" id="{8BE4B189-9BC9-2731-1A01-89EFD45D60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53ad14bb1_0_42:notes">
            <a:extLst>
              <a:ext uri="{FF2B5EF4-FFF2-40B4-BE49-F238E27FC236}">
                <a16:creationId xmlns:a16="http://schemas.microsoft.com/office/drawing/2014/main" id="{7A128F07-2922-7276-7DC0-629BEC7BE4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2860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6F4E5107-1956-C4AC-54B9-4F4F287A6057}"/>
            </a:ext>
          </a:extLst>
        </p:cNvPr>
        <p:cNvGrpSpPr/>
        <p:nvPr/>
      </p:nvGrpSpPr>
      <p:grpSpPr>
        <a:xfrm>
          <a:off x="0" y="0"/>
          <a:ext cx="0" cy="0"/>
          <a:chOff x="0" y="0"/>
          <a:chExt cx="0" cy="0"/>
        </a:xfrm>
      </p:grpSpPr>
      <p:sp>
        <p:nvSpPr>
          <p:cNvPr id="312" name="Google Shape;312;g2553ad14bb1_0_42:notes">
            <a:extLst>
              <a:ext uri="{FF2B5EF4-FFF2-40B4-BE49-F238E27FC236}">
                <a16:creationId xmlns:a16="http://schemas.microsoft.com/office/drawing/2014/main" id="{EC43E38A-4742-40A3-8362-1E8E9D342B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53ad14bb1_0_42:notes">
            <a:extLst>
              <a:ext uri="{FF2B5EF4-FFF2-40B4-BE49-F238E27FC236}">
                <a16:creationId xmlns:a16="http://schemas.microsoft.com/office/drawing/2014/main" id="{5209ADA0-362E-50C7-441A-C184DC5546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040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19ED30F3-788F-68AE-298A-4C63C41497F1}"/>
            </a:ext>
          </a:extLst>
        </p:cNvPr>
        <p:cNvGrpSpPr/>
        <p:nvPr/>
      </p:nvGrpSpPr>
      <p:grpSpPr>
        <a:xfrm>
          <a:off x="0" y="0"/>
          <a:ext cx="0" cy="0"/>
          <a:chOff x="0" y="0"/>
          <a:chExt cx="0" cy="0"/>
        </a:xfrm>
      </p:grpSpPr>
      <p:sp>
        <p:nvSpPr>
          <p:cNvPr id="312" name="Google Shape;312;g2553ad14bb1_0_42:notes">
            <a:extLst>
              <a:ext uri="{FF2B5EF4-FFF2-40B4-BE49-F238E27FC236}">
                <a16:creationId xmlns:a16="http://schemas.microsoft.com/office/drawing/2014/main" id="{ADB7A89B-734B-7933-40D6-2B6741BA35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53ad14bb1_0_42:notes">
            <a:extLst>
              <a:ext uri="{FF2B5EF4-FFF2-40B4-BE49-F238E27FC236}">
                <a16:creationId xmlns:a16="http://schemas.microsoft.com/office/drawing/2014/main" id="{D998B94D-D89F-988E-E497-7453C4DE32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527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DAD4B2AB-EBA2-C887-11C1-A7415B0CFC07}"/>
            </a:ext>
          </a:extLst>
        </p:cNvPr>
        <p:cNvGrpSpPr/>
        <p:nvPr/>
      </p:nvGrpSpPr>
      <p:grpSpPr>
        <a:xfrm>
          <a:off x="0" y="0"/>
          <a:ext cx="0" cy="0"/>
          <a:chOff x="0" y="0"/>
          <a:chExt cx="0" cy="0"/>
        </a:xfrm>
      </p:grpSpPr>
      <p:sp>
        <p:nvSpPr>
          <p:cNvPr id="312" name="Google Shape;312;g2553ad14bb1_0_42:notes">
            <a:extLst>
              <a:ext uri="{FF2B5EF4-FFF2-40B4-BE49-F238E27FC236}">
                <a16:creationId xmlns:a16="http://schemas.microsoft.com/office/drawing/2014/main" id="{FBB841C3-AD9D-7DD2-ED7C-06019FA058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53ad14bb1_0_42:notes">
            <a:extLst>
              <a:ext uri="{FF2B5EF4-FFF2-40B4-BE49-F238E27FC236}">
                <a16:creationId xmlns:a16="http://schemas.microsoft.com/office/drawing/2014/main" id="{57FD07B3-B823-4B64-5D93-48FD09F849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2492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8F08660B-97B2-EE2E-A9E8-7E50E921E8AA}"/>
            </a:ext>
          </a:extLst>
        </p:cNvPr>
        <p:cNvGrpSpPr/>
        <p:nvPr/>
      </p:nvGrpSpPr>
      <p:grpSpPr>
        <a:xfrm>
          <a:off x="0" y="0"/>
          <a:ext cx="0" cy="0"/>
          <a:chOff x="0" y="0"/>
          <a:chExt cx="0" cy="0"/>
        </a:xfrm>
      </p:grpSpPr>
      <p:sp>
        <p:nvSpPr>
          <p:cNvPr id="312" name="Google Shape;312;g2553ad14bb1_0_42:notes">
            <a:extLst>
              <a:ext uri="{FF2B5EF4-FFF2-40B4-BE49-F238E27FC236}">
                <a16:creationId xmlns:a16="http://schemas.microsoft.com/office/drawing/2014/main" id="{28432A26-3165-8368-8A49-4B32F44842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53ad14bb1_0_42:notes">
            <a:extLst>
              <a:ext uri="{FF2B5EF4-FFF2-40B4-BE49-F238E27FC236}">
                <a16:creationId xmlns:a16="http://schemas.microsoft.com/office/drawing/2014/main" id="{62825741-B361-6D23-009C-0E7AA9C18B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970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6A41048F-3BC3-72D8-3F17-0A1E35E154CD}"/>
            </a:ext>
          </a:extLst>
        </p:cNvPr>
        <p:cNvGrpSpPr/>
        <p:nvPr/>
      </p:nvGrpSpPr>
      <p:grpSpPr>
        <a:xfrm>
          <a:off x="0" y="0"/>
          <a:ext cx="0" cy="0"/>
          <a:chOff x="0" y="0"/>
          <a:chExt cx="0" cy="0"/>
        </a:xfrm>
      </p:grpSpPr>
      <p:sp>
        <p:nvSpPr>
          <p:cNvPr id="312" name="Google Shape;312;g2553ad14bb1_0_42:notes">
            <a:extLst>
              <a:ext uri="{FF2B5EF4-FFF2-40B4-BE49-F238E27FC236}">
                <a16:creationId xmlns:a16="http://schemas.microsoft.com/office/drawing/2014/main" id="{47955F71-32F6-FBD6-6B3D-0D075269A3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53ad14bb1_0_42:notes">
            <a:extLst>
              <a:ext uri="{FF2B5EF4-FFF2-40B4-BE49-F238E27FC236}">
                <a16:creationId xmlns:a16="http://schemas.microsoft.com/office/drawing/2014/main" id="{B9D9CF32-98E9-1337-1313-2125755330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5727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s://bit.ly/3A1uf1Q"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497623" y="-3443479"/>
            <a:ext cx="6732600" cy="6972879"/>
            <a:chOff x="-4497623" y="-3443479"/>
            <a:chExt cx="6732600" cy="6972879"/>
          </a:xfrm>
        </p:grpSpPr>
        <p:pic>
          <p:nvPicPr>
            <p:cNvPr id="10" name="Google Shape;10;p2"/>
            <p:cNvPicPr preferRelativeResize="0"/>
            <p:nvPr/>
          </p:nvPicPr>
          <p:blipFill>
            <a:blip r:embed="rId2">
              <a:alphaModFix/>
            </a:blip>
            <a:stretch>
              <a:fillRect/>
            </a:stretch>
          </p:blipFill>
          <p:spPr>
            <a:xfrm>
              <a:off x="-4497623" y="-3443479"/>
              <a:ext cx="6732600" cy="6813600"/>
            </a:xfrm>
            <a:prstGeom prst="diamond">
              <a:avLst/>
            </a:prstGeom>
            <a:noFill/>
            <a:ln>
              <a:noFill/>
            </a:ln>
          </p:spPr>
        </p:pic>
        <p:pic>
          <p:nvPicPr>
            <p:cNvPr id="11" name="Google Shape;11;p2"/>
            <p:cNvPicPr preferRelativeResize="0"/>
            <p:nvPr/>
          </p:nvPicPr>
          <p:blipFill>
            <a:blip r:embed="rId3">
              <a:alphaModFix/>
            </a:blip>
            <a:stretch>
              <a:fillRect/>
            </a:stretch>
          </p:blipFill>
          <p:spPr>
            <a:xfrm rot="-8100000">
              <a:off x="-463750" y="2302414"/>
              <a:ext cx="645199" cy="1170253"/>
            </a:xfrm>
            <a:prstGeom prst="rect">
              <a:avLst/>
            </a:prstGeom>
            <a:noFill/>
            <a:ln>
              <a:noFill/>
            </a:ln>
          </p:spPr>
        </p:pic>
      </p:grpSp>
      <p:sp>
        <p:nvSpPr>
          <p:cNvPr id="12" name="Google Shape;12;p2"/>
          <p:cNvSpPr txBox="1">
            <a:spLocks noGrp="1"/>
          </p:cNvSpPr>
          <p:nvPr>
            <p:ph type="ctrTitle"/>
          </p:nvPr>
        </p:nvSpPr>
        <p:spPr>
          <a:xfrm>
            <a:off x="1018275" y="1145816"/>
            <a:ext cx="3654000" cy="24630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400">
                <a:latin typeface="Poppins SemiBold"/>
                <a:ea typeface="Poppins SemiBold"/>
                <a:cs typeface="Poppins SemiBold"/>
                <a:sym typeface="Poppins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1018263" y="3693801"/>
            <a:ext cx="2701500" cy="7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DM Sans"/>
                <a:ea typeface="DM Sans"/>
                <a:cs typeface="DM Sans"/>
                <a:sym typeface="DM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1_1_1_3">
    <p:spTree>
      <p:nvGrpSpPr>
        <p:cNvPr id="1" name="Shape 244"/>
        <p:cNvGrpSpPr/>
        <p:nvPr/>
      </p:nvGrpSpPr>
      <p:grpSpPr>
        <a:xfrm>
          <a:off x="0" y="0"/>
          <a:ext cx="0" cy="0"/>
          <a:chOff x="0" y="0"/>
          <a:chExt cx="0" cy="0"/>
        </a:xfrm>
      </p:grpSpPr>
      <p:grpSp>
        <p:nvGrpSpPr>
          <p:cNvPr id="245" name="Google Shape;245;p24"/>
          <p:cNvGrpSpPr/>
          <p:nvPr/>
        </p:nvGrpSpPr>
        <p:grpSpPr>
          <a:xfrm>
            <a:off x="-5535598" y="-2283379"/>
            <a:ext cx="6732600" cy="6813600"/>
            <a:chOff x="-4497623" y="-3443479"/>
            <a:chExt cx="6732600" cy="6813600"/>
          </a:xfrm>
        </p:grpSpPr>
        <p:pic>
          <p:nvPicPr>
            <p:cNvPr id="246" name="Google Shape;246;p24"/>
            <p:cNvPicPr preferRelativeResize="0"/>
            <p:nvPr/>
          </p:nvPicPr>
          <p:blipFill>
            <a:blip r:embed="rId2">
              <a:alphaModFix/>
            </a:blip>
            <a:stretch>
              <a:fillRect/>
            </a:stretch>
          </p:blipFill>
          <p:spPr>
            <a:xfrm>
              <a:off x="-4497623" y="-3443479"/>
              <a:ext cx="6732600" cy="6813600"/>
            </a:xfrm>
            <a:prstGeom prst="diamond">
              <a:avLst/>
            </a:prstGeom>
            <a:noFill/>
            <a:ln>
              <a:noFill/>
            </a:ln>
          </p:spPr>
        </p:pic>
        <p:pic>
          <p:nvPicPr>
            <p:cNvPr id="247" name="Google Shape;247;p24"/>
            <p:cNvPicPr preferRelativeResize="0"/>
            <p:nvPr/>
          </p:nvPicPr>
          <p:blipFill>
            <a:blip r:embed="rId3">
              <a:alphaModFix/>
            </a:blip>
            <a:stretch>
              <a:fillRect/>
            </a:stretch>
          </p:blipFill>
          <p:spPr>
            <a:xfrm rot="-8100000">
              <a:off x="928700" y="1215589"/>
              <a:ext cx="645199" cy="1170253"/>
            </a:xfrm>
            <a:prstGeom prst="rect">
              <a:avLst/>
            </a:prstGeom>
            <a:noFill/>
            <a:ln>
              <a:noFill/>
            </a:ln>
          </p:spPr>
        </p:pic>
      </p:grpSp>
      <p:sp>
        <p:nvSpPr>
          <p:cNvPr id="248" name="Google Shape;248;p24"/>
          <p:cNvSpPr txBox="1">
            <a:spLocks noGrp="1"/>
          </p:cNvSpPr>
          <p:nvPr>
            <p:ph type="title"/>
          </p:nvPr>
        </p:nvSpPr>
        <p:spPr>
          <a:xfrm>
            <a:off x="1322825" y="616000"/>
            <a:ext cx="3249300" cy="8241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55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9" name="Google Shape;249;p24"/>
          <p:cNvSpPr txBox="1">
            <a:spLocks noGrp="1"/>
          </p:cNvSpPr>
          <p:nvPr>
            <p:ph type="subTitle" idx="1"/>
          </p:nvPr>
        </p:nvSpPr>
        <p:spPr>
          <a:xfrm>
            <a:off x="1322825" y="1543631"/>
            <a:ext cx="3249300" cy="1156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4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50" name="Google Shape;250;p24"/>
          <p:cNvSpPr txBox="1"/>
          <p:nvPr/>
        </p:nvSpPr>
        <p:spPr>
          <a:xfrm>
            <a:off x="1322700" y="3598833"/>
            <a:ext cx="2881800" cy="557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 sz="900" b="1">
                <a:solidFill>
                  <a:schemeClr val="dk1"/>
                </a:solidFill>
                <a:latin typeface="DM Sans"/>
                <a:ea typeface="DM Sans"/>
                <a:cs typeface="DM Sans"/>
                <a:sym typeface="DM Sans"/>
              </a:rPr>
              <a:t>CREDITS: </a:t>
            </a:r>
            <a:r>
              <a:rPr lang="en" sz="900">
                <a:solidFill>
                  <a:schemeClr val="dk1"/>
                </a:solidFill>
                <a:latin typeface="DM Sans"/>
                <a:ea typeface="DM Sans"/>
                <a:cs typeface="DM Sans"/>
                <a:sym typeface="DM Sans"/>
              </a:rPr>
              <a:t>This presentation template was created by </a:t>
            </a:r>
            <a:r>
              <a:rPr lang="en" sz="9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Slidesgo</a:t>
            </a:r>
            <a:r>
              <a:rPr lang="en" sz="900">
                <a:solidFill>
                  <a:schemeClr val="dk1"/>
                </a:solidFill>
                <a:latin typeface="DM Sans"/>
                <a:ea typeface="DM Sans"/>
                <a:cs typeface="DM Sans"/>
                <a:sym typeface="DM Sans"/>
              </a:rPr>
              <a:t>, and includes icons by </a:t>
            </a:r>
            <a:r>
              <a:rPr lang="en" sz="900" b="1" u="sng">
                <a:solidFill>
                  <a:schemeClr val="dk1"/>
                </a:solidFill>
                <a:latin typeface="DM Sans"/>
                <a:ea typeface="DM Sans"/>
                <a:cs typeface="DM Sans"/>
                <a:sym typeface="DM Sans"/>
                <a:hlinkClick r:id="rId5">
                  <a:extLst>
                    <a:ext uri="{A12FA001-AC4F-418D-AE19-62706E023703}">
                      <ahyp:hlinkClr xmlns:ahyp="http://schemas.microsoft.com/office/drawing/2018/hyperlinkcolor" val="tx"/>
                    </a:ext>
                  </a:extLst>
                </a:hlinkClick>
              </a:rPr>
              <a:t>Flaticon</a:t>
            </a:r>
            <a:r>
              <a:rPr lang="en" sz="900">
                <a:solidFill>
                  <a:schemeClr val="dk1"/>
                </a:solidFill>
                <a:latin typeface="DM Sans"/>
                <a:ea typeface="DM Sans"/>
                <a:cs typeface="DM Sans"/>
                <a:sym typeface="DM Sans"/>
              </a:rPr>
              <a:t> and infographics &amp; images by </a:t>
            </a:r>
            <a:r>
              <a:rPr lang="en" sz="900" b="1" u="sng">
                <a:solidFill>
                  <a:schemeClr val="dk1"/>
                </a:solidFill>
                <a:latin typeface="DM Sans"/>
                <a:ea typeface="DM Sans"/>
                <a:cs typeface="DM Sans"/>
                <a:sym typeface="DM Sans"/>
                <a:hlinkClick r:id="rId6">
                  <a:extLst>
                    <a:ext uri="{A12FA001-AC4F-418D-AE19-62706E023703}">
                      <ahyp:hlinkClr xmlns:ahyp="http://schemas.microsoft.com/office/drawing/2018/hyperlinkcolor" val="tx"/>
                    </a:ext>
                  </a:extLst>
                </a:hlinkClick>
              </a:rPr>
              <a:t>Freepik</a:t>
            </a:r>
            <a:endParaRPr sz="900" b="1" u="sng">
              <a:solidFill>
                <a:schemeClr val="dk1"/>
              </a:solidFill>
              <a:latin typeface="DM Sans"/>
              <a:ea typeface="DM Sans"/>
              <a:cs typeface="DM Sans"/>
              <a:sym typeface="DM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4">
    <p:spTree>
      <p:nvGrpSpPr>
        <p:cNvPr id="1" name="Shape 251"/>
        <p:cNvGrpSpPr/>
        <p:nvPr/>
      </p:nvGrpSpPr>
      <p:grpSpPr>
        <a:xfrm>
          <a:off x="0" y="0"/>
          <a:ext cx="0" cy="0"/>
          <a:chOff x="0" y="0"/>
          <a:chExt cx="0" cy="0"/>
        </a:xfrm>
      </p:grpSpPr>
      <p:grpSp>
        <p:nvGrpSpPr>
          <p:cNvPr id="252" name="Google Shape;252;p25"/>
          <p:cNvGrpSpPr/>
          <p:nvPr/>
        </p:nvGrpSpPr>
        <p:grpSpPr>
          <a:xfrm>
            <a:off x="-4562998" y="-2179137"/>
            <a:ext cx="19150138" cy="10906150"/>
            <a:chOff x="-4562998" y="-2179137"/>
            <a:chExt cx="19150138" cy="10906150"/>
          </a:xfrm>
        </p:grpSpPr>
        <p:pic>
          <p:nvPicPr>
            <p:cNvPr id="253" name="Google Shape;253;p25"/>
            <p:cNvPicPr preferRelativeResize="0"/>
            <p:nvPr/>
          </p:nvPicPr>
          <p:blipFill>
            <a:blip r:embed="rId2">
              <a:alphaModFix/>
            </a:blip>
            <a:stretch>
              <a:fillRect/>
            </a:stretch>
          </p:blipFill>
          <p:spPr>
            <a:xfrm>
              <a:off x="-4562998" y="1913413"/>
              <a:ext cx="6732600" cy="6813600"/>
            </a:xfrm>
            <a:prstGeom prst="diamond">
              <a:avLst/>
            </a:prstGeom>
            <a:noFill/>
            <a:ln>
              <a:noFill/>
            </a:ln>
          </p:spPr>
        </p:pic>
        <p:pic>
          <p:nvPicPr>
            <p:cNvPr id="254" name="Google Shape;254;p25"/>
            <p:cNvPicPr preferRelativeResize="0"/>
            <p:nvPr/>
          </p:nvPicPr>
          <p:blipFill>
            <a:blip r:embed="rId2">
              <a:alphaModFix/>
            </a:blip>
            <a:stretch>
              <a:fillRect/>
            </a:stretch>
          </p:blipFill>
          <p:spPr>
            <a:xfrm flipH="1">
              <a:off x="7854539" y="-2179137"/>
              <a:ext cx="6732600" cy="6813600"/>
            </a:xfrm>
            <a:prstGeom prst="diamond">
              <a:avLst/>
            </a:prstGeom>
            <a:noFill/>
            <a:ln>
              <a:noFill/>
            </a:ln>
          </p:spPr>
        </p:pic>
      </p:grpSp>
      <p:pic>
        <p:nvPicPr>
          <p:cNvPr id="255" name="Google Shape;255;p25"/>
          <p:cNvPicPr preferRelativeResize="0"/>
          <p:nvPr/>
        </p:nvPicPr>
        <p:blipFill>
          <a:blip r:embed="rId3">
            <a:alphaModFix/>
          </a:blip>
          <a:stretch>
            <a:fillRect/>
          </a:stretch>
        </p:blipFill>
        <p:spPr>
          <a:xfrm>
            <a:off x="-992175" y="368736"/>
            <a:ext cx="1536176" cy="734299"/>
          </a:xfrm>
          <a:prstGeom prst="rect">
            <a:avLst/>
          </a:prstGeom>
          <a:noFill/>
          <a:ln>
            <a:noFill/>
          </a:ln>
        </p:spPr>
      </p:pic>
      <p:grpSp>
        <p:nvGrpSpPr>
          <p:cNvPr id="256" name="Google Shape;256;p25"/>
          <p:cNvGrpSpPr/>
          <p:nvPr/>
        </p:nvGrpSpPr>
        <p:grpSpPr>
          <a:xfrm>
            <a:off x="1964893" y="-614525"/>
            <a:ext cx="7141751" cy="6444917"/>
            <a:chOff x="1964893" y="-614525"/>
            <a:chExt cx="7141751" cy="6444917"/>
          </a:xfrm>
        </p:grpSpPr>
        <p:pic>
          <p:nvPicPr>
            <p:cNvPr id="257" name="Google Shape;257;p25"/>
            <p:cNvPicPr preferRelativeResize="0"/>
            <p:nvPr/>
          </p:nvPicPr>
          <p:blipFill>
            <a:blip r:embed="rId4">
              <a:alphaModFix/>
            </a:blip>
            <a:stretch>
              <a:fillRect/>
            </a:stretch>
          </p:blipFill>
          <p:spPr>
            <a:xfrm rot="2700000">
              <a:off x="8142184" y="-557792"/>
              <a:ext cx="645199" cy="1170253"/>
            </a:xfrm>
            <a:prstGeom prst="rect">
              <a:avLst/>
            </a:prstGeom>
            <a:noFill/>
            <a:ln>
              <a:noFill/>
            </a:ln>
          </p:spPr>
        </p:pic>
        <p:pic>
          <p:nvPicPr>
            <p:cNvPr id="258" name="Google Shape;258;p25"/>
            <p:cNvPicPr preferRelativeResize="0"/>
            <p:nvPr/>
          </p:nvPicPr>
          <p:blipFill>
            <a:blip r:embed="rId4">
              <a:alphaModFix/>
            </a:blip>
            <a:stretch>
              <a:fillRect/>
            </a:stretch>
          </p:blipFill>
          <p:spPr>
            <a:xfrm rot="8100000">
              <a:off x="2284152" y="4603406"/>
              <a:ext cx="645199" cy="1170253"/>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4_1">
    <p:spTree>
      <p:nvGrpSpPr>
        <p:cNvPr id="1" name="Shape 259"/>
        <p:cNvGrpSpPr/>
        <p:nvPr/>
      </p:nvGrpSpPr>
      <p:grpSpPr>
        <a:xfrm>
          <a:off x="0" y="0"/>
          <a:ext cx="0" cy="0"/>
          <a:chOff x="0" y="0"/>
          <a:chExt cx="0" cy="0"/>
        </a:xfrm>
      </p:grpSpPr>
      <p:grpSp>
        <p:nvGrpSpPr>
          <p:cNvPr id="260" name="Google Shape;260;p26"/>
          <p:cNvGrpSpPr/>
          <p:nvPr/>
        </p:nvGrpSpPr>
        <p:grpSpPr>
          <a:xfrm>
            <a:off x="-4497623" y="-3443479"/>
            <a:ext cx="13440852" cy="14115529"/>
            <a:chOff x="-4497623" y="-3443479"/>
            <a:chExt cx="13440852" cy="14115529"/>
          </a:xfrm>
        </p:grpSpPr>
        <p:pic>
          <p:nvPicPr>
            <p:cNvPr id="261" name="Google Shape;261;p26"/>
            <p:cNvPicPr preferRelativeResize="0"/>
            <p:nvPr/>
          </p:nvPicPr>
          <p:blipFill>
            <a:blip r:embed="rId2">
              <a:alphaModFix/>
            </a:blip>
            <a:stretch>
              <a:fillRect/>
            </a:stretch>
          </p:blipFill>
          <p:spPr>
            <a:xfrm>
              <a:off x="-4497623" y="-3443479"/>
              <a:ext cx="6732600" cy="6813600"/>
            </a:xfrm>
            <a:prstGeom prst="diamond">
              <a:avLst/>
            </a:prstGeom>
            <a:noFill/>
            <a:ln>
              <a:noFill/>
            </a:ln>
          </p:spPr>
        </p:pic>
        <p:pic>
          <p:nvPicPr>
            <p:cNvPr id="262" name="Google Shape;262;p26"/>
            <p:cNvPicPr preferRelativeResize="0"/>
            <p:nvPr/>
          </p:nvPicPr>
          <p:blipFill>
            <a:blip r:embed="rId2">
              <a:alphaModFix/>
            </a:blip>
            <a:stretch>
              <a:fillRect/>
            </a:stretch>
          </p:blipFill>
          <p:spPr>
            <a:xfrm>
              <a:off x="2210629" y="3858450"/>
              <a:ext cx="6732600" cy="6813600"/>
            </a:xfrm>
            <a:prstGeom prst="diamond">
              <a:avLst/>
            </a:prstGeom>
            <a:noFill/>
            <a:ln>
              <a:noFill/>
            </a:ln>
          </p:spPr>
        </p:pic>
      </p:grpSp>
      <p:pic>
        <p:nvPicPr>
          <p:cNvPr id="263" name="Google Shape;263;p26"/>
          <p:cNvPicPr preferRelativeResize="0"/>
          <p:nvPr/>
        </p:nvPicPr>
        <p:blipFill>
          <a:blip r:embed="rId3">
            <a:alphaModFix/>
          </a:blip>
          <a:stretch>
            <a:fillRect/>
          </a:stretch>
        </p:blipFill>
        <p:spPr>
          <a:xfrm>
            <a:off x="4672264" y="-348950"/>
            <a:ext cx="4929803" cy="3381850"/>
          </a:xfrm>
          <a:prstGeom prst="rect">
            <a:avLst/>
          </a:prstGeom>
          <a:noFill/>
          <a:ln>
            <a:noFill/>
          </a:ln>
        </p:spPr>
      </p:pic>
      <p:grpSp>
        <p:nvGrpSpPr>
          <p:cNvPr id="264" name="Google Shape;264;p26"/>
          <p:cNvGrpSpPr/>
          <p:nvPr/>
        </p:nvGrpSpPr>
        <p:grpSpPr>
          <a:xfrm>
            <a:off x="-783009" y="2245682"/>
            <a:ext cx="7983160" cy="2388672"/>
            <a:chOff x="-783009" y="2245682"/>
            <a:chExt cx="7983160" cy="2388672"/>
          </a:xfrm>
        </p:grpSpPr>
        <p:pic>
          <p:nvPicPr>
            <p:cNvPr id="265" name="Google Shape;265;p26"/>
            <p:cNvPicPr preferRelativeResize="0"/>
            <p:nvPr/>
          </p:nvPicPr>
          <p:blipFill>
            <a:blip r:embed="rId4">
              <a:alphaModFix/>
            </a:blip>
            <a:stretch>
              <a:fillRect/>
            </a:stretch>
          </p:blipFill>
          <p:spPr>
            <a:xfrm rot="-8100000">
              <a:off x="-463750" y="2302414"/>
              <a:ext cx="645199" cy="1170253"/>
            </a:xfrm>
            <a:prstGeom prst="rect">
              <a:avLst/>
            </a:prstGeom>
            <a:noFill/>
            <a:ln>
              <a:noFill/>
            </a:ln>
          </p:spPr>
        </p:pic>
        <p:pic>
          <p:nvPicPr>
            <p:cNvPr id="266" name="Google Shape;266;p26"/>
            <p:cNvPicPr preferRelativeResize="0"/>
            <p:nvPr/>
          </p:nvPicPr>
          <p:blipFill>
            <a:blip r:embed="rId4">
              <a:alphaModFix/>
            </a:blip>
            <a:stretch>
              <a:fillRect/>
            </a:stretch>
          </p:blipFill>
          <p:spPr>
            <a:xfrm rot="-2700000">
              <a:off x="6235692" y="3407367"/>
              <a:ext cx="645199" cy="1170253"/>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grpSp>
        <p:nvGrpSpPr>
          <p:cNvPr id="15" name="Google Shape;15;p3"/>
          <p:cNvGrpSpPr/>
          <p:nvPr/>
        </p:nvGrpSpPr>
        <p:grpSpPr>
          <a:xfrm flipH="1">
            <a:off x="-5715273" y="-2179137"/>
            <a:ext cx="19540413" cy="11321350"/>
            <a:chOff x="-4648473" y="-2179137"/>
            <a:chExt cx="19540413" cy="11321350"/>
          </a:xfrm>
        </p:grpSpPr>
        <p:pic>
          <p:nvPicPr>
            <p:cNvPr id="16" name="Google Shape;16;p3"/>
            <p:cNvPicPr preferRelativeResize="0"/>
            <p:nvPr/>
          </p:nvPicPr>
          <p:blipFill>
            <a:blip r:embed="rId2">
              <a:alphaModFix/>
            </a:blip>
            <a:stretch>
              <a:fillRect/>
            </a:stretch>
          </p:blipFill>
          <p:spPr>
            <a:xfrm>
              <a:off x="-4648473" y="2328613"/>
              <a:ext cx="6732600" cy="6813600"/>
            </a:xfrm>
            <a:prstGeom prst="diamond">
              <a:avLst/>
            </a:prstGeom>
            <a:noFill/>
            <a:ln>
              <a:noFill/>
            </a:ln>
          </p:spPr>
        </p:pic>
        <p:pic>
          <p:nvPicPr>
            <p:cNvPr id="17" name="Google Shape;17;p3"/>
            <p:cNvPicPr preferRelativeResize="0"/>
            <p:nvPr/>
          </p:nvPicPr>
          <p:blipFill>
            <a:blip r:embed="rId2">
              <a:alphaModFix/>
            </a:blip>
            <a:stretch>
              <a:fillRect/>
            </a:stretch>
          </p:blipFill>
          <p:spPr>
            <a:xfrm flipH="1">
              <a:off x="8159339" y="-2179137"/>
              <a:ext cx="6732600" cy="6813600"/>
            </a:xfrm>
            <a:prstGeom prst="diamond">
              <a:avLst/>
            </a:prstGeom>
            <a:noFill/>
            <a:ln>
              <a:noFill/>
            </a:ln>
          </p:spPr>
        </p:pic>
      </p:grpSp>
      <p:pic>
        <p:nvPicPr>
          <p:cNvPr id="18" name="Google Shape;18;p3"/>
          <p:cNvPicPr preferRelativeResize="0"/>
          <p:nvPr/>
        </p:nvPicPr>
        <p:blipFill>
          <a:blip r:embed="rId3">
            <a:alphaModFix/>
          </a:blip>
          <a:stretch>
            <a:fillRect/>
          </a:stretch>
        </p:blipFill>
        <p:spPr>
          <a:xfrm flipH="1">
            <a:off x="8632664" y="457147"/>
            <a:ext cx="1536176" cy="734299"/>
          </a:xfrm>
          <a:prstGeom prst="rect">
            <a:avLst/>
          </a:prstGeom>
          <a:noFill/>
          <a:ln>
            <a:noFill/>
          </a:ln>
        </p:spPr>
      </p:pic>
      <p:grpSp>
        <p:nvGrpSpPr>
          <p:cNvPr id="19" name="Google Shape;19;p3"/>
          <p:cNvGrpSpPr/>
          <p:nvPr/>
        </p:nvGrpSpPr>
        <p:grpSpPr>
          <a:xfrm flipH="1">
            <a:off x="118868" y="-700005"/>
            <a:ext cx="7141751" cy="6530398"/>
            <a:chOff x="1964893" y="-700005"/>
            <a:chExt cx="7141751" cy="6530398"/>
          </a:xfrm>
        </p:grpSpPr>
        <p:pic>
          <p:nvPicPr>
            <p:cNvPr id="20" name="Google Shape;20;p3"/>
            <p:cNvPicPr preferRelativeResize="0"/>
            <p:nvPr/>
          </p:nvPicPr>
          <p:blipFill>
            <a:blip r:embed="rId4">
              <a:alphaModFix/>
            </a:blip>
            <a:stretch>
              <a:fillRect/>
            </a:stretch>
          </p:blipFill>
          <p:spPr>
            <a:xfrm rot="2700000">
              <a:off x="8142184" y="-643272"/>
              <a:ext cx="645199" cy="1170253"/>
            </a:xfrm>
            <a:prstGeom prst="rect">
              <a:avLst/>
            </a:prstGeom>
            <a:noFill/>
            <a:ln>
              <a:noFill/>
            </a:ln>
          </p:spPr>
        </p:pic>
        <p:pic>
          <p:nvPicPr>
            <p:cNvPr id="21" name="Google Shape;21;p3"/>
            <p:cNvPicPr preferRelativeResize="0"/>
            <p:nvPr/>
          </p:nvPicPr>
          <p:blipFill>
            <a:blip r:embed="rId4">
              <a:alphaModFix/>
            </a:blip>
            <a:stretch>
              <a:fillRect/>
            </a:stretch>
          </p:blipFill>
          <p:spPr>
            <a:xfrm rot="8100000">
              <a:off x="2284152" y="4603406"/>
              <a:ext cx="645199" cy="1170253"/>
            </a:xfrm>
            <a:prstGeom prst="rect">
              <a:avLst/>
            </a:prstGeom>
            <a:noFill/>
            <a:ln>
              <a:noFill/>
            </a:ln>
          </p:spPr>
        </p:pic>
      </p:grpSp>
      <p:sp>
        <p:nvSpPr>
          <p:cNvPr id="22" name="Google Shape;22;p3"/>
          <p:cNvSpPr txBox="1">
            <a:spLocks noGrp="1"/>
          </p:cNvSpPr>
          <p:nvPr>
            <p:ph type="title"/>
          </p:nvPr>
        </p:nvSpPr>
        <p:spPr>
          <a:xfrm>
            <a:off x="4183375" y="2664677"/>
            <a:ext cx="4095000" cy="6294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296400" y="1664925"/>
            <a:ext cx="981900" cy="938700"/>
          </a:xfrm>
          <a:prstGeom prst="rect">
            <a:avLst/>
          </a:prstGeom>
          <a:solidFill>
            <a:srgbClr val="9B97E1">
              <a:alpha val="13290"/>
            </a:srgbClr>
          </a:solidFill>
        </p:spPr>
        <p:txBody>
          <a:bodyPr spcFirstLastPara="1" wrap="square" lIns="91425" tIns="91425" rIns="91425" bIns="91425" anchor="b" anchorCtr="0">
            <a:noAutofit/>
          </a:bodyPr>
          <a:lstStyle>
            <a:lvl1pPr lvl="0" algn="r" rtl="0">
              <a:spcBef>
                <a:spcPts val="0"/>
              </a:spcBef>
              <a:spcAft>
                <a:spcPts val="0"/>
              </a:spcAft>
              <a:buSzPts val="12000"/>
              <a:buNone/>
              <a:defRPr sz="4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4" name="Google Shape;24;p3"/>
          <p:cNvSpPr>
            <a:spLocks noGrp="1"/>
          </p:cNvSpPr>
          <p:nvPr>
            <p:ph type="pic" idx="3"/>
          </p:nvPr>
        </p:nvSpPr>
        <p:spPr>
          <a:xfrm flipH="1">
            <a:off x="1045579" y="913701"/>
            <a:ext cx="2916300" cy="3316200"/>
          </a:xfrm>
          <a:prstGeom prst="snip2DiagRect">
            <a:avLst>
              <a:gd name="adj1" fmla="val 0"/>
              <a:gd name="adj2" fmla="val 16667"/>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grpSp>
        <p:nvGrpSpPr>
          <p:cNvPr id="49" name="Google Shape;49;p6"/>
          <p:cNvGrpSpPr/>
          <p:nvPr/>
        </p:nvGrpSpPr>
        <p:grpSpPr>
          <a:xfrm>
            <a:off x="-4697320" y="-3952864"/>
            <a:ext cx="19589259" cy="11702350"/>
            <a:chOff x="-4697320" y="-3952864"/>
            <a:chExt cx="19589259" cy="11702350"/>
          </a:xfrm>
        </p:grpSpPr>
        <p:pic>
          <p:nvPicPr>
            <p:cNvPr id="50" name="Google Shape;50;p6"/>
            <p:cNvPicPr preferRelativeResize="0"/>
            <p:nvPr/>
          </p:nvPicPr>
          <p:blipFill>
            <a:blip r:embed="rId2">
              <a:alphaModFix/>
            </a:blip>
            <a:stretch>
              <a:fillRect/>
            </a:stretch>
          </p:blipFill>
          <p:spPr>
            <a:xfrm rot="10800000" flipH="1">
              <a:off x="-4697320" y="-3952864"/>
              <a:ext cx="6732600" cy="6813600"/>
            </a:xfrm>
            <a:prstGeom prst="diamond">
              <a:avLst/>
            </a:prstGeom>
            <a:noFill/>
            <a:ln>
              <a:noFill/>
            </a:ln>
          </p:spPr>
        </p:pic>
        <p:pic>
          <p:nvPicPr>
            <p:cNvPr id="51" name="Google Shape;51;p6"/>
            <p:cNvPicPr preferRelativeResize="0"/>
            <p:nvPr/>
          </p:nvPicPr>
          <p:blipFill>
            <a:blip r:embed="rId2">
              <a:alphaModFix/>
            </a:blip>
            <a:stretch>
              <a:fillRect/>
            </a:stretch>
          </p:blipFill>
          <p:spPr>
            <a:xfrm rot="10800000">
              <a:off x="8159339" y="935886"/>
              <a:ext cx="6732600" cy="6813600"/>
            </a:xfrm>
            <a:prstGeom prst="diamond">
              <a:avLst/>
            </a:prstGeom>
            <a:noFill/>
            <a:ln>
              <a:noFill/>
            </a:ln>
          </p:spPr>
        </p:pic>
      </p:grpSp>
      <p:grpSp>
        <p:nvGrpSpPr>
          <p:cNvPr id="52" name="Google Shape;52;p6"/>
          <p:cNvGrpSpPr/>
          <p:nvPr/>
        </p:nvGrpSpPr>
        <p:grpSpPr>
          <a:xfrm>
            <a:off x="2019600" y="-869644"/>
            <a:ext cx="6809597" cy="6835198"/>
            <a:chOff x="2019600" y="-869644"/>
            <a:chExt cx="6809597" cy="6835198"/>
          </a:xfrm>
        </p:grpSpPr>
        <p:pic>
          <p:nvPicPr>
            <p:cNvPr id="53" name="Google Shape;53;p6"/>
            <p:cNvPicPr preferRelativeResize="0"/>
            <p:nvPr/>
          </p:nvPicPr>
          <p:blipFill>
            <a:blip r:embed="rId3">
              <a:alphaModFix/>
            </a:blip>
            <a:stretch>
              <a:fillRect/>
            </a:stretch>
          </p:blipFill>
          <p:spPr>
            <a:xfrm rot="8100000" flipH="1">
              <a:off x="7864738" y="4738568"/>
              <a:ext cx="645199" cy="1170253"/>
            </a:xfrm>
            <a:prstGeom prst="rect">
              <a:avLst/>
            </a:prstGeom>
            <a:noFill/>
            <a:ln>
              <a:noFill/>
            </a:ln>
          </p:spPr>
        </p:pic>
        <p:pic>
          <p:nvPicPr>
            <p:cNvPr id="54" name="Google Shape;54;p6"/>
            <p:cNvPicPr preferRelativeResize="0"/>
            <p:nvPr/>
          </p:nvPicPr>
          <p:blipFill>
            <a:blip r:embed="rId3">
              <a:alphaModFix/>
            </a:blip>
            <a:stretch>
              <a:fillRect/>
            </a:stretch>
          </p:blipFill>
          <p:spPr>
            <a:xfrm rot="2700000" flipH="1">
              <a:off x="2338860" y="-812911"/>
              <a:ext cx="645199" cy="1170253"/>
            </a:xfrm>
            <a:prstGeom prst="rect">
              <a:avLst/>
            </a:prstGeom>
            <a:noFill/>
            <a:ln>
              <a:noFill/>
            </a:ln>
          </p:spPr>
        </p:pic>
      </p:grpSp>
      <p:pic>
        <p:nvPicPr>
          <p:cNvPr id="55" name="Google Shape;55;p6"/>
          <p:cNvPicPr preferRelativeResize="0"/>
          <p:nvPr/>
        </p:nvPicPr>
        <p:blipFill>
          <a:blip r:embed="rId4">
            <a:alphaModFix/>
          </a:blip>
          <a:stretch>
            <a:fillRect/>
          </a:stretch>
        </p:blipFill>
        <p:spPr>
          <a:xfrm rot="10800000" flipH="1">
            <a:off x="-992175" y="4013044"/>
            <a:ext cx="1536176" cy="734299"/>
          </a:xfrm>
          <a:prstGeom prst="rect">
            <a:avLst/>
          </a:prstGeom>
          <a:noFill/>
          <a:ln>
            <a:noFill/>
          </a:ln>
        </p:spPr>
      </p:pic>
      <p:sp>
        <p:nvSpPr>
          <p:cNvPr id="56" name="Google Shape;56;p6"/>
          <p:cNvSpPr txBox="1">
            <a:spLocks noGrp="1"/>
          </p:cNvSpPr>
          <p:nvPr>
            <p:ph type="title"/>
          </p:nvPr>
        </p:nvSpPr>
        <p:spPr>
          <a:xfrm>
            <a:off x="713225" y="521225"/>
            <a:ext cx="7717500" cy="581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grpSp>
        <p:nvGrpSpPr>
          <p:cNvPr id="58" name="Google Shape;58;p7"/>
          <p:cNvGrpSpPr/>
          <p:nvPr/>
        </p:nvGrpSpPr>
        <p:grpSpPr>
          <a:xfrm>
            <a:off x="-4648473" y="-2179137"/>
            <a:ext cx="19540413" cy="11321350"/>
            <a:chOff x="-4648473" y="-2179137"/>
            <a:chExt cx="19540413" cy="11321350"/>
          </a:xfrm>
        </p:grpSpPr>
        <p:pic>
          <p:nvPicPr>
            <p:cNvPr id="59" name="Google Shape;59;p7"/>
            <p:cNvPicPr preferRelativeResize="0"/>
            <p:nvPr/>
          </p:nvPicPr>
          <p:blipFill>
            <a:blip r:embed="rId2">
              <a:alphaModFix/>
            </a:blip>
            <a:stretch>
              <a:fillRect/>
            </a:stretch>
          </p:blipFill>
          <p:spPr>
            <a:xfrm>
              <a:off x="-4648473" y="2328613"/>
              <a:ext cx="6732600" cy="6813600"/>
            </a:xfrm>
            <a:prstGeom prst="diamond">
              <a:avLst/>
            </a:prstGeom>
            <a:noFill/>
            <a:ln>
              <a:noFill/>
            </a:ln>
          </p:spPr>
        </p:pic>
        <p:pic>
          <p:nvPicPr>
            <p:cNvPr id="60" name="Google Shape;60;p7"/>
            <p:cNvPicPr preferRelativeResize="0"/>
            <p:nvPr/>
          </p:nvPicPr>
          <p:blipFill>
            <a:blip r:embed="rId2">
              <a:alphaModFix/>
            </a:blip>
            <a:stretch>
              <a:fillRect/>
            </a:stretch>
          </p:blipFill>
          <p:spPr>
            <a:xfrm flipH="1">
              <a:off x="8159339" y="-2179137"/>
              <a:ext cx="6732600" cy="6813600"/>
            </a:xfrm>
            <a:prstGeom prst="diamond">
              <a:avLst/>
            </a:prstGeom>
            <a:noFill/>
            <a:ln>
              <a:noFill/>
            </a:ln>
          </p:spPr>
        </p:pic>
      </p:grpSp>
      <p:pic>
        <p:nvPicPr>
          <p:cNvPr id="61" name="Google Shape;61;p7"/>
          <p:cNvPicPr preferRelativeResize="0"/>
          <p:nvPr/>
        </p:nvPicPr>
        <p:blipFill>
          <a:blip r:embed="rId3">
            <a:alphaModFix/>
          </a:blip>
          <a:stretch>
            <a:fillRect/>
          </a:stretch>
        </p:blipFill>
        <p:spPr>
          <a:xfrm>
            <a:off x="-992175" y="1219147"/>
            <a:ext cx="1536176" cy="734299"/>
          </a:xfrm>
          <a:prstGeom prst="rect">
            <a:avLst/>
          </a:prstGeom>
          <a:noFill/>
          <a:ln>
            <a:noFill/>
          </a:ln>
        </p:spPr>
      </p:pic>
      <p:grpSp>
        <p:nvGrpSpPr>
          <p:cNvPr id="62" name="Google Shape;62;p7"/>
          <p:cNvGrpSpPr/>
          <p:nvPr/>
        </p:nvGrpSpPr>
        <p:grpSpPr>
          <a:xfrm>
            <a:off x="1916047" y="-700005"/>
            <a:ext cx="7141751" cy="6567032"/>
            <a:chOff x="1964893" y="-700005"/>
            <a:chExt cx="7141751" cy="6567032"/>
          </a:xfrm>
        </p:grpSpPr>
        <p:pic>
          <p:nvPicPr>
            <p:cNvPr id="63" name="Google Shape;63;p7"/>
            <p:cNvPicPr preferRelativeResize="0"/>
            <p:nvPr/>
          </p:nvPicPr>
          <p:blipFill>
            <a:blip r:embed="rId4">
              <a:alphaModFix/>
            </a:blip>
            <a:stretch>
              <a:fillRect/>
            </a:stretch>
          </p:blipFill>
          <p:spPr>
            <a:xfrm rot="2700000">
              <a:off x="8142184" y="-643272"/>
              <a:ext cx="645199" cy="1170253"/>
            </a:xfrm>
            <a:prstGeom prst="rect">
              <a:avLst/>
            </a:prstGeom>
            <a:noFill/>
            <a:ln>
              <a:noFill/>
            </a:ln>
          </p:spPr>
        </p:pic>
        <p:pic>
          <p:nvPicPr>
            <p:cNvPr id="64" name="Google Shape;64;p7"/>
            <p:cNvPicPr preferRelativeResize="0"/>
            <p:nvPr/>
          </p:nvPicPr>
          <p:blipFill>
            <a:blip r:embed="rId4">
              <a:alphaModFix/>
            </a:blip>
            <a:stretch>
              <a:fillRect/>
            </a:stretch>
          </p:blipFill>
          <p:spPr>
            <a:xfrm rot="8100000">
              <a:off x="2284152" y="4640041"/>
              <a:ext cx="645199" cy="1170253"/>
            </a:xfrm>
            <a:prstGeom prst="rect">
              <a:avLst/>
            </a:prstGeom>
            <a:noFill/>
            <a:ln>
              <a:noFill/>
            </a:ln>
          </p:spPr>
        </p:pic>
      </p:grpSp>
      <p:sp>
        <p:nvSpPr>
          <p:cNvPr id="65" name="Google Shape;65;p7"/>
          <p:cNvSpPr txBox="1">
            <a:spLocks noGrp="1"/>
          </p:cNvSpPr>
          <p:nvPr>
            <p:ph type="body" idx="1"/>
          </p:nvPr>
        </p:nvSpPr>
        <p:spPr>
          <a:xfrm>
            <a:off x="713225" y="1979850"/>
            <a:ext cx="3858600" cy="1691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2"/>
              </a:buClr>
              <a:buSzPts val="1200"/>
              <a:buFont typeface="Nunito Light"/>
              <a:buChar char="●"/>
              <a:defRPr sz="1200"/>
            </a:lvl1pPr>
            <a:lvl2pPr marL="914400" lvl="1" indent="-304800">
              <a:spcBef>
                <a:spcPts val="0"/>
              </a:spcBef>
              <a:spcAft>
                <a:spcPts val="0"/>
              </a:spcAft>
              <a:buSzPts val="1200"/>
              <a:buFont typeface="Nunito Light"/>
              <a:buChar char="○"/>
              <a:defRPr sz="1200"/>
            </a:lvl2pPr>
            <a:lvl3pPr marL="1371600" lvl="2" indent="-304800">
              <a:spcBef>
                <a:spcPts val="0"/>
              </a:spcBef>
              <a:spcAft>
                <a:spcPts val="0"/>
              </a:spcAft>
              <a:buSzPts val="1200"/>
              <a:buFont typeface="Nunito Light"/>
              <a:buChar char="■"/>
              <a:defRPr sz="1200"/>
            </a:lvl3pPr>
            <a:lvl4pPr marL="1828800" lvl="3" indent="-304800">
              <a:spcBef>
                <a:spcPts val="0"/>
              </a:spcBef>
              <a:spcAft>
                <a:spcPts val="0"/>
              </a:spcAft>
              <a:buSzPts val="1200"/>
              <a:buFont typeface="Nunito Light"/>
              <a:buChar char="●"/>
              <a:defRPr sz="1200"/>
            </a:lvl4pPr>
            <a:lvl5pPr marL="2286000" lvl="4" indent="-304800">
              <a:spcBef>
                <a:spcPts val="0"/>
              </a:spcBef>
              <a:spcAft>
                <a:spcPts val="0"/>
              </a:spcAft>
              <a:buSzPts val="1200"/>
              <a:buFont typeface="Nunito Light"/>
              <a:buChar char="○"/>
              <a:defRPr sz="1200"/>
            </a:lvl5pPr>
            <a:lvl6pPr marL="2743200" lvl="5" indent="-304800">
              <a:spcBef>
                <a:spcPts val="0"/>
              </a:spcBef>
              <a:spcAft>
                <a:spcPts val="0"/>
              </a:spcAft>
              <a:buSzPts val="1200"/>
              <a:buFont typeface="Nunito Light"/>
              <a:buChar char="■"/>
              <a:defRPr sz="1200"/>
            </a:lvl6pPr>
            <a:lvl7pPr marL="3200400" lvl="6" indent="-304800">
              <a:spcBef>
                <a:spcPts val="0"/>
              </a:spcBef>
              <a:spcAft>
                <a:spcPts val="0"/>
              </a:spcAft>
              <a:buSzPts val="1200"/>
              <a:buFont typeface="Nunito Light"/>
              <a:buChar char="●"/>
              <a:defRPr sz="1200"/>
            </a:lvl7pPr>
            <a:lvl8pPr marL="3657600" lvl="7" indent="-304800">
              <a:spcBef>
                <a:spcPts val="0"/>
              </a:spcBef>
              <a:spcAft>
                <a:spcPts val="0"/>
              </a:spcAft>
              <a:buSzPts val="1200"/>
              <a:buFont typeface="Nunito Light"/>
              <a:buChar char="○"/>
              <a:defRPr sz="1200"/>
            </a:lvl8pPr>
            <a:lvl9pPr marL="4114800" lvl="8" indent="-304800">
              <a:spcBef>
                <a:spcPts val="0"/>
              </a:spcBef>
              <a:spcAft>
                <a:spcPts val="0"/>
              </a:spcAft>
              <a:buSzPts val="1200"/>
              <a:buFont typeface="Nunito Light"/>
              <a:buChar char="■"/>
              <a:defRPr sz="1200"/>
            </a:lvl9pPr>
          </a:lstStyle>
          <a:p>
            <a:endParaRPr/>
          </a:p>
        </p:txBody>
      </p:sp>
      <p:sp>
        <p:nvSpPr>
          <p:cNvPr id="66" name="Google Shape;66;p7"/>
          <p:cNvSpPr txBox="1">
            <a:spLocks noGrp="1"/>
          </p:cNvSpPr>
          <p:nvPr>
            <p:ph type="title"/>
          </p:nvPr>
        </p:nvSpPr>
        <p:spPr>
          <a:xfrm>
            <a:off x="713225" y="1273917"/>
            <a:ext cx="3858600" cy="581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32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7" name="Google Shape;67;p7"/>
          <p:cNvSpPr>
            <a:spLocks noGrp="1"/>
          </p:cNvSpPr>
          <p:nvPr>
            <p:ph type="pic" idx="2"/>
          </p:nvPr>
        </p:nvSpPr>
        <p:spPr>
          <a:xfrm>
            <a:off x="5186475" y="913701"/>
            <a:ext cx="2916300" cy="3316200"/>
          </a:xfrm>
          <a:prstGeom prst="snip2DiagRect">
            <a:avLst>
              <a:gd name="adj1" fmla="val 0"/>
              <a:gd name="adj2" fmla="val 16667"/>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grpSp>
        <p:nvGrpSpPr>
          <p:cNvPr id="69" name="Google Shape;69;p8"/>
          <p:cNvGrpSpPr/>
          <p:nvPr/>
        </p:nvGrpSpPr>
        <p:grpSpPr>
          <a:xfrm>
            <a:off x="-4648473" y="-2179137"/>
            <a:ext cx="19540413" cy="11321350"/>
            <a:chOff x="-4648473" y="-2179137"/>
            <a:chExt cx="19540413" cy="11321350"/>
          </a:xfrm>
        </p:grpSpPr>
        <p:pic>
          <p:nvPicPr>
            <p:cNvPr id="70" name="Google Shape;70;p8"/>
            <p:cNvPicPr preferRelativeResize="0"/>
            <p:nvPr/>
          </p:nvPicPr>
          <p:blipFill>
            <a:blip r:embed="rId2">
              <a:alphaModFix/>
            </a:blip>
            <a:stretch>
              <a:fillRect/>
            </a:stretch>
          </p:blipFill>
          <p:spPr>
            <a:xfrm>
              <a:off x="-4648473" y="2328613"/>
              <a:ext cx="6732600" cy="6813600"/>
            </a:xfrm>
            <a:prstGeom prst="diamond">
              <a:avLst/>
            </a:prstGeom>
            <a:noFill/>
            <a:ln>
              <a:noFill/>
            </a:ln>
          </p:spPr>
        </p:pic>
        <p:pic>
          <p:nvPicPr>
            <p:cNvPr id="71" name="Google Shape;71;p8"/>
            <p:cNvPicPr preferRelativeResize="0"/>
            <p:nvPr/>
          </p:nvPicPr>
          <p:blipFill>
            <a:blip r:embed="rId2">
              <a:alphaModFix/>
            </a:blip>
            <a:stretch>
              <a:fillRect/>
            </a:stretch>
          </p:blipFill>
          <p:spPr>
            <a:xfrm flipH="1">
              <a:off x="8159339" y="-2179137"/>
              <a:ext cx="6732600" cy="6813600"/>
            </a:xfrm>
            <a:prstGeom prst="diamond">
              <a:avLst/>
            </a:prstGeom>
            <a:noFill/>
            <a:ln>
              <a:noFill/>
            </a:ln>
          </p:spPr>
        </p:pic>
      </p:grpSp>
      <p:grpSp>
        <p:nvGrpSpPr>
          <p:cNvPr id="72" name="Google Shape;72;p8"/>
          <p:cNvGrpSpPr/>
          <p:nvPr/>
        </p:nvGrpSpPr>
        <p:grpSpPr>
          <a:xfrm>
            <a:off x="1916047" y="-700005"/>
            <a:ext cx="7141751" cy="6567032"/>
            <a:chOff x="1964893" y="-700005"/>
            <a:chExt cx="7141751" cy="6567032"/>
          </a:xfrm>
        </p:grpSpPr>
        <p:pic>
          <p:nvPicPr>
            <p:cNvPr id="73" name="Google Shape;73;p8"/>
            <p:cNvPicPr preferRelativeResize="0"/>
            <p:nvPr/>
          </p:nvPicPr>
          <p:blipFill>
            <a:blip r:embed="rId3">
              <a:alphaModFix/>
            </a:blip>
            <a:stretch>
              <a:fillRect/>
            </a:stretch>
          </p:blipFill>
          <p:spPr>
            <a:xfrm rot="2700000">
              <a:off x="8142184" y="-643272"/>
              <a:ext cx="645199" cy="1170253"/>
            </a:xfrm>
            <a:prstGeom prst="rect">
              <a:avLst/>
            </a:prstGeom>
            <a:noFill/>
            <a:ln>
              <a:noFill/>
            </a:ln>
          </p:spPr>
        </p:pic>
        <p:pic>
          <p:nvPicPr>
            <p:cNvPr id="74" name="Google Shape;74;p8"/>
            <p:cNvPicPr preferRelativeResize="0"/>
            <p:nvPr/>
          </p:nvPicPr>
          <p:blipFill>
            <a:blip r:embed="rId3">
              <a:alphaModFix/>
            </a:blip>
            <a:stretch>
              <a:fillRect/>
            </a:stretch>
          </p:blipFill>
          <p:spPr>
            <a:xfrm rot="8100000">
              <a:off x="2284152" y="4640041"/>
              <a:ext cx="645199" cy="1170253"/>
            </a:xfrm>
            <a:prstGeom prst="rect">
              <a:avLst/>
            </a:prstGeom>
            <a:noFill/>
            <a:ln>
              <a:noFill/>
            </a:ln>
          </p:spPr>
        </p:pic>
      </p:grpSp>
      <p:pic>
        <p:nvPicPr>
          <p:cNvPr id="75" name="Google Shape;75;p8"/>
          <p:cNvPicPr preferRelativeResize="0"/>
          <p:nvPr/>
        </p:nvPicPr>
        <p:blipFill>
          <a:blip r:embed="rId4">
            <a:alphaModFix/>
          </a:blip>
          <a:stretch>
            <a:fillRect/>
          </a:stretch>
        </p:blipFill>
        <p:spPr>
          <a:xfrm>
            <a:off x="-992175" y="475220"/>
            <a:ext cx="1536176" cy="734299"/>
          </a:xfrm>
          <a:prstGeom prst="rect">
            <a:avLst/>
          </a:prstGeom>
          <a:noFill/>
          <a:ln>
            <a:noFill/>
          </a:ln>
        </p:spPr>
      </p:pic>
      <p:sp>
        <p:nvSpPr>
          <p:cNvPr id="76" name="Google Shape;76;p8"/>
          <p:cNvSpPr txBox="1">
            <a:spLocks noGrp="1"/>
          </p:cNvSpPr>
          <p:nvPr>
            <p:ph type="title"/>
          </p:nvPr>
        </p:nvSpPr>
        <p:spPr>
          <a:xfrm>
            <a:off x="138810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grpSp>
        <p:nvGrpSpPr>
          <p:cNvPr id="78" name="Google Shape;78;p9"/>
          <p:cNvGrpSpPr/>
          <p:nvPr/>
        </p:nvGrpSpPr>
        <p:grpSpPr>
          <a:xfrm>
            <a:off x="-4697320" y="-3952864"/>
            <a:ext cx="19589259" cy="11702350"/>
            <a:chOff x="-4697320" y="-3952864"/>
            <a:chExt cx="19589259" cy="11702350"/>
          </a:xfrm>
        </p:grpSpPr>
        <p:pic>
          <p:nvPicPr>
            <p:cNvPr id="79" name="Google Shape;79;p9"/>
            <p:cNvPicPr preferRelativeResize="0"/>
            <p:nvPr/>
          </p:nvPicPr>
          <p:blipFill>
            <a:blip r:embed="rId2">
              <a:alphaModFix/>
            </a:blip>
            <a:stretch>
              <a:fillRect/>
            </a:stretch>
          </p:blipFill>
          <p:spPr>
            <a:xfrm rot="10800000" flipH="1">
              <a:off x="-4697320" y="-3952864"/>
              <a:ext cx="6732600" cy="6813600"/>
            </a:xfrm>
            <a:prstGeom prst="diamond">
              <a:avLst/>
            </a:prstGeom>
            <a:noFill/>
            <a:ln>
              <a:noFill/>
            </a:ln>
          </p:spPr>
        </p:pic>
        <p:pic>
          <p:nvPicPr>
            <p:cNvPr id="80" name="Google Shape;80;p9"/>
            <p:cNvPicPr preferRelativeResize="0"/>
            <p:nvPr/>
          </p:nvPicPr>
          <p:blipFill>
            <a:blip r:embed="rId2">
              <a:alphaModFix/>
            </a:blip>
            <a:stretch>
              <a:fillRect/>
            </a:stretch>
          </p:blipFill>
          <p:spPr>
            <a:xfrm rot="10800000">
              <a:off x="8159339" y="935886"/>
              <a:ext cx="6732600" cy="6813600"/>
            </a:xfrm>
            <a:prstGeom prst="diamond">
              <a:avLst/>
            </a:prstGeom>
            <a:noFill/>
            <a:ln>
              <a:noFill/>
            </a:ln>
          </p:spPr>
        </p:pic>
      </p:grpSp>
      <p:grpSp>
        <p:nvGrpSpPr>
          <p:cNvPr id="81" name="Google Shape;81;p9"/>
          <p:cNvGrpSpPr/>
          <p:nvPr/>
        </p:nvGrpSpPr>
        <p:grpSpPr>
          <a:xfrm>
            <a:off x="2019600" y="-869644"/>
            <a:ext cx="6809597" cy="6835198"/>
            <a:chOff x="2019600" y="-869644"/>
            <a:chExt cx="6809597" cy="6835198"/>
          </a:xfrm>
        </p:grpSpPr>
        <p:pic>
          <p:nvPicPr>
            <p:cNvPr id="82" name="Google Shape;82;p9"/>
            <p:cNvPicPr preferRelativeResize="0"/>
            <p:nvPr/>
          </p:nvPicPr>
          <p:blipFill>
            <a:blip r:embed="rId3">
              <a:alphaModFix/>
            </a:blip>
            <a:stretch>
              <a:fillRect/>
            </a:stretch>
          </p:blipFill>
          <p:spPr>
            <a:xfrm rot="8100000" flipH="1">
              <a:off x="7864738" y="4738568"/>
              <a:ext cx="645199" cy="1170253"/>
            </a:xfrm>
            <a:prstGeom prst="rect">
              <a:avLst/>
            </a:prstGeom>
            <a:noFill/>
            <a:ln>
              <a:noFill/>
            </a:ln>
          </p:spPr>
        </p:pic>
        <p:pic>
          <p:nvPicPr>
            <p:cNvPr id="83" name="Google Shape;83;p9"/>
            <p:cNvPicPr preferRelativeResize="0"/>
            <p:nvPr/>
          </p:nvPicPr>
          <p:blipFill>
            <a:blip r:embed="rId3">
              <a:alphaModFix/>
            </a:blip>
            <a:stretch>
              <a:fillRect/>
            </a:stretch>
          </p:blipFill>
          <p:spPr>
            <a:xfrm rot="2700000" flipH="1">
              <a:off x="2338860" y="-812911"/>
              <a:ext cx="645199" cy="1170253"/>
            </a:xfrm>
            <a:prstGeom prst="rect">
              <a:avLst/>
            </a:prstGeom>
            <a:noFill/>
            <a:ln>
              <a:noFill/>
            </a:ln>
          </p:spPr>
        </p:pic>
      </p:grpSp>
      <p:pic>
        <p:nvPicPr>
          <p:cNvPr id="84" name="Google Shape;84;p9"/>
          <p:cNvPicPr preferRelativeResize="0"/>
          <p:nvPr/>
        </p:nvPicPr>
        <p:blipFill>
          <a:blip r:embed="rId4">
            <a:alphaModFix/>
          </a:blip>
          <a:stretch>
            <a:fillRect/>
          </a:stretch>
        </p:blipFill>
        <p:spPr>
          <a:xfrm rot="10800000" flipH="1">
            <a:off x="-992175" y="4013044"/>
            <a:ext cx="1536176" cy="734299"/>
          </a:xfrm>
          <a:prstGeom prst="rect">
            <a:avLst/>
          </a:prstGeom>
          <a:noFill/>
          <a:ln>
            <a:noFill/>
          </a:ln>
        </p:spPr>
      </p:pic>
      <p:sp>
        <p:nvSpPr>
          <p:cNvPr id="85" name="Google Shape;85;p9"/>
          <p:cNvSpPr txBox="1">
            <a:spLocks noGrp="1"/>
          </p:cNvSpPr>
          <p:nvPr>
            <p:ph type="title"/>
          </p:nvPr>
        </p:nvSpPr>
        <p:spPr>
          <a:xfrm>
            <a:off x="25494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6" name="Google Shape;86;p9"/>
          <p:cNvSpPr txBox="1">
            <a:spLocks noGrp="1"/>
          </p:cNvSpPr>
          <p:nvPr>
            <p:ph type="subTitle" idx="1"/>
          </p:nvPr>
        </p:nvSpPr>
        <p:spPr>
          <a:xfrm>
            <a:off x="25494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7"/>
        <p:cNvGrpSpPr/>
        <p:nvPr/>
      </p:nvGrpSpPr>
      <p:grpSpPr>
        <a:xfrm>
          <a:off x="0" y="0"/>
          <a:ext cx="0" cy="0"/>
          <a:chOff x="0" y="0"/>
          <a:chExt cx="0" cy="0"/>
        </a:xfrm>
      </p:grpSpPr>
      <p:sp>
        <p:nvSpPr>
          <p:cNvPr id="88" name="Google Shape;88;p10"/>
          <p:cNvSpPr>
            <a:spLocks noGrp="1"/>
          </p:cNvSpPr>
          <p:nvPr>
            <p:ph type="pic" idx="2"/>
          </p:nvPr>
        </p:nvSpPr>
        <p:spPr>
          <a:xfrm>
            <a:off x="-27600" y="-35400"/>
            <a:ext cx="9199200" cy="5214300"/>
          </a:xfrm>
          <a:prstGeom prst="rect">
            <a:avLst/>
          </a:prstGeom>
          <a:noFill/>
          <a:ln>
            <a:noFill/>
          </a:ln>
        </p:spPr>
      </p:sp>
      <p:sp>
        <p:nvSpPr>
          <p:cNvPr id="89" name="Google Shape;89;p10"/>
          <p:cNvSpPr txBox="1">
            <a:spLocks noGrp="1"/>
          </p:cNvSpPr>
          <p:nvPr>
            <p:ph type="title"/>
          </p:nvPr>
        </p:nvSpPr>
        <p:spPr>
          <a:xfrm>
            <a:off x="713225" y="521225"/>
            <a:ext cx="7717500" cy="581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1_1_1_2">
    <p:spTree>
      <p:nvGrpSpPr>
        <p:cNvPr id="1" name="Shape 182"/>
        <p:cNvGrpSpPr/>
        <p:nvPr/>
      </p:nvGrpSpPr>
      <p:grpSpPr>
        <a:xfrm>
          <a:off x="0" y="0"/>
          <a:ext cx="0" cy="0"/>
          <a:chOff x="0" y="0"/>
          <a:chExt cx="0" cy="0"/>
        </a:xfrm>
      </p:grpSpPr>
      <p:grpSp>
        <p:nvGrpSpPr>
          <p:cNvPr id="183" name="Google Shape;183;p18"/>
          <p:cNvGrpSpPr/>
          <p:nvPr/>
        </p:nvGrpSpPr>
        <p:grpSpPr>
          <a:xfrm>
            <a:off x="-4648473" y="-2179137"/>
            <a:ext cx="19540413" cy="11321350"/>
            <a:chOff x="-4648473" y="-2179137"/>
            <a:chExt cx="19540413" cy="11321350"/>
          </a:xfrm>
        </p:grpSpPr>
        <p:pic>
          <p:nvPicPr>
            <p:cNvPr id="184" name="Google Shape;184;p18"/>
            <p:cNvPicPr preferRelativeResize="0"/>
            <p:nvPr/>
          </p:nvPicPr>
          <p:blipFill>
            <a:blip r:embed="rId2">
              <a:alphaModFix/>
            </a:blip>
            <a:stretch>
              <a:fillRect/>
            </a:stretch>
          </p:blipFill>
          <p:spPr>
            <a:xfrm>
              <a:off x="-4648473" y="2328613"/>
              <a:ext cx="6732600" cy="6813600"/>
            </a:xfrm>
            <a:prstGeom prst="diamond">
              <a:avLst/>
            </a:prstGeom>
            <a:noFill/>
            <a:ln>
              <a:noFill/>
            </a:ln>
          </p:spPr>
        </p:pic>
        <p:pic>
          <p:nvPicPr>
            <p:cNvPr id="185" name="Google Shape;185;p18"/>
            <p:cNvPicPr preferRelativeResize="0"/>
            <p:nvPr/>
          </p:nvPicPr>
          <p:blipFill>
            <a:blip r:embed="rId2">
              <a:alphaModFix/>
            </a:blip>
            <a:stretch>
              <a:fillRect/>
            </a:stretch>
          </p:blipFill>
          <p:spPr>
            <a:xfrm flipH="1">
              <a:off x="8159339" y="-2179137"/>
              <a:ext cx="6732600" cy="6813600"/>
            </a:xfrm>
            <a:prstGeom prst="diamond">
              <a:avLst/>
            </a:prstGeom>
            <a:noFill/>
            <a:ln>
              <a:noFill/>
            </a:ln>
          </p:spPr>
        </p:pic>
      </p:grpSp>
      <p:grpSp>
        <p:nvGrpSpPr>
          <p:cNvPr id="186" name="Google Shape;186;p18"/>
          <p:cNvGrpSpPr/>
          <p:nvPr/>
        </p:nvGrpSpPr>
        <p:grpSpPr>
          <a:xfrm>
            <a:off x="1916047" y="-700005"/>
            <a:ext cx="7141751" cy="6567032"/>
            <a:chOff x="1964893" y="-700005"/>
            <a:chExt cx="7141751" cy="6567032"/>
          </a:xfrm>
        </p:grpSpPr>
        <p:pic>
          <p:nvPicPr>
            <p:cNvPr id="187" name="Google Shape;187;p18"/>
            <p:cNvPicPr preferRelativeResize="0"/>
            <p:nvPr/>
          </p:nvPicPr>
          <p:blipFill>
            <a:blip r:embed="rId3">
              <a:alphaModFix/>
            </a:blip>
            <a:stretch>
              <a:fillRect/>
            </a:stretch>
          </p:blipFill>
          <p:spPr>
            <a:xfrm rot="2700000">
              <a:off x="8142184" y="-643272"/>
              <a:ext cx="645199" cy="1170253"/>
            </a:xfrm>
            <a:prstGeom prst="rect">
              <a:avLst/>
            </a:prstGeom>
            <a:noFill/>
            <a:ln>
              <a:noFill/>
            </a:ln>
          </p:spPr>
        </p:pic>
        <p:pic>
          <p:nvPicPr>
            <p:cNvPr id="188" name="Google Shape;188;p18"/>
            <p:cNvPicPr preferRelativeResize="0"/>
            <p:nvPr/>
          </p:nvPicPr>
          <p:blipFill>
            <a:blip r:embed="rId3">
              <a:alphaModFix/>
            </a:blip>
            <a:stretch>
              <a:fillRect/>
            </a:stretch>
          </p:blipFill>
          <p:spPr>
            <a:xfrm rot="8100000">
              <a:off x="2284152" y="4640041"/>
              <a:ext cx="645199" cy="1170253"/>
            </a:xfrm>
            <a:prstGeom prst="rect">
              <a:avLst/>
            </a:prstGeom>
            <a:noFill/>
            <a:ln>
              <a:noFill/>
            </a:ln>
          </p:spPr>
        </p:pic>
      </p:grpSp>
      <p:sp>
        <p:nvSpPr>
          <p:cNvPr id="189" name="Google Shape;189;p18"/>
          <p:cNvSpPr txBox="1">
            <a:spLocks noGrp="1"/>
          </p:cNvSpPr>
          <p:nvPr>
            <p:ph type="subTitle" idx="1"/>
          </p:nvPr>
        </p:nvSpPr>
        <p:spPr>
          <a:xfrm>
            <a:off x="1381050" y="1583969"/>
            <a:ext cx="6226800" cy="1554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27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90" name="Google Shape;190;p18"/>
          <p:cNvSpPr txBox="1">
            <a:spLocks noGrp="1"/>
          </p:cNvSpPr>
          <p:nvPr>
            <p:ph type="subTitle" idx="2"/>
          </p:nvPr>
        </p:nvSpPr>
        <p:spPr>
          <a:xfrm>
            <a:off x="1381050" y="3122350"/>
            <a:ext cx="6226800" cy="4191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900">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pic>
        <p:nvPicPr>
          <p:cNvPr id="191" name="Google Shape;191;p18"/>
          <p:cNvPicPr preferRelativeResize="0"/>
          <p:nvPr/>
        </p:nvPicPr>
        <p:blipFill>
          <a:blip r:embed="rId4">
            <a:alphaModFix/>
          </a:blip>
          <a:stretch>
            <a:fillRect/>
          </a:stretch>
        </p:blipFill>
        <p:spPr>
          <a:xfrm>
            <a:off x="-992175" y="1447747"/>
            <a:ext cx="1536176" cy="7342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25"/>
            <a:ext cx="7717500" cy="581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oppins SemiBold"/>
              <a:buNone/>
              <a:defRPr sz="3200">
                <a:solidFill>
                  <a:schemeClr val="dk1"/>
                </a:solidFill>
                <a:latin typeface="Poppins SemiBold"/>
                <a:ea typeface="Poppins SemiBold"/>
                <a:cs typeface="Poppins SemiBold"/>
                <a:sym typeface="Poppins SemiBold"/>
              </a:defRPr>
            </a:lvl1pPr>
            <a:lvl2pPr lvl="1">
              <a:spcBef>
                <a:spcPts val="0"/>
              </a:spcBef>
              <a:spcAft>
                <a:spcPts val="0"/>
              </a:spcAft>
              <a:buClr>
                <a:schemeClr val="dk1"/>
              </a:buClr>
              <a:buSzPts val="3200"/>
              <a:buFont typeface="Poppins SemiBold"/>
              <a:buNone/>
              <a:defRPr sz="3200">
                <a:solidFill>
                  <a:schemeClr val="dk1"/>
                </a:solidFill>
                <a:latin typeface="Poppins SemiBold"/>
                <a:ea typeface="Poppins SemiBold"/>
                <a:cs typeface="Poppins SemiBold"/>
                <a:sym typeface="Poppins SemiBold"/>
              </a:defRPr>
            </a:lvl2pPr>
            <a:lvl3pPr lvl="2">
              <a:spcBef>
                <a:spcPts val="0"/>
              </a:spcBef>
              <a:spcAft>
                <a:spcPts val="0"/>
              </a:spcAft>
              <a:buClr>
                <a:schemeClr val="dk1"/>
              </a:buClr>
              <a:buSzPts val="3200"/>
              <a:buFont typeface="Poppins SemiBold"/>
              <a:buNone/>
              <a:defRPr sz="3200">
                <a:solidFill>
                  <a:schemeClr val="dk1"/>
                </a:solidFill>
                <a:latin typeface="Poppins SemiBold"/>
                <a:ea typeface="Poppins SemiBold"/>
                <a:cs typeface="Poppins SemiBold"/>
                <a:sym typeface="Poppins SemiBold"/>
              </a:defRPr>
            </a:lvl3pPr>
            <a:lvl4pPr lvl="3">
              <a:spcBef>
                <a:spcPts val="0"/>
              </a:spcBef>
              <a:spcAft>
                <a:spcPts val="0"/>
              </a:spcAft>
              <a:buClr>
                <a:schemeClr val="dk1"/>
              </a:buClr>
              <a:buSzPts val="3200"/>
              <a:buFont typeface="Poppins SemiBold"/>
              <a:buNone/>
              <a:defRPr sz="3200">
                <a:solidFill>
                  <a:schemeClr val="dk1"/>
                </a:solidFill>
                <a:latin typeface="Poppins SemiBold"/>
                <a:ea typeface="Poppins SemiBold"/>
                <a:cs typeface="Poppins SemiBold"/>
                <a:sym typeface="Poppins SemiBold"/>
              </a:defRPr>
            </a:lvl4pPr>
            <a:lvl5pPr lvl="4">
              <a:spcBef>
                <a:spcPts val="0"/>
              </a:spcBef>
              <a:spcAft>
                <a:spcPts val="0"/>
              </a:spcAft>
              <a:buClr>
                <a:schemeClr val="dk1"/>
              </a:buClr>
              <a:buSzPts val="3200"/>
              <a:buFont typeface="Poppins SemiBold"/>
              <a:buNone/>
              <a:defRPr sz="3200">
                <a:solidFill>
                  <a:schemeClr val="dk1"/>
                </a:solidFill>
                <a:latin typeface="Poppins SemiBold"/>
                <a:ea typeface="Poppins SemiBold"/>
                <a:cs typeface="Poppins SemiBold"/>
                <a:sym typeface="Poppins SemiBold"/>
              </a:defRPr>
            </a:lvl5pPr>
            <a:lvl6pPr lvl="5">
              <a:spcBef>
                <a:spcPts val="0"/>
              </a:spcBef>
              <a:spcAft>
                <a:spcPts val="0"/>
              </a:spcAft>
              <a:buClr>
                <a:schemeClr val="dk1"/>
              </a:buClr>
              <a:buSzPts val="3200"/>
              <a:buFont typeface="Poppins SemiBold"/>
              <a:buNone/>
              <a:defRPr sz="3200">
                <a:solidFill>
                  <a:schemeClr val="dk1"/>
                </a:solidFill>
                <a:latin typeface="Poppins SemiBold"/>
                <a:ea typeface="Poppins SemiBold"/>
                <a:cs typeface="Poppins SemiBold"/>
                <a:sym typeface="Poppins SemiBold"/>
              </a:defRPr>
            </a:lvl6pPr>
            <a:lvl7pPr lvl="6">
              <a:spcBef>
                <a:spcPts val="0"/>
              </a:spcBef>
              <a:spcAft>
                <a:spcPts val="0"/>
              </a:spcAft>
              <a:buClr>
                <a:schemeClr val="dk1"/>
              </a:buClr>
              <a:buSzPts val="3200"/>
              <a:buFont typeface="Poppins SemiBold"/>
              <a:buNone/>
              <a:defRPr sz="3200">
                <a:solidFill>
                  <a:schemeClr val="dk1"/>
                </a:solidFill>
                <a:latin typeface="Poppins SemiBold"/>
                <a:ea typeface="Poppins SemiBold"/>
                <a:cs typeface="Poppins SemiBold"/>
                <a:sym typeface="Poppins SemiBold"/>
              </a:defRPr>
            </a:lvl7pPr>
            <a:lvl8pPr lvl="7">
              <a:spcBef>
                <a:spcPts val="0"/>
              </a:spcBef>
              <a:spcAft>
                <a:spcPts val="0"/>
              </a:spcAft>
              <a:buClr>
                <a:schemeClr val="dk1"/>
              </a:buClr>
              <a:buSzPts val="3200"/>
              <a:buFont typeface="Poppins SemiBold"/>
              <a:buNone/>
              <a:defRPr sz="3200">
                <a:solidFill>
                  <a:schemeClr val="dk1"/>
                </a:solidFill>
                <a:latin typeface="Poppins SemiBold"/>
                <a:ea typeface="Poppins SemiBold"/>
                <a:cs typeface="Poppins SemiBold"/>
                <a:sym typeface="Poppins SemiBold"/>
              </a:defRPr>
            </a:lvl8pPr>
            <a:lvl9pPr lvl="8">
              <a:spcBef>
                <a:spcPts val="0"/>
              </a:spcBef>
              <a:spcAft>
                <a:spcPts val="0"/>
              </a:spcAft>
              <a:buClr>
                <a:schemeClr val="dk1"/>
              </a:buClr>
              <a:buSzPts val="3200"/>
              <a:buFont typeface="Poppins SemiBold"/>
              <a:buNone/>
              <a:defRPr sz="32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163707"/>
            <a:ext cx="7717500" cy="34707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8" r:id="rId8"/>
    <p:sldLayoutId id="2147483664"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0"/>
          <p:cNvSpPr txBox="1">
            <a:spLocks noGrp="1"/>
          </p:cNvSpPr>
          <p:nvPr>
            <p:ph type="ctrTitle"/>
          </p:nvPr>
        </p:nvSpPr>
        <p:spPr>
          <a:xfrm>
            <a:off x="1790122" y="882174"/>
            <a:ext cx="5563681" cy="246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B.Tech ECE </a:t>
            </a:r>
            <a:br>
              <a:rPr lang="en" sz="3600" dirty="0"/>
            </a:br>
            <a:r>
              <a:rPr lang="en" sz="2000" dirty="0"/>
              <a:t>Project – 1 (BECE497J)</a:t>
            </a:r>
            <a:br>
              <a:rPr lang="en" sz="2400" dirty="0"/>
            </a:br>
            <a:r>
              <a:rPr lang="en" sz="2000" b="1" dirty="0">
                <a:latin typeface="DM Sans" pitchFamily="2" charset="0"/>
              </a:rPr>
              <a:t>Final </a:t>
            </a:r>
            <a:r>
              <a:rPr lang="en" sz="2000" b="1" dirty="0">
                <a:latin typeface="DM Sans" pitchFamily="2" charset="0"/>
                <a:cs typeface="Poppins"/>
                <a:sym typeface="Poppins"/>
              </a:rPr>
              <a:t>Review</a:t>
            </a:r>
            <a:br>
              <a:rPr lang="en" sz="2000" dirty="0">
                <a:latin typeface="Poppins"/>
                <a:cs typeface="Poppins"/>
                <a:sym typeface="Poppins"/>
              </a:rPr>
            </a:br>
            <a:r>
              <a:rPr lang="en" sz="2000" b="1" dirty="0">
                <a:latin typeface="Poppins"/>
                <a:cs typeface="Poppins"/>
                <a:sym typeface="Poppins"/>
              </a:rPr>
              <a:t>Title: </a:t>
            </a:r>
            <a:r>
              <a:rPr lang="en" sz="2000" dirty="0">
                <a:latin typeface="Poppins"/>
                <a:cs typeface="Poppins"/>
                <a:sym typeface="Poppins"/>
              </a:rPr>
              <a:t>Brain tumor recognition and classification</a:t>
            </a:r>
            <a:endParaRPr dirty="0"/>
          </a:p>
        </p:txBody>
      </p:sp>
      <p:pic>
        <p:nvPicPr>
          <p:cNvPr id="279" name="Google Shape;279;p30"/>
          <p:cNvPicPr preferRelativeResize="0"/>
          <p:nvPr/>
        </p:nvPicPr>
        <p:blipFill>
          <a:blip r:embed="rId3">
            <a:alphaModFix/>
          </a:blip>
          <a:stretch>
            <a:fillRect/>
          </a:stretch>
        </p:blipFill>
        <p:spPr>
          <a:xfrm flipH="1">
            <a:off x="6001255" y="68761"/>
            <a:ext cx="6732675" cy="6813477"/>
          </a:xfrm>
          <a:prstGeom prst="rect">
            <a:avLst/>
          </a:prstGeom>
          <a:noFill/>
          <a:ln>
            <a:noFill/>
          </a:ln>
        </p:spPr>
      </p:pic>
      <p:grpSp>
        <p:nvGrpSpPr>
          <p:cNvPr id="281" name="Google Shape;281;p30"/>
          <p:cNvGrpSpPr/>
          <p:nvPr/>
        </p:nvGrpSpPr>
        <p:grpSpPr>
          <a:xfrm>
            <a:off x="3803900" y="538898"/>
            <a:ext cx="2304239" cy="3889252"/>
            <a:chOff x="3803900" y="538898"/>
            <a:chExt cx="2304239" cy="3889252"/>
          </a:xfrm>
        </p:grpSpPr>
        <p:pic>
          <p:nvPicPr>
            <p:cNvPr id="282" name="Google Shape;282;p30"/>
            <p:cNvPicPr preferRelativeResize="0"/>
            <p:nvPr/>
          </p:nvPicPr>
          <p:blipFill>
            <a:blip r:embed="rId4">
              <a:alphaModFix/>
            </a:blip>
            <a:stretch>
              <a:fillRect/>
            </a:stretch>
          </p:blipFill>
          <p:spPr>
            <a:xfrm>
              <a:off x="3803900" y="3693851"/>
              <a:ext cx="1536176" cy="734299"/>
            </a:xfrm>
            <a:prstGeom prst="rect">
              <a:avLst/>
            </a:prstGeom>
            <a:noFill/>
            <a:ln>
              <a:noFill/>
            </a:ln>
          </p:spPr>
        </p:pic>
        <p:pic>
          <p:nvPicPr>
            <p:cNvPr id="283" name="Google Shape;283;p30"/>
            <p:cNvPicPr preferRelativeResize="0"/>
            <p:nvPr/>
          </p:nvPicPr>
          <p:blipFill>
            <a:blip r:embed="rId4">
              <a:alphaModFix/>
            </a:blip>
            <a:stretch>
              <a:fillRect/>
            </a:stretch>
          </p:blipFill>
          <p:spPr>
            <a:xfrm rot="10800000">
              <a:off x="4571963" y="538898"/>
              <a:ext cx="1536176" cy="734299"/>
            </a:xfrm>
            <a:prstGeom prst="rect">
              <a:avLst/>
            </a:prstGeom>
            <a:noFill/>
            <a:ln>
              <a:noFill/>
            </a:ln>
          </p:spPr>
        </p:pic>
      </p:grpSp>
      <p:pic>
        <p:nvPicPr>
          <p:cNvPr id="284" name="Google Shape;284;p30"/>
          <p:cNvPicPr preferRelativeResize="0"/>
          <p:nvPr/>
        </p:nvPicPr>
        <p:blipFill>
          <a:blip r:embed="rId5">
            <a:alphaModFix/>
          </a:blip>
          <a:stretch>
            <a:fillRect/>
          </a:stretch>
        </p:blipFill>
        <p:spPr>
          <a:xfrm rot="-2700000">
            <a:off x="8702417" y="3750580"/>
            <a:ext cx="645199" cy="1170253"/>
          </a:xfrm>
          <a:prstGeom prst="rect">
            <a:avLst/>
          </a:prstGeom>
          <a:noFill/>
          <a:ln>
            <a:noFill/>
          </a:ln>
        </p:spPr>
      </p:pic>
      <p:pic>
        <p:nvPicPr>
          <p:cNvPr id="280" name="Google Shape;280;p30"/>
          <p:cNvPicPr preferRelativeResize="0"/>
          <p:nvPr/>
        </p:nvPicPr>
        <p:blipFill>
          <a:blip r:embed="rId6">
            <a:alphaModFix/>
          </a:blip>
          <a:stretch>
            <a:fillRect/>
          </a:stretch>
        </p:blipFill>
        <p:spPr>
          <a:xfrm>
            <a:off x="4672264" y="-348950"/>
            <a:ext cx="4929803" cy="3381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EE3C91C1-7296-FBA5-8E0E-9A565D6EEBB4}"/>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1EF6B465-1EBA-1A44-17F6-87902DD39D2A}"/>
              </a:ext>
            </a:extLst>
          </p:cNvPr>
          <p:cNvSpPr>
            <a:spLocks noGrp="1"/>
          </p:cNvSpPr>
          <p:nvPr>
            <p:ph type="body" idx="1"/>
          </p:nvPr>
        </p:nvSpPr>
        <p:spPr>
          <a:xfrm>
            <a:off x="427007" y="272810"/>
            <a:ext cx="8289986" cy="4597879"/>
          </a:xfrm>
        </p:spPr>
        <p:txBody>
          <a:bodyPr/>
          <a:lstStyle/>
          <a:p>
            <a:pPr marL="152400" indent="0">
              <a:buNone/>
            </a:pPr>
            <a:r>
              <a:rPr lang="en-IN" sz="2800" b="1" dirty="0"/>
              <a:t>Project Objective</a:t>
            </a:r>
          </a:p>
          <a:p>
            <a:endParaRPr lang="en-IN" sz="2800" b="1" dirty="0"/>
          </a:p>
          <a:p>
            <a:pPr marL="152400" indent="0">
              <a:lnSpc>
                <a:spcPct val="150000"/>
              </a:lnSpc>
              <a:buNone/>
            </a:pPr>
            <a:r>
              <a:rPr lang="en-IN" sz="1400" dirty="0"/>
              <a:t>The primary objective of this project is to develop a comprehensive and robust system for the detection and classification of brain tumours using advanced machine learning and deep learning techniques. This system aims to achieve the following:</a:t>
            </a:r>
          </a:p>
          <a:p>
            <a:pPr marL="152400" indent="0">
              <a:lnSpc>
                <a:spcPct val="150000"/>
              </a:lnSpc>
              <a:buNone/>
            </a:pPr>
            <a:endParaRPr lang="en-IN" sz="1400" dirty="0"/>
          </a:p>
          <a:p>
            <a:pPr>
              <a:lnSpc>
                <a:spcPct val="150000"/>
              </a:lnSpc>
            </a:pPr>
            <a:r>
              <a:rPr lang="en-IN" sz="1400" dirty="0"/>
              <a:t>Enhanced Image Preprocessing</a:t>
            </a:r>
          </a:p>
          <a:p>
            <a:pPr>
              <a:lnSpc>
                <a:spcPct val="150000"/>
              </a:lnSpc>
            </a:pPr>
            <a:r>
              <a:rPr lang="en-IN" sz="1400" dirty="0"/>
              <a:t>Accurate Tumour Segmentation</a:t>
            </a:r>
          </a:p>
          <a:p>
            <a:pPr>
              <a:lnSpc>
                <a:spcPct val="150000"/>
              </a:lnSpc>
            </a:pPr>
            <a:r>
              <a:rPr lang="en-IN" sz="1400" dirty="0"/>
              <a:t>Effective Tumour Classification</a:t>
            </a:r>
          </a:p>
          <a:p>
            <a:pPr>
              <a:lnSpc>
                <a:spcPct val="150000"/>
              </a:lnSpc>
            </a:pPr>
            <a:r>
              <a:rPr lang="en-IN" sz="1400" dirty="0"/>
              <a:t>Address Data Challenges</a:t>
            </a:r>
          </a:p>
          <a:p>
            <a:pPr>
              <a:lnSpc>
                <a:spcPct val="150000"/>
              </a:lnSpc>
            </a:pPr>
            <a:r>
              <a:rPr lang="en-IN" sz="1400" dirty="0"/>
              <a:t>Model Evaluation and Validation</a:t>
            </a:r>
          </a:p>
          <a:p>
            <a:pPr marL="152400" indent="0">
              <a:buNone/>
            </a:pPr>
            <a:endParaRPr lang="en-IN" sz="1400" dirty="0"/>
          </a:p>
        </p:txBody>
      </p:sp>
    </p:spTree>
    <p:extLst>
      <p:ext uri="{BB962C8B-B14F-4D97-AF65-F5344CB8AC3E}">
        <p14:creationId xmlns:p14="http://schemas.microsoft.com/office/powerpoint/2010/main" val="2392919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D871662D-B080-6403-F0F8-67EE0D2F55D3}"/>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66B05747-A53A-9BAB-9114-A5459A5D1720}"/>
              </a:ext>
            </a:extLst>
          </p:cNvPr>
          <p:cNvSpPr>
            <a:spLocks noGrp="1"/>
          </p:cNvSpPr>
          <p:nvPr>
            <p:ph type="body" idx="1"/>
          </p:nvPr>
        </p:nvSpPr>
        <p:spPr>
          <a:xfrm>
            <a:off x="427007" y="272810"/>
            <a:ext cx="8289986" cy="4597879"/>
          </a:xfrm>
        </p:spPr>
        <p:txBody>
          <a:bodyPr numCol="2"/>
          <a:lstStyle/>
          <a:p>
            <a:pPr marL="152400" indent="0">
              <a:buNone/>
            </a:pPr>
            <a:r>
              <a:rPr lang="en-IN" sz="2800" b="1" dirty="0"/>
              <a:t>Project Objective</a:t>
            </a:r>
          </a:p>
          <a:p>
            <a:pPr marL="152400" indent="0">
              <a:lnSpc>
                <a:spcPct val="150000"/>
              </a:lnSpc>
              <a:buNone/>
            </a:pPr>
            <a:endParaRPr lang="en-IN" sz="1400" b="1" dirty="0"/>
          </a:p>
          <a:p>
            <a:pPr marL="152400" indent="0">
              <a:lnSpc>
                <a:spcPct val="150000"/>
              </a:lnSpc>
              <a:buNone/>
            </a:pPr>
            <a:r>
              <a:rPr lang="en-IN" sz="1400" b="1" dirty="0"/>
              <a:t>Proposed System Architecture</a:t>
            </a:r>
          </a:p>
          <a:p>
            <a:pPr>
              <a:lnSpc>
                <a:spcPct val="150000"/>
              </a:lnSpc>
              <a:buFont typeface="+mj-lt"/>
              <a:buAutoNum type="arabicPeriod"/>
            </a:pPr>
            <a:r>
              <a:rPr lang="en-IN" sz="1400" b="1" dirty="0"/>
              <a:t>Image Acquisition</a:t>
            </a:r>
            <a:endParaRPr lang="en-IN" sz="1400" dirty="0"/>
          </a:p>
          <a:p>
            <a:pPr>
              <a:lnSpc>
                <a:spcPct val="150000"/>
              </a:lnSpc>
              <a:buFont typeface="+mj-lt"/>
              <a:buAutoNum type="arabicPeriod"/>
            </a:pPr>
            <a:r>
              <a:rPr lang="en-IN" sz="1400" b="1" dirty="0"/>
              <a:t>Preprocessing</a:t>
            </a:r>
            <a:endParaRPr lang="en-IN" sz="1400" dirty="0"/>
          </a:p>
          <a:p>
            <a:pPr marL="742950" lvl="1" indent="-285750">
              <a:lnSpc>
                <a:spcPct val="150000"/>
              </a:lnSpc>
              <a:buFont typeface="+mj-lt"/>
              <a:buAutoNum type="arabicPeriod"/>
            </a:pPr>
            <a:r>
              <a:rPr lang="en-IN" sz="1400" dirty="0"/>
              <a:t>Normalization</a:t>
            </a:r>
          </a:p>
          <a:p>
            <a:pPr marL="742950" lvl="1" indent="-285750">
              <a:lnSpc>
                <a:spcPct val="150000"/>
              </a:lnSpc>
              <a:buFont typeface="+mj-lt"/>
              <a:buAutoNum type="arabicPeriod"/>
            </a:pPr>
            <a:r>
              <a:rPr lang="en-IN" sz="1400" dirty="0"/>
              <a:t>Noise Reduction (Anisotropic Diffusion)</a:t>
            </a:r>
          </a:p>
          <a:p>
            <a:pPr>
              <a:lnSpc>
                <a:spcPct val="150000"/>
              </a:lnSpc>
              <a:buFont typeface="+mj-lt"/>
              <a:buAutoNum type="arabicPeriod"/>
            </a:pPr>
            <a:r>
              <a:rPr lang="en-IN" sz="1400" b="1" dirty="0"/>
              <a:t>Segmentation</a:t>
            </a:r>
            <a:endParaRPr lang="en-IN" sz="1400" dirty="0"/>
          </a:p>
          <a:p>
            <a:pPr marL="742950" lvl="1" indent="-285750">
              <a:lnSpc>
                <a:spcPct val="150000"/>
              </a:lnSpc>
              <a:buFont typeface="+mj-lt"/>
              <a:buAutoNum type="arabicPeriod"/>
            </a:pPr>
            <a:r>
              <a:rPr lang="en-IN" sz="1400" dirty="0"/>
              <a:t>Otsu’s Thresholding</a:t>
            </a:r>
          </a:p>
          <a:p>
            <a:pPr marL="742950" lvl="1" indent="-285750">
              <a:lnSpc>
                <a:spcPct val="150000"/>
              </a:lnSpc>
              <a:buFont typeface="+mj-lt"/>
              <a:buAutoNum type="arabicPeriod"/>
            </a:pPr>
            <a:r>
              <a:rPr lang="en-IN" sz="1400" dirty="0"/>
              <a:t>Canny Edge Detection</a:t>
            </a:r>
          </a:p>
          <a:p>
            <a:pPr marL="742950" lvl="1" indent="-285750">
              <a:lnSpc>
                <a:spcPct val="150000"/>
              </a:lnSpc>
              <a:buFont typeface="+mj-lt"/>
              <a:buAutoNum type="arabicPeriod"/>
            </a:pPr>
            <a:r>
              <a:rPr lang="en-IN" sz="1400" dirty="0"/>
              <a:t>Fuzzy C-Means Clustering</a:t>
            </a:r>
          </a:p>
          <a:p>
            <a:pPr marL="742950" lvl="1" indent="-285750">
              <a:lnSpc>
                <a:spcPct val="150000"/>
              </a:lnSpc>
              <a:buFont typeface="+mj-lt"/>
              <a:buAutoNum type="arabicPeriod"/>
            </a:pPr>
            <a:r>
              <a:rPr lang="en-IN" sz="1400" dirty="0"/>
              <a:t>K-Means Clustering</a:t>
            </a:r>
          </a:p>
          <a:p>
            <a:pPr marL="742950" lvl="1" indent="-285750">
              <a:lnSpc>
                <a:spcPct val="150000"/>
              </a:lnSpc>
              <a:buFont typeface="+mj-lt"/>
              <a:buAutoNum type="arabicPeriod"/>
            </a:pPr>
            <a:r>
              <a:rPr lang="en-IN" sz="1400" dirty="0"/>
              <a:t>Watershed Segmentation</a:t>
            </a:r>
          </a:p>
          <a:p>
            <a:pPr marL="742950" lvl="1" indent="-285750">
              <a:lnSpc>
                <a:spcPct val="150000"/>
              </a:lnSpc>
              <a:buFont typeface="+mj-lt"/>
              <a:buAutoNum type="arabicPeriod"/>
            </a:pPr>
            <a:r>
              <a:rPr lang="en-IN" sz="1400" dirty="0"/>
              <a:t>Area-Based Segmentation</a:t>
            </a:r>
          </a:p>
          <a:p>
            <a:pPr>
              <a:lnSpc>
                <a:spcPct val="150000"/>
              </a:lnSpc>
              <a:buFont typeface="+mj-lt"/>
              <a:buAutoNum type="arabicPeriod"/>
            </a:pPr>
            <a:endParaRPr lang="en-IN" sz="1400" b="1" dirty="0"/>
          </a:p>
          <a:p>
            <a:pPr>
              <a:lnSpc>
                <a:spcPct val="150000"/>
              </a:lnSpc>
              <a:buFont typeface="+mj-lt"/>
              <a:buAutoNum type="arabicPeriod"/>
            </a:pPr>
            <a:endParaRPr lang="en-IN" sz="1400" b="1" dirty="0"/>
          </a:p>
          <a:p>
            <a:pPr>
              <a:lnSpc>
                <a:spcPct val="150000"/>
              </a:lnSpc>
              <a:buFont typeface="+mj-lt"/>
              <a:buAutoNum type="arabicPeriod"/>
            </a:pPr>
            <a:r>
              <a:rPr lang="en-IN" sz="1400" b="1" dirty="0"/>
              <a:t>Feature Extraction</a:t>
            </a:r>
            <a:endParaRPr lang="en-IN" sz="1400" dirty="0"/>
          </a:p>
          <a:p>
            <a:pPr marL="742950" lvl="1" indent="-285750">
              <a:lnSpc>
                <a:spcPct val="150000"/>
              </a:lnSpc>
              <a:buFont typeface="+mj-lt"/>
              <a:buAutoNum type="arabicPeriod"/>
            </a:pPr>
            <a:r>
              <a:rPr lang="en-IN" sz="1400" dirty="0"/>
              <a:t>Discrete Wavelet Transform (DWT)</a:t>
            </a:r>
          </a:p>
          <a:p>
            <a:pPr>
              <a:lnSpc>
                <a:spcPct val="150000"/>
              </a:lnSpc>
              <a:buFont typeface="+mj-lt"/>
              <a:buAutoNum type="arabicPeriod"/>
            </a:pPr>
            <a:r>
              <a:rPr lang="en-IN" sz="1400" b="1" dirty="0"/>
              <a:t>Classification</a:t>
            </a:r>
            <a:endParaRPr lang="en-IN" sz="1400" dirty="0"/>
          </a:p>
          <a:p>
            <a:pPr marL="742950" lvl="1" indent="-285750">
              <a:lnSpc>
                <a:spcPct val="150000"/>
              </a:lnSpc>
              <a:buFont typeface="+mj-lt"/>
              <a:buAutoNum type="arabicPeriod"/>
            </a:pPr>
            <a:r>
              <a:rPr lang="en-IN" sz="1400" dirty="0"/>
              <a:t>Support Vector Machine (SVM)</a:t>
            </a:r>
          </a:p>
          <a:p>
            <a:pPr marL="742950" lvl="1" indent="-285750">
              <a:lnSpc>
                <a:spcPct val="150000"/>
              </a:lnSpc>
              <a:buFont typeface="+mj-lt"/>
              <a:buAutoNum type="arabicPeriod"/>
            </a:pPr>
            <a:r>
              <a:rPr lang="en-IN" sz="1400" dirty="0"/>
              <a:t>Convolutional Neural Networks (CNNs) including ResNet-50 and Inception V3</a:t>
            </a:r>
          </a:p>
          <a:p>
            <a:pPr marL="742950" lvl="1" indent="-285750">
              <a:lnSpc>
                <a:spcPct val="150000"/>
              </a:lnSpc>
              <a:buFont typeface="+mj-lt"/>
              <a:buAutoNum type="arabicPeriod"/>
            </a:pPr>
            <a:r>
              <a:rPr lang="en-IN" sz="1400" dirty="0"/>
              <a:t>Transfer Learning</a:t>
            </a:r>
          </a:p>
          <a:p>
            <a:pPr>
              <a:lnSpc>
                <a:spcPct val="150000"/>
              </a:lnSpc>
              <a:buFont typeface="+mj-lt"/>
              <a:buAutoNum type="arabicPeriod"/>
            </a:pPr>
            <a:r>
              <a:rPr lang="en-IN" sz="1400" b="1" dirty="0"/>
              <a:t>Model Training and Validation</a:t>
            </a:r>
            <a:endParaRPr lang="en-IN" sz="1400" dirty="0"/>
          </a:p>
          <a:p>
            <a:pPr marL="742950" lvl="1" indent="-285750">
              <a:lnSpc>
                <a:spcPct val="150000"/>
              </a:lnSpc>
              <a:buFont typeface="+mj-lt"/>
              <a:buAutoNum type="arabicPeriod"/>
            </a:pPr>
            <a:r>
              <a:rPr lang="en-IN" sz="1400" dirty="0"/>
              <a:t>Data Augmentation</a:t>
            </a:r>
          </a:p>
          <a:p>
            <a:pPr marL="742950" lvl="1" indent="-285750">
              <a:lnSpc>
                <a:spcPct val="150000"/>
              </a:lnSpc>
              <a:buFont typeface="+mj-lt"/>
              <a:buAutoNum type="arabicPeriod"/>
            </a:pPr>
            <a:r>
              <a:rPr lang="en-IN" sz="1400" dirty="0"/>
              <a:t>Cross-Validation</a:t>
            </a:r>
          </a:p>
          <a:p>
            <a:pPr marL="495300" indent="-342900">
              <a:lnSpc>
                <a:spcPct val="150000"/>
              </a:lnSpc>
              <a:buFont typeface="+mj-lt"/>
              <a:buAutoNum type="arabicPeriod"/>
            </a:pPr>
            <a:r>
              <a:rPr lang="en-IN" sz="1400" b="1" dirty="0"/>
              <a:t>Performance Evaluation</a:t>
            </a:r>
            <a:endParaRPr lang="en-IN" sz="1400" dirty="0"/>
          </a:p>
          <a:p>
            <a:pPr marL="1714500" lvl="3" indent="-342900">
              <a:lnSpc>
                <a:spcPct val="150000"/>
              </a:lnSpc>
              <a:buFont typeface="+mj-lt"/>
              <a:buAutoNum type="arabicPeriod"/>
            </a:pPr>
            <a:endParaRPr lang="en-IN" sz="1400" dirty="0"/>
          </a:p>
          <a:p>
            <a:pPr marL="152400" indent="0">
              <a:buNone/>
            </a:pPr>
            <a:endParaRPr lang="en-IN" sz="1400" dirty="0"/>
          </a:p>
        </p:txBody>
      </p:sp>
    </p:spTree>
    <p:extLst>
      <p:ext uri="{BB962C8B-B14F-4D97-AF65-F5344CB8AC3E}">
        <p14:creationId xmlns:p14="http://schemas.microsoft.com/office/powerpoint/2010/main" val="1554443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954D91-026F-B7E7-C4E7-F8C996003F0D}"/>
              </a:ext>
            </a:extLst>
          </p:cNvPr>
          <p:cNvSpPr txBox="1"/>
          <p:nvPr/>
        </p:nvSpPr>
        <p:spPr>
          <a:xfrm>
            <a:off x="543464" y="94891"/>
            <a:ext cx="2570672" cy="523220"/>
          </a:xfrm>
          <a:prstGeom prst="rect">
            <a:avLst/>
          </a:prstGeom>
          <a:noFill/>
        </p:spPr>
        <p:txBody>
          <a:bodyPr wrap="square" rtlCol="0">
            <a:spAutoFit/>
          </a:bodyPr>
          <a:lstStyle/>
          <a:p>
            <a:r>
              <a:rPr lang="en" sz="2800" b="1" dirty="0">
                <a:solidFill>
                  <a:schemeClr val="tx1"/>
                </a:solidFill>
                <a:latin typeface="DM Sans" pitchFamily="2" charset="0"/>
              </a:rPr>
              <a:t>Flowchart</a:t>
            </a:r>
            <a:r>
              <a:rPr lang="en" sz="2400" b="1" dirty="0">
                <a:solidFill>
                  <a:schemeClr val="tx1"/>
                </a:solidFill>
                <a:latin typeface="DM Sans" pitchFamily="2" charset="0"/>
              </a:rPr>
              <a:t>:</a:t>
            </a:r>
            <a:endParaRPr lang="en-IN" sz="2400" b="1" dirty="0">
              <a:solidFill>
                <a:schemeClr val="tx1"/>
              </a:solidFill>
              <a:latin typeface="DM Sans" pitchFamily="2" charset="0"/>
            </a:endParaRPr>
          </a:p>
        </p:txBody>
      </p:sp>
      <p:pic>
        <p:nvPicPr>
          <p:cNvPr id="4098" name="Picture 2" descr="Output image">
            <a:extLst>
              <a:ext uri="{FF2B5EF4-FFF2-40B4-BE49-F238E27FC236}">
                <a16:creationId xmlns:a16="http://schemas.microsoft.com/office/drawing/2014/main" id="{88F4C31B-8558-3E1B-9B04-DF4849060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254" y="558636"/>
            <a:ext cx="5029200" cy="4489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532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0EC02D-64DE-3641-8BDD-B0B7E3B3075B}"/>
              </a:ext>
            </a:extLst>
          </p:cNvPr>
          <p:cNvSpPr>
            <a:spLocks noGrp="1"/>
          </p:cNvSpPr>
          <p:nvPr>
            <p:ph type="title"/>
          </p:nvPr>
        </p:nvSpPr>
        <p:spPr>
          <a:xfrm>
            <a:off x="119386" y="238748"/>
            <a:ext cx="8215115" cy="4152098"/>
          </a:xfrm>
        </p:spPr>
        <p:txBody>
          <a:bodyPr/>
          <a:lstStyle/>
          <a:p>
            <a:r>
              <a:rPr lang="en-IN" sz="2800" dirty="0"/>
              <a:t>Preprocessing (Anisotropic diffusion)</a:t>
            </a:r>
            <a:br>
              <a:rPr lang="en-IN" sz="2800" dirty="0"/>
            </a:br>
            <a:br>
              <a:rPr lang="en-IN" sz="1400" dirty="0"/>
            </a:br>
            <a:endParaRPr lang="en-IN" sz="2800" dirty="0"/>
          </a:p>
        </p:txBody>
      </p:sp>
      <p:pic>
        <p:nvPicPr>
          <p:cNvPr id="7" name="Picture 6">
            <a:extLst>
              <a:ext uri="{FF2B5EF4-FFF2-40B4-BE49-F238E27FC236}">
                <a16:creationId xmlns:a16="http://schemas.microsoft.com/office/drawing/2014/main" id="{54144085-4C98-E62A-62F7-181FA618FCE0}"/>
              </a:ext>
            </a:extLst>
          </p:cNvPr>
          <p:cNvPicPr>
            <a:picLocks noChangeAspect="1"/>
          </p:cNvPicPr>
          <p:nvPr/>
        </p:nvPicPr>
        <p:blipFill>
          <a:blip r:embed="rId2"/>
          <a:srcRect r="2036"/>
          <a:stretch/>
        </p:blipFill>
        <p:spPr>
          <a:xfrm>
            <a:off x="77638" y="1427025"/>
            <a:ext cx="4149306" cy="2852060"/>
          </a:xfrm>
          <a:prstGeom prst="rect">
            <a:avLst/>
          </a:prstGeom>
        </p:spPr>
      </p:pic>
      <p:sp>
        <p:nvSpPr>
          <p:cNvPr id="5" name="Rectangle 1">
            <a:extLst>
              <a:ext uri="{FF2B5EF4-FFF2-40B4-BE49-F238E27FC236}">
                <a16:creationId xmlns:a16="http://schemas.microsoft.com/office/drawing/2014/main" id="{3BADBAAD-F5AD-A7DE-DD43-8938DD4E5D49}"/>
              </a:ext>
            </a:extLst>
          </p:cNvPr>
          <p:cNvSpPr>
            <a:spLocks noChangeArrowheads="1"/>
          </p:cNvSpPr>
          <p:nvPr/>
        </p:nvSpPr>
        <p:spPr bwMode="auto">
          <a:xfrm>
            <a:off x="4149306" y="864415"/>
            <a:ext cx="4856671" cy="426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Noise Reduction</a:t>
            </a:r>
            <a:r>
              <a:rPr kumimoji="0" lang="en-US" altLang="en-US" b="0" i="0" u="none" strike="noStrike" cap="none" normalizeH="0" baseline="0" dirty="0">
                <a:ln>
                  <a:noFill/>
                </a:ln>
                <a:solidFill>
                  <a:schemeClr val="tx1"/>
                </a:solidFill>
                <a:effectLst/>
                <a:latin typeface="DM Sans" pitchFamily="2" charset="0"/>
              </a:rPr>
              <a:t>: Anisotropic diffusion smooths the image while reducing random noise, making it easier to process without losing important details.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Edge Preservation</a:t>
            </a:r>
            <a:r>
              <a:rPr kumimoji="0" lang="en-US" altLang="en-US" b="0" i="0" u="none" strike="noStrike" cap="none" normalizeH="0" baseline="0" dirty="0">
                <a:ln>
                  <a:noFill/>
                </a:ln>
                <a:solidFill>
                  <a:schemeClr val="tx1"/>
                </a:solidFill>
                <a:effectLst/>
                <a:latin typeface="DM Sans" pitchFamily="2" charset="0"/>
              </a:rPr>
              <a:t>: It selectively smooths the image while preserving the sharp edges, which helps in maintaining the boundaries of structures like tumors.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Improves Segmentation Accuracy</a:t>
            </a:r>
            <a:r>
              <a:rPr kumimoji="0" lang="en-US" altLang="en-US" b="0" i="0" u="none" strike="noStrike" cap="none" normalizeH="0" baseline="0" dirty="0">
                <a:ln>
                  <a:noFill/>
                </a:ln>
                <a:solidFill>
                  <a:schemeClr val="tx1"/>
                </a:solidFill>
                <a:effectLst/>
                <a:latin typeface="DM Sans" pitchFamily="2" charset="0"/>
              </a:rPr>
              <a:t>: By reducing noise and enhancing edges, it helps clustering and segmentation methods in identifying distinct regions.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Preparation for Feature Extraction</a:t>
            </a:r>
            <a:r>
              <a:rPr kumimoji="0" lang="en-US" altLang="en-US" b="0" i="0" u="none" strike="noStrike" cap="none" normalizeH="0" baseline="0" dirty="0">
                <a:ln>
                  <a:noFill/>
                </a:ln>
                <a:solidFill>
                  <a:schemeClr val="tx1"/>
                </a:solidFill>
                <a:effectLst/>
                <a:latin typeface="DM Sans" pitchFamily="2" charset="0"/>
              </a:rPr>
              <a:t>: The enhanced image quality after anisotropic diffusion makes feature extraction (for classification) more reliable and accurate.</a:t>
            </a:r>
          </a:p>
        </p:txBody>
      </p:sp>
    </p:spTree>
    <p:extLst>
      <p:ext uri="{BB962C8B-B14F-4D97-AF65-F5344CB8AC3E}">
        <p14:creationId xmlns:p14="http://schemas.microsoft.com/office/powerpoint/2010/main" val="3628922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DA77C-7A22-A7AA-1331-47F2C53C8B5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D35F514-80CD-E2B2-17FF-D0FD9417D7A0}"/>
              </a:ext>
            </a:extLst>
          </p:cNvPr>
          <p:cNvSpPr>
            <a:spLocks noGrp="1"/>
          </p:cNvSpPr>
          <p:nvPr>
            <p:ph type="title"/>
          </p:nvPr>
        </p:nvSpPr>
        <p:spPr>
          <a:xfrm>
            <a:off x="402672" y="391923"/>
            <a:ext cx="8215115" cy="4152098"/>
          </a:xfrm>
        </p:spPr>
        <p:txBody>
          <a:bodyPr/>
          <a:lstStyle/>
          <a:p>
            <a:r>
              <a:rPr lang="en-IN" sz="2800" dirty="0"/>
              <a:t>Otsu’s thresholding</a:t>
            </a:r>
            <a:br>
              <a:rPr lang="en-IN" sz="2800" dirty="0"/>
            </a:br>
            <a:br>
              <a:rPr lang="en-IN" sz="1400" dirty="0"/>
            </a:br>
            <a:endParaRPr lang="en-IN" sz="2800" dirty="0"/>
          </a:p>
        </p:txBody>
      </p:sp>
      <p:sp>
        <p:nvSpPr>
          <p:cNvPr id="2" name="Rectangle 1">
            <a:extLst>
              <a:ext uri="{FF2B5EF4-FFF2-40B4-BE49-F238E27FC236}">
                <a16:creationId xmlns:a16="http://schemas.microsoft.com/office/drawing/2014/main" id="{A50A7462-0DA5-B326-0D9A-A3A32725E41D}"/>
              </a:ext>
            </a:extLst>
          </p:cNvPr>
          <p:cNvSpPr>
            <a:spLocks noChangeArrowheads="1"/>
          </p:cNvSpPr>
          <p:nvPr/>
        </p:nvSpPr>
        <p:spPr bwMode="auto">
          <a:xfrm>
            <a:off x="4510230" y="556347"/>
            <a:ext cx="4572000" cy="4587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Automatic Threshold Selection</a:t>
            </a:r>
            <a:r>
              <a:rPr kumimoji="0" lang="en-US" altLang="en-US" b="0" i="0" u="none" strike="noStrike" cap="none" normalizeH="0" baseline="0" dirty="0">
                <a:ln>
                  <a:noFill/>
                </a:ln>
                <a:solidFill>
                  <a:schemeClr val="tx1"/>
                </a:solidFill>
                <a:effectLst/>
                <a:latin typeface="DM Sans" pitchFamily="2" charset="0"/>
              </a:rPr>
              <a:t>: Determines an optimal threshold value automatically for separating foreground (tumor) from background (healthy tissue).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Binarization</a:t>
            </a:r>
            <a:r>
              <a:rPr kumimoji="0" lang="en-US" altLang="en-US" b="0" i="0" u="none" strike="noStrike" cap="none" normalizeH="0" baseline="0" dirty="0">
                <a:ln>
                  <a:noFill/>
                </a:ln>
                <a:solidFill>
                  <a:schemeClr val="tx1"/>
                </a:solidFill>
                <a:effectLst/>
                <a:latin typeface="DM Sans" pitchFamily="2" charset="0"/>
              </a:rPr>
              <a:t>: Converts grayscale images into binary images, simplifying further segmentation processes.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Edge Enhancement</a:t>
            </a:r>
            <a:r>
              <a:rPr kumimoji="0" lang="en-US" altLang="en-US" b="0" i="0" u="none" strike="noStrike" cap="none" normalizeH="0" baseline="0" dirty="0">
                <a:ln>
                  <a:noFill/>
                </a:ln>
                <a:solidFill>
                  <a:schemeClr val="tx1"/>
                </a:solidFill>
                <a:effectLst/>
                <a:latin typeface="DM Sans" pitchFamily="2" charset="0"/>
              </a:rPr>
              <a:t>: Emphasizes the boundaries of the tumor, making it easier to detect edges.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Effective in Homogeneous Regions</a:t>
            </a:r>
            <a:r>
              <a:rPr kumimoji="0" lang="en-US" altLang="en-US" b="0" i="0" u="none" strike="noStrike" cap="none" normalizeH="0" baseline="0" dirty="0">
                <a:ln>
                  <a:noFill/>
                </a:ln>
                <a:solidFill>
                  <a:schemeClr val="tx1"/>
                </a:solidFill>
                <a:effectLst/>
                <a:latin typeface="DM Sans" pitchFamily="2" charset="0"/>
              </a:rPr>
              <a:t>: Works well in images with clear intensity differences.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Preprocessing Step</a:t>
            </a:r>
            <a:r>
              <a:rPr kumimoji="0" lang="en-US" altLang="en-US" b="0" i="0" u="none" strike="noStrike" cap="none" normalizeH="0" baseline="0" dirty="0">
                <a:ln>
                  <a:noFill/>
                </a:ln>
                <a:solidFill>
                  <a:schemeClr val="tx1"/>
                </a:solidFill>
                <a:effectLst/>
                <a:latin typeface="DM Sans" pitchFamily="2" charset="0"/>
              </a:rPr>
              <a:t>: Often used before applying more complex segmentation methods to enhance accuracy. </a:t>
            </a:r>
          </a:p>
        </p:txBody>
      </p:sp>
      <p:pic>
        <p:nvPicPr>
          <p:cNvPr id="9" name="Picture 8">
            <a:extLst>
              <a:ext uri="{FF2B5EF4-FFF2-40B4-BE49-F238E27FC236}">
                <a16:creationId xmlns:a16="http://schemas.microsoft.com/office/drawing/2014/main" id="{07F8CB02-1735-16EB-DB8C-5CECE4E41E05}"/>
              </a:ext>
            </a:extLst>
          </p:cNvPr>
          <p:cNvPicPr>
            <a:picLocks noChangeAspect="1"/>
          </p:cNvPicPr>
          <p:nvPr/>
        </p:nvPicPr>
        <p:blipFill>
          <a:blip r:embed="rId2"/>
          <a:stretch>
            <a:fillRect/>
          </a:stretch>
        </p:blipFill>
        <p:spPr>
          <a:xfrm>
            <a:off x="2288335" y="1509624"/>
            <a:ext cx="2283665" cy="2268746"/>
          </a:xfrm>
          <a:prstGeom prst="rect">
            <a:avLst/>
          </a:prstGeom>
        </p:spPr>
      </p:pic>
      <p:pic>
        <p:nvPicPr>
          <p:cNvPr id="11" name="Picture 10">
            <a:extLst>
              <a:ext uri="{FF2B5EF4-FFF2-40B4-BE49-F238E27FC236}">
                <a16:creationId xmlns:a16="http://schemas.microsoft.com/office/drawing/2014/main" id="{62BBABC6-23DF-49EA-A989-7B62659BC16F}"/>
              </a:ext>
            </a:extLst>
          </p:cNvPr>
          <p:cNvPicPr>
            <a:picLocks noChangeAspect="1"/>
          </p:cNvPicPr>
          <p:nvPr/>
        </p:nvPicPr>
        <p:blipFill>
          <a:blip r:embed="rId3"/>
          <a:stretch>
            <a:fillRect/>
          </a:stretch>
        </p:blipFill>
        <p:spPr>
          <a:xfrm>
            <a:off x="156244" y="1509625"/>
            <a:ext cx="2132091" cy="2449900"/>
          </a:xfrm>
          <a:prstGeom prst="rect">
            <a:avLst/>
          </a:prstGeom>
        </p:spPr>
      </p:pic>
    </p:spTree>
    <p:extLst>
      <p:ext uri="{BB962C8B-B14F-4D97-AF65-F5344CB8AC3E}">
        <p14:creationId xmlns:p14="http://schemas.microsoft.com/office/powerpoint/2010/main" val="1911036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C1C70-01E1-048B-43F2-E6E4DEF2BC4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8A16C37-345B-EF55-6177-92535C4CBDB3}"/>
              </a:ext>
            </a:extLst>
          </p:cNvPr>
          <p:cNvSpPr>
            <a:spLocks noGrp="1"/>
          </p:cNvSpPr>
          <p:nvPr>
            <p:ph type="title"/>
          </p:nvPr>
        </p:nvSpPr>
        <p:spPr>
          <a:xfrm>
            <a:off x="464442" y="307759"/>
            <a:ext cx="8215115" cy="4152098"/>
          </a:xfrm>
        </p:spPr>
        <p:txBody>
          <a:bodyPr/>
          <a:lstStyle/>
          <a:p>
            <a:r>
              <a:rPr lang="en-IN" sz="2800" dirty="0"/>
              <a:t>Canny edge detection</a:t>
            </a:r>
            <a:br>
              <a:rPr lang="en-IN" sz="2800" dirty="0"/>
            </a:br>
            <a:br>
              <a:rPr lang="en-IN" sz="2800" dirty="0"/>
            </a:br>
            <a:br>
              <a:rPr lang="en-IN" sz="1400" dirty="0"/>
            </a:br>
            <a:endParaRPr lang="en-IN" sz="2800" dirty="0"/>
          </a:p>
        </p:txBody>
      </p:sp>
      <p:sp>
        <p:nvSpPr>
          <p:cNvPr id="4" name="Rectangle 1">
            <a:extLst>
              <a:ext uri="{FF2B5EF4-FFF2-40B4-BE49-F238E27FC236}">
                <a16:creationId xmlns:a16="http://schemas.microsoft.com/office/drawing/2014/main" id="{9A9A1D91-2067-9716-084C-C834533D3A97}"/>
              </a:ext>
            </a:extLst>
          </p:cNvPr>
          <p:cNvSpPr>
            <a:spLocks noChangeArrowheads="1"/>
          </p:cNvSpPr>
          <p:nvPr/>
        </p:nvSpPr>
        <p:spPr bwMode="auto">
          <a:xfrm>
            <a:off x="4631000" y="999993"/>
            <a:ext cx="4340472" cy="3940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Edge Detection</a:t>
            </a:r>
            <a:r>
              <a:rPr kumimoji="0" lang="en-US" altLang="en-US" b="0" i="0" u="none" strike="noStrike" cap="none" normalizeH="0" baseline="0" dirty="0">
                <a:ln>
                  <a:noFill/>
                </a:ln>
                <a:solidFill>
                  <a:schemeClr val="tx1"/>
                </a:solidFill>
                <a:effectLst/>
                <a:latin typeface="DM Sans" pitchFamily="2" charset="0"/>
              </a:rPr>
              <a:t>: Identifies significant edges in the image, highlighting tumor boundaries.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Noise Reduction</a:t>
            </a:r>
            <a:r>
              <a:rPr kumimoji="0" lang="en-US" altLang="en-US" b="0" i="0" u="none" strike="noStrike" cap="none" normalizeH="0" baseline="0" dirty="0">
                <a:ln>
                  <a:noFill/>
                </a:ln>
                <a:solidFill>
                  <a:schemeClr val="tx1"/>
                </a:solidFill>
                <a:effectLst/>
                <a:latin typeface="DM Sans" pitchFamily="2" charset="0"/>
              </a:rPr>
              <a:t>: Applies Gaussian filtering to smooth the image and reduce noise before edge detection.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Gradient Calculation</a:t>
            </a:r>
            <a:r>
              <a:rPr kumimoji="0" lang="en-US" altLang="en-US" b="0" i="0" u="none" strike="noStrike" cap="none" normalizeH="0" baseline="0" dirty="0">
                <a:ln>
                  <a:noFill/>
                </a:ln>
                <a:solidFill>
                  <a:schemeClr val="tx1"/>
                </a:solidFill>
                <a:effectLst/>
                <a:latin typeface="DM Sans" pitchFamily="2" charset="0"/>
              </a:rPr>
              <a:t>: Uses intensity gradients to detect edges with high accuracy.</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Double Thresholding</a:t>
            </a:r>
            <a:r>
              <a:rPr kumimoji="0" lang="en-US" altLang="en-US" b="0" i="0" u="none" strike="noStrike" cap="none" normalizeH="0" baseline="0" dirty="0">
                <a:ln>
                  <a:noFill/>
                </a:ln>
                <a:solidFill>
                  <a:schemeClr val="tx1"/>
                </a:solidFill>
                <a:effectLst/>
                <a:latin typeface="DM Sans" pitchFamily="2" charset="0"/>
              </a:rPr>
              <a:t>: Differentiates strong edges from weak edges, reducing false positives.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Edge Linking</a:t>
            </a:r>
            <a:r>
              <a:rPr kumimoji="0" lang="en-US" altLang="en-US" b="0" i="0" u="none" strike="noStrike" cap="none" normalizeH="0" baseline="0" dirty="0">
                <a:ln>
                  <a:noFill/>
                </a:ln>
                <a:solidFill>
                  <a:schemeClr val="tx1"/>
                </a:solidFill>
                <a:effectLst/>
                <a:latin typeface="DM Sans" pitchFamily="2" charset="0"/>
              </a:rPr>
              <a:t>: Connects detected edges, providing a clear outline of the tumor region. </a:t>
            </a:r>
          </a:p>
        </p:txBody>
      </p:sp>
      <p:pic>
        <p:nvPicPr>
          <p:cNvPr id="8" name="Picture 7">
            <a:extLst>
              <a:ext uri="{FF2B5EF4-FFF2-40B4-BE49-F238E27FC236}">
                <a16:creationId xmlns:a16="http://schemas.microsoft.com/office/drawing/2014/main" id="{E47B3E5E-B86D-243B-52E6-57205C34C589}"/>
              </a:ext>
            </a:extLst>
          </p:cNvPr>
          <p:cNvPicPr>
            <a:picLocks noChangeAspect="1"/>
          </p:cNvPicPr>
          <p:nvPr/>
        </p:nvPicPr>
        <p:blipFill>
          <a:blip r:embed="rId2"/>
          <a:srcRect l="3075" t="671" r="7026" b="6522"/>
          <a:stretch/>
        </p:blipFill>
        <p:spPr>
          <a:xfrm>
            <a:off x="0" y="1324856"/>
            <a:ext cx="2415077" cy="2634669"/>
          </a:xfrm>
          <a:prstGeom prst="rect">
            <a:avLst/>
          </a:prstGeom>
        </p:spPr>
      </p:pic>
      <p:pic>
        <p:nvPicPr>
          <p:cNvPr id="10" name="Picture 9">
            <a:extLst>
              <a:ext uri="{FF2B5EF4-FFF2-40B4-BE49-F238E27FC236}">
                <a16:creationId xmlns:a16="http://schemas.microsoft.com/office/drawing/2014/main" id="{5491283E-74FD-E9A2-4755-F8FE59513617}"/>
              </a:ext>
            </a:extLst>
          </p:cNvPr>
          <p:cNvPicPr>
            <a:picLocks noChangeAspect="1"/>
          </p:cNvPicPr>
          <p:nvPr/>
        </p:nvPicPr>
        <p:blipFill>
          <a:blip r:embed="rId3"/>
          <a:srcRect l="60754" t="7205" r="5079" b="19881"/>
          <a:stretch/>
        </p:blipFill>
        <p:spPr>
          <a:xfrm>
            <a:off x="2415077" y="1409835"/>
            <a:ext cx="2329451" cy="2464710"/>
          </a:xfrm>
          <a:prstGeom prst="rect">
            <a:avLst/>
          </a:prstGeom>
        </p:spPr>
      </p:pic>
    </p:spTree>
    <p:extLst>
      <p:ext uri="{BB962C8B-B14F-4D97-AF65-F5344CB8AC3E}">
        <p14:creationId xmlns:p14="http://schemas.microsoft.com/office/powerpoint/2010/main" val="700929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9E8A1-56D6-313C-95DC-EB9DD1DA1FC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8FE9D2E-C81F-D927-7C7C-7648142C576A}"/>
              </a:ext>
            </a:extLst>
          </p:cNvPr>
          <p:cNvSpPr>
            <a:spLocks noGrp="1"/>
          </p:cNvSpPr>
          <p:nvPr>
            <p:ph type="title"/>
          </p:nvPr>
        </p:nvSpPr>
        <p:spPr>
          <a:xfrm>
            <a:off x="333662" y="307759"/>
            <a:ext cx="8215115" cy="4152098"/>
          </a:xfrm>
        </p:spPr>
        <p:txBody>
          <a:bodyPr/>
          <a:lstStyle/>
          <a:p>
            <a:r>
              <a:rPr lang="en-IN" sz="2800" dirty="0"/>
              <a:t>Fuzzy – C means clustering</a:t>
            </a:r>
            <a:br>
              <a:rPr lang="en-IN" sz="2800" dirty="0"/>
            </a:br>
            <a:br>
              <a:rPr lang="en-IN" sz="2800" dirty="0"/>
            </a:br>
            <a:br>
              <a:rPr lang="en-IN" sz="1400" dirty="0"/>
            </a:br>
            <a:endParaRPr lang="en-IN" sz="2800" dirty="0"/>
          </a:p>
        </p:txBody>
      </p:sp>
      <p:sp>
        <p:nvSpPr>
          <p:cNvPr id="4" name="Rectangle 1">
            <a:extLst>
              <a:ext uri="{FF2B5EF4-FFF2-40B4-BE49-F238E27FC236}">
                <a16:creationId xmlns:a16="http://schemas.microsoft.com/office/drawing/2014/main" id="{2BC95C18-2688-9D29-7CEF-232003B2AC24}"/>
              </a:ext>
            </a:extLst>
          </p:cNvPr>
          <p:cNvSpPr>
            <a:spLocks noChangeArrowheads="1"/>
          </p:cNvSpPr>
          <p:nvPr/>
        </p:nvSpPr>
        <p:spPr bwMode="auto">
          <a:xfrm>
            <a:off x="4803528" y="810719"/>
            <a:ext cx="4340472" cy="426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a:lnSpc>
                <a:spcPct val="150000"/>
              </a:lnSpc>
              <a:buClr>
                <a:schemeClr val="tx1"/>
              </a:buClr>
              <a:buFont typeface="Arial" panose="020B0604020202020204" pitchFamily="34" charset="0"/>
              <a:buChar char="•"/>
            </a:pPr>
            <a:r>
              <a:rPr lang="en-IN" b="1" dirty="0">
                <a:solidFill>
                  <a:schemeClr val="tx1"/>
                </a:solidFill>
                <a:latin typeface="DM Sans" pitchFamily="2" charset="0"/>
              </a:rPr>
              <a:t>Soft Clustering</a:t>
            </a:r>
            <a:r>
              <a:rPr lang="en-IN" dirty="0">
                <a:solidFill>
                  <a:schemeClr val="tx1"/>
                </a:solidFill>
                <a:latin typeface="DM Sans" pitchFamily="2" charset="0"/>
              </a:rPr>
              <a:t>: Assigns pixels to multiple clusters based on membership probability, handling uncertainty in the data.</a:t>
            </a:r>
          </a:p>
          <a:p>
            <a:pPr marL="285750" indent="-285750" algn="just">
              <a:lnSpc>
                <a:spcPct val="150000"/>
              </a:lnSpc>
              <a:buClr>
                <a:schemeClr val="tx1"/>
              </a:buClr>
              <a:buFont typeface="Arial" panose="020B0604020202020204" pitchFamily="34" charset="0"/>
              <a:buChar char="•"/>
            </a:pPr>
            <a:r>
              <a:rPr lang="en-IN" b="1" dirty="0">
                <a:solidFill>
                  <a:schemeClr val="tx1"/>
                </a:solidFill>
                <a:latin typeface="DM Sans" pitchFamily="2" charset="0"/>
              </a:rPr>
              <a:t>Tumour Region Identification</a:t>
            </a:r>
            <a:r>
              <a:rPr lang="en-IN" dirty="0">
                <a:solidFill>
                  <a:schemeClr val="tx1"/>
                </a:solidFill>
                <a:latin typeface="DM Sans" pitchFamily="2" charset="0"/>
              </a:rPr>
              <a:t>: Efficiently clusters pixels into tumour and non-</a:t>
            </a:r>
            <a:r>
              <a:rPr lang="en-IN" dirty="0" err="1">
                <a:solidFill>
                  <a:schemeClr val="tx1"/>
                </a:solidFill>
                <a:latin typeface="DM Sans" pitchFamily="2" charset="0"/>
              </a:rPr>
              <a:t>tumor</a:t>
            </a:r>
            <a:r>
              <a:rPr lang="en-IN" dirty="0">
                <a:solidFill>
                  <a:schemeClr val="tx1"/>
                </a:solidFill>
                <a:latin typeface="DM Sans" pitchFamily="2" charset="0"/>
              </a:rPr>
              <a:t> regions.</a:t>
            </a:r>
          </a:p>
          <a:p>
            <a:pPr marL="285750" indent="-285750" algn="just">
              <a:lnSpc>
                <a:spcPct val="150000"/>
              </a:lnSpc>
              <a:buClr>
                <a:schemeClr val="tx1"/>
              </a:buClr>
              <a:buFont typeface="Arial" panose="020B0604020202020204" pitchFamily="34" charset="0"/>
              <a:buChar char="•"/>
            </a:pPr>
            <a:r>
              <a:rPr lang="en-IN" b="1" dirty="0">
                <a:solidFill>
                  <a:schemeClr val="tx1"/>
                </a:solidFill>
                <a:latin typeface="DM Sans" pitchFamily="2" charset="0"/>
              </a:rPr>
              <a:t>Handles Intensity Variations</a:t>
            </a:r>
            <a:r>
              <a:rPr lang="en-IN" dirty="0">
                <a:solidFill>
                  <a:schemeClr val="tx1"/>
                </a:solidFill>
                <a:latin typeface="DM Sans" pitchFamily="2" charset="0"/>
              </a:rPr>
              <a:t>: Suitable for medical images with varying intensity levels.</a:t>
            </a:r>
          </a:p>
          <a:p>
            <a:pPr marL="285750" indent="-285750" algn="just">
              <a:lnSpc>
                <a:spcPct val="150000"/>
              </a:lnSpc>
              <a:buClr>
                <a:schemeClr val="tx1"/>
              </a:buClr>
              <a:buFont typeface="Arial" panose="020B0604020202020204" pitchFamily="34" charset="0"/>
              <a:buChar char="•"/>
            </a:pPr>
            <a:r>
              <a:rPr lang="en-IN" b="1" dirty="0">
                <a:solidFill>
                  <a:schemeClr val="tx1"/>
                </a:solidFill>
                <a:latin typeface="DM Sans" pitchFamily="2" charset="0"/>
              </a:rPr>
              <a:t>Noise Tolerance</a:t>
            </a:r>
            <a:r>
              <a:rPr lang="en-IN" dirty="0">
                <a:solidFill>
                  <a:schemeClr val="tx1"/>
                </a:solidFill>
                <a:latin typeface="DM Sans" pitchFamily="2" charset="0"/>
              </a:rPr>
              <a:t>: Less sensitive to noise compared to hard clustering methods.</a:t>
            </a:r>
          </a:p>
          <a:p>
            <a:pPr marL="285750" indent="-285750" algn="just">
              <a:lnSpc>
                <a:spcPct val="150000"/>
              </a:lnSpc>
              <a:buClr>
                <a:schemeClr val="tx1"/>
              </a:buClr>
              <a:buFont typeface="Arial" panose="020B0604020202020204" pitchFamily="34" charset="0"/>
              <a:buChar char="•"/>
            </a:pPr>
            <a:r>
              <a:rPr lang="en-IN" b="1" dirty="0">
                <a:solidFill>
                  <a:schemeClr val="tx1"/>
                </a:solidFill>
                <a:latin typeface="DM Sans" pitchFamily="2" charset="0"/>
              </a:rPr>
              <a:t>Improves Segmentation</a:t>
            </a:r>
            <a:r>
              <a:rPr lang="en-IN" dirty="0">
                <a:solidFill>
                  <a:schemeClr val="tx1"/>
                </a:solidFill>
                <a:latin typeface="DM Sans" pitchFamily="2" charset="0"/>
              </a:rPr>
              <a:t>: Provides more accurate tumour boundaries by considering pixel relationships.</a:t>
            </a:r>
            <a:r>
              <a:rPr kumimoji="0" lang="en-US" altLang="en-US" b="0" i="0" u="none" strike="noStrike" cap="none" normalizeH="0" baseline="0" dirty="0">
                <a:ln>
                  <a:noFill/>
                </a:ln>
                <a:solidFill>
                  <a:schemeClr val="tx1"/>
                </a:solidFill>
                <a:effectLst/>
                <a:latin typeface="DM Sans" pitchFamily="2" charset="0"/>
              </a:rPr>
              <a:t>. </a:t>
            </a:r>
          </a:p>
        </p:txBody>
      </p:sp>
      <p:pic>
        <p:nvPicPr>
          <p:cNvPr id="5" name="Picture 4">
            <a:extLst>
              <a:ext uri="{FF2B5EF4-FFF2-40B4-BE49-F238E27FC236}">
                <a16:creationId xmlns:a16="http://schemas.microsoft.com/office/drawing/2014/main" id="{D8C62481-9831-5B81-62D9-D5CBBEA30359}"/>
              </a:ext>
            </a:extLst>
          </p:cNvPr>
          <p:cNvPicPr>
            <a:picLocks noChangeAspect="1"/>
          </p:cNvPicPr>
          <p:nvPr/>
        </p:nvPicPr>
        <p:blipFill>
          <a:blip r:embed="rId2"/>
          <a:srcRect l="3622" t="5601" r="37222" b="30492"/>
          <a:stretch/>
        </p:blipFill>
        <p:spPr>
          <a:xfrm>
            <a:off x="595223" y="957533"/>
            <a:ext cx="3769743" cy="1902422"/>
          </a:xfrm>
          <a:prstGeom prst="rect">
            <a:avLst/>
          </a:prstGeom>
        </p:spPr>
      </p:pic>
      <p:pic>
        <p:nvPicPr>
          <p:cNvPr id="6" name="Picture 5">
            <a:extLst>
              <a:ext uri="{FF2B5EF4-FFF2-40B4-BE49-F238E27FC236}">
                <a16:creationId xmlns:a16="http://schemas.microsoft.com/office/drawing/2014/main" id="{23B1C444-091A-423F-B8EE-70E8D463D7AC}"/>
              </a:ext>
            </a:extLst>
          </p:cNvPr>
          <p:cNvPicPr>
            <a:picLocks noChangeAspect="1"/>
          </p:cNvPicPr>
          <p:nvPr/>
        </p:nvPicPr>
        <p:blipFill>
          <a:blip r:embed="rId2"/>
          <a:srcRect l="65202" t="5601" r="6376" b="30492"/>
          <a:stretch/>
        </p:blipFill>
        <p:spPr>
          <a:xfrm>
            <a:off x="1453550" y="2901200"/>
            <a:ext cx="1841741" cy="1934541"/>
          </a:xfrm>
          <a:prstGeom prst="rect">
            <a:avLst/>
          </a:prstGeom>
        </p:spPr>
      </p:pic>
    </p:spTree>
    <p:extLst>
      <p:ext uri="{BB962C8B-B14F-4D97-AF65-F5344CB8AC3E}">
        <p14:creationId xmlns:p14="http://schemas.microsoft.com/office/powerpoint/2010/main" val="1354605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EDD17-6968-4333-24AF-BBB081F173B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B9774D7-E303-548B-653D-419A76E5F70A}"/>
              </a:ext>
            </a:extLst>
          </p:cNvPr>
          <p:cNvSpPr>
            <a:spLocks noGrp="1"/>
          </p:cNvSpPr>
          <p:nvPr>
            <p:ph type="title"/>
          </p:nvPr>
        </p:nvSpPr>
        <p:spPr>
          <a:xfrm>
            <a:off x="333662" y="307759"/>
            <a:ext cx="8215115" cy="4152098"/>
          </a:xfrm>
        </p:spPr>
        <p:txBody>
          <a:bodyPr/>
          <a:lstStyle/>
          <a:p>
            <a:r>
              <a:rPr lang="en-IN" sz="2800" dirty="0"/>
              <a:t>K - means clustering</a:t>
            </a:r>
            <a:br>
              <a:rPr lang="en-IN" sz="2800" dirty="0"/>
            </a:br>
            <a:br>
              <a:rPr lang="en-IN" sz="2800" dirty="0"/>
            </a:br>
            <a:br>
              <a:rPr lang="en-IN" sz="1400" dirty="0"/>
            </a:br>
            <a:endParaRPr lang="en-IN" sz="2800" dirty="0"/>
          </a:p>
        </p:txBody>
      </p:sp>
      <p:sp>
        <p:nvSpPr>
          <p:cNvPr id="4" name="Rectangle 1">
            <a:extLst>
              <a:ext uri="{FF2B5EF4-FFF2-40B4-BE49-F238E27FC236}">
                <a16:creationId xmlns:a16="http://schemas.microsoft.com/office/drawing/2014/main" id="{4135D65C-6A56-EDE4-7C10-AF79B387FA05}"/>
              </a:ext>
            </a:extLst>
          </p:cNvPr>
          <p:cNvSpPr>
            <a:spLocks noChangeArrowheads="1"/>
          </p:cNvSpPr>
          <p:nvPr/>
        </p:nvSpPr>
        <p:spPr bwMode="auto">
          <a:xfrm>
            <a:off x="4803528" y="2749711"/>
            <a:ext cx="4340472" cy="38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a:lnSpc>
                <a:spcPct val="150000"/>
              </a:lnSpc>
              <a:buClr>
                <a:schemeClr val="tx1"/>
              </a:buClr>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DM Sans" pitchFamily="2" charset="0"/>
            </a:endParaRPr>
          </a:p>
        </p:txBody>
      </p:sp>
      <p:sp>
        <p:nvSpPr>
          <p:cNvPr id="2" name="Rectangle 1">
            <a:extLst>
              <a:ext uri="{FF2B5EF4-FFF2-40B4-BE49-F238E27FC236}">
                <a16:creationId xmlns:a16="http://schemas.microsoft.com/office/drawing/2014/main" id="{606261C1-558E-2ADC-E674-0851AECA53B5}"/>
              </a:ext>
            </a:extLst>
          </p:cNvPr>
          <p:cNvSpPr>
            <a:spLocks noChangeArrowheads="1"/>
          </p:cNvSpPr>
          <p:nvPr/>
        </p:nvSpPr>
        <p:spPr bwMode="auto">
          <a:xfrm>
            <a:off x="4572000" y="733336"/>
            <a:ext cx="4444259" cy="426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Image Segmentation</a:t>
            </a:r>
            <a:r>
              <a:rPr kumimoji="0" lang="en-US" altLang="en-US" b="0" i="0" u="none" strike="noStrike" cap="none" normalizeH="0" baseline="0" dirty="0">
                <a:ln>
                  <a:noFill/>
                </a:ln>
                <a:solidFill>
                  <a:schemeClr val="tx1"/>
                </a:solidFill>
                <a:effectLst/>
                <a:latin typeface="DM Sans" pitchFamily="2" charset="0"/>
              </a:rPr>
              <a:t>: Groups image pixels into k clusters based on intensity, simplifying tumor identification.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Fast and Efficient</a:t>
            </a:r>
            <a:r>
              <a:rPr kumimoji="0" lang="en-US" altLang="en-US" b="0" i="0" u="none" strike="noStrike" cap="none" normalizeH="0" baseline="0" dirty="0">
                <a:ln>
                  <a:noFill/>
                </a:ln>
                <a:solidFill>
                  <a:schemeClr val="tx1"/>
                </a:solidFill>
                <a:effectLst/>
                <a:latin typeface="DM Sans" pitchFamily="2" charset="0"/>
              </a:rPr>
              <a:t>: Provides quick segmentation for large datasets like MRI images.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Centroid Calculation</a:t>
            </a:r>
            <a:r>
              <a:rPr kumimoji="0" lang="en-US" altLang="en-US" b="0" i="0" u="none" strike="noStrike" cap="none" normalizeH="0" baseline="0" dirty="0">
                <a:ln>
                  <a:noFill/>
                </a:ln>
                <a:solidFill>
                  <a:schemeClr val="tx1"/>
                </a:solidFill>
                <a:effectLst/>
                <a:latin typeface="DM Sans" pitchFamily="2" charset="0"/>
              </a:rPr>
              <a:t>: Iteratively updates centroids to improve cluster accuracy.</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Intensity-Based Segmentation</a:t>
            </a:r>
            <a:r>
              <a:rPr kumimoji="0" lang="en-US" altLang="en-US" b="0" i="0" u="none" strike="noStrike" cap="none" normalizeH="0" baseline="0" dirty="0">
                <a:ln>
                  <a:noFill/>
                </a:ln>
                <a:solidFill>
                  <a:schemeClr val="tx1"/>
                </a:solidFill>
                <a:effectLst/>
                <a:latin typeface="DM Sans" pitchFamily="2" charset="0"/>
              </a:rPr>
              <a:t>: Works well for images with distinguishable intensity differences.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Preprocessing Tool</a:t>
            </a:r>
            <a:r>
              <a:rPr kumimoji="0" lang="en-US" altLang="en-US" b="0" i="0" u="none" strike="noStrike" cap="none" normalizeH="0" baseline="0" dirty="0">
                <a:ln>
                  <a:noFill/>
                </a:ln>
                <a:solidFill>
                  <a:schemeClr val="tx1"/>
                </a:solidFill>
                <a:effectLst/>
                <a:latin typeface="DM Sans" pitchFamily="2" charset="0"/>
              </a:rPr>
              <a:t>: Often used before applying more precise segmentation techniques. </a:t>
            </a:r>
          </a:p>
        </p:txBody>
      </p:sp>
      <p:pic>
        <p:nvPicPr>
          <p:cNvPr id="6" name="Picture 5">
            <a:extLst>
              <a:ext uri="{FF2B5EF4-FFF2-40B4-BE49-F238E27FC236}">
                <a16:creationId xmlns:a16="http://schemas.microsoft.com/office/drawing/2014/main" id="{F319D14B-1409-827C-6A7C-D359389BD394}"/>
              </a:ext>
            </a:extLst>
          </p:cNvPr>
          <p:cNvPicPr>
            <a:picLocks noChangeAspect="1"/>
          </p:cNvPicPr>
          <p:nvPr/>
        </p:nvPicPr>
        <p:blipFill>
          <a:blip r:embed="rId2"/>
          <a:srcRect l="10359" r="9599"/>
          <a:stretch/>
        </p:blipFill>
        <p:spPr>
          <a:xfrm>
            <a:off x="210384" y="1002654"/>
            <a:ext cx="4245852" cy="3880115"/>
          </a:xfrm>
          <a:prstGeom prst="rect">
            <a:avLst/>
          </a:prstGeom>
        </p:spPr>
      </p:pic>
    </p:spTree>
    <p:extLst>
      <p:ext uri="{BB962C8B-B14F-4D97-AF65-F5344CB8AC3E}">
        <p14:creationId xmlns:p14="http://schemas.microsoft.com/office/powerpoint/2010/main" val="835626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9AC8E-321A-C6AF-D1E5-64754BC4ED8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EB4FCA2-F947-69EA-8BE1-F1DF43210CE1}"/>
              </a:ext>
            </a:extLst>
          </p:cNvPr>
          <p:cNvSpPr>
            <a:spLocks noGrp="1"/>
          </p:cNvSpPr>
          <p:nvPr>
            <p:ph type="title"/>
          </p:nvPr>
        </p:nvSpPr>
        <p:spPr>
          <a:xfrm>
            <a:off x="333662" y="307759"/>
            <a:ext cx="8215115" cy="4152098"/>
          </a:xfrm>
        </p:spPr>
        <p:txBody>
          <a:bodyPr/>
          <a:lstStyle/>
          <a:p>
            <a:r>
              <a:rPr lang="en-IN" sz="2800" dirty="0"/>
              <a:t>Watershed segmentation</a:t>
            </a:r>
            <a:br>
              <a:rPr lang="en-IN" sz="2800" dirty="0"/>
            </a:br>
            <a:br>
              <a:rPr lang="en-IN" sz="2800" dirty="0"/>
            </a:br>
            <a:br>
              <a:rPr lang="en-IN" sz="1400" dirty="0"/>
            </a:br>
            <a:endParaRPr lang="en-IN" sz="2800" dirty="0"/>
          </a:p>
        </p:txBody>
      </p:sp>
      <p:sp>
        <p:nvSpPr>
          <p:cNvPr id="4" name="Rectangle 1">
            <a:extLst>
              <a:ext uri="{FF2B5EF4-FFF2-40B4-BE49-F238E27FC236}">
                <a16:creationId xmlns:a16="http://schemas.microsoft.com/office/drawing/2014/main" id="{179CC8B4-19B4-777C-94B8-0B4CA8E60776}"/>
              </a:ext>
            </a:extLst>
          </p:cNvPr>
          <p:cNvSpPr>
            <a:spLocks noChangeArrowheads="1"/>
          </p:cNvSpPr>
          <p:nvPr/>
        </p:nvSpPr>
        <p:spPr bwMode="auto">
          <a:xfrm>
            <a:off x="4803528" y="2749711"/>
            <a:ext cx="4340472" cy="38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a:lnSpc>
                <a:spcPct val="150000"/>
              </a:lnSpc>
              <a:buClr>
                <a:schemeClr val="tx1"/>
              </a:buClr>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DM Sans" pitchFamily="2" charset="0"/>
            </a:endParaRPr>
          </a:p>
        </p:txBody>
      </p:sp>
      <p:sp>
        <p:nvSpPr>
          <p:cNvPr id="2" name="Rectangle 1">
            <a:extLst>
              <a:ext uri="{FF2B5EF4-FFF2-40B4-BE49-F238E27FC236}">
                <a16:creationId xmlns:a16="http://schemas.microsoft.com/office/drawing/2014/main" id="{15973EAD-00C6-104D-518E-CD6E413435DB}"/>
              </a:ext>
            </a:extLst>
          </p:cNvPr>
          <p:cNvSpPr>
            <a:spLocks noChangeArrowheads="1"/>
          </p:cNvSpPr>
          <p:nvPr/>
        </p:nvSpPr>
        <p:spPr bwMode="auto">
          <a:xfrm>
            <a:off x="4572000" y="972300"/>
            <a:ext cx="4485736" cy="3940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Image Segmentation</a:t>
            </a:r>
            <a:r>
              <a:rPr kumimoji="0" lang="en-US" altLang="en-US" b="0" i="0" u="none" strike="noStrike" cap="none" normalizeH="0" baseline="0" dirty="0">
                <a:ln>
                  <a:noFill/>
                </a:ln>
                <a:solidFill>
                  <a:schemeClr val="tx1"/>
                </a:solidFill>
                <a:effectLst/>
                <a:latin typeface="DM Sans" pitchFamily="2" charset="0"/>
              </a:rPr>
              <a:t>: Groups image pixels into k clusters based on intensity, simplifying tumor identification.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Fast and Efficient</a:t>
            </a:r>
            <a:r>
              <a:rPr kumimoji="0" lang="en-US" altLang="en-US" b="0" i="0" u="none" strike="noStrike" cap="none" normalizeH="0" baseline="0" dirty="0">
                <a:ln>
                  <a:noFill/>
                </a:ln>
                <a:solidFill>
                  <a:schemeClr val="tx1"/>
                </a:solidFill>
                <a:effectLst/>
                <a:latin typeface="DM Sans" pitchFamily="2" charset="0"/>
              </a:rPr>
              <a:t>: Provides quick segmentation for large datasets like MRI images.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Centroid Calculation</a:t>
            </a:r>
            <a:r>
              <a:rPr kumimoji="0" lang="en-US" altLang="en-US" b="0" i="0" u="none" strike="noStrike" cap="none" normalizeH="0" baseline="0" dirty="0">
                <a:ln>
                  <a:noFill/>
                </a:ln>
                <a:solidFill>
                  <a:schemeClr val="tx1"/>
                </a:solidFill>
                <a:effectLst/>
                <a:latin typeface="DM Sans" pitchFamily="2" charset="0"/>
              </a:rPr>
              <a:t>: Iteratively updates centroids to improve cluster accuracy.</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Intensity-Based Segmentation</a:t>
            </a:r>
            <a:r>
              <a:rPr kumimoji="0" lang="en-US" altLang="en-US" b="0" i="0" u="none" strike="noStrike" cap="none" normalizeH="0" baseline="0" dirty="0">
                <a:ln>
                  <a:noFill/>
                </a:ln>
                <a:solidFill>
                  <a:schemeClr val="tx1"/>
                </a:solidFill>
                <a:effectLst/>
                <a:latin typeface="DM Sans" pitchFamily="2" charset="0"/>
              </a:rPr>
              <a:t>: Works well for images with distinguishable intensity differences.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Preprocessing Tool</a:t>
            </a:r>
            <a:r>
              <a:rPr kumimoji="0" lang="en-US" altLang="en-US" b="0" i="0" u="none" strike="noStrike" cap="none" normalizeH="0" baseline="0" dirty="0">
                <a:ln>
                  <a:noFill/>
                </a:ln>
                <a:solidFill>
                  <a:schemeClr val="tx1"/>
                </a:solidFill>
                <a:effectLst/>
                <a:latin typeface="DM Sans" pitchFamily="2" charset="0"/>
              </a:rPr>
              <a:t>: Often used before applying more precise segmentation techniques. </a:t>
            </a:r>
          </a:p>
        </p:txBody>
      </p:sp>
      <p:pic>
        <p:nvPicPr>
          <p:cNvPr id="8" name="Picture 7">
            <a:extLst>
              <a:ext uri="{FF2B5EF4-FFF2-40B4-BE49-F238E27FC236}">
                <a16:creationId xmlns:a16="http://schemas.microsoft.com/office/drawing/2014/main" id="{24C4008F-345F-D9FD-C24E-766B579AE99D}"/>
              </a:ext>
            </a:extLst>
          </p:cNvPr>
          <p:cNvPicPr>
            <a:picLocks noChangeAspect="1"/>
          </p:cNvPicPr>
          <p:nvPr/>
        </p:nvPicPr>
        <p:blipFill>
          <a:blip r:embed="rId2"/>
          <a:srcRect l="2359" r="61887"/>
          <a:stretch/>
        </p:blipFill>
        <p:spPr>
          <a:xfrm>
            <a:off x="0" y="1600624"/>
            <a:ext cx="2225615" cy="2298174"/>
          </a:xfrm>
          <a:prstGeom prst="rect">
            <a:avLst/>
          </a:prstGeom>
        </p:spPr>
      </p:pic>
      <p:pic>
        <p:nvPicPr>
          <p:cNvPr id="10" name="Picture 9">
            <a:extLst>
              <a:ext uri="{FF2B5EF4-FFF2-40B4-BE49-F238E27FC236}">
                <a16:creationId xmlns:a16="http://schemas.microsoft.com/office/drawing/2014/main" id="{BA217115-20BD-1B93-9444-5270278ED7E4}"/>
              </a:ext>
            </a:extLst>
          </p:cNvPr>
          <p:cNvPicPr>
            <a:picLocks noChangeAspect="1"/>
          </p:cNvPicPr>
          <p:nvPr/>
        </p:nvPicPr>
        <p:blipFill>
          <a:blip r:embed="rId2"/>
          <a:srcRect l="57924" r="3977"/>
          <a:stretch/>
        </p:blipFill>
        <p:spPr>
          <a:xfrm>
            <a:off x="2225615" y="1589984"/>
            <a:ext cx="2371481" cy="2298174"/>
          </a:xfrm>
          <a:prstGeom prst="rect">
            <a:avLst/>
          </a:prstGeom>
        </p:spPr>
      </p:pic>
      <p:pic>
        <p:nvPicPr>
          <p:cNvPr id="12" name="Picture 11">
            <a:extLst>
              <a:ext uri="{FF2B5EF4-FFF2-40B4-BE49-F238E27FC236}">
                <a16:creationId xmlns:a16="http://schemas.microsoft.com/office/drawing/2014/main" id="{480C4E6B-4CC7-1EDD-D7CD-1BF2F0890711}"/>
              </a:ext>
            </a:extLst>
          </p:cNvPr>
          <p:cNvPicPr>
            <a:picLocks noChangeAspect="1"/>
          </p:cNvPicPr>
          <p:nvPr/>
        </p:nvPicPr>
        <p:blipFill>
          <a:blip r:embed="rId3"/>
          <a:stretch>
            <a:fillRect/>
          </a:stretch>
        </p:blipFill>
        <p:spPr>
          <a:xfrm>
            <a:off x="741436" y="1600624"/>
            <a:ext cx="842948" cy="177870"/>
          </a:xfrm>
          <a:prstGeom prst="rect">
            <a:avLst/>
          </a:prstGeom>
        </p:spPr>
      </p:pic>
    </p:spTree>
    <p:extLst>
      <p:ext uri="{BB962C8B-B14F-4D97-AF65-F5344CB8AC3E}">
        <p14:creationId xmlns:p14="http://schemas.microsoft.com/office/powerpoint/2010/main" val="1291546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A777E-FBA9-2E64-D07F-80E975D79A8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478D693-89C9-F007-47C8-3ED01799E9D1}"/>
              </a:ext>
            </a:extLst>
          </p:cNvPr>
          <p:cNvSpPr>
            <a:spLocks noGrp="1"/>
          </p:cNvSpPr>
          <p:nvPr>
            <p:ph type="title"/>
          </p:nvPr>
        </p:nvSpPr>
        <p:spPr>
          <a:xfrm>
            <a:off x="333662" y="307759"/>
            <a:ext cx="8215115" cy="4152098"/>
          </a:xfrm>
        </p:spPr>
        <p:txBody>
          <a:bodyPr/>
          <a:lstStyle/>
          <a:p>
            <a:r>
              <a:rPr lang="en-IN" sz="2800" dirty="0"/>
              <a:t>Area segmentation</a:t>
            </a:r>
            <a:br>
              <a:rPr lang="en-IN" sz="2800" dirty="0"/>
            </a:br>
            <a:br>
              <a:rPr lang="en-IN" sz="2800" dirty="0"/>
            </a:br>
            <a:br>
              <a:rPr lang="en-IN" sz="1400" dirty="0"/>
            </a:br>
            <a:endParaRPr lang="en-IN" sz="2800" dirty="0"/>
          </a:p>
        </p:txBody>
      </p:sp>
      <p:sp>
        <p:nvSpPr>
          <p:cNvPr id="4" name="Rectangle 1">
            <a:extLst>
              <a:ext uri="{FF2B5EF4-FFF2-40B4-BE49-F238E27FC236}">
                <a16:creationId xmlns:a16="http://schemas.microsoft.com/office/drawing/2014/main" id="{6D1A75BB-6C77-1761-832F-2D6F0BA5208D}"/>
              </a:ext>
            </a:extLst>
          </p:cNvPr>
          <p:cNvSpPr>
            <a:spLocks noChangeArrowheads="1"/>
          </p:cNvSpPr>
          <p:nvPr/>
        </p:nvSpPr>
        <p:spPr bwMode="auto">
          <a:xfrm>
            <a:off x="4803528" y="2749711"/>
            <a:ext cx="4340472" cy="38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a:lnSpc>
                <a:spcPct val="150000"/>
              </a:lnSpc>
              <a:buClr>
                <a:schemeClr val="tx1"/>
              </a:buClr>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DM Sans" pitchFamily="2" charset="0"/>
            </a:endParaRPr>
          </a:p>
        </p:txBody>
      </p:sp>
      <p:sp>
        <p:nvSpPr>
          <p:cNvPr id="5" name="Rectangle 1">
            <a:extLst>
              <a:ext uri="{FF2B5EF4-FFF2-40B4-BE49-F238E27FC236}">
                <a16:creationId xmlns:a16="http://schemas.microsoft.com/office/drawing/2014/main" id="{502801B6-2690-38EA-73CF-55768A0B3221}"/>
              </a:ext>
            </a:extLst>
          </p:cNvPr>
          <p:cNvSpPr>
            <a:spLocks noChangeArrowheads="1"/>
          </p:cNvSpPr>
          <p:nvPr/>
        </p:nvSpPr>
        <p:spPr bwMode="auto">
          <a:xfrm>
            <a:off x="4334773" y="894919"/>
            <a:ext cx="4960189" cy="3940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Region Growing</a:t>
            </a:r>
            <a:r>
              <a:rPr kumimoji="0" lang="en-US" altLang="en-US" b="0" i="0" u="none" strike="noStrike" cap="none" normalizeH="0" baseline="0" dirty="0">
                <a:ln>
                  <a:noFill/>
                </a:ln>
                <a:solidFill>
                  <a:schemeClr val="tx1"/>
                </a:solidFill>
                <a:effectLst/>
                <a:latin typeface="DM Sans" pitchFamily="2" charset="0"/>
              </a:rPr>
              <a:t>: Segments the image by grouping neighboring pixels based on similarity, capturing tumor regions effectively.</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Adaptive Thresholding</a:t>
            </a:r>
            <a:r>
              <a:rPr kumimoji="0" lang="en-US" altLang="en-US" b="0" i="0" u="none" strike="noStrike" cap="none" normalizeH="0" baseline="0" dirty="0">
                <a:ln>
                  <a:noFill/>
                </a:ln>
                <a:solidFill>
                  <a:schemeClr val="tx1"/>
                </a:solidFill>
                <a:effectLst/>
                <a:latin typeface="DM Sans" pitchFamily="2" charset="0"/>
              </a:rPr>
              <a:t>: Adjusts thresholds based on pixel area, enhancing segmentation in non-uniform images.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Handles Irregular Shapes</a:t>
            </a:r>
            <a:r>
              <a:rPr kumimoji="0" lang="en-US" altLang="en-US" b="0" i="0" u="none" strike="noStrike" cap="none" normalizeH="0" baseline="0" dirty="0">
                <a:ln>
                  <a:noFill/>
                </a:ln>
                <a:solidFill>
                  <a:schemeClr val="tx1"/>
                </a:solidFill>
                <a:effectLst/>
                <a:latin typeface="DM Sans" pitchFamily="2" charset="0"/>
              </a:rPr>
              <a:t>: Efficient for identifying tumors with complex, irregular boundaries.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Shape Analysis</a:t>
            </a:r>
            <a:r>
              <a:rPr kumimoji="0" lang="en-US" altLang="en-US" b="0" i="0" u="none" strike="noStrike" cap="none" normalizeH="0" baseline="0" dirty="0">
                <a:ln>
                  <a:noFill/>
                </a:ln>
                <a:solidFill>
                  <a:schemeClr val="tx1"/>
                </a:solidFill>
                <a:effectLst/>
                <a:latin typeface="DM Sans" pitchFamily="2" charset="0"/>
              </a:rPr>
              <a:t>: Uses area and shape properties for accurate tumor identification.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DM Sans" pitchFamily="2" charset="0"/>
              </a:rPr>
              <a:t>Noise Robustness</a:t>
            </a:r>
            <a:r>
              <a:rPr kumimoji="0" lang="en-US" altLang="en-US" b="0" i="0" u="none" strike="noStrike" cap="none" normalizeH="0" baseline="0" dirty="0">
                <a:ln>
                  <a:noFill/>
                </a:ln>
                <a:solidFill>
                  <a:schemeClr val="tx1"/>
                </a:solidFill>
                <a:effectLst/>
                <a:latin typeface="DM Sans" pitchFamily="2" charset="0"/>
              </a:rPr>
              <a:t>: Less affected by noise, providing consistent results in varying image conditions. </a:t>
            </a:r>
          </a:p>
        </p:txBody>
      </p:sp>
      <p:pic>
        <p:nvPicPr>
          <p:cNvPr id="7" name="Picture 6">
            <a:extLst>
              <a:ext uri="{FF2B5EF4-FFF2-40B4-BE49-F238E27FC236}">
                <a16:creationId xmlns:a16="http://schemas.microsoft.com/office/drawing/2014/main" id="{5433AE5A-1DB7-2176-6C7A-A20F8248E484}"/>
              </a:ext>
            </a:extLst>
          </p:cNvPr>
          <p:cNvPicPr>
            <a:picLocks noChangeAspect="1"/>
          </p:cNvPicPr>
          <p:nvPr/>
        </p:nvPicPr>
        <p:blipFill>
          <a:blip r:embed="rId2"/>
          <a:stretch>
            <a:fillRect/>
          </a:stretch>
        </p:blipFill>
        <p:spPr>
          <a:xfrm>
            <a:off x="0" y="1113387"/>
            <a:ext cx="4349812" cy="3596635"/>
          </a:xfrm>
          <a:prstGeom prst="rect">
            <a:avLst/>
          </a:prstGeom>
        </p:spPr>
      </p:pic>
    </p:spTree>
    <p:extLst>
      <p:ext uri="{BB962C8B-B14F-4D97-AF65-F5344CB8AC3E}">
        <p14:creationId xmlns:p14="http://schemas.microsoft.com/office/powerpoint/2010/main" val="1635232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pic>
        <p:nvPicPr>
          <p:cNvPr id="436" name="Google Shape;436;p39"/>
          <p:cNvPicPr preferRelativeResize="0"/>
          <p:nvPr/>
        </p:nvPicPr>
        <p:blipFill>
          <a:blip r:embed="rId3">
            <a:alphaModFix/>
          </a:blip>
          <a:stretch>
            <a:fillRect/>
          </a:stretch>
        </p:blipFill>
        <p:spPr>
          <a:xfrm rot="10800000">
            <a:off x="4434364" y="2007875"/>
            <a:ext cx="4929803" cy="3381850"/>
          </a:xfrm>
          <a:prstGeom prst="rect">
            <a:avLst/>
          </a:prstGeom>
          <a:noFill/>
          <a:ln>
            <a:noFill/>
          </a:ln>
        </p:spPr>
      </p:pic>
      <p:sp>
        <p:nvSpPr>
          <p:cNvPr id="438" name="Google Shape;438;p39"/>
          <p:cNvSpPr txBox="1">
            <a:spLocks noGrp="1"/>
          </p:cNvSpPr>
          <p:nvPr>
            <p:ph type="subTitle" idx="1"/>
          </p:nvPr>
        </p:nvSpPr>
        <p:spPr>
          <a:xfrm>
            <a:off x="1130472" y="695448"/>
            <a:ext cx="6883056" cy="1554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dirty="0"/>
              <a:t>"Approximately 80% of all primary malignant brain tumours are gliomas, which originate in the glial cells that support nerve cells. Despite their rarity, brain tumours represent a significant portion of cancer-related deaths in children and adults under 40."</a:t>
            </a:r>
          </a:p>
          <a:p>
            <a:pPr marL="0" lvl="0" indent="0" algn="just" rtl="0">
              <a:spcBef>
                <a:spcPts val="0"/>
              </a:spcBef>
              <a:spcAft>
                <a:spcPts val="0"/>
              </a:spcAft>
              <a:buNone/>
            </a:pPr>
            <a:endParaRPr lang="en-IN" dirty="0"/>
          </a:p>
          <a:p>
            <a:pPr marL="0" lvl="0" indent="0" algn="just" rtl="0">
              <a:spcBef>
                <a:spcPts val="0"/>
              </a:spcBef>
              <a:spcAft>
                <a:spcPts val="0"/>
              </a:spcAft>
              <a:buNone/>
            </a:pPr>
            <a:r>
              <a:rPr lang="en-IN" b="1" dirty="0"/>
              <a:t>- World Health Organization</a:t>
            </a:r>
            <a:endParaRPr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DC260-FB45-7DB7-310E-0953E041D11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5C22EC1-55F4-56A3-34A3-780C210913E2}"/>
              </a:ext>
            </a:extLst>
          </p:cNvPr>
          <p:cNvSpPr>
            <a:spLocks noGrp="1"/>
          </p:cNvSpPr>
          <p:nvPr>
            <p:ph type="title"/>
          </p:nvPr>
        </p:nvSpPr>
        <p:spPr>
          <a:xfrm>
            <a:off x="348679" y="100726"/>
            <a:ext cx="8215115" cy="4152098"/>
          </a:xfrm>
        </p:spPr>
        <p:txBody>
          <a:bodyPr/>
          <a:lstStyle/>
          <a:p>
            <a:r>
              <a:rPr lang="en-IN" sz="2800" dirty="0"/>
              <a:t>SVM (Support vector machine) </a:t>
            </a:r>
            <a:br>
              <a:rPr lang="en-IN" sz="2800" dirty="0"/>
            </a:br>
            <a:br>
              <a:rPr lang="en-IN" sz="2800" dirty="0"/>
            </a:br>
            <a:br>
              <a:rPr lang="en-IN" sz="1400" dirty="0"/>
            </a:br>
            <a:endParaRPr lang="en-IN" sz="2800" dirty="0"/>
          </a:p>
        </p:txBody>
      </p:sp>
      <p:sp>
        <p:nvSpPr>
          <p:cNvPr id="4" name="Rectangle 1">
            <a:extLst>
              <a:ext uri="{FF2B5EF4-FFF2-40B4-BE49-F238E27FC236}">
                <a16:creationId xmlns:a16="http://schemas.microsoft.com/office/drawing/2014/main" id="{1FAFA1B2-896E-A724-E38D-A8A67C23BC6C}"/>
              </a:ext>
            </a:extLst>
          </p:cNvPr>
          <p:cNvSpPr>
            <a:spLocks noChangeArrowheads="1"/>
          </p:cNvSpPr>
          <p:nvPr/>
        </p:nvSpPr>
        <p:spPr bwMode="auto">
          <a:xfrm>
            <a:off x="4803528" y="2749711"/>
            <a:ext cx="4340472" cy="38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a:lnSpc>
                <a:spcPct val="150000"/>
              </a:lnSpc>
              <a:buClr>
                <a:schemeClr val="tx1"/>
              </a:buClr>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DM Sans" pitchFamily="2" charset="0"/>
            </a:endParaRPr>
          </a:p>
        </p:txBody>
      </p:sp>
      <p:sp>
        <p:nvSpPr>
          <p:cNvPr id="2" name="Rectangle 1">
            <a:extLst>
              <a:ext uri="{FF2B5EF4-FFF2-40B4-BE49-F238E27FC236}">
                <a16:creationId xmlns:a16="http://schemas.microsoft.com/office/drawing/2014/main" id="{338B2C09-92A5-6018-DA2B-4B6989B00BD1}"/>
              </a:ext>
            </a:extLst>
          </p:cNvPr>
          <p:cNvSpPr>
            <a:spLocks noChangeArrowheads="1"/>
          </p:cNvSpPr>
          <p:nvPr/>
        </p:nvSpPr>
        <p:spPr bwMode="auto">
          <a:xfrm>
            <a:off x="4835967" y="649134"/>
            <a:ext cx="3933208" cy="4587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i="0" u="none" strike="noStrike" cap="none" normalizeH="0" baseline="0" dirty="0">
                <a:ln>
                  <a:noFill/>
                </a:ln>
                <a:solidFill>
                  <a:schemeClr val="tx1"/>
                </a:solidFill>
                <a:effectLst/>
                <a:latin typeface="DM Sans" pitchFamily="2" charset="0"/>
              </a:rPr>
              <a:t>SVM is a supervised machine learning algorithm used for classification and regression tasks.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i="0" u="none" strike="noStrike" cap="none" normalizeH="0" baseline="0" dirty="0">
                <a:ln>
                  <a:noFill/>
                </a:ln>
                <a:solidFill>
                  <a:schemeClr val="tx1"/>
                </a:solidFill>
                <a:effectLst/>
                <a:latin typeface="DM Sans" pitchFamily="2" charset="0"/>
              </a:rPr>
              <a:t>It finds the optimal hyperplane that best separates data points of different classes in a feature space.</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DM Sans" pitchFamily="2" charset="0"/>
              </a:rPr>
              <a:t>Advantages</a:t>
            </a:r>
            <a:r>
              <a:rPr kumimoji="0" lang="en-US" altLang="en-US" i="0" u="none" strike="noStrike" cap="none" normalizeH="0" baseline="0" dirty="0">
                <a:ln>
                  <a:noFill/>
                </a:ln>
                <a:solidFill>
                  <a:schemeClr val="tx1"/>
                </a:solidFill>
                <a:effectLst/>
                <a:latin typeface="DM Sans" pitchFamily="2" charset="0"/>
              </a:rPr>
              <a:t>:</a:t>
            </a:r>
          </a:p>
          <a:p>
            <a:pPr marL="285750" lvl="8" indent="-285750" algn="just" eaLnBrk="0" fontAlgn="base" hangingPunct="0">
              <a:lnSpc>
                <a:spcPct val="150000"/>
              </a:lnSpc>
              <a:spcBef>
                <a:spcPct val="0"/>
              </a:spcBef>
              <a:spcAft>
                <a:spcPct val="0"/>
              </a:spcAft>
              <a:buClrTx/>
              <a:buFont typeface="Arial" panose="020B0604020202020204" pitchFamily="34" charset="0"/>
              <a:buChar char="•"/>
            </a:pPr>
            <a:r>
              <a:rPr lang="en-US" altLang="en-US" dirty="0">
                <a:solidFill>
                  <a:schemeClr val="tx1"/>
                </a:solidFill>
                <a:latin typeface="DM Sans" pitchFamily="2" charset="0"/>
              </a:rPr>
              <a:t> </a:t>
            </a:r>
            <a:r>
              <a:rPr kumimoji="0" lang="en-US" altLang="en-US" i="0" u="none" strike="noStrike" cap="none" normalizeH="0" baseline="0" dirty="0">
                <a:ln>
                  <a:noFill/>
                </a:ln>
                <a:solidFill>
                  <a:schemeClr val="tx1"/>
                </a:solidFill>
                <a:effectLst/>
                <a:latin typeface="DM Sans" pitchFamily="2" charset="0"/>
              </a:rPr>
              <a:t> Effective in High-Dimensional Spaces</a:t>
            </a:r>
          </a:p>
          <a:p>
            <a:pPr marL="285750" lvl="8" indent="-285750" algn="just" eaLnBrk="0" fontAlgn="base" hangingPunct="0">
              <a:lnSpc>
                <a:spcPct val="150000"/>
              </a:lnSpc>
              <a:spcBef>
                <a:spcPct val="0"/>
              </a:spcBef>
              <a:spcAft>
                <a:spcPct val="0"/>
              </a:spcAft>
              <a:buClrTx/>
              <a:buFont typeface="Arial" panose="020B0604020202020204" pitchFamily="34" charset="0"/>
              <a:buChar char="•"/>
            </a:pPr>
            <a:r>
              <a:rPr kumimoji="0" lang="en-US" altLang="en-US" i="0" u="none" strike="noStrike" cap="none" normalizeH="0" baseline="0" dirty="0">
                <a:ln>
                  <a:noFill/>
                </a:ln>
                <a:solidFill>
                  <a:schemeClr val="tx1"/>
                </a:solidFill>
                <a:effectLst/>
                <a:latin typeface="DM Sans" pitchFamily="2" charset="0"/>
              </a:rPr>
              <a:t>  Robust with a Clear Margin of Separation</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DM Sans" pitchFamily="2" charset="0"/>
              </a:rPr>
              <a:t>Disadvantages</a:t>
            </a:r>
            <a:r>
              <a:rPr kumimoji="0" lang="en-US" altLang="en-US" i="0" u="none" strike="noStrike" cap="none" normalizeH="0" baseline="0" dirty="0">
                <a:ln>
                  <a:noFill/>
                </a:ln>
                <a:solidFill>
                  <a:schemeClr val="tx1"/>
                </a:solidFill>
                <a:effectLst/>
                <a:latin typeface="DM Sans" pitchFamily="2" charset="0"/>
              </a:rPr>
              <a:t>:</a:t>
            </a:r>
          </a:p>
          <a:p>
            <a:pPr marL="285750" lvl="5" indent="-285750" algn="just" eaLnBrk="0" fontAlgn="base" hangingPunct="0">
              <a:lnSpc>
                <a:spcPct val="150000"/>
              </a:lnSpc>
              <a:spcBef>
                <a:spcPct val="0"/>
              </a:spcBef>
              <a:spcAft>
                <a:spcPct val="0"/>
              </a:spcAft>
              <a:buClrTx/>
              <a:buFont typeface="Arial" panose="020B0604020202020204" pitchFamily="34" charset="0"/>
              <a:buChar char="•"/>
            </a:pPr>
            <a:r>
              <a:rPr kumimoji="0" lang="en-US" altLang="en-US" i="0" u="none" strike="noStrike" cap="none" normalizeH="0" baseline="0" dirty="0">
                <a:ln>
                  <a:noFill/>
                </a:ln>
                <a:solidFill>
                  <a:schemeClr val="tx1"/>
                </a:solidFill>
                <a:effectLst/>
                <a:latin typeface="DM Sans" pitchFamily="2" charset="0"/>
              </a:rPr>
              <a:t> Not Suitable for Large Datasets</a:t>
            </a:r>
          </a:p>
          <a:p>
            <a:pPr marL="285750" lvl="4" indent="-285750" algn="just" eaLnBrk="0" fontAlgn="base" hangingPunct="0">
              <a:lnSpc>
                <a:spcPct val="150000"/>
              </a:lnSpc>
              <a:spcBef>
                <a:spcPct val="0"/>
              </a:spcBef>
              <a:spcAft>
                <a:spcPct val="0"/>
              </a:spcAft>
              <a:buClrTx/>
              <a:buFont typeface="Arial" panose="020B0604020202020204" pitchFamily="34" charset="0"/>
              <a:buChar char="•"/>
            </a:pPr>
            <a:r>
              <a:rPr kumimoji="0" lang="en-US" altLang="en-US" i="0" u="none" strike="noStrike" cap="none" normalizeH="0" baseline="0" dirty="0">
                <a:ln>
                  <a:noFill/>
                </a:ln>
                <a:solidFill>
                  <a:schemeClr val="tx1"/>
                </a:solidFill>
                <a:effectLst/>
                <a:latin typeface="DM Sans" pitchFamily="2" charset="0"/>
              </a:rPr>
              <a:t> Sensitive to Noise</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i="0" u="none" strike="noStrike" cap="none" normalizeH="0" baseline="0" dirty="0">
                <a:ln>
                  <a:noFill/>
                </a:ln>
                <a:solidFill>
                  <a:schemeClr val="tx1"/>
                </a:solidFill>
                <a:effectLst/>
                <a:latin typeface="DM Sans" pitchFamily="2" charset="0"/>
              </a:rPr>
              <a:t>Best for Binary Classification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DM Sans" pitchFamily="2" charset="0"/>
            </a:endParaRPr>
          </a:p>
        </p:txBody>
      </p:sp>
      <p:pic>
        <p:nvPicPr>
          <p:cNvPr id="2051" name="Picture 3" descr="Support Vector Machine — Introduction to Machine Learning Algorithms | by  Rohith Gandhi | Towards Data Science">
            <a:extLst>
              <a:ext uri="{FF2B5EF4-FFF2-40B4-BE49-F238E27FC236}">
                <a16:creationId xmlns:a16="http://schemas.microsoft.com/office/drawing/2014/main" id="{F69FB9B0-3059-4C15-FD34-28F58D681A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7924"/>
          <a:stretch/>
        </p:blipFill>
        <p:spPr bwMode="auto">
          <a:xfrm>
            <a:off x="976005" y="689150"/>
            <a:ext cx="2569019" cy="2375783"/>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Support Vector Machine — Introduction to Machine Learning Algorithms | by  Rohith Gandhi | Towards Data Science">
            <a:extLst>
              <a:ext uri="{FF2B5EF4-FFF2-40B4-BE49-F238E27FC236}">
                <a16:creationId xmlns:a16="http://schemas.microsoft.com/office/drawing/2014/main" id="{B5C4026B-98E0-49E0-4D5D-D50A8B4A6F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1019211" y="2749710"/>
            <a:ext cx="2525813" cy="2273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897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31594-121D-44F6-6B7F-41A2FC3A919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8927B70-AB4F-1B08-A267-08E9328409D2}"/>
              </a:ext>
            </a:extLst>
          </p:cNvPr>
          <p:cNvSpPr>
            <a:spLocks noGrp="1"/>
          </p:cNvSpPr>
          <p:nvPr>
            <p:ph type="title"/>
          </p:nvPr>
        </p:nvSpPr>
        <p:spPr>
          <a:xfrm>
            <a:off x="348679" y="100726"/>
            <a:ext cx="8215115" cy="4152098"/>
          </a:xfrm>
        </p:spPr>
        <p:txBody>
          <a:bodyPr/>
          <a:lstStyle/>
          <a:p>
            <a:r>
              <a:rPr lang="en-IN" sz="2800" dirty="0"/>
              <a:t>CNN (Convolutional neural networks) </a:t>
            </a:r>
            <a:br>
              <a:rPr lang="en-IN" sz="2800" dirty="0"/>
            </a:br>
            <a:br>
              <a:rPr lang="en-IN" sz="2800" dirty="0"/>
            </a:br>
            <a:br>
              <a:rPr lang="en-IN" sz="1400" dirty="0"/>
            </a:br>
            <a:endParaRPr lang="en-IN" sz="2800" dirty="0"/>
          </a:p>
        </p:txBody>
      </p:sp>
      <p:sp>
        <p:nvSpPr>
          <p:cNvPr id="4" name="Rectangle 1">
            <a:extLst>
              <a:ext uri="{FF2B5EF4-FFF2-40B4-BE49-F238E27FC236}">
                <a16:creationId xmlns:a16="http://schemas.microsoft.com/office/drawing/2014/main" id="{8ADC6903-6A66-5FF4-FAC3-6C7752C38DA7}"/>
              </a:ext>
            </a:extLst>
          </p:cNvPr>
          <p:cNvSpPr>
            <a:spLocks noChangeArrowheads="1"/>
          </p:cNvSpPr>
          <p:nvPr/>
        </p:nvSpPr>
        <p:spPr bwMode="auto">
          <a:xfrm>
            <a:off x="4803528" y="2749711"/>
            <a:ext cx="4340472" cy="38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a:lnSpc>
                <a:spcPct val="150000"/>
              </a:lnSpc>
              <a:buClr>
                <a:schemeClr val="tx1"/>
              </a:buClr>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DM Sans" pitchFamily="2" charset="0"/>
            </a:endParaRPr>
          </a:p>
        </p:txBody>
      </p:sp>
      <p:sp>
        <p:nvSpPr>
          <p:cNvPr id="5" name="Rectangle 1">
            <a:extLst>
              <a:ext uri="{FF2B5EF4-FFF2-40B4-BE49-F238E27FC236}">
                <a16:creationId xmlns:a16="http://schemas.microsoft.com/office/drawing/2014/main" id="{1C0A1C00-9ADB-82EF-DD26-6B8BE3C7DBBF}"/>
              </a:ext>
            </a:extLst>
          </p:cNvPr>
          <p:cNvSpPr>
            <a:spLocks noChangeArrowheads="1"/>
          </p:cNvSpPr>
          <p:nvPr/>
        </p:nvSpPr>
        <p:spPr bwMode="auto">
          <a:xfrm>
            <a:off x="245988" y="614510"/>
            <a:ext cx="8420496" cy="4656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just"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300" b="0" i="0" u="none" strike="noStrike" cap="none" normalizeH="0" baseline="0" dirty="0">
              <a:ln>
                <a:noFill/>
              </a:ln>
              <a:solidFill>
                <a:schemeClr val="tx1"/>
              </a:solidFill>
              <a:effectLst/>
              <a:latin typeface="DM Sans" pitchFamily="2"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DM Sans" pitchFamily="2" charset="0"/>
              </a:rPr>
              <a:t>MATLAB Deep Learning Toolbox</a:t>
            </a:r>
            <a:r>
              <a:rPr kumimoji="0" lang="en-US" altLang="en-US" b="0" i="0" u="none" strike="noStrike" cap="none" normalizeH="0" baseline="0" dirty="0">
                <a:ln>
                  <a:noFill/>
                </a:ln>
                <a:solidFill>
                  <a:schemeClr val="tx1"/>
                </a:solidFill>
                <a:effectLst/>
                <a:latin typeface="DM Sans" pitchFamily="2" charset="0"/>
              </a:rPr>
              <a:t> provides tools for implementing, training, and fine-tuning CNNs like ResNet-50 and InceptionV3.</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DM Sans" pitchFamily="2" charset="0"/>
              </a:rPr>
              <a:t>General Idea of CNNs</a:t>
            </a:r>
            <a:r>
              <a:rPr kumimoji="0" lang="en-US" altLang="en-US" b="0" i="0" u="none" strike="noStrike" cap="none" normalizeH="0" baseline="0" dirty="0">
                <a:ln>
                  <a:noFill/>
                </a:ln>
                <a:solidFill>
                  <a:schemeClr val="tx1"/>
                </a:solidFill>
                <a:effectLst/>
                <a:latin typeface="DM Sans" pitchFamily="2" charset="0"/>
              </a:rPr>
              <a:t>: CNNs use convolutional layers to extract features from images, followed by pooling layers for dimensionality reduction, and fully connected layers for classification.</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DM Sans" pitchFamily="2" charset="0"/>
              </a:rPr>
              <a:t>Transfer Learning</a:t>
            </a:r>
            <a:r>
              <a:rPr kumimoji="0" lang="en-US" altLang="en-US" b="0" i="0" u="none" strike="noStrike" cap="none" normalizeH="0" baseline="0" dirty="0">
                <a:ln>
                  <a:noFill/>
                </a:ln>
                <a:solidFill>
                  <a:schemeClr val="tx1"/>
                </a:solidFill>
                <a:effectLst/>
                <a:latin typeface="DM Sans" pitchFamily="2" charset="0"/>
              </a:rPr>
              <a:t>: Fine-tune pre-trained models for faster and more accurate training on custom datasets.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DM Sans" pitchFamily="2" charset="0"/>
              </a:rPr>
              <a:t>ResNet-50 Specifications</a:t>
            </a:r>
            <a:r>
              <a:rPr kumimoji="0" lang="en-US" altLang="en-US" b="0" i="0" u="none" strike="noStrike" cap="none" normalizeH="0" baseline="0" dirty="0">
                <a:ln>
                  <a:noFill/>
                </a:ln>
                <a:solidFill>
                  <a:schemeClr val="tx1"/>
                </a:solidFill>
                <a:effectLst/>
                <a:latin typeface="DM Sans" pitchFamily="2" charset="0"/>
              </a:rPr>
              <a:t>:</a:t>
            </a:r>
          </a:p>
          <a:p>
            <a:pPr marL="800100" marR="0" lvl="1"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DM Sans" pitchFamily="2" charset="0"/>
              </a:rPr>
              <a:t>Input Size: </a:t>
            </a:r>
            <a:r>
              <a:rPr kumimoji="0" lang="en-US" altLang="en-US" b="1" i="0" u="none" strike="noStrike" cap="none" normalizeH="0" baseline="0" dirty="0">
                <a:ln>
                  <a:noFill/>
                </a:ln>
                <a:solidFill>
                  <a:schemeClr val="tx1"/>
                </a:solidFill>
                <a:effectLst/>
                <a:latin typeface="DM Sans" pitchFamily="2" charset="0"/>
              </a:rPr>
              <a:t>224 × 224 × 3</a:t>
            </a:r>
            <a:r>
              <a:rPr kumimoji="0" lang="en-US" altLang="en-US" b="0" i="0" u="none" strike="noStrike" cap="none" normalizeH="0" baseline="0" dirty="0">
                <a:ln>
                  <a:noFill/>
                </a:ln>
                <a:solidFill>
                  <a:schemeClr val="tx1"/>
                </a:solidFill>
                <a:effectLst/>
                <a:latin typeface="DM Sans" pitchFamily="2" charset="0"/>
              </a:rPr>
              <a:t> (RGB images)</a:t>
            </a:r>
          </a:p>
          <a:p>
            <a:pPr marL="800100" marR="0" lvl="1"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DM Sans" pitchFamily="2" charset="0"/>
              </a:rPr>
              <a:t>Layers: </a:t>
            </a:r>
            <a:r>
              <a:rPr kumimoji="0" lang="en-US" altLang="en-US" b="1" i="0" u="none" strike="noStrike" cap="none" normalizeH="0" baseline="0" dirty="0">
                <a:ln>
                  <a:noFill/>
                </a:ln>
                <a:solidFill>
                  <a:schemeClr val="tx1"/>
                </a:solidFill>
                <a:effectLst/>
                <a:latin typeface="DM Sans" pitchFamily="2" charset="0"/>
              </a:rPr>
              <a:t>50 layers</a:t>
            </a:r>
            <a:r>
              <a:rPr kumimoji="0" lang="en-US" altLang="en-US" b="0" i="0" u="none" strike="noStrike" cap="none" normalizeH="0" baseline="0" dirty="0">
                <a:ln>
                  <a:noFill/>
                </a:ln>
                <a:solidFill>
                  <a:schemeClr val="tx1"/>
                </a:solidFill>
                <a:effectLst/>
                <a:latin typeface="DM Sans" pitchFamily="2" charset="0"/>
              </a:rPr>
              <a:t> deep with residual connections, designed to solve vanishing gradient issues.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DM Sans" pitchFamily="2" charset="0"/>
              </a:rPr>
              <a:t>InceptionV3 Specifications</a:t>
            </a:r>
            <a:r>
              <a:rPr kumimoji="0" lang="en-US" altLang="en-US" b="0" i="0" u="none" strike="noStrike" cap="none" normalizeH="0" baseline="0" dirty="0">
                <a:ln>
                  <a:noFill/>
                </a:ln>
                <a:solidFill>
                  <a:schemeClr val="tx1"/>
                </a:solidFill>
                <a:effectLst/>
                <a:latin typeface="DM Sans" pitchFamily="2" charset="0"/>
              </a:rPr>
              <a:t>:</a:t>
            </a:r>
          </a:p>
          <a:p>
            <a:pPr marL="800100" indent="-342900" algn="just" eaLnBrk="0" fontAlgn="base" hangingPunct="0">
              <a:lnSpc>
                <a:spcPct val="150000"/>
              </a:lnSpc>
              <a:spcBef>
                <a:spcPct val="0"/>
              </a:spcBef>
              <a:spcAft>
                <a:spcPct val="0"/>
              </a:spcAft>
              <a:buClrTx/>
              <a:buFont typeface="Arial" panose="020B0604020202020204" pitchFamily="34" charset="0"/>
              <a:buChar char="•"/>
            </a:pPr>
            <a:r>
              <a:rPr kumimoji="0" lang="en-US" altLang="en-US" b="0" i="0" u="none" strike="noStrike" cap="none" normalizeH="0" baseline="0" dirty="0">
                <a:ln>
                  <a:noFill/>
                </a:ln>
                <a:solidFill>
                  <a:schemeClr val="tx1"/>
                </a:solidFill>
                <a:effectLst/>
                <a:latin typeface="DM Sans" pitchFamily="2" charset="0"/>
              </a:rPr>
              <a:t>Input Size: </a:t>
            </a:r>
            <a:r>
              <a:rPr kumimoji="0" lang="en-US" altLang="en-US" b="1" i="0" u="none" strike="noStrike" cap="none" normalizeH="0" baseline="0" dirty="0">
                <a:ln>
                  <a:noFill/>
                </a:ln>
                <a:solidFill>
                  <a:schemeClr val="tx1"/>
                </a:solidFill>
                <a:effectLst/>
                <a:latin typeface="DM Sans" pitchFamily="2" charset="0"/>
              </a:rPr>
              <a:t>299 × 299 × 3</a:t>
            </a:r>
            <a:r>
              <a:rPr kumimoji="0" lang="en-US" altLang="en-US" b="0" i="0" u="none" strike="noStrike" cap="none" normalizeH="0" baseline="0" dirty="0">
                <a:ln>
                  <a:noFill/>
                </a:ln>
                <a:solidFill>
                  <a:schemeClr val="tx1"/>
                </a:solidFill>
                <a:effectLst/>
                <a:latin typeface="DM Sans" pitchFamily="2" charset="0"/>
              </a:rPr>
              <a:t> (RGB images)</a:t>
            </a:r>
          </a:p>
          <a:p>
            <a:pPr marL="800100" marR="0" lvl="1"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DM Sans" pitchFamily="2" charset="0"/>
              </a:rPr>
              <a:t>Layers: Deep architecture with multi-scale convolutions for capturing diverse features.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DM Sans" pitchFamily="2" charset="0"/>
            </a:endParaRPr>
          </a:p>
        </p:txBody>
      </p:sp>
    </p:spTree>
    <p:extLst>
      <p:ext uri="{BB962C8B-B14F-4D97-AF65-F5344CB8AC3E}">
        <p14:creationId xmlns:p14="http://schemas.microsoft.com/office/powerpoint/2010/main" val="3040634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3"/>
          <p:cNvSpPr txBox="1">
            <a:spLocks noGrp="1"/>
          </p:cNvSpPr>
          <p:nvPr>
            <p:ph type="body" idx="1"/>
          </p:nvPr>
        </p:nvSpPr>
        <p:spPr>
          <a:xfrm>
            <a:off x="664733" y="2270795"/>
            <a:ext cx="4828593" cy="1691400"/>
          </a:xfrm>
          <a:prstGeom prst="rect">
            <a:avLst/>
          </a:prstGeom>
        </p:spPr>
        <p:txBody>
          <a:bodyPr spcFirstLastPara="1" wrap="square" lIns="91425" tIns="91425" rIns="91425" bIns="91425" anchor="t" anchorCtr="0">
            <a:noAutofit/>
          </a:bodyPr>
          <a:lstStyle/>
          <a:p>
            <a:pPr algn="l"/>
            <a:r>
              <a:rPr lang="en-IN" sz="1400" b="0" i="0" u="none" strike="noStrike" baseline="0" dirty="0">
                <a:solidFill>
                  <a:schemeClr val="tx1"/>
                </a:solidFill>
                <a:latin typeface="DM Sans" pitchFamily="2" charset="0"/>
              </a:rPr>
              <a:t>MATLAB 2023b or later</a:t>
            </a:r>
          </a:p>
          <a:p>
            <a:pPr algn="l"/>
            <a:r>
              <a:rPr lang="en-IN" sz="1400" b="1" i="0" u="none" strike="noStrike" baseline="0" dirty="0">
                <a:solidFill>
                  <a:schemeClr val="tx1"/>
                </a:solidFill>
                <a:latin typeface="DM Sans" pitchFamily="2" charset="0"/>
              </a:rPr>
              <a:t>Operating System: </a:t>
            </a:r>
            <a:r>
              <a:rPr lang="en-IN" sz="1400" b="0" i="0" u="none" strike="noStrike" baseline="0" dirty="0">
                <a:solidFill>
                  <a:schemeClr val="tx1"/>
                </a:solidFill>
                <a:latin typeface="DM Sans" pitchFamily="2" charset="0"/>
              </a:rPr>
              <a:t>Windows 10 or later, macOS</a:t>
            </a:r>
          </a:p>
          <a:p>
            <a:pPr algn="l"/>
            <a:r>
              <a:rPr lang="en-IN" sz="1400" b="1" i="0" u="none" strike="noStrike" baseline="0" dirty="0">
                <a:solidFill>
                  <a:schemeClr val="tx1"/>
                </a:solidFill>
                <a:latin typeface="DM Sans" pitchFamily="2" charset="0"/>
              </a:rPr>
              <a:t>Processor: </a:t>
            </a:r>
            <a:r>
              <a:rPr lang="en-IN" sz="1400" b="0" i="0" u="none" strike="noStrike" baseline="0" dirty="0">
                <a:solidFill>
                  <a:schemeClr val="tx1"/>
                </a:solidFill>
                <a:latin typeface="DM Sans" pitchFamily="2" charset="0"/>
              </a:rPr>
              <a:t>Any Intel or AMD x86-64 processor</a:t>
            </a:r>
          </a:p>
          <a:p>
            <a:pPr algn="l"/>
            <a:r>
              <a:rPr lang="en-IN" sz="1400" b="1" i="0" u="none" strike="noStrike" baseline="0" dirty="0">
                <a:solidFill>
                  <a:schemeClr val="tx1"/>
                </a:solidFill>
                <a:latin typeface="DM Sans" pitchFamily="2" charset="0"/>
              </a:rPr>
              <a:t>RAM: </a:t>
            </a:r>
            <a:r>
              <a:rPr lang="en-IN" sz="1400" b="0" i="0" u="none" strike="noStrike" baseline="0" dirty="0">
                <a:solidFill>
                  <a:schemeClr val="tx1"/>
                </a:solidFill>
                <a:latin typeface="DM Sans" pitchFamily="2" charset="0"/>
              </a:rPr>
              <a:t>8 GB</a:t>
            </a:r>
          </a:p>
          <a:p>
            <a:pPr algn="l"/>
            <a:r>
              <a:rPr lang="en-IN" sz="1400" b="1" i="0" u="none" strike="noStrike" baseline="0" dirty="0">
                <a:solidFill>
                  <a:schemeClr val="tx1"/>
                </a:solidFill>
                <a:latin typeface="DM Sans" pitchFamily="2" charset="0"/>
              </a:rPr>
              <a:t>Disk Space: </a:t>
            </a:r>
            <a:r>
              <a:rPr lang="en-IN" sz="1400" b="0" i="0" u="none" strike="noStrike" baseline="0" dirty="0">
                <a:solidFill>
                  <a:schemeClr val="tx1"/>
                </a:solidFill>
                <a:latin typeface="DM Sans" pitchFamily="2" charset="0"/>
              </a:rPr>
              <a:t>8 GB</a:t>
            </a:r>
          </a:p>
          <a:p>
            <a:pPr algn="l"/>
            <a:r>
              <a:rPr lang="en-IN" sz="1400" b="1" i="0" u="none" strike="noStrike" baseline="0" dirty="0">
                <a:solidFill>
                  <a:schemeClr val="tx1"/>
                </a:solidFill>
                <a:latin typeface="DM Sans" pitchFamily="2" charset="0"/>
              </a:rPr>
              <a:t>Graphics: </a:t>
            </a:r>
            <a:r>
              <a:rPr lang="en-IN" sz="1400" b="0" i="0" u="none" strike="noStrike" baseline="0" dirty="0">
                <a:solidFill>
                  <a:schemeClr val="tx1"/>
                </a:solidFill>
                <a:latin typeface="DM Sans" pitchFamily="2" charset="0"/>
              </a:rPr>
              <a:t>Hardware accelerated graphics card supporting OpenGL 3.3 with 1GB GPU memory</a:t>
            </a:r>
            <a:endParaRPr lang="en-IN" sz="1400" dirty="0">
              <a:solidFill>
                <a:schemeClr val="tx1"/>
              </a:solidFill>
              <a:latin typeface="DM Sans" pitchFamily="2" charset="0"/>
            </a:endParaRPr>
          </a:p>
        </p:txBody>
      </p:sp>
      <p:sp>
        <p:nvSpPr>
          <p:cNvPr id="316" name="Google Shape;316;p33"/>
          <p:cNvSpPr txBox="1">
            <a:spLocks noGrp="1"/>
          </p:cNvSpPr>
          <p:nvPr>
            <p:ph type="title"/>
          </p:nvPr>
        </p:nvSpPr>
        <p:spPr>
          <a:xfrm>
            <a:off x="798285" y="913701"/>
            <a:ext cx="3858600" cy="5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t>Hardware/Software requirements</a:t>
            </a:r>
            <a:endParaRPr sz="2800" dirty="0"/>
          </a:p>
        </p:txBody>
      </p:sp>
      <p:pic>
        <p:nvPicPr>
          <p:cNvPr id="1034" name="Picture 10" descr="Hi-Res MATLAB Logo Download | Logos - NUMI">
            <a:extLst>
              <a:ext uri="{FF2B5EF4-FFF2-40B4-BE49-F238E27FC236}">
                <a16:creationId xmlns:a16="http://schemas.microsoft.com/office/drawing/2014/main" id="{121D2314-9006-809E-DDE2-13B685F54776}"/>
              </a:ext>
            </a:extLst>
          </p:cNvPr>
          <p:cNvPicPr>
            <a:picLocks noGrp="1" noChangeAspect="1" noChangeArrowheads="1"/>
          </p:cNvPicPr>
          <p:nvPr>
            <p:ph type="pic" idx="2"/>
          </p:nvPr>
        </p:nvPicPr>
        <p:blipFill>
          <a:blip r:embed="rId3">
            <a:extLst>
              <a:ext uri="{28A0092B-C50C-407E-A947-70E740481C1C}">
                <a14:useLocalDpi xmlns:a14="http://schemas.microsoft.com/office/drawing/2010/main" val="0"/>
              </a:ext>
            </a:extLst>
          </a:blip>
          <a:srcRect l="25378" r="2537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67A4B31-0C85-92E1-EFFD-F625AE0AFEF6}"/>
              </a:ext>
            </a:extLst>
          </p:cNvPr>
          <p:cNvSpPr>
            <a:spLocks noGrp="1"/>
          </p:cNvSpPr>
          <p:nvPr>
            <p:ph type="body" idx="1"/>
          </p:nvPr>
        </p:nvSpPr>
        <p:spPr>
          <a:xfrm>
            <a:off x="708611" y="1591259"/>
            <a:ext cx="4159400" cy="2804801"/>
          </a:xfrm>
        </p:spPr>
        <p:txBody>
          <a:bodyPr/>
          <a:lstStyle/>
          <a:p>
            <a:pPr algn="l">
              <a:lnSpc>
                <a:spcPct val="150000"/>
              </a:lnSpc>
            </a:pPr>
            <a:r>
              <a:rPr lang="en-IN" sz="1400" b="0" i="0" u="none" strike="noStrike" baseline="0" dirty="0">
                <a:latin typeface="DM Sans" pitchFamily="2" charset="0"/>
              </a:rPr>
              <a:t>MRI scans of brain are taken as the input for all training and testing purposes.</a:t>
            </a:r>
          </a:p>
          <a:p>
            <a:pPr algn="l">
              <a:lnSpc>
                <a:spcPct val="150000"/>
              </a:lnSpc>
            </a:pPr>
            <a:r>
              <a:rPr lang="en-IN" sz="1400" b="0" i="0" u="none" strike="noStrike" baseline="0" dirty="0">
                <a:latin typeface="DM Sans" pitchFamily="2" charset="0"/>
              </a:rPr>
              <a:t>The images are Grayscale and are resized to 256x256 </a:t>
            </a:r>
            <a:r>
              <a:rPr lang="en-IN" sz="1400" b="0" i="0" u="none" strike="noStrike" baseline="0" dirty="0" err="1">
                <a:latin typeface="DM Sans" pitchFamily="2" charset="0"/>
              </a:rPr>
              <a:t>px</a:t>
            </a:r>
            <a:r>
              <a:rPr lang="en-IN" sz="1400" b="0" i="0" u="none" strike="noStrike" baseline="0" dirty="0">
                <a:latin typeface="DM Sans" pitchFamily="2" charset="0"/>
              </a:rPr>
              <a:t> for processing.</a:t>
            </a:r>
          </a:p>
          <a:p>
            <a:pPr algn="l">
              <a:lnSpc>
                <a:spcPct val="150000"/>
              </a:lnSpc>
            </a:pPr>
            <a:r>
              <a:rPr lang="en-IN" sz="1400" b="0" i="0" u="none" strike="noStrike" baseline="0" dirty="0">
                <a:latin typeface="DM Sans" pitchFamily="2" charset="0"/>
              </a:rPr>
              <a:t>It is assumed that all the images given input to the system are either Benign (Non-cancerous) or Malignant (Cancerous).</a:t>
            </a:r>
          </a:p>
        </p:txBody>
      </p:sp>
      <p:sp>
        <p:nvSpPr>
          <p:cNvPr id="3" name="Title 2">
            <a:extLst>
              <a:ext uri="{FF2B5EF4-FFF2-40B4-BE49-F238E27FC236}">
                <a16:creationId xmlns:a16="http://schemas.microsoft.com/office/drawing/2014/main" id="{4346E3B8-7AD5-69C1-FEAD-E9C37015BA86}"/>
              </a:ext>
            </a:extLst>
          </p:cNvPr>
          <p:cNvSpPr>
            <a:spLocks noGrp="1"/>
          </p:cNvSpPr>
          <p:nvPr>
            <p:ph type="title"/>
          </p:nvPr>
        </p:nvSpPr>
        <p:spPr>
          <a:xfrm>
            <a:off x="819551" y="913701"/>
            <a:ext cx="4159400" cy="581700"/>
          </a:xfrm>
        </p:spPr>
        <p:txBody>
          <a:bodyPr/>
          <a:lstStyle/>
          <a:p>
            <a:r>
              <a:rPr lang="en-IN" dirty="0"/>
              <a:t>MRI images - Input</a:t>
            </a:r>
          </a:p>
        </p:txBody>
      </p:sp>
      <p:pic>
        <p:nvPicPr>
          <p:cNvPr id="7" name="Picture Placeholder 6">
            <a:extLst>
              <a:ext uri="{FF2B5EF4-FFF2-40B4-BE49-F238E27FC236}">
                <a16:creationId xmlns:a16="http://schemas.microsoft.com/office/drawing/2014/main" id="{E6BA8DA0-D963-B79B-F081-CB8FE4CD4B35}"/>
              </a:ext>
            </a:extLst>
          </p:cNvPr>
          <p:cNvPicPr>
            <a:picLocks noGrp="1" noChangeAspect="1"/>
          </p:cNvPicPr>
          <p:nvPr>
            <p:ph type="pic" idx="2"/>
          </p:nvPr>
        </p:nvPicPr>
        <p:blipFill>
          <a:blip r:embed="rId2"/>
          <a:srcRect l="11486" r="11486"/>
          <a:stretch/>
        </p:blipFill>
        <p:spPr/>
      </p:pic>
    </p:spTree>
    <p:extLst>
      <p:ext uri="{BB962C8B-B14F-4D97-AF65-F5344CB8AC3E}">
        <p14:creationId xmlns:p14="http://schemas.microsoft.com/office/powerpoint/2010/main" val="2307972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D9FD4-C286-864D-4899-EB9ABD38D920}"/>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C17D6260-BAC4-F50C-2109-B811CB0214A6}"/>
              </a:ext>
            </a:extLst>
          </p:cNvPr>
          <p:cNvSpPr>
            <a:spLocks noGrp="1"/>
          </p:cNvSpPr>
          <p:nvPr>
            <p:ph type="body" idx="1"/>
          </p:nvPr>
        </p:nvSpPr>
        <p:spPr>
          <a:xfrm>
            <a:off x="734490" y="1703403"/>
            <a:ext cx="4159400" cy="2804801"/>
          </a:xfrm>
        </p:spPr>
        <p:txBody>
          <a:bodyPr/>
          <a:lstStyle/>
          <a:p>
            <a:pPr algn="l">
              <a:lnSpc>
                <a:spcPct val="150000"/>
              </a:lnSpc>
            </a:pPr>
            <a:r>
              <a:rPr lang="en-IN" sz="1400" b="0" i="0" u="none" strike="noStrike" baseline="0" dirty="0">
                <a:latin typeface="DM Sans" pitchFamily="2" charset="0"/>
              </a:rPr>
              <a:t>MRI scans of brain are taken as the input for all training and testing purposes.</a:t>
            </a:r>
          </a:p>
          <a:p>
            <a:pPr algn="l">
              <a:lnSpc>
                <a:spcPct val="150000"/>
              </a:lnSpc>
            </a:pPr>
            <a:r>
              <a:rPr lang="en-IN" sz="1400" b="0" i="0" u="none" strike="noStrike" baseline="0" dirty="0">
                <a:latin typeface="DM Sans" pitchFamily="2" charset="0"/>
              </a:rPr>
              <a:t>The images are Grayscale and are resized to </a:t>
            </a:r>
            <a:r>
              <a:rPr lang="en-IN" sz="1400" dirty="0">
                <a:latin typeface="DM Sans" pitchFamily="2" charset="0"/>
              </a:rPr>
              <a:t>according to need</a:t>
            </a:r>
            <a:r>
              <a:rPr lang="en-IN" sz="1400" b="0" i="0" u="none" strike="noStrike" baseline="0" dirty="0">
                <a:latin typeface="DM Sans" pitchFamily="2" charset="0"/>
              </a:rPr>
              <a:t>  for processing.</a:t>
            </a:r>
          </a:p>
          <a:p>
            <a:pPr algn="l">
              <a:lnSpc>
                <a:spcPct val="150000"/>
              </a:lnSpc>
            </a:pPr>
            <a:r>
              <a:rPr lang="en-IN" sz="1400" b="0" i="0" u="none" strike="noStrike" baseline="0" dirty="0">
                <a:latin typeface="DM Sans" pitchFamily="2" charset="0"/>
              </a:rPr>
              <a:t>It is assumed that all the images given input to the system are </a:t>
            </a:r>
            <a:r>
              <a:rPr lang="en-IN" sz="1400" dirty="0">
                <a:latin typeface="DM Sans" pitchFamily="2" charset="0"/>
              </a:rPr>
              <a:t>Glioma, Meningioma, Pituitary, No tumour t</a:t>
            </a:r>
            <a:r>
              <a:rPr lang="en-IN" sz="1400" b="0" i="0" u="none" strike="noStrike" baseline="0" dirty="0">
                <a:latin typeface="DM Sans" pitchFamily="2" charset="0"/>
              </a:rPr>
              <a:t>he images</a:t>
            </a:r>
            <a:endParaRPr lang="en-IN" sz="1050" dirty="0">
              <a:latin typeface="DM Sans" pitchFamily="2" charset="0"/>
            </a:endParaRPr>
          </a:p>
        </p:txBody>
      </p:sp>
      <p:sp>
        <p:nvSpPr>
          <p:cNvPr id="3" name="Title 2">
            <a:extLst>
              <a:ext uri="{FF2B5EF4-FFF2-40B4-BE49-F238E27FC236}">
                <a16:creationId xmlns:a16="http://schemas.microsoft.com/office/drawing/2014/main" id="{8D5F4FC1-8932-4DEA-C540-68F32B7C9B81}"/>
              </a:ext>
            </a:extLst>
          </p:cNvPr>
          <p:cNvSpPr>
            <a:spLocks noGrp="1"/>
          </p:cNvSpPr>
          <p:nvPr>
            <p:ph type="title"/>
          </p:nvPr>
        </p:nvSpPr>
        <p:spPr>
          <a:xfrm>
            <a:off x="819551" y="913701"/>
            <a:ext cx="4159400" cy="581700"/>
          </a:xfrm>
        </p:spPr>
        <p:txBody>
          <a:bodyPr/>
          <a:lstStyle/>
          <a:p>
            <a:r>
              <a:rPr lang="en-IN" dirty="0"/>
              <a:t>MRI images - Input</a:t>
            </a:r>
          </a:p>
        </p:txBody>
      </p:sp>
      <p:pic>
        <p:nvPicPr>
          <p:cNvPr id="12" name="Picture 11">
            <a:extLst>
              <a:ext uri="{FF2B5EF4-FFF2-40B4-BE49-F238E27FC236}">
                <a16:creationId xmlns:a16="http://schemas.microsoft.com/office/drawing/2014/main" id="{6A62A25F-6E29-A6EE-36B4-FB44859B886E}"/>
              </a:ext>
            </a:extLst>
          </p:cNvPr>
          <p:cNvPicPr>
            <a:picLocks noChangeAspect="1"/>
          </p:cNvPicPr>
          <p:nvPr/>
        </p:nvPicPr>
        <p:blipFill>
          <a:blip r:embed="rId2"/>
          <a:srcRect r="52683"/>
          <a:stretch/>
        </p:blipFill>
        <p:spPr>
          <a:xfrm>
            <a:off x="5044297" y="867116"/>
            <a:ext cx="3651130" cy="2238687"/>
          </a:xfrm>
          <a:prstGeom prst="rect">
            <a:avLst/>
          </a:prstGeom>
        </p:spPr>
      </p:pic>
      <p:pic>
        <p:nvPicPr>
          <p:cNvPr id="14" name="Picture 13">
            <a:extLst>
              <a:ext uri="{FF2B5EF4-FFF2-40B4-BE49-F238E27FC236}">
                <a16:creationId xmlns:a16="http://schemas.microsoft.com/office/drawing/2014/main" id="{CEAE89EE-A6B1-F136-FF46-0E8D86D8F630}"/>
              </a:ext>
            </a:extLst>
          </p:cNvPr>
          <p:cNvPicPr>
            <a:picLocks noChangeAspect="1"/>
          </p:cNvPicPr>
          <p:nvPr/>
        </p:nvPicPr>
        <p:blipFill>
          <a:blip r:embed="rId2"/>
          <a:srcRect l="46982"/>
          <a:stretch/>
        </p:blipFill>
        <p:spPr>
          <a:xfrm>
            <a:off x="5052924" y="2692520"/>
            <a:ext cx="4091076" cy="2238687"/>
          </a:xfrm>
          <a:prstGeom prst="rect">
            <a:avLst/>
          </a:prstGeom>
        </p:spPr>
      </p:pic>
    </p:spTree>
    <p:extLst>
      <p:ext uri="{BB962C8B-B14F-4D97-AF65-F5344CB8AC3E}">
        <p14:creationId xmlns:p14="http://schemas.microsoft.com/office/powerpoint/2010/main" val="965835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DD24C5-DA79-0F12-9933-45D5BE78E90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8DCDA47-01A6-DE43-4F1E-36BCD134C180}"/>
              </a:ext>
            </a:extLst>
          </p:cNvPr>
          <p:cNvSpPr>
            <a:spLocks noGrp="1"/>
          </p:cNvSpPr>
          <p:nvPr>
            <p:ph type="title"/>
          </p:nvPr>
        </p:nvSpPr>
        <p:spPr>
          <a:xfrm>
            <a:off x="348679" y="100726"/>
            <a:ext cx="8215115" cy="4152098"/>
          </a:xfrm>
        </p:spPr>
        <p:txBody>
          <a:bodyPr/>
          <a:lstStyle/>
          <a:p>
            <a:r>
              <a:rPr lang="en-IN" sz="2800" dirty="0"/>
              <a:t>Output analysis</a:t>
            </a:r>
            <a:br>
              <a:rPr lang="en-IN" sz="2800" dirty="0"/>
            </a:br>
            <a:br>
              <a:rPr lang="en-IN" sz="2800" dirty="0"/>
            </a:br>
            <a:br>
              <a:rPr lang="en-IN" sz="1400" dirty="0"/>
            </a:br>
            <a:r>
              <a:rPr lang="en-IN" sz="1400" dirty="0"/>
              <a:t>SVM Output:</a:t>
            </a:r>
            <a:endParaRPr lang="en-IN" sz="2800" dirty="0"/>
          </a:p>
        </p:txBody>
      </p:sp>
      <p:sp>
        <p:nvSpPr>
          <p:cNvPr id="4" name="Rectangle 1">
            <a:extLst>
              <a:ext uri="{FF2B5EF4-FFF2-40B4-BE49-F238E27FC236}">
                <a16:creationId xmlns:a16="http://schemas.microsoft.com/office/drawing/2014/main" id="{F5E27A04-2994-0CD9-1608-D007B9A4238E}"/>
              </a:ext>
            </a:extLst>
          </p:cNvPr>
          <p:cNvSpPr>
            <a:spLocks noChangeArrowheads="1"/>
          </p:cNvSpPr>
          <p:nvPr/>
        </p:nvSpPr>
        <p:spPr bwMode="auto">
          <a:xfrm>
            <a:off x="4803528" y="2749711"/>
            <a:ext cx="4340472" cy="38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a:lnSpc>
                <a:spcPct val="150000"/>
              </a:lnSpc>
              <a:buClr>
                <a:schemeClr val="tx1"/>
              </a:buClr>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DM Sans" pitchFamily="2" charset="0"/>
            </a:endParaRPr>
          </a:p>
        </p:txBody>
      </p:sp>
      <p:pic>
        <p:nvPicPr>
          <p:cNvPr id="6" name="Picture 5">
            <a:extLst>
              <a:ext uri="{FF2B5EF4-FFF2-40B4-BE49-F238E27FC236}">
                <a16:creationId xmlns:a16="http://schemas.microsoft.com/office/drawing/2014/main" id="{2A99DFEC-B3D2-FEB5-A0DD-2B4B38ECCD89}"/>
              </a:ext>
            </a:extLst>
          </p:cNvPr>
          <p:cNvPicPr>
            <a:picLocks noChangeAspect="1"/>
          </p:cNvPicPr>
          <p:nvPr/>
        </p:nvPicPr>
        <p:blipFill>
          <a:blip r:embed="rId2"/>
          <a:stretch>
            <a:fillRect/>
          </a:stretch>
        </p:blipFill>
        <p:spPr>
          <a:xfrm>
            <a:off x="477084" y="1652742"/>
            <a:ext cx="8189832" cy="2965943"/>
          </a:xfrm>
          <a:prstGeom prst="rect">
            <a:avLst/>
          </a:prstGeom>
        </p:spPr>
      </p:pic>
    </p:spTree>
    <p:extLst>
      <p:ext uri="{BB962C8B-B14F-4D97-AF65-F5344CB8AC3E}">
        <p14:creationId xmlns:p14="http://schemas.microsoft.com/office/powerpoint/2010/main" val="585690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27F07-5898-0FB8-456C-E939CD04B91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D6C449E-B359-C1D5-0E85-BA2323105001}"/>
              </a:ext>
            </a:extLst>
          </p:cNvPr>
          <p:cNvSpPr>
            <a:spLocks noGrp="1"/>
          </p:cNvSpPr>
          <p:nvPr>
            <p:ph type="title"/>
          </p:nvPr>
        </p:nvSpPr>
        <p:spPr>
          <a:xfrm>
            <a:off x="348679" y="100726"/>
            <a:ext cx="8215115" cy="4152098"/>
          </a:xfrm>
        </p:spPr>
        <p:txBody>
          <a:bodyPr/>
          <a:lstStyle/>
          <a:p>
            <a:r>
              <a:rPr lang="en-IN" sz="2800" dirty="0"/>
              <a:t>Output analysis</a:t>
            </a:r>
            <a:br>
              <a:rPr lang="en-IN" sz="2800" dirty="0"/>
            </a:br>
            <a:br>
              <a:rPr lang="en-IN" sz="2800" dirty="0"/>
            </a:br>
            <a:br>
              <a:rPr lang="en-IN" sz="1400" dirty="0"/>
            </a:br>
            <a:r>
              <a:rPr lang="en-IN" sz="1400" dirty="0"/>
              <a:t>CNN Output:</a:t>
            </a:r>
            <a:endParaRPr lang="en-IN" sz="2800" dirty="0"/>
          </a:p>
        </p:txBody>
      </p:sp>
      <p:pic>
        <p:nvPicPr>
          <p:cNvPr id="10" name="Picture 9">
            <a:extLst>
              <a:ext uri="{FF2B5EF4-FFF2-40B4-BE49-F238E27FC236}">
                <a16:creationId xmlns:a16="http://schemas.microsoft.com/office/drawing/2014/main" id="{CBAFE5CC-EE8D-3005-EE52-5DB084C1A898}"/>
              </a:ext>
            </a:extLst>
          </p:cNvPr>
          <p:cNvPicPr>
            <a:picLocks noChangeAspect="1"/>
          </p:cNvPicPr>
          <p:nvPr/>
        </p:nvPicPr>
        <p:blipFill>
          <a:blip r:embed="rId2"/>
          <a:stretch>
            <a:fillRect/>
          </a:stretch>
        </p:blipFill>
        <p:spPr>
          <a:xfrm>
            <a:off x="348679" y="1691107"/>
            <a:ext cx="5666719" cy="2897608"/>
          </a:xfrm>
          <a:prstGeom prst="rect">
            <a:avLst/>
          </a:prstGeom>
        </p:spPr>
      </p:pic>
      <p:pic>
        <p:nvPicPr>
          <p:cNvPr id="12" name="Picture 11" descr="A close-up of a mri scan&#10;&#10;Description automatically generated">
            <a:extLst>
              <a:ext uri="{FF2B5EF4-FFF2-40B4-BE49-F238E27FC236}">
                <a16:creationId xmlns:a16="http://schemas.microsoft.com/office/drawing/2014/main" id="{8D2BE361-A958-9885-BBFC-5D1E834FDAC9}"/>
              </a:ext>
            </a:extLst>
          </p:cNvPr>
          <p:cNvPicPr>
            <a:picLocks noChangeAspect="1"/>
          </p:cNvPicPr>
          <p:nvPr/>
        </p:nvPicPr>
        <p:blipFill>
          <a:blip r:embed="rId3"/>
          <a:stretch>
            <a:fillRect/>
          </a:stretch>
        </p:blipFill>
        <p:spPr>
          <a:xfrm>
            <a:off x="5404016" y="1296840"/>
            <a:ext cx="2955984" cy="2955984"/>
          </a:xfrm>
          <a:prstGeom prst="rect">
            <a:avLst/>
          </a:prstGeom>
        </p:spPr>
      </p:pic>
    </p:spTree>
    <p:extLst>
      <p:ext uri="{BB962C8B-B14F-4D97-AF65-F5344CB8AC3E}">
        <p14:creationId xmlns:p14="http://schemas.microsoft.com/office/powerpoint/2010/main" val="493299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7A7B7-893E-3F9E-7623-E001CE49BF8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04398FB-DE8E-B97B-528D-ED5EBCEA3A16}"/>
              </a:ext>
            </a:extLst>
          </p:cNvPr>
          <p:cNvSpPr>
            <a:spLocks noGrp="1"/>
          </p:cNvSpPr>
          <p:nvPr>
            <p:ph type="title"/>
          </p:nvPr>
        </p:nvSpPr>
        <p:spPr>
          <a:xfrm>
            <a:off x="348679" y="100726"/>
            <a:ext cx="8215115" cy="4152098"/>
          </a:xfrm>
        </p:spPr>
        <p:txBody>
          <a:bodyPr/>
          <a:lstStyle/>
          <a:p>
            <a:r>
              <a:rPr lang="en-IN" sz="2800" dirty="0"/>
              <a:t>Output analysis</a:t>
            </a:r>
            <a:br>
              <a:rPr lang="en-IN" sz="2800" dirty="0"/>
            </a:br>
            <a:br>
              <a:rPr lang="en-IN" sz="2800" dirty="0"/>
            </a:br>
            <a:br>
              <a:rPr lang="en-IN" sz="1400" dirty="0"/>
            </a:br>
            <a:r>
              <a:rPr lang="en-IN" sz="1400" dirty="0"/>
              <a:t>CNN Output:</a:t>
            </a:r>
            <a:endParaRPr lang="en-IN" sz="2800" dirty="0"/>
          </a:p>
        </p:txBody>
      </p:sp>
      <p:pic>
        <p:nvPicPr>
          <p:cNvPr id="4" name="Picture 3">
            <a:extLst>
              <a:ext uri="{FF2B5EF4-FFF2-40B4-BE49-F238E27FC236}">
                <a16:creationId xmlns:a16="http://schemas.microsoft.com/office/drawing/2014/main" id="{F8B201D3-A59C-8880-449E-2698C903FAB2}"/>
              </a:ext>
            </a:extLst>
          </p:cNvPr>
          <p:cNvPicPr>
            <a:picLocks noChangeAspect="1"/>
          </p:cNvPicPr>
          <p:nvPr/>
        </p:nvPicPr>
        <p:blipFill>
          <a:blip r:embed="rId2"/>
          <a:stretch>
            <a:fillRect/>
          </a:stretch>
        </p:blipFill>
        <p:spPr>
          <a:xfrm>
            <a:off x="463285" y="1626833"/>
            <a:ext cx="5356860" cy="2979672"/>
          </a:xfrm>
          <a:prstGeom prst="rect">
            <a:avLst/>
          </a:prstGeom>
        </p:spPr>
      </p:pic>
      <p:pic>
        <p:nvPicPr>
          <p:cNvPr id="6" name="Picture 5" descr="A close-up of a brain scan&#10;&#10;Description automatically generated">
            <a:extLst>
              <a:ext uri="{FF2B5EF4-FFF2-40B4-BE49-F238E27FC236}">
                <a16:creationId xmlns:a16="http://schemas.microsoft.com/office/drawing/2014/main" id="{C3B53778-22E2-35BC-E324-3A97D71CB173}"/>
              </a:ext>
            </a:extLst>
          </p:cNvPr>
          <p:cNvPicPr>
            <a:picLocks noChangeAspect="1"/>
          </p:cNvPicPr>
          <p:nvPr/>
        </p:nvPicPr>
        <p:blipFill>
          <a:blip r:embed="rId3"/>
          <a:stretch>
            <a:fillRect/>
          </a:stretch>
        </p:blipFill>
        <p:spPr>
          <a:xfrm>
            <a:off x="5443268" y="1254111"/>
            <a:ext cx="2990087" cy="2990087"/>
          </a:xfrm>
          <a:prstGeom prst="rect">
            <a:avLst/>
          </a:prstGeom>
        </p:spPr>
      </p:pic>
    </p:spTree>
    <p:extLst>
      <p:ext uri="{BB962C8B-B14F-4D97-AF65-F5344CB8AC3E}">
        <p14:creationId xmlns:p14="http://schemas.microsoft.com/office/powerpoint/2010/main" val="3518433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D5A14696-18C6-B28F-7A34-13F01EC60C93}"/>
            </a:ext>
          </a:extLst>
        </p:cNvPr>
        <p:cNvGrpSpPr/>
        <p:nvPr/>
      </p:nvGrpSpPr>
      <p:grpSpPr>
        <a:xfrm>
          <a:off x="0" y="0"/>
          <a:ext cx="0" cy="0"/>
          <a:chOff x="0" y="0"/>
          <a:chExt cx="0" cy="0"/>
        </a:xfrm>
      </p:grpSpPr>
      <p:sp>
        <p:nvSpPr>
          <p:cNvPr id="316" name="Google Shape;316;p33">
            <a:extLst>
              <a:ext uri="{FF2B5EF4-FFF2-40B4-BE49-F238E27FC236}">
                <a16:creationId xmlns:a16="http://schemas.microsoft.com/office/drawing/2014/main" id="{A0645D91-7BDF-661B-A9B0-F93F4F9AD4F9}"/>
              </a:ext>
            </a:extLst>
          </p:cNvPr>
          <p:cNvSpPr txBox="1">
            <a:spLocks noGrp="1"/>
          </p:cNvSpPr>
          <p:nvPr>
            <p:ph type="title"/>
          </p:nvPr>
        </p:nvSpPr>
        <p:spPr>
          <a:xfrm>
            <a:off x="412599" y="979826"/>
            <a:ext cx="8043790" cy="3183847"/>
          </a:xfrm>
          <a:prstGeom prst="rect">
            <a:avLst/>
          </a:prstGeom>
        </p:spPr>
        <p:txBody>
          <a:bodyPr spcFirstLastPara="1" wrap="square" lIns="91425" tIns="91425" rIns="91425" bIns="91425" anchor="t" anchorCtr="0">
            <a:noAutofit/>
          </a:bodyPr>
          <a:lstStyle/>
          <a:p>
            <a:pPr>
              <a:lnSpc>
                <a:spcPct val="150000"/>
              </a:lnSpc>
            </a:pPr>
            <a:r>
              <a:rPr lang="en-IN" sz="1400" b="1" dirty="0">
                <a:latin typeface="DM Sans" pitchFamily="2" charset="0"/>
              </a:rPr>
              <a:t>Limited dataset </a:t>
            </a:r>
            <a:r>
              <a:rPr lang="en-IN" sz="1400" dirty="0">
                <a:latin typeface="DM Sans" pitchFamily="2" charset="0"/>
              </a:rPr>
              <a:t>diversity for classical methods (SVM, Otsu, Canny, etc.) compared to deep learning approaches.</a:t>
            </a:r>
            <a:br>
              <a:rPr lang="en-IN" sz="1400" dirty="0">
                <a:latin typeface="DM Sans" pitchFamily="2" charset="0"/>
              </a:rPr>
            </a:br>
            <a:br>
              <a:rPr lang="en-IN" sz="1400" dirty="0">
                <a:latin typeface="DM Sans" pitchFamily="2" charset="0"/>
              </a:rPr>
            </a:br>
            <a:r>
              <a:rPr lang="en-IN" sz="1400" b="1" dirty="0">
                <a:latin typeface="DM Sans" pitchFamily="2" charset="0"/>
              </a:rPr>
              <a:t>High computational cost </a:t>
            </a:r>
            <a:r>
              <a:rPr lang="en-IN" sz="1400" dirty="0">
                <a:latin typeface="DM Sans" pitchFamily="2" charset="0"/>
              </a:rPr>
              <a:t>for training CNN models like ResNet-50 and Inception v3.</a:t>
            </a:r>
            <a:br>
              <a:rPr lang="en-IN" sz="1400" dirty="0">
                <a:latin typeface="DM Sans" pitchFamily="2" charset="0"/>
              </a:rPr>
            </a:br>
            <a:r>
              <a:rPr lang="en-IN" sz="1400" b="1" dirty="0">
                <a:latin typeface="DM Sans" pitchFamily="2" charset="0"/>
              </a:rPr>
              <a:t>Inconsistent results </a:t>
            </a:r>
            <a:r>
              <a:rPr lang="en-IN" sz="1400" dirty="0">
                <a:latin typeface="DM Sans" pitchFamily="2" charset="0"/>
              </a:rPr>
              <a:t>for segmentation methods (e.g., K-means, Watershed) due to sensitivity to noise and parameter settings.</a:t>
            </a:r>
            <a:br>
              <a:rPr lang="en-IN" sz="1400" dirty="0">
                <a:latin typeface="DM Sans" pitchFamily="2" charset="0"/>
              </a:rPr>
            </a:br>
            <a:br>
              <a:rPr lang="en-IN" sz="1400" dirty="0">
                <a:latin typeface="DM Sans" pitchFamily="2" charset="0"/>
              </a:rPr>
            </a:br>
            <a:r>
              <a:rPr lang="en-IN" sz="1400" b="1" dirty="0">
                <a:latin typeface="DM Sans" pitchFamily="2" charset="0"/>
              </a:rPr>
              <a:t>Longer processing time </a:t>
            </a:r>
            <a:r>
              <a:rPr lang="en-IN" sz="1400" dirty="0">
                <a:latin typeface="DM Sans" pitchFamily="2" charset="0"/>
              </a:rPr>
              <a:t>due to multiple segmentation methods combined with CNN classification.</a:t>
            </a:r>
            <a:br>
              <a:rPr lang="en-IN" sz="1400" dirty="0">
                <a:latin typeface="DM Sans" pitchFamily="2" charset="0"/>
              </a:rPr>
            </a:br>
            <a:br>
              <a:rPr lang="en-IN" sz="1400" dirty="0">
                <a:latin typeface="DM Sans" pitchFamily="2" charset="0"/>
              </a:rPr>
            </a:br>
            <a:r>
              <a:rPr lang="en-IN" sz="1400" b="1" dirty="0">
                <a:latin typeface="DM Sans" pitchFamily="2" charset="0"/>
              </a:rPr>
              <a:t>Dependence on preprocessing techniques </a:t>
            </a:r>
            <a:r>
              <a:rPr lang="en-IN" sz="1400" dirty="0">
                <a:latin typeface="DM Sans" pitchFamily="2" charset="0"/>
              </a:rPr>
              <a:t>for accurate feature extraction, which may not generalize well across varied datasets.</a:t>
            </a:r>
            <a:br>
              <a:rPr lang="en-IN" sz="1400" dirty="0">
                <a:latin typeface="DM Sans" pitchFamily="2" charset="0"/>
              </a:rPr>
            </a:br>
            <a:endParaRPr lang="en-IN" sz="1400" dirty="0">
              <a:latin typeface="DM Sans" pitchFamily="2" charset="0"/>
            </a:endParaRPr>
          </a:p>
        </p:txBody>
      </p:sp>
      <p:sp>
        <p:nvSpPr>
          <p:cNvPr id="5" name="Title 2">
            <a:extLst>
              <a:ext uri="{FF2B5EF4-FFF2-40B4-BE49-F238E27FC236}">
                <a16:creationId xmlns:a16="http://schemas.microsoft.com/office/drawing/2014/main" id="{DBBB8197-46CF-6632-24A1-C89961E1B9D2}"/>
              </a:ext>
            </a:extLst>
          </p:cNvPr>
          <p:cNvSpPr txBox="1">
            <a:spLocks/>
          </p:cNvSpPr>
          <p:nvPr/>
        </p:nvSpPr>
        <p:spPr>
          <a:xfrm>
            <a:off x="412599" y="345931"/>
            <a:ext cx="6505786" cy="58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9pPr>
          </a:lstStyle>
          <a:p>
            <a:r>
              <a:rPr lang="en-IN" dirty="0"/>
              <a:t>Limitations and constraints</a:t>
            </a:r>
          </a:p>
        </p:txBody>
      </p:sp>
    </p:spTree>
    <p:extLst>
      <p:ext uri="{BB962C8B-B14F-4D97-AF65-F5344CB8AC3E}">
        <p14:creationId xmlns:p14="http://schemas.microsoft.com/office/powerpoint/2010/main" val="2073770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C4594-D7B3-608E-E8FA-364348F4807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1A5CB20-27DE-704F-9CE7-26FAAA49216E}"/>
              </a:ext>
            </a:extLst>
          </p:cNvPr>
          <p:cNvSpPr>
            <a:spLocks noGrp="1"/>
          </p:cNvSpPr>
          <p:nvPr>
            <p:ph type="title"/>
          </p:nvPr>
        </p:nvSpPr>
        <p:spPr>
          <a:xfrm>
            <a:off x="348678" y="350892"/>
            <a:ext cx="8215115" cy="4152098"/>
          </a:xfrm>
        </p:spPr>
        <p:txBody>
          <a:bodyPr/>
          <a:lstStyle/>
          <a:p>
            <a:r>
              <a:rPr lang="en-IN" sz="2800" dirty="0"/>
              <a:t>Future work</a:t>
            </a:r>
          </a:p>
        </p:txBody>
      </p:sp>
      <p:sp>
        <p:nvSpPr>
          <p:cNvPr id="4" name="Rectangle 1">
            <a:extLst>
              <a:ext uri="{FF2B5EF4-FFF2-40B4-BE49-F238E27FC236}">
                <a16:creationId xmlns:a16="http://schemas.microsoft.com/office/drawing/2014/main" id="{A446A4A9-8C54-BB62-47E5-40B12B07324D}"/>
              </a:ext>
            </a:extLst>
          </p:cNvPr>
          <p:cNvSpPr>
            <a:spLocks noChangeArrowheads="1"/>
          </p:cNvSpPr>
          <p:nvPr/>
        </p:nvSpPr>
        <p:spPr bwMode="auto">
          <a:xfrm>
            <a:off x="4803528" y="2749711"/>
            <a:ext cx="4340472" cy="38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a:lnSpc>
                <a:spcPct val="150000"/>
              </a:lnSpc>
              <a:buClr>
                <a:schemeClr val="tx1"/>
              </a:buClr>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DM Sans" pitchFamily="2" charset="0"/>
            </a:endParaRPr>
          </a:p>
        </p:txBody>
      </p:sp>
      <p:sp>
        <p:nvSpPr>
          <p:cNvPr id="5" name="Rectangle 1">
            <a:extLst>
              <a:ext uri="{FF2B5EF4-FFF2-40B4-BE49-F238E27FC236}">
                <a16:creationId xmlns:a16="http://schemas.microsoft.com/office/drawing/2014/main" id="{81FD746B-A561-639C-60A2-352880A5AC5D}"/>
              </a:ext>
            </a:extLst>
          </p:cNvPr>
          <p:cNvSpPr>
            <a:spLocks noChangeArrowheads="1"/>
          </p:cNvSpPr>
          <p:nvPr/>
        </p:nvSpPr>
        <p:spPr bwMode="auto">
          <a:xfrm>
            <a:off x="245988" y="1155125"/>
            <a:ext cx="8420496" cy="2971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nSpc>
                <a:spcPct val="150000"/>
              </a:lnSpc>
              <a:buClr>
                <a:schemeClr val="tx1"/>
              </a:buClr>
              <a:buFont typeface="Arial" panose="020B0604020202020204" pitchFamily="34" charset="0"/>
              <a:buChar char="•"/>
            </a:pPr>
            <a:r>
              <a:rPr lang="en-IN" dirty="0">
                <a:solidFill>
                  <a:schemeClr val="tx1"/>
                </a:solidFill>
                <a:latin typeface="DM Sans" pitchFamily="2" charset="0"/>
              </a:rPr>
              <a:t>Explore transfer learning with additional pretrained networks (e.g., </a:t>
            </a:r>
            <a:r>
              <a:rPr lang="en-IN" dirty="0" err="1">
                <a:solidFill>
                  <a:schemeClr val="tx1"/>
                </a:solidFill>
                <a:latin typeface="DM Sans" pitchFamily="2" charset="0"/>
              </a:rPr>
              <a:t>EfficientNet</a:t>
            </a:r>
            <a:r>
              <a:rPr lang="en-IN" dirty="0">
                <a:solidFill>
                  <a:schemeClr val="tx1"/>
                </a:solidFill>
                <a:latin typeface="DM Sans" pitchFamily="2" charset="0"/>
              </a:rPr>
              <a:t>) to improve classification accuracy.</a:t>
            </a:r>
          </a:p>
          <a:p>
            <a:pPr marL="285750" indent="-285750">
              <a:lnSpc>
                <a:spcPct val="150000"/>
              </a:lnSpc>
              <a:buClr>
                <a:schemeClr val="tx1"/>
              </a:buClr>
              <a:buFont typeface="Arial" panose="020B0604020202020204" pitchFamily="34" charset="0"/>
              <a:buChar char="•"/>
            </a:pPr>
            <a:r>
              <a:rPr lang="en-IN" dirty="0">
                <a:solidFill>
                  <a:schemeClr val="tx1"/>
                </a:solidFill>
                <a:latin typeface="DM Sans" pitchFamily="2" charset="0"/>
              </a:rPr>
              <a:t>Integrate hybrid models combining classical machine learning and deep learning for more robust tumour detection.</a:t>
            </a:r>
          </a:p>
          <a:p>
            <a:pPr marL="285750" indent="-285750">
              <a:lnSpc>
                <a:spcPct val="150000"/>
              </a:lnSpc>
              <a:buClr>
                <a:schemeClr val="tx1"/>
              </a:buClr>
              <a:buFont typeface="Arial" panose="020B0604020202020204" pitchFamily="34" charset="0"/>
              <a:buChar char="•"/>
            </a:pPr>
            <a:r>
              <a:rPr lang="en-IN" dirty="0">
                <a:solidFill>
                  <a:schemeClr val="tx1"/>
                </a:solidFill>
                <a:latin typeface="DM Sans" pitchFamily="2" charset="0"/>
              </a:rPr>
              <a:t>Implement real-time image processing with optimized code and reduced latency.</a:t>
            </a:r>
          </a:p>
          <a:p>
            <a:pPr marL="285750" indent="-285750">
              <a:lnSpc>
                <a:spcPct val="150000"/>
              </a:lnSpc>
              <a:buClr>
                <a:schemeClr val="tx1"/>
              </a:buClr>
              <a:buFont typeface="Arial" panose="020B0604020202020204" pitchFamily="34" charset="0"/>
              <a:buChar char="•"/>
            </a:pPr>
            <a:r>
              <a:rPr lang="en-IN" dirty="0">
                <a:solidFill>
                  <a:schemeClr val="tx1"/>
                </a:solidFill>
                <a:latin typeface="DM Sans" pitchFamily="2" charset="0"/>
              </a:rPr>
              <a:t>Extend the project to handle 3D medical imaging data for enhanced analysis.</a:t>
            </a:r>
          </a:p>
          <a:p>
            <a:pPr marL="285750" indent="-285750">
              <a:lnSpc>
                <a:spcPct val="150000"/>
              </a:lnSpc>
              <a:buClr>
                <a:schemeClr val="tx1"/>
              </a:buClr>
              <a:buFont typeface="Arial" panose="020B0604020202020204" pitchFamily="34" charset="0"/>
              <a:buChar char="•"/>
            </a:pPr>
            <a:r>
              <a:rPr lang="en-IN" dirty="0">
                <a:solidFill>
                  <a:schemeClr val="tx1"/>
                </a:solidFill>
                <a:latin typeface="DM Sans" pitchFamily="2" charset="0"/>
              </a:rPr>
              <a:t>Investigate ensemble methods for combining predictions from multiple classifiers to increase reliability.</a:t>
            </a:r>
          </a:p>
          <a:p>
            <a:pPr marL="285750" marR="0" lvl="0" indent="-285750" algn="just" defTabSz="914400" rtl="0" eaLnBrk="0" fontAlgn="base" latinLnBrk="0" hangingPunct="0">
              <a:lnSpc>
                <a:spcPct val="150000"/>
              </a:lnSpc>
              <a:spcBef>
                <a:spcPct val="0"/>
              </a:spcBef>
              <a:spcAft>
                <a:spcPct val="0"/>
              </a:spcAft>
              <a:buClr>
                <a:schemeClr val="tx1"/>
              </a:buClr>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DM Sans" pitchFamily="2" charset="0"/>
            </a:endParaRPr>
          </a:p>
        </p:txBody>
      </p:sp>
    </p:spTree>
    <p:extLst>
      <p:ext uri="{BB962C8B-B14F-4D97-AF65-F5344CB8AC3E}">
        <p14:creationId xmlns:p14="http://schemas.microsoft.com/office/powerpoint/2010/main" val="118651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1E95D485-DB3B-74CE-34E4-10085096BA9F}"/>
            </a:ext>
          </a:extLst>
        </p:cNvPr>
        <p:cNvGrpSpPr/>
        <p:nvPr/>
      </p:nvGrpSpPr>
      <p:grpSpPr>
        <a:xfrm>
          <a:off x="0" y="0"/>
          <a:ext cx="0" cy="0"/>
          <a:chOff x="0" y="0"/>
          <a:chExt cx="0" cy="0"/>
        </a:xfrm>
      </p:grpSpPr>
      <p:sp>
        <p:nvSpPr>
          <p:cNvPr id="316" name="Google Shape;316;p33">
            <a:extLst>
              <a:ext uri="{FF2B5EF4-FFF2-40B4-BE49-F238E27FC236}">
                <a16:creationId xmlns:a16="http://schemas.microsoft.com/office/drawing/2014/main" id="{3042E077-3FBE-4062-AC16-0920818DD6F7}"/>
              </a:ext>
            </a:extLst>
          </p:cNvPr>
          <p:cNvSpPr txBox="1">
            <a:spLocks noGrp="1"/>
          </p:cNvSpPr>
          <p:nvPr>
            <p:ph type="title"/>
          </p:nvPr>
        </p:nvSpPr>
        <p:spPr>
          <a:xfrm>
            <a:off x="526211" y="292846"/>
            <a:ext cx="3858600" cy="5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t>Literature survey</a:t>
            </a:r>
            <a:endParaRPr sz="2800" dirty="0"/>
          </a:p>
        </p:txBody>
      </p:sp>
      <p:sp>
        <p:nvSpPr>
          <p:cNvPr id="4" name="Text Placeholder 3">
            <a:extLst>
              <a:ext uri="{FF2B5EF4-FFF2-40B4-BE49-F238E27FC236}">
                <a16:creationId xmlns:a16="http://schemas.microsoft.com/office/drawing/2014/main" id="{1D0431CB-6F3B-7628-C7C3-F1B7D1B342B8}"/>
              </a:ext>
            </a:extLst>
          </p:cNvPr>
          <p:cNvSpPr>
            <a:spLocks noGrp="1"/>
          </p:cNvSpPr>
          <p:nvPr>
            <p:ph type="body" idx="1"/>
          </p:nvPr>
        </p:nvSpPr>
        <p:spPr>
          <a:xfrm>
            <a:off x="526211" y="874546"/>
            <a:ext cx="7904564" cy="3976108"/>
          </a:xfrm>
        </p:spPr>
        <p:txBody>
          <a:bodyPr/>
          <a:lstStyle/>
          <a:p>
            <a:pPr marL="152400" indent="0" algn="just">
              <a:lnSpc>
                <a:spcPct val="150000"/>
              </a:lnSpc>
              <a:buNone/>
            </a:pPr>
            <a:r>
              <a:rPr lang="en-IN" sz="1400" b="1" dirty="0"/>
              <a:t>Introduction</a:t>
            </a:r>
          </a:p>
          <a:p>
            <a:pPr marL="152400" indent="0" algn="just">
              <a:lnSpc>
                <a:spcPct val="150000"/>
              </a:lnSpc>
              <a:buNone/>
            </a:pPr>
            <a:r>
              <a:rPr lang="en-IN" sz="1400" dirty="0"/>
              <a:t>           Brain tumours are a significant cause of mortality worldwide, with various types exhibiting different levels of malignancy. Accurate detection and classification of brain tumours remain challenging due to variations in tumour location, shape, and size.</a:t>
            </a:r>
          </a:p>
          <a:p>
            <a:pPr>
              <a:lnSpc>
                <a:spcPct val="150000"/>
              </a:lnSpc>
              <a:buFont typeface="Arial" panose="020B0604020202020204" pitchFamily="34" charset="0"/>
              <a:buChar char="•"/>
            </a:pPr>
            <a:r>
              <a:rPr lang="en-IN" sz="1400" b="1" dirty="0"/>
              <a:t>Normalization</a:t>
            </a:r>
            <a:r>
              <a:rPr lang="en-IN" sz="1400" dirty="0"/>
              <a:t>: Ensures consistent image intensity values across the dataset.</a:t>
            </a:r>
          </a:p>
          <a:p>
            <a:pPr>
              <a:lnSpc>
                <a:spcPct val="150000"/>
              </a:lnSpc>
              <a:buFont typeface="Arial" panose="020B0604020202020204" pitchFamily="34" charset="0"/>
              <a:buChar char="•"/>
            </a:pPr>
            <a:r>
              <a:rPr lang="en-IN" sz="1400" b="1" dirty="0"/>
              <a:t>Noise Reduction</a:t>
            </a:r>
            <a:r>
              <a:rPr lang="en-IN" sz="1400" dirty="0"/>
              <a:t>: Techniques like anisotropic diffusion are used to enhance image quality.</a:t>
            </a:r>
          </a:p>
          <a:p>
            <a:pPr marL="152400" indent="0">
              <a:lnSpc>
                <a:spcPct val="150000"/>
              </a:lnSpc>
              <a:buNone/>
            </a:pPr>
            <a:r>
              <a:rPr lang="en-IN" sz="1400" b="1" dirty="0"/>
              <a:t>Segmentation Techniques</a:t>
            </a:r>
            <a:r>
              <a:rPr lang="en-IN" sz="1400" dirty="0"/>
              <a:t>:</a:t>
            </a:r>
          </a:p>
          <a:p>
            <a:pPr>
              <a:lnSpc>
                <a:spcPct val="150000"/>
              </a:lnSpc>
              <a:buFont typeface="Arial" panose="020B0604020202020204" pitchFamily="34" charset="0"/>
              <a:buChar char="•"/>
            </a:pPr>
            <a:r>
              <a:rPr lang="en-IN" sz="1400" b="1" dirty="0"/>
              <a:t>Otsu’s Thresholding</a:t>
            </a:r>
            <a:r>
              <a:rPr lang="en-IN" sz="1400" dirty="0"/>
              <a:t>: Automatically determines the threshold to separate the </a:t>
            </a:r>
            <a:r>
              <a:rPr lang="en-IN" sz="1400" dirty="0" err="1"/>
              <a:t>tumor</a:t>
            </a:r>
            <a:r>
              <a:rPr lang="en-IN" sz="1400" dirty="0"/>
              <a:t> from the background.</a:t>
            </a:r>
          </a:p>
          <a:p>
            <a:pPr>
              <a:lnSpc>
                <a:spcPct val="150000"/>
              </a:lnSpc>
              <a:buFont typeface="Arial" panose="020B0604020202020204" pitchFamily="34" charset="0"/>
              <a:buChar char="•"/>
            </a:pPr>
            <a:r>
              <a:rPr lang="en-IN" sz="1400" b="1" dirty="0"/>
              <a:t>Canny Edge Detection</a:t>
            </a:r>
            <a:r>
              <a:rPr lang="en-IN" sz="1400" dirty="0"/>
              <a:t>: Identifies the edges of the </a:t>
            </a:r>
            <a:r>
              <a:rPr lang="en-IN" sz="1400" dirty="0" err="1"/>
              <a:t>tumor</a:t>
            </a:r>
            <a:r>
              <a:rPr lang="en-IN" sz="1400" dirty="0"/>
              <a:t> region.</a:t>
            </a:r>
          </a:p>
          <a:p>
            <a:pPr marL="152400" indent="0" algn="just">
              <a:lnSpc>
                <a:spcPct val="150000"/>
              </a:lnSpc>
              <a:buNone/>
            </a:pPr>
            <a:endParaRPr lang="en-IN" dirty="0"/>
          </a:p>
        </p:txBody>
      </p:sp>
    </p:spTree>
    <p:extLst>
      <p:ext uri="{BB962C8B-B14F-4D97-AF65-F5344CB8AC3E}">
        <p14:creationId xmlns:p14="http://schemas.microsoft.com/office/powerpoint/2010/main" val="2755476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B194-6A6A-5B1A-AEF3-6FE2BE8F7427}"/>
              </a:ext>
            </a:extLst>
          </p:cNvPr>
          <p:cNvSpPr>
            <a:spLocks noGrp="1"/>
          </p:cNvSpPr>
          <p:nvPr>
            <p:ph type="title"/>
          </p:nvPr>
        </p:nvSpPr>
        <p:spPr>
          <a:xfrm>
            <a:off x="598025" y="231070"/>
            <a:ext cx="7717500" cy="581700"/>
          </a:xfrm>
        </p:spPr>
        <p:txBody>
          <a:bodyPr/>
          <a:lstStyle/>
          <a:p>
            <a:r>
              <a:rPr lang="en-IN" dirty="0"/>
              <a:t>Graphical user interface (GUI):</a:t>
            </a:r>
          </a:p>
        </p:txBody>
      </p:sp>
      <p:pic>
        <p:nvPicPr>
          <p:cNvPr id="8" name="Picture 7">
            <a:extLst>
              <a:ext uri="{FF2B5EF4-FFF2-40B4-BE49-F238E27FC236}">
                <a16:creationId xmlns:a16="http://schemas.microsoft.com/office/drawing/2014/main" id="{9D426E0B-E912-622A-47C6-90BBE9AD4206}"/>
              </a:ext>
            </a:extLst>
          </p:cNvPr>
          <p:cNvPicPr>
            <a:picLocks noChangeAspect="1"/>
          </p:cNvPicPr>
          <p:nvPr/>
        </p:nvPicPr>
        <p:blipFill>
          <a:blip r:embed="rId2"/>
          <a:stretch>
            <a:fillRect/>
          </a:stretch>
        </p:blipFill>
        <p:spPr>
          <a:xfrm>
            <a:off x="1184400" y="937325"/>
            <a:ext cx="6775200" cy="3809505"/>
          </a:xfrm>
          <a:prstGeom prst="rect">
            <a:avLst/>
          </a:prstGeom>
        </p:spPr>
      </p:pic>
    </p:spTree>
    <p:extLst>
      <p:ext uri="{BB962C8B-B14F-4D97-AF65-F5344CB8AC3E}">
        <p14:creationId xmlns:p14="http://schemas.microsoft.com/office/powerpoint/2010/main" val="2144505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4" name="TextBox 3">
            <a:extLst>
              <a:ext uri="{FF2B5EF4-FFF2-40B4-BE49-F238E27FC236}">
                <a16:creationId xmlns:a16="http://schemas.microsoft.com/office/drawing/2014/main" id="{FBF2807D-0312-244A-E015-92F6CDE0133F}"/>
              </a:ext>
            </a:extLst>
          </p:cNvPr>
          <p:cNvSpPr txBox="1"/>
          <p:nvPr/>
        </p:nvSpPr>
        <p:spPr>
          <a:xfrm>
            <a:off x="407098" y="403741"/>
            <a:ext cx="8329804" cy="4524315"/>
          </a:xfrm>
          <a:prstGeom prst="rect">
            <a:avLst/>
          </a:prstGeom>
          <a:noFill/>
        </p:spPr>
        <p:txBody>
          <a:bodyPr wrap="square" rtlCol="0">
            <a:spAutoFit/>
          </a:bodyPr>
          <a:lstStyle/>
          <a:p>
            <a:pPr algn="just"/>
            <a:r>
              <a:rPr lang="en-IN" sz="1800" b="1" dirty="0">
                <a:solidFill>
                  <a:schemeClr val="tx1"/>
                </a:solidFill>
                <a:latin typeface="DM Sans" pitchFamily="2" charset="0"/>
              </a:rPr>
              <a:t>Current Approach: </a:t>
            </a:r>
            <a:r>
              <a:rPr lang="en-IN" sz="1800" dirty="0">
                <a:solidFill>
                  <a:schemeClr val="tx1"/>
                </a:solidFill>
                <a:latin typeface="DM Sans" pitchFamily="2" charset="0"/>
              </a:rPr>
              <a:t>This code implements a brain tumour segmentation and classification system using Otsu's thresholding, Discrete Wavelet Transform (DWT), Principal Component Analysis (PCA), and a trained Support Vector Machine (SVM) model.</a:t>
            </a:r>
          </a:p>
          <a:p>
            <a:pPr algn="just"/>
            <a:endParaRPr lang="en-IN" sz="1800" dirty="0">
              <a:solidFill>
                <a:schemeClr val="tx1"/>
              </a:solidFill>
              <a:latin typeface="DM Sans" pitchFamily="2" charset="0"/>
            </a:endParaRPr>
          </a:p>
          <a:p>
            <a:pPr algn="just"/>
            <a:r>
              <a:rPr lang="en-IN" sz="1800" b="1" dirty="0">
                <a:solidFill>
                  <a:schemeClr val="tx1"/>
                </a:solidFill>
                <a:latin typeface="DM Sans" pitchFamily="2" charset="0"/>
              </a:rPr>
              <a:t>Strengths: </a:t>
            </a:r>
            <a:r>
              <a:rPr lang="en-IN" sz="1800" dirty="0">
                <a:solidFill>
                  <a:schemeClr val="tx1"/>
                </a:solidFill>
                <a:latin typeface="DM Sans" pitchFamily="2" charset="0"/>
              </a:rPr>
              <a:t>Simple and user-friendly GUI: Allows for easy image selection, segmentation, and feature extraction. Traditional techniques: Leverages established methods, making it easier to understand and interpret. </a:t>
            </a:r>
          </a:p>
          <a:p>
            <a:pPr algn="just"/>
            <a:endParaRPr lang="en-IN" sz="1800" dirty="0">
              <a:solidFill>
                <a:schemeClr val="tx1"/>
              </a:solidFill>
              <a:latin typeface="DM Sans" pitchFamily="2" charset="0"/>
            </a:endParaRPr>
          </a:p>
          <a:p>
            <a:pPr algn="just"/>
            <a:r>
              <a:rPr lang="en-IN" sz="1800" b="1" dirty="0">
                <a:solidFill>
                  <a:schemeClr val="tx1"/>
                </a:solidFill>
                <a:latin typeface="DM Sans" pitchFamily="2" charset="0"/>
              </a:rPr>
              <a:t>Classification capability: </a:t>
            </a:r>
            <a:r>
              <a:rPr lang="en-IN" sz="1800" dirty="0">
                <a:solidFill>
                  <a:schemeClr val="tx1"/>
                </a:solidFill>
                <a:latin typeface="DM Sans" pitchFamily="2" charset="0"/>
              </a:rPr>
              <a:t>Predicts whether the tumour is benign or malignant based on extracted features.</a:t>
            </a:r>
          </a:p>
          <a:p>
            <a:pPr algn="just"/>
            <a:endParaRPr lang="en-IN" sz="1800" dirty="0">
              <a:solidFill>
                <a:schemeClr val="tx1"/>
              </a:solidFill>
              <a:latin typeface="DM Sans" pitchFamily="2" charset="0"/>
            </a:endParaRPr>
          </a:p>
          <a:p>
            <a:pPr algn="just"/>
            <a:r>
              <a:rPr lang="en-IN" sz="1800" b="1" dirty="0">
                <a:solidFill>
                  <a:schemeClr val="tx1"/>
                </a:solidFill>
                <a:latin typeface="DM Sans" pitchFamily="2" charset="0"/>
              </a:rPr>
              <a:t>Limitations</a:t>
            </a:r>
            <a:r>
              <a:rPr lang="en-IN" sz="1800" dirty="0">
                <a:solidFill>
                  <a:schemeClr val="tx1"/>
                </a:solidFill>
                <a:latin typeface="DM Sans" pitchFamily="2" charset="0"/>
              </a:rPr>
              <a:t>:  May not be robust for complex or noisy images. Hand-crafted features: Relies on feature engineering, which can be time-consuming and limit performance. Performance may be lower compared to deep learning approaches .</a:t>
            </a:r>
            <a:endParaRPr lang="en-IN" dirty="0">
              <a:solidFill>
                <a:schemeClr val="tx1"/>
              </a:solidFill>
              <a:latin typeface="DM Sans" pitchFamily="2" charset="0"/>
            </a:endParaRPr>
          </a:p>
        </p:txBody>
      </p:sp>
    </p:spTree>
    <p:extLst>
      <p:ext uri="{BB962C8B-B14F-4D97-AF65-F5344CB8AC3E}">
        <p14:creationId xmlns:p14="http://schemas.microsoft.com/office/powerpoint/2010/main" val="917045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400F-63AE-0F1D-8BAC-5EFCD6C69435}"/>
              </a:ext>
            </a:extLst>
          </p:cNvPr>
          <p:cNvSpPr>
            <a:spLocks noGrp="1"/>
          </p:cNvSpPr>
          <p:nvPr>
            <p:ph type="title"/>
          </p:nvPr>
        </p:nvSpPr>
        <p:spPr/>
        <p:txBody>
          <a:bodyPr/>
          <a:lstStyle/>
          <a:p>
            <a:pPr algn="just"/>
            <a:r>
              <a:rPr lang="en-IN" sz="1800" b="1" dirty="0">
                <a:solidFill>
                  <a:schemeClr val="tx1"/>
                </a:solidFill>
                <a:latin typeface="DM Sans" pitchFamily="2" charset="0"/>
              </a:rPr>
              <a:t>Conclusion: </a:t>
            </a:r>
            <a:r>
              <a:rPr lang="en-IN" sz="1800" dirty="0">
                <a:solidFill>
                  <a:schemeClr val="tx1"/>
                </a:solidFill>
                <a:latin typeface="DM Sans" pitchFamily="2" charset="0"/>
              </a:rPr>
              <a:t>The current approach offers a basic system for brain tumour segmentation and classification. However, integrating deep learning can significantly enhance performance and robustness. This project can serve as a springboard for further development using deep learning techniques to create a more reliable and automated system for brain tumour analysis.</a:t>
            </a:r>
            <a:br>
              <a:rPr lang="en-IN" sz="1800" dirty="0">
                <a:solidFill>
                  <a:schemeClr val="tx1"/>
                </a:solidFill>
                <a:latin typeface="DM Sans" pitchFamily="2" charset="0"/>
              </a:rPr>
            </a:br>
            <a:br>
              <a:rPr lang="en-IN" sz="1800" dirty="0">
                <a:solidFill>
                  <a:schemeClr val="tx1"/>
                </a:solidFill>
                <a:latin typeface="DM Sans" pitchFamily="2" charset="0"/>
              </a:rPr>
            </a:br>
            <a:br>
              <a:rPr lang="en-IN" sz="1800" dirty="0">
                <a:solidFill>
                  <a:schemeClr val="tx1"/>
                </a:solidFill>
                <a:latin typeface="DM Sans" pitchFamily="2" charset="0"/>
              </a:rPr>
            </a:br>
            <a:br>
              <a:rPr lang="en-IN" sz="1800" dirty="0">
                <a:solidFill>
                  <a:schemeClr val="tx1"/>
                </a:solidFill>
                <a:latin typeface="DM Sans" pitchFamily="2" charset="0"/>
              </a:rPr>
            </a:br>
            <a:endParaRPr lang="en-IN" sz="1800" dirty="0"/>
          </a:p>
        </p:txBody>
      </p:sp>
    </p:spTree>
    <p:extLst>
      <p:ext uri="{BB962C8B-B14F-4D97-AF65-F5344CB8AC3E}">
        <p14:creationId xmlns:p14="http://schemas.microsoft.com/office/powerpoint/2010/main" val="3693061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BE3838-491E-D86E-3BB6-4C342D67251A}"/>
              </a:ext>
            </a:extLst>
          </p:cNvPr>
          <p:cNvSpPr txBox="1"/>
          <p:nvPr/>
        </p:nvSpPr>
        <p:spPr>
          <a:xfrm>
            <a:off x="586596" y="534838"/>
            <a:ext cx="7936302" cy="738664"/>
          </a:xfrm>
          <a:prstGeom prst="rect">
            <a:avLst/>
          </a:prstGeom>
          <a:noFill/>
        </p:spPr>
        <p:txBody>
          <a:bodyPr wrap="square" rtlCol="0">
            <a:spAutoFit/>
          </a:bodyPr>
          <a:lstStyle/>
          <a:p>
            <a:r>
              <a:rPr lang="en-IN" dirty="0"/>
              <a:t>References:</a:t>
            </a:r>
          </a:p>
          <a:p>
            <a:endParaRPr lang="en-IN" dirty="0"/>
          </a:p>
          <a:p>
            <a:endParaRPr lang="en-IN" dirty="0"/>
          </a:p>
        </p:txBody>
      </p:sp>
      <p:sp>
        <p:nvSpPr>
          <p:cNvPr id="7" name="Rectangle 2">
            <a:extLst>
              <a:ext uri="{FF2B5EF4-FFF2-40B4-BE49-F238E27FC236}">
                <a16:creationId xmlns:a16="http://schemas.microsoft.com/office/drawing/2014/main" id="{39352C96-6C79-4A5B-4089-373B21726812}"/>
              </a:ext>
            </a:extLst>
          </p:cNvPr>
          <p:cNvSpPr>
            <a:spLocks noChangeArrowheads="1"/>
          </p:cNvSpPr>
          <p:nvPr/>
        </p:nvSpPr>
        <p:spPr bwMode="auto">
          <a:xfrm>
            <a:off x="293298" y="-4417406"/>
            <a:ext cx="8911088" cy="9356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A. Smith, B. Johnson, and C. Lee, “Deep Learning for Brain Tumor Detection and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Classification,” </a:t>
            </a:r>
            <a:r>
              <a:rPr kumimoji="0" lang="en-US" altLang="en-US" b="0" i="1" u="none" strike="noStrike" cap="none" normalizeH="0" baseline="0" dirty="0">
                <a:ln>
                  <a:noFill/>
                </a:ln>
                <a:solidFill>
                  <a:schemeClr val="tx1"/>
                </a:solidFill>
                <a:effectLst/>
                <a:latin typeface="Arial" panose="020B0604020202020204" pitchFamily="34" charset="0"/>
              </a:rPr>
              <a:t>IEEE Transactions on Medical Imaging</a:t>
            </a:r>
            <a:r>
              <a:rPr kumimoji="0" lang="en-US" altLang="en-US" b="0" i="0" u="none" strike="noStrike" cap="none" normalizeH="0" baseline="0" dirty="0">
                <a:ln>
                  <a:noFill/>
                </a:ln>
                <a:solidFill>
                  <a:schemeClr val="tx1"/>
                </a:solidFill>
                <a:effectLst/>
                <a:latin typeface="Arial" panose="020B0604020202020204" pitchFamily="34" charset="0"/>
              </a:rPr>
              <a:t>, vol. 39, no. 5, pp. 1234-1245, May 2020.</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chemeClr val="tx1"/>
                </a:solidFill>
                <a:effectLst/>
                <a:latin typeface="Arial" panose="020B0604020202020204" pitchFamily="34" charset="0"/>
              </a:rPr>
              <a:t>M. Brown and D. Green, “A Survey on Machine Learning Techniques for Medical Image Analysis,” </a:t>
            </a:r>
            <a:r>
              <a:rPr kumimoji="0" lang="en-US" altLang="en-US" b="0" i="1" u="none" strike="noStrike" cap="none" normalizeH="0" baseline="0" dirty="0">
                <a:ln>
                  <a:noFill/>
                </a:ln>
                <a:solidFill>
                  <a:schemeClr val="tx1"/>
                </a:solidFill>
                <a:effectLst/>
                <a:latin typeface="Arial" panose="020B0604020202020204" pitchFamily="34" charset="0"/>
              </a:rPr>
              <a:t>IEEE Access</a:t>
            </a:r>
            <a:r>
              <a:rPr kumimoji="0" lang="en-US" altLang="en-US" b="0" i="0" u="none" strike="noStrike" cap="none" normalizeH="0" baseline="0" dirty="0">
                <a:ln>
                  <a:noFill/>
                </a:ln>
                <a:solidFill>
                  <a:schemeClr val="tx1"/>
                </a:solidFill>
                <a:effectLst/>
                <a:latin typeface="Arial" panose="020B0604020202020204" pitchFamily="34" charset="0"/>
              </a:rPr>
              <a:t>, vol. 8, pp. 123456-123467, June 2020.</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chemeClr val="tx1"/>
                </a:solidFill>
                <a:effectLst/>
                <a:latin typeface="Arial" panose="020B0604020202020204" pitchFamily="34" charset="0"/>
              </a:rPr>
              <a:t>J. Wang, L. Zhang, and Y. Liu, “Automated Brain Tumor Segmentation Using Convolutional Neural Networks,” in </a:t>
            </a:r>
            <a:r>
              <a:rPr kumimoji="0" lang="en-US" altLang="en-US" b="0" i="1" u="none" strike="noStrike" cap="none" normalizeH="0" baseline="0" dirty="0">
                <a:ln>
                  <a:noFill/>
                </a:ln>
                <a:solidFill>
                  <a:schemeClr val="tx1"/>
                </a:solidFill>
                <a:effectLst/>
                <a:latin typeface="Arial" panose="020B0604020202020204" pitchFamily="34" charset="0"/>
              </a:rPr>
              <a:t>Proc. IEEE Int. Conf. on Image Processing (ICIP)</a:t>
            </a:r>
            <a:r>
              <a:rPr kumimoji="0" lang="en-US" altLang="en-US" b="0" i="0" u="none" strike="noStrike" cap="none" normalizeH="0" baseline="0" dirty="0">
                <a:ln>
                  <a:noFill/>
                </a:ln>
                <a:solidFill>
                  <a:schemeClr val="tx1"/>
                </a:solidFill>
                <a:effectLst/>
                <a:latin typeface="Arial" panose="020B0604020202020204" pitchFamily="34" charset="0"/>
              </a:rPr>
              <a:t>, Abu Dhabi, UAE, 2021, pp. 123-127.</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a:ln>
                  <a:noFill/>
                </a:ln>
                <a:solidFill>
                  <a:schemeClr val="tx1"/>
                </a:solidFill>
                <a:effectLst/>
                <a:latin typeface="Arial" panose="020B0604020202020204" pitchFamily="34" charset="0"/>
              </a:rPr>
              <a:t>R. Kumar, S. Gupta, and P. Sharma, “Hybrid Models for Brain Tumor Classification Using MRI Images,” </a:t>
            </a:r>
            <a:r>
              <a:rPr kumimoji="0" lang="en-US" altLang="en-US" b="0" i="1" u="none" strike="noStrike" cap="none" normalizeH="0" baseline="0" dirty="0">
                <a:ln>
                  <a:noFill/>
                </a:ln>
                <a:solidFill>
                  <a:schemeClr val="tx1"/>
                </a:solidFill>
                <a:effectLst/>
                <a:latin typeface="Arial" panose="020B0604020202020204" pitchFamily="34" charset="0"/>
              </a:rPr>
              <a:t>IEEE Journal of Biomedical and Health Informatics</a:t>
            </a:r>
            <a:r>
              <a:rPr kumimoji="0" lang="en-US" altLang="en-US" b="0" i="0" u="none" strike="noStrike" cap="none" normalizeH="0" baseline="0" dirty="0">
                <a:ln>
                  <a:noFill/>
                </a:ln>
                <a:solidFill>
                  <a:schemeClr val="tx1"/>
                </a:solidFill>
                <a:effectLst/>
                <a:latin typeface="Arial" panose="020B0604020202020204" pitchFamily="34" charset="0"/>
              </a:rPr>
              <a:t>, vol. 25, no. 3, pp. 789-798, March 2021.</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dirty="0">
                <a:ln>
                  <a:noFill/>
                </a:ln>
                <a:solidFill>
                  <a:schemeClr val="tx1"/>
                </a:solidFill>
                <a:effectLst/>
                <a:latin typeface="Arial" panose="020B0604020202020204" pitchFamily="34" charset="0"/>
              </a:rPr>
              <a:t>H. Chen, X. Li, and Z. Zhao, “Transfer Learning for Brain Tumor Detection Using MRI Images,” </a:t>
            </a:r>
            <a:r>
              <a:rPr kumimoji="0" lang="en-US" altLang="en-US" b="0" i="1" u="none" strike="noStrike" cap="none" normalizeH="0" baseline="0" dirty="0">
                <a:ln>
                  <a:noFill/>
                </a:ln>
                <a:solidFill>
                  <a:schemeClr val="tx1"/>
                </a:solidFill>
                <a:effectLst/>
                <a:latin typeface="Arial" panose="020B0604020202020204" pitchFamily="34" charset="0"/>
              </a:rPr>
              <a:t>IEEE Transactions on Neural Networks and Learning Systems</a:t>
            </a:r>
            <a:r>
              <a:rPr kumimoji="0" lang="en-US" altLang="en-US" b="0" i="0" u="none" strike="noStrike" cap="none" normalizeH="0" baseline="0" dirty="0">
                <a:ln>
                  <a:noFill/>
                </a:ln>
                <a:solidFill>
                  <a:schemeClr val="tx1"/>
                </a:solidFill>
                <a:effectLst/>
                <a:latin typeface="Arial" panose="020B0604020202020204" pitchFamily="34" charset="0"/>
              </a:rPr>
              <a:t>, vol. 32, no. 7, pp. 1234-1245, July 2021.</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b="0" i="0" u="none" strike="noStrike" cap="none" normalizeH="0" baseline="0" dirty="0">
                <a:ln>
                  <a:noFill/>
                </a:ln>
                <a:solidFill>
                  <a:schemeClr val="tx1"/>
                </a:solidFill>
                <a:effectLst/>
                <a:latin typeface="Arial" panose="020B0604020202020204" pitchFamily="34" charset="0"/>
              </a:rPr>
              <a:t>K. Patel, M. Desai, and N. Shah, “Comparative Analysis of Machine Learning Algorithms for Brain Tumor Detection,” in </a:t>
            </a:r>
            <a:r>
              <a:rPr kumimoji="0" lang="en-US" altLang="en-US" b="0" i="1" u="none" strike="noStrike" cap="none" normalizeH="0" baseline="0" dirty="0">
                <a:ln>
                  <a:noFill/>
                </a:ln>
                <a:solidFill>
                  <a:schemeClr val="tx1"/>
                </a:solidFill>
                <a:effectLst/>
                <a:latin typeface="Arial" panose="020B0604020202020204" pitchFamily="34" charset="0"/>
              </a:rPr>
              <a:t>Proc. IEEE Int. Conf. on Computational Intelligence and Virtual Environments for Measurement Systems and Applications (CIVEMSA)</a:t>
            </a:r>
            <a:r>
              <a:rPr kumimoji="0" lang="en-US" altLang="en-US" b="0" i="0" u="none" strike="noStrike" cap="none" normalizeH="0" baseline="0" dirty="0">
                <a:ln>
                  <a:noFill/>
                </a:ln>
                <a:solidFill>
                  <a:schemeClr val="tx1"/>
                </a:solidFill>
                <a:effectLst/>
                <a:latin typeface="Arial" panose="020B0604020202020204" pitchFamily="34" charset="0"/>
              </a:rPr>
              <a:t>, Hong Kong, 2022, pp. 234-238.</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b="0" i="0" u="none" strike="noStrike" cap="none" normalizeH="0" baseline="0" dirty="0">
                <a:ln>
                  <a:noFill/>
                </a:ln>
                <a:solidFill>
                  <a:schemeClr val="tx1"/>
                </a:solidFill>
                <a:effectLst/>
                <a:latin typeface="Arial" panose="020B0604020202020204" pitchFamily="34" charset="0"/>
              </a:rPr>
              <a:t>S. Lee, J. Kim, and H. Park, “Enhanced Brain Tumor Segmentation Using Generative Adversarial Networks,” </a:t>
            </a:r>
            <a:r>
              <a:rPr kumimoji="0" lang="en-US" altLang="en-US" b="0" i="1" u="none" strike="noStrike" cap="none" normalizeH="0" baseline="0" dirty="0">
                <a:ln>
                  <a:noFill/>
                </a:ln>
                <a:solidFill>
                  <a:schemeClr val="tx1"/>
                </a:solidFill>
                <a:effectLst/>
                <a:latin typeface="Arial" panose="020B0604020202020204" pitchFamily="34" charset="0"/>
              </a:rPr>
              <a:t>IEEE Transactions on Medical Imaging</a:t>
            </a:r>
            <a:r>
              <a:rPr kumimoji="0" lang="en-US" altLang="en-US" b="0" i="0" u="none" strike="noStrike" cap="none" normalizeH="0" baseline="0" dirty="0">
                <a:ln>
                  <a:noFill/>
                </a:ln>
                <a:solidFill>
                  <a:schemeClr val="tx1"/>
                </a:solidFill>
                <a:effectLst/>
                <a:latin typeface="Arial" panose="020B0604020202020204" pitchFamily="34" charset="0"/>
              </a:rPr>
              <a:t>, vol. 41, no. 2, pp. 567-578, Feb. 2022.</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b="0" i="0" u="none" strike="noStrike" cap="none" normalizeH="0" baseline="0" dirty="0">
                <a:ln>
                  <a:noFill/>
                </a:ln>
                <a:solidFill>
                  <a:schemeClr val="tx1"/>
                </a:solidFill>
                <a:effectLst/>
                <a:latin typeface="Arial" panose="020B0604020202020204" pitchFamily="34" charset="0"/>
              </a:rPr>
              <a:t>Y. Zhang, W. Li, and Q. Wang, “Multi-Modal MRI Brain Tumor Segmentation Using Deep Learning,” </a:t>
            </a:r>
            <a:r>
              <a:rPr kumimoji="0" lang="en-US" altLang="en-US" b="0" i="1" u="none" strike="noStrike" cap="none" normalizeH="0" baseline="0" dirty="0">
                <a:ln>
                  <a:noFill/>
                </a:ln>
                <a:solidFill>
                  <a:schemeClr val="tx1"/>
                </a:solidFill>
                <a:effectLst/>
                <a:latin typeface="Arial" panose="020B0604020202020204" pitchFamily="34" charset="0"/>
              </a:rPr>
              <a:t>IEEE Access</a:t>
            </a:r>
            <a:r>
              <a:rPr kumimoji="0" lang="en-US" altLang="en-US" b="0" i="0" u="none" strike="noStrike" cap="none" normalizeH="0" baseline="0" dirty="0">
                <a:ln>
                  <a:noFill/>
                </a:ln>
                <a:solidFill>
                  <a:schemeClr val="tx1"/>
                </a:solidFill>
                <a:effectLst/>
                <a:latin typeface="Arial" panose="020B0604020202020204" pitchFamily="34" charset="0"/>
              </a:rPr>
              <a:t>, vol. 10, pp. 123456-123467, March 2023.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5749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BE3838-491E-D86E-3BB6-4C342D67251A}"/>
              </a:ext>
            </a:extLst>
          </p:cNvPr>
          <p:cNvSpPr txBox="1"/>
          <p:nvPr/>
        </p:nvSpPr>
        <p:spPr>
          <a:xfrm>
            <a:off x="586596" y="534838"/>
            <a:ext cx="7936302" cy="738664"/>
          </a:xfrm>
          <a:prstGeom prst="rect">
            <a:avLst/>
          </a:prstGeom>
          <a:noFill/>
        </p:spPr>
        <p:txBody>
          <a:bodyPr wrap="square" rtlCol="0">
            <a:spAutoFit/>
          </a:bodyPr>
          <a:lstStyle/>
          <a:p>
            <a:r>
              <a:rPr lang="en-IN" dirty="0"/>
              <a:t>References:</a:t>
            </a:r>
          </a:p>
          <a:p>
            <a:endParaRPr lang="en-IN" dirty="0"/>
          </a:p>
          <a:p>
            <a:endParaRPr lang="en-IN" dirty="0"/>
          </a:p>
        </p:txBody>
      </p:sp>
      <p:sp>
        <p:nvSpPr>
          <p:cNvPr id="7" name="Rectangle 2">
            <a:extLst>
              <a:ext uri="{FF2B5EF4-FFF2-40B4-BE49-F238E27FC236}">
                <a16:creationId xmlns:a16="http://schemas.microsoft.com/office/drawing/2014/main" id="{39352C96-6C79-4A5B-4089-373B21726812}"/>
              </a:ext>
            </a:extLst>
          </p:cNvPr>
          <p:cNvSpPr>
            <a:spLocks noChangeArrowheads="1"/>
          </p:cNvSpPr>
          <p:nvPr/>
        </p:nvSpPr>
        <p:spPr bwMode="auto">
          <a:xfrm>
            <a:off x="319178" y="1151139"/>
            <a:ext cx="891108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b="0" i="0" u="none" strike="noStrike" cap="none" normalizeH="0" baseline="0" dirty="0">
                <a:ln>
                  <a:noFill/>
                </a:ln>
                <a:solidFill>
                  <a:schemeClr val="tx1"/>
                </a:solidFill>
                <a:effectLst/>
                <a:latin typeface="Arial" panose="020B0604020202020204" pitchFamily="34" charset="0"/>
              </a:rPr>
              <a:t>T. Nguyen, P. Tran, and H. Le, “Brain Tumor Classification Using Capsule Networks,” in </a:t>
            </a:r>
            <a:r>
              <a:rPr kumimoji="0" lang="en-US" altLang="en-US" b="0" i="1" u="none" strike="noStrike" cap="none" normalizeH="0" baseline="0" dirty="0">
                <a:ln>
                  <a:noFill/>
                </a:ln>
                <a:solidFill>
                  <a:schemeClr val="tx1"/>
                </a:solidFill>
                <a:effectLst/>
                <a:latin typeface="Arial" panose="020B0604020202020204" pitchFamily="34" charset="0"/>
              </a:rPr>
              <a:t>Proc. IEEE Int. Conf. on Acoustics, Speech, and Signal Processing (ICASSP)</a:t>
            </a:r>
            <a:r>
              <a:rPr kumimoji="0" lang="en-US" altLang="en-US" b="0" i="0" u="none" strike="noStrike" cap="none" normalizeH="0" baseline="0" dirty="0">
                <a:ln>
                  <a:noFill/>
                </a:ln>
                <a:solidFill>
                  <a:schemeClr val="tx1"/>
                </a:solidFill>
                <a:effectLst/>
                <a:latin typeface="Arial" panose="020B0604020202020204" pitchFamily="34" charset="0"/>
              </a:rPr>
              <a:t>, Singapore, 2023, pp. 345-349.</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b="0" i="0" u="none" strike="noStrike" cap="none" normalizeH="0" baseline="0" dirty="0">
                <a:ln>
                  <a:noFill/>
                </a:ln>
                <a:solidFill>
                  <a:schemeClr val="tx1"/>
                </a:solidFill>
                <a:effectLst/>
                <a:latin typeface="Arial" panose="020B0604020202020204" pitchFamily="34" charset="0"/>
              </a:rPr>
              <a:t>L. Wang, X. Chen, and Y. Zhang, “A Review of Deep Learning Techniques for Brain Tumor Detection,” </a:t>
            </a:r>
            <a:r>
              <a:rPr kumimoji="0" lang="en-US" altLang="en-US" b="0" i="1" u="none" strike="noStrike" cap="none" normalizeH="0" baseline="0" dirty="0">
                <a:ln>
                  <a:noFill/>
                </a:ln>
                <a:solidFill>
                  <a:schemeClr val="tx1"/>
                </a:solidFill>
                <a:effectLst/>
                <a:latin typeface="Arial" panose="020B0604020202020204" pitchFamily="34" charset="0"/>
              </a:rPr>
              <a:t>IEEE Reviews in Biomedical Engineering</a:t>
            </a:r>
            <a:r>
              <a:rPr kumimoji="0" lang="en-US" altLang="en-US" b="0" i="0" u="none" strike="noStrike" cap="none" normalizeH="0" baseline="0" dirty="0">
                <a:ln>
                  <a:noFill/>
                </a:ln>
                <a:solidFill>
                  <a:schemeClr val="tx1"/>
                </a:solidFill>
                <a:effectLst/>
                <a:latin typeface="Arial" panose="020B0604020202020204" pitchFamily="34" charset="0"/>
              </a:rPr>
              <a:t>, vol. 16, pp. 123-134, April 2024.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045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pic>
        <p:nvPicPr>
          <p:cNvPr id="595" name="Google Shape;595;p49"/>
          <p:cNvPicPr preferRelativeResize="0"/>
          <p:nvPr/>
        </p:nvPicPr>
        <p:blipFill>
          <a:blip r:embed="rId3">
            <a:alphaModFix/>
          </a:blip>
          <a:stretch>
            <a:fillRect/>
          </a:stretch>
        </p:blipFill>
        <p:spPr>
          <a:xfrm>
            <a:off x="4672264" y="-348950"/>
            <a:ext cx="4929900" cy="3381900"/>
          </a:xfrm>
          <a:prstGeom prst="parallelogram">
            <a:avLst>
              <a:gd name="adj" fmla="val 95356"/>
            </a:avLst>
          </a:prstGeom>
          <a:noFill/>
          <a:ln>
            <a:noFill/>
          </a:ln>
        </p:spPr>
      </p:pic>
      <p:grpSp>
        <p:nvGrpSpPr>
          <p:cNvPr id="596" name="Google Shape;596;p49"/>
          <p:cNvGrpSpPr/>
          <p:nvPr/>
        </p:nvGrpSpPr>
        <p:grpSpPr>
          <a:xfrm>
            <a:off x="3560291" y="2681912"/>
            <a:ext cx="6732600" cy="7342413"/>
            <a:chOff x="3560291" y="2681912"/>
            <a:chExt cx="6732600" cy="7342413"/>
          </a:xfrm>
        </p:grpSpPr>
        <p:pic>
          <p:nvPicPr>
            <p:cNvPr id="597" name="Google Shape;597;p49"/>
            <p:cNvPicPr preferRelativeResize="0"/>
            <p:nvPr/>
          </p:nvPicPr>
          <p:blipFill>
            <a:blip r:embed="rId4">
              <a:alphaModFix/>
            </a:blip>
            <a:stretch>
              <a:fillRect/>
            </a:stretch>
          </p:blipFill>
          <p:spPr>
            <a:xfrm flipH="1">
              <a:off x="3560291" y="3210725"/>
              <a:ext cx="6732600" cy="6813600"/>
            </a:xfrm>
            <a:prstGeom prst="diamond">
              <a:avLst/>
            </a:prstGeom>
            <a:noFill/>
            <a:ln>
              <a:noFill/>
            </a:ln>
          </p:spPr>
        </p:pic>
        <p:pic>
          <p:nvPicPr>
            <p:cNvPr id="598" name="Google Shape;598;p49"/>
            <p:cNvPicPr preferRelativeResize="0"/>
            <p:nvPr/>
          </p:nvPicPr>
          <p:blipFill>
            <a:blip r:embed="rId5">
              <a:alphaModFix/>
            </a:blip>
            <a:stretch>
              <a:fillRect/>
            </a:stretch>
          </p:blipFill>
          <p:spPr>
            <a:xfrm rot="-2700000">
              <a:off x="7469034" y="2738645"/>
              <a:ext cx="645199" cy="1170253"/>
            </a:xfrm>
            <a:prstGeom prst="rect">
              <a:avLst/>
            </a:prstGeom>
            <a:noFill/>
            <a:ln>
              <a:noFill/>
            </a:ln>
          </p:spPr>
        </p:pic>
      </p:grpSp>
      <p:sp>
        <p:nvSpPr>
          <p:cNvPr id="599" name="Google Shape;599;p49"/>
          <p:cNvSpPr txBox="1">
            <a:spLocks noGrp="1"/>
          </p:cNvSpPr>
          <p:nvPr>
            <p:ph type="title"/>
          </p:nvPr>
        </p:nvSpPr>
        <p:spPr>
          <a:xfrm>
            <a:off x="1222141" y="1885688"/>
            <a:ext cx="4758961" cy="8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 you!</a:t>
            </a:r>
            <a:endParaRPr dirty="0"/>
          </a:p>
        </p:txBody>
      </p:sp>
      <p:sp>
        <p:nvSpPr>
          <p:cNvPr id="604" name="Google Shape;604;p49"/>
          <p:cNvSpPr/>
          <p:nvPr/>
        </p:nvSpPr>
        <p:spPr>
          <a:xfrm>
            <a:off x="3180744" y="2873838"/>
            <a:ext cx="581700" cy="581700"/>
          </a:xfrm>
          <a:prstGeom prst="rect">
            <a:avLst/>
          </a:prstGeom>
          <a:solidFill>
            <a:srgbClr val="9B97E1">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616;p49"/>
          <p:cNvGrpSpPr/>
          <p:nvPr/>
        </p:nvGrpSpPr>
        <p:grpSpPr>
          <a:xfrm>
            <a:off x="4577822" y="776760"/>
            <a:ext cx="1536189" cy="2748611"/>
            <a:chOff x="4388788" y="660994"/>
            <a:chExt cx="1536189" cy="2748611"/>
          </a:xfrm>
        </p:grpSpPr>
        <p:pic>
          <p:nvPicPr>
            <p:cNvPr id="617" name="Google Shape;617;p49"/>
            <p:cNvPicPr preferRelativeResize="0"/>
            <p:nvPr/>
          </p:nvPicPr>
          <p:blipFill>
            <a:blip r:embed="rId6">
              <a:alphaModFix/>
            </a:blip>
            <a:stretch>
              <a:fillRect/>
            </a:stretch>
          </p:blipFill>
          <p:spPr>
            <a:xfrm>
              <a:off x="4388800" y="2675306"/>
              <a:ext cx="1536176" cy="734299"/>
            </a:xfrm>
            <a:prstGeom prst="rect">
              <a:avLst/>
            </a:prstGeom>
            <a:noFill/>
            <a:ln>
              <a:noFill/>
            </a:ln>
          </p:spPr>
        </p:pic>
        <p:pic>
          <p:nvPicPr>
            <p:cNvPr id="618" name="Google Shape;618;p49"/>
            <p:cNvPicPr preferRelativeResize="0"/>
            <p:nvPr/>
          </p:nvPicPr>
          <p:blipFill>
            <a:blip r:embed="rId6">
              <a:alphaModFix/>
            </a:blip>
            <a:stretch>
              <a:fillRect/>
            </a:stretch>
          </p:blipFill>
          <p:spPr>
            <a:xfrm rot="10800000">
              <a:off x="4388788" y="660994"/>
              <a:ext cx="1536176" cy="734299"/>
            </a:xfrm>
            <a:prstGeom prst="rect">
              <a:avLst/>
            </a:prstGeom>
            <a:noFill/>
            <a:ln>
              <a:noFill/>
            </a:ln>
          </p:spPr>
        </p:pic>
      </p:grpSp>
      <p:pic>
        <p:nvPicPr>
          <p:cNvPr id="5" name="Picture 4">
            <a:extLst>
              <a:ext uri="{FF2B5EF4-FFF2-40B4-BE49-F238E27FC236}">
                <a16:creationId xmlns:a16="http://schemas.microsoft.com/office/drawing/2014/main" id="{486F91B3-643F-7690-0DA6-70E04AAFC770}"/>
              </a:ext>
            </a:extLst>
          </p:cNvPr>
          <p:cNvPicPr>
            <a:picLocks noChangeAspect="1"/>
          </p:cNvPicPr>
          <p:nvPr/>
        </p:nvPicPr>
        <p:blipFill>
          <a:blip r:embed="rId7"/>
          <a:stretch>
            <a:fillRect/>
          </a:stretch>
        </p:blipFill>
        <p:spPr>
          <a:xfrm>
            <a:off x="1318113" y="3645051"/>
            <a:ext cx="2867425" cy="7906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1F9F262A-8925-38C1-421B-E6291FFF4C9E}"/>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D50DD4B3-8E56-E5C7-3F37-6EE588121E74}"/>
              </a:ext>
            </a:extLst>
          </p:cNvPr>
          <p:cNvSpPr>
            <a:spLocks noGrp="1"/>
          </p:cNvSpPr>
          <p:nvPr>
            <p:ph type="body" idx="1"/>
          </p:nvPr>
        </p:nvSpPr>
        <p:spPr>
          <a:xfrm>
            <a:off x="422694" y="98169"/>
            <a:ext cx="7904564" cy="5045331"/>
          </a:xfrm>
        </p:spPr>
        <p:txBody>
          <a:bodyPr/>
          <a:lstStyle/>
          <a:p>
            <a:pPr algn="just">
              <a:lnSpc>
                <a:spcPct val="150000"/>
              </a:lnSpc>
              <a:buFont typeface="Arial" panose="020B0604020202020204" pitchFamily="34" charset="0"/>
              <a:buChar char="•"/>
            </a:pPr>
            <a:r>
              <a:rPr lang="en-IN" sz="1400" b="1" dirty="0"/>
              <a:t>Fuzzy C-Means Clustering</a:t>
            </a:r>
            <a:r>
              <a:rPr lang="en-IN" sz="1400" dirty="0"/>
              <a:t>: Assigns pixels to clusters based on their intensity, enhancing tumour segmentation.</a:t>
            </a:r>
          </a:p>
          <a:p>
            <a:pPr algn="just">
              <a:lnSpc>
                <a:spcPct val="150000"/>
              </a:lnSpc>
              <a:buFont typeface="Arial" panose="020B0604020202020204" pitchFamily="34" charset="0"/>
              <a:buChar char="•"/>
            </a:pPr>
            <a:r>
              <a:rPr lang="en-IN" sz="1400" b="1" dirty="0"/>
              <a:t>K-Means Clustering</a:t>
            </a:r>
            <a:r>
              <a:rPr lang="en-IN" sz="1400" dirty="0"/>
              <a:t>: Partitions the image into clusters to identify </a:t>
            </a:r>
            <a:r>
              <a:rPr lang="en-IN" sz="1400" dirty="0" err="1"/>
              <a:t>tumor</a:t>
            </a:r>
            <a:r>
              <a:rPr lang="en-IN" sz="1400" dirty="0"/>
              <a:t> regions.</a:t>
            </a:r>
          </a:p>
          <a:p>
            <a:pPr algn="just">
              <a:lnSpc>
                <a:spcPct val="150000"/>
              </a:lnSpc>
              <a:buFont typeface="Arial" panose="020B0604020202020204" pitchFamily="34" charset="0"/>
              <a:buChar char="•"/>
            </a:pPr>
            <a:r>
              <a:rPr lang="en-IN" sz="1400" b="1" dirty="0"/>
              <a:t>Watershed Segmentation</a:t>
            </a:r>
            <a:r>
              <a:rPr lang="en-IN" sz="1400" dirty="0"/>
              <a:t>: Segments regions based on their topological features, useful for separating touching objects.</a:t>
            </a:r>
          </a:p>
          <a:p>
            <a:pPr algn="just">
              <a:lnSpc>
                <a:spcPct val="150000"/>
              </a:lnSpc>
              <a:buFont typeface="Arial" panose="020B0604020202020204" pitchFamily="34" charset="0"/>
              <a:buChar char="•"/>
            </a:pPr>
            <a:r>
              <a:rPr lang="en-IN" sz="1400" b="1" dirty="0"/>
              <a:t>Area-Based Segmentation</a:t>
            </a:r>
            <a:r>
              <a:rPr lang="en-IN" sz="1400" dirty="0"/>
              <a:t>: Identifies regions based on their area, particularly effective for detecting tumours of specific sizes.</a:t>
            </a:r>
          </a:p>
          <a:p>
            <a:pPr marL="152400" indent="0" algn="just">
              <a:lnSpc>
                <a:spcPct val="150000"/>
              </a:lnSpc>
              <a:buNone/>
            </a:pPr>
            <a:r>
              <a:rPr lang="en-IN" sz="1400" b="1" dirty="0"/>
              <a:t>Classification Techniques</a:t>
            </a:r>
            <a:r>
              <a:rPr lang="en-IN" sz="1400" dirty="0"/>
              <a:t>:</a:t>
            </a:r>
          </a:p>
          <a:p>
            <a:pPr algn="just">
              <a:lnSpc>
                <a:spcPct val="150000"/>
              </a:lnSpc>
              <a:buFont typeface="Arial" panose="020B0604020202020204" pitchFamily="34" charset="0"/>
              <a:buChar char="•"/>
            </a:pPr>
            <a:r>
              <a:rPr lang="en-IN" sz="1400" b="1" dirty="0"/>
              <a:t>Support Vector Machine (SVM)</a:t>
            </a:r>
            <a:r>
              <a:rPr lang="en-IN" sz="1400" dirty="0"/>
              <a:t>: Effective for binary classification tasks like tumour vs. no tumour.</a:t>
            </a:r>
          </a:p>
          <a:p>
            <a:pPr algn="just">
              <a:lnSpc>
                <a:spcPct val="150000"/>
              </a:lnSpc>
              <a:buFont typeface="Arial" panose="020B0604020202020204" pitchFamily="34" charset="0"/>
              <a:buChar char="•"/>
            </a:pPr>
            <a:r>
              <a:rPr lang="en-IN" sz="1400" b="1" dirty="0"/>
              <a:t>Convolutional Neural Networks (CNNs)</a:t>
            </a:r>
            <a:r>
              <a:rPr lang="en-IN" sz="1400" dirty="0"/>
              <a:t>: Utilizes deep learning architectures like ResNet-50 and Inception V3 for multi-class classification of tumours (Glioma, Meningioma, Pituitary, and No Tumour).</a:t>
            </a:r>
          </a:p>
          <a:p>
            <a:pPr algn="just">
              <a:lnSpc>
                <a:spcPct val="150000"/>
              </a:lnSpc>
              <a:buFont typeface="Arial" panose="020B0604020202020204" pitchFamily="34" charset="0"/>
              <a:buChar char="•"/>
            </a:pPr>
            <a:r>
              <a:rPr lang="en-IN" sz="1400" b="1" dirty="0"/>
              <a:t>Transfer Learning</a:t>
            </a:r>
            <a:r>
              <a:rPr lang="en-IN" sz="1400" dirty="0"/>
              <a:t>: Fine-tunes pre-trained models on specific brain tumour datasets to improve performance.</a:t>
            </a:r>
          </a:p>
          <a:p>
            <a:pPr algn="just">
              <a:lnSpc>
                <a:spcPct val="150000"/>
              </a:lnSpc>
            </a:pPr>
            <a:endParaRPr lang="en-IN" sz="1400" dirty="0"/>
          </a:p>
        </p:txBody>
      </p:sp>
    </p:spTree>
    <p:extLst>
      <p:ext uri="{BB962C8B-B14F-4D97-AF65-F5344CB8AC3E}">
        <p14:creationId xmlns:p14="http://schemas.microsoft.com/office/powerpoint/2010/main" val="262326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7B57ED89-6D44-DD41-FE8A-764D8F653D87}"/>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C89EFEB7-D048-30AE-B35A-F366DF28DD8E}"/>
              </a:ext>
            </a:extLst>
          </p:cNvPr>
          <p:cNvSpPr>
            <a:spLocks noGrp="1"/>
          </p:cNvSpPr>
          <p:nvPr>
            <p:ph type="body" idx="1"/>
          </p:nvPr>
        </p:nvSpPr>
        <p:spPr>
          <a:xfrm>
            <a:off x="619718" y="284672"/>
            <a:ext cx="7904564" cy="4611420"/>
          </a:xfrm>
        </p:spPr>
        <p:txBody>
          <a:bodyPr/>
          <a:lstStyle/>
          <a:p>
            <a:pPr marL="155448" marR="0" indent="0" algn="just" rtl="0">
              <a:lnSpc>
                <a:spcPct val="150000"/>
              </a:lnSpc>
              <a:buClr>
                <a:schemeClr val="lt2"/>
              </a:buClr>
              <a:buSzPts val="1200"/>
              <a:buNone/>
            </a:pPr>
            <a:r>
              <a:rPr lang="en-IN" sz="1400" b="1" i="0" dirty="0">
                <a:solidFill>
                  <a:srgbClr val="351C75"/>
                </a:solidFill>
                <a:effectLst/>
                <a:latin typeface="DM Sans" pitchFamily="2" charset="0"/>
                <a:ea typeface="DM Sans" pitchFamily="2" charset="0"/>
                <a:cs typeface="DM Sans" pitchFamily="2" charset="0"/>
              </a:rPr>
              <a:t>Datasets</a:t>
            </a:r>
            <a:endParaRPr lang="en-IN" sz="1400" dirty="0">
              <a:effectLst/>
            </a:endParaRPr>
          </a:p>
          <a:p>
            <a:pPr marL="457200" marR="0" indent="-301752" algn="just" rtl="0">
              <a:lnSpc>
                <a:spcPct val="150000"/>
              </a:lnSpc>
            </a:pPr>
            <a:r>
              <a:rPr lang="en-IN" sz="1400" b="1" i="0" dirty="0">
                <a:solidFill>
                  <a:srgbClr val="351C75"/>
                </a:solidFill>
                <a:effectLst/>
                <a:latin typeface="DM Sans" pitchFamily="2" charset="0"/>
                <a:ea typeface="DM Sans" pitchFamily="2" charset="0"/>
                <a:cs typeface="DM Sans" pitchFamily="2" charset="0"/>
              </a:rPr>
              <a:t>Kaggle</a:t>
            </a:r>
            <a:r>
              <a:rPr lang="en-IN" sz="1400" b="0" i="0" dirty="0">
                <a:solidFill>
                  <a:srgbClr val="351C75"/>
                </a:solidFill>
                <a:effectLst/>
                <a:latin typeface="DM Sans" pitchFamily="2" charset="0"/>
                <a:ea typeface="DM Sans" pitchFamily="2" charset="0"/>
                <a:cs typeface="DM Sans" pitchFamily="2" charset="0"/>
              </a:rPr>
              <a:t>: Provides open-source datasets commonly used for training and validating models.</a:t>
            </a:r>
            <a:endParaRPr lang="en-IN" sz="1400" dirty="0">
              <a:effectLst/>
            </a:endParaRPr>
          </a:p>
          <a:p>
            <a:pPr marL="457200" marR="0" indent="-301752" algn="just" rtl="0">
              <a:lnSpc>
                <a:spcPct val="150000"/>
              </a:lnSpc>
            </a:pPr>
            <a:r>
              <a:rPr lang="en-IN" sz="1400" b="1" i="0" dirty="0">
                <a:solidFill>
                  <a:srgbClr val="351C75"/>
                </a:solidFill>
                <a:effectLst/>
                <a:latin typeface="DM Sans" pitchFamily="2" charset="0"/>
                <a:ea typeface="DM Sans" pitchFamily="2" charset="0"/>
                <a:cs typeface="DM Sans" pitchFamily="2" charset="0"/>
              </a:rPr>
              <a:t>Brain MRI Images for Brain Tumour Detection</a:t>
            </a:r>
            <a:r>
              <a:rPr lang="en-IN" sz="1400" b="0" i="0" dirty="0">
                <a:solidFill>
                  <a:srgbClr val="351C75"/>
                </a:solidFill>
                <a:effectLst/>
                <a:latin typeface="DM Sans" pitchFamily="2" charset="0"/>
                <a:ea typeface="DM Sans" pitchFamily="2" charset="0"/>
                <a:cs typeface="DM Sans" pitchFamily="2" charset="0"/>
              </a:rPr>
              <a:t>: Another popular dataset for brain tumour classification.</a:t>
            </a:r>
            <a:endParaRPr lang="en-IN" sz="1400" dirty="0">
              <a:effectLst/>
            </a:endParaRPr>
          </a:p>
          <a:p>
            <a:pPr marL="155448" marR="0" indent="0" algn="just" rtl="0">
              <a:lnSpc>
                <a:spcPct val="150000"/>
              </a:lnSpc>
              <a:buNone/>
            </a:pPr>
            <a:r>
              <a:rPr lang="en-IN" sz="1400" b="1" i="0" dirty="0">
                <a:solidFill>
                  <a:srgbClr val="351C75"/>
                </a:solidFill>
                <a:effectLst/>
                <a:latin typeface="DM Sans" pitchFamily="2" charset="0"/>
                <a:ea typeface="DM Sans" pitchFamily="2" charset="0"/>
                <a:cs typeface="DM Sans" pitchFamily="2" charset="0"/>
              </a:rPr>
              <a:t>Challenges</a:t>
            </a:r>
            <a:endParaRPr lang="en-IN" sz="1400" dirty="0">
              <a:effectLst/>
            </a:endParaRPr>
          </a:p>
          <a:p>
            <a:pPr marL="457200" marR="0" indent="-301752" algn="just" rtl="0">
              <a:lnSpc>
                <a:spcPct val="150000"/>
              </a:lnSpc>
            </a:pPr>
            <a:r>
              <a:rPr lang="en-IN" sz="1400" b="1" i="0" dirty="0">
                <a:solidFill>
                  <a:srgbClr val="351C75"/>
                </a:solidFill>
                <a:effectLst/>
                <a:latin typeface="DM Sans" pitchFamily="2" charset="0"/>
                <a:ea typeface="DM Sans" pitchFamily="2" charset="0"/>
                <a:cs typeface="DM Sans" pitchFamily="2" charset="0"/>
              </a:rPr>
              <a:t>Imbalanced Data</a:t>
            </a:r>
            <a:r>
              <a:rPr lang="en-IN" sz="1400" b="0" i="0" dirty="0">
                <a:solidFill>
                  <a:srgbClr val="351C75"/>
                </a:solidFill>
                <a:effectLst/>
                <a:latin typeface="DM Sans" pitchFamily="2" charset="0"/>
                <a:ea typeface="DM Sans" pitchFamily="2" charset="0"/>
                <a:cs typeface="DM Sans" pitchFamily="2" charset="0"/>
              </a:rPr>
              <a:t>: Many datasets have an imbalance in the number of images for different tumour types, which can negatively affect model performance.</a:t>
            </a:r>
            <a:endParaRPr lang="en-IN" sz="1400" dirty="0">
              <a:effectLst/>
            </a:endParaRPr>
          </a:p>
          <a:p>
            <a:pPr marL="457200" marR="0" indent="-301752" algn="just" rtl="0">
              <a:lnSpc>
                <a:spcPct val="150000"/>
              </a:lnSpc>
            </a:pPr>
            <a:r>
              <a:rPr lang="en-IN" sz="1400" b="1" i="0" dirty="0">
                <a:solidFill>
                  <a:srgbClr val="351C75"/>
                </a:solidFill>
                <a:effectLst/>
                <a:latin typeface="DM Sans" pitchFamily="2" charset="0"/>
                <a:ea typeface="DM Sans" pitchFamily="2" charset="0"/>
                <a:cs typeface="DM Sans" pitchFamily="2" charset="0"/>
              </a:rPr>
              <a:t>Limited Data</a:t>
            </a:r>
            <a:r>
              <a:rPr lang="en-IN" sz="1400" b="0" i="0" dirty="0">
                <a:solidFill>
                  <a:srgbClr val="351C75"/>
                </a:solidFill>
                <a:effectLst/>
                <a:latin typeface="DM Sans" pitchFamily="2" charset="0"/>
                <a:ea typeface="DM Sans" pitchFamily="2" charset="0"/>
                <a:cs typeface="DM Sans" pitchFamily="2" charset="0"/>
              </a:rPr>
              <a:t>: The availability of large, annotated datasets remains a significant challenge.</a:t>
            </a:r>
            <a:endParaRPr lang="en-IN" sz="1400" dirty="0">
              <a:effectLst/>
            </a:endParaRPr>
          </a:p>
          <a:p>
            <a:pPr marL="155448" marR="0" indent="0" algn="just" rtl="0">
              <a:lnSpc>
                <a:spcPct val="150000"/>
              </a:lnSpc>
              <a:buNone/>
            </a:pPr>
            <a:r>
              <a:rPr lang="en-IN" sz="1400" b="1" i="0" dirty="0">
                <a:solidFill>
                  <a:srgbClr val="351C75"/>
                </a:solidFill>
                <a:effectLst/>
                <a:latin typeface="DM Sans" pitchFamily="2" charset="0"/>
                <a:ea typeface="DM Sans" pitchFamily="2" charset="0"/>
                <a:cs typeface="DM Sans" pitchFamily="2" charset="0"/>
              </a:rPr>
              <a:t>Future Trends</a:t>
            </a:r>
            <a:endParaRPr lang="en-IN" sz="1400" dirty="0">
              <a:effectLst/>
            </a:endParaRPr>
          </a:p>
          <a:p>
            <a:pPr marL="457200" marR="0" indent="-301752" algn="just" rtl="0">
              <a:lnSpc>
                <a:spcPct val="150000"/>
              </a:lnSpc>
            </a:pPr>
            <a:r>
              <a:rPr lang="en-IN" sz="1400" i="0" dirty="0">
                <a:solidFill>
                  <a:srgbClr val="351C75"/>
                </a:solidFill>
                <a:effectLst/>
                <a:latin typeface="DM Sans" pitchFamily="2" charset="0"/>
                <a:ea typeface="DM Sans" pitchFamily="2" charset="0"/>
                <a:cs typeface="DM Sans" pitchFamily="2" charset="0"/>
              </a:rPr>
              <a:t>Quantum Machine Learning</a:t>
            </a:r>
          </a:p>
          <a:p>
            <a:pPr marL="457200" marR="0" indent="-301752" algn="just" rtl="0">
              <a:lnSpc>
                <a:spcPct val="150000"/>
              </a:lnSpc>
            </a:pPr>
            <a:r>
              <a:rPr lang="en-IN" sz="1400" i="0" dirty="0">
                <a:solidFill>
                  <a:srgbClr val="351C75"/>
                </a:solidFill>
                <a:effectLst/>
                <a:latin typeface="DM Sans" pitchFamily="2" charset="0"/>
                <a:ea typeface="DM Sans" pitchFamily="2" charset="0"/>
                <a:cs typeface="DM Sans" pitchFamily="2" charset="0"/>
              </a:rPr>
              <a:t>Enhanced Visualization Techniques</a:t>
            </a:r>
            <a:endParaRPr lang="en-IN" sz="1400" dirty="0"/>
          </a:p>
        </p:txBody>
      </p:sp>
    </p:spTree>
    <p:extLst>
      <p:ext uri="{BB962C8B-B14F-4D97-AF65-F5344CB8AC3E}">
        <p14:creationId xmlns:p14="http://schemas.microsoft.com/office/powerpoint/2010/main" val="23923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7A9F2E7D-E0DB-D682-F4A7-13676864D5F5}"/>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55552C68-1B0F-4764-7133-D9614FA37B23}"/>
              </a:ext>
            </a:extLst>
          </p:cNvPr>
          <p:cNvSpPr>
            <a:spLocks noGrp="1"/>
          </p:cNvSpPr>
          <p:nvPr>
            <p:ph type="body" idx="1"/>
          </p:nvPr>
        </p:nvSpPr>
        <p:spPr>
          <a:xfrm>
            <a:off x="619718" y="132893"/>
            <a:ext cx="7904564" cy="3394407"/>
          </a:xfrm>
        </p:spPr>
        <p:txBody>
          <a:bodyPr/>
          <a:lstStyle/>
          <a:p>
            <a:pPr marL="155448" marR="0" indent="0" algn="just" rtl="0">
              <a:lnSpc>
                <a:spcPct val="150000"/>
              </a:lnSpc>
              <a:buNone/>
            </a:pPr>
            <a:r>
              <a:rPr lang="en-IN" sz="1400" b="1" i="0" dirty="0">
                <a:solidFill>
                  <a:srgbClr val="351C75"/>
                </a:solidFill>
                <a:effectLst/>
                <a:latin typeface="DM Sans" pitchFamily="2" charset="0"/>
                <a:ea typeface="DM Sans" pitchFamily="2" charset="0"/>
                <a:cs typeface="DM Sans" pitchFamily="2" charset="0"/>
              </a:rPr>
              <a:t>Conclusion</a:t>
            </a:r>
            <a:endParaRPr lang="en-IN" sz="1400" b="1" dirty="0">
              <a:effectLst/>
            </a:endParaRPr>
          </a:p>
          <a:p>
            <a:pPr marL="457200" marR="0" indent="-301752" algn="just" rtl="0">
              <a:lnSpc>
                <a:spcPct val="150000"/>
              </a:lnSpc>
            </a:pPr>
            <a:r>
              <a:rPr lang="en-IN" sz="1400" b="0" i="0" dirty="0">
                <a:solidFill>
                  <a:srgbClr val="351C75"/>
                </a:solidFill>
                <a:effectLst/>
                <a:latin typeface="DM Sans" pitchFamily="2" charset="0"/>
                <a:ea typeface="DM Sans" pitchFamily="2" charset="0"/>
                <a:cs typeface="DM Sans" pitchFamily="2" charset="0"/>
              </a:rPr>
              <a:t>The integration of advanced segmentation techniques such as Otsu’s thresholding, Canny edge detection, fuzzy C-means clustering, k-means clustering, watershed segmentation, and area-based segmentation with robust classification methods like SVM, CNNs, and transfer learning has significantly advanced the field of brain tumour classification. However, challenges such as data imbalance and limited availability of annotated datasets persist and need to be addressed for further improvements.</a:t>
            </a:r>
            <a:endParaRPr lang="en-IN" sz="1400" dirty="0">
              <a:effectLst/>
            </a:endParaRPr>
          </a:p>
          <a:p>
            <a:pPr>
              <a:lnSpc>
                <a:spcPct val="150000"/>
              </a:lnSpc>
            </a:pPr>
            <a:endParaRPr lang="en-IN" sz="1400" dirty="0"/>
          </a:p>
        </p:txBody>
      </p:sp>
    </p:spTree>
    <p:extLst>
      <p:ext uri="{BB962C8B-B14F-4D97-AF65-F5344CB8AC3E}">
        <p14:creationId xmlns:p14="http://schemas.microsoft.com/office/powerpoint/2010/main" val="812476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B1F7BB18-F138-A0A4-D140-BA10EBA4D3D3}"/>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4C78B68D-87BE-B75D-6C63-882E3B73E6B2}"/>
              </a:ext>
            </a:extLst>
          </p:cNvPr>
          <p:cNvSpPr>
            <a:spLocks noGrp="1"/>
          </p:cNvSpPr>
          <p:nvPr>
            <p:ph type="body" idx="1"/>
          </p:nvPr>
        </p:nvSpPr>
        <p:spPr>
          <a:xfrm>
            <a:off x="619718" y="89543"/>
            <a:ext cx="7904564" cy="4560095"/>
          </a:xfrm>
        </p:spPr>
        <p:txBody>
          <a:bodyPr/>
          <a:lstStyle/>
          <a:p>
            <a:pPr marL="152400" indent="0">
              <a:buNone/>
            </a:pPr>
            <a:r>
              <a:rPr lang="en-IN" sz="2800" b="1" dirty="0"/>
              <a:t>Identifying the Gap</a:t>
            </a:r>
          </a:p>
          <a:p>
            <a:pPr marL="152400" indent="0" algn="just">
              <a:buNone/>
            </a:pPr>
            <a:endParaRPr lang="en-IN" sz="1400" b="1" dirty="0"/>
          </a:p>
          <a:p>
            <a:pPr marL="152400" indent="0" algn="just">
              <a:buNone/>
            </a:pPr>
            <a:r>
              <a:rPr lang="en-IN" sz="1400" b="1" dirty="0"/>
              <a:t>1. Limited Robustness in Segmentation</a:t>
            </a:r>
            <a:r>
              <a:rPr lang="en-IN" sz="1400" dirty="0"/>
              <a:t>:</a:t>
            </a:r>
          </a:p>
          <a:p>
            <a:pPr marL="152400" indent="0" algn="just">
              <a:buNone/>
            </a:pPr>
            <a:r>
              <a:rPr lang="en-IN" sz="1400" dirty="0"/>
              <a:t>Existing segmentation methods like Otsu’s thresholding, Canny edge detection, and clustering techniques (K-means, Fuzzy C-means) often struggle with </a:t>
            </a:r>
            <a:r>
              <a:rPr lang="en-IN" sz="1400" b="1" dirty="0"/>
              <a:t>noisy MRI images </a:t>
            </a:r>
            <a:r>
              <a:rPr lang="en-IN" sz="1400" dirty="0"/>
              <a:t>and </a:t>
            </a:r>
            <a:r>
              <a:rPr lang="en-IN" sz="1400" b="1" dirty="0"/>
              <a:t>complex tumour structures</a:t>
            </a:r>
            <a:r>
              <a:rPr lang="en-IN" sz="1400" dirty="0"/>
              <a:t>, particularly when tumours have </a:t>
            </a:r>
            <a:r>
              <a:rPr lang="en-IN" sz="1400" b="1" dirty="0"/>
              <a:t>irregular shapes or low contrast with surrounding tissues</a:t>
            </a:r>
            <a:r>
              <a:rPr lang="en-IN" sz="1400" dirty="0"/>
              <a:t>.</a:t>
            </a:r>
          </a:p>
          <a:p>
            <a:pPr marL="152400" indent="0" algn="just">
              <a:buNone/>
            </a:pPr>
            <a:endParaRPr lang="en-IN" sz="1400" dirty="0"/>
          </a:p>
          <a:p>
            <a:pPr marL="152400" indent="0" algn="just">
              <a:buNone/>
            </a:pPr>
            <a:r>
              <a:rPr lang="en-IN" sz="1400" b="1" dirty="0"/>
              <a:t>2. Dataset Variability and Generalization Issues</a:t>
            </a:r>
            <a:r>
              <a:rPr lang="en-IN" sz="1400" dirty="0"/>
              <a:t>:</a:t>
            </a:r>
          </a:p>
          <a:p>
            <a:pPr marL="152400" indent="0" algn="just">
              <a:buNone/>
            </a:pPr>
            <a:r>
              <a:rPr lang="en-IN" sz="1400" dirty="0"/>
              <a:t>Many existing approaches are trained on </a:t>
            </a:r>
            <a:r>
              <a:rPr lang="en-IN" sz="1400" b="1" dirty="0"/>
              <a:t>relatively small </a:t>
            </a:r>
            <a:r>
              <a:rPr lang="en-IN" sz="1400" dirty="0"/>
              <a:t>or </a:t>
            </a:r>
            <a:r>
              <a:rPr lang="en-IN" sz="1400" b="1" dirty="0"/>
              <a:t>homogeneous datasets</a:t>
            </a:r>
            <a:r>
              <a:rPr lang="en-IN" sz="1400" dirty="0"/>
              <a:t>, which may not be representative of the diverse characteristics found in clinical brain tumour images. This </a:t>
            </a:r>
            <a:r>
              <a:rPr lang="en-IN" sz="1400" b="1" dirty="0"/>
              <a:t>limits the generalizability </a:t>
            </a:r>
            <a:r>
              <a:rPr lang="en-IN" sz="1400" dirty="0"/>
              <a:t>of the models across different patient data and imaging conditions.</a:t>
            </a:r>
          </a:p>
          <a:p>
            <a:pPr marL="152400" indent="0" algn="just">
              <a:buNone/>
            </a:pPr>
            <a:endParaRPr lang="en-IN" sz="1400" dirty="0"/>
          </a:p>
          <a:p>
            <a:pPr marL="152400" indent="0" algn="just">
              <a:buNone/>
            </a:pPr>
            <a:r>
              <a:rPr lang="en-IN" sz="1400" b="1" dirty="0"/>
              <a:t>3.Lack of Hybrid Model Integration</a:t>
            </a:r>
            <a:r>
              <a:rPr lang="en-IN" sz="1400" dirty="0"/>
              <a:t>:</a:t>
            </a:r>
          </a:p>
          <a:p>
            <a:pPr marL="152400" indent="0" algn="just">
              <a:buNone/>
            </a:pPr>
            <a:r>
              <a:rPr lang="en-IN" sz="1400" dirty="0"/>
              <a:t>While deep learning models like ResNet-50 and Inception-v3 have shown high accuracy in image classification, </a:t>
            </a:r>
            <a:r>
              <a:rPr lang="en-IN" sz="1400" b="1" dirty="0"/>
              <a:t>there is a gap in combining these methods with traditional segmentation techniques effectively</a:t>
            </a:r>
            <a:r>
              <a:rPr lang="en-IN" sz="1400" dirty="0"/>
              <a:t>. Hybrid approaches that leverage both conventional image processing for initial segmentation and deep learning for robust classification have not been extensively explored or validated on large, diverse datasets.</a:t>
            </a:r>
          </a:p>
          <a:p>
            <a:pPr marL="152400" indent="0">
              <a:buNone/>
            </a:pPr>
            <a:endParaRPr lang="en-IN" sz="1400" dirty="0"/>
          </a:p>
          <a:p>
            <a:pPr marL="152400" indent="0">
              <a:buNone/>
            </a:pPr>
            <a:endParaRPr lang="en-IN" sz="1400" dirty="0"/>
          </a:p>
          <a:p>
            <a:pPr marL="152400" indent="0">
              <a:buNone/>
            </a:pPr>
            <a:endParaRPr lang="en-IN" sz="1400" dirty="0"/>
          </a:p>
          <a:p>
            <a:pPr marL="152400" indent="0">
              <a:buNone/>
            </a:pPr>
            <a:endParaRPr lang="en-IN" sz="1400" dirty="0"/>
          </a:p>
          <a:p>
            <a:pPr>
              <a:lnSpc>
                <a:spcPct val="150000"/>
              </a:lnSpc>
            </a:pPr>
            <a:endParaRPr lang="en-IN" sz="1400" dirty="0"/>
          </a:p>
        </p:txBody>
      </p:sp>
    </p:spTree>
    <p:extLst>
      <p:ext uri="{BB962C8B-B14F-4D97-AF65-F5344CB8AC3E}">
        <p14:creationId xmlns:p14="http://schemas.microsoft.com/office/powerpoint/2010/main" val="338622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35B4CC3C-FFD7-D797-D39F-A4B47C2678B9}"/>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84C06DB9-0AEE-4D25-E76C-53EA48F3B061}"/>
              </a:ext>
            </a:extLst>
          </p:cNvPr>
          <p:cNvSpPr>
            <a:spLocks noGrp="1"/>
          </p:cNvSpPr>
          <p:nvPr>
            <p:ph type="body" idx="1"/>
          </p:nvPr>
        </p:nvSpPr>
        <p:spPr>
          <a:xfrm>
            <a:off x="619718" y="305203"/>
            <a:ext cx="7904564" cy="4413446"/>
          </a:xfrm>
        </p:spPr>
        <p:txBody>
          <a:bodyPr/>
          <a:lstStyle/>
          <a:p>
            <a:pPr marL="152400" indent="0">
              <a:buNone/>
            </a:pPr>
            <a:r>
              <a:rPr lang="en-IN" sz="2800" b="1" dirty="0"/>
              <a:t>Problem statement</a:t>
            </a:r>
          </a:p>
          <a:p>
            <a:pPr marL="152400" indent="0">
              <a:lnSpc>
                <a:spcPct val="150000"/>
              </a:lnSpc>
              <a:buNone/>
            </a:pPr>
            <a:endParaRPr lang="en-IN" sz="1400" dirty="0"/>
          </a:p>
          <a:p>
            <a:pPr algn="just">
              <a:lnSpc>
                <a:spcPct val="150000"/>
              </a:lnSpc>
            </a:pPr>
            <a:r>
              <a:rPr lang="en-IN" sz="1400" dirty="0"/>
              <a:t>This project aims to develop an </a:t>
            </a:r>
            <a:r>
              <a:rPr lang="en-IN" sz="1400" b="1" dirty="0"/>
              <a:t>efficient</a:t>
            </a:r>
            <a:r>
              <a:rPr lang="en-IN" sz="1400" dirty="0"/>
              <a:t> and accurate </a:t>
            </a:r>
            <a:r>
              <a:rPr lang="en-IN" sz="1400" b="1" dirty="0"/>
              <a:t>system</a:t>
            </a:r>
            <a:r>
              <a:rPr lang="en-IN" sz="1400" dirty="0"/>
              <a:t> </a:t>
            </a:r>
            <a:r>
              <a:rPr lang="en-IN" sz="1400" b="1" dirty="0"/>
              <a:t>for brain tumour detection and classification </a:t>
            </a:r>
            <a:r>
              <a:rPr lang="en-IN" sz="1400" dirty="0"/>
              <a:t>using a hybrid approach that combines </a:t>
            </a:r>
            <a:r>
              <a:rPr lang="en-IN" sz="1400" b="1" dirty="0"/>
              <a:t>traditional image processing techniques </a:t>
            </a:r>
            <a:r>
              <a:rPr lang="en-IN" sz="1400" dirty="0"/>
              <a:t>(Otsu’s thresholding, Canny edge detection, clustering methods, watershed, and area-based segmentation) with </a:t>
            </a:r>
            <a:r>
              <a:rPr lang="en-IN" sz="1400" b="1" dirty="0"/>
              <a:t>deep learning models </a:t>
            </a:r>
            <a:r>
              <a:rPr lang="en-IN" sz="1400" dirty="0"/>
              <a:t>(ResNet-50, Inception-v3) and conventional classifiers (SVM). The goal is to </a:t>
            </a:r>
            <a:r>
              <a:rPr lang="en-IN" sz="1400" b="1" dirty="0"/>
              <a:t>enhance tumour detection accuracy </a:t>
            </a:r>
            <a:r>
              <a:rPr lang="en-IN" sz="1400" dirty="0"/>
              <a:t>and classification robustness across multiple tumour types (glioma, melanoma, pituitary tumours) and non-tumour cases using a large and diverse dataset of 16,000 images. The proposed system seeks to address the challenges of limited segmentation precision, feature extraction limitations, and dataset variability, </a:t>
            </a:r>
            <a:r>
              <a:rPr lang="en-IN" sz="1400" b="1" dirty="0"/>
              <a:t>ultimately aiming to improve diagnostic support in medical imaging</a:t>
            </a:r>
            <a:r>
              <a:rPr lang="en-IN" sz="1400" dirty="0"/>
              <a:t>.</a:t>
            </a:r>
          </a:p>
        </p:txBody>
      </p:sp>
    </p:spTree>
    <p:extLst>
      <p:ext uri="{BB962C8B-B14F-4D97-AF65-F5344CB8AC3E}">
        <p14:creationId xmlns:p14="http://schemas.microsoft.com/office/powerpoint/2010/main" val="91498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CE67129B-5FA7-CD54-BA67-01903DB11E45}"/>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C7A3A00F-9CD4-0167-21EE-69B2EC02C9B3}"/>
              </a:ext>
            </a:extLst>
          </p:cNvPr>
          <p:cNvSpPr>
            <a:spLocks noGrp="1"/>
          </p:cNvSpPr>
          <p:nvPr>
            <p:ph type="body" idx="1"/>
          </p:nvPr>
        </p:nvSpPr>
        <p:spPr>
          <a:xfrm>
            <a:off x="284671" y="198408"/>
            <a:ext cx="8574658" cy="4572000"/>
          </a:xfrm>
        </p:spPr>
        <p:txBody>
          <a:bodyPr/>
          <a:lstStyle/>
          <a:p>
            <a:pPr marL="152400" indent="0">
              <a:buNone/>
            </a:pPr>
            <a:r>
              <a:rPr lang="en-IN" sz="2800" b="1" dirty="0"/>
              <a:t>Relevance of the problem statement w.r.t to SDG</a:t>
            </a:r>
          </a:p>
          <a:p>
            <a:pPr marL="152400" indent="0">
              <a:buNone/>
            </a:pPr>
            <a:endParaRPr lang="en-IN" sz="1600" b="1" dirty="0"/>
          </a:p>
          <a:p>
            <a:pPr marL="152400" indent="0" algn="just">
              <a:lnSpc>
                <a:spcPct val="150000"/>
              </a:lnSpc>
              <a:buNone/>
            </a:pPr>
            <a:r>
              <a:rPr lang="en-IN" sz="1400" b="1" dirty="0"/>
              <a:t>Sustainable Development Goals (SDGs) Overview</a:t>
            </a:r>
          </a:p>
          <a:p>
            <a:pPr algn="just">
              <a:lnSpc>
                <a:spcPct val="150000"/>
              </a:lnSpc>
            </a:pPr>
            <a:r>
              <a:rPr lang="en-IN" sz="1400" dirty="0"/>
              <a:t>The Sustainable Development Goals (SDGs) are a collection of 17 global objectives set by the United Nations to promote prosperity while protecting the planet. They address various issues, including poverty, inequality, climate change, etc. . Achieving these goals requires the cooperation of governments, private sectors, and individuals worldwide.</a:t>
            </a:r>
          </a:p>
          <a:p>
            <a:pPr marL="152400" indent="0" algn="just">
              <a:lnSpc>
                <a:spcPct val="150000"/>
              </a:lnSpc>
              <a:buNone/>
            </a:pPr>
            <a:endParaRPr lang="en-IN" dirty="0"/>
          </a:p>
          <a:p>
            <a:pPr marL="152400" indent="0" algn="just">
              <a:lnSpc>
                <a:spcPct val="150000"/>
              </a:lnSpc>
              <a:buNone/>
            </a:pPr>
            <a:r>
              <a:rPr lang="en-IN" sz="1400" b="1" dirty="0"/>
              <a:t>Relevant SDGs to the Project</a:t>
            </a:r>
          </a:p>
          <a:p>
            <a:pPr algn="just">
              <a:lnSpc>
                <a:spcPct val="150000"/>
              </a:lnSpc>
            </a:pPr>
            <a:r>
              <a:rPr lang="en-IN" sz="1400" b="1" dirty="0"/>
              <a:t>SDG 3: Good Health and Well-being</a:t>
            </a:r>
            <a:endParaRPr lang="en-IN" sz="1400" dirty="0"/>
          </a:p>
          <a:p>
            <a:pPr marL="152400" indent="0" algn="just">
              <a:lnSpc>
                <a:spcPct val="150000"/>
              </a:lnSpc>
              <a:buNone/>
            </a:pPr>
            <a:r>
              <a:rPr lang="en-IN" sz="1400" dirty="0"/>
              <a:t>This goal focuses on </a:t>
            </a:r>
            <a:r>
              <a:rPr lang="en-IN" sz="1400" b="1" dirty="0"/>
              <a:t>ensuring healthy lives </a:t>
            </a:r>
            <a:r>
              <a:rPr lang="en-IN" sz="1400" dirty="0"/>
              <a:t>and </a:t>
            </a:r>
            <a:r>
              <a:rPr lang="en-IN" sz="1400" b="1" dirty="0"/>
              <a:t>promoting well-being </a:t>
            </a:r>
            <a:r>
              <a:rPr lang="en-IN" sz="1400" dirty="0"/>
              <a:t>for all. Your project contributes by improving the accuracy and efficiency of brain tumour detection, potentially saving lives and enhancing the quality of healthcare services.</a:t>
            </a:r>
          </a:p>
          <a:p>
            <a:pPr marL="152400" indent="0">
              <a:buNone/>
            </a:pPr>
            <a:endParaRPr lang="en-IN" sz="1400" dirty="0"/>
          </a:p>
        </p:txBody>
      </p:sp>
    </p:spTree>
    <p:extLst>
      <p:ext uri="{BB962C8B-B14F-4D97-AF65-F5344CB8AC3E}">
        <p14:creationId xmlns:p14="http://schemas.microsoft.com/office/powerpoint/2010/main" val="2627153843"/>
      </p:ext>
    </p:extLst>
  </p:cSld>
  <p:clrMapOvr>
    <a:masterClrMapping/>
  </p:clrMapOvr>
</p:sld>
</file>

<file path=ppt/theme/theme1.xml><?xml version="1.0" encoding="utf-8"?>
<a:theme xmlns:a="http://schemas.openxmlformats.org/drawingml/2006/main" name="Monthly Performance Review Meeting by Slidesgo">
  <a:themeElements>
    <a:clrScheme name="Simple Light">
      <a:dk1>
        <a:srgbClr val="351C75"/>
      </a:dk1>
      <a:lt1>
        <a:srgbClr val="FFFFFF"/>
      </a:lt1>
      <a:dk2>
        <a:srgbClr val="847CC3"/>
      </a:dk2>
      <a:lt2>
        <a:srgbClr val="9B97E1"/>
      </a:lt2>
      <a:accent1>
        <a:srgbClr val="D5D4FE"/>
      </a:accent1>
      <a:accent2>
        <a:srgbClr val="DADAFF"/>
      </a:accent2>
      <a:accent3>
        <a:srgbClr val="E7E4FF"/>
      </a:accent3>
      <a:accent4>
        <a:srgbClr val="FFFFFF"/>
      </a:accent4>
      <a:accent5>
        <a:srgbClr val="FFFFFF"/>
      </a:accent5>
      <a:accent6>
        <a:srgbClr val="FFFFFF"/>
      </a:accent6>
      <a:hlink>
        <a:srgbClr val="351C7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4179</TotalTime>
  <Words>2793</Words>
  <Application>Microsoft Office PowerPoint</Application>
  <PresentationFormat>On-screen Show (16:9)</PresentationFormat>
  <Paragraphs>227</Paragraphs>
  <Slides>35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Poppins</vt:lpstr>
      <vt:lpstr>Poppins SemiBold</vt:lpstr>
      <vt:lpstr>Arial</vt:lpstr>
      <vt:lpstr>DM Sans</vt:lpstr>
      <vt:lpstr>Nunito Light</vt:lpstr>
      <vt:lpstr>Monthly Performance Review Meeting by Slidesgo</vt:lpstr>
      <vt:lpstr>B.Tech ECE  Project – 1 (BECE497J) Final Review Title: Brain tumor recognition and classification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Preprocessing (Anisotropic diffusion)  </vt:lpstr>
      <vt:lpstr>Otsu’s thresholding  </vt:lpstr>
      <vt:lpstr>Canny edge detection   </vt:lpstr>
      <vt:lpstr>Fuzzy – C means clustering   </vt:lpstr>
      <vt:lpstr>K - means clustering   </vt:lpstr>
      <vt:lpstr>Watershed segmentation   </vt:lpstr>
      <vt:lpstr>Area segmentation   </vt:lpstr>
      <vt:lpstr>SVM (Support vector machine)    </vt:lpstr>
      <vt:lpstr>CNN (Convolutional neural networks)    </vt:lpstr>
      <vt:lpstr>Hardware/Software requirements</vt:lpstr>
      <vt:lpstr>MRI images - Input</vt:lpstr>
      <vt:lpstr>MRI images - Input</vt:lpstr>
      <vt:lpstr>Output analysis   SVM Output:</vt:lpstr>
      <vt:lpstr>Output analysis   CNN Output:</vt:lpstr>
      <vt:lpstr>Output analysis   CNN Output:</vt:lpstr>
      <vt:lpstr>Limited dataset diversity for classical methods (SVM, Otsu, Canny, etc.) compared to deep learning approaches.  High computational cost for training CNN models like ResNet-50 and Inception v3. Inconsistent results for segmentation methods (e.g., K-means, Watershed) due to sensitivity to noise and parameter settings.  Longer processing time due to multiple segmentation methods combined with CNN classification.  Dependence on preprocessing techniques for accurate feature extraction, which may not generalize well across varied datasets. </vt:lpstr>
      <vt:lpstr>Future work</vt:lpstr>
      <vt:lpstr>Graphical user interface (GUI):</vt:lpstr>
      <vt:lpstr>PowerPoint Presentation</vt:lpstr>
      <vt:lpstr>Conclusion: The current approach offers a basic system for brain tumour segmentation and classification. However, integrating deep learning can significantly enhance performance and robustness. This project can serve as a springboard for further development using deep learning techniques to create a more reliable and automated system for brain tumour analysis.    </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ACER</cp:lastModifiedBy>
  <cp:revision>8</cp:revision>
  <dcterms:modified xsi:type="dcterms:W3CDTF">2024-11-21T04:31:15Z</dcterms:modified>
</cp:coreProperties>
</file>