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9" r:id="rId15"/>
    <p:sldId id="270" r:id="rId16"/>
    <p:sldId id="271" r:id="rId17"/>
    <p:sldId id="281" r:id="rId18"/>
    <p:sldId id="282" r:id="rId19"/>
    <p:sldId id="283" r:id="rId20"/>
    <p:sldId id="287" r:id="rId21"/>
    <p:sldId id="284" r:id="rId22"/>
    <p:sldId id="285" r:id="rId23"/>
    <p:sldId id="293" r:id="rId24"/>
    <p:sldId id="288" r:id="rId25"/>
    <p:sldId id="289" r:id="rId26"/>
    <p:sldId id="290" r:id="rId27"/>
    <p:sldId id="291" r:id="rId28"/>
    <p:sldId id="292" r:id="rId29"/>
    <p:sldId id="286" r:id="rId30"/>
    <p:sldId id="294" r:id="rId31"/>
    <p:sldId id="29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99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7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25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53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9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40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7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75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3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3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6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9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8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9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0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8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6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9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2AED7D4C-3FB2-6747-9B2D-5E43BC1714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69" r="1257" b="132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50B0B-4CA5-438D-B038-610E5C3D1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EDA CASE STUDY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8231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A5BC-A91D-4A8E-A041-D5E94323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666" y="739287"/>
            <a:ext cx="2851417" cy="147857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for contract type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D70C05A-2A77-48EB-B9F7-E8CF4004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50" y="221785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be concluded from the graph on the right.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contract type ‘cash loans’ is having higher number of credits than ‘Revolving loans’ contract type.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also Female is leading for applying credits.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type 1 : there is only Female Revolving loans.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4D640C0D-57B4-488D-80C7-88C2A2F38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680" y="860802"/>
            <a:ext cx="6844045" cy="526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3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AB47-7ABC-4E75-BD73-A453100B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987" y="503410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organization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180493-893A-4AC3-B243-52AA39ED5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987" y="2272401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be concluded from the graph on the right.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clients are from Industry type 8,type 6, type 10, religion and  trade type 5, type 4.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as type 0 in distribution of organization type.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745F02D-9883-4ED2-80FE-1340C4FD6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11" y="180635"/>
            <a:ext cx="5015537" cy="66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59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71DCF-E466-49E0-BFE1-DF19B02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658" y="755904"/>
            <a:ext cx="7711025" cy="3084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 dirty="0"/>
              <a:t>Correlation of target 0</a:t>
            </a:r>
          </a:p>
        </p:txBody>
      </p:sp>
    </p:spTree>
    <p:extLst>
      <p:ext uri="{BB962C8B-B14F-4D97-AF65-F5344CB8AC3E}">
        <p14:creationId xmlns:p14="http://schemas.microsoft.com/office/powerpoint/2010/main" val="2633050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3C419D-C10D-43AA-B1AA-24B88C3B9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815" y="0"/>
            <a:ext cx="8440616" cy="6857999"/>
          </a:xfrm>
        </p:spPr>
      </p:pic>
    </p:spTree>
    <p:extLst>
      <p:ext uri="{BB962C8B-B14F-4D97-AF65-F5344CB8AC3E}">
        <p14:creationId xmlns:p14="http://schemas.microsoft.com/office/powerpoint/2010/main" val="237673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3500-B733-42AD-B264-E82B764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For target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8197-A6D4-4C30-BC5E-90510F40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be concluded from the graph presented before.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amount is inversely proportional to the date of birth, which means Credit amount is higher for low age and vice-versa.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amount is inversely proportional to the number of children client have, means Credit amount is higher for less children count client have and vice-versa.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amount is inversely proportional to the number of children client have, means more income for less children client have and vice-versa.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children client have in densely populated area.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amount is higher to densely populated area.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income is also higher in densely populated area.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9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5237DC-B1E5-463C-978D-45B625F31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320" y="0"/>
            <a:ext cx="8595360" cy="6857999"/>
          </a:xfrm>
        </p:spPr>
      </p:pic>
    </p:spTree>
    <p:extLst>
      <p:ext uri="{BB962C8B-B14F-4D97-AF65-F5344CB8AC3E}">
        <p14:creationId xmlns:p14="http://schemas.microsoft.com/office/powerpoint/2010/main" val="133331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6574-4BE8-42B5-BE18-E0D262EF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for 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02FE-BE07-4752-ACFC-CD045480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heat map for Target 1 is also having quite a same observation just like Target 0. But for few points are different. They are listed below.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client's permanent address does not match contact address are having less children and vice-versa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client's permanent address does not match work address are having less children and vice-versa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42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D2EE4F-75F1-4A36-A07E-5AF1ECCB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/>
              <a:t>Bivariate analysis for type 0</a:t>
            </a:r>
          </a:p>
        </p:txBody>
      </p:sp>
    </p:spTree>
    <p:extLst>
      <p:ext uri="{BB962C8B-B14F-4D97-AF65-F5344CB8AC3E}">
        <p14:creationId xmlns:p14="http://schemas.microsoft.com/office/powerpoint/2010/main" val="1385990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69DB-BB03-4258-B5A1-C6CDEACF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649" y="651211"/>
            <a:ext cx="2851417" cy="147857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92B83E-960F-412E-9181-7F5CDF3E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622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points can be concluded from the graph.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status of 'civil marriage', 'marriage' and 'separated' of Academic degree education are having higher number of credits than others.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education of family status of 'marriage', 'single' and 'civil marriage' are having more outliers.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Civil marriage for Academic degree is having most of the credits in the third quartile.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2B2D1AA-24E4-450B-85BB-60F323986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598" y="159026"/>
            <a:ext cx="7534370" cy="640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8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B39F-160E-4A71-BE56-D69DF93E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83" y="651211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6D14CA-6225-4471-AEF1-C4AD859F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683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points can be concluded from the graph.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Education type 'Higher education' the income amount mean is mostly equal with family status. It does contain many outliers.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outlier are having for Academic degree but they are having the income amount is little higher that Higher education.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secondary of civil marriage family status are have less income amount than others.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01D02F4-A417-4390-A77F-EA78BE72A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283" y="114883"/>
            <a:ext cx="7554592" cy="66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1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3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602E3D-2B62-4094-BD69-B280B3EB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 dirty="0"/>
              <a:t>Categorical Univariate analysis for target 0</a:t>
            </a:r>
          </a:p>
        </p:txBody>
      </p:sp>
    </p:spTree>
    <p:extLst>
      <p:ext uri="{BB962C8B-B14F-4D97-AF65-F5344CB8AC3E}">
        <p14:creationId xmlns:p14="http://schemas.microsoft.com/office/powerpoint/2010/main" val="111203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DB5489-1E88-465D-A57A-1F45CC07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/>
              <a:t>Bivariate analysis for type 1</a:t>
            </a:r>
          </a:p>
        </p:txBody>
      </p:sp>
    </p:spTree>
    <p:extLst>
      <p:ext uri="{BB962C8B-B14F-4D97-AF65-F5344CB8AC3E}">
        <p14:creationId xmlns:p14="http://schemas.microsoft.com/office/powerpoint/2010/main" val="1335276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A33C-21E7-40D7-954D-6D846717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501" y="651211"/>
            <a:ext cx="2851417" cy="147857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B6733D4-292E-4B81-A461-5F701513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501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points can be concluded from the graph.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Quite similar from Target 0, we can say that Family status of 'civil marriage', 'marriage' and 'separated' of Academic degree education are having higher number of credits than others.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outliers are from Education type 'Higher education' and 'Secondary’.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Civil marriage for Academic degree is having most of the credits in the third quartile.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4D42E35-D8B3-436D-B802-76E356044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839" y="72852"/>
            <a:ext cx="7440311" cy="67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95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01B3-D4E8-4DC3-B61B-2B6F9F3E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344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E110B2-7FC7-4E07-8CB2-3B636593F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317" y="2404232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points can be concluded from the graph.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some similarity with Target0, From above boxplot for Education type 'Higher education' the income amount is mostly equal with family status.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outlier are having for Academic degree but there income amount is little higher that Higher education.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secondary are have less income amount than others.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49C8CF8-AA52-4D02-B531-E4E3688D6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790" y="192195"/>
            <a:ext cx="7526036" cy="66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27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810F37-F749-4D6A-9F64-72D62DA2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 dirty="0"/>
              <a:t>Univariate analysis after merging previous data</a:t>
            </a:r>
          </a:p>
        </p:txBody>
      </p:sp>
    </p:spTree>
    <p:extLst>
      <p:ext uri="{BB962C8B-B14F-4D97-AF65-F5344CB8AC3E}">
        <p14:creationId xmlns:p14="http://schemas.microsoft.com/office/powerpoint/2010/main" val="1355436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16CB-CF4F-4108-82CE-D0C1747F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contract status with purposes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49527A-C63A-4D07-8550-1ECCC8D6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points can be concluded from the graph.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rejection of loans came from purpose 'repairs'.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education purposes we have equal number of approves and rejection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Paying other loans and buying a new car is having significant higher rejection than approves.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72A101D-4385-46CC-9B87-ED9BDBE3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85" y="154745"/>
            <a:ext cx="5852989" cy="668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3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7B72-0F8F-4421-BAD5-B345BFAD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335" y="630749"/>
            <a:ext cx="2851417" cy="1478570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purposes with target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67FFF8-07C4-470E-9BB8-53EDC11B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394" y="2282180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points can be concluded from the graph.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purposes with 'Repairs' are facing more difficulties in payment on time.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few places where loan payment is significant higher than facing difficulties. They are 'Buying a garage', 'Business development', 'Buying land’, 'Buying a new car' and 'Education' Hence we can focus on these purposes for which the client is having for minimal payment difficulties.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C27D7AF-7D5A-4CEF-B876-3590BDB58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145" y="140677"/>
            <a:ext cx="6038520" cy="664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6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DC63F6-E679-461B-8D7F-44CEE736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5" y="1380068"/>
            <a:ext cx="497830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000"/>
              <a:t>Performing bivariate analysis</a:t>
            </a:r>
          </a:p>
        </p:txBody>
      </p: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260615AE-7DBC-4FF7-9107-9FE95769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E46E3091-36E8-F0FB-8682-91BBE0D05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3801" y="1614524"/>
            <a:ext cx="3341190" cy="33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40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encil and paper&#10;&#10;Description automatically generated">
            <a:extLst>
              <a:ext uri="{FF2B5EF4-FFF2-40B4-BE49-F238E27FC236}">
                <a16:creationId xmlns:a16="http://schemas.microsoft.com/office/drawing/2014/main" id="{29979483-3D2B-4824-AD26-DCF5FDD0A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874" y="175244"/>
            <a:ext cx="10339754" cy="6549113"/>
          </a:xfrm>
        </p:spPr>
      </p:pic>
    </p:spTree>
    <p:extLst>
      <p:ext uri="{BB962C8B-B14F-4D97-AF65-F5344CB8AC3E}">
        <p14:creationId xmlns:p14="http://schemas.microsoft.com/office/powerpoint/2010/main" val="4122918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65A7-ED90-4184-9961-307A38AC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Credit amount vs Loan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641B-C7F9-4D90-AEB8-B83EFD0B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previous graph we can conclude the below points: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credit amount of Loan purposes like 'Buying a home’, ’Buying a land’, 'Buying a new car' and ‘Building a house' is higher.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type of state servants have a significant amount of credit applied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 for third person or a Hobby is having less credits applied for.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260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5A82-9063-4DF6-8D4F-75828390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257" y="650627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 Credit amount vs Housing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9D083E-2C3A-4B8C-9544-B7E8BE53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145" y="2282180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points can be concluded from the graph.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for Housing type, office apartment is having higher credit of target 0 and co-op apartment is having higher credit of target 1.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we can conclude that bank should avoid giving loans to the housing type of co-op apartment as they are having difficulties in payment.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can focus mostly on housing type with parents or House\apartment or municipal apartment for successful payments.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90F9657-33A7-40B0-847D-9913C14D1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494" y="225083"/>
            <a:ext cx="7170606" cy="639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0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E912-64EB-4248-B610-1D4520C2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787" y="647576"/>
            <a:ext cx="5640425" cy="147857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Income range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7C1F24-6852-4D8A-83A0-3AF242BD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622" y="2262046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be concluded from the graph on the right side.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counts are higher than male.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range from 100000 to 200000 is having a greater number of credits.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graph show that females are more than male in having credits for that range.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less count for income range 400000 and above.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87C59F2-55EA-4AA2-AE35-22A737976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066" y="2222734"/>
            <a:ext cx="8038168" cy="283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08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567A-0E95-4D5B-A9C1-A3B7EC80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4870-856F-45BD-929C-B3E8F493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Banks should focus more on contract type ‘Student’ ,’pensioner’ and ‘Businessman’ with housing ‘type other than ‘Co-op apartment’ for successful payments.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Banks should focus less on income type ‘Working’ as they are having most number of unsuccessful payments.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with loan purpose ‘Repair’ is having higher number of unsuccessful payments on 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as much as clients from housing type ‘With parents’ as they are having least number of unsuccessful payments.</a:t>
            </a:r>
          </a:p>
        </p:txBody>
      </p:sp>
    </p:spTree>
    <p:extLst>
      <p:ext uri="{BB962C8B-B14F-4D97-AF65-F5344CB8AC3E}">
        <p14:creationId xmlns:p14="http://schemas.microsoft.com/office/powerpoint/2010/main" val="1815384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4" name="Picture 3" descr="Bright modern kitchen">
            <a:extLst>
              <a:ext uri="{FF2B5EF4-FFF2-40B4-BE49-F238E27FC236}">
                <a16:creationId xmlns:a16="http://schemas.microsoft.com/office/drawing/2014/main" id="{E6FA647B-FC8B-F457-54C7-AB8086CA29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BA3A0-D256-4A69-BCFA-C19010C3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Thank you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3EF779-83DD-4EB0-9F4C-7304381A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72C8C0C-10E0-4305-95B6-F0A11F0AD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D6F480D-2F2A-4E97-B196-39B35C4BF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65ACA5CB-4926-4AA1-8B0D-0A8C294D3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1FC1EC6E-AED1-4539-B157-05226499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30ACEC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F5C22045-92BD-4CA1-A655-5ADD00283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ACEC">
                <a:lumMod val="75000"/>
              </a:srgb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130A56D-449A-4985-94CD-B749D51FF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20384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D6AA-8CFB-49C2-AC32-CA36F462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025" y="516138"/>
            <a:ext cx="5027949" cy="147857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FCA6989-5863-4AA3-BD9E-A0653517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009" y="2160942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be concluded from the graph on the right.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income type ‘working’, ’commercial associate’, and ‘State Servant’ the number of credits are higher than others.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Females are having a greater number of credits than male.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number of credits for income type ‘student’ ,’pensioner’, ‘Businessman’ and ‘Maternity leave’.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F203FC2-B65F-429E-B206-8B1224396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283" y="1994708"/>
            <a:ext cx="6844045" cy="412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13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4387-6336-4124-A412-393D94C3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006" y="584013"/>
            <a:ext cx="2851417" cy="147857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for contract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BAD658-3892-45A4-B920-FEF685AA9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281" y="1929776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be concluded from the graph on the right.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contract type ‘cash loans’ is having higher number of credits than ‘Revolving loans’ contract type.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also Female is leading for applying credits.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60CF3E1-D834-4D21-A567-B80F5E7BD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999" y="958855"/>
            <a:ext cx="7661229" cy="589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01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FA7A-A3EE-4461-8B12-CCB27103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058" y="76586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organization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E3D7FA-D791-423D-9633-A31FC333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058" y="2244438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be concluded from the graph on the right.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clients are from Industry type 8,type 6, type 10, religion and  trade type 5, type 4.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DEA684B-50A5-4D56-B4AA-78F5A0C0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5" y="233528"/>
            <a:ext cx="4876570" cy="66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7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E872D8-D5AC-42D7-8976-31488DE9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299" y="1380068"/>
            <a:ext cx="605472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600"/>
              <a:t>Categorical Univariate analysis for target 1</a:t>
            </a:r>
          </a:p>
        </p:txBody>
      </p: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BC12D257-2185-0286-AECF-31FB19BB15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2" r="30908" b="-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3138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30AC-92AC-4F5C-BD22-44435AAC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210" y="917566"/>
            <a:ext cx="5821579" cy="147857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Income range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BDB644-4803-465A-A9F6-6843DC61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106" y="2032883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be concluded from the graph on the right side.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counts are higher than female.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range from 100000 to 200000 is having more number of credits.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graph show that males are more than female in having credits for that range.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less count for income range 400000 and above.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2CBABD9-31DC-4234-AB3F-68EE7B227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364" y="2243738"/>
            <a:ext cx="7553619" cy="26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6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1C94-CF5F-41C8-AE3C-DDFDD657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083" y="704782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D2C5D1-B83B-48D2-9053-4E286508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074" y="2353004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be concluded from the graph on the right side.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income type ‘working’, ’commercial associate’, and ‘State Servant’ the number of credits are higher than other i.e. ‘Maternity leave.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Females are having more number of credits than male.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number of credits for income type  ‘Maternity leave’.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type 1: There is no income type for ‘student’ , ’pensioner’ and ‘Businessman’ which means they don’t do any late payments.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8FF033E-A695-4F85-8F44-C7961C68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500" y="1117952"/>
            <a:ext cx="7820500" cy="557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53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89</TotalTime>
  <Words>1449</Words>
  <Application>Microsoft Office PowerPoint</Application>
  <PresentationFormat>Widescreen</PresentationFormat>
  <Paragraphs>106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Corbel</vt:lpstr>
      <vt:lpstr>Times New Roman</vt:lpstr>
      <vt:lpstr>Parallax</vt:lpstr>
      <vt:lpstr>CREDIT EDA CASE STUDY</vt:lpstr>
      <vt:lpstr>Categorical Univariate analysis for target 0</vt:lpstr>
      <vt:lpstr>Distribution of Income range</vt:lpstr>
      <vt:lpstr>Distribution of income type</vt:lpstr>
      <vt:lpstr>Distribution for contract type</vt:lpstr>
      <vt:lpstr>Distribution of organization type</vt:lpstr>
      <vt:lpstr>Categorical Univariate analysis for target 1</vt:lpstr>
      <vt:lpstr>Distribution of Income range</vt:lpstr>
      <vt:lpstr>Distribution of income type</vt:lpstr>
      <vt:lpstr>Distribution for contract type</vt:lpstr>
      <vt:lpstr>Distribution of organization type</vt:lpstr>
      <vt:lpstr>Correlation of target 0</vt:lpstr>
      <vt:lpstr>PowerPoint Presentation</vt:lpstr>
      <vt:lpstr>Correlation For target 0</vt:lpstr>
      <vt:lpstr>PowerPoint Presentation</vt:lpstr>
      <vt:lpstr>Correlation for type 1</vt:lpstr>
      <vt:lpstr>Bivariate analysis for type 0</vt:lpstr>
      <vt:lpstr>Credit amount vs Education Status</vt:lpstr>
      <vt:lpstr>Income amount vs Education Status</vt:lpstr>
      <vt:lpstr>Bivariate analysis for type 1</vt:lpstr>
      <vt:lpstr>Credit amount vs Education Status</vt:lpstr>
      <vt:lpstr>Income amount vs Education Status</vt:lpstr>
      <vt:lpstr>Univariate analysis after merging previous data</vt:lpstr>
      <vt:lpstr>Distribution of contract status with purposes</vt:lpstr>
      <vt:lpstr>Distribution of purposes with target</vt:lpstr>
      <vt:lpstr>Performing bivariate analysis</vt:lpstr>
      <vt:lpstr>PowerPoint Presentation</vt:lpstr>
      <vt:lpstr>Prev Credit amount vs Loan Purpose</vt:lpstr>
      <vt:lpstr>Prev Credit amount vs Housing type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Samrat Sinha</dc:creator>
  <cp:lastModifiedBy>ACER</cp:lastModifiedBy>
  <cp:revision>10</cp:revision>
  <dcterms:created xsi:type="dcterms:W3CDTF">2019-06-16T18:29:35Z</dcterms:created>
  <dcterms:modified xsi:type="dcterms:W3CDTF">2023-10-21T18:27:21Z</dcterms:modified>
</cp:coreProperties>
</file>