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2"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8/28/2015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1145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27053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987922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5151963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012916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8/28/2015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462785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8/28/2015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930507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54652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65642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8/28/2015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96615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8/28/2015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81970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8/28/2015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24245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8/28/2015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01241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8/28/2015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32158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8/28/2015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58594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8/28/2015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63197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18816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8/28/2015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414039642"/>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Arduino_code.tx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Mailgun_python_code.tx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Vibation_intensity_mail_python.tx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sz="6000" dirty="0" smtClean="0"/>
              <a:t>Vibration Triggered Security Surveillance System Design</a:t>
            </a:r>
            <a:endParaRPr lang="en-IN" sz="6000" dirty="0"/>
          </a:p>
        </p:txBody>
      </p:sp>
      <p:sp>
        <p:nvSpPr>
          <p:cNvPr id="3" name="Subtitle 2"/>
          <p:cNvSpPr>
            <a:spLocks noGrp="1"/>
          </p:cNvSpPr>
          <p:nvPr>
            <p:ph type="subTitle" idx="1"/>
          </p:nvPr>
        </p:nvSpPr>
        <p:spPr/>
        <p:txBody>
          <a:bodyPr/>
          <a:lstStyle/>
          <a:p>
            <a:pPr algn="ctr"/>
            <a:r>
              <a:rPr lang="en-IN" dirty="0" err="1" smtClean="0"/>
              <a:t>Diptanu</a:t>
            </a:r>
            <a:r>
              <a:rPr lang="en-IN" dirty="0" smtClean="0"/>
              <a:t> das</a:t>
            </a:r>
          </a:p>
          <a:p>
            <a:pPr algn="ctr"/>
            <a:r>
              <a:rPr lang="en-IN" dirty="0" smtClean="0"/>
              <a:t>12ee01033</a:t>
            </a:r>
            <a:endParaRPr lang="en-IN" dirty="0"/>
          </a:p>
        </p:txBody>
      </p:sp>
    </p:spTree>
    <p:extLst>
      <p:ext uri="{BB962C8B-B14F-4D97-AF65-F5344CB8AC3E}">
        <p14:creationId xmlns:p14="http://schemas.microsoft.com/office/powerpoint/2010/main" val="14668222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154955" y="685799"/>
            <a:ext cx="8825658" cy="4681525"/>
          </a:xfrm>
        </p:spPr>
      </p:sp>
      <p:sp>
        <p:nvSpPr>
          <p:cNvPr id="4" name="Text Placeholder 3"/>
          <p:cNvSpPr>
            <a:spLocks noGrp="1"/>
          </p:cNvSpPr>
          <p:nvPr>
            <p:ph type="body" sz="half" idx="2"/>
          </p:nvPr>
        </p:nvSpPr>
        <p:spPr/>
        <p:txBody>
          <a:bodyPr/>
          <a:lstStyle/>
          <a:p>
            <a:pPr algn="ctr"/>
            <a:r>
              <a:rPr lang="en-IN" sz="2000" smtClean="0"/>
              <a:t>Diagram of a Arduino UNO R3 Model.</a:t>
            </a:r>
            <a:endParaRPr lang="en-IN" sz="2000" dirty="0"/>
          </a:p>
        </p:txBody>
      </p:sp>
      <p:pic>
        <p:nvPicPr>
          <p:cNvPr id="5" name="Picture 4" descr="ArduinoUno_R3_Pinouts (1).png"/>
          <p:cNvPicPr/>
          <p:nvPr/>
        </p:nvPicPr>
        <p:blipFill>
          <a:blip r:embed="rId2">
            <a:extLst>
              <a:ext uri="{28A0092B-C50C-407E-A947-70E740481C1C}">
                <a14:useLocalDpi xmlns:a14="http://schemas.microsoft.com/office/drawing/2010/main" val="0"/>
              </a:ext>
            </a:extLst>
          </a:blip>
          <a:srcRect/>
          <a:stretch>
            <a:fillRect/>
          </a:stretch>
        </p:blipFill>
        <p:spPr bwMode="auto">
          <a:xfrm>
            <a:off x="1154956" y="685800"/>
            <a:ext cx="8825656" cy="4681524"/>
          </a:xfrm>
          <a:prstGeom prst="rect">
            <a:avLst/>
          </a:prstGeom>
          <a:noFill/>
          <a:ln>
            <a:noFill/>
          </a:ln>
        </p:spPr>
      </p:pic>
    </p:spTree>
    <p:extLst>
      <p:ext uri="{BB962C8B-B14F-4D97-AF65-F5344CB8AC3E}">
        <p14:creationId xmlns:p14="http://schemas.microsoft.com/office/powerpoint/2010/main" val="20645799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Algorithm</a:t>
            </a:r>
            <a:endParaRPr lang="en-IN" dirty="0"/>
          </a:p>
        </p:txBody>
      </p:sp>
      <p:sp>
        <p:nvSpPr>
          <p:cNvPr id="3" name="Content Placeholder 2"/>
          <p:cNvSpPr>
            <a:spLocks noGrp="1"/>
          </p:cNvSpPr>
          <p:nvPr>
            <p:ph idx="1"/>
          </p:nvPr>
        </p:nvSpPr>
        <p:spPr/>
        <p:txBody>
          <a:bodyPr/>
          <a:lstStyle/>
          <a:p>
            <a:pPr algn="just"/>
            <a:r>
              <a:rPr lang="en-IN" dirty="0"/>
              <a:t>The accelerometer ADXL335 not only measures the dynamic acceleration of a body but also it measures the static acceleration of gravity </a:t>
            </a:r>
            <a:r>
              <a:rPr lang="en-IN" dirty="0" smtClean="0"/>
              <a:t>which should be deducted from the measured value.</a:t>
            </a:r>
          </a:p>
          <a:p>
            <a:pPr algn="just"/>
            <a:r>
              <a:rPr lang="en-IN" dirty="0" smtClean="0"/>
              <a:t>Here, the change in acceleration has to be considered to detect sudden change in vibration.</a:t>
            </a:r>
          </a:p>
          <a:p>
            <a:pPr algn="just"/>
            <a:r>
              <a:rPr lang="en-IN" dirty="0"/>
              <a:t>the acceleration of a vibrating body is proportional to square of the frequency at which the body is vibrating, when the amplitude and phase is constant. This is the reason why acceleration is used as a parameter for the detection of high frequency vibration detection.</a:t>
            </a:r>
          </a:p>
        </p:txBody>
      </p:sp>
    </p:spTree>
    <p:extLst>
      <p:ext uri="{BB962C8B-B14F-4D97-AF65-F5344CB8AC3E}">
        <p14:creationId xmlns:p14="http://schemas.microsoft.com/office/powerpoint/2010/main" val="17514553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Flow Chart</a:t>
            </a:r>
            <a:endParaRPr lang="en-IN" dirty="0"/>
          </a:p>
        </p:txBody>
      </p:sp>
      <p:sp>
        <p:nvSpPr>
          <p:cNvPr id="10" name="Rounded Rectangle 9"/>
          <p:cNvSpPr/>
          <p:nvPr/>
        </p:nvSpPr>
        <p:spPr>
          <a:xfrm>
            <a:off x="4241563" y="1152984"/>
            <a:ext cx="2162462" cy="48331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smtClean="0"/>
          </a:p>
          <a:p>
            <a:pPr algn="ctr"/>
            <a:r>
              <a:rPr lang="en-IN" sz="1600" dirty="0" smtClean="0"/>
              <a:t>Initialize: ax1=0; ax2=0</a:t>
            </a:r>
          </a:p>
          <a:p>
            <a:pPr algn="ctr"/>
            <a:endParaRPr lang="en-IN" dirty="0"/>
          </a:p>
        </p:txBody>
      </p:sp>
      <p:sp>
        <p:nvSpPr>
          <p:cNvPr id="15" name="Diamond 14"/>
          <p:cNvSpPr/>
          <p:nvPr/>
        </p:nvSpPr>
        <p:spPr>
          <a:xfrm>
            <a:off x="4344223" y="1845143"/>
            <a:ext cx="1949116" cy="98188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while true</a:t>
            </a:r>
          </a:p>
        </p:txBody>
      </p:sp>
      <p:sp>
        <p:nvSpPr>
          <p:cNvPr id="20" name="Rounded Rectangle 19"/>
          <p:cNvSpPr/>
          <p:nvPr/>
        </p:nvSpPr>
        <p:spPr>
          <a:xfrm>
            <a:off x="4241562" y="3043979"/>
            <a:ext cx="2162462" cy="45701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smtClean="0"/>
          </a:p>
          <a:p>
            <a:pPr algn="ctr"/>
            <a:r>
              <a:rPr lang="en-IN" sz="1600" dirty="0"/>
              <a:t>a</a:t>
            </a:r>
            <a:r>
              <a:rPr lang="en-IN" sz="1600" dirty="0" smtClean="0"/>
              <a:t>x1 = </a:t>
            </a:r>
            <a:r>
              <a:rPr lang="en-IN" sz="1600" dirty="0" err="1" smtClean="0"/>
              <a:t>sense_pin_x</a:t>
            </a:r>
            <a:r>
              <a:rPr lang="en-IN" sz="1600" dirty="0" smtClean="0"/>
              <a:t>()</a:t>
            </a:r>
          </a:p>
          <a:p>
            <a:pPr algn="ctr"/>
            <a:endParaRPr lang="en-IN" dirty="0"/>
          </a:p>
        </p:txBody>
      </p:sp>
      <p:sp>
        <p:nvSpPr>
          <p:cNvPr id="21" name="Rounded Rectangle 20"/>
          <p:cNvSpPr/>
          <p:nvPr/>
        </p:nvSpPr>
        <p:spPr>
          <a:xfrm>
            <a:off x="4241562" y="3758158"/>
            <a:ext cx="2162462" cy="48897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smtClean="0"/>
          </a:p>
          <a:p>
            <a:pPr algn="ctr"/>
            <a:r>
              <a:rPr lang="en-IN" sz="1600" dirty="0" smtClean="0"/>
              <a:t>dx = abs(ax1-ax2)</a:t>
            </a:r>
          </a:p>
          <a:p>
            <a:pPr algn="ctr"/>
            <a:endParaRPr lang="en-IN" dirty="0"/>
          </a:p>
        </p:txBody>
      </p:sp>
      <p:sp>
        <p:nvSpPr>
          <p:cNvPr id="23" name="Rounded Rectangle 22"/>
          <p:cNvSpPr/>
          <p:nvPr/>
        </p:nvSpPr>
        <p:spPr>
          <a:xfrm>
            <a:off x="4237550" y="4500117"/>
            <a:ext cx="2162462" cy="48897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smtClean="0"/>
          </a:p>
          <a:p>
            <a:pPr algn="ctr"/>
            <a:r>
              <a:rPr lang="en-IN" sz="1600" dirty="0"/>
              <a:t>a</a:t>
            </a:r>
            <a:r>
              <a:rPr lang="en-IN" sz="1600" dirty="0" smtClean="0"/>
              <a:t>x2 = ax1</a:t>
            </a:r>
          </a:p>
          <a:p>
            <a:pPr algn="ctr"/>
            <a:endParaRPr lang="en-IN" dirty="0"/>
          </a:p>
        </p:txBody>
      </p:sp>
      <p:sp>
        <p:nvSpPr>
          <p:cNvPr id="24" name="Diamond 23"/>
          <p:cNvSpPr/>
          <p:nvPr/>
        </p:nvSpPr>
        <p:spPr>
          <a:xfrm>
            <a:off x="4373914" y="5259685"/>
            <a:ext cx="1949116" cy="98188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If </a:t>
            </a:r>
          </a:p>
          <a:p>
            <a:pPr algn="ctr"/>
            <a:r>
              <a:rPr lang="en-IN" dirty="0" smtClean="0"/>
              <a:t>dx &gt; </a:t>
            </a:r>
            <a:r>
              <a:rPr lang="en-IN" dirty="0" err="1" smtClean="0"/>
              <a:t>th</a:t>
            </a:r>
            <a:endParaRPr lang="en-IN" dirty="0" smtClean="0"/>
          </a:p>
        </p:txBody>
      </p:sp>
      <p:sp>
        <p:nvSpPr>
          <p:cNvPr id="31" name="U-Turn Arrow 30"/>
          <p:cNvSpPr/>
          <p:nvPr/>
        </p:nvSpPr>
        <p:spPr>
          <a:xfrm rot="16200000">
            <a:off x="1790374" y="3347104"/>
            <a:ext cx="3866783" cy="1215188"/>
          </a:xfrm>
          <a:prstGeom prst="utur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Down Arrow 31"/>
          <p:cNvSpPr/>
          <p:nvPr/>
        </p:nvSpPr>
        <p:spPr>
          <a:xfrm>
            <a:off x="5076465" y="1636296"/>
            <a:ext cx="484632" cy="270596"/>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Down Arrow 32"/>
          <p:cNvSpPr/>
          <p:nvPr/>
        </p:nvSpPr>
        <p:spPr>
          <a:xfrm>
            <a:off x="5076465" y="2771680"/>
            <a:ext cx="484632" cy="270596"/>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Down Arrow 33"/>
          <p:cNvSpPr/>
          <p:nvPr/>
        </p:nvSpPr>
        <p:spPr>
          <a:xfrm>
            <a:off x="5106156" y="3501374"/>
            <a:ext cx="484632" cy="270596"/>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Down Arrow 34"/>
          <p:cNvSpPr/>
          <p:nvPr/>
        </p:nvSpPr>
        <p:spPr>
          <a:xfrm>
            <a:off x="5076465" y="4240615"/>
            <a:ext cx="484632" cy="270596"/>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Down Arrow 35"/>
          <p:cNvSpPr/>
          <p:nvPr/>
        </p:nvSpPr>
        <p:spPr>
          <a:xfrm>
            <a:off x="5120695" y="4989089"/>
            <a:ext cx="484632" cy="270596"/>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rot="16200000">
            <a:off x="2880888" y="3758790"/>
            <a:ext cx="628698" cy="523220"/>
          </a:xfrm>
          <a:prstGeom prst="rect">
            <a:avLst/>
          </a:prstGeom>
          <a:noFill/>
        </p:spPr>
        <p:txBody>
          <a:bodyPr wrap="none" rtlCol="0">
            <a:spAutoFit/>
          </a:bodyPr>
          <a:lstStyle/>
          <a:p>
            <a:r>
              <a:rPr lang="en-IN" sz="2800" b="1" dirty="0" smtClean="0">
                <a:solidFill>
                  <a:schemeClr val="bg1"/>
                </a:solidFill>
              </a:rPr>
              <a:t>no</a:t>
            </a:r>
            <a:endParaRPr lang="en-IN" sz="2800" b="1" dirty="0">
              <a:solidFill>
                <a:schemeClr val="bg1"/>
              </a:solidFill>
            </a:endParaRPr>
          </a:p>
        </p:txBody>
      </p:sp>
      <p:sp>
        <p:nvSpPr>
          <p:cNvPr id="39" name="Right Arrow 38"/>
          <p:cNvSpPr/>
          <p:nvPr/>
        </p:nvSpPr>
        <p:spPr>
          <a:xfrm>
            <a:off x="6400011" y="5445075"/>
            <a:ext cx="1240041" cy="562052"/>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p:cNvSpPr txBox="1"/>
          <p:nvPr/>
        </p:nvSpPr>
        <p:spPr>
          <a:xfrm>
            <a:off x="6593443" y="5403749"/>
            <a:ext cx="780983" cy="523220"/>
          </a:xfrm>
          <a:prstGeom prst="rect">
            <a:avLst/>
          </a:prstGeom>
          <a:noFill/>
        </p:spPr>
        <p:txBody>
          <a:bodyPr wrap="none" rtlCol="0">
            <a:spAutoFit/>
          </a:bodyPr>
          <a:lstStyle/>
          <a:p>
            <a:r>
              <a:rPr lang="en-IN" sz="2800" b="1" dirty="0" smtClean="0">
                <a:solidFill>
                  <a:schemeClr val="bg1"/>
                </a:solidFill>
              </a:rPr>
              <a:t>yes</a:t>
            </a:r>
            <a:endParaRPr lang="en-IN" sz="2800" b="1" dirty="0">
              <a:solidFill>
                <a:schemeClr val="bg1"/>
              </a:solidFill>
            </a:endParaRPr>
          </a:p>
        </p:txBody>
      </p:sp>
      <p:sp>
        <p:nvSpPr>
          <p:cNvPr id="42" name="Rounded Rectangle 41"/>
          <p:cNvSpPr/>
          <p:nvPr/>
        </p:nvSpPr>
        <p:spPr>
          <a:xfrm>
            <a:off x="7717033" y="5481615"/>
            <a:ext cx="2162462" cy="488972"/>
          </a:xfrm>
          <a:prstGeom prst="round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smtClean="0"/>
          </a:p>
          <a:p>
            <a:pPr algn="ctr"/>
            <a:r>
              <a:rPr lang="en-IN" b="1" dirty="0" smtClean="0">
                <a:solidFill>
                  <a:schemeClr val="bg1"/>
                </a:solidFill>
              </a:rPr>
              <a:t>Vibration Detected</a:t>
            </a:r>
          </a:p>
          <a:p>
            <a:pPr algn="ctr"/>
            <a:endParaRPr lang="en-IN" dirty="0"/>
          </a:p>
        </p:txBody>
      </p:sp>
      <p:sp>
        <p:nvSpPr>
          <p:cNvPr id="45" name="Bent Arrow 44"/>
          <p:cNvSpPr/>
          <p:nvPr/>
        </p:nvSpPr>
        <p:spPr>
          <a:xfrm flipH="1">
            <a:off x="6412873" y="2026343"/>
            <a:ext cx="2327993" cy="3377406"/>
          </a:xfrm>
          <a:prstGeom prst="bentArrow">
            <a:avLst>
              <a:gd name="adj1" fmla="val 14441"/>
              <a:gd name="adj2" fmla="val 13673"/>
              <a:gd name="adj3" fmla="val 18645"/>
              <a:gd name="adj4" fmla="val 34945"/>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2689743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500"/>
                                        <p:tgtEl>
                                          <p:spTgt spid="3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fade">
                                      <p:cBhvr>
                                        <p:cTn id="60" dur="500"/>
                                        <p:tgtEl>
                                          <p:spTgt spid="4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fade">
                                      <p:cBhvr>
                                        <p:cTn id="66" dur="500"/>
                                        <p:tgtEl>
                                          <p:spTgt spid="42"/>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fade">
                                      <p:cBhvr>
                                        <p:cTn id="7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20" grpId="0" animBg="1"/>
      <p:bldP spid="21" grpId="0" animBg="1"/>
      <p:bldP spid="23" grpId="0" animBg="1"/>
      <p:bldP spid="24" grpId="0" animBg="1"/>
      <p:bldP spid="31" grpId="0" animBg="1"/>
      <p:bldP spid="32" grpId="0" animBg="1"/>
      <p:bldP spid="33" grpId="0" animBg="1"/>
      <p:bldP spid="34" grpId="0" animBg="1"/>
      <p:bldP spid="35" grpId="0" animBg="1"/>
      <p:bldP spid="36" grpId="0" animBg="1"/>
      <p:bldP spid="37" grpId="0"/>
      <p:bldP spid="39" grpId="0" animBg="1"/>
      <p:bldP spid="40" grpId="0"/>
      <p:bldP spid="42" grpId="0" animBg="1"/>
      <p:bldP spid="4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Interfacing components and Embedding the Algorithm</a:t>
            </a:r>
            <a:r>
              <a:rPr lang="en-IN" dirty="0"/>
              <a:t/>
            </a:r>
            <a:br>
              <a:rPr lang="en-IN" dirty="0"/>
            </a:br>
            <a:endParaRPr lang="en-IN" dirty="0"/>
          </a:p>
        </p:txBody>
      </p:sp>
      <p:sp>
        <p:nvSpPr>
          <p:cNvPr id="4" name="Rectangle 2"/>
          <p:cNvSpPr>
            <a:spLocks noChangeArrowheads="1"/>
          </p:cNvSpPr>
          <p:nvPr/>
        </p:nvSpPr>
        <p:spPr bwMode="auto">
          <a:xfrm>
            <a:off x="-264695" y="2165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295" y="1853248"/>
            <a:ext cx="7375359" cy="4221689"/>
          </a:xfrm>
          <a:prstGeom prst="rect">
            <a:avLst/>
          </a:prstGeom>
        </p:spPr>
      </p:pic>
      <p:sp>
        <p:nvSpPr>
          <p:cNvPr id="9" name="TextBox 8"/>
          <p:cNvSpPr txBox="1"/>
          <p:nvPr/>
        </p:nvSpPr>
        <p:spPr>
          <a:xfrm>
            <a:off x="3608600" y="6074937"/>
            <a:ext cx="3430747" cy="523220"/>
          </a:xfrm>
          <a:prstGeom prst="rect">
            <a:avLst/>
          </a:prstGeom>
          <a:noFill/>
        </p:spPr>
        <p:txBody>
          <a:bodyPr wrap="none" rtlCol="0">
            <a:spAutoFit/>
          </a:bodyPr>
          <a:lstStyle/>
          <a:p>
            <a:r>
              <a:rPr lang="en-IN" sz="2800" dirty="0" err="1" smtClean="0"/>
              <a:t>Arduino</a:t>
            </a:r>
            <a:r>
              <a:rPr lang="en-IN" sz="2800" dirty="0" smtClean="0"/>
              <a:t> Pin Layout</a:t>
            </a:r>
            <a:endParaRPr lang="en-IN" sz="2800" dirty="0"/>
          </a:p>
        </p:txBody>
      </p:sp>
    </p:spTree>
    <p:extLst>
      <p:ext uri="{BB962C8B-B14F-4D97-AF65-F5344CB8AC3E}">
        <p14:creationId xmlns:p14="http://schemas.microsoft.com/office/powerpoint/2010/main" val="26417272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smtClean="0"/>
              <a:t>Arduino</a:t>
            </a:r>
            <a:r>
              <a:rPr lang="en-IN" dirty="0" smtClean="0"/>
              <a:t> Code</a:t>
            </a:r>
            <a:endParaRPr lang="en-IN" dirty="0"/>
          </a:p>
        </p:txBody>
      </p:sp>
      <p:sp>
        <p:nvSpPr>
          <p:cNvPr id="3" name="Content Placeholder 2"/>
          <p:cNvSpPr>
            <a:spLocks noGrp="1"/>
          </p:cNvSpPr>
          <p:nvPr>
            <p:ph idx="1"/>
          </p:nvPr>
        </p:nvSpPr>
        <p:spPr>
          <a:xfrm>
            <a:off x="3541993" y="3092115"/>
            <a:ext cx="3612958" cy="445169"/>
          </a:xfrm>
        </p:spPr>
        <p:txBody>
          <a:bodyPr/>
          <a:lstStyle/>
          <a:p>
            <a:pPr marL="0" indent="0" algn="ctr">
              <a:buNone/>
            </a:pPr>
            <a:r>
              <a:rPr lang="en-IN" dirty="0" smtClean="0">
                <a:hlinkClick r:id="rId2" action="ppaction://hlinkfile"/>
              </a:rPr>
              <a:t>Click here to see the code</a:t>
            </a:r>
            <a:endParaRPr lang="en-IN" dirty="0"/>
          </a:p>
        </p:txBody>
      </p:sp>
    </p:spTree>
    <p:extLst>
      <p:ext uri="{BB962C8B-B14F-4D97-AF65-F5344CB8AC3E}">
        <p14:creationId xmlns:p14="http://schemas.microsoft.com/office/powerpoint/2010/main" val="37939948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Interfacing Operating System with </a:t>
            </a:r>
            <a:r>
              <a:rPr lang="en-IN" dirty="0" err="1" smtClean="0"/>
              <a:t>Arduino</a:t>
            </a:r>
            <a:r>
              <a:rPr lang="en-IN" dirty="0" smtClean="0"/>
              <a:t> and Sending Mail</a:t>
            </a:r>
            <a:endParaRPr lang="en-IN" dirty="0"/>
          </a:p>
        </p:txBody>
      </p:sp>
      <p:sp>
        <p:nvSpPr>
          <p:cNvPr id="3" name="Content Placeholder 2"/>
          <p:cNvSpPr>
            <a:spLocks noGrp="1"/>
          </p:cNvSpPr>
          <p:nvPr>
            <p:ph idx="1"/>
          </p:nvPr>
        </p:nvSpPr>
        <p:spPr/>
        <p:txBody>
          <a:bodyPr/>
          <a:lstStyle/>
          <a:p>
            <a:r>
              <a:rPr lang="en-IN" dirty="0" smtClean="0"/>
              <a:t>Hardware Used: Raspberry PI B+ Model</a:t>
            </a:r>
          </a:p>
          <a:p>
            <a:r>
              <a:rPr lang="en-IN" dirty="0" smtClean="0"/>
              <a:t>Operating System used: </a:t>
            </a:r>
            <a:r>
              <a:rPr lang="en-IN" dirty="0" err="1" smtClean="0"/>
              <a:t>Raspbian</a:t>
            </a:r>
            <a:endParaRPr lang="en-IN" dirty="0" smtClean="0"/>
          </a:p>
          <a:p>
            <a:r>
              <a:rPr lang="en-IN" dirty="0" smtClean="0"/>
              <a:t>Programing Language used: Python</a:t>
            </a:r>
          </a:p>
          <a:p>
            <a:pPr lvl="1"/>
            <a:r>
              <a:rPr lang="en-IN" dirty="0" smtClean="0"/>
              <a:t>Modules used: </a:t>
            </a:r>
            <a:r>
              <a:rPr lang="en-IN" dirty="0" err="1" smtClean="0"/>
              <a:t>PySerial</a:t>
            </a:r>
            <a:r>
              <a:rPr lang="en-IN" dirty="0" smtClean="0"/>
              <a:t>, </a:t>
            </a:r>
            <a:r>
              <a:rPr lang="en-IN" dirty="0" err="1" smtClean="0"/>
              <a:t>Datetime</a:t>
            </a:r>
            <a:r>
              <a:rPr lang="en-IN" dirty="0" smtClean="0"/>
              <a:t>, Requests</a:t>
            </a:r>
          </a:p>
          <a:p>
            <a:r>
              <a:rPr lang="en-IN" dirty="0" err="1" smtClean="0"/>
              <a:t>MailGun</a:t>
            </a:r>
            <a:r>
              <a:rPr lang="en-IN" dirty="0" smtClean="0"/>
              <a:t>: Transactional email API Service	</a:t>
            </a:r>
          </a:p>
          <a:p>
            <a:pPr marL="457200" lvl="1" indent="0">
              <a:buNone/>
            </a:pPr>
            <a:endParaRPr lang="en-IN" dirty="0"/>
          </a:p>
        </p:txBody>
      </p:sp>
    </p:spTree>
    <p:extLst>
      <p:ext uri="{BB962C8B-B14F-4D97-AF65-F5344CB8AC3E}">
        <p14:creationId xmlns:p14="http://schemas.microsoft.com/office/powerpoint/2010/main" val="36922994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Hardware used: Raspberry PI</a:t>
            </a:r>
            <a:endParaRPr lang="en-IN" dirty="0"/>
          </a:p>
        </p:txBody>
      </p:sp>
      <p:sp>
        <p:nvSpPr>
          <p:cNvPr id="3" name="Content Placeholder 2"/>
          <p:cNvSpPr>
            <a:spLocks noGrp="1"/>
          </p:cNvSpPr>
          <p:nvPr>
            <p:ph idx="1"/>
          </p:nvPr>
        </p:nvSpPr>
        <p:spPr/>
        <p:txBody>
          <a:bodyPr/>
          <a:lstStyle/>
          <a:p>
            <a:pPr algn="just"/>
            <a:r>
              <a:rPr lang="en-IN" dirty="0" smtClean="0"/>
              <a:t>Raspberry PI with </a:t>
            </a:r>
            <a:r>
              <a:rPr lang="en-IN" dirty="0" err="1" smtClean="0"/>
              <a:t>Raspbian</a:t>
            </a:r>
            <a:r>
              <a:rPr lang="en-IN" dirty="0" smtClean="0"/>
              <a:t> installed. </a:t>
            </a:r>
            <a:r>
              <a:rPr lang="en-IN" dirty="0"/>
              <a:t>The </a:t>
            </a:r>
            <a:r>
              <a:rPr lang="en-IN" b="1" dirty="0"/>
              <a:t>Raspberry Pi</a:t>
            </a:r>
            <a:r>
              <a:rPr lang="en-IN" dirty="0"/>
              <a:t> is a series </a:t>
            </a:r>
            <a:r>
              <a:rPr lang="en-IN" dirty="0" smtClean="0"/>
              <a:t>of</a:t>
            </a:r>
            <a:r>
              <a:rPr lang="en-IN" dirty="0"/>
              <a:t> </a:t>
            </a:r>
            <a:r>
              <a:rPr lang="en-IN" dirty="0" smtClean="0"/>
              <a:t>credit card–sized</a:t>
            </a:r>
            <a:r>
              <a:rPr lang="en-IN" dirty="0"/>
              <a:t> single-board computers developed in the UK by the Raspberry Pi Foundation with the intention of promoting the teaching of basic computer science in schools. </a:t>
            </a:r>
            <a:endParaRPr lang="en-IN" dirty="0" smtClean="0"/>
          </a:p>
          <a:p>
            <a:pPr algn="just"/>
            <a:r>
              <a:rPr lang="en-IN" dirty="0"/>
              <a:t>To make this project cost effective and open </a:t>
            </a:r>
            <a:r>
              <a:rPr lang="en-IN" dirty="0" smtClean="0"/>
              <a:t>sourced, </a:t>
            </a:r>
            <a:r>
              <a:rPr lang="en-IN" dirty="0"/>
              <a:t>instead of using windows based operating system and computers, Raspberry PI B+ Model has been used. This system can be implemented in any windows based operating system.</a:t>
            </a:r>
          </a:p>
        </p:txBody>
      </p:sp>
    </p:spTree>
    <p:extLst>
      <p:ext uri="{BB962C8B-B14F-4D97-AF65-F5344CB8AC3E}">
        <p14:creationId xmlns:p14="http://schemas.microsoft.com/office/powerpoint/2010/main" val="4603463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Operating System Used: </a:t>
            </a:r>
            <a:r>
              <a:rPr lang="en-IN" dirty="0" err="1" smtClean="0"/>
              <a:t>Raspbian</a:t>
            </a:r>
            <a:endParaRPr lang="en-IN" dirty="0"/>
          </a:p>
        </p:txBody>
      </p:sp>
      <p:sp>
        <p:nvSpPr>
          <p:cNvPr id="3" name="Content Placeholder 2"/>
          <p:cNvSpPr>
            <a:spLocks noGrp="1"/>
          </p:cNvSpPr>
          <p:nvPr>
            <p:ph idx="1"/>
          </p:nvPr>
        </p:nvSpPr>
        <p:spPr/>
        <p:txBody>
          <a:bodyPr/>
          <a:lstStyle/>
          <a:p>
            <a:pPr algn="just"/>
            <a:r>
              <a:rPr lang="en-IN" dirty="0" err="1"/>
              <a:t>Raspbian</a:t>
            </a:r>
            <a:r>
              <a:rPr lang="en-IN" dirty="0"/>
              <a:t>: </a:t>
            </a:r>
            <a:r>
              <a:rPr lang="en-IN" dirty="0" err="1"/>
              <a:t>Raspbian</a:t>
            </a:r>
            <a:r>
              <a:rPr lang="en-IN" dirty="0"/>
              <a:t> is a free operating system based on </a:t>
            </a:r>
            <a:r>
              <a:rPr lang="en-IN" dirty="0" err="1"/>
              <a:t>Debian</a:t>
            </a:r>
            <a:r>
              <a:rPr lang="en-IN" dirty="0"/>
              <a:t> optimized for the Raspberry Pi hardware. An operating system is the set of basic programs and utilities that </a:t>
            </a:r>
            <a:r>
              <a:rPr lang="en-IN" dirty="0" smtClean="0"/>
              <a:t>make </a:t>
            </a:r>
            <a:r>
              <a:rPr lang="en-IN" dirty="0"/>
              <a:t>Raspberry Pi run</a:t>
            </a:r>
            <a:r>
              <a:rPr lang="en-IN" dirty="0" smtClean="0"/>
              <a:t>.</a:t>
            </a:r>
          </a:p>
          <a:p>
            <a:pPr algn="just"/>
            <a:r>
              <a:rPr lang="en-IN" dirty="0" smtClean="0"/>
              <a:t>Windows operating system can be used for the same purpose if the hardware is a general PC instead of Raspberry PI. </a:t>
            </a:r>
            <a:endParaRPr lang="en-IN" dirty="0"/>
          </a:p>
        </p:txBody>
      </p:sp>
    </p:spTree>
    <p:extLst>
      <p:ext uri="{BB962C8B-B14F-4D97-AF65-F5344CB8AC3E}">
        <p14:creationId xmlns:p14="http://schemas.microsoft.com/office/powerpoint/2010/main" val="10880839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Python as Programing Language</a:t>
            </a:r>
            <a:endParaRPr lang="en-IN" dirty="0"/>
          </a:p>
        </p:txBody>
      </p:sp>
      <p:sp>
        <p:nvSpPr>
          <p:cNvPr id="3" name="Content Placeholder 2"/>
          <p:cNvSpPr>
            <a:spLocks noGrp="1"/>
          </p:cNvSpPr>
          <p:nvPr>
            <p:ph idx="1"/>
          </p:nvPr>
        </p:nvSpPr>
        <p:spPr/>
        <p:txBody>
          <a:bodyPr/>
          <a:lstStyle/>
          <a:p>
            <a:pPr algn="just"/>
            <a:r>
              <a:rPr lang="en-IN" dirty="0"/>
              <a:t>Python 2.7.10: Python is a widely used general-purpose, high-level programming language. Its design philosophy emphasizes code readability, and its syntax allows programmers to express concepts in fewer lines of code than would be possible in languages such as C++ or Java. The language provides constructs intended to enable clear programs on both a small and large scale. </a:t>
            </a:r>
            <a:endParaRPr lang="en-IN" dirty="0" smtClean="0"/>
          </a:p>
          <a:p>
            <a:pPr algn="just"/>
            <a:r>
              <a:rPr lang="en-IN" dirty="0"/>
              <a:t>Python 2.7.10 is supported by most of the operating systems and pre-installed package for most of the Linux based operating System</a:t>
            </a:r>
            <a:r>
              <a:rPr lang="en-IN" dirty="0" smtClean="0"/>
              <a:t>.</a:t>
            </a:r>
          </a:p>
          <a:p>
            <a:endParaRPr lang="en-IN" dirty="0"/>
          </a:p>
        </p:txBody>
      </p:sp>
    </p:spTree>
    <p:extLst>
      <p:ext uri="{BB962C8B-B14F-4D97-AF65-F5344CB8AC3E}">
        <p14:creationId xmlns:p14="http://schemas.microsoft.com/office/powerpoint/2010/main" val="667396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Python Modules used: </a:t>
            </a:r>
            <a:r>
              <a:rPr lang="en-IN" dirty="0" err="1" smtClean="0"/>
              <a:t>PySerial</a:t>
            </a:r>
            <a:r>
              <a:rPr lang="en-IN" dirty="0" smtClean="0"/>
              <a:t>, </a:t>
            </a:r>
            <a:r>
              <a:rPr lang="en-IN" dirty="0" err="1" smtClean="0"/>
              <a:t>Datetime</a:t>
            </a:r>
            <a:r>
              <a:rPr lang="en-IN" dirty="0" smtClean="0"/>
              <a:t>, Requests</a:t>
            </a:r>
            <a:endParaRPr lang="en-IN" dirty="0"/>
          </a:p>
        </p:txBody>
      </p:sp>
      <p:sp>
        <p:nvSpPr>
          <p:cNvPr id="3" name="Content Placeholder 2"/>
          <p:cNvSpPr>
            <a:spLocks noGrp="1"/>
          </p:cNvSpPr>
          <p:nvPr>
            <p:ph idx="1"/>
          </p:nvPr>
        </p:nvSpPr>
        <p:spPr/>
        <p:txBody>
          <a:bodyPr/>
          <a:lstStyle/>
          <a:p>
            <a:pPr algn="just"/>
            <a:r>
              <a:rPr lang="en-IN" b="1" dirty="0" err="1"/>
              <a:t>PySerial</a:t>
            </a:r>
            <a:r>
              <a:rPr lang="en-IN" b="1" dirty="0"/>
              <a:t>: </a:t>
            </a:r>
            <a:r>
              <a:rPr lang="en-IN" dirty="0" err="1"/>
              <a:t>PySerial</a:t>
            </a:r>
            <a:r>
              <a:rPr lang="en-IN" dirty="0"/>
              <a:t> is a library which provides support for serial connections ("RS-232") over a variety of different devices: old-style serial ports, Bluetooth dongles, infra-red ports, and so on. It also supports remote serial ports via RFC 2217 (since V2.5).</a:t>
            </a:r>
          </a:p>
          <a:p>
            <a:pPr algn="just"/>
            <a:r>
              <a:rPr lang="en-IN" b="1" dirty="0" err="1"/>
              <a:t>Datetime</a:t>
            </a:r>
            <a:r>
              <a:rPr lang="en-IN" b="1" dirty="0"/>
              <a:t> Module: </a:t>
            </a:r>
            <a:r>
              <a:rPr lang="en-IN" dirty="0"/>
              <a:t>The </a:t>
            </a:r>
            <a:r>
              <a:rPr lang="en-IN" dirty="0" err="1"/>
              <a:t>datetime</a:t>
            </a:r>
            <a:r>
              <a:rPr lang="en-IN" dirty="0"/>
              <a:t> module supplies classes for manipulating dates and times in both simple and complex ways. While date and time arithmetic is supported, the focus of the implementation is on efficient attribute extraction for output formatting and manipulation.</a:t>
            </a:r>
          </a:p>
          <a:p>
            <a:pPr algn="just"/>
            <a:r>
              <a:rPr lang="en-IN" b="1" dirty="0"/>
              <a:t>Requests: </a:t>
            </a:r>
            <a:r>
              <a:rPr lang="en-IN" dirty="0"/>
              <a:t>Requests is a Python HTTP library, released under the Apache2 License. The goal of the project is to make HTTP requests simpler and more human-friendly. The current version is 2.6.0.</a:t>
            </a:r>
          </a:p>
          <a:p>
            <a:endParaRPr lang="en-IN" dirty="0"/>
          </a:p>
        </p:txBody>
      </p:sp>
    </p:spTree>
    <p:extLst>
      <p:ext uri="{BB962C8B-B14F-4D97-AF65-F5344CB8AC3E}">
        <p14:creationId xmlns:p14="http://schemas.microsoft.com/office/powerpoint/2010/main" val="39175321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a:t>
            </a:r>
            <a:endParaRPr lang="en-IN" dirty="0"/>
          </a:p>
        </p:txBody>
      </p:sp>
      <p:sp>
        <p:nvSpPr>
          <p:cNvPr id="3" name="Content Placeholder 2"/>
          <p:cNvSpPr>
            <a:spLocks noGrp="1"/>
          </p:cNvSpPr>
          <p:nvPr>
            <p:ph idx="1"/>
          </p:nvPr>
        </p:nvSpPr>
        <p:spPr/>
        <p:txBody>
          <a:bodyPr/>
          <a:lstStyle/>
          <a:p>
            <a:pPr algn="just"/>
            <a:r>
              <a:rPr lang="en-IN" dirty="0"/>
              <a:t>Necessity of Security Surveillance system is the insecurity and crime constitute faced by our immediate society today. </a:t>
            </a:r>
            <a:endParaRPr lang="en-IN" dirty="0" smtClean="0"/>
          </a:p>
          <a:p>
            <a:pPr algn="just"/>
            <a:r>
              <a:rPr lang="en-IN" dirty="0" smtClean="0"/>
              <a:t>Even with the introduction of alarm systems utilizing infrared motion detection, light (photo) sensitive electronic devices, there is still problem of false alarm which needs to be minimized.</a:t>
            </a:r>
          </a:p>
          <a:p>
            <a:pPr algn="just"/>
            <a:r>
              <a:rPr lang="en-IN" dirty="0" smtClean="0"/>
              <a:t>In order to effectively increase the level of security and to avoid false alarms, a vibration triggered security system is required which should be cost effective.</a:t>
            </a:r>
            <a:endParaRPr lang="en-IN" dirty="0"/>
          </a:p>
        </p:txBody>
      </p:sp>
    </p:spTree>
    <p:extLst>
      <p:ext uri="{BB962C8B-B14F-4D97-AF65-F5344CB8AC3E}">
        <p14:creationId xmlns:p14="http://schemas.microsoft.com/office/powerpoint/2010/main" val="13559946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a:t>Mailgun</a:t>
            </a:r>
            <a:r>
              <a:rPr lang="en-IN" dirty="0"/>
              <a:t>: Transactional Email API Service for Developers</a:t>
            </a:r>
            <a:br>
              <a:rPr lang="en-IN" dirty="0"/>
            </a:br>
            <a:endParaRPr lang="en-IN" dirty="0"/>
          </a:p>
        </p:txBody>
      </p:sp>
      <p:sp>
        <p:nvSpPr>
          <p:cNvPr id="3" name="Content Placeholder 2"/>
          <p:cNvSpPr>
            <a:spLocks noGrp="1"/>
          </p:cNvSpPr>
          <p:nvPr>
            <p:ph idx="1"/>
          </p:nvPr>
        </p:nvSpPr>
        <p:spPr/>
        <p:txBody>
          <a:bodyPr/>
          <a:lstStyle/>
          <a:p>
            <a:r>
              <a:rPr lang="en-IN" dirty="0"/>
              <a:t>A set of powerful APIs that </a:t>
            </a:r>
            <a:r>
              <a:rPr lang="en-IN" dirty="0" smtClean="0"/>
              <a:t>allows user </a:t>
            </a:r>
            <a:r>
              <a:rPr lang="en-IN" dirty="0"/>
              <a:t>to send, receive and track email from application effortlessly for Python, Ruby, PHP, C#, Node.js or Java</a:t>
            </a:r>
            <a:r>
              <a:rPr lang="en-IN" dirty="0" smtClean="0"/>
              <a:t>.</a:t>
            </a:r>
          </a:p>
          <a:p>
            <a:r>
              <a:rPr lang="en-IN" b="1" dirty="0">
                <a:hlinkClick r:id="rId2" action="ppaction://hlinkfile"/>
              </a:rPr>
              <a:t>Python Code for sending mail using </a:t>
            </a:r>
            <a:r>
              <a:rPr lang="en-IN" b="1" dirty="0" err="1">
                <a:hlinkClick r:id="rId2" action="ppaction://hlinkfile"/>
              </a:rPr>
              <a:t>Mailgun</a:t>
            </a:r>
            <a:r>
              <a:rPr lang="en-IN" b="1" dirty="0">
                <a:hlinkClick r:id="rId2" action="ppaction://hlinkfile"/>
              </a:rPr>
              <a:t> </a:t>
            </a:r>
            <a:endParaRPr lang="en-IN" dirty="0"/>
          </a:p>
          <a:p>
            <a:pPr marL="0" indent="0">
              <a:buNone/>
            </a:pPr>
            <a:endParaRPr lang="en-IN" dirty="0"/>
          </a:p>
        </p:txBody>
      </p:sp>
    </p:spTree>
    <p:extLst>
      <p:ext uri="{BB962C8B-B14F-4D97-AF65-F5344CB8AC3E}">
        <p14:creationId xmlns:p14="http://schemas.microsoft.com/office/powerpoint/2010/main" val="9407925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dirty="0" smtClean="0"/>
              <a:t>Interfacing Operating </a:t>
            </a:r>
            <a:r>
              <a:rPr lang="en-IN" sz="3600" dirty="0" err="1" smtClean="0"/>
              <a:t>Sytem</a:t>
            </a:r>
            <a:r>
              <a:rPr lang="en-IN" sz="3600" dirty="0" smtClean="0"/>
              <a:t> with </a:t>
            </a:r>
            <a:r>
              <a:rPr lang="en-IN" sz="3600" dirty="0" err="1" smtClean="0"/>
              <a:t>Arduino</a:t>
            </a:r>
            <a:r>
              <a:rPr lang="en-IN" sz="3600" dirty="0" smtClean="0"/>
              <a:t> and to mail on vibration detection</a:t>
            </a:r>
            <a:endParaRPr lang="en-IN" sz="3600" dirty="0"/>
          </a:p>
        </p:txBody>
      </p:sp>
      <p:sp>
        <p:nvSpPr>
          <p:cNvPr id="3" name="Content Placeholder 2"/>
          <p:cNvSpPr>
            <a:spLocks noGrp="1"/>
          </p:cNvSpPr>
          <p:nvPr>
            <p:ph idx="1"/>
          </p:nvPr>
        </p:nvSpPr>
        <p:spPr/>
        <p:txBody>
          <a:bodyPr/>
          <a:lstStyle/>
          <a:p>
            <a:pPr marL="0" indent="0">
              <a:buNone/>
            </a:pPr>
            <a:r>
              <a:rPr lang="en-IN" dirty="0" smtClean="0"/>
              <a:t>1.	The serial port is interfaced with python IDLE using </a:t>
            </a:r>
            <a:r>
              <a:rPr lang="en-IN" dirty="0" err="1" smtClean="0"/>
              <a:t>PySerial</a:t>
            </a:r>
            <a:r>
              <a:rPr lang="en-IN" dirty="0" smtClean="0"/>
              <a:t> module. </a:t>
            </a:r>
          </a:p>
          <a:p>
            <a:pPr marL="0" indent="0">
              <a:buNone/>
            </a:pPr>
            <a:r>
              <a:rPr lang="en-IN" dirty="0" smtClean="0"/>
              <a:t>2.	Vibration has been detected when a particular key string appears in the </a:t>
            </a:r>
            <a:r>
              <a:rPr lang="en-IN" dirty="0" err="1" smtClean="0"/>
              <a:t>arduino</a:t>
            </a:r>
            <a:r>
              <a:rPr lang="en-IN" dirty="0" smtClean="0"/>
              <a:t> serial port. Here, the key string is “Vibration”.</a:t>
            </a:r>
          </a:p>
          <a:p>
            <a:pPr marL="0" indent="0">
              <a:buNone/>
            </a:pPr>
            <a:r>
              <a:rPr lang="en-IN" dirty="0" smtClean="0"/>
              <a:t>3.	After detecting vibration the mail sending function (using </a:t>
            </a:r>
            <a:r>
              <a:rPr lang="en-IN" dirty="0" err="1" smtClean="0"/>
              <a:t>Mailgun</a:t>
            </a:r>
            <a:r>
              <a:rPr lang="en-IN" dirty="0" smtClean="0"/>
              <a:t> API service, requests module, </a:t>
            </a:r>
            <a:r>
              <a:rPr lang="en-IN" dirty="0" err="1" smtClean="0"/>
              <a:t>datetime</a:t>
            </a:r>
            <a:r>
              <a:rPr lang="en-IN" dirty="0" smtClean="0"/>
              <a:t> module) sends mail to the registered email address conveying the intensity of the vibration detected at a particular time.</a:t>
            </a:r>
          </a:p>
          <a:p>
            <a:pPr marL="0" indent="0">
              <a:buNone/>
            </a:pPr>
            <a:r>
              <a:rPr lang="en-IN" b="1" dirty="0">
                <a:hlinkClick r:id="rId2" action="ppaction://hlinkfile"/>
              </a:rPr>
              <a:t>Python code used in the project to interface with </a:t>
            </a:r>
            <a:r>
              <a:rPr lang="en-IN" b="1" dirty="0" err="1">
                <a:hlinkClick r:id="rId2" action="ppaction://hlinkfile"/>
              </a:rPr>
              <a:t>Arduino</a:t>
            </a:r>
            <a:r>
              <a:rPr lang="en-IN" b="1" dirty="0">
                <a:hlinkClick r:id="rId2" action="ppaction://hlinkfile"/>
              </a:rPr>
              <a:t> and to send mail on Vibration Detection</a:t>
            </a:r>
            <a:endParaRPr lang="en-IN" dirty="0"/>
          </a:p>
        </p:txBody>
      </p:sp>
    </p:spTree>
    <p:extLst>
      <p:ext uri="{BB962C8B-B14F-4D97-AF65-F5344CB8AC3E}">
        <p14:creationId xmlns:p14="http://schemas.microsoft.com/office/powerpoint/2010/main" val="6735105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Future Work</a:t>
            </a:r>
            <a:endParaRPr lang="en-IN" dirty="0"/>
          </a:p>
        </p:txBody>
      </p:sp>
      <p:sp>
        <p:nvSpPr>
          <p:cNvPr id="3" name="Content Placeholder 2"/>
          <p:cNvSpPr>
            <a:spLocks noGrp="1"/>
          </p:cNvSpPr>
          <p:nvPr>
            <p:ph idx="1"/>
          </p:nvPr>
        </p:nvSpPr>
        <p:spPr/>
        <p:txBody>
          <a:bodyPr/>
          <a:lstStyle/>
          <a:p>
            <a:pPr algn="just"/>
            <a:r>
              <a:rPr lang="en-IN" dirty="0" smtClean="0"/>
              <a:t>The security system can be further developed by integrating PIR sensor based system or photo sensor based system with this vibration triggered system.</a:t>
            </a:r>
          </a:p>
          <a:p>
            <a:pPr algn="just"/>
            <a:r>
              <a:rPr lang="en-IN" dirty="0" smtClean="0"/>
              <a:t>By interfacing with web-cams the system can take snap shots while triggered by vibration. The snap shot can be further processed for face detection and face recognition (image processing) to ensure there is no intruder. The snap shot can be mailed using same procedure.</a:t>
            </a:r>
            <a:endParaRPr lang="en-IN" dirty="0"/>
          </a:p>
        </p:txBody>
      </p:sp>
    </p:spTree>
    <p:extLst>
      <p:ext uri="{BB962C8B-B14F-4D97-AF65-F5344CB8AC3E}">
        <p14:creationId xmlns:p14="http://schemas.microsoft.com/office/powerpoint/2010/main" val="30718568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Conclusion</a:t>
            </a:r>
            <a:endParaRPr lang="en-IN" dirty="0"/>
          </a:p>
        </p:txBody>
      </p:sp>
      <p:sp>
        <p:nvSpPr>
          <p:cNvPr id="3" name="Content Placeholder 2"/>
          <p:cNvSpPr>
            <a:spLocks noGrp="1"/>
          </p:cNvSpPr>
          <p:nvPr>
            <p:ph idx="1"/>
          </p:nvPr>
        </p:nvSpPr>
        <p:spPr/>
        <p:txBody>
          <a:bodyPr/>
          <a:lstStyle/>
          <a:p>
            <a:pPr algn="just"/>
            <a:r>
              <a:rPr lang="en-IN" dirty="0" smtClean="0"/>
              <a:t>It can be concluded that the sole aim of carrying out the design, analysis and implementation of a simple and reliable vibration sensitive security system has been designed.</a:t>
            </a:r>
          </a:p>
          <a:p>
            <a:pPr algn="just"/>
            <a:r>
              <a:rPr lang="en-IN" dirty="0" smtClean="0"/>
              <a:t>Although the system should be designed for general purpose, for the sake of time, the help of </a:t>
            </a:r>
            <a:r>
              <a:rPr lang="en-IN" dirty="0" err="1" smtClean="0"/>
              <a:t>Mailgun</a:t>
            </a:r>
            <a:r>
              <a:rPr lang="en-IN" dirty="0" smtClean="0"/>
              <a:t> API Service has been taken account.</a:t>
            </a:r>
          </a:p>
          <a:p>
            <a:pPr algn="just"/>
            <a:r>
              <a:rPr lang="en-IN" dirty="0" smtClean="0"/>
              <a:t>The designed system was tested and found to be working to specifications and predictions.</a:t>
            </a:r>
            <a:endParaRPr lang="en-IN" dirty="0"/>
          </a:p>
        </p:txBody>
      </p:sp>
    </p:spTree>
    <p:extLst>
      <p:ext uri="{BB962C8B-B14F-4D97-AF65-F5344CB8AC3E}">
        <p14:creationId xmlns:p14="http://schemas.microsoft.com/office/powerpoint/2010/main" val="30744031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References</a:t>
            </a:r>
            <a:endParaRPr lang="en-IN" dirty="0"/>
          </a:p>
        </p:txBody>
      </p:sp>
      <p:sp>
        <p:nvSpPr>
          <p:cNvPr id="3" name="Content Placeholder 2"/>
          <p:cNvSpPr>
            <a:spLocks noGrp="1"/>
          </p:cNvSpPr>
          <p:nvPr>
            <p:ph idx="1"/>
          </p:nvPr>
        </p:nvSpPr>
        <p:spPr/>
        <p:txBody>
          <a:bodyPr/>
          <a:lstStyle/>
          <a:p>
            <a:pPr marL="0" indent="0">
              <a:buNone/>
            </a:pPr>
            <a:r>
              <a:rPr lang="en-IN" dirty="0" smtClean="0"/>
              <a:t>[1]	“Measuring Vibration” </a:t>
            </a:r>
            <a:r>
              <a:rPr lang="en-IN" dirty="0"/>
              <a:t>- by </a:t>
            </a:r>
            <a:r>
              <a:rPr lang="en-IN" dirty="0" err="1"/>
              <a:t>Brüel</a:t>
            </a:r>
            <a:r>
              <a:rPr lang="en-IN" dirty="0"/>
              <a:t> &amp; </a:t>
            </a:r>
            <a:r>
              <a:rPr lang="en-IN" dirty="0" err="1"/>
              <a:t>Kjær</a:t>
            </a:r>
            <a:endParaRPr lang="en-IN" dirty="0"/>
          </a:p>
          <a:p>
            <a:pPr marL="0" indent="0">
              <a:buNone/>
            </a:pPr>
            <a:r>
              <a:rPr lang="en-IN" dirty="0" smtClean="0"/>
              <a:t>[2]	“A </a:t>
            </a:r>
            <a:r>
              <a:rPr lang="en-IN" dirty="0"/>
              <a:t>Simple and </a:t>
            </a:r>
            <a:r>
              <a:rPr lang="en-IN" dirty="0" err="1"/>
              <a:t>Relianble</a:t>
            </a:r>
            <a:r>
              <a:rPr lang="en-IN" dirty="0"/>
              <a:t> Touch Sensitive Security </a:t>
            </a:r>
            <a:r>
              <a:rPr lang="en-IN" dirty="0" smtClean="0"/>
              <a:t>System” </a:t>
            </a:r>
            <a:r>
              <a:rPr lang="en-IN" dirty="0"/>
              <a:t>- by </a:t>
            </a:r>
            <a:r>
              <a:rPr lang="en-IN" dirty="0" err="1"/>
              <a:t>Adamu</a:t>
            </a:r>
            <a:r>
              <a:rPr lang="en-IN" dirty="0"/>
              <a:t> </a:t>
            </a:r>
            <a:r>
              <a:rPr lang="en-IN" dirty="0" err="1"/>
              <a:t>Murtala</a:t>
            </a:r>
            <a:r>
              <a:rPr lang="en-IN" dirty="0"/>
              <a:t> </a:t>
            </a:r>
            <a:r>
              <a:rPr lang="en-IN" dirty="0" err="1"/>
              <a:t>Zungeru</a:t>
            </a:r>
            <a:r>
              <a:rPr lang="en-IN" dirty="0"/>
              <a:t>, Jonathan </a:t>
            </a:r>
            <a:r>
              <a:rPr lang="en-IN" dirty="0" err="1"/>
              <a:t>Gana</a:t>
            </a:r>
            <a:r>
              <a:rPr lang="en-IN" dirty="0"/>
              <a:t> </a:t>
            </a:r>
            <a:r>
              <a:rPr lang="en-IN" dirty="0" err="1"/>
              <a:t>Kolo</a:t>
            </a:r>
            <a:r>
              <a:rPr lang="en-IN" dirty="0"/>
              <a:t> and </a:t>
            </a:r>
            <a:r>
              <a:rPr lang="en-IN" dirty="0" err="1"/>
              <a:t>Ijarotimi</a:t>
            </a:r>
            <a:r>
              <a:rPr lang="en-IN" dirty="0"/>
              <a:t> </a:t>
            </a:r>
            <a:r>
              <a:rPr lang="en-IN" dirty="0" err="1" smtClean="0"/>
              <a:t>Olumide</a:t>
            </a:r>
            <a:endParaRPr lang="en-IN" dirty="0" smtClean="0"/>
          </a:p>
          <a:p>
            <a:pPr marL="0" indent="0">
              <a:buNone/>
            </a:pPr>
            <a:r>
              <a:rPr lang="en-IN" dirty="0" smtClean="0"/>
              <a:t>[3]	</a:t>
            </a:r>
            <a:r>
              <a:rPr lang="en-IN" dirty="0"/>
              <a:t>https://en.wikipedia.org/</a:t>
            </a:r>
          </a:p>
          <a:p>
            <a:pPr marL="0" indent="0">
              <a:buNone/>
            </a:pPr>
            <a:r>
              <a:rPr lang="en-IN" dirty="0" smtClean="0"/>
              <a:t>[4]	</a:t>
            </a:r>
            <a:r>
              <a:rPr lang="en-IN" dirty="0"/>
              <a:t>https://wiki.python.org/</a:t>
            </a:r>
          </a:p>
          <a:p>
            <a:pPr marL="0" indent="0">
              <a:buNone/>
            </a:pPr>
            <a:r>
              <a:rPr lang="en-IN" dirty="0" smtClean="0"/>
              <a:t>[5]	</a:t>
            </a:r>
            <a:r>
              <a:rPr lang="en-IN" dirty="0"/>
              <a:t>http://playground.arduino.cc/Interfacing/Python</a:t>
            </a:r>
          </a:p>
          <a:p>
            <a:pPr marL="0" indent="0">
              <a:buNone/>
            </a:pPr>
            <a:r>
              <a:rPr lang="en-IN" dirty="0" smtClean="0"/>
              <a:t>[6]	</a:t>
            </a:r>
            <a:r>
              <a:rPr lang="en-IN" dirty="0"/>
              <a:t>http://www.mailgun.com/</a:t>
            </a:r>
          </a:p>
          <a:p>
            <a:pPr marL="0" indent="0">
              <a:buNone/>
            </a:pPr>
            <a:r>
              <a:rPr lang="en-IN" dirty="0" smtClean="0"/>
              <a:t>[7]	</a:t>
            </a:r>
            <a:r>
              <a:rPr lang="en-IN" dirty="0"/>
              <a:t>https://www.raspberrypi.org/</a:t>
            </a:r>
          </a:p>
          <a:p>
            <a:pPr marL="0" indent="0">
              <a:buNone/>
            </a:pPr>
            <a:r>
              <a:rPr lang="en-IN" dirty="0" smtClean="0"/>
              <a:t>[8]	</a:t>
            </a:r>
            <a:r>
              <a:rPr lang="en-IN" dirty="0"/>
              <a:t>https://www.raspbian.org/</a:t>
            </a:r>
          </a:p>
          <a:p>
            <a:pPr marL="0" indent="0">
              <a:buNone/>
            </a:pPr>
            <a:endParaRPr lang="en-IN" dirty="0"/>
          </a:p>
          <a:p>
            <a:pPr marL="0" indent="0">
              <a:buNone/>
            </a:pPr>
            <a:endParaRPr lang="en-IN" dirty="0" smtClean="0"/>
          </a:p>
        </p:txBody>
      </p:sp>
    </p:spTree>
    <p:extLst>
      <p:ext uri="{BB962C8B-B14F-4D97-AF65-F5344CB8AC3E}">
        <p14:creationId xmlns:p14="http://schemas.microsoft.com/office/powerpoint/2010/main" val="31314073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891" y="2555838"/>
            <a:ext cx="9404723" cy="1400530"/>
          </a:xfrm>
        </p:spPr>
        <p:txBody>
          <a:bodyPr/>
          <a:lstStyle/>
          <a:p>
            <a:pPr algn="ctr"/>
            <a:r>
              <a:rPr lang="en-IN" sz="7200" dirty="0" smtClean="0"/>
              <a:t>Thank You.</a:t>
            </a:r>
            <a:endParaRPr lang="en-IN" sz="7200" dirty="0"/>
          </a:p>
        </p:txBody>
      </p:sp>
    </p:spTree>
    <p:extLst>
      <p:ext uri="{BB962C8B-B14F-4D97-AF65-F5344CB8AC3E}">
        <p14:creationId xmlns:p14="http://schemas.microsoft.com/office/powerpoint/2010/main" val="40918140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Objective</a:t>
            </a:r>
            <a:endParaRPr lang="en-IN" dirty="0"/>
          </a:p>
        </p:txBody>
      </p:sp>
      <p:sp>
        <p:nvSpPr>
          <p:cNvPr id="3" name="Content Placeholder 2"/>
          <p:cNvSpPr>
            <a:spLocks noGrp="1"/>
          </p:cNvSpPr>
          <p:nvPr>
            <p:ph idx="1"/>
          </p:nvPr>
        </p:nvSpPr>
        <p:spPr/>
        <p:txBody>
          <a:bodyPr/>
          <a:lstStyle/>
          <a:p>
            <a:pPr algn="just"/>
            <a:r>
              <a:rPr lang="en-IN" dirty="0" smtClean="0"/>
              <a:t>The objective was to implement such a system that if there were any vibration sensed on the surface of a protected material or protected area (door or entrance of a living area) the user will be informed through internet.</a:t>
            </a:r>
          </a:p>
          <a:p>
            <a:pPr algn="just"/>
            <a:r>
              <a:rPr lang="en-IN" dirty="0" smtClean="0"/>
              <a:t>Here, informing the user has been done by sending a mail to user by informing the vibration intensity; so that the user can easily identify the nature of vibration; whether someone is just knocking the door or some intruder is trying to enter to the unauthorized area.</a:t>
            </a:r>
            <a:endParaRPr lang="en-IN" dirty="0"/>
          </a:p>
        </p:txBody>
      </p:sp>
    </p:spTree>
    <p:extLst>
      <p:ext uri="{BB962C8B-B14F-4D97-AF65-F5344CB8AC3E}">
        <p14:creationId xmlns:p14="http://schemas.microsoft.com/office/powerpoint/2010/main" val="28883580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Design and Implementation</a:t>
            </a:r>
            <a:endParaRPr lang="en-IN" dirty="0"/>
          </a:p>
        </p:txBody>
      </p:sp>
      <p:sp>
        <p:nvSpPr>
          <p:cNvPr id="3" name="Content Placeholder 2"/>
          <p:cNvSpPr>
            <a:spLocks noGrp="1"/>
          </p:cNvSpPr>
          <p:nvPr>
            <p:ph idx="1"/>
          </p:nvPr>
        </p:nvSpPr>
        <p:spPr/>
        <p:txBody>
          <a:bodyPr/>
          <a:lstStyle/>
          <a:p>
            <a:pPr algn="just"/>
            <a:r>
              <a:rPr lang="en-IN" dirty="0" smtClean="0"/>
              <a:t>The system design was implemented in three steps.</a:t>
            </a:r>
          </a:p>
          <a:p>
            <a:pPr algn="just"/>
            <a:r>
              <a:rPr lang="en-IN" dirty="0" smtClean="0"/>
              <a:t>First, to develop algorithm from the fundamentals of physics to detect vibration.</a:t>
            </a:r>
          </a:p>
          <a:p>
            <a:pPr algn="just"/>
            <a:r>
              <a:rPr lang="en-IN" dirty="0" smtClean="0"/>
              <a:t>Second, to interface the required components and to embed the algorithm in </a:t>
            </a:r>
            <a:r>
              <a:rPr lang="en-IN" dirty="0" err="1" smtClean="0"/>
              <a:t>Arduino</a:t>
            </a:r>
            <a:r>
              <a:rPr lang="en-IN" dirty="0" smtClean="0"/>
              <a:t> (microcontroller used for this purpose).</a:t>
            </a:r>
          </a:p>
          <a:p>
            <a:pPr algn="just"/>
            <a:r>
              <a:rPr lang="en-IN" dirty="0" smtClean="0"/>
              <a:t>Third, to interface the operating system with </a:t>
            </a:r>
            <a:r>
              <a:rPr lang="en-IN" dirty="0" err="1" smtClean="0"/>
              <a:t>Arduino</a:t>
            </a:r>
            <a:r>
              <a:rPr lang="en-IN" dirty="0" smtClean="0"/>
              <a:t> and sending mail using </a:t>
            </a:r>
            <a:r>
              <a:rPr lang="en-IN" dirty="0" err="1" smtClean="0"/>
              <a:t>Mailgun</a:t>
            </a:r>
            <a:r>
              <a:rPr lang="en-IN" dirty="0" smtClean="0"/>
              <a:t> transactional Email API Service.</a:t>
            </a:r>
          </a:p>
          <a:p>
            <a:pPr marL="0" indent="0">
              <a:buNone/>
            </a:pPr>
            <a:endParaRPr lang="en-IN" dirty="0"/>
          </a:p>
        </p:txBody>
      </p:sp>
    </p:spTree>
    <p:extLst>
      <p:ext uri="{BB962C8B-B14F-4D97-AF65-F5344CB8AC3E}">
        <p14:creationId xmlns:p14="http://schemas.microsoft.com/office/powerpoint/2010/main" val="31936607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Developing Algorithm</a:t>
            </a:r>
            <a:endParaRPr lang="en-IN" dirty="0"/>
          </a:p>
        </p:txBody>
      </p:sp>
      <p:sp>
        <p:nvSpPr>
          <p:cNvPr id="3" name="Content Placeholder 2"/>
          <p:cNvSpPr>
            <a:spLocks noGrp="1"/>
          </p:cNvSpPr>
          <p:nvPr>
            <p:ph idx="1"/>
          </p:nvPr>
        </p:nvSpPr>
        <p:spPr/>
        <p:txBody>
          <a:bodyPr/>
          <a:lstStyle/>
          <a:p>
            <a:pPr algn="just"/>
            <a:r>
              <a:rPr lang="en-IN" dirty="0" smtClean="0"/>
              <a:t>Basic definition of Vibration says, a body is said to vibrate when it describes an oscillating motion about a reference position.</a:t>
            </a:r>
          </a:p>
          <a:p>
            <a:pPr algn="just"/>
            <a:r>
              <a:rPr lang="en-IN" dirty="0" smtClean="0"/>
              <a:t>The basic parameter used to measure vibration is the physical displacement of the body from the reference position.</a:t>
            </a:r>
          </a:p>
          <a:p>
            <a:pPr algn="just"/>
            <a:r>
              <a:rPr lang="en-IN" dirty="0" smtClean="0"/>
              <a:t>In addition to displacement, the velocity and the acceleration of the body is also described. </a:t>
            </a:r>
          </a:p>
          <a:p>
            <a:r>
              <a:rPr lang="en-IN" dirty="0" smtClean="0"/>
              <a:t>The form and period of the vibration remain the same whether it is the displacement, velocity or acceleration. The main difference is that there is a phase difference between the amplitude time curve.</a:t>
            </a:r>
          </a:p>
          <a:p>
            <a:endParaRPr lang="en-IN" dirty="0"/>
          </a:p>
        </p:txBody>
      </p:sp>
    </p:spTree>
    <p:extLst>
      <p:ext uri="{BB962C8B-B14F-4D97-AF65-F5344CB8AC3E}">
        <p14:creationId xmlns:p14="http://schemas.microsoft.com/office/powerpoint/2010/main" val="42680195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Parameter to detect vibration</a:t>
            </a:r>
            <a:endParaRPr lang="en-IN" dirty="0"/>
          </a:p>
        </p:txBody>
      </p:sp>
      <p:sp>
        <p:nvSpPr>
          <p:cNvPr id="3" name="Content Placeholder 2"/>
          <p:cNvSpPr>
            <a:spLocks noGrp="1"/>
          </p:cNvSpPr>
          <p:nvPr>
            <p:ph idx="1"/>
          </p:nvPr>
        </p:nvSpPr>
        <p:spPr/>
        <p:txBody>
          <a:bodyPr/>
          <a:lstStyle/>
          <a:p>
            <a:pPr algn="just"/>
            <a:r>
              <a:rPr lang="en-IN" dirty="0" smtClean="0"/>
              <a:t>The most important aspect in considering the parameter is that the acceleration measurements are weighted towards high frequency vibration components, so this parameter tends to be used where the frequency range of interest covers high frequencies.</a:t>
            </a:r>
          </a:p>
          <a:p>
            <a:pPr algn="just"/>
            <a:r>
              <a:rPr lang="en-IN" dirty="0" smtClean="0"/>
              <a:t>In the same manner the displacement should be used as parameter for low frequency and velocity for high frequency vibration detection.</a:t>
            </a:r>
          </a:p>
          <a:p>
            <a:pPr algn="just"/>
            <a:r>
              <a:rPr lang="en-IN" dirty="0" smtClean="0"/>
              <a:t>As the occurrence of low frequency vibration is basically caused by very slow and gradual movement of the body; mostly caused by wind (noise component). The displacement and velocity should not be considered as parameter for this particular system.</a:t>
            </a:r>
          </a:p>
          <a:p>
            <a:endParaRPr lang="en-IN" dirty="0"/>
          </a:p>
        </p:txBody>
      </p:sp>
    </p:spTree>
    <p:extLst>
      <p:ext uri="{BB962C8B-B14F-4D97-AF65-F5344CB8AC3E}">
        <p14:creationId xmlns:p14="http://schemas.microsoft.com/office/powerpoint/2010/main" val="41907298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Components Required</a:t>
            </a:r>
            <a:endParaRPr lang="en-IN" dirty="0"/>
          </a:p>
        </p:txBody>
      </p:sp>
      <p:sp>
        <p:nvSpPr>
          <p:cNvPr id="3" name="Content Placeholder 2"/>
          <p:cNvSpPr>
            <a:spLocks noGrp="1"/>
          </p:cNvSpPr>
          <p:nvPr>
            <p:ph idx="1"/>
          </p:nvPr>
        </p:nvSpPr>
        <p:spPr/>
        <p:txBody>
          <a:bodyPr/>
          <a:lstStyle/>
          <a:p>
            <a:pPr algn="just"/>
            <a:r>
              <a:rPr lang="en-IN" dirty="0" smtClean="0"/>
              <a:t>Components required to design this particular step for this system is a acceleration sensing device and a micro controller to process the sensed input.</a:t>
            </a:r>
          </a:p>
          <a:p>
            <a:pPr algn="just"/>
            <a:r>
              <a:rPr lang="en-IN" dirty="0" smtClean="0"/>
              <a:t>Here, the accelerometer model ADXL-335 has been used as acceleration sensing and measuring device and </a:t>
            </a:r>
            <a:r>
              <a:rPr lang="en-IN" dirty="0" err="1" smtClean="0"/>
              <a:t>Arduino</a:t>
            </a:r>
            <a:r>
              <a:rPr lang="en-IN" dirty="0" smtClean="0"/>
              <a:t> has been used as micro controller. These components has been </a:t>
            </a:r>
            <a:r>
              <a:rPr lang="en-IN" dirty="0" err="1" smtClean="0"/>
              <a:t>choosen</a:t>
            </a:r>
            <a:r>
              <a:rPr lang="en-IN" dirty="0" smtClean="0"/>
              <a:t> over other components because of their high performance and low cost.</a:t>
            </a:r>
            <a:endParaRPr lang="en-IN" dirty="0"/>
          </a:p>
        </p:txBody>
      </p:sp>
    </p:spTree>
    <p:extLst>
      <p:ext uri="{BB962C8B-B14F-4D97-AF65-F5344CB8AC3E}">
        <p14:creationId xmlns:p14="http://schemas.microsoft.com/office/powerpoint/2010/main" val="40132498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Accelerometer (ADXL-335)</a:t>
            </a:r>
            <a:endParaRPr lang="en-IN" dirty="0"/>
          </a:p>
        </p:txBody>
      </p:sp>
      <p:sp>
        <p:nvSpPr>
          <p:cNvPr id="3" name="Content Placeholder 2"/>
          <p:cNvSpPr>
            <a:spLocks noGrp="1"/>
          </p:cNvSpPr>
          <p:nvPr>
            <p:ph idx="1"/>
          </p:nvPr>
        </p:nvSpPr>
        <p:spPr/>
        <p:txBody>
          <a:bodyPr/>
          <a:lstStyle/>
          <a:p>
            <a:r>
              <a:rPr lang="en-IN" dirty="0" smtClean="0"/>
              <a:t>The ADXL-335 is a small, thin, low power, complete 3-axis accelerometer with signal conditioned voltage outputs.</a:t>
            </a:r>
          </a:p>
          <a:p>
            <a:r>
              <a:rPr lang="en-IN" dirty="0" smtClean="0"/>
              <a:t>It measures acceleration with a minimum full-scale range of -3g to +3g. It can measure the static acceleration of gravity in tilt-sensing application, as well as dynamic acceleration resulting from motion, shock, or vibration.</a:t>
            </a:r>
            <a:endParaRPr lang="en-IN" dirty="0"/>
          </a:p>
        </p:txBody>
      </p:sp>
      <p:graphicFrame>
        <p:nvGraphicFramePr>
          <p:cNvPr id="6" name="Object 5"/>
          <p:cNvGraphicFramePr>
            <a:graphicFrameLocks noChangeAspect="1"/>
          </p:cNvGraphicFramePr>
          <p:nvPr>
            <p:extLst>
              <p:ext uri="{D42A27DB-BD31-4B8C-83A1-F6EECF244321}">
                <p14:modId xmlns:p14="http://schemas.microsoft.com/office/powerpoint/2010/main" val="522803825"/>
              </p:ext>
            </p:extLst>
          </p:nvPr>
        </p:nvGraphicFramePr>
        <p:xfrm>
          <a:off x="7359662" y="3951408"/>
          <a:ext cx="2287258" cy="2296991"/>
        </p:xfrm>
        <a:graphic>
          <a:graphicData uri="http://schemas.openxmlformats.org/presentationml/2006/ole">
            <mc:AlternateContent xmlns:mc="http://schemas.openxmlformats.org/markup-compatibility/2006">
              <mc:Choice xmlns:v="urn:schemas-microsoft-com:vml" Requires="v">
                <p:oleObj spid="_x0000_s1046" r:id="rId3" imgW="2984040" imgH="2996640" progId="">
                  <p:embed/>
                </p:oleObj>
              </mc:Choice>
              <mc:Fallback>
                <p:oleObj r:id="rId3" imgW="2984040" imgH="2996640" progId="">
                  <p:embed/>
                  <p:pic>
                    <p:nvPicPr>
                      <p:cNvPr id="0" name=""/>
                      <p:cNvPicPr/>
                      <p:nvPr/>
                    </p:nvPicPr>
                    <p:blipFill>
                      <a:blip r:embed="rId4"/>
                      <a:stretch>
                        <a:fillRect/>
                      </a:stretch>
                    </p:blipFill>
                    <p:spPr>
                      <a:xfrm>
                        <a:off x="7359662" y="3951408"/>
                        <a:ext cx="2287258" cy="2296991"/>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743272346"/>
              </p:ext>
            </p:extLst>
          </p:nvPr>
        </p:nvGraphicFramePr>
        <p:xfrm>
          <a:off x="4103231" y="3951407"/>
          <a:ext cx="2490482" cy="2296991"/>
        </p:xfrm>
        <a:graphic>
          <a:graphicData uri="http://schemas.openxmlformats.org/presentationml/2006/ole">
            <mc:AlternateContent xmlns:mc="http://schemas.openxmlformats.org/markup-compatibility/2006">
              <mc:Choice xmlns:v="urn:schemas-microsoft-com:vml" Requires="v">
                <p:oleObj spid="_x0000_s1047" r:id="rId5" imgW="2895120" imgH="2501280" progId="">
                  <p:embed/>
                </p:oleObj>
              </mc:Choice>
              <mc:Fallback>
                <p:oleObj r:id="rId5" imgW="2895120" imgH="2501280" progId="">
                  <p:embed/>
                  <p:pic>
                    <p:nvPicPr>
                      <p:cNvPr id="0" name=""/>
                      <p:cNvPicPr/>
                      <p:nvPr/>
                    </p:nvPicPr>
                    <p:blipFill>
                      <a:blip r:embed="rId6"/>
                      <a:stretch>
                        <a:fillRect/>
                      </a:stretch>
                    </p:blipFill>
                    <p:spPr>
                      <a:xfrm>
                        <a:off x="4103231" y="3951407"/>
                        <a:ext cx="2490482" cy="2296991"/>
                      </a:xfrm>
                      <a:prstGeom prst="rect">
                        <a:avLst/>
                      </a:prstGeom>
                    </p:spPr>
                  </p:pic>
                </p:oleObj>
              </mc:Fallback>
            </mc:AlternateContent>
          </a:graphicData>
        </a:graphic>
      </p:graphicFrame>
    </p:spTree>
    <p:extLst>
      <p:ext uri="{BB962C8B-B14F-4D97-AF65-F5344CB8AC3E}">
        <p14:creationId xmlns:p14="http://schemas.microsoft.com/office/powerpoint/2010/main" val="24407005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smtClean="0"/>
              <a:t>Arduino</a:t>
            </a:r>
            <a:r>
              <a:rPr lang="en-IN" dirty="0" smtClean="0"/>
              <a:t> (UNO) </a:t>
            </a:r>
            <a:endParaRPr lang="en-IN" dirty="0"/>
          </a:p>
        </p:txBody>
      </p:sp>
      <p:sp>
        <p:nvSpPr>
          <p:cNvPr id="3" name="Content Placeholder 2"/>
          <p:cNvSpPr>
            <a:spLocks noGrp="1"/>
          </p:cNvSpPr>
          <p:nvPr>
            <p:ph idx="1"/>
          </p:nvPr>
        </p:nvSpPr>
        <p:spPr/>
        <p:txBody>
          <a:bodyPr/>
          <a:lstStyle/>
          <a:p>
            <a:r>
              <a:rPr lang="en-IN" dirty="0" smtClean="0"/>
              <a:t>The </a:t>
            </a:r>
            <a:r>
              <a:rPr lang="en-IN" dirty="0" err="1" smtClean="0"/>
              <a:t>Arduino</a:t>
            </a:r>
            <a:r>
              <a:rPr lang="en-IN" dirty="0" smtClean="0"/>
              <a:t> (UNO R3) is a microcontroller board based on the Atmega328. </a:t>
            </a:r>
          </a:p>
          <a:p>
            <a:r>
              <a:rPr lang="en-IN" dirty="0" smtClean="0"/>
              <a:t>The </a:t>
            </a:r>
            <a:r>
              <a:rPr lang="en-IN" dirty="0" err="1" smtClean="0"/>
              <a:t>Arduino</a:t>
            </a:r>
            <a:r>
              <a:rPr lang="en-IN" dirty="0" smtClean="0"/>
              <a:t> has digital input/ output pins (some of them can be used as PWM outputs), </a:t>
            </a:r>
            <a:r>
              <a:rPr lang="en-IN" dirty="0" err="1" smtClean="0"/>
              <a:t>analog</a:t>
            </a:r>
            <a:r>
              <a:rPr lang="en-IN" dirty="0" smtClean="0"/>
              <a:t> input pins (no of pins depends on the </a:t>
            </a:r>
            <a:r>
              <a:rPr lang="en-IN" dirty="0" err="1" smtClean="0"/>
              <a:t>Arduino</a:t>
            </a:r>
            <a:r>
              <a:rPr lang="en-IN" dirty="0" smtClean="0"/>
              <a:t> model), a 16 MHz crystal oscillator, a USB connection, a power jack, an ICSP header, and a reset button.</a:t>
            </a:r>
          </a:p>
          <a:p>
            <a:r>
              <a:rPr lang="en-IN" dirty="0" smtClean="0"/>
              <a:t>The standard </a:t>
            </a:r>
            <a:r>
              <a:rPr lang="en-IN" dirty="0" err="1" smtClean="0"/>
              <a:t>arduino</a:t>
            </a:r>
            <a:r>
              <a:rPr lang="en-IN" dirty="0" smtClean="0"/>
              <a:t> runs at 16 MHz, so the </a:t>
            </a:r>
            <a:r>
              <a:rPr lang="en-IN" dirty="0" err="1" smtClean="0"/>
              <a:t>arduino</a:t>
            </a:r>
            <a:r>
              <a:rPr lang="en-IN" dirty="0" smtClean="0"/>
              <a:t> completes 16,000,000 clock cycles per second.</a:t>
            </a:r>
            <a:endParaRPr lang="en-IN" dirty="0"/>
          </a:p>
        </p:txBody>
      </p:sp>
    </p:spTree>
    <p:extLst>
      <p:ext uri="{BB962C8B-B14F-4D97-AF65-F5344CB8AC3E}">
        <p14:creationId xmlns:p14="http://schemas.microsoft.com/office/powerpoint/2010/main" val="13137127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320</TotalTime>
  <Words>1301</Words>
  <Application>Microsoft Office PowerPoint</Application>
  <PresentationFormat>Widescreen</PresentationFormat>
  <Paragraphs>103</Paragraphs>
  <Slides>25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0</vt:i4>
      </vt:variant>
      <vt:variant>
        <vt:lpstr>Slide Titles</vt:lpstr>
      </vt:variant>
      <vt:variant>
        <vt:i4>25</vt:i4>
      </vt:variant>
    </vt:vector>
  </HeadingPairs>
  <TitlesOfParts>
    <vt:vector size="29" baseType="lpstr">
      <vt:lpstr>Arial</vt:lpstr>
      <vt:lpstr>Century Gothic</vt:lpstr>
      <vt:lpstr>Wingdings 3</vt:lpstr>
      <vt:lpstr>Ion</vt:lpstr>
      <vt:lpstr>Vibration Triggered Security Surveillance System Design</vt:lpstr>
      <vt:lpstr>Introduction</vt:lpstr>
      <vt:lpstr>Objective</vt:lpstr>
      <vt:lpstr>Design and Implementation</vt:lpstr>
      <vt:lpstr>Developing Algorithm</vt:lpstr>
      <vt:lpstr>Parameter to detect vibration</vt:lpstr>
      <vt:lpstr>Components Required</vt:lpstr>
      <vt:lpstr>Accelerometer (ADXL-335)</vt:lpstr>
      <vt:lpstr>Arduino (UNO) </vt:lpstr>
      <vt:lpstr>PowerPoint Presentation</vt:lpstr>
      <vt:lpstr>Algorithm</vt:lpstr>
      <vt:lpstr>Flow Chart</vt:lpstr>
      <vt:lpstr>Interfacing components and Embedding the Algorithm </vt:lpstr>
      <vt:lpstr>Arduino Code</vt:lpstr>
      <vt:lpstr>Interfacing Operating System with Arduino and Sending Mail</vt:lpstr>
      <vt:lpstr>Hardware used: Raspberry PI</vt:lpstr>
      <vt:lpstr>Operating System Used: Raspbian</vt:lpstr>
      <vt:lpstr>Python as Programing Language</vt:lpstr>
      <vt:lpstr>Python Modules used: PySerial, Datetime, Requests</vt:lpstr>
      <vt:lpstr>Mailgun: Transactional Email API Service for Developers </vt:lpstr>
      <vt:lpstr>Interfacing Operating Sytem with Arduino and to mail on vibration detection</vt:lpstr>
      <vt:lpstr>Future Work</vt:lpstr>
      <vt:lpstr>Conclusion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Vibration Triggered Security Surveillance System Design</dc:title>
  <dc:creator>DipTanU_DaS</dc:creator>
  <cp:lastModifiedBy>DipTanU_DaS</cp:lastModifiedBy>
  <cp:revision>32</cp:revision>
  <dcterms:created xsi:type="dcterms:W3CDTF">2015-08-27T16:59:30Z</dcterms:created>
  <dcterms:modified xsi:type="dcterms:W3CDTF">2015-08-28T04:47:39Z</dcterms:modified>
</cp:coreProperties>
</file>