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F2F2F2"/>
    <a:srgbClr val="F8CBAD"/>
    <a:srgbClr val="FBE5D6"/>
    <a:srgbClr val="00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056" autoAdjust="0"/>
  </p:normalViewPr>
  <p:slideViewPr>
    <p:cSldViewPr snapToGrid="0">
      <p:cViewPr varScale="1">
        <p:scale>
          <a:sx n="69" d="100"/>
          <a:sy n="69" d="100"/>
        </p:scale>
        <p:origin x="4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70D2DE-AA72-413A-AA96-905E38B7603E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8508F523-14BB-4D19-81E4-AB6EF133E72F}">
      <dgm:prSet phldrT="[Text]" custT="1"/>
      <dgm:spPr/>
      <dgm:t>
        <a:bodyPr/>
        <a:lstStyle/>
        <a:p>
          <a:r>
            <a:rPr lang="en-US" sz="4800" dirty="0">
              <a:latin typeface="Aptos" panose="020B0004020202020204" pitchFamily="34" charset="0"/>
            </a:rPr>
            <a:t>Table A</a:t>
          </a:r>
        </a:p>
      </dgm:t>
    </dgm:pt>
    <dgm:pt modelId="{D03A917A-6B03-4D18-BC2C-1445E678BC79}" type="parTrans" cxnId="{3242D663-5CB2-4BD6-87AA-4A5784770229}">
      <dgm:prSet/>
      <dgm:spPr/>
      <dgm:t>
        <a:bodyPr/>
        <a:lstStyle/>
        <a:p>
          <a:endParaRPr lang="en-US" sz="1200">
            <a:latin typeface="Aptos" panose="020B0004020202020204" pitchFamily="34" charset="0"/>
          </a:endParaRPr>
        </a:p>
      </dgm:t>
    </dgm:pt>
    <dgm:pt modelId="{71BB061C-F657-4147-8876-2DC3C0FB64B6}" type="sibTrans" cxnId="{3242D663-5CB2-4BD6-87AA-4A5784770229}">
      <dgm:prSet/>
      <dgm:spPr/>
      <dgm:t>
        <a:bodyPr/>
        <a:lstStyle/>
        <a:p>
          <a:endParaRPr lang="en-US" sz="1200">
            <a:latin typeface="Aptos" panose="020B0004020202020204" pitchFamily="34" charset="0"/>
          </a:endParaRPr>
        </a:p>
      </dgm:t>
    </dgm:pt>
    <dgm:pt modelId="{2C48684B-F21C-44FC-B31B-4D3F2A640B4C}">
      <dgm:prSet phldrT="[Text]" custT="1"/>
      <dgm:spPr/>
      <dgm:t>
        <a:bodyPr/>
        <a:lstStyle/>
        <a:p>
          <a:r>
            <a:rPr lang="en-US" sz="4800" dirty="0">
              <a:latin typeface="Aptos" panose="020B0004020202020204" pitchFamily="34" charset="0"/>
            </a:rPr>
            <a:t>Table B</a:t>
          </a:r>
        </a:p>
      </dgm:t>
    </dgm:pt>
    <dgm:pt modelId="{30BEAB9E-F592-4FC2-BF97-A21CBF592AFA}" type="parTrans" cxnId="{80EF5B4B-D632-40C6-B52E-6CC1F377C65B}">
      <dgm:prSet/>
      <dgm:spPr/>
      <dgm:t>
        <a:bodyPr/>
        <a:lstStyle/>
        <a:p>
          <a:endParaRPr lang="en-US" sz="1200">
            <a:latin typeface="Aptos" panose="020B0004020202020204" pitchFamily="34" charset="0"/>
          </a:endParaRPr>
        </a:p>
      </dgm:t>
    </dgm:pt>
    <dgm:pt modelId="{3B89F9AD-0FBA-499B-9D26-50D32AE779B6}" type="sibTrans" cxnId="{80EF5B4B-D632-40C6-B52E-6CC1F377C65B}">
      <dgm:prSet/>
      <dgm:spPr/>
      <dgm:t>
        <a:bodyPr/>
        <a:lstStyle/>
        <a:p>
          <a:endParaRPr lang="en-US" sz="1200">
            <a:latin typeface="Aptos" panose="020B0004020202020204" pitchFamily="34" charset="0"/>
          </a:endParaRPr>
        </a:p>
      </dgm:t>
    </dgm:pt>
    <dgm:pt modelId="{5EA99511-6C60-48D4-BADF-6EEF54F6FFF7}" type="pres">
      <dgm:prSet presAssocID="{B870D2DE-AA72-413A-AA96-905E38B7603E}" presName="compositeShape" presStyleCnt="0">
        <dgm:presLayoutVars>
          <dgm:chMax val="7"/>
          <dgm:dir/>
          <dgm:resizeHandles val="exact"/>
        </dgm:presLayoutVars>
      </dgm:prSet>
      <dgm:spPr/>
    </dgm:pt>
    <dgm:pt modelId="{19ECF2A6-B143-4DF2-AAF0-7E21547623B1}" type="pres">
      <dgm:prSet presAssocID="{8508F523-14BB-4D19-81E4-AB6EF133E72F}" presName="circ1" presStyleLbl="vennNode1" presStyleIdx="0" presStyleCnt="2"/>
      <dgm:spPr/>
    </dgm:pt>
    <dgm:pt modelId="{EE354BE9-F24E-4475-868F-F6817B9C8108}" type="pres">
      <dgm:prSet presAssocID="{8508F523-14BB-4D19-81E4-AB6EF133E72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0A4E0C0-667F-41B7-A48C-858BC4915C85}" type="pres">
      <dgm:prSet presAssocID="{2C48684B-F21C-44FC-B31B-4D3F2A640B4C}" presName="circ2" presStyleLbl="vennNode1" presStyleIdx="1" presStyleCnt="2"/>
      <dgm:spPr/>
    </dgm:pt>
    <dgm:pt modelId="{A9F3F732-A1D5-4E6F-A008-0E1D06C7276A}" type="pres">
      <dgm:prSet presAssocID="{2C48684B-F21C-44FC-B31B-4D3F2A640B4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AF09B12-1B96-4A4F-A8C7-B7024E79BAFB}" type="presOf" srcId="{8508F523-14BB-4D19-81E4-AB6EF133E72F}" destId="{19ECF2A6-B143-4DF2-AAF0-7E21547623B1}" srcOrd="0" destOrd="0" presId="urn:microsoft.com/office/officeart/2005/8/layout/venn1"/>
    <dgm:cxn modelId="{B19E4F24-82AD-4603-9648-A759DE82567B}" type="presOf" srcId="{B870D2DE-AA72-413A-AA96-905E38B7603E}" destId="{5EA99511-6C60-48D4-BADF-6EEF54F6FFF7}" srcOrd="0" destOrd="0" presId="urn:microsoft.com/office/officeart/2005/8/layout/venn1"/>
    <dgm:cxn modelId="{3CECF85C-4C60-4827-99AD-54F8BA65347D}" type="presOf" srcId="{2C48684B-F21C-44FC-B31B-4D3F2A640B4C}" destId="{F0A4E0C0-667F-41B7-A48C-858BC4915C85}" srcOrd="0" destOrd="0" presId="urn:microsoft.com/office/officeart/2005/8/layout/venn1"/>
    <dgm:cxn modelId="{3242D663-5CB2-4BD6-87AA-4A5784770229}" srcId="{B870D2DE-AA72-413A-AA96-905E38B7603E}" destId="{8508F523-14BB-4D19-81E4-AB6EF133E72F}" srcOrd="0" destOrd="0" parTransId="{D03A917A-6B03-4D18-BC2C-1445E678BC79}" sibTransId="{71BB061C-F657-4147-8876-2DC3C0FB64B6}"/>
    <dgm:cxn modelId="{80EF5B4B-D632-40C6-B52E-6CC1F377C65B}" srcId="{B870D2DE-AA72-413A-AA96-905E38B7603E}" destId="{2C48684B-F21C-44FC-B31B-4D3F2A640B4C}" srcOrd="1" destOrd="0" parTransId="{30BEAB9E-F592-4FC2-BF97-A21CBF592AFA}" sibTransId="{3B89F9AD-0FBA-499B-9D26-50D32AE779B6}"/>
    <dgm:cxn modelId="{5C89D081-C2E2-46B3-9803-D880D50D2D9F}" type="presOf" srcId="{8508F523-14BB-4D19-81E4-AB6EF133E72F}" destId="{EE354BE9-F24E-4475-868F-F6817B9C8108}" srcOrd="1" destOrd="0" presId="urn:microsoft.com/office/officeart/2005/8/layout/venn1"/>
    <dgm:cxn modelId="{529AEDC0-845F-4485-8B82-ADDC27566CFE}" type="presOf" srcId="{2C48684B-F21C-44FC-B31B-4D3F2A640B4C}" destId="{A9F3F732-A1D5-4E6F-A008-0E1D06C7276A}" srcOrd="1" destOrd="0" presId="urn:microsoft.com/office/officeart/2005/8/layout/venn1"/>
    <dgm:cxn modelId="{249F2006-F951-41EA-9D35-1548AA631DA0}" type="presParOf" srcId="{5EA99511-6C60-48D4-BADF-6EEF54F6FFF7}" destId="{19ECF2A6-B143-4DF2-AAF0-7E21547623B1}" srcOrd="0" destOrd="0" presId="urn:microsoft.com/office/officeart/2005/8/layout/venn1"/>
    <dgm:cxn modelId="{71FBCCB5-77F2-4362-9C13-8DDADA501CBB}" type="presParOf" srcId="{5EA99511-6C60-48D4-BADF-6EEF54F6FFF7}" destId="{EE354BE9-F24E-4475-868F-F6817B9C8108}" srcOrd="1" destOrd="0" presId="urn:microsoft.com/office/officeart/2005/8/layout/venn1"/>
    <dgm:cxn modelId="{72B48F09-EFAF-4D00-AD1E-10BDFC47BF20}" type="presParOf" srcId="{5EA99511-6C60-48D4-BADF-6EEF54F6FFF7}" destId="{F0A4E0C0-667F-41B7-A48C-858BC4915C85}" srcOrd="2" destOrd="0" presId="urn:microsoft.com/office/officeart/2005/8/layout/venn1"/>
    <dgm:cxn modelId="{C1F430DE-3D67-46DE-B496-D5F1C68C5E55}" type="presParOf" srcId="{5EA99511-6C60-48D4-BADF-6EEF54F6FFF7}" destId="{A9F3F732-A1D5-4E6F-A008-0E1D06C7276A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CF2A6-B143-4DF2-AAF0-7E21547623B1}">
      <dsp:nvSpPr>
        <dsp:cNvPr id="0" name=""/>
        <dsp:cNvSpPr/>
      </dsp:nvSpPr>
      <dsp:spPr>
        <a:xfrm>
          <a:off x="143789" y="477347"/>
          <a:ext cx="3546805" cy="354680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Aptos" panose="020B0004020202020204" pitchFamily="34" charset="0"/>
            </a:rPr>
            <a:t>Table A</a:t>
          </a:r>
        </a:p>
      </dsp:txBody>
      <dsp:txXfrm>
        <a:off x="639063" y="895592"/>
        <a:ext cx="2045004" cy="2710316"/>
      </dsp:txXfrm>
    </dsp:sp>
    <dsp:sp modelId="{F0A4E0C0-667F-41B7-A48C-858BC4915C85}">
      <dsp:nvSpPr>
        <dsp:cNvPr id="0" name=""/>
        <dsp:cNvSpPr/>
      </dsp:nvSpPr>
      <dsp:spPr>
        <a:xfrm>
          <a:off x="2700045" y="477347"/>
          <a:ext cx="3546805" cy="3546805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Aptos" panose="020B0004020202020204" pitchFamily="34" charset="0"/>
            </a:rPr>
            <a:t>Table B</a:t>
          </a:r>
        </a:p>
      </dsp:txBody>
      <dsp:txXfrm>
        <a:off x="3706571" y="895592"/>
        <a:ext cx="2045004" cy="2710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543E1-97D0-47FE-B967-05DC7D80CD3F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4C5DD-B484-4217-B8F1-5F8934149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5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p.Date</a:t>
            </a:r>
            <a:r>
              <a:rPr lang="en-US" dirty="0"/>
              <a:t>, SUM(</a:t>
            </a:r>
            <a:r>
              <a:rPr lang="en-US" dirty="0" err="1"/>
              <a:t>p.price</a:t>
            </a:r>
            <a:r>
              <a:rPr lang="en-US" dirty="0"/>
              <a:t>*</a:t>
            </a:r>
            <a:r>
              <a:rPr lang="en-US" dirty="0" err="1"/>
              <a:t>p.Qty</a:t>
            </a:r>
            <a:r>
              <a:rPr lang="en-US" dirty="0"/>
              <a:t>) from Portfolio p </a:t>
            </a:r>
          </a:p>
          <a:p>
            <a:r>
              <a:rPr lang="en-US" dirty="0"/>
              <a:t>group by </a:t>
            </a:r>
            <a:r>
              <a:rPr lang="en-US" dirty="0" err="1"/>
              <a:t>p.Date</a:t>
            </a:r>
            <a:r>
              <a:rPr lang="en-US" dirty="0"/>
              <a:t> </a:t>
            </a:r>
          </a:p>
          <a:p>
            <a:r>
              <a:rPr lang="en-US" dirty="0"/>
              <a:t>having SUM(</a:t>
            </a:r>
            <a:r>
              <a:rPr lang="en-US" dirty="0" err="1"/>
              <a:t>p.price</a:t>
            </a:r>
            <a:r>
              <a:rPr lang="en-US" dirty="0"/>
              <a:t>*</a:t>
            </a:r>
            <a:r>
              <a:rPr lang="en-US" dirty="0" err="1"/>
              <a:t>p.Qty</a:t>
            </a:r>
            <a:r>
              <a:rPr lang="en-US" dirty="0"/>
              <a:t>) &gt; 10000000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4C5DD-B484-4217-B8F1-5F89341492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0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4C5DD-B484-4217-B8F1-5F89341492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82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4C5DD-B484-4217-B8F1-5F89341492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36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4C5DD-B484-4217-B8F1-5F89341492D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54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1. SELECT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p.</a:t>
            </a:r>
            <a:r>
              <a:rPr lang="en-US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i="1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Qty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i="1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"Close</a:t>
            </a:r>
            <a:r>
              <a:rPr lang="en-US" sz="18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Portfolio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Quotes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Ticker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i="1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Ticker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p.</a:t>
            </a:r>
            <a:r>
              <a:rPr lang="en-US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q.</a:t>
            </a:r>
            <a:r>
              <a:rPr lang="en-US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Ticker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sz="18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'RIL’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2.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DISTINCT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tb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TradeDate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i="1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Infusion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TradeBook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tb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Equity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tb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"Action</a:t>
            </a:r>
            <a:r>
              <a:rPr lang="en-US" sz="18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'Buy'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DISTINCT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e.</a:t>
            </a:r>
            <a:r>
              <a:rPr lang="en-US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i="1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NAV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Equity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TradeBook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tb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e.</a:t>
            </a:r>
            <a:r>
              <a:rPr lang="en-US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i="1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tb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TradeDate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4C5DD-B484-4217-B8F1-5F89341492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01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4C5DD-B484-4217-B8F1-5F89341492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85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2.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SELECT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p.</a:t>
            </a:r>
            <a:r>
              <a:rPr lang="en-US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i="1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Qty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q.</a:t>
            </a:r>
            <a:r>
              <a:rPr lang="en-US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Portfolio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Quotes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p.</a:t>
            </a:r>
            <a:r>
              <a:rPr lang="en-US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q.</a:t>
            </a:r>
            <a:r>
              <a:rPr lang="en-US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Ticker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i="1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Ticker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p.</a:t>
            </a:r>
            <a:r>
              <a:rPr lang="en-US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2.1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p.</a:t>
            </a:r>
            <a:r>
              <a:rPr lang="en-US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i="1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Ticker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Portfolio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p.</a:t>
            </a:r>
            <a:r>
              <a:rPr lang="en-US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i="1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Qty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q.</a:t>
            </a:r>
            <a:r>
              <a:rPr lang="en-US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Portfolio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Quotes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p.</a:t>
            </a:r>
            <a:r>
              <a:rPr lang="en-US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q.</a:t>
            </a:r>
            <a:r>
              <a:rPr lang="en-US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Ticker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i="1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Ticker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p.</a:t>
            </a:r>
            <a:r>
              <a:rPr lang="en-US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800" i="1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Quotes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p.</a:t>
            </a:r>
            <a:r>
              <a:rPr lang="en-US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q.</a:t>
            </a:r>
            <a:r>
              <a:rPr lang="en-US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p.</a:t>
            </a:r>
            <a:r>
              <a:rPr lang="en-US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c.</a:t>
            </a:r>
            <a:r>
              <a:rPr lang="en-US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Qty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800" i="1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"Close</a:t>
            </a:r>
            <a:r>
              <a:rPr lang="en-US" sz="18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i="1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"VALUE</a:t>
            </a:r>
            <a:r>
              <a:rPr lang="en-US" sz="1800" i="1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i="1" dirty="0">
              <a:solidFill>
                <a:srgbClr val="006464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2.2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e.</a:t>
            </a:r>
            <a:r>
              <a:rPr lang="en-US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i="1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NAV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i="1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Ticker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Equity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p.</a:t>
            </a:r>
            <a:r>
              <a:rPr lang="en-US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i="1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Ticker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Portfolio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p.</a:t>
            </a:r>
            <a:r>
              <a:rPr lang="en-US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i="1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Qty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q.</a:t>
            </a:r>
            <a:r>
              <a:rPr lang="en-US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Portfolio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Quotes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p.</a:t>
            </a:r>
            <a:r>
              <a:rPr lang="en-US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q.</a:t>
            </a:r>
            <a:r>
              <a:rPr lang="en-US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Ticker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i="1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Ticker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p.</a:t>
            </a:r>
            <a:r>
              <a:rPr lang="en-US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800" i="1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Quotes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p.</a:t>
            </a:r>
            <a:r>
              <a:rPr lang="en-US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q.</a:t>
            </a:r>
            <a:r>
              <a:rPr lang="en-US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p.</a:t>
            </a:r>
            <a:r>
              <a:rPr lang="en-US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c.</a:t>
            </a:r>
            <a:r>
              <a:rPr lang="en-US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Qty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800" i="1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"Close</a:t>
            </a:r>
            <a:r>
              <a:rPr lang="en-US" sz="18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i="1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"VALUE</a:t>
            </a:r>
            <a:r>
              <a:rPr lang="en-US" sz="1800" i="1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800" i="1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e.</a:t>
            </a:r>
            <a:r>
              <a:rPr lang="en-US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k.</a:t>
            </a:r>
            <a:r>
              <a:rPr lang="en-US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4C5DD-B484-4217-B8F1-5F89341492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45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UNION, UNION_ALL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4C5DD-B484-4217-B8F1-5F89341492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8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4C5DD-B484-4217-B8F1-5F89341492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66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4C5DD-B484-4217-B8F1-5F89341492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49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4C5DD-B484-4217-B8F1-5F89341492D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26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4C5DD-B484-4217-B8F1-5F89341492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4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iimpacts.org/2015/page/3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9F51-886D-6427-8C51-C55722119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136" y="276789"/>
            <a:ext cx="11739716" cy="1414359"/>
          </a:xfrm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0F092-FBBC-F845-4B44-011B31704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136" y="1979715"/>
            <a:ext cx="11739716" cy="714324"/>
          </a:xfrm>
        </p:spPr>
        <p:txBody>
          <a:bodyPr anchor="ctr" anchorCtr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DBDEC2-DC69-1AF0-53CA-DBB2C0235D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2851355"/>
            <a:ext cx="12192000" cy="392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7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0D84-7B48-69FC-5D04-7925554A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72204-5373-F077-10BD-1659C18C8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086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DDB6E-6D7E-8745-292C-E197244FC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C2696-C3B8-0E77-C4AF-2F16969D1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0100C-3CB3-BE7F-52D4-847B8DFB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BF29-EF37-48B8-B604-854E0C12958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3D64E-B272-CF9C-C05A-DD4D1F30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98961-218A-8574-4785-7692C238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260900-C161-4183-8079-D6E02CAB1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AEB6-AB1A-614C-B1EF-73056FCB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049F-4DC4-807F-C563-3ADE3848C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741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3740-A1B7-FE53-EAB0-1B63962C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FA095-652A-CD54-4169-20B543B0E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757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0F9C-6B80-8258-F509-A67AEB05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0C0C9-56B2-862A-C96C-6FE1E85E5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444EF-F70F-42AF-3AFB-258A3EDFA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392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AB23-CA69-2625-43E7-F6CF2E75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7249A-5642-16D5-6CA6-7C9922718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505F6-682F-A710-0824-42D9F38AC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A9EC0-66E7-1830-721F-EF325BBE2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FCBDB-D5A0-34FA-9D04-9596C33EF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45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45EA-67B6-3230-185F-7DE5BE90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64" y="14881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919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19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1993-EB6A-489B-F71D-F8A30B48B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656AD-81CF-CB36-7D18-083909A35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98216-5908-5349-4FAA-1961D9F8D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286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EFC0-6820-5663-4552-BFB84732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BEE703-67C9-25CA-20DD-D3E35022F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2AE59-F224-BAD5-E725-14B8872FD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679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BA411-305C-FED6-089B-5BDA9301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8E2B6-D5D3-D773-E025-515375CEE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85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tos" panose="020B00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23B7-62D1-CD4A-59DA-7FCA551C8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SQL – From start to … </a:t>
            </a:r>
            <a:r>
              <a:rPr lang="en-US" sz="4000" b="1" i="1" dirty="0"/>
              <a:t>somewhere in between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0AD13-1DEE-089F-C72A-648B4A0C2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dive into the functional aspects of SQL Scripting</a:t>
            </a:r>
          </a:p>
        </p:txBody>
      </p:sp>
    </p:spTree>
    <p:extLst>
      <p:ext uri="{BB962C8B-B14F-4D97-AF65-F5344CB8AC3E}">
        <p14:creationId xmlns:p14="http://schemas.microsoft.com/office/powerpoint/2010/main" val="57508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54D1-900A-333F-901B-1CE97979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1" y="24083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WHERE keyword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EC7F61-210A-94CC-244E-E416C79223FC}"/>
              </a:ext>
            </a:extLst>
          </p:cNvPr>
          <p:cNvSpPr txBox="1"/>
          <p:nvPr/>
        </p:nvSpPr>
        <p:spPr>
          <a:xfrm>
            <a:off x="559293" y="1566401"/>
            <a:ext cx="10848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 1, </a:t>
            </a:r>
            <a:r>
              <a:rPr lang="en-US" sz="25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(COL2,COL3), literal </a:t>
            </a: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 4 = &lt;value&gt;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4DAEC1-B6E6-360D-679B-38482D5048C5}"/>
              </a:ext>
            </a:extLst>
          </p:cNvPr>
          <p:cNvSpPr txBox="1"/>
          <p:nvPr/>
        </p:nvSpPr>
        <p:spPr>
          <a:xfrm>
            <a:off x="7421732" y="3053918"/>
            <a:ext cx="4412202" cy="318480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b="1" dirty="0">
                <a:latin typeface="Aptos Display" panose="020B0004020202020204" pitchFamily="34" charset="0"/>
              </a:rPr>
              <a:t>TRY THIS:</a:t>
            </a:r>
          </a:p>
          <a:p>
            <a:endParaRPr lang="en-US" sz="2400" b="1" dirty="0">
              <a:latin typeface="Aptos Display" panose="020B00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q.Date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q."Close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from Quotes q where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q.Ticker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='ADANIENT’ 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 SELECT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q.Date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q."Close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 from Quotes q where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q.Ticker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='TMO' and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q.Date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&lt;'2017-12-01 00:00:00'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Aptos Display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BC272A-7F29-8CD6-1060-8D3FF506D681}"/>
              </a:ext>
            </a:extLst>
          </p:cNvPr>
          <p:cNvSpPr txBox="1"/>
          <p:nvPr/>
        </p:nvSpPr>
        <p:spPr>
          <a:xfrm>
            <a:off x="452761" y="3053918"/>
            <a:ext cx="6640497" cy="318480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WHERE is extremely powerful ‘filter’ and helps to select rows which match certain conditions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SELECT and WHERE together do most of the heavy lifting in SQL queries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You can merge multiple ‘filter’ conditions together with Boolean operators like ‘and’, ‘or’ etc.</a:t>
            </a:r>
          </a:p>
        </p:txBody>
      </p:sp>
    </p:spTree>
    <p:extLst>
      <p:ext uri="{BB962C8B-B14F-4D97-AF65-F5344CB8AC3E}">
        <p14:creationId xmlns:p14="http://schemas.microsoft.com/office/powerpoint/2010/main" val="1872341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54D1-900A-333F-901B-1CE97979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1" y="24083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ORDER BY keyword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EC7F61-210A-94CC-244E-E416C79223FC}"/>
              </a:ext>
            </a:extLst>
          </p:cNvPr>
          <p:cNvSpPr txBox="1"/>
          <p:nvPr/>
        </p:nvSpPr>
        <p:spPr>
          <a:xfrm>
            <a:off x="559293" y="1566401"/>
            <a:ext cx="10848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 1, COL2, COL3 </a:t>
            </a: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</a:p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 4 = &lt;value&gt;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ORDER BY </a:t>
            </a:r>
            <a:r>
              <a:rPr lang="en-US" sz="2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4DAEC1-B6E6-360D-679B-38482D5048C5}"/>
              </a:ext>
            </a:extLst>
          </p:cNvPr>
          <p:cNvSpPr txBox="1"/>
          <p:nvPr/>
        </p:nvSpPr>
        <p:spPr>
          <a:xfrm>
            <a:off x="7421732" y="3053918"/>
            <a:ext cx="4412202" cy="318480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b="1" dirty="0">
                <a:latin typeface="Aptos Display" panose="020B0004020202020204" pitchFamily="34" charset="0"/>
              </a:rPr>
              <a:t>TRY THIS:</a:t>
            </a:r>
          </a:p>
          <a:p>
            <a:endParaRPr lang="en-US" sz="2400" b="1" dirty="0">
              <a:latin typeface="Aptos Display" panose="020B0004020202020204" pitchFamily="34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q.Date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q."Close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q.Ticker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Quotes q where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q.Ticker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='TMO' and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q.Date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&lt;'2017-12-01 00:00:00’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q.Date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ASC</a:t>
            </a:r>
          </a:p>
          <a:p>
            <a:pPr marL="342900" indent="-342900"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q.”Close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q.Date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DESC</a:t>
            </a:r>
          </a:p>
          <a:p>
            <a:pPr marL="342900" indent="-342900"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2,1 </a:t>
            </a:r>
          </a:p>
          <a:p>
            <a:pPr marL="342900" indent="-342900"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2 DESC 1 ASC</a:t>
            </a:r>
          </a:p>
          <a:p>
            <a:endParaRPr lang="en-US" sz="2400" b="1" dirty="0">
              <a:latin typeface="Aptos Display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BC272A-7F29-8CD6-1060-8D3FF506D681}"/>
              </a:ext>
            </a:extLst>
          </p:cNvPr>
          <p:cNvSpPr txBox="1"/>
          <p:nvPr/>
        </p:nvSpPr>
        <p:spPr>
          <a:xfrm>
            <a:off x="452761" y="3053918"/>
            <a:ext cx="6640497" cy="318480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SQL returns unordered data – in no particular order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Humans and certain queries need ordered data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ORDER BY can take column names, column sequence number or a combination of both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‘ASC’ and ‘DESC’ is used to order results in ascending or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1659023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54D1-900A-333F-901B-1CE97979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1" y="24083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GROUP BY/ AGGREGATE functions - 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8F965-5B50-A4B4-ACDE-11AC38E29F17}"/>
              </a:ext>
            </a:extLst>
          </p:cNvPr>
          <p:cNvSpPr txBox="1"/>
          <p:nvPr/>
        </p:nvSpPr>
        <p:spPr>
          <a:xfrm>
            <a:off x="426128" y="1429303"/>
            <a:ext cx="6640497" cy="50070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We transition now, from a set of rows, to a group of rows.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Take a look at the </a:t>
            </a:r>
            <a:r>
              <a:rPr lang="en-US" b="1" dirty="0">
                <a:latin typeface="Aptos Display" panose="020B0004020202020204" pitchFamily="34" charset="0"/>
              </a:rPr>
              <a:t>Portfolio</a:t>
            </a:r>
            <a:r>
              <a:rPr lang="en-US" dirty="0">
                <a:latin typeface="Aptos Display" panose="020B0004020202020204" pitchFamily="34" charset="0"/>
              </a:rPr>
              <a:t> table. You would like to find the total portfolio value on a particular date, say 2</a:t>
            </a:r>
            <a:r>
              <a:rPr lang="en-US" baseline="30000" dirty="0">
                <a:latin typeface="Aptos Display" panose="020B0004020202020204" pitchFamily="34" charset="0"/>
              </a:rPr>
              <a:t>nd</a:t>
            </a:r>
            <a:r>
              <a:rPr lang="en-US" dirty="0">
                <a:latin typeface="Aptos Display" panose="020B0004020202020204" pitchFamily="34" charset="0"/>
              </a:rPr>
              <a:t> Jan 2017.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What’s the logic? You want to sum the Price * Qty value for each date.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That is, you want to group the Portfolio data by date, and then calculate the sum of individual positions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Here SUM() is an SQL function, which allows you to aggregate the data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With every aggregate function, you need GROUP BY, and with every GROUP BY you need aggregate function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ptos Display" panose="020B0004020202020204" pitchFamily="34" charset="0"/>
              </a:rPr>
              <a:t>A good way to think is – any column in the select statement that is not aggregated, will go in group by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5F6F05-DA31-9E4E-6834-00666CD71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702" y="1296140"/>
            <a:ext cx="4271465" cy="507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7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54D1-900A-333F-901B-1CE97979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1" y="24083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GROUP BY/ AGGREGATE functions - II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5F6F05-DA31-9E4E-6834-00666CD71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702" y="1296140"/>
            <a:ext cx="4271465" cy="50735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A82F772-A152-5F2C-AA78-3008145A9733}"/>
              </a:ext>
            </a:extLst>
          </p:cNvPr>
          <p:cNvSpPr/>
          <p:nvPr/>
        </p:nvSpPr>
        <p:spPr>
          <a:xfrm>
            <a:off x="7670307" y="1802167"/>
            <a:ext cx="3186344" cy="1917577"/>
          </a:xfrm>
          <a:prstGeom prst="rect">
            <a:avLst/>
          </a:prstGeom>
          <a:solidFill>
            <a:srgbClr val="DAE3F3">
              <a:alpha val="32157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6F1BA7-4765-EE42-E57E-D6DF2C1B15AB}"/>
              </a:ext>
            </a:extLst>
          </p:cNvPr>
          <p:cNvSpPr/>
          <p:nvPr/>
        </p:nvSpPr>
        <p:spPr>
          <a:xfrm>
            <a:off x="7670307" y="3719744"/>
            <a:ext cx="3186344" cy="1917577"/>
          </a:xfrm>
          <a:prstGeom prst="rect">
            <a:avLst/>
          </a:prstGeom>
          <a:solidFill>
            <a:schemeClr val="accent2">
              <a:lumMod val="20000"/>
              <a:lumOff val="80000"/>
              <a:alpha val="32157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BFD10-C365-D10F-8C6F-D1151D665956}"/>
              </a:ext>
            </a:extLst>
          </p:cNvPr>
          <p:cNvSpPr txBox="1"/>
          <p:nvPr/>
        </p:nvSpPr>
        <p:spPr>
          <a:xfrm>
            <a:off x="11061577" y="3429000"/>
            <a:ext cx="994299" cy="5304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l"/>
            <a:r>
              <a:rPr lang="en-US" sz="1200" b="1" dirty="0">
                <a:latin typeface="Bradley Hand ITC" panose="03070402050302030203" pitchFamily="66" charset="0"/>
              </a:rPr>
              <a:t>Individual Groups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F00AF97-6E46-DBBF-D5D0-5E5D429FD3B2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V="1">
            <a:off x="10922869" y="2793141"/>
            <a:ext cx="694677" cy="577041"/>
          </a:xfrm>
          <a:prstGeom prst="bentConnector3">
            <a:avLst>
              <a:gd name="adj1" fmla="val 9984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20D05E-B8EA-A0D4-A88A-4476EFCE24F8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0999434" y="3941686"/>
            <a:ext cx="541538" cy="577048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B1D1FC4-1E78-CFEB-29DC-7B75EE7656EE}"/>
              </a:ext>
            </a:extLst>
          </p:cNvPr>
          <p:cNvSpPr txBox="1"/>
          <p:nvPr/>
        </p:nvSpPr>
        <p:spPr>
          <a:xfrm>
            <a:off x="523783" y="1606858"/>
            <a:ext cx="2627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ptos" panose="020B0004020202020204" pitchFamily="34" charset="0"/>
              </a:rPr>
              <a:t>SUM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BDB6AC-5900-DCA2-F5F9-F894F7A9F0C3}"/>
              </a:ext>
            </a:extLst>
          </p:cNvPr>
          <p:cNvSpPr txBox="1"/>
          <p:nvPr/>
        </p:nvSpPr>
        <p:spPr>
          <a:xfrm>
            <a:off x="523783" y="1844641"/>
            <a:ext cx="262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ptos" panose="020B0004020202020204" pitchFamily="34" charset="0"/>
              </a:rPr>
              <a:t>All SQL Dialects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26136B-562E-FBDD-F821-E500C19FDA7F}"/>
              </a:ext>
            </a:extLst>
          </p:cNvPr>
          <p:cNvSpPr txBox="1"/>
          <p:nvPr/>
        </p:nvSpPr>
        <p:spPr>
          <a:xfrm>
            <a:off x="2523847" y="1606858"/>
            <a:ext cx="2627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ptos" panose="020B0004020202020204" pitchFamily="34" charset="0"/>
              </a:rPr>
              <a:t>AVG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8915FC-8D14-C3F6-32BC-E8195E443177}"/>
              </a:ext>
            </a:extLst>
          </p:cNvPr>
          <p:cNvSpPr txBox="1"/>
          <p:nvPr/>
        </p:nvSpPr>
        <p:spPr>
          <a:xfrm>
            <a:off x="2523847" y="1844641"/>
            <a:ext cx="262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ptos" panose="020B0004020202020204" pitchFamily="34" charset="0"/>
              </a:rPr>
              <a:t>All SQL Dialects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5A8158-A0B0-70F6-485E-0676A1FBA035}"/>
              </a:ext>
            </a:extLst>
          </p:cNvPr>
          <p:cNvSpPr txBox="1"/>
          <p:nvPr/>
        </p:nvSpPr>
        <p:spPr>
          <a:xfrm>
            <a:off x="4478968" y="1606858"/>
            <a:ext cx="2627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ptos" panose="020B0004020202020204" pitchFamily="34" charset="0"/>
              </a:rPr>
              <a:t>MAX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81E70C-8757-10EC-928A-FE499B3247FD}"/>
              </a:ext>
            </a:extLst>
          </p:cNvPr>
          <p:cNvSpPr txBox="1"/>
          <p:nvPr/>
        </p:nvSpPr>
        <p:spPr>
          <a:xfrm>
            <a:off x="4478968" y="1844641"/>
            <a:ext cx="262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ptos" panose="020B0004020202020204" pitchFamily="34" charset="0"/>
              </a:rPr>
              <a:t>All SQL Dialects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A6057C-29AA-C534-BA9D-8CD23F634EB2}"/>
              </a:ext>
            </a:extLst>
          </p:cNvPr>
          <p:cNvSpPr txBox="1"/>
          <p:nvPr/>
        </p:nvSpPr>
        <p:spPr>
          <a:xfrm>
            <a:off x="523783" y="2385681"/>
            <a:ext cx="2627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ptos" panose="020B0004020202020204" pitchFamily="34" charset="0"/>
              </a:rPr>
              <a:t>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000EA1-7433-7E90-590C-1535BB6333A1}"/>
              </a:ext>
            </a:extLst>
          </p:cNvPr>
          <p:cNvSpPr txBox="1"/>
          <p:nvPr/>
        </p:nvSpPr>
        <p:spPr>
          <a:xfrm>
            <a:off x="523783" y="2623464"/>
            <a:ext cx="262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ptos" panose="020B0004020202020204" pitchFamily="34" charset="0"/>
              </a:rPr>
              <a:t>All SQL Dialects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657AB3-5C74-9F21-202C-DD0212949BF9}"/>
              </a:ext>
            </a:extLst>
          </p:cNvPr>
          <p:cNvSpPr txBox="1"/>
          <p:nvPr/>
        </p:nvSpPr>
        <p:spPr>
          <a:xfrm>
            <a:off x="2523847" y="2385681"/>
            <a:ext cx="2627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ptos" panose="020B0004020202020204" pitchFamily="34" charset="0"/>
              </a:rPr>
              <a:t>COUNT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575619-E2AE-2A6A-FA92-D8E942319D7F}"/>
              </a:ext>
            </a:extLst>
          </p:cNvPr>
          <p:cNvSpPr txBox="1"/>
          <p:nvPr/>
        </p:nvSpPr>
        <p:spPr>
          <a:xfrm>
            <a:off x="2523847" y="2623464"/>
            <a:ext cx="262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ptos" panose="020B0004020202020204" pitchFamily="34" charset="0"/>
              </a:rPr>
              <a:t>All SQL Dialects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91849B-C0BD-AAAA-8090-F57F817A3ABA}"/>
              </a:ext>
            </a:extLst>
          </p:cNvPr>
          <p:cNvSpPr txBox="1"/>
          <p:nvPr/>
        </p:nvSpPr>
        <p:spPr>
          <a:xfrm>
            <a:off x="4501440" y="2385681"/>
            <a:ext cx="2627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ptos" panose="020B0004020202020204" pitchFamily="34" charset="0"/>
              </a:rPr>
              <a:t>GROUP_CONCAT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8FDD2C-D87D-7A8F-061C-07CD35C7E6DD}"/>
              </a:ext>
            </a:extLst>
          </p:cNvPr>
          <p:cNvSpPr txBox="1"/>
          <p:nvPr/>
        </p:nvSpPr>
        <p:spPr>
          <a:xfrm>
            <a:off x="4501440" y="2623464"/>
            <a:ext cx="262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ptos" panose="020B0004020202020204" pitchFamily="34" charset="0"/>
              </a:rPr>
              <a:t>SQLite, MySQL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C18176-FFDD-9CFE-E782-3DC2C33B16BA}"/>
              </a:ext>
            </a:extLst>
          </p:cNvPr>
          <p:cNvSpPr txBox="1"/>
          <p:nvPr/>
        </p:nvSpPr>
        <p:spPr>
          <a:xfrm>
            <a:off x="633272" y="3334390"/>
            <a:ext cx="2627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ptos" panose="020B0004020202020204" pitchFamily="34" charset="0"/>
              </a:rPr>
              <a:t>STD/STDEV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BC185-D1C4-82E2-1686-DEE2C7CBC07F}"/>
              </a:ext>
            </a:extLst>
          </p:cNvPr>
          <p:cNvSpPr txBox="1"/>
          <p:nvPr/>
        </p:nvSpPr>
        <p:spPr>
          <a:xfrm>
            <a:off x="633272" y="3572173"/>
            <a:ext cx="262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ptos" panose="020B0004020202020204" pitchFamily="34" charset="0"/>
              </a:rPr>
              <a:t>MySQL/MS SQL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464A13-7E4A-15E2-D8C3-D4A6044A3CEB}"/>
              </a:ext>
            </a:extLst>
          </p:cNvPr>
          <p:cNvSpPr txBox="1"/>
          <p:nvPr/>
        </p:nvSpPr>
        <p:spPr>
          <a:xfrm>
            <a:off x="4015284" y="3343461"/>
            <a:ext cx="2627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ptos" panose="020B0004020202020204" pitchFamily="34" charset="0"/>
              </a:rPr>
              <a:t>VAR_POP/VAR_SAMP/VAR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51934D-591F-BEB5-95C1-4686C9AE83AA}"/>
              </a:ext>
            </a:extLst>
          </p:cNvPr>
          <p:cNvSpPr txBox="1"/>
          <p:nvPr/>
        </p:nvSpPr>
        <p:spPr>
          <a:xfrm>
            <a:off x="4015284" y="3581244"/>
            <a:ext cx="262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ptos" panose="020B0004020202020204" pitchFamily="34" charset="0"/>
              </a:rPr>
              <a:t>MySQL/MS SQL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5BB417-B4B3-19AF-9782-4F188EDFF1A2}"/>
              </a:ext>
            </a:extLst>
          </p:cNvPr>
          <p:cNvSpPr txBox="1"/>
          <p:nvPr/>
        </p:nvSpPr>
        <p:spPr>
          <a:xfrm>
            <a:off x="341051" y="4519820"/>
            <a:ext cx="6450366" cy="1741983"/>
          </a:xfrm>
          <a:prstGeom prst="rect">
            <a:avLst/>
          </a:prstGeom>
          <a:solidFill>
            <a:srgbClr val="FBE5D6">
              <a:alpha val="61961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2400" b="1" dirty="0">
                <a:latin typeface="Aptos Display" panose="020B0004020202020204" pitchFamily="34" charset="0"/>
              </a:rPr>
              <a:t>TRY THIS:</a:t>
            </a:r>
          </a:p>
          <a:p>
            <a:endParaRPr lang="en-US" sz="2400" b="1" dirty="0">
              <a:latin typeface="Aptos Display" panose="020B0004020202020204" pitchFamily="34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p.Date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p.price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p.Qty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from Portfolio p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p.Date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2400" b="1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948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54D1-900A-333F-901B-1CE97979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1" y="24083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HAVING keyword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F5C62-38FC-5EFC-F2AF-46BD091C3523}"/>
              </a:ext>
            </a:extLst>
          </p:cNvPr>
          <p:cNvSpPr txBox="1"/>
          <p:nvPr/>
        </p:nvSpPr>
        <p:spPr>
          <a:xfrm>
            <a:off x="559293" y="1566401"/>
            <a:ext cx="10848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 1, AGG(COL2)</a:t>
            </a: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</a:p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2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 1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HAVING </a:t>
            </a:r>
            <a:r>
              <a:rPr lang="en-US" sz="2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 1 = &lt;value&gt;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266B5A-2915-C814-4239-98B3A1E80F30}"/>
              </a:ext>
            </a:extLst>
          </p:cNvPr>
          <p:cNvSpPr txBox="1"/>
          <p:nvPr/>
        </p:nvSpPr>
        <p:spPr>
          <a:xfrm>
            <a:off x="7421732" y="3053918"/>
            <a:ext cx="4412202" cy="3184808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2400" b="1" dirty="0">
                <a:latin typeface="Aptos Display" panose="020B0004020202020204" pitchFamily="34" charset="0"/>
              </a:rPr>
              <a:t>TRY THIS:</a:t>
            </a:r>
          </a:p>
          <a:p>
            <a:endParaRPr lang="en-US" sz="2400" b="1" dirty="0">
              <a:latin typeface="Aptos Display" panose="020B0004020202020204" pitchFamily="34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p.Date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p.price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p.Qty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from Portfolio p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p.Date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having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p.Date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='2017-01-02 00:00:00'</a:t>
            </a:r>
            <a:endParaRPr lang="en-US" sz="2400" b="1" dirty="0">
              <a:latin typeface="Aptos Display" panose="020B00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9418-BAF3-BF5D-D65A-978EDB3FB413}"/>
              </a:ext>
            </a:extLst>
          </p:cNvPr>
          <p:cNvSpPr txBox="1"/>
          <p:nvPr/>
        </p:nvSpPr>
        <p:spPr>
          <a:xfrm>
            <a:off x="452761" y="3053918"/>
            <a:ext cx="6640497" cy="15993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Filtering on GROUP BY clauses is special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You need HAVING keyword to filter in such situations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HAVING always follows GROUP BY; GROUP BY always follows the FROM clause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71D879-7A31-ADDD-9B1C-377D09C566F9}"/>
              </a:ext>
            </a:extLst>
          </p:cNvPr>
          <p:cNvSpPr txBox="1"/>
          <p:nvPr/>
        </p:nvSpPr>
        <p:spPr>
          <a:xfrm>
            <a:off x="452761" y="5008078"/>
            <a:ext cx="6640497" cy="129007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2000" b="1" dirty="0">
                <a:latin typeface="Aptos Display" panose="020B0004020202020204" pitchFamily="34" charset="0"/>
              </a:rPr>
              <a:t>Question: </a:t>
            </a:r>
          </a:p>
          <a:p>
            <a:pPr algn="l"/>
            <a:endParaRPr lang="en-US" sz="2000" b="1" dirty="0">
              <a:latin typeface="Aptos Display" panose="020B0004020202020204" pitchFamily="34" charset="0"/>
            </a:endParaRPr>
          </a:p>
          <a:p>
            <a:pPr algn="l"/>
            <a:r>
              <a:rPr lang="en-US" sz="2000" b="1" i="1" dirty="0">
                <a:latin typeface="Aptos Display" panose="020B0004020202020204" pitchFamily="34" charset="0"/>
              </a:rPr>
              <a:t>What if we want to extract only those dates where total portfolio value exceeds 1cr?</a:t>
            </a:r>
          </a:p>
        </p:txBody>
      </p:sp>
    </p:spTree>
    <p:extLst>
      <p:ext uri="{BB962C8B-B14F-4D97-AF65-F5344CB8AC3E}">
        <p14:creationId xmlns:p14="http://schemas.microsoft.com/office/powerpoint/2010/main" val="1102465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54D1-900A-333F-901B-1CE97979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1" y="24083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OPERATORS and PREDICATES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47522-2C70-8C7B-1206-3B08C3DAC03A}"/>
              </a:ext>
            </a:extLst>
          </p:cNvPr>
          <p:cNvSpPr txBox="1"/>
          <p:nvPr/>
        </p:nvSpPr>
        <p:spPr>
          <a:xfrm>
            <a:off x="-185001" y="1566401"/>
            <a:ext cx="2627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ptos" panose="020B0004020202020204" pitchFamily="34" charset="0"/>
              </a:rPr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8453C-A1BB-90CE-51A8-D9407065470F}"/>
              </a:ext>
            </a:extLst>
          </p:cNvPr>
          <p:cNvSpPr txBox="1"/>
          <p:nvPr/>
        </p:nvSpPr>
        <p:spPr>
          <a:xfrm>
            <a:off x="1696631" y="1566401"/>
            <a:ext cx="2627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ptos" panose="020B0004020202020204" pitchFamily="34" charset="0"/>
              </a:rPr>
              <a:t>&gt;=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51F56-D9DC-4FFB-EEA0-3EE9F069CFCA}"/>
              </a:ext>
            </a:extLst>
          </p:cNvPr>
          <p:cNvSpPr txBox="1"/>
          <p:nvPr/>
        </p:nvSpPr>
        <p:spPr>
          <a:xfrm>
            <a:off x="3578263" y="1566401"/>
            <a:ext cx="2627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ptos" panose="020B0004020202020204" pitchFamily="34" charset="0"/>
              </a:rPr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F7E052-DCD1-CA31-EEEB-5EF3FCADBED6}"/>
              </a:ext>
            </a:extLst>
          </p:cNvPr>
          <p:cNvSpPr txBox="1"/>
          <p:nvPr/>
        </p:nvSpPr>
        <p:spPr>
          <a:xfrm>
            <a:off x="5459895" y="1566401"/>
            <a:ext cx="2627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ptos" panose="020B0004020202020204" pitchFamily="34" charset="0"/>
              </a:rPr>
              <a:t>&lt;=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C57FA-2101-0286-2239-D0BA2782C550}"/>
              </a:ext>
            </a:extLst>
          </p:cNvPr>
          <p:cNvSpPr txBox="1"/>
          <p:nvPr/>
        </p:nvSpPr>
        <p:spPr>
          <a:xfrm>
            <a:off x="7341527" y="1566401"/>
            <a:ext cx="2627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ptos" panose="020B0004020202020204" pitchFamily="34" charset="0"/>
              </a:rPr>
              <a:t>&lt;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5C90EA-7362-1D90-2917-CD4C771DC003}"/>
              </a:ext>
            </a:extLst>
          </p:cNvPr>
          <p:cNvSpPr txBox="1"/>
          <p:nvPr/>
        </p:nvSpPr>
        <p:spPr>
          <a:xfrm>
            <a:off x="9223159" y="1566401"/>
            <a:ext cx="2627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ptos" panose="020B0004020202020204" pitchFamily="34" charset="0"/>
              </a:rPr>
              <a:t>&lt; &gt; </a:t>
            </a:r>
            <a:r>
              <a:rPr lang="en-US" sz="1500" i="1" dirty="0">
                <a:latin typeface="Aptos" panose="020B0004020202020204" pitchFamily="34" charset="0"/>
              </a:rPr>
              <a:t>or</a:t>
            </a:r>
            <a:r>
              <a:rPr lang="en-US" sz="2000" b="1" i="1" dirty="0">
                <a:latin typeface="Aptos" panose="020B0004020202020204" pitchFamily="34" charset="0"/>
              </a:rPr>
              <a:t> </a:t>
            </a:r>
            <a:r>
              <a:rPr lang="en-US" sz="2000" b="1" dirty="0">
                <a:latin typeface="Aptos" panose="020B0004020202020204" pitchFamily="34" charset="0"/>
              </a:rPr>
              <a:t>!=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D0D9B0-9739-DC17-A284-9909CA7068C1}"/>
              </a:ext>
            </a:extLst>
          </p:cNvPr>
          <p:cNvSpPr txBox="1"/>
          <p:nvPr/>
        </p:nvSpPr>
        <p:spPr>
          <a:xfrm>
            <a:off x="-185001" y="2491854"/>
            <a:ext cx="2627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ptos" panose="020B0004020202020204" pitchFamily="34" charset="0"/>
              </a:rPr>
              <a:t>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386835-82B1-70A1-4B20-2E14655118FC}"/>
              </a:ext>
            </a:extLst>
          </p:cNvPr>
          <p:cNvSpPr txBox="1"/>
          <p:nvPr/>
        </p:nvSpPr>
        <p:spPr>
          <a:xfrm>
            <a:off x="1696631" y="2491854"/>
            <a:ext cx="2627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ptos" panose="020B0004020202020204" pitchFamily="34" charset="0"/>
              </a:rPr>
              <a:t>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6287BC-F51B-AB40-4E3D-013B9AC23C5D}"/>
              </a:ext>
            </a:extLst>
          </p:cNvPr>
          <p:cNvSpPr txBox="1"/>
          <p:nvPr/>
        </p:nvSpPr>
        <p:spPr>
          <a:xfrm>
            <a:off x="-233858" y="3565927"/>
            <a:ext cx="2627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ptos" panose="020B0004020202020204" pitchFamily="34" charset="0"/>
              </a:rPr>
              <a:t>NOT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F7D102-CEA3-BEF6-0C59-724A394EB816}"/>
              </a:ext>
            </a:extLst>
          </p:cNvPr>
          <p:cNvSpPr txBox="1"/>
          <p:nvPr/>
        </p:nvSpPr>
        <p:spPr>
          <a:xfrm>
            <a:off x="1647774" y="3565927"/>
            <a:ext cx="2627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ptos" panose="020B0004020202020204" pitchFamily="34" charset="0"/>
              </a:rPr>
              <a:t>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E4268B-1325-F0FF-B9BA-9E19D251930B}"/>
              </a:ext>
            </a:extLst>
          </p:cNvPr>
          <p:cNvSpPr txBox="1"/>
          <p:nvPr/>
        </p:nvSpPr>
        <p:spPr>
          <a:xfrm>
            <a:off x="733463" y="4521627"/>
            <a:ext cx="2627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ptos" panose="020B0004020202020204" pitchFamily="34" charset="0"/>
              </a:rPr>
              <a:t>BETWEEN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FA6C57-78C0-AF76-1DD3-7488AE88EB63}"/>
              </a:ext>
            </a:extLst>
          </p:cNvPr>
          <p:cNvSpPr txBox="1"/>
          <p:nvPr/>
        </p:nvSpPr>
        <p:spPr>
          <a:xfrm>
            <a:off x="5128260" y="2491854"/>
            <a:ext cx="621284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Portfolio p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Ticker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('RIL','SBI','TMO')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8712B3-266D-84CA-9749-DC26D41EB4F7}"/>
              </a:ext>
            </a:extLst>
          </p:cNvPr>
          <p:cNvSpPr txBox="1"/>
          <p:nvPr/>
        </p:nvSpPr>
        <p:spPr>
          <a:xfrm>
            <a:off x="5067536" y="3828729"/>
            <a:ext cx="621284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Portfolio p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Ticker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(‘ADANIENT’,’TCS’,’ICICI')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D85928-33C3-A56A-53DA-FDBF840FEDBB}"/>
              </a:ext>
            </a:extLst>
          </p:cNvPr>
          <p:cNvSpPr txBox="1"/>
          <p:nvPr/>
        </p:nvSpPr>
        <p:spPr>
          <a:xfrm>
            <a:off x="5057140" y="5067886"/>
            <a:ext cx="621284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Portfolio p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Price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BETWEEN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95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5C08328-7559-0146-B7FF-C112645F0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3" y="0"/>
            <a:ext cx="9005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B85670-29FD-3FE5-C9DF-FB1642BB3F2F}"/>
              </a:ext>
            </a:extLst>
          </p:cNvPr>
          <p:cNvSpPr txBox="1"/>
          <p:nvPr/>
        </p:nvSpPr>
        <p:spPr>
          <a:xfrm>
            <a:off x="142240" y="233680"/>
            <a:ext cx="2895600" cy="3088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sz="6000" b="1" dirty="0">
                <a:latin typeface="Aptos Display" panose="020B0004020202020204" pitchFamily="34" charset="0"/>
              </a:rPr>
              <a:t>BREAK +</a:t>
            </a:r>
          </a:p>
          <a:p>
            <a:pPr algn="l"/>
            <a:r>
              <a:rPr lang="en-US" sz="6000" b="1" dirty="0">
                <a:latin typeface="Aptos Display" panose="020B0004020202020204" pitchFamily="34" charset="0"/>
              </a:rPr>
              <a:t>Q &amp;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B1C329-B96E-1FC2-AC5F-BF1A8D44F43E}"/>
              </a:ext>
            </a:extLst>
          </p:cNvPr>
          <p:cNvSpPr txBox="1"/>
          <p:nvPr/>
        </p:nvSpPr>
        <p:spPr>
          <a:xfrm>
            <a:off x="177800" y="5267960"/>
            <a:ext cx="2824480" cy="9042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visualization uses our skill in data wrangling, analysis and story telling. And it all starts with knowing how to work our way through data.</a:t>
            </a:r>
          </a:p>
        </p:txBody>
      </p:sp>
    </p:spTree>
    <p:extLst>
      <p:ext uri="{BB962C8B-B14F-4D97-AF65-F5344CB8AC3E}">
        <p14:creationId xmlns:p14="http://schemas.microsoft.com/office/powerpoint/2010/main" val="955755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54D1-900A-333F-901B-1CE97979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1" y="24083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JOINS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B8B5F8-C9B0-8C19-4E58-DEDB002982C9}"/>
              </a:ext>
            </a:extLst>
          </p:cNvPr>
          <p:cNvSpPr txBox="1"/>
          <p:nvPr/>
        </p:nvSpPr>
        <p:spPr>
          <a:xfrm>
            <a:off x="341051" y="1458798"/>
            <a:ext cx="6395029" cy="806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latin typeface="Aptos Display" panose="020B0004020202020204" pitchFamily="34" charset="0"/>
              </a:rPr>
              <a:t>“</a:t>
            </a:r>
            <a:r>
              <a:rPr lang="en-US" i="1" dirty="0">
                <a:latin typeface="Aptos Display" panose="020B0004020202020204" pitchFamily="34" charset="0"/>
              </a:rPr>
              <a:t>Our greatest joy, and our deepest pain come in </a:t>
            </a:r>
            <a:r>
              <a:rPr lang="en-US" i="1" strike="sngStrike" dirty="0">
                <a:latin typeface="Aptos Display" panose="020B0004020202020204" pitchFamily="34" charset="0"/>
              </a:rPr>
              <a:t>our relationships with others</a:t>
            </a:r>
            <a:r>
              <a:rPr lang="en-US" dirty="0">
                <a:latin typeface="Aptos Display" panose="020B0004020202020204" pitchFamily="34" charset="0"/>
              </a:rPr>
              <a:t>” </a:t>
            </a:r>
            <a:r>
              <a:rPr lang="en-US" b="1" i="1" dirty="0">
                <a:latin typeface="Bradley Hand ITC" panose="03070402050302030203" pitchFamily="66" charset="0"/>
              </a:rPr>
              <a:t>when we try  joining two tables</a:t>
            </a:r>
            <a:endParaRPr lang="en-US" b="1" i="1" dirty="0">
              <a:latin typeface="Aptos Display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A96A9-8DE6-376C-ACB1-4A4A8D11D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937" y="381000"/>
            <a:ext cx="4876800" cy="609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29756B-BA4D-2BD8-CD8F-78037F2F2416}"/>
              </a:ext>
            </a:extLst>
          </p:cNvPr>
          <p:cNvSpPr txBox="1"/>
          <p:nvPr/>
        </p:nvSpPr>
        <p:spPr>
          <a:xfrm>
            <a:off x="341051" y="2479040"/>
            <a:ext cx="6395029" cy="229616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latin typeface="Aptos Display" panose="020B0004020202020204" pitchFamily="34" charset="0"/>
              </a:rPr>
              <a:t>1. Till now, we queried and worked with a single table;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Aptos Display" panose="020B0004020202020204" pitchFamily="34" charset="0"/>
              </a:rPr>
              <a:t>2. But the real power of SQL is unleashed through joins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Aptos Display" panose="020B0004020202020204" pitchFamily="34" charset="0"/>
              </a:rPr>
              <a:t>3. You will be using LEFT OUTER JOIN and INNER JOIN the most and if you think your solution requires CROSS-JOINS – you are </a:t>
            </a:r>
            <a:r>
              <a:rPr lang="en-US" strike="dblStrike" dirty="0">
                <a:latin typeface="Aptos Display" panose="020B0004020202020204" pitchFamily="34" charset="0"/>
              </a:rPr>
              <a:t>most probably</a:t>
            </a:r>
            <a:r>
              <a:rPr lang="en-US" dirty="0">
                <a:latin typeface="Aptos Display" panose="020B0004020202020204" pitchFamily="34" charset="0"/>
              </a:rPr>
              <a:t> doing it wrong.</a:t>
            </a:r>
          </a:p>
        </p:txBody>
      </p:sp>
    </p:spTree>
    <p:extLst>
      <p:ext uri="{BB962C8B-B14F-4D97-AF65-F5344CB8AC3E}">
        <p14:creationId xmlns:p14="http://schemas.microsoft.com/office/powerpoint/2010/main" val="360687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54D1-900A-333F-901B-1CE97979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1" y="24083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The Idea of Joins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1D812C-C0F6-AE13-AB1C-9BC5276E2A16}"/>
              </a:ext>
            </a:extLst>
          </p:cNvPr>
          <p:cNvSpPr txBox="1"/>
          <p:nvPr/>
        </p:nvSpPr>
        <p:spPr>
          <a:xfrm>
            <a:off x="341051" y="1351280"/>
            <a:ext cx="11353109" cy="3088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Often we need to query two or more tables together. Think about how often do you need – VLOOKUPs, INDEX-</a:t>
            </a:r>
            <a:r>
              <a:rPr lang="en-US" dirty="0" err="1">
                <a:latin typeface="Aptos Display" panose="020B0004020202020204" pitchFamily="34" charset="0"/>
              </a:rPr>
              <a:t>MATCHes</a:t>
            </a:r>
            <a:r>
              <a:rPr lang="en-US" dirty="0">
                <a:latin typeface="Aptos Display" panose="020B0004020202020204" pitchFamily="34" charset="0"/>
              </a:rPr>
              <a:t> in Excel. It is exactly that.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Takes a greater importance because of </a:t>
            </a:r>
            <a:r>
              <a:rPr lang="en-US" dirty="0" err="1">
                <a:latin typeface="Aptos Display" panose="020B0004020202020204" pitchFamily="34" charset="0"/>
              </a:rPr>
              <a:t>Normalisation</a:t>
            </a:r>
            <a:endParaRPr lang="en-US" dirty="0">
              <a:latin typeface="Aptos Display" panose="020B0004020202020204" pitchFamily="34" charset="0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Good DB design has a principle of “do not repeat information”, and “build dependencies” among tables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As a result, impossible to do anything of consequence without joining two or more tables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Just like VLOOKUP, a joining operation requires a related column to join 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The most used flavors of joins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>
              <a:latin typeface="Aptos Display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>
              <a:latin typeface="Aptos Display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0B591-EAFA-9DA2-7852-904586376839}"/>
              </a:ext>
            </a:extLst>
          </p:cNvPr>
          <p:cNvSpPr txBox="1"/>
          <p:nvPr/>
        </p:nvSpPr>
        <p:spPr>
          <a:xfrm>
            <a:off x="341051" y="4675178"/>
            <a:ext cx="2627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ptos" panose="020B0004020202020204" pitchFamily="34" charset="0"/>
              </a:rPr>
              <a:t>INNER JOIN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73D09-48CB-D3E6-AB85-293269B696EF}"/>
              </a:ext>
            </a:extLst>
          </p:cNvPr>
          <p:cNvSpPr txBox="1"/>
          <p:nvPr/>
        </p:nvSpPr>
        <p:spPr>
          <a:xfrm>
            <a:off x="341051" y="4912961"/>
            <a:ext cx="262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ptos" panose="020B0004020202020204" pitchFamily="34" charset="0"/>
              </a:rPr>
              <a:t>Returns only matching records from each joined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60486E-115C-CD85-9584-2CEEB3E407AF}"/>
              </a:ext>
            </a:extLst>
          </p:cNvPr>
          <p:cNvSpPr txBox="1"/>
          <p:nvPr/>
        </p:nvSpPr>
        <p:spPr>
          <a:xfrm>
            <a:off x="8170761" y="5664613"/>
            <a:ext cx="2627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ptos" panose="020B0004020202020204" pitchFamily="34" charset="0"/>
              </a:rPr>
              <a:t>LEFT </a:t>
            </a:r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OUTER</a:t>
            </a:r>
            <a:r>
              <a:rPr lang="en-US" sz="1500" b="1" dirty="0">
                <a:latin typeface="Aptos" panose="020B0004020202020204" pitchFamily="34" charset="0"/>
              </a:rPr>
              <a:t> JOIN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BA212-0CFF-29CB-2F4E-6E1EB63FF480}"/>
              </a:ext>
            </a:extLst>
          </p:cNvPr>
          <p:cNvSpPr txBox="1"/>
          <p:nvPr/>
        </p:nvSpPr>
        <p:spPr>
          <a:xfrm>
            <a:off x="5390571" y="5018649"/>
            <a:ext cx="262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ptos" panose="020B0004020202020204" pitchFamily="34" charset="0"/>
              </a:rPr>
              <a:t>Returns all rows from one table, and </a:t>
            </a:r>
            <a:r>
              <a:rPr lang="en-US" sz="1200" i="1" dirty="0">
                <a:latin typeface="Aptos" panose="020B0004020202020204" pitchFamily="34" charset="0"/>
              </a:rPr>
              <a:t>some rows</a:t>
            </a:r>
            <a:r>
              <a:rPr lang="en-US" sz="1200" dirty="0">
                <a:latin typeface="Aptos" panose="020B0004020202020204" pitchFamily="34" charset="0"/>
              </a:rPr>
              <a:t> from the other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C34B6-A297-84C8-285D-B8365A18B4E5}"/>
              </a:ext>
            </a:extLst>
          </p:cNvPr>
          <p:cNvSpPr txBox="1"/>
          <p:nvPr/>
        </p:nvSpPr>
        <p:spPr>
          <a:xfrm>
            <a:off x="5542971" y="4827578"/>
            <a:ext cx="2627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ptos" panose="020B0004020202020204" pitchFamily="34" charset="0"/>
              </a:rPr>
              <a:t>OUTER JOIN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286C54-100F-FD1C-948D-1E917455E629}"/>
              </a:ext>
            </a:extLst>
          </p:cNvPr>
          <p:cNvSpPr txBox="1"/>
          <p:nvPr/>
        </p:nvSpPr>
        <p:spPr>
          <a:xfrm>
            <a:off x="8170761" y="5987778"/>
            <a:ext cx="2627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ptos" panose="020B0004020202020204" pitchFamily="34" charset="0"/>
              </a:rPr>
              <a:t>RIGHT </a:t>
            </a:r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OUTER</a:t>
            </a:r>
            <a:r>
              <a:rPr lang="en-US" sz="1500" b="1" dirty="0">
                <a:latin typeface="Aptos" panose="020B0004020202020204" pitchFamily="34" charset="0"/>
              </a:rPr>
              <a:t> JOIN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D3D959-18EC-FA5C-9003-C3FEACEF84D2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704466" y="5480314"/>
            <a:ext cx="0" cy="707126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7A3A6D-EE7F-C0C8-828D-A3476DD0229E}"/>
              </a:ext>
            </a:extLst>
          </p:cNvPr>
          <p:cNvCxnSpPr/>
          <p:nvPr/>
        </p:nvCxnSpPr>
        <p:spPr>
          <a:xfrm>
            <a:off x="6704466" y="5793615"/>
            <a:ext cx="1687694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7AE769-2287-ACE9-7825-30FDC0CBB3DE}"/>
              </a:ext>
            </a:extLst>
          </p:cNvPr>
          <p:cNvCxnSpPr/>
          <p:nvPr/>
        </p:nvCxnSpPr>
        <p:spPr>
          <a:xfrm>
            <a:off x="6704466" y="6187440"/>
            <a:ext cx="1687694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A5AD8E0-01FB-933C-16F3-F9FCECC39251}"/>
              </a:ext>
            </a:extLst>
          </p:cNvPr>
          <p:cNvSpPr txBox="1"/>
          <p:nvPr/>
        </p:nvSpPr>
        <p:spPr>
          <a:xfrm>
            <a:off x="9066370" y="4918641"/>
            <a:ext cx="2627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ptos" panose="020B0004020202020204" pitchFamily="34" charset="0"/>
              </a:rPr>
              <a:t>SELF JOIN</a:t>
            </a:r>
          </a:p>
        </p:txBody>
      </p:sp>
    </p:spTree>
    <p:extLst>
      <p:ext uri="{BB962C8B-B14F-4D97-AF65-F5344CB8AC3E}">
        <p14:creationId xmlns:p14="http://schemas.microsoft.com/office/powerpoint/2010/main" val="842288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54D1-900A-333F-901B-1CE97979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1" y="24083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INNER JOIN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1D812C-C0F6-AE13-AB1C-9BC5276E2A16}"/>
              </a:ext>
            </a:extLst>
          </p:cNvPr>
          <p:cNvSpPr txBox="1"/>
          <p:nvPr/>
        </p:nvSpPr>
        <p:spPr>
          <a:xfrm>
            <a:off x="341051" y="3429000"/>
            <a:ext cx="5531429" cy="301244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An Inner Join will return only those rows that have a common value in the column that is joined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When is inner join used?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You know there is a 1-1 map with another table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Your data is complete, so that no desired record is lost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Joins are when aliases are required the most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4897AF4-AA4F-C5FF-BA4C-0E6BDD706D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8700049"/>
              </p:ext>
            </p:extLst>
          </p:nvPr>
        </p:nvGraphicFramePr>
        <p:xfrm>
          <a:off x="5872480" y="1452259"/>
          <a:ext cx="6390640" cy="4501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DDBA2C-F13F-9896-2D02-0D362B004411}"/>
              </a:ext>
            </a:extLst>
          </p:cNvPr>
          <p:cNvCxnSpPr>
            <a:cxnSpLocks/>
          </p:cNvCxnSpPr>
          <p:nvPr/>
        </p:nvCxnSpPr>
        <p:spPr>
          <a:xfrm>
            <a:off x="9032240" y="3860800"/>
            <a:ext cx="0" cy="192024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EE1A29-A6EF-4AC4-06CD-B88460C903CE}"/>
              </a:ext>
            </a:extLst>
          </p:cNvPr>
          <p:cNvSpPr txBox="1"/>
          <p:nvPr/>
        </p:nvSpPr>
        <p:spPr>
          <a:xfrm>
            <a:off x="8056880" y="5872480"/>
            <a:ext cx="2306320" cy="48768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b="1" i="1" dirty="0">
                <a:latin typeface="Bradley Hand ITC" panose="03070402050302030203" pitchFamily="66" charset="0"/>
              </a:rPr>
              <a:t>Result of inner join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DAF3C5-F0BD-A751-87C3-F138B536C316}"/>
              </a:ext>
            </a:extLst>
          </p:cNvPr>
          <p:cNvSpPr txBox="1"/>
          <p:nvPr/>
        </p:nvSpPr>
        <p:spPr>
          <a:xfrm>
            <a:off x="341051" y="1233160"/>
            <a:ext cx="1084851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… FROM </a:t>
            </a:r>
            <a:r>
              <a:rPr lang="en-US" sz="2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table_1 </a:t>
            </a:r>
          </a:p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INNER JOIN </a:t>
            </a:r>
            <a:r>
              <a:rPr lang="en-US" sz="2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table_2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  <a:p>
            <a:r>
              <a:rPr lang="en-US" sz="2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table_1.col_x = table2.col_y</a:t>
            </a:r>
          </a:p>
        </p:txBody>
      </p:sp>
    </p:spTree>
    <p:extLst>
      <p:ext uri="{BB962C8B-B14F-4D97-AF65-F5344CB8AC3E}">
        <p14:creationId xmlns:p14="http://schemas.microsoft.com/office/powerpoint/2010/main" val="128293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7339-C0FB-A98E-606D-A864916C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64" y="134305"/>
            <a:ext cx="10515600" cy="1325563"/>
          </a:xfrm>
        </p:spPr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5B5C-6469-7B46-9CF2-A7092C72D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7206"/>
          </a:xfrm>
        </p:spPr>
        <p:txBody>
          <a:bodyPr>
            <a:normAutofit/>
          </a:bodyPr>
          <a:lstStyle/>
          <a:p>
            <a:r>
              <a:rPr lang="en-US" sz="2000" dirty="0"/>
              <a:t>Installation of DBeaver, downloading the sample DB and connecting the components together</a:t>
            </a:r>
          </a:p>
          <a:p>
            <a:r>
              <a:rPr lang="en-US" sz="2000" b="1" dirty="0"/>
              <a:t>What can you expect going forward?</a:t>
            </a:r>
          </a:p>
          <a:p>
            <a:pPr lvl="1"/>
            <a:r>
              <a:rPr lang="en-US" sz="1600" dirty="0"/>
              <a:t>By the end of the 90-minute session, you will be able to make sense of SQL statements, semi-complex queries and write your own basic queries</a:t>
            </a:r>
          </a:p>
          <a:p>
            <a:pPr lvl="1"/>
            <a:r>
              <a:rPr lang="en-US" sz="1600" dirty="0"/>
              <a:t>This will not make you a DBMS expert. </a:t>
            </a:r>
          </a:p>
          <a:p>
            <a:pPr lvl="1"/>
            <a:r>
              <a:rPr lang="en-US" sz="1600" dirty="0"/>
              <a:t>The focus is on the skill-sets required from a typical analyst, rather than a DB designer/administrator.</a:t>
            </a:r>
          </a:p>
          <a:p>
            <a:r>
              <a:rPr lang="en-US" sz="2000" b="1" dirty="0"/>
              <a:t>What next- after this session?</a:t>
            </a:r>
          </a:p>
          <a:p>
            <a:pPr lvl="1"/>
            <a:r>
              <a:rPr lang="en-US" sz="1600" dirty="0"/>
              <a:t>Build your own databases</a:t>
            </a:r>
          </a:p>
          <a:p>
            <a:pPr lvl="1"/>
            <a:r>
              <a:rPr lang="en-US" sz="1600" dirty="0"/>
              <a:t>Link it up with your workflow</a:t>
            </a:r>
          </a:p>
          <a:p>
            <a:pPr lvl="1"/>
            <a:r>
              <a:rPr lang="en-US" sz="1600" dirty="0"/>
              <a:t>Build visualizations on top of the raw data</a:t>
            </a:r>
          </a:p>
          <a:p>
            <a:pPr lvl="1"/>
            <a:r>
              <a:rPr lang="en-US" sz="1600" dirty="0"/>
              <a:t>Wherever stuck, refer books to solve that micro-problem</a:t>
            </a:r>
            <a:endParaRPr lang="en-US" sz="2000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10114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54D1-900A-333F-901B-1CE97979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1" y="24083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INNER JOIN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DAF3C5-F0BD-A751-87C3-F138B536C316}"/>
              </a:ext>
            </a:extLst>
          </p:cNvPr>
          <p:cNvSpPr txBox="1"/>
          <p:nvPr/>
        </p:nvSpPr>
        <p:spPr>
          <a:xfrm>
            <a:off x="341051" y="1233160"/>
            <a:ext cx="1084851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… FROM </a:t>
            </a:r>
            <a:r>
              <a:rPr lang="en-US" sz="2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table_1 </a:t>
            </a:r>
          </a:p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INNER JOIN </a:t>
            </a:r>
            <a:r>
              <a:rPr lang="en-US" sz="2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table_2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  <a:p>
            <a:r>
              <a:rPr lang="en-US" sz="2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table_1.col_x = table2.col_y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8AE4E8-52D8-AD2C-21F0-3AC997A28C10}"/>
              </a:ext>
            </a:extLst>
          </p:cNvPr>
          <p:cNvSpPr txBox="1"/>
          <p:nvPr/>
        </p:nvSpPr>
        <p:spPr>
          <a:xfrm>
            <a:off x="6096000" y="816740"/>
            <a:ext cx="5537200" cy="5563740"/>
          </a:xfrm>
          <a:prstGeom prst="rect">
            <a:avLst/>
          </a:prstGeom>
          <a:solidFill>
            <a:srgbClr val="FBE5D6">
              <a:alpha val="61961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2400" b="1" dirty="0">
                <a:latin typeface="Aptos Display" panose="020B0004020202020204" pitchFamily="34" charset="0"/>
              </a:rPr>
              <a:t>TRY THIS:</a:t>
            </a:r>
          </a:p>
          <a:p>
            <a:endParaRPr lang="en-US" sz="2400" b="1" dirty="0">
              <a:latin typeface="Aptos Display" panose="020B0004020202020204" pitchFamily="34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 SELECT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p.Date,p.Ticker,sm.BSE,p.Qty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FROM Portfolio p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p.Ticker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sm.Ticker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 SELECT tb.*,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q.CLOSE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TradeBook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tb INNER JOIN Quotes q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tb.TradeDate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q.Date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What’s wrong in this?</a:t>
            </a:r>
          </a:p>
          <a:p>
            <a:endParaRPr lang="en-US" sz="1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3. SELECT tb.*,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q.CLOSE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TradeBook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tb INNER JOIN Quotes q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tb.TradeDate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q.Date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tb.Ticker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q.Ticker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latin typeface="Aptos Display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A807F5-B9E9-61AD-15D4-9C4B205A59F0}"/>
              </a:ext>
            </a:extLst>
          </p:cNvPr>
          <p:cNvSpPr txBox="1"/>
          <p:nvPr/>
        </p:nvSpPr>
        <p:spPr>
          <a:xfrm>
            <a:off x="290251" y="3058160"/>
            <a:ext cx="5754949" cy="32512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dirty="0">
                <a:latin typeface="Aptos" panose="020B0004020202020204" pitchFamily="34" charset="0"/>
              </a:rPr>
              <a:t>Can you write a query for the following problems?</a:t>
            </a:r>
          </a:p>
          <a:p>
            <a:pPr algn="l"/>
            <a:endParaRPr lang="en-US" dirty="0">
              <a:latin typeface="Aptos" panose="020B0004020202020204" pitchFamily="34" charset="0"/>
            </a:endParaRPr>
          </a:p>
          <a:p>
            <a:pPr algn="l"/>
            <a:r>
              <a:rPr lang="en-US" dirty="0">
                <a:latin typeface="Aptos" panose="020B0004020202020204" pitchFamily="34" charset="0"/>
              </a:rPr>
              <a:t>1. Extract the daily position value for RIL during the period when it was in the portfolio</a:t>
            </a:r>
          </a:p>
          <a:p>
            <a:pPr algn="l"/>
            <a:endParaRPr lang="en-US" dirty="0">
              <a:latin typeface="Aptos" panose="020B0004020202020204" pitchFamily="34" charset="0"/>
            </a:endParaRPr>
          </a:p>
          <a:p>
            <a:pPr algn="l"/>
            <a:r>
              <a:rPr lang="en-US" dirty="0">
                <a:latin typeface="Aptos" panose="020B0004020202020204" pitchFamily="34" charset="0"/>
              </a:rPr>
              <a:t>2. Extract the cash infusion on all the days when there was a purchase of equity shares from open market</a:t>
            </a:r>
          </a:p>
          <a:p>
            <a:pPr algn="l"/>
            <a:endParaRPr lang="en-US" dirty="0">
              <a:latin typeface="Aptos" panose="020B0004020202020204" pitchFamily="34" charset="0"/>
            </a:endParaRPr>
          </a:p>
          <a:p>
            <a:pPr algn="l"/>
            <a:endParaRPr lang="en-US" dirty="0">
              <a:latin typeface="Aptos" panose="020B0004020202020204" pitchFamily="34" charset="0"/>
            </a:endParaRPr>
          </a:p>
          <a:p>
            <a:pPr algn="l"/>
            <a:r>
              <a:rPr lang="en-US" dirty="0">
                <a:latin typeface="Aptos" panose="020B0004020202020204" pitchFamily="34" charset="0"/>
              </a:rPr>
              <a:t>3. Extract the Date and NAV from Equity table on all the days when there was any market activity</a:t>
            </a:r>
          </a:p>
        </p:txBody>
      </p:sp>
    </p:spTree>
    <p:extLst>
      <p:ext uri="{BB962C8B-B14F-4D97-AF65-F5344CB8AC3E}">
        <p14:creationId xmlns:p14="http://schemas.microsoft.com/office/powerpoint/2010/main" val="2242086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54D1-900A-333F-901B-1CE97979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91" y="150628"/>
            <a:ext cx="10515600" cy="602442"/>
          </a:xfrm>
        </p:spPr>
        <p:txBody>
          <a:bodyPr>
            <a:normAutofit/>
          </a:bodyPr>
          <a:lstStyle/>
          <a:p>
            <a:r>
              <a:rPr lang="en-US" sz="3600" b="1" dirty="0"/>
              <a:t>LEFT JOIN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DAF3C5-F0BD-A751-87C3-F138B536C316}"/>
              </a:ext>
            </a:extLst>
          </p:cNvPr>
          <p:cNvSpPr txBox="1"/>
          <p:nvPr/>
        </p:nvSpPr>
        <p:spPr>
          <a:xfrm>
            <a:off x="229291" y="1131560"/>
            <a:ext cx="575494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… FROM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table_1 </a:t>
            </a:r>
          </a:p>
          <a:p>
            <a:r>
              <a:rPr lang="en-US" sz="3600" b="1" dirty="0">
                <a:solidFill>
                  <a:srgbClr val="70AD47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JOIN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table_2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table_1.col_x = table2.col_y </a:t>
            </a:r>
            <a:r>
              <a:rPr lang="en-US" sz="3600" b="1" dirty="0">
                <a:solidFill>
                  <a:srgbClr val="70AD47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table_1.col_z = table2.col_a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8DD6B-C626-FFEB-678B-AA069CEA9145}"/>
              </a:ext>
            </a:extLst>
          </p:cNvPr>
          <p:cNvSpPr txBox="1"/>
          <p:nvPr/>
        </p:nvSpPr>
        <p:spPr>
          <a:xfrm>
            <a:off x="290760" y="3852412"/>
            <a:ext cx="6130869" cy="285496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The “Big Daddy” of Joins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When you perform TABLE_LEFT </a:t>
            </a:r>
            <a:r>
              <a:rPr lang="en-US" b="1" dirty="0">
                <a:latin typeface="Aptos" panose="020B0004020202020204" pitchFamily="34" charset="0"/>
              </a:rPr>
              <a:t>LEFT JOIN</a:t>
            </a:r>
            <a:r>
              <a:rPr lang="en-US" dirty="0">
                <a:latin typeface="Aptos" panose="020B0004020202020204" pitchFamily="34" charset="0"/>
              </a:rPr>
              <a:t> TABLE_RIGHT,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All the rows from the left are returned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The rows from TABLE_LEFT may or may not repeat depending upon how many times the “ON” condition holds</a:t>
            </a:r>
          </a:p>
          <a:p>
            <a:pPr lvl="1"/>
            <a:endParaRPr lang="en-US" dirty="0">
              <a:latin typeface="Aptos" panose="020B00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2DBD02-A6DA-C3C0-D84F-5174B00E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320" y="624887"/>
            <a:ext cx="3552631" cy="2999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268097-94D6-B3C4-7A64-C2A938BE9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879" y="4003040"/>
            <a:ext cx="3766185" cy="27328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258E54-C61D-5B2D-65D1-0FAB4E1D9D31}"/>
              </a:ext>
            </a:extLst>
          </p:cNvPr>
          <p:cNvSpPr/>
          <p:nvPr/>
        </p:nvSpPr>
        <p:spPr>
          <a:xfrm>
            <a:off x="6329680" y="1219200"/>
            <a:ext cx="1554480" cy="21336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0D35161-07E2-42D4-FBFD-70288C2895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00779" y="2743200"/>
            <a:ext cx="4023360" cy="1463040"/>
          </a:xfrm>
          <a:prstGeom prst="bentConnector3">
            <a:avLst>
              <a:gd name="adj1" fmla="val 100270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3C491A4-8105-8A44-1A8C-6403B66B64E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10879" y="3976408"/>
            <a:ext cx="568960" cy="299966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4173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54D1-900A-333F-901B-1CE97979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1" y="24083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LEFT JOIN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A807F5-B9E9-61AD-15D4-9C4B205A59F0}"/>
              </a:ext>
            </a:extLst>
          </p:cNvPr>
          <p:cNvSpPr txBox="1"/>
          <p:nvPr/>
        </p:nvSpPr>
        <p:spPr>
          <a:xfrm>
            <a:off x="341051" y="1455882"/>
            <a:ext cx="9337040" cy="400003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dirty="0">
                <a:latin typeface="Aptos" panose="020B0004020202020204" pitchFamily="34" charset="0"/>
              </a:rPr>
              <a:t>Can you write a query for the following problems?</a:t>
            </a:r>
          </a:p>
          <a:p>
            <a:pPr algn="l"/>
            <a:endParaRPr lang="en-US" dirty="0">
              <a:latin typeface="Aptos" panose="020B0004020202020204" pitchFamily="34" charset="0"/>
            </a:endParaRPr>
          </a:p>
          <a:p>
            <a:pPr marL="342900" indent="-342900" algn="l"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Extract the closing price and the purchase price for every position and every date in the portfolio </a:t>
            </a:r>
          </a:p>
          <a:p>
            <a:pPr marL="342900" indent="-342900" algn="l">
              <a:spcBef>
                <a:spcPts val="3000"/>
              </a:spcBef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Extract the value of the maximum position for each date in the Portfolio, and give it an alias “Value”</a:t>
            </a:r>
          </a:p>
          <a:p>
            <a:pPr marL="800100" lvl="1" indent="-342900">
              <a:spcBef>
                <a:spcPts val="2400"/>
              </a:spcBef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Treat the entire SQL code as another table ‘c’ , do an inner join with Portfolio and Quotes again, to filter for the Ticker which has that maximum position</a:t>
            </a:r>
          </a:p>
          <a:p>
            <a:pPr marL="800100" lvl="1" indent="-342900"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Treat this SQL code as another table ‘K’, now do a left join with Equity to extract Date, NAV and Ticker which has the maximum position on that date</a:t>
            </a:r>
          </a:p>
          <a:p>
            <a:pPr marL="342900" indent="-342900" algn="l">
              <a:buAutoNum type="arabicPeriod"/>
            </a:pPr>
            <a:endParaRPr lang="en-US" dirty="0">
              <a:latin typeface="Aptos" panose="020B0004020202020204" pitchFamily="34" charset="0"/>
            </a:endParaRPr>
          </a:p>
          <a:p>
            <a:pPr marL="342900" indent="-342900" algn="l">
              <a:buAutoNum type="arabicPeriod"/>
            </a:pPr>
            <a:endParaRPr lang="en-US" dirty="0">
              <a:latin typeface="Aptos" panose="020B0004020202020204" pitchFamily="34" charset="0"/>
            </a:endParaRPr>
          </a:p>
          <a:p>
            <a:pPr marL="342900" indent="-342900" algn="l">
              <a:buAutoNum type="arabicPeriod"/>
            </a:pPr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052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54D1-900A-333F-901B-1CE97979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91" y="150628"/>
            <a:ext cx="10515600" cy="602442"/>
          </a:xfrm>
        </p:spPr>
        <p:txBody>
          <a:bodyPr>
            <a:normAutofit/>
          </a:bodyPr>
          <a:lstStyle/>
          <a:p>
            <a:r>
              <a:rPr lang="en-US" sz="3600" b="1" dirty="0"/>
              <a:t>CROSS JOIN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DAF3C5-F0BD-A751-87C3-F138B536C316}"/>
              </a:ext>
            </a:extLst>
          </p:cNvPr>
          <p:cNvSpPr txBox="1"/>
          <p:nvPr/>
        </p:nvSpPr>
        <p:spPr>
          <a:xfrm>
            <a:off x="229291" y="1131560"/>
            <a:ext cx="57549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… FROM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table_1 </a:t>
            </a:r>
          </a:p>
          <a:p>
            <a:r>
              <a:rPr lang="en-US" sz="3600" b="1" dirty="0">
                <a:solidFill>
                  <a:srgbClr val="70AD47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CROSS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JOIN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table_2</a:t>
            </a:r>
          </a:p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WHERE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&lt;condition&gt;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8DD6B-C626-FFEB-678B-AA069CEA9145}"/>
              </a:ext>
            </a:extLst>
          </p:cNvPr>
          <p:cNvSpPr txBox="1"/>
          <p:nvPr/>
        </p:nvSpPr>
        <p:spPr>
          <a:xfrm>
            <a:off x="5716200" y="1739132"/>
            <a:ext cx="6130869" cy="285496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The “Evil Son” of the JOIN family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When you perform TABLE_LEFT </a:t>
            </a:r>
            <a:r>
              <a:rPr lang="en-US" b="1" dirty="0">
                <a:latin typeface="Aptos" panose="020B0004020202020204" pitchFamily="34" charset="0"/>
              </a:rPr>
              <a:t>CROSS JOIN</a:t>
            </a:r>
            <a:r>
              <a:rPr lang="en-US" dirty="0">
                <a:latin typeface="Aptos" panose="020B0004020202020204" pitchFamily="34" charset="0"/>
              </a:rPr>
              <a:t> TABLE_RIGHT,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All combinations of values are returned and it is left to the coder to apply appropriate filters on it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Think of it as : “INNER JOIN” without “ON” condition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Applying a WHERE is highly recommended though completely optional</a:t>
            </a:r>
          </a:p>
          <a:p>
            <a:pPr lvl="1"/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01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54D1-900A-333F-901B-1CE97979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91" y="150628"/>
            <a:ext cx="10515600" cy="602442"/>
          </a:xfrm>
        </p:spPr>
        <p:txBody>
          <a:bodyPr>
            <a:normAutofit/>
          </a:bodyPr>
          <a:lstStyle/>
          <a:p>
            <a:r>
              <a:rPr lang="en-US" sz="3600" b="1" dirty="0"/>
              <a:t>SELF JOIN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DAF3C5-F0BD-A751-87C3-F138B536C316}"/>
              </a:ext>
            </a:extLst>
          </p:cNvPr>
          <p:cNvSpPr txBox="1"/>
          <p:nvPr/>
        </p:nvSpPr>
        <p:spPr>
          <a:xfrm>
            <a:off x="229291" y="1131560"/>
            <a:ext cx="5754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… FROM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Table_X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Table_X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WHERE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A.COL1 = B.COL2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8DD6B-C626-FFEB-678B-AA069CEA9145}"/>
              </a:ext>
            </a:extLst>
          </p:cNvPr>
          <p:cNvSpPr txBox="1"/>
          <p:nvPr/>
        </p:nvSpPr>
        <p:spPr>
          <a:xfrm>
            <a:off x="5716200" y="1739132"/>
            <a:ext cx="6130869" cy="285496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Joining a table with itself on some column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For example, imagine a table with two columns SON, and FATHER.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How will you find SON, and GRANDFATHER combination?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You will do SELF JOIN on two copies of the same table, like this</a:t>
            </a:r>
          </a:p>
          <a:p>
            <a:pPr lvl="1"/>
            <a:endParaRPr lang="en-US" dirty="0">
              <a:latin typeface="Aptos" panose="020B0004020202020204" pitchFamily="34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SELECT f1.son, f2.father from Family f1, Family f2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WHERE f1.father = f2. son</a:t>
            </a:r>
          </a:p>
          <a:p>
            <a:pPr lvl="1"/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87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54D1-900A-333F-901B-1CE97979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91" y="150628"/>
            <a:ext cx="10515600" cy="602442"/>
          </a:xfrm>
        </p:spPr>
        <p:txBody>
          <a:bodyPr>
            <a:normAutofit/>
          </a:bodyPr>
          <a:lstStyle/>
          <a:p>
            <a:r>
              <a:rPr lang="en-US" sz="3600" b="1" dirty="0"/>
              <a:t>SUBQUERIES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F80A7-96C3-6864-EEE8-74517C4DDCA7}"/>
              </a:ext>
            </a:extLst>
          </p:cNvPr>
          <p:cNvSpPr txBox="1"/>
          <p:nvPr/>
        </p:nvSpPr>
        <p:spPr>
          <a:xfrm>
            <a:off x="331815" y="883228"/>
            <a:ext cx="9337040" cy="217400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b="1" dirty="0">
                <a:latin typeface="Aptos" panose="020B0004020202020204" pitchFamily="34" charset="0"/>
              </a:rPr>
              <a:t>A query nested in another query with parentheses. </a:t>
            </a:r>
          </a:p>
          <a:p>
            <a:pPr algn="l"/>
            <a:endParaRPr lang="en-US" dirty="0">
              <a:latin typeface="Aptos" panose="020B0004020202020204" pitchFamily="34" charset="0"/>
            </a:endParaRPr>
          </a:p>
          <a:p>
            <a:pPr algn="l"/>
            <a:r>
              <a:rPr lang="en-US" dirty="0">
                <a:latin typeface="Aptos" panose="020B0004020202020204" pitchFamily="34" charset="0"/>
              </a:rPr>
              <a:t>A subquery can be used in SELECT, FROM, INSERT, DELETE, UPDATE, and WHERE clauses, and can also be nested inside another subquery. </a:t>
            </a:r>
          </a:p>
          <a:p>
            <a:pPr algn="l"/>
            <a:endParaRPr lang="en-US" dirty="0">
              <a:latin typeface="Aptos" panose="020B0004020202020204" pitchFamily="34" charset="0"/>
            </a:endParaRPr>
          </a:p>
          <a:p>
            <a:pPr algn="l"/>
            <a:r>
              <a:rPr lang="en-US" dirty="0">
                <a:latin typeface="Aptos" panose="020B0004020202020204" pitchFamily="34" charset="0"/>
              </a:rPr>
              <a:t>Subqueries can be beneficial when a query may require complex joins and unions. </a:t>
            </a:r>
          </a:p>
          <a:p>
            <a:pPr algn="l"/>
            <a:r>
              <a:rPr lang="en-US" dirty="0">
                <a:latin typeface="Aptos" panose="020B0004020202020204" pitchFamily="34" charset="0"/>
              </a:rPr>
              <a:t>A subquery can return either a single value, row, column, or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28E8F6-CEB0-BCC9-6954-34EDF893C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94" y="3494809"/>
            <a:ext cx="5362575" cy="114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B3D54B-99A7-BD6A-3521-60DFD5285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533" y="3324802"/>
            <a:ext cx="4324350" cy="134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231FC1-8BDD-9FB2-C89A-A96364D5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94" y="5075382"/>
            <a:ext cx="4495800" cy="1047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79E0C4-0171-8C05-B014-C9C886E9EB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6533" y="5227205"/>
            <a:ext cx="4171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24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54D1-900A-333F-901B-1CE97979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91" y="150628"/>
            <a:ext cx="10515600" cy="602442"/>
          </a:xfrm>
        </p:spPr>
        <p:txBody>
          <a:bodyPr>
            <a:normAutofit/>
          </a:bodyPr>
          <a:lstStyle/>
          <a:p>
            <a:r>
              <a:rPr lang="en-US" sz="3600" b="1" dirty="0"/>
              <a:t>SUBQUERIES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959390-F449-7846-86C8-A3791D4F1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391287"/>
              </p:ext>
            </p:extLst>
          </p:nvPr>
        </p:nvGraphicFramePr>
        <p:xfrm>
          <a:off x="517236" y="1310792"/>
          <a:ext cx="10815782" cy="396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891">
                  <a:extLst>
                    <a:ext uri="{9D8B030D-6E8A-4147-A177-3AD203B41FA5}">
                      <a16:colId xmlns:a16="http://schemas.microsoft.com/office/drawing/2014/main" val="830821091"/>
                    </a:ext>
                  </a:extLst>
                </a:gridCol>
                <a:gridCol w="5407891">
                  <a:extLst>
                    <a:ext uri="{9D8B030D-6E8A-4147-A177-3AD203B41FA5}">
                      <a16:colId xmlns:a16="http://schemas.microsoft.com/office/drawing/2014/main" val="3379508432"/>
                    </a:ext>
                  </a:extLst>
                </a:gridCol>
              </a:tblGrid>
              <a:tr h="5892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ptos" panose="020B0004020202020204" pitchFamily="34" charset="0"/>
                        </a:rPr>
                        <a:t>Non-Correlated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ptos" panose="020B0004020202020204" pitchFamily="34" charset="0"/>
                        </a:rPr>
                        <a:t>Correlated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034183"/>
                  </a:ext>
                </a:extLst>
              </a:tr>
              <a:tr h="58922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tos" panose="020B0004020202020204" pitchFamily="34" charset="0"/>
                        </a:rPr>
                        <a:t>The inner query is independent of the outer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tos" panose="020B0004020202020204" pitchFamily="34" charset="0"/>
                        </a:rPr>
                        <a:t>The inner query depends on the outer 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186044"/>
                  </a:ext>
                </a:extLst>
              </a:tr>
              <a:tr h="58922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tos" panose="020B0004020202020204" pitchFamily="34" charset="0"/>
                        </a:rPr>
                        <a:t>The inner query can run as a stand-alone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tos" panose="020B0004020202020204" pitchFamily="34" charset="0"/>
                        </a:rPr>
                        <a:t>It cannot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757357"/>
                  </a:ext>
                </a:extLst>
              </a:tr>
              <a:tr h="10170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tos" panose="020B0004020202020204" pitchFamily="34" charset="0"/>
                        </a:rPr>
                        <a:t>It is executed only once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tos" panose="020B0004020202020204" pitchFamily="34" charset="0"/>
                        </a:rPr>
                        <a:t>The inner query is executed once for each combination of value of outer 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732742"/>
                  </a:ext>
                </a:extLst>
              </a:tr>
              <a:tr h="58922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tos" panose="020B0004020202020204" pitchFamily="34" charset="0"/>
                        </a:rPr>
                        <a:t>Executed before the outer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tos" panose="020B0004020202020204" pitchFamily="34" charset="0"/>
                        </a:rPr>
                        <a:t>Executed after the outer 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173888"/>
                  </a:ext>
                </a:extLst>
              </a:tr>
              <a:tr h="58922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tos" panose="020B0004020202020204" pitchFamily="34" charset="0"/>
                        </a:rPr>
                        <a:t>Can’t be used as a drop-in replacement for JOINS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tos" panose="020B0004020202020204" pitchFamily="34" charset="0"/>
                        </a:rPr>
                        <a:t>Almost always it can be used instead of a JOIN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519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459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54D1-900A-333F-901B-1CE97979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91" y="150628"/>
            <a:ext cx="10515600" cy="602442"/>
          </a:xfrm>
        </p:spPr>
        <p:txBody>
          <a:bodyPr>
            <a:normAutofit/>
          </a:bodyPr>
          <a:lstStyle/>
          <a:p>
            <a:r>
              <a:rPr lang="en-US" sz="3600" b="1" dirty="0"/>
              <a:t>Common Table Expressions (CTE)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0999E-D108-400A-2000-A0820664DB7B}"/>
              </a:ext>
            </a:extLst>
          </p:cNvPr>
          <p:cNvSpPr txBox="1"/>
          <p:nvPr/>
        </p:nvSpPr>
        <p:spPr>
          <a:xfrm>
            <a:off x="331815" y="883228"/>
            <a:ext cx="9337040" cy="217400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b="1" dirty="0">
                <a:latin typeface="Aptos" panose="020B0004020202020204" pitchFamily="34" charset="0"/>
              </a:rPr>
              <a:t>Extremely powerful idea</a:t>
            </a:r>
          </a:p>
          <a:p>
            <a:pPr algn="l"/>
            <a:endParaRPr lang="en-US" dirty="0">
              <a:latin typeface="Aptos" panose="020B0004020202020204" pitchFamily="34" charset="0"/>
            </a:endParaRPr>
          </a:p>
          <a:p>
            <a:pPr algn="l"/>
            <a:r>
              <a:rPr lang="en-US" dirty="0">
                <a:latin typeface="Aptos" panose="020B0004020202020204" pitchFamily="34" charset="0"/>
              </a:rPr>
              <a:t>Allows one to create multiple temporary tables in the context of a SQL code, and manipulate them just like another table. </a:t>
            </a:r>
          </a:p>
          <a:p>
            <a:pPr algn="l"/>
            <a:endParaRPr lang="en-US" dirty="0">
              <a:latin typeface="Aptos" panose="020B0004020202020204" pitchFamily="34" charset="0"/>
            </a:endParaRPr>
          </a:p>
          <a:p>
            <a:pPr algn="l"/>
            <a:r>
              <a:rPr lang="en-US" dirty="0">
                <a:latin typeface="Aptos" panose="020B0004020202020204" pitchFamily="34" charset="0"/>
              </a:rPr>
              <a:t>Avoids complications of nested subqueries, and cleanly separates out sub-components in a modular fashion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260BA-6AC2-4FD5-22DF-49403A87FAE0}"/>
              </a:ext>
            </a:extLst>
          </p:cNvPr>
          <p:cNvSpPr txBox="1"/>
          <p:nvPr/>
        </p:nvSpPr>
        <p:spPr>
          <a:xfrm>
            <a:off x="5449455" y="3187394"/>
            <a:ext cx="5698836" cy="35199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WITH cte1 AS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select from table1 left join table2 on …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),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</a:rPr>
              <a:t>cte2 AS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select a, sum(…) from table3 group by a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</a:rPr>
              <a:t>select … from cte1 c_1 inner join cte2 c_2 ON c_1.x = c_2.y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35C1EB2-6472-6D09-DA1D-E0918C58CF96}"/>
              </a:ext>
            </a:extLst>
          </p:cNvPr>
          <p:cNvSpPr/>
          <p:nvPr/>
        </p:nvSpPr>
        <p:spPr>
          <a:xfrm>
            <a:off x="4941455" y="3125049"/>
            <a:ext cx="424226" cy="48463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72C91-3317-C21A-3FF7-EF3D1C19C6C5}"/>
              </a:ext>
            </a:extLst>
          </p:cNvPr>
          <p:cNvSpPr txBox="1"/>
          <p:nvPr/>
        </p:nvSpPr>
        <p:spPr>
          <a:xfrm>
            <a:off x="4193309" y="3125048"/>
            <a:ext cx="664372" cy="13453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sz="1200" b="1" i="1" dirty="0">
                <a:solidFill>
                  <a:srgbClr val="C00000"/>
                </a:solidFill>
                <a:latin typeface="Bradley Hand ITC" panose="03070402050302030203" pitchFamily="66" charset="0"/>
              </a:rPr>
              <a:t>Every CTE must begin with “WITH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6DA13CA0-8033-919F-B9C0-798C04A0E9B2}"/>
              </a:ext>
            </a:extLst>
          </p:cNvPr>
          <p:cNvSpPr/>
          <p:nvPr/>
        </p:nvSpPr>
        <p:spPr>
          <a:xfrm>
            <a:off x="7130473" y="3246562"/>
            <a:ext cx="905164" cy="241606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32F8E-8F9D-52C3-E167-C5B5842EE60F}"/>
              </a:ext>
            </a:extLst>
          </p:cNvPr>
          <p:cNvSpPr txBox="1"/>
          <p:nvPr/>
        </p:nvSpPr>
        <p:spPr>
          <a:xfrm>
            <a:off x="8035637" y="3221162"/>
            <a:ext cx="2799265" cy="300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sz="1200" b="1" i="1" dirty="0">
                <a:solidFill>
                  <a:srgbClr val="C00000"/>
                </a:solidFill>
                <a:latin typeface="Bradley Hand ITC" panose="03070402050302030203" pitchFamily="66" charset="0"/>
              </a:rPr>
              <a:t>AS keyword begins the definition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96E11-B00A-ACF2-C83B-65982216A7F6}"/>
              </a:ext>
            </a:extLst>
          </p:cNvPr>
          <p:cNvSpPr/>
          <p:nvPr/>
        </p:nvSpPr>
        <p:spPr>
          <a:xfrm>
            <a:off x="5365681" y="3797723"/>
            <a:ext cx="5782610" cy="300773"/>
          </a:xfrm>
          <a:prstGeom prst="rect">
            <a:avLst/>
          </a:prstGeom>
          <a:solidFill>
            <a:srgbClr val="F8CBAD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054FC2-E230-6917-B758-2609FD19E34C}"/>
              </a:ext>
            </a:extLst>
          </p:cNvPr>
          <p:cNvSpPr txBox="1"/>
          <p:nvPr/>
        </p:nvSpPr>
        <p:spPr>
          <a:xfrm>
            <a:off x="9748658" y="4167888"/>
            <a:ext cx="2799265" cy="300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sz="1200" b="1" i="1" dirty="0">
                <a:solidFill>
                  <a:srgbClr val="C00000"/>
                </a:solidFill>
                <a:latin typeface="Bradley Hand ITC" panose="03070402050302030203" pitchFamily="66" charset="0"/>
              </a:rPr>
              <a:t>The query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79BA0B-C2BC-3B61-58A9-731CA4FDF4F9}"/>
              </a:ext>
            </a:extLst>
          </p:cNvPr>
          <p:cNvSpPr/>
          <p:nvPr/>
        </p:nvSpPr>
        <p:spPr>
          <a:xfrm>
            <a:off x="9480941" y="4110182"/>
            <a:ext cx="337314" cy="264610"/>
          </a:xfrm>
          <a:custGeom>
            <a:avLst/>
            <a:gdLst>
              <a:gd name="connsiteX0" fmla="*/ 337314 w 337314"/>
              <a:gd name="connsiteY0" fmla="*/ 258618 h 264610"/>
              <a:gd name="connsiteX1" fmla="*/ 32514 w 337314"/>
              <a:gd name="connsiteY1" fmla="*/ 230909 h 264610"/>
              <a:gd name="connsiteX2" fmla="*/ 23277 w 337314"/>
              <a:gd name="connsiteY2" fmla="*/ 0 h 26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314" h="264610">
                <a:moveTo>
                  <a:pt x="337314" y="258618"/>
                </a:moveTo>
                <a:cubicBezTo>
                  <a:pt x="211083" y="266315"/>
                  <a:pt x="84853" y="274012"/>
                  <a:pt x="32514" y="230909"/>
                </a:cubicBezTo>
                <a:cubicBezTo>
                  <a:pt x="-19825" y="187806"/>
                  <a:pt x="1726" y="93903"/>
                  <a:pt x="23277" y="0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DBBEB1-B74E-1D10-92CF-009E6B35D80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53739" y="4318274"/>
            <a:ext cx="568960" cy="1745673"/>
          </a:xfrm>
          <a:prstGeom prst="rect">
            <a:avLst/>
          </a:prstGeom>
          <a:ln>
            <a:noFill/>
          </a:ln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BA22ABCD-BD7B-A877-6CCD-8069CDCEE547}"/>
              </a:ext>
            </a:extLst>
          </p:cNvPr>
          <p:cNvSpPr/>
          <p:nvPr/>
        </p:nvSpPr>
        <p:spPr>
          <a:xfrm>
            <a:off x="4465783" y="4939994"/>
            <a:ext cx="424226" cy="48463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77906E-91E5-870D-FA7D-6D4580AFA121}"/>
              </a:ext>
            </a:extLst>
          </p:cNvPr>
          <p:cNvSpPr txBox="1"/>
          <p:nvPr/>
        </p:nvSpPr>
        <p:spPr>
          <a:xfrm>
            <a:off x="3636357" y="4933914"/>
            <a:ext cx="743804" cy="4846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Bradley Hand ITC" panose="03070402050302030203" pitchFamily="66" charset="0"/>
              </a:rPr>
              <a:t>Another  CTE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DB83F6-183C-CA6E-6920-28D63458AAA0}"/>
              </a:ext>
            </a:extLst>
          </p:cNvPr>
          <p:cNvSpPr/>
          <p:nvPr/>
        </p:nvSpPr>
        <p:spPr>
          <a:xfrm>
            <a:off x="5643418" y="4167888"/>
            <a:ext cx="146998" cy="2063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ED9ED9-B35D-AB34-B7FE-6FE6A888697C}"/>
              </a:ext>
            </a:extLst>
          </p:cNvPr>
          <p:cNvSpPr txBox="1"/>
          <p:nvPr/>
        </p:nvSpPr>
        <p:spPr>
          <a:xfrm>
            <a:off x="6319174" y="4191094"/>
            <a:ext cx="2799265" cy="300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sz="1200" b="1" i="1" dirty="0">
                <a:solidFill>
                  <a:srgbClr val="C00000"/>
                </a:solidFill>
                <a:latin typeface="Bradley Hand ITC" panose="03070402050302030203" pitchFamily="66" charset="0"/>
              </a:rPr>
              <a:t>Notice the separator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E006D7C-F952-0601-B81B-451BDD0CF4C4}"/>
              </a:ext>
            </a:extLst>
          </p:cNvPr>
          <p:cNvSpPr/>
          <p:nvPr/>
        </p:nvSpPr>
        <p:spPr>
          <a:xfrm>
            <a:off x="5874327" y="4172498"/>
            <a:ext cx="498764" cy="140884"/>
          </a:xfrm>
          <a:custGeom>
            <a:avLst/>
            <a:gdLst>
              <a:gd name="connsiteX0" fmla="*/ 498764 w 498764"/>
              <a:gd name="connsiteY0" fmla="*/ 140884 h 140884"/>
              <a:gd name="connsiteX1" fmla="*/ 193964 w 498764"/>
              <a:gd name="connsiteY1" fmla="*/ 2338 h 140884"/>
              <a:gd name="connsiteX2" fmla="*/ 0 w 498764"/>
              <a:gd name="connsiteY2" fmla="*/ 66993 h 14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140884">
                <a:moveTo>
                  <a:pt x="498764" y="140884"/>
                </a:moveTo>
                <a:cubicBezTo>
                  <a:pt x="387927" y="77768"/>
                  <a:pt x="277091" y="14653"/>
                  <a:pt x="193964" y="2338"/>
                </a:cubicBezTo>
                <a:cubicBezTo>
                  <a:pt x="110837" y="-9977"/>
                  <a:pt x="55418" y="28508"/>
                  <a:pt x="0" y="66993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0CB4D8-11CE-C65A-01AB-CB9F25DC0AA5}"/>
              </a:ext>
            </a:extLst>
          </p:cNvPr>
          <p:cNvSpPr txBox="1"/>
          <p:nvPr/>
        </p:nvSpPr>
        <p:spPr>
          <a:xfrm>
            <a:off x="3445164" y="6104761"/>
            <a:ext cx="1200727" cy="4846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Bradley Hand ITC" panose="03070402050302030203" pitchFamily="66" charset="0"/>
              </a:rPr>
              <a:t>This will give us the results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5893BCB-C33D-C60F-1BA6-42795C757A04}"/>
              </a:ext>
            </a:extLst>
          </p:cNvPr>
          <p:cNvSpPr/>
          <p:nvPr/>
        </p:nvSpPr>
        <p:spPr>
          <a:xfrm>
            <a:off x="4904510" y="6063947"/>
            <a:ext cx="424226" cy="48463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19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54D1-900A-333F-901B-1CE97979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91" y="150628"/>
            <a:ext cx="10515600" cy="602442"/>
          </a:xfrm>
        </p:spPr>
        <p:txBody>
          <a:bodyPr>
            <a:normAutofit/>
          </a:bodyPr>
          <a:lstStyle/>
          <a:p>
            <a:r>
              <a:rPr lang="en-US" sz="3600" b="1" dirty="0"/>
              <a:t>Common Table Expressions (CTE)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0999E-D108-400A-2000-A0820664DB7B}"/>
              </a:ext>
            </a:extLst>
          </p:cNvPr>
          <p:cNvSpPr txBox="1"/>
          <p:nvPr/>
        </p:nvSpPr>
        <p:spPr>
          <a:xfrm>
            <a:off x="331815" y="883228"/>
            <a:ext cx="9337040" cy="217400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b="1" dirty="0">
                <a:latin typeface="Aptos" panose="020B0004020202020204" pitchFamily="34" charset="0"/>
              </a:rPr>
              <a:t>Extremely powerful idea</a:t>
            </a:r>
          </a:p>
          <a:p>
            <a:pPr algn="l"/>
            <a:endParaRPr lang="en-US" dirty="0">
              <a:latin typeface="Aptos" panose="020B0004020202020204" pitchFamily="34" charset="0"/>
            </a:endParaRPr>
          </a:p>
          <a:p>
            <a:pPr algn="l"/>
            <a:r>
              <a:rPr lang="en-US" dirty="0">
                <a:latin typeface="Aptos" panose="020B0004020202020204" pitchFamily="34" charset="0"/>
              </a:rPr>
              <a:t>Allows one to create multiple temporary tables in the context of a SQL code, and manipulate them just like another table. </a:t>
            </a:r>
          </a:p>
          <a:p>
            <a:pPr algn="l"/>
            <a:endParaRPr lang="en-US" dirty="0">
              <a:latin typeface="Aptos" panose="020B0004020202020204" pitchFamily="34" charset="0"/>
            </a:endParaRPr>
          </a:p>
          <a:p>
            <a:pPr algn="l"/>
            <a:r>
              <a:rPr lang="en-US" dirty="0">
                <a:latin typeface="Aptos" panose="020B0004020202020204" pitchFamily="34" charset="0"/>
              </a:rPr>
              <a:t>Avoids complications of nested subqueries, and cleanly separates out sub-components in a modular fashion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260BA-6AC2-4FD5-22DF-49403A87FAE0}"/>
              </a:ext>
            </a:extLst>
          </p:cNvPr>
          <p:cNvSpPr txBox="1"/>
          <p:nvPr/>
        </p:nvSpPr>
        <p:spPr>
          <a:xfrm>
            <a:off x="5449455" y="3187394"/>
            <a:ext cx="5698836" cy="35199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WITH cte1 AS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select from table1 left join table2 on …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),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</a:rPr>
              <a:t>cte2 AS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select a, sum(…) from table3 group by a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</a:rPr>
              <a:t>select … from cte1 c_1 inner join cte2 c_2 ON c_1.x = c_2.y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35C1EB2-6472-6D09-DA1D-E0918C58CF96}"/>
              </a:ext>
            </a:extLst>
          </p:cNvPr>
          <p:cNvSpPr/>
          <p:nvPr/>
        </p:nvSpPr>
        <p:spPr>
          <a:xfrm>
            <a:off x="4941455" y="3125049"/>
            <a:ext cx="424226" cy="48463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72C91-3317-C21A-3FF7-EF3D1C19C6C5}"/>
              </a:ext>
            </a:extLst>
          </p:cNvPr>
          <p:cNvSpPr txBox="1"/>
          <p:nvPr/>
        </p:nvSpPr>
        <p:spPr>
          <a:xfrm>
            <a:off x="4193309" y="3125048"/>
            <a:ext cx="664372" cy="13453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sz="1200" b="1" i="1" dirty="0">
                <a:solidFill>
                  <a:srgbClr val="C00000"/>
                </a:solidFill>
                <a:latin typeface="Bradley Hand ITC" panose="03070402050302030203" pitchFamily="66" charset="0"/>
              </a:rPr>
              <a:t>Every CTE must begin with “WITH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6DA13CA0-8033-919F-B9C0-798C04A0E9B2}"/>
              </a:ext>
            </a:extLst>
          </p:cNvPr>
          <p:cNvSpPr/>
          <p:nvPr/>
        </p:nvSpPr>
        <p:spPr>
          <a:xfrm>
            <a:off x="7130473" y="3246562"/>
            <a:ext cx="905164" cy="241606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32F8E-8F9D-52C3-E167-C5B5842EE60F}"/>
              </a:ext>
            </a:extLst>
          </p:cNvPr>
          <p:cNvSpPr txBox="1"/>
          <p:nvPr/>
        </p:nvSpPr>
        <p:spPr>
          <a:xfrm>
            <a:off x="8035637" y="3221162"/>
            <a:ext cx="2799265" cy="300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sz="1200" b="1" i="1" dirty="0">
                <a:solidFill>
                  <a:srgbClr val="C00000"/>
                </a:solidFill>
                <a:latin typeface="Bradley Hand ITC" panose="03070402050302030203" pitchFamily="66" charset="0"/>
              </a:rPr>
              <a:t>AS keyword begins the definition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96E11-B00A-ACF2-C83B-65982216A7F6}"/>
              </a:ext>
            </a:extLst>
          </p:cNvPr>
          <p:cNvSpPr/>
          <p:nvPr/>
        </p:nvSpPr>
        <p:spPr>
          <a:xfrm>
            <a:off x="5365681" y="3797723"/>
            <a:ext cx="5782610" cy="300773"/>
          </a:xfrm>
          <a:prstGeom prst="rect">
            <a:avLst/>
          </a:prstGeom>
          <a:solidFill>
            <a:srgbClr val="F8CBAD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054FC2-E230-6917-B758-2609FD19E34C}"/>
              </a:ext>
            </a:extLst>
          </p:cNvPr>
          <p:cNvSpPr txBox="1"/>
          <p:nvPr/>
        </p:nvSpPr>
        <p:spPr>
          <a:xfrm>
            <a:off x="9748658" y="4167888"/>
            <a:ext cx="2799265" cy="300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sz="1200" b="1" i="1" dirty="0">
                <a:solidFill>
                  <a:srgbClr val="C00000"/>
                </a:solidFill>
                <a:latin typeface="Bradley Hand ITC" panose="03070402050302030203" pitchFamily="66" charset="0"/>
              </a:rPr>
              <a:t>The query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79BA0B-C2BC-3B61-58A9-731CA4FDF4F9}"/>
              </a:ext>
            </a:extLst>
          </p:cNvPr>
          <p:cNvSpPr/>
          <p:nvPr/>
        </p:nvSpPr>
        <p:spPr>
          <a:xfrm>
            <a:off x="9480941" y="4110182"/>
            <a:ext cx="337314" cy="264610"/>
          </a:xfrm>
          <a:custGeom>
            <a:avLst/>
            <a:gdLst>
              <a:gd name="connsiteX0" fmla="*/ 337314 w 337314"/>
              <a:gd name="connsiteY0" fmla="*/ 258618 h 264610"/>
              <a:gd name="connsiteX1" fmla="*/ 32514 w 337314"/>
              <a:gd name="connsiteY1" fmla="*/ 230909 h 264610"/>
              <a:gd name="connsiteX2" fmla="*/ 23277 w 337314"/>
              <a:gd name="connsiteY2" fmla="*/ 0 h 26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314" h="264610">
                <a:moveTo>
                  <a:pt x="337314" y="258618"/>
                </a:moveTo>
                <a:cubicBezTo>
                  <a:pt x="211083" y="266315"/>
                  <a:pt x="84853" y="274012"/>
                  <a:pt x="32514" y="230909"/>
                </a:cubicBezTo>
                <a:cubicBezTo>
                  <a:pt x="-19825" y="187806"/>
                  <a:pt x="1726" y="93903"/>
                  <a:pt x="23277" y="0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DBBEB1-B74E-1D10-92CF-009E6B35D80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53739" y="4318274"/>
            <a:ext cx="568960" cy="1745673"/>
          </a:xfrm>
          <a:prstGeom prst="rect">
            <a:avLst/>
          </a:prstGeom>
          <a:ln>
            <a:noFill/>
          </a:ln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BA22ABCD-BD7B-A877-6CCD-8069CDCEE547}"/>
              </a:ext>
            </a:extLst>
          </p:cNvPr>
          <p:cNvSpPr/>
          <p:nvPr/>
        </p:nvSpPr>
        <p:spPr>
          <a:xfrm>
            <a:off x="4465783" y="4939994"/>
            <a:ext cx="424226" cy="48463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77906E-91E5-870D-FA7D-6D4580AFA121}"/>
              </a:ext>
            </a:extLst>
          </p:cNvPr>
          <p:cNvSpPr txBox="1"/>
          <p:nvPr/>
        </p:nvSpPr>
        <p:spPr>
          <a:xfrm>
            <a:off x="3636357" y="4933914"/>
            <a:ext cx="743804" cy="4846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Bradley Hand ITC" panose="03070402050302030203" pitchFamily="66" charset="0"/>
              </a:rPr>
              <a:t>Another  CTE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DB83F6-183C-CA6E-6920-28D63458AAA0}"/>
              </a:ext>
            </a:extLst>
          </p:cNvPr>
          <p:cNvSpPr/>
          <p:nvPr/>
        </p:nvSpPr>
        <p:spPr>
          <a:xfrm>
            <a:off x="5643418" y="4167888"/>
            <a:ext cx="146998" cy="2063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ED9ED9-B35D-AB34-B7FE-6FE6A888697C}"/>
              </a:ext>
            </a:extLst>
          </p:cNvPr>
          <p:cNvSpPr txBox="1"/>
          <p:nvPr/>
        </p:nvSpPr>
        <p:spPr>
          <a:xfrm>
            <a:off x="6319174" y="4191094"/>
            <a:ext cx="2799265" cy="300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sz="1200" b="1" i="1" dirty="0">
                <a:solidFill>
                  <a:srgbClr val="C00000"/>
                </a:solidFill>
                <a:latin typeface="Bradley Hand ITC" panose="03070402050302030203" pitchFamily="66" charset="0"/>
              </a:rPr>
              <a:t>Notice the separator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E006D7C-F952-0601-B81B-451BDD0CF4C4}"/>
              </a:ext>
            </a:extLst>
          </p:cNvPr>
          <p:cNvSpPr/>
          <p:nvPr/>
        </p:nvSpPr>
        <p:spPr>
          <a:xfrm>
            <a:off x="5874327" y="4172498"/>
            <a:ext cx="498764" cy="140884"/>
          </a:xfrm>
          <a:custGeom>
            <a:avLst/>
            <a:gdLst>
              <a:gd name="connsiteX0" fmla="*/ 498764 w 498764"/>
              <a:gd name="connsiteY0" fmla="*/ 140884 h 140884"/>
              <a:gd name="connsiteX1" fmla="*/ 193964 w 498764"/>
              <a:gd name="connsiteY1" fmla="*/ 2338 h 140884"/>
              <a:gd name="connsiteX2" fmla="*/ 0 w 498764"/>
              <a:gd name="connsiteY2" fmla="*/ 66993 h 14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140884">
                <a:moveTo>
                  <a:pt x="498764" y="140884"/>
                </a:moveTo>
                <a:cubicBezTo>
                  <a:pt x="387927" y="77768"/>
                  <a:pt x="277091" y="14653"/>
                  <a:pt x="193964" y="2338"/>
                </a:cubicBezTo>
                <a:cubicBezTo>
                  <a:pt x="110837" y="-9977"/>
                  <a:pt x="55418" y="28508"/>
                  <a:pt x="0" y="66993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0CB4D8-11CE-C65A-01AB-CB9F25DC0AA5}"/>
              </a:ext>
            </a:extLst>
          </p:cNvPr>
          <p:cNvSpPr txBox="1"/>
          <p:nvPr/>
        </p:nvSpPr>
        <p:spPr>
          <a:xfrm>
            <a:off x="3445164" y="6104761"/>
            <a:ext cx="1200727" cy="4846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Bradley Hand ITC" panose="03070402050302030203" pitchFamily="66" charset="0"/>
              </a:rPr>
              <a:t>This will give us the results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5893BCB-C33D-C60F-1BA6-42795C757A04}"/>
              </a:ext>
            </a:extLst>
          </p:cNvPr>
          <p:cNvSpPr/>
          <p:nvPr/>
        </p:nvSpPr>
        <p:spPr>
          <a:xfrm>
            <a:off x="4904510" y="6063947"/>
            <a:ext cx="424226" cy="48463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74CFEF-31D8-8B8A-3353-8A6064CCACFF}"/>
              </a:ext>
            </a:extLst>
          </p:cNvPr>
          <p:cNvSpPr txBox="1"/>
          <p:nvPr/>
        </p:nvSpPr>
        <p:spPr>
          <a:xfrm>
            <a:off x="331815" y="3221162"/>
            <a:ext cx="3173063" cy="33682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l"/>
            <a:r>
              <a:rPr lang="en-US" b="1" dirty="0">
                <a:latin typeface="Bradley Hand ITC" panose="03070402050302030203" pitchFamily="66" charset="0"/>
              </a:rPr>
              <a:t>Unfortunately for us, </a:t>
            </a:r>
            <a:r>
              <a:rPr lang="en-US" b="1" dirty="0" err="1">
                <a:latin typeface="Bradley Hand ITC" panose="03070402050302030203" pitchFamily="66" charset="0"/>
              </a:rPr>
              <a:t>Dbeaver’s</a:t>
            </a:r>
            <a:r>
              <a:rPr lang="en-US" b="1" dirty="0">
                <a:latin typeface="Bradley Hand ITC" panose="03070402050302030203" pitchFamily="66" charset="0"/>
              </a:rPr>
              <a:t> SQLite Driver doesn’t quite work well with CTE!</a:t>
            </a:r>
          </a:p>
          <a:p>
            <a:pPr algn="l"/>
            <a:endParaRPr lang="en-US" b="1" dirty="0">
              <a:latin typeface="Bradley Hand ITC" panose="03070402050302030203" pitchFamily="66" charset="0"/>
            </a:endParaRPr>
          </a:p>
          <a:p>
            <a:pPr algn="l"/>
            <a:endParaRPr lang="en-US" b="1" dirty="0">
              <a:latin typeface="Bradley Hand ITC" panose="03070402050302030203" pitchFamily="66" charset="0"/>
            </a:endParaRPr>
          </a:p>
          <a:p>
            <a:pPr algn="l"/>
            <a:r>
              <a:rPr lang="en-US" b="1" dirty="0">
                <a:latin typeface="Bradley Hand ITC" panose="03070402050302030203" pitchFamily="66" charset="0"/>
              </a:rPr>
              <a:t>Try to work with the exact same DB at home with “DB Browser for SQLite”</a:t>
            </a:r>
          </a:p>
        </p:txBody>
      </p:sp>
    </p:spTree>
    <p:extLst>
      <p:ext uri="{BB962C8B-B14F-4D97-AF65-F5344CB8AC3E}">
        <p14:creationId xmlns:p14="http://schemas.microsoft.com/office/powerpoint/2010/main" val="1997344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54D1-900A-333F-901B-1CE97979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91" y="150628"/>
            <a:ext cx="10515600" cy="602442"/>
          </a:xfrm>
        </p:spPr>
        <p:txBody>
          <a:bodyPr>
            <a:normAutofit/>
          </a:bodyPr>
          <a:lstStyle/>
          <a:p>
            <a:r>
              <a:rPr lang="en-US" sz="3600" b="1" dirty="0"/>
              <a:t>Common Table Expressions (CTE)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B218C0C-A203-B25A-D5F1-5706B8717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54" y="861927"/>
            <a:ext cx="10704945" cy="572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9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7339-C0FB-A98E-606D-A864916C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2" y="53529"/>
            <a:ext cx="10515600" cy="900793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pic>
        <p:nvPicPr>
          <p:cNvPr id="7" name="Graphic 6" descr="Checklist">
            <a:extLst>
              <a:ext uri="{FF2B5EF4-FFF2-40B4-BE49-F238E27FC236}">
                <a16:creationId xmlns:a16="http://schemas.microsoft.com/office/drawing/2014/main" id="{BED3B8C1-2580-4957-50D0-BED9FA045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14418" y="1036466"/>
            <a:ext cx="597023" cy="597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0577E7-D0CD-4755-DC8C-380A90FA9318}"/>
              </a:ext>
            </a:extLst>
          </p:cNvPr>
          <p:cNvSpPr txBox="1"/>
          <p:nvPr/>
        </p:nvSpPr>
        <p:spPr>
          <a:xfrm>
            <a:off x="1284303" y="1162973"/>
            <a:ext cx="697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tos" panose="020B0004020202020204" pitchFamily="34" charset="0"/>
              </a:rPr>
              <a:t>Pre-Requisites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F92BDD-DC10-274A-4BAA-77B3C37FFDE3}"/>
              </a:ext>
            </a:extLst>
          </p:cNvPr>
          <p:cNvCxnSpPr/>
          <p:nvPr/>
        </p:nvCxnSpPr>
        <p:spPr>
          <a:xfrm>
            <a:off x="314418" y="1731144"/>
            <a:ext cx="11115583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Maze">
            <a:extLst>
              <a:ext uri="{FF2B5EF4-FFF2-40B4-BE49-F238E27FC236}">
                <a16:creationId xmlns:a16="http://schemas.microsoft.com/office/drawing/2014/main" id="{4797F290-B602-6E44-D6B1-AF8FCE907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14418" y="1897802"/>
            <a:ext cx="597023" cy="5970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885D7E-9B87-17F0-F739-F4F6CB284F22}"/>
              </a:ext>
            </a:extLst>
          </p:cNvPr>
          <p:cNvSpPr txBox="1"/>
          <p:nvPr/>
        </p:nvSpPr>
        <p:spPr>
          <a:xfrm>
            <a:off x="1284303" y="2024309"/>
            <a:ext cx="697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tos" panose="020B0004020202020204" pitchFamily="34" charset="0"/>
              </a:rPr>
              <a:t>A very brief introduction to DBMS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E0CEBA-4174-2A2C-0833-8502A3BE4BBB}"/>
              </a:ext>
            </a:extLst>
          </p:cNvPr>
          <p:cNvCxnSpPr/>
          <p:nvPr/>
        </p:nvCxnSpPr>
        <p:spPr>
          <a:xfrm>
            <a:off x="314418" y="2592480"/>
            <a:ext cx="11115583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Quotes">
            <a:extLst>
              <a:ext uri="{FF2B5EF4-FFF2-40B4-BE49-F238E27FC236}">
                <a16:creationId xmlns:a16="http://schemas.microsoft.com/office/drawing/2014/main" id="{B048691E-1BDF-5140-C6C2-D07A8749D1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14418" y="2757593"/>
            <a:ext cx="597023" cy="5970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EC8E2D-5F81-E34C-466A-E48249FA6554}"/>
              </a:ext>
            </a:extLst>
          </p:cNvPr>
          <p:cNvSpPr txBox="1"/>
          <p:nvPr/>
        </p:nvSpPr>
        <p:spPr>
          <a:xfrm>
            <a:off x="1284303" y="2884100"/>
            <a:ext cx="697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tos" panose="020B0004020202020204" pitchFamily="34" charset="0"/>
              </a:rPr>
              <a:t>Basics of DML (Querying, Predicates, Set Functions)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464A49-DB93-BD6A-A4EF-DADFC9A9C3C8}"/>
              </a:ext>
            </a:extLst>
          </p:cNvPr>
          <p:cNvCxnSpPr/>
          <p:nvPr/>
        </p:nvCxnSpPr>
        <p:spPr>
          <a:xfrm>
            <a:off x="314418" y="3452271"/>
            <a:ext cx="11115583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Link">
            <a:extLst>
              <a:ext uri="{FF2B5EF4-FFF2-40B4-BE49-F238E27FC236}">
                <a16:creationId xmlns:a16="http://schemas.microsoft.com/office/drawing/2014/main" id="{EA1EF3BB-817F-DE54-3E72-AF06A4BDF7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14418" y="3740531"/>
            <a:ext cx="597023" cy="5970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DF4CD2-9544-FA5F-6EEC-93224B4FBA96}"/>
              </a:ext>
            </a:extLst>
          </p:cNvPr>
          <p:cNvSpPr txBox="1"/>
          <p:nvPr/>
        </p:nvSpPr>
        <p:spPr>
          <a:xfrm>
            <a:off x="1284303" y="3867038"/>
            <a:ext cx="697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tos" panose="020B0004020202020204" pitchFamily="34" charset="0"/>
              </a:rPr>
              <a:t>Joining, Sub Queries and CTE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05618D-CBB1-BEDC-BD8A-3172EB1DBA45}"/>
              </a:ext>
            </a:extLst>
          </p:cNvPr>
          <p:cNvCxnSpPr/>
          <p:nvPr/>
        </p:nvCxnSpPr>
        <p:spPr>
          <a:xfrm>
            <a:off x="314418" y="4435209"/>
            <a:ext cx="11115583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Braille">
            <a:extLst>
              <a:ext uri="{FF2B5EF4-FFF2-40B4-BE49-F238E27FC236}">
                <a16:creationId xmlns:a16="http://schemas.microsoft.com/office/drawing/2014/main" id="{2BED6588-9C7B-77E1-24AD-0880CF6018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314418" y="4723468"/>
            <a:ext cx="597023" cy="59702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802885-1903-50DE-6764-2B25DC8801D0}"/>
              </a:ext>
            </a:extLst>
          </p:cNvPr>
          <p:cNvSpPr txBox="1"/>
          <p:nvPr/>
        </p:nvSpPr>
        <p:spPr>
          <a:xfrm>
            <a:off x="1284303" y="4849975"/>
            <a:ext cx="697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tos" panose="020B0004020202020204" pitchFamily="34" charset="0"/>
              </a:rPr>
              <a:t>Creating Tables and Views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3E42EF-5E7E-AA12-D847-D9A4F96DADEE}"/>
              </a:ext>
            </a:extLst>
          </p:cNvPr>
          <p:cNvCxnSpPr/>
          <p:nvPr/>
        </p:nvCxnSpPr>
        <p:spPr>
          <a:xfrm>
            <a:off x="314418" y="5418146"/>
            <a:ext cx="11115583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Wreath">
            <a:extLst>
              <a:ext uri="{FF2B5EF4-FFF2-40B4-BE49-F238E27FC236}">
                <a16:creationId xmlns:a16="http://schemas.microsoft.com/office/drawing/2014/main" id="{9B4F0599-A458-254A-9399-E81DFF9EE1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314418" y="5597855"/>
            <a:ext cx="597023" cy="5970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C49E55B-4D70-C773-A579-A28C635E104F}"/>
              </a:ext>
            </a:extLst>
          </p:cNvPr>
          <p:cNvSpPr txBox="1"/>
          <p:nvPr/>
        </p:nvSpPr>
        <p:spPr>
          <a:xfrm>
            <a:off x="1284303" y="5724362"/>
            <a:ext cx="6976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tos" panose="020B0004020202020204" pitchFamily="34" charset="0"/>
              </a:rPr>
              <a:t>The Next Steps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D6B578-7F24-4975-8444-6DA2D370054D}"/>
              </a:ext>
            </a:extLst>
          </p:cNvPr>
          <p:cNvCxnSpPr/>
          <p:nvPr/>
        </p:nvCxnSpPr>
        <p:spPr>
          <a:xfrm>
            <a:off x="314418" y="6292533"/>
            <a:ext cx="11115583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368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54D1-900A-333F-901B-1CE97979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91" y="150628"/>
            <a:ext cx="10515600" cy="602442"/>
          </a:xfrm>
        </p:spPr>
        <p:txBody>
          <a:bodyPr>
            <a:normAutofit/>
          </a:bodyPr>
          <a:lstStyle/>
          <a:p>
            <a:r>
              <a:rPr lang="en-US" sz="3600" b="1" dirty="0"/>
              <a:t>Common Table Expressions (CTE)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5DA94C-4B64-0B1A-8761-3D46F138B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1183409"/>
            <a:ext cx="11915775" cy="3124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30AAFB-0C5D-82F8-DF76-143ED415C546}"/>
              </a:ext>
            </a:extLst>
          </p:cNvPr>
          <p:cNvSpPr/>
          <p:nvPr/>
        </p:nvSpPr>
        <p:spPr>
          <a:xfrm>
            <a:off x="138112" y="1080655"/>
            <a:ext cx="10606779" cy="1126836"/>
          </a:xfrm>
          <a:prstGeom prst="rect">
            <a:avLst/>
          </a:prstGeom>
          <a:solidFill>
            <a:schemeClr val="accent1">
              <a:lumMod val="20000"/>
              <a:lumOff val="80000"/>
              <a:alpha val="45098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35A30D-D77A-03EE-5707-B41D3AFFD2D0}"/>
              </a:ext>
            </a:extLst>
          </p:cNvPr>
          <p:cNvSpPr txBox="1"/>
          <p:nvPr/>
        </p:nvSpPr>
        <p:spPr>
          <a:xfrm>
            <a:off x="10432148" y="602683"/>
            <a:ext cx="2799265" cy="300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sz="1200" b="1" i="1" dirty="0">
                <a:solidFill>
                  <a:srgbClr val="C00000"/>
                </a:solidFill>
                <a:latin typeface="Bradley Hand ITC" panose="03070402050302030203" pitchFamily="66" charset="0"/>
              </a:rPr>
              <a:t>CTE #1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60D5F60-6A2F-9774-54A4-8DD754F3E8AA}"/>
              </a:ext>
            </a:extLst>
          </p:cNvPr>
          <p:cNvSpPr/>
          <p:nvPr/>
        </p:nvSpPr>
        <p:spPr>
          <a:xfrm>
            <a:off x="10021455" y="705213"/>
            <a:ext cx="434109" cy="227660"/>
          </a:xfrm>
          <a:custGeom>
            <a:avLst/>
            <a:gdLst>
              <a:gd name="connsiteX0" fmla="*/ 434109 w 434109"/>
              <a:gd name="connsiteY0" fmla="*/ 33696 h 227660"/>
              <a:gd name="connsiteX1" fmla="*/ 138545 w 434109"/>
              <a:gd name="connsiteY1" fmla="*/ 15223 h 227660"/>
              <a:gd name="connsiteX2" fmla="*/ 0 w 434109"/>
              <a:gd name="connsiteY2" fmla="*/ 227660 h 22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109" h="227660">
                <a:moveTo>
                  <a:pt x="434109" y="33696"/>
                </a:moveTo>
                <a:cubicBezTo>
                  <a:pt x="322503" y="8296"/>
                  <a:pt x="210897" y="-17104"/>
                  <a:pt x="138545" y="15223"/>
                </a:cubicBezTo>
                <a:cubicBezTo>
                  <a:pt x="66193" y="47550"/>
                  <a:pt x="33096" y="137605"/>
                  <a:pt x="0" y="227660"/>
                </a:cubicBezTo>
              </a:path>
            </a:pathLst>
          </a:custGeom>
          <a:noFill/>
          <a:ln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30FA0F-F573-0088-6144-11C1F6057585}"/>
              </a:ext>
            </a:extLst>
          </p:cNvPr>
          <p:cNvSpPr txBox="1"/>
          <p:nvPr/>
        </p:nvSpPr>
        <p:spPr>
          <a:xfrm>
            <a:off x="10289172" y="2871406"/>
            <a:ext cx="2799265" cy="300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sz="1200" b="1" i="1" dirty="0">
                <a:solidFill>
                  <a:srgbClr val="C00000"/>
                </a:solidFill>
                <a:latin typeface="Bradley Hand ITC" panose="03070402050302030203" pitchFamily="66" charset="0"/>
              </a:rPr>
              <a:t>CTE #2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08458F9-1FAE-87E3-6D0F-0AB60575B0B6}"/>
              </a:ext>
            </a:extLst>
          </p:cNvPr>
          <p:cNvSpPr/>
          <p:nvPr/>
        </p:nvSpPr>
        <p:spPr>
          <a:xfrm>
            <a:off x="10021455" y="2813700"/>
            <a:ext cx="337314" cy="264610"/>
          </a:xfrm>
          <a:custGeom>
            <a:avLst/>
            <a:gdLst>
              <a:gd name="connsiteX0" fmla="*/ 337314 w 337314"/>
              <a:gd name="connsiteY0" fmla="*/ 258618 h 264610"/>
              <a:gd name="connsiteX1" fmla="*/ 32514 w 337314"/>
              <a:gd name="connsiteY1" fmla="*/ 230909 h 264610"/>
              <a:gd name="connsiteX2" fmla="*/ 23277 w 337314"/>
              <a:gd name="connsiteY2" fmla="*/ 0 h 26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314" h="264610">
                <a:moveTo>
                  <a:pt x="337314" y="258618"/>
                </a:moveTo>
                <a:cubicBezTo>
                  <a:pt x="211083" y="266315"/>
                  <a:pt x="84853" y="274012"/>
                  <a:pt x="32514" y="230909"/>
                </a:cubicBezTo>
                <a:cubicBezTo>
                  <a:pt x="-19825" y="187806"/>
                  <a:pt x="1726" y="93903"/>
                  <a:pt x="23277" y="0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E754B0-177B-0A1A-987A-CA8A3FA2D118}"/>
              </a:ext>
            </a:extLst>
          </p:cNvPr>
          <p:cNvSpPr txBox="1"/>
          <p:nvPr/>
        </p:nvSpPr>
        <p:spPr>
          <a:xfrm>
            <a:off x="5892476" y="2955819"/>
            <a:ext cx="2799265" cy="300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sz="1200" b="1" i="1" dirty="0">
                <a:solidFill>
                  <a:srgbClr val="C00000"/>
                </a:solidFill>
                <a:latin typeface="Bradley Hand ITC" panose="03070402050302030203" pitchFamily="66" charset="0"/>
              </a:rPr>
              <a:t>CTE #3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F07C0E8-A630-6345-1AFA-C682BF827B28}"/>
              </a:ext>
            </a:extLst>
          </p:cNvPr>
          <p:cNvSpPr/>
          <p:nvPr/>
        </p:nvSpPr>
        <p:spPr>
          <a:xfrm>
            <a:off x="5481783" y="3058349"/>
            <a:ext cx="434109" cy="227660"/>
          </a:xfrm>
          <a:custGeom>
            <a:avLst/>
            <a:gdLst>
              <a:gd name="connsiteX0" fmla="*/ 434109 w 434109"/>
              <a:gd name="connsiteY0" fmla="*/ 33696 h 227660"/>
              <a:gd name="connsiteX1" fmla="*/ 138545 w 434109"/>
              <a:gd name="connsiteY1" fmla="*/ 15223 h 227660"/>
              <a:gd name="connsiteX2" fmla="*/ 0 w 434109"/>
              <a:gd name="connsiteY2" fmla="*/ 227660 h 22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109" h="227660">
                <a:moveTo>
                  <a:pt x="434109" y="33696"/>
                </a:moveTo>
                <a:cubicBezTo>
                  <a:pt x="322503" y="8296"/>
                  <a:pt x="210897" y="-17104"/>
                  <a:pt x="138545" y="15223"/>
                </a:cubicBezTo>
                <a:cubicBezTo>
                  <a:pt x="66193" y="47550"/>
                  <a:pt x="33096" y="137605"/>
                  <a:pt x="0" y="227660"/>
                </a:cubicBezTo>
              </a:path>
            </a:pathLst>
          </a:custGeom>
          <a:noFill/>
          <a:ln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3F8AC-963A-7AE2-6B7D-09A422B193E1}"/>
              </a:ext>
            </a:extLst>
          </p:cNvPr>
          <p:cNvSpPr/>
          <p:nvPr/>
        </p:nvSpPr>
        <p:spPr>
          <a:xfrm>
            <a:off x="138112" y="3620655"/>
            <a:ext cx="11989233" cy="554786"/>
          </a:xfrm>
          <a:prstGeom prst="rect">
            <a:avLst/>
          </a:prstGeom>
          <a:solidFill>
            <a:srgbClr val="DAE3F3">
              <a:alpha val="36078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2EAE76-A1AA-5B2E-5970-34559A86DEB8}"/>
              </a:ext>
            </a:extLst>
          </p:cNvPr>
          <p:cNvSpPr txBox="1"/>
          <p:nvPr/>
        </p:nvSpPr>
        <p:spPr>
          <a:xfrm>
            <a:off x="9231718" y="4335612"/>
            <a:ext cx="2799265" cy="300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sz="1200" b="1" i="1" dirty="0">
                <a:solidFill>
                  <a:srgbClr val="C00000"/>
                </a:solidFill>
                <a:latin typeface="Bradley Hand ITC" panose="03070402050302030203" pitchFamily="66" charset="0"/>
              </a:rPr>
              <a:t>Actual Query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8EBE7A-2BB2-93A6-81CE-DCB754620C15}"/>
              </a:ext>
            </a:extLst>
          </p:cNvPr>
          <p:cNvSpPr/>
          <p:nvPr/>
        </p:nvSpPr>
        <p:spPr>
          <a:xfrm>
            <a:off x="8964001" y="4277906"/>
            <a:ext cx="337314" cy="264610"/>
          </a:xfrm>
          <a:custGeom>
            <a:avLst/>
            <a:gdLst>
              <a:gd name="connsiteX0" fmla="*/ 337314 w 337314"/>
              <a:gd name="connsiteY0" fmla="*/ 258618 h 264610"/>
              <a:gd name="connsiteX1" fmla="*/ 32514 w 337314"/>
              <a:gd name="connsiteY1" fmla="*/ 230909 h 264610"/>
              <a:gd name="connsiteX2" fmla="*/ 23277 w 337314"/>
              <a:gd name="connsiteY2" fmla="*/ 0 h 26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314" h="264610">
                <a:moveTo>
                  <a:pt x="337314" y="258618"/>
                </a:moveTo>
                <a:cubicBezTo>
                  <a:pt x="211083" y="266315"/>
                  <a:pt x="84853" y="274012"/>
                  <a:pt x="32514" y="230909"/>
                </a:cubicBezTo>
                <a:cubicBezTo>
                  <a:pt x="-19825" y="187806"/>
                  <a:pt x="1726" y="93903"/>
                  <a:pt x="23277" y="0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00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B85670-29FD-3FE5-C9DF-FB1642BB3F2F}"/>
              </a:ext>
            </a:extLst>
          </p:cNvPr>
          <p:cNvSpPr txBox="1"/>
          <p:nvPr/>
        </p:nvSpPr>
        <p:spPr>
          <a:xfrm>
            <a:off x="142240" y="233680"/>
            <a:ext cx="9214196" cy="13365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sz="6000" b="1" dirty="0">
                <a:latin typeface="Aptos Display" panose="020B0004020202020204" pitchFamily="34" charset="0"/>
              </a:rPr>
              <a:t>BREAK + Q &amp; 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D3B4DE7-633E-5921-4CE2-D30BB6714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5818"/>
            <a:ext cx="12192000" cy="343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F615F4-3FB7-23C4-A491-447286B30120}"/>
              </a:ext>
            </a:extLst>
          </p:cNvPr>
          <p:cNvSpPr txBox="1"/>
          <p:nvPr/>
        </p:nvSpPr>
        <p:spPr>
          <a:xfrm>
            <a:off x="142239" y="5545051"/>
            <a:ext cx="7154487" cy="9042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 plays a critical role in data analysis, and more importantly in drawing insights out of large, seemingly unrelated datasets. Here ransomware instances are collated together to draw a temporal relationship in the frequency of such attacks</a:t>
            </a:r>
          </a:p>
        </p:txBody>
      </p:sp>
    </p:spTree>
    <p:extLst>
      <p:ext uri="{BB962C8B-B14F-4D97-AF65-F5344CB8AC3E}">
        <p14:creationId xmlns:p14="http://schemas.microsoft.com/office/powerpoint/2010/main" val="2480552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81DBA72-3A79-125B-84A2-2B85AC98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91" y="150628"/>
            <a:ext cx="10515600" cy="602442"/>
          </a:xfrm>
        </p:spPr>
        <p:txBody>
          <a:bodyPr>
            <a:normAutofit/>
          </a:bodyPr>
          <a:lstStyle/>
          <a:p>
            <a:r>
              <a:rPr lang="en-US" sz="3600" b="1" dirty="0"/>
              <a:t>VIEWS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CAAB0-3C87-2B33-61A6-4C5115DBB65D}"/>
              </a:ext>
            </a:extLst>
          </p:cNvPr>
          <p:cNvSpPr txBox="1"/>
          <p:nvPr/>
        </p:nvSpPr>
        <p:spPr>
          <a:xfrm>
            <a:off x="331814" y="883228"/>
            <a:ext cx="12017203" cy="31438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b="1" dirty="0">
                <a:latin typeface="Aptos" panose="020B0004020202020204" pitchFamily="34" charset="0"/>
              </a:rPr>
              <a:t>Another powerful database management tool</a:t>
            </a:r>
          </a:p>
          <a:p>
            <a:pPr algn="l"/>
            <a:endParaRPr lang="en-US" b="1" dirty="0">
              <a:latin typeface="Aptos" panose="020B00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latin typeface="Aptos" panose="020B0004020202020204" pitchFamily="34" charset="0"/>
              </a:rPr>
              <a:t>A view is a stored and executed query. For all practical purposes it now acts as a “virtual table”.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latin typeface="Aptos" panose="020B00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latin typeface="Aptos" panose="020B0004020202020204" pitchFamily="34" charset="0"/>
              </a:rPr>
              <a:t>You can subsequently use it just like another table.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latin typeface="Aptos" panose="020B00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latin typeface="Aptos" panose="020B0004020202020204" pitchFamily="34" charset="0"/>
              </a:rPr>
              <a:t>The biggest advantages of VIEWS are: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ptos" panose="020B0004020202020204" pitchFamily="34" charset="0"/>
              </a:rPr>
              <a:t>Complex, Time Consuming Queries can be calculated once, and reused multiple times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ptos" panose="020B0004020202020204" pitchFamily="34" charset="0"/>
              </a:rPr>
              <a:t>Allowing certain users to have access to only specific fields in a table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ptos" panose="020B0004020202020204" pitchFamily="34" charset="0"/>
              </a:rPr>
              <a:t>Retrospectively rename column names by aliasing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ptos" panose="020B0004020202020204" pitchFamily="34" charset="0"/>
              </a:rPr>
              <a:t>Data Summary</a:t>
            </a:r>
          </a:p>
          <a:p>
            <a:endParaRPr lang="en-US" dirty="0">
              <a:latin typeface="Aptos" panose="020B0004020202020204" pitchFamily="34" charset="0"/>
            </a:endParaRPr>
          </a:p>
          <a:p>
            <a:pPr algn="l"/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813FB-5119-9EDD-58CC-6EB62D20972D}"/>
              </a:ext>
            </a:extLst>
          </p:cNvPr>
          <p:cNvSpPr txBox="1"/>
          <p:nvPr/>
        </p:nvSpPr>
        <p:spPr>
          <a:xfrm>
            <a:off x="5956760" y="4157214"/>
            <a:ext cx="57549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AS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view_name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&lt;routine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code&gt;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FE0C3-29EF-C6B2-00A3-26A982DD12D3}"/>
              </a:ext>
            </a:extLst>
          </p:cNvPr>
          <p:cNvSpPr txBox="1"/>
          <p:nvPr/>
        </p:nvSpPr>
        <p:spPr>
          <a:xfrm>
            <a:off x="331814" y="4157214"/>
            <a:ext cx="5283895" cy="181755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pPr marL="342900" indent="-3429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Let’s turn the complex query involving subqueries and LEFT JOIN as a VIEW</a:t>
            </a:r>
          </a:p>
          <a:p>
            <a:pPr marL="342900" indent="-3429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Once done, now you can use a VIEW as a </a:t>
            </a:r>
            <a:r>
              <a:rPr lang="en-US" sz="2000" i="1" dirty="0">
                <a:latin typeface="Aptos" panose="020B0004020202020204" pitchFamily="34" charset="0"/>
              </a:rPr>
              <a:t>usual table</a:t>
            </a:r>
          </a:p>
        </p:txBody>
      </p:sp>
    </p:spTree>
    <p:extLst>
      <p:ext uri="{BB962C8B-B14F-4D97-AF65-F5344CB8AC3E}">
        <p14:creationId xmlns:p14="http://schemas.microsoft.com/office/powerpoint/2010/main" val="2576576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81DBA72-3A79-125B-84A2-2B85AC98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91" y="150628"/>
            <a:ext cx="10515600" cy="602442"/>
          </a:xfrm>
        </p:spPr>
        <p:txBody>
          <a:bodyPr>
            <a:normAutofit/>
          </a:bodyPr>
          <a:lstStyle/>
          <a:p>
            <a:r>
              <a:rPr lang="en-US" sz="3600" b="1" dirty="0"/>
              <a:t>CREATE – The ‘C’ of C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US" sz="3600" b="1" dirty="0"/>
              <a:t>UD operations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4F4645-09C6-697A-F070-B813E4688464}"/>
              </a:ext>
            </a:extLst>
          </p:cNvPr>
          <p:cNvSpPr txBox="1"/>
          <p:nvPr/>
        </p:nvSpPr>
        <p:spPr>
          <a:xfrm>
            <a:off x="229291" y="859832"/>
            <a:ext cx="11454709" cy="10705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pPr marL="342900" indent="-3429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CRUD = ‘create’, ‘read’, ‘update’, ‘delete’</a:t>
            </a:r>
          </a:p>
          <a:p>
            <a:pPr marL="342900" indent="-3429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i="1" dirty="0">
                <a:latin typeface="Aptos" panose="020B0004020202020204" pitchFamily="34" charset="0"/>
              </a:rPr>
              <a:t>You will seldom use C, U, D</a:t>
            </a:r>
            <a:r>
              <a:rPr lang="en-US" sz="2000" dirty="0">
                <a:latin typeface="Aptos" panose="020B0004020202020204" pitchFamily="34" charset="0"/>
              </a:rPr>
              <a:t>. But still good to know…</a:t>
            </a:r>
            <a:endParaRPr lang="en-US" sz="2000" i="1" dirty="0">
              <a:latin typeface="Aptos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19387-184E-E8A0-DF85-DA4147F06231}"/>
              </a:ext>
            </a:extLst>
          </p:cNvPr>
          <p:cNvSpPr txBox="1"/>
          <p:nvPr/>
        </p:nvSpPr>
        <p:spPr>
          <a:xfrm>
            <a:off x="332509" y="2068945"/>
            <a:ext cx="11259127" cy="19119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CREATE TABLE </a:t>
            </a:r>
            <a:r>
              <a:rPr lang="en-US" dirty="0" err="1">
                <a:latin typeface="Consolas" panose="020B0609020204030204" pitchFamily="49" charset="0"/>
              </a:rPr>
              <a:t>tablename</a:t>
            </a:r>
            <a:r>
              <a:rPr lang="en-US" dirty="0"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dirty="0" err="1">
                <a:latin typeface="Consolas" panose="020B0609020204030204" pitchFamily="49" charset="0"/>
              </a:rPr>
              <a:t>column_name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 err="1">
                <a:latin typeface="Consolas" panose="020B0609020204030204" pitchFamily="49" charset="0"/>
              </a:rPr>
              <a:t>data_type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i="1" dirty="0" err="1">
                <a:latin typeface="Consolas" panose="020B0609020204030204" pitchFamily="49" charset="0"/>
              </a:rPr>
              <a:t>default_value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i="1" dirty="0" err="1">
                <a:latin typeface="Consolas" panose="020B0609020204030204" pitchFamily="49" charset="0"/>
              </a:rPr>
              <a:t>identity_specification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i="1" dirty="0" err="1">
                <a:latin typeface="Consolas" panose="020B0609020204030204" pitchFamily="49" charset="0"/>
              </a:rPr>
              <a:t>column_constraint</a:t>
            </a:r>
            <a:r>
              <a:rPr lang="en-US" i="1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 err="1">
                <a:latin typeface="Consolas" panose="020B0609020204030204" pitchFamily="49" charset="0"/>
              </a:rPr>
              <a:t>column_name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 err="1">
                <a:latin typeface="Consolas" panose="020B0609020204030204" pitchFamily="49" charset="0"/>
              </a:rPr>
              <a:t>data_type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i="1" dirty="0" err="1">
                <a:latin typeface="Consolas" panose="020B0609020204030204" pitchFamily="49" charset="0"/>
              </a:rPr>
              <a:t>default_value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i="1" dirty="0" err="1">
                <a:latin typeface="Consolas" panose="020B0609020204030204" pitchFamily="49" charset="0"/>
              </a:rPr>
              <a:t>identity_specification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i="1" dirty="0" err="1">
                <a:latin typeface="Consolas" panose="020B0609020204030204" pitchFamily="49" charset="0"/>
              </a:rPr>
              <a:t>column_constraint</a:t>
            </a:r>
            <a:r>
              <a:rPr lang="en-US" i="1" dirty="0">
                <a:latin typeface="Consolas" panose="020B0609020204030204" pitchFamily="49" charset="0"/>
              </a:rPr>
              <a:t>,</a:t>
            </a:r>
          </a:p>
          <a:p>
            <a:r>
              <a:rPr lang="en-US" i="1" dirty="0">
                <a:latin typeface="Consolas" panose="020B0609020204030204" pitchFamily="49" charset="0"/>
              </a:rPr>
              <a:t>…,</a:t>
            </a:r>
          </a:p>
          <a:p>
            <a:r>
              <a:rPr lang="en-US" i="1" dirty="0" err="1">
                <a:latin typeface="Consolas" panose="020B0609020204030204" pitchFamily="49" charset="0"/>
              </a:rPr>
              <a:t>table_constraints</a:t>
            </a:r>
            <a:r>
              <a:rPr lang="en-US" i="1" dirty="0">
                <a:latin typeface="Consolas" panose="020B0609020204030204" pitchFamily="49" charset="0"/>
              </a:rPr>
              <a:t>,</a:t>
            </a:r>
          </a:p>
          <a:p>
            <a:r>
              <a:rPr lang="en-US" i="1" dirty="0" err="1">
                <a:latin typeface="Consolas" panose="020B0609020204030204" pitchFamily="49" charset="0"/>
              </a:rPr>
              <a:t>table_constraints</a:t>
            </a:r>
            <a:endParaRPr lang="en-US" i="1" dirty="0">
              <a:latin typeface="Consolas" panose="020B0609020204030204" pitchFamily="49" charset="0"/>
            </a:endParaRPr>
          </a:p>
          <a:p>
            <a:pPr algn="l"/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554FEA-1A4E-B156-7AF1-91DE253A9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5532"/>
            <a:ext cx="12192000" cy="235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63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81DBA72-3A79-125B-84A2-2B85AC98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91" y="150628"/>
            <a:ext cx="10515600" cy="602442"/>
          </a:xfrm>
        </p:spPr>
        <p:txBody>
          <a:bodyPr>
            <a:normAutofit/>
          </a:bodyPr>
          <a:lstStyle/>
          <a:p>
            <a:r>
              <a:rPr lang="en-US" sz="3600" b="1" dirty="0"/>
              <a:t>UPDATE – The ‘U’ of C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US" sz="3600" b="1" dirty="0"/>
              <a:t>UD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9B7126-815F-2802-3968-6130144BEBAD}"/>
              </a:ext>
            </a:extLst>
          </p:cNvPr>
          <p:cNvSpPr txBox="1"/>
          <p:nvPr/>
        </p:nvSpPr>
        <p:spPr>
          <a:xfrm>
            <a:off x="229291" y="1034472"/>
            <a:ext cx="11259127" cy="19119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b="1" dirty="0"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 err="1">
                <a:latin typeface="Consolas" panose="020B0609020204030204" pitchFamily="49" charset="0"/>
              </a:rPr>
              <a:t>tablename</a:t>
            </a:r>
            <a:endParaRPr lang="en-US" i="1" dirty="0">
              <a:latin typeface="Consolas" panose="020B0609020204030204" pitchFamily="49" charset="0"/>
            </a:endParaRPr>
          </a:p>
          <a:p>
            <a:pPr algn="l"/>
            <a:endParaRPr lang="en-US" i="1" dirty="0">
              <a:latin typeface="Consolas" panose="020B0609020204030204" pitchFamily="49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 err="1">
                <a:latin typeface="Consolas" panose="020B0609020204030204" pitchFamily="49" charset="0"/>
              </a:rPr>
              <a:t>column_name</a:t>
            </a:r>
            <a:r>
              <a:rPr lang="en-US" i="1" dirty="0">
                <a:latin typeface="Consolas" panose="020B0609020204030204" pitchFamily="49" charset="0"/>
              </a:rPr>
              <a:t> = value,</a:t>
            </a:r>
          </a:p>
          <a:p>
            <a:pPr algn="l"/>
            <a:r>
              <a:rPr lang="en-US" i="1" dirty="0" err="1">
                <a:latin typeface="Consolas" panose="020B0609020204030204" pitchFamily="49" charset="0"/>
              </a:rPr>
              <a:t>column_name</a:t>
            </a:r>
            <a:r>
              <a:rPr lang="en-US" i="1" dirty="0">
                <a:latin typeface="Consolas" panose="020B0609020204030204" pitchFamily="49" charset="0"/>
              </a:rPr>
              <a:t>  = value,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 err="1">
                <a:latin typeface="Consolas" panose="020B0609020204030204" pitchFamily="49" charset="0"/>
              </a:rPr>
              <a:t>search_condition</a:t>
            </a:r>
            <a:endParaRPr lang="en-US" i="1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1F440-390A-AE39-B133-790D5C84E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743" y="3227802"/>
            <a:ext cx="4257675" cy="1952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EA33CE-686E-930D-392D-1EAEFDB7ECA2}"/>
              </a:ext>
            </a:extLst>
          </p:cNvPr>
          <p:cNvSpPr txBox="1"/>
          <p:nvPr/>
        </p:nvSpPr>
        <p:spPr>
          <a:xfrm>
            <a:off x="229291" y="3149600"/>
            <a:ext cx="6587145" cy="302029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dirty="0">
                <a:latin typeface="Aptos" panose="020B0004020202020204" pitchFamily="34" charset="0"/>
              </a:rPr>
              <a:t>After making every modification to the database- you should </a:t>
            </a:r>
            <a:r>
              <a:rPr lang="en-US" i="1" dirty="0">
                <a:latin typeface="Aptos" panose="020B0004020202020204" pitchFamily="34" charset="0"/>
              </a:rPr>
              <a:t>commit the changes. </a:t>
            </a:r>
          </a:p>
          <a:p>
            <a:pPr algn="l"/>
            <a:endParaRPr lang="en-US" dirty="0">
              <a:latin typeface="Aptos" panose="020B0004020202020204" pitchFamily="34" charset="0"/>
            </a:endParaRPr>
          </a:p>
          <a:p>
            <a:pPr algn="l"/>
            <a:r>
              <a:rPr lang="en-US" b="1" dirty="0">
                <a:latin typeface="Aptos" panose="020B0004020202020204" pitchFamily="34" charset="0"/>
              </a:rPr>
              <a:t>ROLLBACK</a:t>
            </a:r>
            <a:r>
              <a:rPr lang="en-US" dirty="0">
                <a:latin typeface="Aptos" panose="020B0004020202020204" pitchFamily="34" charset="0"/>
              </a:rPr>
              <a:t> statement reverts the database to the old status. </a:t>
            </a:r>
          </a:p>
          <a:p>
            <a:pPr algn="l"/>
            <a:r>
              <a:rPr lang="en-US" b="1" dirty="0">
                <a:latin typeface="Aptos" panose="020B0004020202020204" pitchFamily="34" charset="0"/>
              </a:rPr>
              <a:t>COMMIT </a:t>
            </a:r>
            <a:r>
              <a:rPr lang="en-US" dirty="0">
                <a:latin typeface="Aptos" panose="020B0004020202020204" pitchFamily="34" charset="0"/>
              </a:rPr>
              <a:t>statement does manual commits.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>
                <a:latin typeface="Bradley Hand ITC" panose="03070402050302030203" pitchFamily="66" charset="0"/>
              </a:rPr>
              <a:t>Surprise! Doesn’t work in DBeaver. So if you wish to play around with this, undo it too. </a:t>
            </a:r>
          </a:p>
          <a:p>
            <a:pPr algn="l"/>
            <a:endParaRPr lang="en-US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485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81DBA72-3A79-125B-84A2-2B85AC98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91" y="150628"/>
            <a:ext cx="10515600" cy="602442"/>
          </a:xfrm>
        </p:spPr>
        <p:txBody>
          <a:bodyPr>
            <a:normAutofit/>
          </a:bodyPr>
          <a:lstStyle/>
          <a:p>
            <a:r>
              <a:rPr lang="en-US" sz="3600" b="1" dirty="0"/>
              <a:t>DELETE – The ‘D’ of C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US" sz="3600" b="1" dirty="0"/>
              <a:t>UD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9B7126-815F-2802-3968-6130144BEBAD}"/>
              </a:ext>
            </a:extLst>
          </p:cNvPr>
          <p:cNvSpPr txBox="1"/>
          <p:nvPr/>
        </p:nvSpPr>
        <p:spPr>
          <a:xfrm>
            <a:off x="229291" y="1034472"/>
            <a:ext cx="11259127" cy="10437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b="1" dirty="0">
                <a:latin typeface="Consolas" panose="020B0609020204030204" pitchFamily="49" charset="0"/>
              </a:rPr>
              <a:t>DELETE 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 err="1">
                <a:latin typeface="Consolas" panose="020B0609020204030204" pitchFamily="49" charset="0"/>
              </a:rPr>
              <a:t>tablename</a:t>
            </a:r>
            <a:endParaRPr lang="en-US" i="1" dirty="0">
              <a:latin typeface="Consolas" panose="020B0609020204030204" pitchFamily="49" charset="0"/>
            </a:endParaRPr>
          </a:p>
          <a:p>
            <a:pPr algn="l"/>
            <a:endParaRPr lang="en-US" i="1" dirty="0">
              <a:latin typeface="Consolas" panose="020B0609020204030204" pitchFamily="49" charset="0"/>
            </a:endParaRP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 err="1">
                <a:latin typeface="Consolas" panose="020B0609020204030204" pitchFamily="49" charset="0"/>
              </a:rPr>
              <a:t>search_condition</a:t>
            </a:r>
            <a:endParaRPr lang="en-US" i="1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486CD-79AE-EA30-A680-CD49B9FD4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77"/>
          <a:stretch/>
        </p:blipFill>
        <p:spPr>
          <a:xfrm>
            <a:off x="229292" y="2262909"/>
            <a:ext cx="5238636" cy="3281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839936-1A24-5AE1-D677-3D422C6F0263}"/>
              </a:ext>
            </a:extLst>
          </p:cNvPr>
          <p:cNvSpPr txBox="1"/>
          <p:nvPr/>
        </p:nvSpPr>
        <p:spPr>
          <a:xfrm>
            <a:off x="5771110" y="2524309"/>
            <a:ext cx="5940600" cy="350703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b="1" dirty="0">
                <a:latin typeface="Aptos" panose="020B0004020202020204" pitchFamily="34" charset="0"/>
              </a:rPr>
              <a:t>CAUTION!</a:t>
            </a:r>
            <a:r>
              <a:rPr lang="en-US" dirty="0">
                <a:latin typeface="Aptos" panose="020B0004020202020204" pitchFamily="34" charset="0"/>
              </a:rPr>
              <a:t>  All exercises at this stage will result in permanent changes. </a:t>
            </a:r>
          </a:p>
          <a:p>
            <a:pPr algn="l"/>
            <a:endParaRPr lang="en-US" dirty="0">
              <a:latin typeface="Aptos" panose="020B0004020202020204" pitchFamily="34" charset="0"/>
            </a:endParaRPr>
          </a:p>
          <a:p>
            <a:pPr algn="l"/>
            <a:r>
              <a:rPr lang="en-US" dirty="0">
                <a:latin typeface="Aptos" panose="020B0004020202020204" pitchFamily="34" charset="0"/>
              </a:rPr>
              <a:t>You can try the subsequent exercises after running this SQL instruction</a:t>
            </a:r>
          </a:p>
          <a:p>
            <a:pPr algn="l"/>
            <a:endParaRPr lang="en-US" dirty="0">
              <a:latin typeface="Aptos" panose="020B00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Portfolio_TEST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Portfolio p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latin typeface="Aptos" panose="020B0004020202020204" pitchFamily="34" charset="0"/>
              </a:rPr>
              <a:t>This will create another table in the DB. You may have to refresh the DB once or twice.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311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81DBA72-3A79-125B-84A2-2B85AC98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91" y="150628"/>
            <a:ext cx="10515600" cy="602442"/>
          </a:xfrm>
        </p:spPr>
        <p:txBody>
          <a:bodyPr>
            <a:normAutofit/>
          </a:bodyPr>
          <a:lstStyle/>
          <a:p>
            <a:r>
              <a:rPr lang="en-US" sz="3600" b="1" dirty="0"/>
              <a:t>Some exercises on DML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39936-1A24-5AE1-D677-3D422C6F0263}"/>
              </a:ext>
            </a:extLst>
          </p:cNvPr>
          <p:cNvSpPr txBox="1"/>
          <p:nvPr/>
        </p:nvSpPr>
        <p:spPr>
          <a:xfrm>
            <a:off x="386309" y="1046491"/>
            <a:ext cx="10143145" cy="350703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b="1" dirty="0">
                <a:latin typeface="Aptos" panose="020B0004020202020204" pitchFamily="34" charset="0"/>
              </a:rPr>
              <a:t>CAUTION!</a:t>
            </a:r>
            <a:r>
              <a:rPr lang="en-US" dirty="0">
                <a:latin typeface="Aptos" panose="020B0004020202020204" pitchFamily="34" charset="0"/>
              </a:rPr>
              <a:t>  All exercises at this stage will result in permanent changes. </a:t>
            </a:r>
          </a:p>
          <a:p>
            <a:pPr algn="l"/>
            <a:endParaRPr lang="en-US" dirty="0">
              <a:latin typeface="Aptos" panose="020B0004020202020204" pitchFamily="34" charset="0"/>
            </a:endParaRPr>
          </a:p>
          <a:p>
            <a:pPr marL="285750" marR="0" indent="-28575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deleting all rows with ‘ADANIENT’ as Tickers from PORTFOLIO_TEST</a:t>
            </a:r>
          </a:p>
          <a:p>
            <a:pPr marL="285750" marR="0" indent="-28575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incrementing the Qty by 10% for all entries wherever the Ticker = ‘ICICI’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marR="0" indent="-285750"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Try to delete all rows with Year = 2017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Hint: use SUBSTR(Text, Start, Length) to extract the year from the date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685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B85670-29FD-3FE5-C9DF-FB1642BB3F2F}"/>
              </a:ext>
            </a:extLst>
          </p:cNvPr>
          <p:cNvSpPr txBox="1"/>
          <p:nvPr/>
        </p:nvSpPr>
        <p:spPr>
          <a:xfrm>
            <a:off x="142240" y="233680"/>
            <a:ext cx="9214196" cy="13365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sz="6000" b="1" dirty="0">
                <a:latin typeface="Aptos Display" panose="020B0004020202020204" pitchFamily="34" charset="0"/>
              </a:rPr>
              <a:t>Congratulations!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20599-AE16-9284-AD58-D5EAB6F80928}"/>
              </a:ext>
            </a:extLst>
          </p:cNvPr>
          <p:cNvSpPr txBox="1"/>
          <p:nvPr/>
        </p:nvSpPr>
        <p:spPr>
          <a:xfrm>
            <a:off x="266237" y="1277400"/>
            <a:ext cx="7058199" cy="350703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b="1" dirty="0">
                <a:latin typeface="Aptos" panose="020B0004020202020204" pitchFamily="34" charset="0"/>
              </a:rPr>
              <a:t>What now are the next steps?</a:t>
            </a:r>
          </a:p>
          <a:p>
            <a:pPr algn="l"/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342900" indent="-342900" algn="l">
              <a:spcBef>
                <a:spcPts val="1800"/>
              </a:spcBef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Pick up a book and browse through it. There is plenty I didn’t cover.</a:t>
            </a:r>
          </a:p>
          <a:p>
            <a:pPr marL="342900" indent="-342900" algn="l">
              <a:spcBef>
                <a:spcPts val="1800"/>
              </a:spcBef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Download a large data set and set up a DB at home, and practice on it.</a:t>
            </a:r>
          </a:p>
          <a:p>
            <a:pPr marL="342900" indent="-342900" algn="l">
              <a:spcBef>
                <a:spcPts val="1800"/>
              </a:spcBef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Make your own DB centric project</a:t>
            </a:r>
          </a:p>
          <a:p>
            <a:pPr marL="800100" lvl="1" indent="-342900">
              <a:spcBef>
                <a:spcPts val="1800"/>
              </a:spcBef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ML Projects are ripe for this</a:t>
            </a:r>
          </a:p>
          <a:p>
            <a:pPr marL="800100" lvl="1" indent="-342900">
              <a:spcBef>
                <a:spcPts val="1800"/>
              </a:spcBef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Market data based projects are perfect for it</a:t>
            </a:r>
          </a:p>
          <a:p>
            <a:pPr algn="l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20E86-1388-A382-B856-52883AEAC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433" y="581891"/>
            <a:ext cx="4719583" cy="583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4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EAB3-1105-E40F-8D62-007F9770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4" y="16981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A super brief introduction to DBMS ideas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046C4-448A-4BD1-1037-D62A94C9A5E2}"/>
              </a:ext>
            </a:extLst>
          </p:cNvPr>
          <p:cNvSpPr txBox="1"/>
          <p:nvPr/>
        </p:nvSpPr>
        <p:spPr>
          <a:xfrm>
            <a:off x="523783" y="1606858"/>
            <a:ext cx="2627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ptos" panose="020B0004020202020204" pitchFamily="34" charset="0"/>
              </a:rPr>
              <a:t>Historical Context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3233F-5DB1-B233-14C9-122124BDF734}"/>
              </a:ext>
            </a:extLst>
          </p:cNvPr>
          <p:cNvSpPr txBox="1"/>
          <p:nvPr/>
        </p:nvSpPr>
        <p:spPr>
          <a:xfrm>
            <a:off x="523783" y="1844641"/>
            <a:ext cx="262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ptos" panose="020B0004020202020204" pitchFamily="34" charset="0"/>
              </a:rPr>
              <a:t>Explosion of Data in 1970s/80s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1F7F6-6B09-6478-3F48-0986D070214C}"/>
              </a:ext>
            </a:extLst>
          </p:cNvPr>
          <p:cNvSpPr txBox="1"/>
          <p:nvPr/>
        </p:nvSpPr>
        <p:spPr>
          <a:xfrm>
            <a:off x="4919709" y="1606858"/>
            <a:ext cx="2627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ptos" panose="020B0004020202020204" pitchFamily="34" charset="0"/>
              </a:rPr>
              <a:t>What pain points it solves?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A8C27-133B-50B8-1471-69DF4A6734B3}"/>
              </a:ext>
            </a:extLst>
          </p:cNvPr>
          <p:cNvSpPr txBox="1"/>
          <p:nvPr/>
        </p:nvSpPr>
        <p:spPr>
          <a:xfrm>
            <a:off x="4919709" y="1930023"/>
            <a:ext cx="262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ptos" panose="020B0004020202020204" pitchFamily="34" charset="0"/>
              </a:rPr>
              <a:t>Fast R/W of Massive Data</a:t>
            </a:r>
          </a:p>
          <a:p>
            <a:pPr algn="ctr"/>
            <a:r>
              <a:rPr lang="en-US" sz="1200" dirty="0">
                <a:latin typeface="Aptos" panose="020B0004020202020204" pitchFamily="34" charset="0"/>
              </a:rPr>
              <a:t>Multi-user environment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B3AC5-FF36-3DEE-DE36-6D93F0D965F9}"/>
              </a:ext>
            </a:extLst>
          </p:cNvPr>
          <p:cNvSpPr txBox="1"/>
          <p:nvPr/>
        </p:nvSpPr>
        <p:spPr>
          <a:xfrm>
            <a:off x="8782975" y="1606858"/>
            <a:ext cx="2627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ptos" panose="020B0004020202020204" pitchFamily="34" charset="0"/>
              </a:rPr>
              <a:t>DBMS Paradigm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6C19C-2CD7-BF42-1B58-73BDAE93E92D}"/>
              </a:ext>
            </a:extLst>
          </p:cNvPr>
          <p:cNvSpPr txBox="1"/>
          <p:nvPr/>
        </p:nvSpPr>
        <p:spPr>
          <a:xfrm>
            <a:off x="8782975" y="1930023"/>
            <a:ext cx="2627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ptos" panose="020B0004020202020204" pitchFamily="34" charset="0"/>
              </a:rPr>
              <a:t>Atomicity (All or None)</a:t>
            </a:r>
          </a:p>
          <a:p>
            <a:pPr algn="ctr"/>
            <a:r>
              <a:rPr lang="en-US" sz="1200" dirty="0">
                <a:latin typeface="Aptos" panose="020B0004020202020204" pitchFamily="34" charset="0"/>
              </a:rPr>
              <a:t>Consistency (State Machine)</a:t>
            </a:r>
          </a:p>
          <a:p>
            <a:pPr algn="ctr"/>
            <a:r>
              <a:rPr lang="en-US" sz="1200" dirty="0">
                <a:latin typeface="Aptos" panose="020B0004020202020204" pitchFamily="34" charset="0"/>
              </a:rPr>
              <a:t>Isolated (User Isolation)</a:t>
            </a:r>
          </a:p>
          <a:p>
            <a:pPr algn="ctr"/>
            <a:r>
              <a:rPr lang="en-US" sz="1200" dirty="0">
                <a:latin typeface="Aptos" panose="020B0004020202020204" pitchFamily="34" charset="0"/>
              </a:rPr>
              <a:t>Durable (Crash Resilience)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9BF39-C42E-2CC9-0FC9-B4ACD653B10C}"/>
              </a:ext>
            </a:extLst>
          </p:cNvPr>
          <p:cNvSpPr txBox="1"/>
          <p:nvPr/>
        </p:nvSpPr>
        <p:spPr>
          <a:xfrm>
            <a:off x="523783" y="4143148"/>
            <a:ext cx="2627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ptos" panose="020B0004020202020204" pitchFamily="34" charset="0"/>
              </a:rPr>
              <a:t>DBMS Generations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721DF7-A47A-3E99-35FE-EAFE31C0AE82}"/>
              </a:ext>
            </a:extLst>
          </p:cNvPr>
          <p:cNvSpPr txBox="1"/>
          <p:nvPr/>
        </p:nvSpPr>
        <p:spPr>
          <a:xfrm>
            <a:off x="523783" y="4466313"/>
            <a:ext cx="2627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ptos" panose="020B0004020202020204" pitchFamily="34" charset="0"/>
              </a:rPr>
              <a:t>Hierarchical, Network</a:t>
            </a:r>
          </a:p>
          <a:p>
            <a:pPr algn="ctr"/>
            <a:r>
              <a:rPr lang="en-US" sz="1200" dirty="0">
                <a:latin typeface="Aptos" panose="020B0004020202020204" pitchFamily="34" charset="0"/>
              </a:rPr>
              <a:t>Relational</a:t>
            </a:r>
          </a:p>
          <a:p>
            <a:pPr algn="ctr"/>
            <a:r>
              <a:rPr lang="en-US" sz="1200" dirty="0">
                <a:latin typeface="Aptos" panose="020B0004020202020204" pitchFamily="34" charset="0"/>
              </a:rPr>
              <a:t>NoSQL</a:t>
            </a:r>
          </a:p>
          <a:p>
            <a:pPr algn="ctr"/>
            <a:r>
              <a:rPr lang="en-US" sz="1200" dirty="0">
                <a:latin typeface="Aptos" panose="020B0004020202020204" pitchFamily="34" charset="0"/>
              </a:rPr>
              <a:t>NewSQL</a:t>
            </a:r>
          </a:p>
        </p:txBody>
      </p:sp>
    </p:spTree>
    <p:extLst>
      <p:ext uri="{BB962C8B-B14F-4D97-AF65-F5344CB8AC3E}">
        <p14:creationId xmlns:p14="http://schemas.microsoft.com/office/powerpoint/2010/main" val="142158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EAB3-1105-E40F-8D62-007F9770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4" y="16981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A super brief introduction to DBMS ideas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046C4-448A-4BD1-1037-D62A94C9A5E2}"/>
              </a:ext>
            </a:extLst>
          </p:cNvPr>
          <p:cNvSpPr txBox="1"/>
          <p:nvPr/>
        </p:nvSpPr>
        <p:spPr>
          <a:xfrm>
            <a:off x="523783" y="1606858"/>
            <a:ext cx="2627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ptos" panose="020B0004020202020204" pitchFamily="34" charset="0"/>
              </a:rPr>
              <a:t>Historical Context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3233F-5DB1-B233-14C9-122124BDF734}"/>
              </a:ext>
            </a:extLst>
          </p:cNvPr>
          <p:cNvSpPr txBox="1"/>
          <p:nvPr/>
        </p:nvSpPr>
        <p:spPr>
          <a:xfrm>
            <a:off x="523783" y="1844641"/>
            <a:ext cx="262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ptos" panose="020B0004020202020204" pitchFamily="34" charset="0"/>
              </a:rPr>
              <a:t>Explosion of Data in 1970s/80s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1F7F6-6B09-6478-3F48-0986D070214C}"/>
              </a:ext>
            </a:extLst>
          </p:cNvPr>
          <p:cNvSpPr txBox="1"/>
          <p:nvPr/>
        </p:nvSpPr>
        <p:spPr>
          <a:xfrm>
            <a:off x="4919709" y="1606858"/>
            <a:ext cx="2627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ptos" panose="020B0004020202020204" pitchFamily="34" charset="0"/>
              </a:rPr>
              <a:t>What pain points it solves?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A8C27-133B-50B8-1471-69DF4A6734B3}"/>
              </a:ext>
            </a:extLst>
          </p:cNvPr>
          <p:cNvSpPr txBox="1"/>
          <p:nvPr/>
        </p:nvSpPr>
        <p:spPr>
          <a:xfrm>
            <a:off x="4919709" y="1930023"/>
            <a:ext cx="262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ptos" panose="020B0004020202020204" pitchFamily="34" charset="0"/>
              </a:rPr>
              <a:t>Fast R/W of Massive Data</a:t>
            </a:r>
          </a:p>
          <a:p>
            <a:pPr algn="ctr"/>
            <a:r>
              <a:rPr lang="en-US" sz="1200" dirty="0">
                <a:latin typeface="Aptos" panose="020B0004020202020204" pitchFamily="34" charset="0"/>
              </a:rPr>
              <a:t>Multi-user environment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B3AC5-FF36-3DEE-DE36-6D93F0D965F9}"/>
              </a:ext>
            </a:extLst>
          </p:cNvPr>
          <p:cNvSpPr txBox="1"/>
          <p:nvPr/>
        </p:nvSpPr>
        <p:spPr>
          <a:xfrm>
            <a:off x="8782975" y="1606858"/>
            <a:ext cx="2627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ptos" panose="020B0004020202020204" pitchFamily="34" charset="0"/>
              </a:rPr>
              <a:t>DBMS Paradigm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6C19C-2CD7-BF42-1B58-73BDAE93E92D}"/>
              </a:ext>
            </a:extLst>
          </p:cNvPr>
          <p:cNvSpPr txBox="1"/>
          <p:nvPr/>
        </p:nvSpPr>
        <p:spPr>
          <a:xfrm>
            <a:off x="8782975" y="1930023"/>
            <a:ext cx="2627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ptos" panose="020B0004020202020204" pitchFamily="34" charset="0"/>
              </a:rPr>
              <a:t>Atomicity (All or None)</a:t>
            </a:r>
          </a:p>
          <a:p>
            <a:pPr algn="ctr"/>
            <a:r>
              <a:rPr lang="en-US" sz="1200" dirty="0">
                <a:latin typeface="Aptos" panose="020B0004020202020204" pitchFamily="34" charset="0"/>
              </a:rPr>
              <a:t>Consistency (State Machine)</a:t>
            </a:r>
          </a:p>
          <a:p>
            <a:pPr algn="ctr"/>
            <a:r>
              <a:rPr lang="en-US" sz="1200" dirty="0">
                <a:latin typeface="Aptos" panose="020B0004020202020204" pitchFamily="34" charset="0"/>
              </a:rPr>
              <a:t>Isolated (User Isolation)</a:t>
            </a:r>
          </a:p>
          <a:p>
            <a:pPr algn="ctr"/>
            <a:r>
              <a:rPr lang="en-US" sz="1200" dirty="0">
                <a:latin typeface="Aptos" panose="020B0004020202020204" pitchFamily="34" charset="0"/>
              </a:rPr>
              <a:t>Durable (Crash Resilience)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9BF39-C42E-2CC9-0FC9-B4ACD653B10C}"/>
              </a:ext>
            </a:extLst>
          </p:cNvPr>
          <p:cNvSpPr txBox="1"/>
          <p:nvPr/>
        </p:nvSpPr>
        <p:spPr>
          <a:xfrm>
            <a:off x="523783" y="4143148"/>
            <a:ext cx="2627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ptos" panose="020B0004020202020204" pitchFamily="34" charset="0"/>
              </a:rPr>
              <a:t>DBMS Generations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721DF7-A47A-3E99-35FE-EAFE31C0AE82}"/>
              </a:ext>
            </a:extLst>
          </p:cNvPr>
          <p:cNvSpPr txBox="1"/>
          <p:nvPr/>
        </p:nvSpPr>
        <p:spPr>
          <a:xfrm>
            <a:off x="523783" y="4466313"/>
            <a:ext cx="2627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ptos" panose="020B0004020202020204" pitchFamily="34" charset="0"/>
              </a:rPr>
              <a:t>Hierarchical, Network</a:t>
            </a:r>
          </a:p>
          <a:p>
            <a:pPr algn="ctr"/>
            <a:r>
              <a:rPr lang="en-US" sz="1200" dirty="0">
                <a:latin typeface="Aptos" panose="020B0004020202020204" pitchFamily="34" charset="0"/>
              </a:rPr>
              <a:t>Relational</a:t>
            </a:r>
          </a:p>
          <a:p>
            <a:pPr algn="ctr"/>
            <a:r>
              <a:rPr lang="en-US" sz="1200" dirty="0">
                <a:latin typeface="Aptos" panose="020B0004020202020204" pitchFamily="34" charset="0"/>
              </a:rPr>
              <a:t>NoSQL</a:t>
            </a:r>
          </a:p>
          <a:p>
            <a:pPr algn="ctr"/>
            <a:r>
              <a:rPr lang="en-US" sz="1200" dirty="0">
                <a:latin typeface="Aptos" panose="020B0004020202020204" pitchFamily="34" charset="0"/>
              </a:rPr>
              <a:t>NewSQL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2D57D-7EBB-DF4F-88C6-EB6FD650BCF9}"/>
              </a:ext>
            </a:extLst>
          </p:cNvPr>
          <p:cNvSpPr/>
          <p:nvPr/>
        </p:nvSpPr>
        <p:spPr>
          <a:xfrm>
            <a:off x="1393794" y="4678532"/>
            <a:ext cx="870012" cy="19530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380514-DAC4-5A9C-2C58-57CA1B32D52B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263806" y="3567039"/>
            <a:ext cx="2394011" cy="120914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23A2D3-793E-2E7C-AE80-3947B9548B1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263806" y="4776187"/>
            <a:ext cx="2394011" cy="1305017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>
            <a:extLst>
              <a:ext uri="{FF2B5EF4-FFF2-40B4-BE49-F238E27FC236}">
                <a16:creationId xmlns:a16="http://schemas.microsoft.com/office/drawing/2014/main" id="{196CD6DF-80EF-8774-D579-18EED2E7E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490" r="58994"/>
          <a:stretch/>
        </p:blipFill>
        <p:spPr>
          <a:xfrm>
            <a:off x="4267199" y="2824339"/>
            <a:ext cx="988381" cy="40990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971CABD-2D36-6398-6015-7AFD98B092EA}"/>
              </a:ext>
            </a:extLst>
          </p:cNvPr>
          <p:cNvSpPr txBox="1"/>
          <p:nvPr/>
        </p:nvSpPr>
        <p:spPr>
          <a:xfrm>
            <a:off x="5255579" y="3479448"/>
            <a:ext cx="6773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rDBMS is based on the relational model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Designs data structures as relations(tables) with attributes (columns)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Relationship between tables is possible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B7A138-F2DF-6837-02EF-45F6B3C1CA75}"/>
              </a:ext>
            </a:extLst>
          </p:cNvPr>
          <p:cNvSpPr txBox="1"/>
          <p:nvPr/>
        </p:nvSpPr>
        <p:spPr>
          <a:xfrm>
            <a:off x="5252618" y="5105817"/>
            <a:ext cx="49981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Operations have ability to act on set of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Thus manipulating on massive data is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No concept of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36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5B7C-717C-28E9-93E5-4A0AF18B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29" y="28522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SQL: A powerful tool to manipulate rDBMS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6C66B4-AEB5-E04D-7E80-EF78E6B46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1" y="1610790"/>
            <a:ext cx="10174797" cy="308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50F5A6-1298-5974-B82A-59C00E70BC24}"/>
              </a:ext>
            </a:extLst>
          </p:cNvPr>
          <p:cNvSpPr txBox="1"/>
          <p:nvPr/>
        </p:nvSpPr>
        <p:spPr>
          <a:xfrm>
            <a:off x="1234736" y="5618788"/>
            <a:ext cx="2627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Aptos" panose="020B0004020202020204" pitchFamily="34" charset="0"/>
              </a:rPr>
              <a:t>4 Components of SQL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16174-C082-80FB-EB56-DE0EF7B4426B}"/>
              </a:ext>
            </a:extLst>
          </p:cNvPr>
          <p:cNvSpPr txBox="1"/>
          <p:nvPr/>
        </p:nvSpPr>
        <p:spPr>
          <a:xfrm>
            <a:off x="1234736" y="5941953"/>
            <a:ext cx="262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0B0004020202020204" pitchFamily="34" charset="0"/>
              </a:rPr>
              <a:t>DQL, DML, DDL, DCL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47481-7F1B-7163-48B3-9CEC7C67C4BB}"/>
              </a:ext>
            </a:extLst>
          </p:cNvPr>
          <p:cNvSpPr txBox="1"/>
          <p:nvPr/>
        </p:nvSpPr>
        <p:spPr>
          <a:xfrm>
            <a:off x="4609730" y="5618788"/>
            <a:ext cx="2627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Aptos" panose="020B0004020202020204" pitchFamily="34" charset="0"/>
              </a:rPr>
              <a:t>Scope of this session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4EBB07-6C7F-25EA-FE78-54217C39D2BE}"/>
              </a:ext>
            </a:extLst>
          </p:cNvPr>
          <p:cNvSpPr txBox="1"/>
          <p:nvPr/>
        </p:nvSpPr>
        <p:spPr>
          <a:xfrm>
            <a:off x="4609730" y="5941953"/>
            <a:ext cx="262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0B0004020202020204" pitchFamily="34" charset="0"/>
              </a:rPr>
              <a:t>DQL, and DML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502AC-343C-B938-AB3A-E184926C062E}"/>
              </a:ext>
            </a:extLst>
          </p:cNvPr>
          <p:cNvSpPr txBox="1"/>
          <p:nvPr/>
        </p:nvSpPr>
        <p:spPr>
          <a:xfrm>
            <a:off x="7745027" y="5618788"/>
            <a:ext cx="26277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Aptos" panose="020B0004020202020204" pitchFamily="34" charset="0"/>
              </a:rPr>
              <a:t>Stretch Topics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7816F-4652-14E0-4809-50F67A964DE8}"/>
              </a:ext>
            </a:extLst>
          </p:cNvPr>
          <p:cNvSpPr txBox="1"/>
          <p:nvPr/>
        </p:nvSpPr>
        <p:spPr>
          <a:xfrm>
            <a:off x="7745027" y="5941953"/>
            <a:ext cx="262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0B0004020202020204" pitchFamily="34" charset="0"/>
              </a:rPr>
              <a:t>Some Window functions</a:t>
            </a:r>
          </a:p>
        </p:txBody>
      </p:sp>
    </p:spTree>
    <p:extLst>
      <p:ext uri="{BB962C8B-B14F-4D97-AF65-F5344CB8AC3E}">
        <p14:creationId xmlns:p14="http://schemas.microsoft.com/office/powerpoint/2010/main" val="95816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54D1-900A-333F-901B-1CE97979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1" y="24083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Data Query Language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82CF7-C4CE-A663-8100-377BAC7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47" y="3587364"/>
            <a:ext cx="10944225" cy="2524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EC15A6-22CC-FD78-6077-4788FD9E0DD9}"/>
              </a:ext>
            </a:extLst>
          </p:cNvPr>
          <p:cNvSpPr txBox="1"/>
          <p:nvPr/>
        </p:nvSpPr>
        <p:spPr>
          <a:xfrm>
            <a:off x="426128" y="1305017"/>
            <a:ext cx="10944225" cy="145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95% of the time as an analyst you will be working with components of DQL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Most of the time will be spent on SELECT, WHERE, GROUP BY, ORDER BY, HAVING etc.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DQL helps you to ‘read’ from the 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6275A7-31E7-9320-0A79-0C6505119945}"/>
              </a:ext>
            </a:extLst>
          </p:cNvPr>
          <p:cNvSpPr txBox="1"/>
          <p:nvPr/>
        </p:nvSpPr>
        <p:spPr>
          <a:xfrm>
            <a:off x="341051" y="3062796"/>
            <a:ext cx="4159928" cy="366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Aptos" panose="020B0004020202020204" pitchFamily="34" charset="0"/>
              </a:rPr>
              <a:t>Some sample DQL clauses:</a:t>
            </a:r>
          </a:p>
        </p:txBody>
      </p:sp>
    </p:spTree>
    <p:extLst>
      <p:ext uri="{BB962C8B-B14F-4D97-AF65-F5344CB8AC3E}">
        <p14:creationId xmlns:p14="http://schemas.microsoft.com/office/powerpoint/2010/main" val="417944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54D1-900A-333F-901B-1CE97979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1" y="24083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SELECT clause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EC7F61-210A-94CC-244E-E416C79223FC}"/>
              </a:ext>
            </a:extLst>
          </p:cNvPr>
          <p:cNvSpPr txBox="1"/>
          <p:nvPr/>
        </p:nvSpPr>
        <p:spPr>
          <a:xfrm>
            <a:off x="559293" y="1566401"/>
            <a:ext cx="10848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 1, </a:t>
            </a:r>
            <a:r>
              <a:rPr lang="en-US" sz="25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(COL2,COL3), literal</a:t>
            </a:r>
          </a:p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4DAEC1-B6E6-360D-679B-38482D5048C5}"/>
              </a:ext>
            </a:extLst>
          </p:cNvPr>
          <p:cNvSpPr txBox="1"/>
          <p:nvPr/>
        </p:nvSpPr>
        <p:spPr>
          <a:xfrm>
            <a:off x="7421732" y="3053918"/>
            <a:ext cx="4412202" cy="318480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b="1" dirty="0">
                <a:latin typeface="Aptos Display" panose="020B0004020202020204" pitchFamily="34" charset="0"/>
              </a:rPr>
              <a:t>TRY THIS:</a:t>
            </a:r>
          </a:p>
          <a:p>
            <a:endParaRPr lang="en-US" sz="2400" b="1" dirty="0">
              <a:latin typeface="Aptos Display" panose="020B00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date, ticker, close*1.10, ‘INR’ from Quotes</a:t>
            </a:r>
          </a:p>
          <a:p>
            <a:pPr marL="342900" indent="-342900">
              <a:buAutoNum type="arabicPeriod"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Equity</a:t>
            </a:r>
          </a:p>
          <a:p>
            <a:pPr marL="342900" indent="-342900">
              <a:buFontTx/>
              <a:buAutoNum type="arabicPeriod"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e.* from Equity e</a:t>
            </a:r>
          </a:p>
          <a:p>
            <a:pPr marL="342900" indent="-342900">
              <a:buAutoNum type="arabicPeriod"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Aptos Display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BC272A-7F29-8CD6-1060-8D3FF506D681}"/>
              </a:ext>
            </a:extLst>
          </p:cNvPr>
          <p:cNvSpPr txBox="1"/>
          <p:nvPr/>
        </p:nvSpPr>
        <p:spPr>
          <a:xfrm>
            <a:off x="452761" y="3053918"/>
            <a:ext cx="6640497" cy="318480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Projection can contain a list of columns, some SQL function operated on the columns, or even a literal value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Each SELECT statement will have a FROM clause to indicate the table name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Wildcards like * allows one to query for all columns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You can give a name to a particular table, that is applicable only in the context of that query. It is called Alias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4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54D1-900A-333F-901B-1CE97979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1" y="24083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DISTINCT keyword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EC7F61-210A-94CC-244E-E416C79223FC}"/>
              </a:ext>
            </a:extLst>
          </p:cNvPr>
          <p:cNvSpPr txBox="1"/>
          <p:nvPr/>
        </p:nvSpPr>
        <p:spPr>
          <a:xfrm>
            <a:off x="559293" y="1566401"/>
            <a:ext cx="10848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US" sz="2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 1, </a:t>
            </a:r>
            <a:r>
              <a:rPr lang="en-US" sz="25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(COL2,COL3), literal</a:t>
            </a:r>
          </a:p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5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4DAEC1-B6E6-360D-679B-38482D5048C5}"/>
              </a:ext>
            </a:extLst>
          </p:cNvPr>
          <p:cNvSpPr txBox="1"/>
          <p:nvPr/>
        </p:nvSpPr>
        <p:spPr>
          <a:xfrm>
            <a:off x="7421732" y="3053918"/>
            <a:ext cx="4412202" cy="318480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b="1" dirty="0">
                <a:latin typeface="Aptos Display" panose="020B0004020202020204" pitchFamily="34" charset="0"/>
              </a:rPr>
              <a:t>TRY THIS:</a:t>
            </a:r>
          </a:p>
          <a:p>
            <a:endParaRPr lang="en-US" sz="2400" b="1" dirty="0">
              <a:latin typeface="Aptos Display" panose="020B00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tb.Ticker, tb."Action" , tb.Demat from TradeBook tb 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Aptos Display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BC272A-7F29-8CD6-1060-8D3FF506D681}"/>
              </a:ext>
            </a:extLst>
          </p:cNvPr>
          <p:cNvSpPr txBox="1"/>
          <p:nvPr/>
        </p:nvSpPr>
        <p:spPr>
          <a:xfrm>
            <a:off x="452761" y="3053918"/>
            <a:ext cx="6640497" cy="318480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DISTINCT keyword is applied on the result of the SELECT statement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To predict how it works – imagine the result without the DISTINCT keyword, and then remove the duplicates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For multiple columns, DISTINCT will be applied on their ‘combination’ </a:t>
            </a:r>
          </a:p>
        </p:txBody>
      </p:sp>
    </p:spTree>
    <p:extLst>
      <p:ext uri="{BB962C8B-B14F-4D97-AF65-F5344CB8AC3E}">
        <p14:creationId xmlns:p14="http://schemas.microsoft.com/office/powerpoint/2010/main" val="370813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tx1">
              <a:lumMod val="95000"/>
              <a:lumOff val="5000"/>
            </a:schemeClr>
          </a:solidFill>
        </a:ln>
      </a:spPr>
      <a:bodyPr wrap="square" rtlCol="0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3562</Words>
  <Application>Microsoft Office PowerPoint</Application>
  <PresentationFormat>Widescreen</PresentationFormat>
  <Paragraphs>466</Paragraphs>
  <Slides>37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Aptos</vt:lpstr>
      <vt:lpstr>Aptos Display</vt:lpstr>
      <vt:lpstr>Arial</vt:lpstr>
      <vt:lpstr>Bradley Hand ITC</vt:lpstr>
      <vt:lpstr>Calibri</vt:lpstr>
      <vt:lpstr>Consolas</vt:lpstr>
      <vt:lpstr>Courier New</vt:lpstr>
      <vt:lpstr>Wingdings</vt:lpstr>
      <vt:lpstr>Office Theme</vt:lpstr>
      <vt:lpstr>SQL – From start to … somewhere in between</vt:lpstr>
      <vt:lpstr>Housekeeping</vt:lpstr>
      <vt:lpstr>Table of Contents</vt:lpstr>
      <vt:lpstr>A super brief introduction to DBMS ideas</vt:lpstr>
      <vt:lpstr>A super brief introduction to DBMS ideas</vt:lpstr>
      <vt:lpstr>SQL: A powerful tool to manipulate rDBMS</vt:lpstr>
      <vt:lpstr>Data Query Language</vt:lpstr>
      <vt:lpstr>SELECT clause</vt:lpstr>
      <vt:lpstr>DISTINCT keyword</vt:lpstr>
      <vt:lpstr>WHERE keyword</vt:lpstr>
      <vt:lpstr>ORDER BY keyword</vt:lpstr>
      <vt:lpstr>GROUP BY/ AGGREGATE functions - I</vt:lpstr>
      <vt:lpstr>GROUP BY/ AGGREGATE functions - II</vt:lpstr>
      <vt:lpstr>HAVING keyword</vt:lpstr>
      <vt:lpstr>OPERATORS and PREDICATES</vt:lpstr>
      <vt:lpstr>PowerPoint Presentation</vt:lpstr>
      <vt:lpstr>JOINS</vt:lpstr>
      <vt:lpstr>The Idea of Joins</vt:lpstr>
      <vt:lpstr>INNER JOIN</vt:lpstr>
      <vt:lpstr>INNER JOIN</vt:lpstr>
      <vt:lpstr>LEFT JOIN</vt:lpstr>
      <vt:lpstr>LEFT JOIN</vt:lpstr>
      <vt:lpstr>CROSS JOIN</vt:lpstr>
      <vt:lpstr>SELF JOIN</vt:lpstr>
      <vt:lpstr>SUBQUERIES</vt:lpstr>
      <vt:lpstr>SUBQUERIES</vt:lpstr>
      <vt:lpstr>Common Table Expressions (CTE)</vt:lpstr>
      <vt:lpstr>Common Table Expressions (CTE)</vt:lpstr>
      <vt:lpstr>Common Table Expressions (CTE)</vt:lpstr>
      <vt:lpstr>Common Table Expressions (CTE)</vt:lpstr>
      <vt:lpstr>PowerPoint Presentation</vt:lpstr>
      <vt:lpstr>VIEWS</vt:lpstr>
      <vt:lpstr>CREATE – The ‘C’ of CRUD operations</vt:lpstr>
      <vt:lpstr>UPDATE – The ‘U’ of CRUD operations</vt:lpstr>
      <vt:lpstr>DELETE – The ‘D’ of CRUD operations</vt:lpstr>
      <vt:lpstr>Some exercises on DML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Soham Das</dc:creator>
  <cp:lastModifiedBy>Soham Das</cp:lastModifiedBy>
  <cp:revision>14</cp:revision>
  <dcterms:created xsi:type="dcterms:W3CDTF">2024-06-27T08:29:11Z</dcterms:created>
  <dcterms:modified xsi:type="dcterms:W3CDTF">2024-06-28T18:48:00Z</dcterms:modified>
</cp:coreProperties>
</file>