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4D31B3-5BAA-472C-A591-0101C475426B}">
  <a:tblStyle styleId="{4D4D31B3-5BAA-472C-A591-0101C475426B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8672AC7-AD80-4D12-99C5-B04894C7CA93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097f9f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7097f9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7097f9f0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7097f9f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MMU\Desktop\Border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arxiv.org/abs/2411.13053?utm_source=chatgpt.com" TargetMode="External"/><Relationship Id="rId11" Type="http://schemas.openxmlformats.org/officeDocument/2006/relationships/hyperlink" Target="https://doi.org/10.18653/v1/2023.acl-long.223" TargetMode="External"/><Relationship Id="rId22" Type="http://schemas.openxmlformats.org/officeDocument/2006/relationships/hyperlink" Target="https://arxiv.org/abs/2203.02013" TargetMode="External"/><Relationship Id="rId10" Type="http://schemas.openxmlformats.org/officeDocument/2006/relationships/hyperlink" Target="https://pubmed.ncbi.nlm.nih.gov/37818428/?utm_source=chatgpt.com" TargetMode="External"/><Relationship Id="rId21" Type="http://schemas.openxmlformats.org/officeDocument/2006/relationships/hyperlink" Target="https://arxiv.org/abs/2411.13053?utm_source=chatgpt.com" TargetMode="External"/><Relationship Id="rId13" Type="http://schemas.openxmlformats.org/officeDocument/2006/relationships/hyperlink" Target="https://aclanthology.org/2023.acl-long.223/?utm_source=chatgpt.com" TargetMode="External"/><Relationship Id="rId12" Type="http://schemas.openxmlformats.org/officeDocument/2006/relationships/hyperlink" Target="https://doi.org/10.18653/v1/2023.acl-long.223" TargetMode="External"/><Relationship Id="rId23" Type="http://schemas.openxmlformats.org/officeDocument/2006/relationships/hyperlink" Target="https://arxiv.org/abs/2203.0201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48550/arXiv.2410.01408" TargetMode="External"/><Relationship Id="rId4" Type="http://schemas.openxmlformats.org/officeDocument/2006/relationships/hyperlink" Target="https://doi.org/10.48550/arXiv.2410.01408" TargetMode="External"/><Relationship Id="rId9" Type="http://schemas.openxmlformats.org/officeDocument/2006/relationships/hyperlink" Target="https://pubmed.ncbi.nlm.nih.gov/37818428/?utm_source=chatgpt.com" TargetMode="External"/><Relationship Id="rId15" Type="http://schemas.openxmlformats.org/officeDocument/2006/relationships/hyperlink" Target="https://doi.org/10.48550/arXiv.2409.00079" TargetMode="External"/><Relationship Id="rId14" Type="http://schemas.openxmlformats.org/officeDocument/2006/relationships/hyperlink" Target="https://aclanthology.org/2023.acl-long.223/?utm_source=chatgpt.com" TargetMode="External"/><Relationship Id="rId17" Type="http://schemas.openxmlformats.org/officeDocument/2006/relationships/hyperlink" Target="https://arxiv.org/abs/2105.02626" TargetMode="External"/><Relationship Id="rId16" Type="http://schemas.openxmlformats.org/officeDocument/2006/relationships/hyperlink" Target="https://doi.org/10.48550/arXiv.2409.00079" TargetMode="External"/><Relationship Id="rId5" Type="http://schemas.openxmlformats.org/officeDocument/2006/relationships/hyperlink" Target="https://web3.arxiv.org/abs/2410.01408?utm_source=chatgpt.com" TargetMode="External"/><Relationship Id="rId19" Type="http://schemas.openxmlformats.org/officeDocument/2006/relationships/hyperlink" Target="https://arxiv.org/abs/2411.13053" TargetMode="External"/><Relationship Id="rId6" Type="http://schemas.openxmlformats.org/officeDocument/2006/relationships/hyperlink" Target="https://web3.arxiv.org/abs/2410.01408?utm_source=chatgpt.com" TargetMode="External"/><Relationship Id="rId18" Type="http://schemas.openxmlformats.org/officeDocument/2006/relationships/hyperlink" Target="https://arxiv.org/abs/2411.13053" TargetMode="External"/><Relationship Id="rId7" Type="http://schemas.openxmlformats.org/officeDocument/2006/relationships/hyperlink" Target="https://doi.org/10.3389/frai.2023.1125632" TargetMode="External"/><Relationship Id="rId8" Type="http://schemas.openxmlformats.org/officeDocument/2006/relationships/hyperlink" Target="https://doi.org/10.3389/frai.2023.11256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90469" y="108933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VALE: A Multimodal Visual and Language Explanation Framework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Batch Number: ISD-06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{4D4D31B3-5BAA-472C-A591-0101C475426B}</a:tableStyleId>
              </a:tblPr>
              <a:tblGrid>
                <a:gridCol w="2085000"/>
                <a:gridCol w="3333675"/>
              </a:tblGrid>
              <a:tr h="3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                              </a:t>
            </a:r>
            <a:endParaRPr b="1" i="0" sz="1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 R Vignesh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lang="en-US" sz="19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Associate</a:t>
            </a:r>
            <a:r>
              <a:rPr b="1" i="0" lang="en-US" sz="19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Professor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9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9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Review-0</a:t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INFORMATION SCIENCE AND TECHNOLOGY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PALLAVI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Srinivas Mishra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</a:t>
            </a: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790469" y="2653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{B8672AC7-AD80-4D12-99C5-B04894C7CA93}</a:tableStyleId>
              </a:tblPr>
              <a:tblGrid>
                <a:gridCol w="2574900"/>
                <a:gridCol w="2507525"/>
              </a:tblGrid>
              <a:tr h="37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</a:rPr>
                        <a:t>ROLL NUMBER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F243E"/>
                          </a:solidFill>
                        </a:rPr>
                        <a:t>STUDENT NAME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20211ISD0024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Subhasis Das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</a:t>
            </a:r>
            <a:endParaRPr/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"/>
              <a:buAutoNum type="arabicPeriod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Deep Neural Networks (DNNs) achieve high accuracy in image classification tasks but lack interpretability, making it difficult to understand their decision-making process. Existing Explainable AI (XAI) techniques either provide visual explanations (e.g., SHAP, LIME, CAM) or textual descriptions (e.g., encoder-decoder models) separately, limiting their effectiveness. There is a need for a unified framework that integrates both modalities to enhance interpretability.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This research proposes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VALE (Visual and Language Explanation)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a multimodal framework that combines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SHAP-based visual explanations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Vision-Language Models (VLMs) for textual descriptions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By applying VALE to diverse datasets like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ImageNet and SONAR classification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the study aims to improve human understanding of model predictions and bridge the semantic gap between AI and users.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Of Problem Statement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Literature Review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Study existing XAI methods (LIME, SHAP, CAM, LRP).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Analyze previous multimodal explanation frameworks.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Identify gaps in current research.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Understand SHAP &amp; Vision-Language Models (VLMs)</a:t>
            </a:r>
            <a:br>
              <a:rPr b="1" lang="en-US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Learn how SHAP highlights important regions in images.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Explore Vision-Language Models (BLIP, CLIP, GPT-based) for text generation.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Study how segmentation models like SAM enhance explanations.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0"/>
              <a:buAutoNum type="arabicPeriod"/>
            </a:pPr>
            <a:r>
              <a:rPr b="1" lang="en-US" sz="850">
                <a:latin typeface="Arial"/>
                <a:ea typeface="Arial"/>
                <a:cs typeface="Arial"/>
                <a:sym typeface="Arial"/>
              </a:rPr>
              <a:t>Define Problem Scope &amp; Dataset Selection</a:t>
            </a:r>
            <a:br>
              <a:rPr b="1" lang="en-US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Choose datasets (e.g., ImageNet, SONAR) to validate the framework.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Determine evaluation metrics (accuracy, BLEU score, F1-score).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b="1" lang="en-US" sz="850">
                <a:latin typeface="Arial"/>
                <a:ea typeface="Arial"/>
                <a:cs typeface="Arial"/>
                <a:sym typeface="Arial"/>
              </a:rPr>
              <a:t>Develop VALE Framework</a:t>
            </a:r>
            <a:br>
              <a:rPr b="1" lang="en-US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Implement CNN-based classifier (DenseNet121).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Integrate SHAP for visual explanations.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Apply SAM for segmentation.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Use VLMs to generate textual descriptions.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Optimize text generation with prompt engineering.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b="1" lang="en-US" sz="850">
                <a:latin typeface="Arial"/>
                <a:ea typeface="Arial"/>
                <a:cs typeface="Arial"/>
                <a:sym typeface="Arial"/>
              </a:rPr>
              <a:t>Experimentation &amp; Evaluation</a:t>
            </a:r>
            <a:br>
              <a:rPr b="1" lang="en-US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Train models and analyze results.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Compare VALE with existing XAI methods (LIME, SHAP-only, Text-only).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Improve performance using additional techniques.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AutoNum type="arabicPeriod"/>
            </a:pPr>
            <a:r>
              <a:rPr b="1" lang="en-US" sz="850">
                <a:latin typeface="Arial"/>
                <a:ea typeface="Arial"/>
                <a:cs typeface="Arial"/>
                <a:sym typeface="Arial"/>
              </a:rPr>
              <a:t>Interpretation &amp; Documentation</a:t>
            </a:r>
            <a:br>
              <a:rPr b="1" lang="en-US" sz="850">
                <a:latin typeface="Arial"/>
                <a:ea typeface="Arial"/>
                <a:cs typeface="Arial"/>
                <a:sym typeface="Arial"/>
              </a:rPr>
            </a:b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Analyze case studies demonstrating VALE’s effectiveness.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Document findings for further improvements.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>
              <a:latin typeface="Arial"/>
              <a:ea typeface="Arial"/>
              <a:cs typeface="Arial"/>
              <a:sym typeface="Arial"/>
            </a:endParaRPr>
          </a:p>
          <a:p>
            <a:pPr indent="-2825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0"/>
              <a:buChar char="○"/>
            </a:pPr>
            <a:r>
              <a:rPr lang="en-US" sz="850">
                <a:latin typeface="Arial"/>
                <a:ea typeface="Arial"/>
                <a:cs typeface="Arial"/>
                <a:sym typeface="Arial"/>
              </a:rPr>
              <a:t>Explore future enhancements (e.g., integrating LIME, LRP).</a:t>
            </a:r>
            <a:br>
              <a:rPr lang="en-US" sz="850">
                <a:latin typeface="Arial"/>
                <a:ea typeface="Arial"/>
                <a:cs typeface="Arial"/>
                <a:sym typeface="Arial"/>
              </a:rPr>
            </a:br>
            <a:endParaRPr sz="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Github link provided should have public access permission.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Tech Stack To Be Utilised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12800" y="969745"/>
            <a:ext cx="11084024" cy="518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Platform &amp; Language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Google Colab, Python 3.x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DL &amp; XAI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TensorFlow/PyTorch, SHAP, LIME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Image Processing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SAM, OpenCV, PIL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VLMs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BLIP/CLIP/GPT, Hugging Face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Scikit-learn, NLTK, SacreBLEU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: NumPy, Pandas, Matplotlib, Seaborn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62000" y="216886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88851"/>
            <a:ext cx="9702651" cy="41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65" y="955497"/>
            <a:ext cx="10751335" cy="5140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Wang, J., Mao, Y., Guan, N., &amp; Xue, C. J. (2024). SHAP-CAT: An interpretable multi-modal framework enhancing WSI classification via virtual staining and Shapley-value-based multimodal fusion. arXiv preprint arXiv:2410.01408.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https://doi.org/10.48550/arXiv.2410.01408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​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arXiv</a:t>
            </a:r>
            <a:b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</a:b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Cafagna, G., Rojas-Barahona, L. M., van Deemter, K., &amp; Gatt, A. (2024). Interpreting vision and language generative models with semantic visual priors. Frontiers in Artificial Intelligence, 6, 1125632.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https://doi.org/10.3389/frai.2023.1125632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​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PubMed</a:t>
            </a:r>
            <a:b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</a:b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Parcalabescu, L., &amp; Frank, A. (2024). MM-SHAP: A performance-agnostic metric for measuring multimodal contributions in vision and language models &amp; tasks. Proceedings of the 61st Annual Meeting of the Association for Computational Linguistics (ACL), 4032–4059.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https://doi.org/10.18653/v1/2023.acl-long.223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​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ACL Anthology</a:t>
            </a:r>
            <a:b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</a:b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Zeng, X. (2024). Enhancing the interpretability of SHAP values using large language models. arXiv preprint arXiv:2409.00079.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https://doi.org/10.48550/arXiv.2409.00079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Rao, V. N., Zhen, X., Hovsepian, K., &amp; Shen, M. (2021). A First Look: Towards Explainable TextVQA Models via Visual and Textual Explanations. arXiv preprint arXiv:2105.02626.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https://arxiv.org/abs/2105.02626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Zhang, Y., Jiang, T., Pan, B., Wang, J., Bai, G., &amp; Zhao, L. (2024). MEGL: Multimodal Explanation-Guided Learning. arXiv preprint arXiv:2411.13053.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/>
              </a:rPr>
              <a:t>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https://arxiv.org/abs/2411.13053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​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arXiv</a:t>
            </a:r>
            <a:b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</a:b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Lyu, Y., Liang, P. P., Deng, Z., Salakhutdinov, R., &amp; Morency, L.-P. (2022). DIME: Fine-grained Interpretations of Multimodal Models via Disentangled Local Explanations. arXiv preprint arXiv:2203.02013.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2"/>
              </a:rPr>
              <a:t> </a:t>
            </a:r>
            <a:r>
              <a:rPr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https://arxiv.org/abs/2203.02013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​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