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57" r:id="rId3"/>
    <p:sldId id="258" r:id="rId4"/>
    <p:sldId id="259" r:id="rId5"/>
    <p:sldId id="260" r:id="rId6"/>
    <p:sldId id="263"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C84A10A-8967-442A-8151-3460E8A8B6A7}" v="31" dt="2024-12-07T20:02:14.60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55" autoAdjust="0"/>
  </p:normalViewPr>
  <p:slideViewPr>
    <p:cSldViewPr snapToGrid="0">
      <p:cViewPr varScale="1">
        <p:scale>
          <a:sx n="56" d="100"/>
          <a:sy n="56" d="100"/>
        </p:scale>
        <p:origin x="1714" y="38"/>
      </p:cViewPr>
      <p:guideLst/>
    </p:cSldViewPr>
  </p:slideViewPr>
  <p:notesTextViewPr>
    <p:cViewPr>
      <p:scale>
        <a:sx n="1" d="1"/>
        <a:sy n="1" d="1"/>
      </p:scale>
      <p:origin x="0" y="-11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eed S" userId="a996644dba0c9ef7" providerId="LiveId" clId="{9C84A10A-8967-442A-8151-3460E8A8B6A7}"/>
    <pc:docChg chg="undo redo custSel addSld modSld">
      <pc:chgData name="Daveed S" userId="a996644dba0c9ef7" providerId="LiveId" clId="{9C84A10A-8967-442A-8151-3460E8A8B6A7}" dt="2024-12-07T20:31:52.287" v="9131" actId="20577"/>
      <pc:docMkLst>
        <pc:docMk/>
      </pc:docMkLst>
      <pc:sldChg chg="addSp delSp modSp mod modNotesTx">
        <pc:chgData name="Daveed S" userId="a996644dba0c9ef7" providerId="LiveId" clId="{9C84A10A-8967-442A-8151-3460E8A8B6A7}" dt="2024-12-07T20:28:16.995" v="8878" actId="20577"/>
        <pc:sldMkLst>
          <pc:docMk/>
          <pc:sldMk cId="985691005" sldId="256"/>
        </pc:sldMkLst>
        <pc:spChg chg="mod">
          <ac:chgData name="Daveed S" userId="a996644dba0c9ef7" providerId="LiveId" clId="{9C84A10A-8967-442A-8151-3460E8A8B6A7}" dt="2024-12-07T19:37:05.589" v="7737"/>
          <ac:spMkLst>
            <pc:docMk/>
            <pc:sldMk cId="985691005" sldId="256"/>
            <ac:spMk id="2" creationId="{8C79C849-C459-09A3-DC35-EE76F6B76E83}"/>
          </ac:spMkLst>
        </pc:spChg>
        <pc:spChg chg="mod">
          <ac:chgData name="Daveed S" userId="a996644dba0c9ef7" providerId="LiveId" clId="{9C84A10A-8967-442A-8151-3460E8A8B6A7}" dt="2024-12-07T20:28:16.995" v="8878" actId="20577"/>
          <ac:spMkLst>
            <pc:docMk/>
            <pc:sldMk cId="985691005" sldId="256"/>
            <ac:spMk id="3" creationId="{BA13B712-7ECA-C5A3-B740-D3D15109657C}"/>
          </ac:spMkLst>
        </pc:spChg>
        <pc:picChg chg="add del mod">
          <ac:chgData name="Daveed S" userId="a996644dba0c9ef7" providerId="LiveId" clId="{9C84A10A-8967-442A-8151-3460E8A8B6A7}" dt="2024-12-07T19:53:03.128" v="7747" actId="478"/>
          <ac:picMkLst>
            <pc:docMk/>
            <pc:sldMk cId="985691005" sldId="256"/>
            <ac:picMk id="1026" creationId="{37B28D40-5C05-E5D1-5568-C5F3B0C4ABB0}"/>
          </ac:picMkLst>
        </pc:picChg>
        <pc:picChg chg="add mod">
          <ac:chgData name="Daveed S" userId="a996644dba0c9ef7" providerId="LiveId" clId="{9C84A10A-8967-442A-8151-3460E8A8B6A7}" dt="2024-12-07T19:54:01.866" v="7753" actId="14100"/>
          <ac:picMkLst>
            <pc:docMk/>
            <pc:sldMk cId="985691005" sldId="256"/>
            <ac:picMk id="1028" creationId="{E3C87C06-FEEA-835E-9682-B22F374745E4}"/>
          </ac:picMkLst>
        </pc:picChg>
      </pc:sldChg>
      <pc:sldChg chg="addSp delSp modSp mod modNotesTx">
        <pc:chgData name="Daveed S" userId="a996644dba0c9ef7" providerId="LiveId" clId="{9C84A10A-8967-442A-8151-3460E8A8B6A7}" dt="2024-12-07T19:48:46.201" v="7742" actId="21"/>
        <pc:sldMkLst>
          <pc:docMk/>
          <pc:sldMk cId="3646387765" sldId="257"/>
        </pc:sldMkLst>
        <pc:spChg chg="mod">
          <ac:chgData name="Daveed S" userId="a996644dba0c9ef7" providerId="LiveId" clId="{9C84A10A-8967-442A-8151-3460E8A8B6A7}" dt="2024-12-07T19:37:05.589" v="7737"/>
          <ac:spMkLst>
            <pc:docMk/>
            <pc:sldMk cId="3646387765" sldId="257"/>
            <ac:spMk id="2" creationId="{45AFCD07-18EF-2C48-2DCF-1FD6981CBECD}"/>
          </ac:spMkLst>
        </pc:spChg>
        <pc:spChg chg="mod">
          <ac:chgData name="Daveed S" userId="a996644dba0c9ef7" providerId="LiveId" clId="{9C84A10A-8967-442A-8151-3460E8A8B6A7}" dt="2024-12-07T19:37:05.589" v="7737"/>
          <ac:spMkLst>
            <pc:docMk/>
            <pc:sldMk cId="3646387765" sldId="257"/>
            <ac:spMk id="3" creationId="{054A5236-80CC-FFE5-9416-31C7372A5083}"/>
          </ac:spMkLst>
        </pc:spChg>
        <pc:picChg chg="add del">
          <ac:chgData name="Daveed S" userId="a996644dba0c9ef7" providerId="LiveId" clId="{9C84A10A-8967-442A-8151-3460E8A8B6A7}" dt="2024-12-07T19:48:46.201" v="7742" actId="21"/>
          <ac:picMkLst>
            <pc:docMk/>
            <pc:sldMk cId="3646387765" sldId="257"/>
            <ac:picMk id="2050" creationId="{2B0CEA2A-CB35-2998-F73F-80947244DB1E}"/>
          </ac:picMkLst>
        </pc:picChg>
      </pc:sldChg>
      <pc:sldChg chg="modSp mod modNotesTx">
        <pc:chgData name="Daveed S" userId="a996644dba0c9ef7" providerId="LiveId" clId="{9C84A10A-8967-442A-8151-3460E8A8B6A7}" dt="2024-12-07T19:37:05.589" v="7737"/>
        <pc:sldMkLst>
          <pc:docMk/>
          <pc:sldMk cId="3164400240" sldId="258"/>
        </pc:sldMkLst>
        <pc:spChg chg="mod">
          <ac:chgData name="Daveed S" userId="a996644dba0c9ef7" providerId="LiveId" clId="{9C84A10A-8967-442A-8151-3460E8A8B6A7}" dt="2024-12-07T19:37:05.589" v="7737"/>
          <ac:spMkLst>
            <pc:docMk/>
            <pc:sldMk cId="3164400240" sldId="258"/>
            <ac:spMk id="2" creationId="{3A9C1086-B5F1-E245-EC14-39C008C1067A}"/>
          </ac:spMkLst>
        </pc:spChg>
        <pc:spChg chg="mod">
          <ac:chgData name="Daveed S" userId="a996644dba0c9ef7" providerId="LiveId" clId="{9C84A10A-8967-442A-8151-3460E8A8B6A7}" dt="2024-12-07T19:37:05.589" v="7737"/>
          <ac:spMkLst>
            <pc:docMk/>
            <pc:sldMk cId="3164400240" sldId="258"/>
            <ac:spMk id="3" creationId="{6CB584D9-6000-61A0-8246-3895E7DF2F96}"/>
          </ac:spMkLst>
        </pc:spChg>
      </pc:sldChg>
      <pc:sldChg chg="addSp modSp mod modNotesTx">
        <pc:chgData name="Daveed S" userId="a996644dba0c9ef7" providerId="LiveId" clId="{9C84A10A-8967-442A-8151-3460E8A8B6A7}" dt="2024-12-07T19:58:33.253" v="7781" actId="14100"/>
        <pc:sldMkLst>
          <pc:docMk/>
          <pc:sldMk cId="4062076410" sldId="259"/>
        </pc:sldMkLst>
        <pc:spChg chg="mod">
          <ac:chgData name="Daveed S" userId="a996644dba0c9ef7" providerId="LiveId" clId="{9C84A10A-8967-442A-8151-3460E8A8B6A7}" dt="2024-12-07T19:37:05.589" v="7737"/>
          <ac:spMkLst>
            <pc:docMk/>
            <pc:sldMk cId="4062076410" sldId="259"/>
            <ac:spMk id="2" creationId="{0674F2A4-A395-B844-4C61-02BCFF76EAF3}"/>
          </ac:spMkLst>
        </pc:spChg>
        <pc:spChg chg="mod">
          <ac:chgData name="Daveed S" userId="a996644dba0c9ef7" providerId="LiveId" clId="{9C84A10A-8967-442A-8151-3460E8A8B6A7}" dt="2024-12-07T19:37:05.589" v="7737"/>
          <ac:spMkLst>
            <pc:docMk/>
            <pc:sldMk cId="4062076410" sldId="259"/>
            <ac:spMk id="3" creationId="{4A33D97A-9DF6-BAE8-D184-EB24C4250F46}"/>
          </ac:spMkLst>
        </pc:spChg>
        <pc:picChg chg="add mod">
          <ac:chgData name="Daveed S" userId="a996644dba0c9ef7" providerId="LiveId" clId="{9C84A10A-8967-442A-8151-3460E8A8B6A7}" dt="2024-12-07T19:58:33.253" v="7781" actId="14100"/>
          <ac:picMkLst>
            <pc:docMk/>
            <pc:sldMk cId="4062076410" sldId="259"/>
            <ac:picMk id="2050" creationId="{2B0CEA2A-CB35-2998-F73F-80947244DB1E}"/>
          </ac:picMkLst>
        </pc:picChg>
      </pc:sldChg>
      <pc:sldChg chg="addSp modSp mod modNotesTx">
        <pc:chgData name="Daveed S" userId="a996644dba0c9ef7" providerId="LiveId" clId="{9C84A10A-8967-442A-8151-3460E8A8B6A7}" dt="2024-12-07T20:01:55.036" v="7784"/>
        <pc:sldMkLst>
          <pc:docMk/>
          <pc:sldMk cId="1483122853" sldId="260"/>
        </pc:sldMkLst>
        <pc:spChg chg="mod">
          <ac:chgData name="Daveed S" userId="a996644dba0c9ef7" providerId="LiveId" clId="{9C84A10A-8967-442A-8151-3460E8A8B6A7}" dt="2024-12-07T19:37:05.589" v="7737"/>
          <ac:spMkLst>
            <pc:docMk/>
            <pc:sldMk cId="1483122853" sldId="260"/>
            <ac:spMk id="2" creationId="{2686ACA6-264D-991D-5F13-392A7065FFB4}"/>
          </ac:spMkLst>
        </pc:spChg>
        <pc:spChg chg="mod">
          <ac:chgData name="Daveed S" userId="a996644dba0c9ef7" providerId="LiveId" clId="{9C84A10A-8967-442A-8151-3460E8A8B6A7}" dt="2024-12-07T19:36:55.774" v="7735" actId="27636"/>
          <ac:spMkLst>
            <pc:docMk/>
            <pc:sldMk cId="1483122853" sldId="260"/>
            <ac:spMk id="3" creationId="{8B430D59-C570-E5EA-36FC-0D20A2C736F6}"/>
          </ac:spMkLst>
        </pc:spChg>
        <pc:picChg chg="add">
          <ac:chgData name="Daveed S" userId="a996644dba0c9ef7" providerId="LiveId" clId="{9C84A10A-8967-442A-8151-3460E8A8B6A7}" dt="2024-12-07T20:01:55.036" v="7784"/>
          <ac:picMkLst>
            <pc:docMk/>
            <pc:sldMk cId="1483122853" sldId="260"/>
            <ac:picMk id="4098" creationId="{2FEF09FC-3B0A-142A-B657-40E0AE13F417}"/>
          </ac:picMkLst>
        </pc:picChg>
      </pc:sldChg>
      <pc:sldChg chg="modSp mod modNotesTx">
        <pc:chgData name="Daveed S" userId="a996644dba0c9ef7" providerId="LiveId" clId="{9C84A10A-8967-442A-8151-3460E8A8B6A7}" dt="2024-12-07T20:26:25.744" v="8876" actId="113"/>
        <pc:sldMkLst>
          <pc:docMk/>
          <pc:sldMk cId="2276845814" sldId="261"/>
        </pc:sldMkLst>
        <pc:spChg chg="mod">
          <ac:chgData name="Daveed S" userId="a996644dba0c9ef7" providerId="LiveId" clId="{9C84A10A-8967-442A-8151-3460E8A8B6A7}" dt="2024-12-07T19:37:05.589" v="7737"/>
          <ac:spMkLst>
            <pc:docMk/>
            <pc:sldMk cId="2276845814" sldId="261"/>
            <ac:spMk id="2" creationId="{6F14AC5D-D929-B2E4-73F9-92A2F89790D9}"/>
          </ac:spMkLst>
        </pc:spChg>
        <pc:spChg chg="mod">
          <ac:chgData name="Daveed S" userId="a996644dba0c9ef7" providerId="LiveId" clId="{9C84A10A-8967-442A-8151-3460E8A8B6A7}" dt="2024-12-07T19:37:05.589" v="7737"/>
          <ac:spMkLst>
            <pc:docMk/>
            <pc:sldMk cId="2276845814" sldId="261"/>
            <ac:spMk id="3" creationId="{D964232A-3B0F-861D-8816-1DA9669E22A3}"/>
          </ac:spMkLst>
        </pc:spChg>
      </pc:sldChg>
      <pc:sldChg chg="modSp new mod modNotesTx">
        <pc:chgData name="Daveed S" userId="a996644dba0c9ef7" providerId="LiveId" clId="{9C84A10A-8967-442A-8151-3460E8A8B6A7}" dt="2024-12-07T20:08:54.492" v="7928" actId="20577"/>
        <pc:sldMkLst>
          <pc:docMk/>
          <pc:sldMk cId="2903991637" sldId="262"/>
        </pc:sldMkLst>
        <pc:spChg chg="mod">
          <ac:chgData name="Daveed S" userId="a996644dba0c9ef7" providerId="LiveId" clId="{9C84A10A-8967-442A-8151-3460E8A8B6A7}" dt="2024-12-07T19:55:03.874" v="7773" actId="20577"/>
          <ac:spMkLst>
            <pc:docMk/>
            <pc:sldMk cId="2903991637" sldId="262"/>
            <ac:spMk id="2" creationId="{CFD6B390-940E-5B36-219D-D3DAE87120BC}"/>
          </ac:spMkLst>
        </pc:spChg>
        <pc:spChg chg="mod">
          <ac:chgData name="Daveed S" userId="a996644dba0c9ef7" providerId="LiveId" clId="{9C84A10A-8967-442A-8151-3460E8A8B6A7}" dt="2024-12-07T20:01:21.256" v="7783"/>
          <ac:spMkLst>
            <pc:docMk/>
            <pc:sldMk cId="2903991637" sldId="262"/>
            <ac:spMk id="3" creationId="{5FAB0BD2-C2A0-0B78-A10E-3FFEDC8FAE5E}"/>
          </ac:spMkLst>
        </pc:spChg>
      </pc:sldChg>
      <pc:sldChg chg="addSp modSp new modNotesTx">
        <pc:chgData name="Daveed S" userId="a996644dba0c9ef7" providerId="LiveId" clId="{9C84A10A-8967-442A-8151-3460E8A8B6A7}" dt="2024-12-07T20:31:52.287" v="9131" actId="20577"/>
        <pc:sldMkLst>
          <pc:docMk/>
          <pc:sldMk cId="3186004535" sldId="263"/>
        </pc:sldMkLst>
        <pc:picChg chg="add mod">
          <ac:chgData name="Daveed S" userId="a996644dba0c9ef7" providerId="LiveId" clId="{9C84A10A-8967-442A-8151-3460E8A8B6A7}" dt="2024-12-07T20:02:14.601" v="7787" actId="14100"/>
          <ac:picMkLst>
            <pc:docMk/>
            <pc:sldMk cId="3186004535" sldId="263"/>
            <ac:picMk id="5122" creationId="{B91BE2D0-5196-82C4-B451-B8E108B0DE2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5FF4C1-E3D8-41B2-89A3-536B0410D9A5}" type="datetimeFigureOut">
              <a:rPr lang="en-US" smtClean="0"/>
              <a:t>12/7/2024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3DAC99-6599-4D91-91D3-CC3CFD5E17EA}" type="slidenum">
              <a:rPr lang="en-US" smtClean="0"/>
              <a:t>‹#›</a:t>
            </a:fld>
            <a:endParaRPr lang="en-US"/>
          </a:p>
        </p:txBody>
      </p:sp>
    </p:spTree>
    <p:extLst>
      <p:ext uri="{BB962C8B-B14F-4D97-AF65-F5344CB8AC3E}">
        <p14:creationId xmlns:p14="http://schemas.microsoft.com/office/powerpoint/2010/main" val="227835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Lato" panose="020F0502020204030203" pitchFamily="34" charset="0"/>
              </a:rPr>
              <a:t>	</a:t>
            </a:r>
            <a:r>
              <a:rPr lang="en-US" b="1" i="0" dirty="0">
                <a:solidFill>
                  <a:srgbClr val="202122"/>
                </a:solidFill>
                <a:effectLst/>
                <a:latin typeface="Lato" panose="020F0502020204030203" pitchFamily="34" charset="0"/>
              </a:rPr>
              <a:t>Accessibility in software development is a very relevant issue in our technological society.  As we are globally becoming more dependent on technology, it is crucial for software developers and private technology companies to make their products more usable and accessible to everyone regardless of their skill level, native language, or whether they have a disability or not.  The following case study involves a new product design feature that was introduced to the public with major accessibility concerns.  These accessibility concerns should have been resolved before the new product design feature was released to the public.  Unfortunately, in this case study, the product release date was prioritized over the accessibility concerns, which resulted in negative consequences for both the users and the company who designed the new product design feature.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Lato" panose="020F0502020204030203" pitchFamily="34" charset="0"/>
              </a:rPr>
              <a:t>	</a:t>
            </a:r>
          </a:p>
          <a:p>
            <a:endParaRPr lang="en-US" dirty="0"/>
          </a:p>
        </p:txBody>
      </p:sp>
      <p:sp>
        <p:nvSpPr>
          <p:cNvPr id="4" name="Slide Number Placeholder 3"/>
          <p:cNvSpPr>
            <a:spLocks noGrp="1"/>
          </p:cNvSpPr>
          <p:nvPr>
            <p:ph type="sldNum" sz="quarter" idx="5"/>
          </p:nvPr>
        </p:nvSpPr>
        <p:spPr/>
        <p:txBody>
          <a:bodyPr/>
          <a:lstStyle/>
          <a:p>
            <a:fld id="{6D3DAC99-6599-4D91-91D3-CC3CFD5E17EA}" type="slidenum">
              <a:rPr lang="en-US" smtClean="0"/>
              <a:t>1</a:t>
            </a:fld>
            <a:endParaRPr lang="en-US"/>
          </a:p>
        </p:txBody>
      </p:sp>
    </p:spTree>
    <p:extLst>
      <p:ext uri="{BB962C8B-B14F-4D97-AF65-F5344CB8AC3E}">
        <p14:creationId xmlns:p14="http://schemas.microsoft.com/office/powerpoint/2010/main" val="55885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Lato" panose="020F0502020204030203" pitchFamily="34" charset="0"/>
              </a:rPr>
              <a:t>	All </a:t>
            </a:r>
            <a:r>
              <a:rPr lang="en-US" b="1" i="0" dirty="0" err="1">
                <a:solidFill>
                  <a:srgbClr val="202122"/>
                </a:solidFill>
                <a:effectLst/>
                <a:latin typeface="Lato" panose="020F0502020204030203" pitchFamily="34" charset="0"/>
              </a:rPr>
              <a:t>Together’s</a:t>
            </a:r>
            <a:r>
              <a:rPr lang="en-US" b="1" i="0" dirty="0">
                <a:solidFill>
                  <a:srgbClr val="202122"/>
                </a:solidFill>
                <a:effectLst/>
                <a:latin typeface="Lato" panose="020F0502020204030203" pitchFamily="34" charset="0"/>
              </a:rPr>
              <a:t> web-based collaboration tool is used to manage project planning and communication.  User experience (UX) designers use this tool to work with team members on projects (</a:t>
            </a:r>
            <a:r>
              <a:rPr lang="en-US" dirty="0"/>
              <a:t>Horton, n.d.</a:t>
            </a:r>
            <a:r>
              <a:rPr lang="en-US" b="1" dirty="0"/>
              <a:t>).  A new design pattern was recently released to provide inline access for a user via an edit feature that utilizes hidden controls.  When a user hovers their mouse pointer over an element using the inline edit feature, a pencil icon button will be displayed.  This will enable the user to interact with the pencil icon button by clicking on it to edit a specific Hypertext Markup Language (HTML) element.  When a user hovers their mouse pointer away from the HTML element, the pencil icon button disappears.  This hidden control design feature replaced a previously used visible edit text button and modal dialog to provide more convenience and less clutter for the user (Horton, n.d.). </a:t>
            </a:r>
            <a:r>
              <a:rPr lang="en-US" b="1" i="0" dirty="0">
                <a:solidFill>
                  <a:srgbClr val="202122"/>
                </a:solidFill>
                <a:effectLst/>
                <a:latin typeface="Lato" panose="020F0502020204030203" pitchFamily="34" charset="0"/>
              </a:rPr>
              <a:t>This new design pattern ultimately creates a major accessibility issue especially for users with disabilities.</a:t>
            </a:r>
            <a:endParaRPr lang="en-US" b="0" i="0" dirty="0">
              <a:solidFill>
                <a:srgbClr val="202122"/>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fld id="{6D3DAC99-6599-4D91-91D3-CC3CFD5E17EA}" type="slidenum">
              <a:rPr lang="en-US" smtClean="0"/>
              <a:t>2</a:t>
            </a:fld>
            <a:endParaRPr lang="en-US"/>
          </a:p>
        </p:txBody>
      </p:sp>
    </p:spTree>
    <p:extLst>
      <p:ext uri="{BB962C8B-B14F-4D97-AF65-F5344CB8AC3E}">
        <p14:creationId xmlns:p14="http://schemas.microsoft.com/office/powerpoint/2010/main" val="241095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Lato" panose="020F0502020204030203" pitchFamily="34" charset="0"/>
              </a:rPr>
              <a:t>	 </a:t>
            </a:r>
            <a:r>
              <a:rPr lang="en-US" b="1" i="0" dirty="0">
                <a:solidFill>
                  <a:srgbClr val="202122"/>
                </a:solidFill>
                <a:effectLst/>
                <a:latin typeface="Lato" panose="020F0502020204030203" pitchFamily="34" charset="0"/>
              </a:rPr>
              <a:t>In this case related to accessibility in software development, the production team of the company All </a:t>
            </a:r>
            <a:r>
              <a:rPr lang="en-US" b="1" i="0" dirty="0" err="1">
                <a:solidFill>
                  <a:srgbClr val="202122"/>
                </a:solidFill>
                <a:effectLst/>
                <a:latin typeface="Lato" panose="020F0502020204030203" pitchFamily="34" charset="0"/>
              </a:rPr>
              <a:t>Together’s</a:t>
            </a:r>
            <a:r>
              <a:rPr lang="en-US" b="1" i="0" dirty="0">
                <a:solidFill>
                  <a:srgbClr val="202122"/>
                </a:solidFill>
                <a:effectLst/>
                <a:latin typeface="Lato" panose="020F0502020204030203" pitchFamily="34" charset="0"/>
              </a:rPr>
              <a:t> web-based collaboration tool realized that their new feature was lacking some critical accessibility requirements, and this presented some major accessibility problems for certain users.  In fact, the company’s Quality Assurance Analysts tested the new inline edit feature and they discovered that it could neither be focused (zoomed in) nor operated using the keys on a keyboard (Horton, n.d.).  Keyboard accessibility is important for users who may have physical dexterity or visual disabilities.  Other accessibility issues pertaining to the new feature on the company’s product included: the TAB button on the keyboard failed to focus (or zoom in), the ENTER key on the keyboard failed to activate, and the arrow buttons on the keyboard did not allow a user to navigate.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Lato" panose="020F0502020204030203" pitchFamily="34" charset="0"/>
              </a:rPr>
              <a:t>	Another important feature of All </a:t>
            </a:r>
            <a:r>
              <a:rPr lang="en-US" b="1" i="0" dirty="0" err="1">
                <a:solidFill>
                  <a:srgbClr val="202122"/>
                </a:solidFill>
                <a:effectLst/>
                <a:latin typeface="Lato" panose="020F0502020204030203" pitchFamily="34" charset="0"/>
              </a:rPr>
              <a:t>Together’s</a:t>
            </a:r>
            <a:r>
              <a:rPr lang="en-US" b="1" i="0" dirty="0">
                <a:solidFill>
                  <a:srgbClr val="202122"/>
                </a:solidFill>
                <a:effectLst/>
                <a:latin typeface="Lato" panose="020F0502020204030203" pitchFamily="34" charset="0"/>
              </a:rPr>
              <a:t> web-based collaboration tool that failed accessibility requirements was the pencil icon button, which only became physically visible to the users when they hovered their mouse pointer over the icon button.  This Cascading Style Sheets (CSS) hover style that affects the HTML element pencil icon button by causing this button to appear only when users hover their mouse pointer over the pencil icon button, negatively affects the user experience (UX) for individuals who cannot physically point-and-click, especially visually impaired users and users with physical mobility disabilities (Horton, n.d.).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Lato" panose="020F0502020204030203" pitchFamily="34" charset="0"/>
              </a:rPr>
              <a:t>	In addition, the hover CSS style applied to the pencil icon button significantly decreases accessibility to users with cognitive disabilities because they may experience many challenges when locating the new hidden inline edit feature.  In fact, people with vision problems may not locate the pencil icon button even with the assistance of a magnified viewport, which enlarges the dimensions of the web content (Horton, n.d.).</a:t>
            </a:r>
            <a:endParaRPr lang="en-US" b="0" i="0" dirty="0">
              <a:solidFill>
                <a:srgbClr val="202122"/>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fld id="{6D3DAC99-6599-4D91-91D3-CC3CFD5E17EA}" type="slidenum">
              <a:rPr lang="en-US" smtClean="0"/>
              <a:t>3</a:t>
            </a:fld>
            <a:endParaRPr lang="en-US"/>
          </a:p>
        </p:txBody>
      </p:sp>
    </p:spTree>
    <p:extLst>
      <p:ext uri="{BB962C8B-B14F-4D97-AF65-F5344CB8AC3E}">
        <p14:creationId xmlns:p14="http://schemas.microsoft.com/office/powerpoint/2010/main" val="765305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Lato" panose="020F0502020204030203" pitchFamily="34" charset="0"/>
              </a:rPr>
              <a:t>	</a:t>
            </a:r>
            <a:r>
              <a:rPr lang="en-US" b="1" i="0" dirty="0">
                <a:solidFill>
                  <a:srgbClr val="202122"/>
                </a:solidFill>
                <a:effectLst/>
                <a:latin typeface="Lato" panose="020F0502020204030203" pitchFamily="34" charset="0"/>
              </a:rPr>
              <a:t>This case addresses concerns related to the Web Content Accessibility Guidelines (WCAG), especially in terms of keyboard accessibility and allowing all users to experience a predictable interaction when using a webpage or web application (Horton, n.d.).  A key concept is that technology products should never be released to the public with major accessibility defects or concerns.  Launching a new product on schedule should never be prioritized over fixing major accessibility defects because it will ultimately bring about negative consequences in terms of usability, accessibility, customer satisfaction, and it will make the product less valuable due to its defects (Horton, n.d.).  In the end, the company will have to spend more resources trying to fix the accessibility defect, which could have been avoided if it had simply prioritized creating an accessible product from the very beginning of the design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Lato" panose="020F0502020204030203" pitchFamily="34" charset="0"/>
              </a:rPr>
              <a:t>	The specific test conditions that the new design pattern violated included: 2.1.1-keyboard-access and 3.2.7-Hidden Controls.  According to Section 508 Conformance Test Process for Web, the test condition 2.1.1-keyboard-access states that “all functionality can be accessed and executed using only the keyboard” (</a:t>
            </a:r>
            <a:r>
              <a:rPr lang="en-US" sz="1200" b="1" i="0" kern="1200" dirty="0">
                <a:solidFill>
                  <a:srgbClr val="202122"/>
                </a:solidFill>
                <a:effectLst/>
                <a:latin typeface="Lato" panose="020F0502020204030203" pitchFamily="34" charset="0"/>
                <a:ea typeface="+mn-ea"/>
                <a:cs typeface="+mn-cs"/>
              </a:rPr>
              <a:t>Department of Homeland Security [DHS], 2024, p. </a:t>
            </a:r>
            <a:r>
              <a:rPr lang="en-US" b="1" i="0" dirty="0">
                <a:solidFill>
                  <a:srgbClr val="202122"/>
                </a:solidFill>
                <a:effectLst/>
                <a:latin typeface="Lato" panose="020F0502020204030203" pitchFamily="34" charset="0"/>
              </a:rPr>
              <a:t>19).  This means that all users have the right to be able to navigate and access important content on the webpage or application through their keyboard.  If the webpage/application content is not accessible to users via keyboard, then it violates the keyboard accessibility test condition.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Lato" panose="020F0502020204030203" pitchFamily="34" charset="0"/>
              </a:rPr>
              <a:t>	In terms of accessibility in software development, developers should not use hidden controls in the design of a web-based collaboration tool because they can cause major accessibility problems for users (Horton, n.d.). In fact, hidden controls can violate accessibility for many users regardless of whether they have a disability or not.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02122"/>
                </a:solidFill>
                <a:effectLst/>
                <a:latin typeface="Lato" panose="020F0502020204030203" pitchFamily="34" charset="0"/>
              </a:rPr>
              <a:t>Overall, this case study showed how a company can incorporate a new design pattern for a new feature on a technology product that does not meet the Web Content Accessibility Guidelines (WCAG) for people with disabilities.</a:t>
            </a:r>
            <a:endParaRPr lang="en-US" b="0" i="0" dirty="0">
              <a:solidFill>
                <a:srgbClr val="202122"/>
              </a:solidFill>
              <a:effectLst/>
              <a:latin typeface="Lato" panose="020F0502020204030203" pitchFamily="34" charset="0"/>
            </a:endParaRPr>
          </a:p>
          <a:p>
            <a:endParaRPr lang="en-US" dirty="0"/>
          </a:p>
        </p:txBody>
      </p:sp>
      <p:sp>
        <p:nvSpPr>
          <p:cNvPr id="4" name="Slide Number Placeholder 3"/>
          <p:cNvSpPr>
            <a:spLocks noGrp="1"/>
          </p:cNvSpPr>
          <p:nvPr>
            <p:ph type="sldNum" sz="quarter" idx="5"/>
          </p:nvPr>
        </p:nvSpPr>
        <p:spPr/>
        <p:txBody>
          <a:bodyPr/>
          <a:lstStyle/>
          <a:p>
            <a:fld id="{6D3DAC99-6599-4D91-91D3-CC3CFD5E17EA}" type="slidenum">
              <a:rPr lang="en-US" smtClean="0"/>
              <a:t>4</a:t>
            </a:fld>
            <a:endParaRPr lang="en-US"/>
          </a:p>
        </p:txBody>
      </p:sp>
    </p:spTree>
    <p:extLst>
      <p:ext uri="{BB962C8B-B14F-4D97-AF65-F5344CB8AC3E}">
        <p14:creationId xmlns:p14="http://schemas.microsoft.com/office/powerpoint/2010/main" val="2400659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Lato" panose="020F0502020204030203" pitchFamily="34" charset="0"/>
              </a:rPr>
              <a:t>	</a:t>
            </a:r>
            <a:r>
              <a:rPr lang="en-US" b="1" dirty="0"/>
              <a:t>I believe that this case would indeed have a different outcome in another country because according to the Bureau of Internet Accessibility, although many international countries do require some level of accessibility, they may not explicitly require Web Content Accessibility Guidelines (WCAG) conformance.  As a result, this lack of WCAG conformance, could create many web content accessibility concerns for private businesses that are not required by law to provide accessible web pages, web applications, or technology products for their users (Bureau of Internet Accessibility, Inc., 2022).  In the United States (U.S.), there are three levels of WCAG, including: Level A, Level AA, and Level AAA.  In fact, Level A is considered to have the least strict WCAG, and it does not provide accessibility for all users, especially those with disabilities.  Level AA provides web content accessibility for most users.  In the U.S., an amendment was applied in 1998 to Section 508 of the US Rehabilitation Act of 1973, which required WCAG conformance (Bureau of Internet Accessibility, Inc., 2022).  Currently, Section 508 requires federal government agencies and their contractors to abide by the WCAG 2.0 Level AA, which requires content on the web to be perceivable, operable, understandable, and robust.</a:t>
            </a:r>
          </a:p>
          <a:p>
            <a:r>
              <a:rPr lang="en-US" b="1" dirty="0"/>
              <a:t>	In fact, the four principles of WCAG are internationally recognized standards that were created by the World Wide Web Consortium (W3C) to ensure that web content is accessible to all users, including individuals with disabilities.  The first principle of WCAG ensures that content on the web is perceivable through multiple senses.  This means that web content must be presented in different ways so that everyone can access the information.  For example, a web developer could provide text alternatives, such as captions, for images, videos, and audio that is presented on a web page.  In my case study, the new hidden design control feature was not perceivable for all users, which prevented certain users from accessing important information.  In addition, the hidden design control feature prevented the technology from being operable for users with disabilities because they could not access the information without the use of a mouse, which neglected keyboard accessibility (Department of Homeland Security, 2024).</a:t>
            </a:r>
          </a:p>
        </p:txBody>
      </p:sp>
      <p:sp>
        <p:nvSpPr>
          <p:cNvPr id="4" name="Slide Number Placeholder 3"/>
          <p:cNvSpPr>
            <a:spLocks noGrp="1"/>
          </p:cNvSpPr>
          <p:nvPr>
            <p:ph type="sldNum" sz="quarter" idx="5"/>
          </p:nvPr>
        </p:nvSpPr>
        <p:spPr/>
        <p:txBody>
          <a:bodyPr/>
          <a:lstStyle/>
          <a:p>
            <a:fld id="{6D3DAC99-6599-4D91-91D3-CC3CFD5E17EA}" type="slidenum">
              <a:rPr lang="en-US" smtClean="0"/>
              <a:t>5</a:t>
            </a:fld>
            <a:endParaRPr lang="en-US"/>
          </a:p>
        </p:txBody>
      </p:sp>
    </p:spTree>
    <p:extLst>
      <p:ext uri="{BB962C8B-B14F-4D97-AF65-F5344CB8AC3E}">
        <p14:creationId xmlns:p14="http://schemas.microsoft.com/office/powerpoint/2010/main" val="63942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Source</a:t>
            </a:r>
            <a:r>
              <a:rPr lang="en-US" dirty="0"/>
              <a:t>:</a:t>
            </a:r>
          </a:p>
          <a:p>
            <a:r>
              <a:rPr lang="en-US" dirty="0"/>
              <a:t>https://www.google.com/search?q=wcag+accessibility&amp;sca_esv=a9478bc663a38991&amp;rlz=1C1VDKB_enUS1107US1109&amp;udm=2&amp;biw=1536&amp;bih=695&amp;sxsrf=ADLYWIKLn8oUnwiSa6AWpCX2M-CofzVl6g%3A1733601150045&amp;ei=fqdUZ-2tAsCg5NoP46WSsQU&amp;oq=WCAG&amp;gs_lp=EgNpbWciBFdDQUcqAggAMgoQABiABBhDGIoFMg0QABiABBixAxhDGIoFMgoQABiABBhDGIoFMggQABiABBixAzIIEAAYgAQYsQMyChAAGIAEGEMYigUyBRAAGIAEMggQABiABBixAzIFEAAYgAQyBRAAGIAESIwbUABYhAlwAHgAkAEAmAFioAGoAqoBATS4AQHIAQD4AQGYAgSgAsUCwgIEECMYJ8ICCxAAGIAEGLEDGIMBwgIOEAAYgAQYsQMYgwEYigWYAwCSBwMzLjGgB94V&amp;sclient=img#vhid=8yHMtxnW2DD_cM&amp;vssid=mosaic</a:t>
            </a:r>
          </a:p>
          <a:p>
            <a:endParaRPr lang="en-US" dirty="0"/>
          </a:p>
          <a:p>
            <a:r>
              <a:rPr lang="en-US" dirty="0"/>
              <a:t>	Web developers have the responsibility to create applications, web pages, and tools that are </a:t>
            </a:r>
            <a:r>
              <a:rPr lang="en-US" b="1" dirty="0"/>
              <a:t>perceivable </a:t>
            </a:r>
            <a:r>
              <a:rPr lang="en-US" dirty="0"/>
              <a:t>to users through their senses: hearing, touch, and sight.  People with disabilities must be able to perceive content on the web by using multiple senses.  In addition, the web content must be </a:t>
            </a:r>
            <a:r>
              <a:rPr lang="en-US" b="1" dirty="0"/>
              <a:t>understandable</a:t>
            </a:r>
            <a:r>
              <a:rPr lang="en-US" dirty="0"/>
              <a:t> to the user with clear accessible captions.  Web products must be </a:t>
            </a:r>
            <a:r>
              <a:rPr lang="en-US" b="1" dirty="0"/>
              <a:t>accessible via keyboard, allowing for multiple input methods to be provided by the user.  </a:t>
            </a:r>
            <a:r>
              <a:rPr lang="en-US" b="0" dirty="0"/>
              <a:t>Finally, web applications and products must be </a:t>
            </a:r>
            <a:r>
              <a:rPr lang="en-US" b="1" dirty="0"/>
              <a:t>robust.  This means that the web product should still function properly regardless of the errors and unexpected input committed by the user.  If these principles of accessibility are followed by web developers, then web products will be more adaptable to the diverse needs of its users, especially those users who have special needs or who may not be </a:t>
            </a:r>
            <a:r>
              <a:rPr lang="en-US" b="1"/>
              <a:t>technologically savvy</a:t>
            </a:r>
            <a:r>
              <a:rPr lang="en-US" b="1" dirty="0"/>
              <a:t>.</a:t>
            </a:r>
          </a:p>
        </p:txBody>
      </p:sp>
      <p:sp>
        <p:nvSpPr>
          <p:cNvPr id="4" name="Slide Number Placeholder 3"/>
          <p:cNvSpPr>
            <a:spLocks noGrp="1"/>
          </p:cNvSpPr>
          <p:nvPr>
            <p:ph type="sldNum" sz="quarter" idx="5"/>
          </p:nvPr>
        </p:nvSpPr>
        <p:spPr/>
        <p:txBody>
          <a:bodyPr/>
          <a:lstStyle/>
          <a:p>
            <a:fld id="{6D3DAC99-6599-4D91-91D3-CC3CFD5E17EA}" type="slidenum">
              <a:rPr lang="en-US" smtClean="0"/>
              <a:t>6</a:t>
            </a:fld>
            <a:endParaRPr lang="en-US"/>
          </a:p>
        </p:txBody>
      </p:sp>
    </p:spTree>
    <p:extLst>
      <p:ext uri="{BB962C8B-B14F-4D97-AF65-F5344CB8AC3E}">
        <p14:creationId xmlns:p14="http://schemas.microsoft.com/office/powerpoint/2010/main" val="415870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Above you will find the three sources that I used to create this presentation.</a:t>
            </a:r>
          </a:p>
        </p:txBody>
      </p:sp>
      <p:sp>
        <p:nvSpPr>
          <p:cNvPr id="4" name="Slide Number Placeholder 3"/>
          <p:cNvSpPr>
            <a:spLocks noGrp="1"/>
          </p:cNvSpPr>
          <p:nvPr>
            <p:ph type="sldNum" sz="quarter" idx="5"/>
          </p:nvPr>
        </p:nvSpPr>
        <p:spPr/>
        <p:txBody>
          <a:bodyPr/>
          <a:lstStyle/>
          <a:p>
            <a:fld id="{6D3DAC99-6599-4D91-91D3-CC3CFD5E17EA}" type="slidenum">
              <a:rPr lang="en-US" smtClean="0"/>
              <a:t>7</a:t>
            </a:fld>
            <a:endParaRPr lang="en-US"/>
          </a:p>
        </p:txBody>
      </p:sp>
    </p:spTree>
    <p:extLst>
      <p:ext uri="{BB962C8B-B14F-4D97-AF65-F5344CB8AC3E}">
        <p14:creationId xmlns:p14="http://schemas.microsoft.com/office/powerpoint/2010/main" val="422745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 the above slide, you will find the links to all three images used in this presentation.</a:t>
            </a:r>
          </a:p>
        </p:txBody>
      </p:sp>
      <p:sp>
        <p:nvSpPr>
          <p:cNvPr id="4" name="Slide Number Placeholder 3"/>
          <p:cNvSpPr>
            <a:spLocks noGrp="1"/>
          </p:cNvSpPr>
          <p:nvPr>
            <p:ph type="sldNum" sz="quarter" idx="5"/>
          </p:nvPr>
        </p:nvSpPr>
        <p:spPr/>
        <p:txBody>
          <a:bodyPr/>
          <a:lstStyle/>
          <a:p>
            <a:fld id="{6D3DAC99-6599-4D91-91D3-CC3CFD5E17EA}" type="slidenum">
              <a:rPr lang="en-US" smtClean="0"/>
              <a:t>8</a:t>
            </a:fld>
            <a:endParaRPr lang="en-US"/>
          </a:p>
        </p:txBody>
      </p:sp>
    </p:spTree>
    <p:extLst>
      <p:ext uri="{BB962C8B-B14F-4D97-AF65-F5344CB8AC3E}">
        <p14:creationId xmlns:p14="http://schemas.microsoft.com/office/powerpoint/2010/main" val="2713825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2828-DE39-6E4C-8C51-0744301E50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9CADD9-F805-C6F7-388B-83A99FA88C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BFF6C4-8C6D-B237-75C5-C9B81B2FF5F3}"/>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5" name="Footer Placeholder 4">
            <a:extLst>
              <a:ext uri="{FF2B5EF4-FFF2-40B4-BE49-F238E27FC236}">
                <a16:creationId xmlns:a16="http://schemas.microsoft.com/office/drawing/2014/main" id="{A7722493-A982-9423-C882-A1C6ACE00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8AFE53-7CC5-6EEA-E1D0-DA35C532266E}"/>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400955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ECBC9-79A0-1B0F-891D-90FC75641B1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88A7C3-EB7E-A71C-C098-C386C1C5B2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B33A2E-128D-86E1-391B-63454120A0F9}"/>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5" name="Footer Placeholder 4">
            <a:extLst>
              <a:ext uri="{FF2B5EF4-FFF2-40B4-BE49-F238E27FC236}">
                <a16:creationId xmlns:a16="http://schemas.microsoft.com/office/drawing/2014/main" id="{67771906-5BB8-4D6B-1495-A843DF2E59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65697D-3DFC-FE16-F99C-F679DB0FD5FB}"/>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2341801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411B47-FD25-F618-BE3E-51CA809C85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D0258D-6617-C6F1-EAB3-7FFFE6DE5D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8E53E7-7F19-E403-E8B3-A35ED17F8AB9}"/>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5" name="Footer Placeholder 4">
            <a:extLst>
              <a:ext uri="{FF2B5EF4-FFF2-40B4-BE49-F238E27FC236}">
                <a16:creationId xmlns:a16="http://schemas.microsoft.com/office/drawing/2014/main" id="{85B4D8D0-EBB8-7793-DA28-2E8546308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0E0D6C-90A9-54A2-D5AC-5CF6FC2A70AF}"/>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256598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07E98-4658-843B-3C5A-15713255A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658B2F-01B4-5B93-C008-A749596E0E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BB7E64-CE87-4005-9D31-40A7EF6A9BAD}"/>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5" name="Footer Placeholder 4">
            <a:extLst>
              <a:ext uri="{FF2B5EF4-FFF2-40B4-BE49-F238E27FC236}">
                <a16:creationId xmlns:a16="http://schemas.microsoft.com/office/drawing/2014/main" id="{937519CD-C666-C487-3A8C-CE357461FF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1D514-C09D-6967-B24E-57676B47DFBC}"/>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122503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17DCD-9229-1923-8F4D-9093CB88D8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820D9F-C572-A56A-039E-55AFBF791D3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5AF1A5B-8E16-B534-7138-C06863A0D365}"/>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5" name="Footer Placeholder 4">
            <a:extLst>
              <a:ext uri="{FF2B5EF4-FFF2-40B4-BE49-F238E27FC236}">
                <a16:creationId xmlns:a16="http://schemas.microsoft.com/office/drawing/2014/main" id="{3591243E-A4A2-4FA3-903B-B3538B3EB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C60515-1F1D-2848-B544-F9058D7F7023}"/>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2479658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E1EA-7B69-213E-85BC-672F220D8F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F60A27-F23D-8475-3C6B-C923B2FE2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FF30D-AF8E-F9B6-569B-BB2F607A3F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4F8EB6-DCAA-3842-6D5F-5C905F202DD9}"/>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6" name="Footer Placeholder 5">
            <a:extLst>
              <a:ext uri="{FF2B5EF4-FFF2-40B4-BE49-F238E27FC236}">
                <a16:creationId xmlns:a16="http://schemas.microsoft.com/office/drawing/2014/main" id="{AEBD73FE-94FA-0967-66AF-D7D5B9B9E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577D3C-CA98-542C-D19B-F0EAF361D687}"/>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294139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468-2AF2-D054-40A5-062E3BF739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ECD7359-8F6A-F956-2E42-84C4D39D30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A4334F-ADFE-3430-9320-35C77EBF86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33F7A08-EB79-4639-A1C5-6B4BCFE260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7022AD-11A8-CADF-1017-F4D901309C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569D92F-7089-8E31-DA18-856BFA1C5B24}"/>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8" name="Footer Placeholder 7">
            <a:extLst>
              <a:ext uri="{FF2B5EF4-FFF2-40B4-BE49-F238E27FC236}">
                <a16:creationId xmlns:a16="http://schemas.microsoft.com/office/drawing/2014/main" id="{843B50CA-283A-1068-8197-A2C36D18263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40647B-4418-309E-E63B-5AB377AE3C52}"/>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519904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96A56-7943-BB48-E2AB-26FB8D023E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31DEB0-825B-E088-5D7F-64F823B4BE7D}"/>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4" name="Footer Placeholder 3">
            <a:extLst>
              <a:ext uri="{FF2B5EF4-FFF2-40B4-BE49-F238E27FC236}">
                <a16:creationId xmlns:a16="http://schemas.microsoft.com/office/drawing/2014/main" id="{16CE1707-ABBB-9620-1030-291538108C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F5AC2A1-0F6E-BD13-6395-8325296A3E51}"/>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377962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78CDD6-CA35-3080-677D-006066011E0A}"/>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3" name="Footer Placeholder 2">
            <a:extLst>
              <a:ext uri="{FF2B5EF4-FFF2-40B4-BE49-F238E27FC236}">
                <a16:creationId xmlns:a16="http://schemas.microsoft.com/office/drawing/2014/main" id="{474E648A-3695-F26D-5D6D-10E306DA3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152E83-F52E-61A0-3809-926EDD7AFED0}"/>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460410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ED681-9CE5-E1B8-F4E0-2B8D4A57DD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3FC20D1-4B42-578B-2757-1AC11E2070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68B8EE-73EC-7546-3941-D33603EB4A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B15D8D-8122-6E26-B529-30800DA4C834}"/>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6" name="Footer Placeholder 5">
            <a:extLst>
              <a:ext uri="{FF2B5EF4-FFF2-40B4-BE49-F238E27FC236}">
                <a16:creationId xmlns:a16="http://schemas.microsoft.com/office/drawing/2014/main" id="{690F09AB-A812-AEB7-E68E-33452AC4A5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F96029-03F5-2863-E05D-7123688AE9AD}"/>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2911009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8955D-9060-B17D-AC91-14B2B78D2B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6167921-C660-66E1-DC30-10F7B6A3AD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368997B-8F2E-BE58-B08B-70D81C3E1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C198B-BBF2-E989-E496-F01972116491}"/>
              </a:ext>
            </a:extLst>
          </p:cNvPr>
          <p:cNvSpPr>
            <a:spLocks noGrp="1"/>
          </p:cNvSpPr>
          <p:nvPr>
            <p:ph type="dt" sz="half" idx="10"/>
          </p:nvPr>
        </p:nvSpPr>
        <p:spPr/>
        <p:txBody>
          <a:bodyPr/>
          <a:lstStyle/>
          <a:p>
            <a:fld id="{4352BAB6-1DF4-4722-A3BA-B11CD7D3B0F8}" type="datetimeFigureOut">
              <a:rPr lang="en-US" smtClean="0"/>
              <a:t>12/7/2024</a:t>
            </a:fld>
            <a:endParaRPr lang="en-US"/>
          </a:p>
        </p:txBody>
      </p:sp>
      <p:sp>
        <p:nvSpPr>
          <p:cNvPr id="6" name="Footer Placeholder 5">
            <a:extLst>
              <a:ext uri="{FF2B5EF4-FFF2-40B4-BE49-F238E27FC236}">
                <a16:creationId xmlns:a16="http://schemas.microsoft.com/office/drawing/2014/main" id="{E747D1B6-137E-48F3-C1E9-713C32E889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D7ED29-490A-98B5-9ADD-308A8286C44E}"/>
              </a:ext>
            </a:extLst>
          </p:cNvPr>
          <p:cNvSpPr>
            <a:spLocks noGrp="1"/>
          </p:cNvSpPr>
          <p:nvPr>
            <p:ph type="sldNum" sz="quarter" idx="12"/>
          </p:nvPr>
        </p:nvSpPr>
        <p:spPr/>
        <p:txBody>
          <a:bodyPr/>
          <a:lstStyle/>
          <a:p>
            <a:fld id="{60CED53A-0D47-4FD2-A525-E1948A65A24B}" type="slidenum">
              <a:rPr lang="en-US" smtClean="0"/>
              <a:t>‹#›</a:t>
            </a:fld>
            <a:endParaRPr lang="en-US"/>
          </a:p>
        </p:txBody>
      </p:sp>
    </p:spTree>
    <p:extLst>
      <p:ext uri="{BB962C8B-B14F-4D97-AF65-F5344CB8AC3E}">
        <p14:creationId xmlns:p14="http://schemas.microsoft.com/office/powerpoint/2010/main" val="1470727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1323C0-AEA6-F6EC-885A-0E25A38F5F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4D817B-BB09-FE68-1104-50B1D018F8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941B2F-933E-2A6D-3D6B-0E4E9272AE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52BAB6-1DF4-4722-A3BA-B11CD7D3B0F8}" type="datetimeFigureOut">
              <a:rPr lang="en-US" smtClean="0"/>
              <a:t>12/7/2024</a:t>
            </a:fld>
            <a:endParaRPr lang="en-US"/>
          </a:p>
        </p:txBody>
      </p:sp>
      <p:sp>
        <p:nvSpPr>
          <p:cNvPr id="5" name="Footer Placeholder 4">
            <a:extLst>
              <a:ext uri="{FF2B5EF4-FFF2-40B4-BE49-F238E27FC236}">
                <a16:creationId xmlns:a16="http://schemas.microsoft.com/office/drawing/2014/main" id="{06968AED-2028-233F-F668-6C257B3BA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A79F495-4196-63CB-D599-287236CCA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CED53A-0D47-4FD2-A525-E1948A65A24B}" type="slidenum">
              <a:rPr lang="en-US" smtClean="0"/>
              <a:t>‹#›</a:t>
            </a:fld>
            <a:endParaRPr lang="en-US"/>
          </a:p>
        </p:txBody>
      </p:sp>
    </p:spTree>
    <p:extLst>
      <p:ext uri="{BB962C8B-B14F-4D97-AF65-F5344CB8AC3E}">
        <p14:creationId xmlns:p14="http://schemas.microsoft.com/office/powerpoint/2010/main" val="179341714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dhs.gov/trusted-tester"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ethics.acm.org/code-of-ethics/using-the-code/case-accessibility-in-software-development/" TargetMode="External"/><Relationship Id="rId4" Type="http://schemas.openxmlformats.org/officeDocument/2006/relationships/hyperlink" Target="https://ethics.acm.org/code-of-ethics/using-the-code/case-"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9C849-C459-09A3-DC35-EE76F6B76E83}"/>
              </a:ext>
            </a:extLst>
          </p:cNvPr>
          <p:cNvSpPr>
            <a:spLocks noGrp="1"/>
          </p:cNvSpPr>
          <p:nvPr>
            <p:ph type="ctrTitle"/>
          </p:nvPr>
        </p:nvSpPr>
        <p:spPr/>
        <p:txBody>
          <a:bodyPr/>
          <a:lstStyle/>
          <a:p>
            <a:r>
              <a:rPr lang="en-US" dirty="0"/>
              <a:t>Accessibility in Software Development</a:t>
            </a:r>
          </a:p>
        </p:txBody>
      </p:sp>
      <p:sp>
        <p:nvSpPr>
          <p:cNvPr id="3" name="Subtitle 2">
            <a:extLst>
              <a:ext uri="{FF2B5EF4-FFF2-40B4-BE49-F238E27FC236}">
                <a16:creationId xmlns:a16="http://schemas.microsoft.com/office/drawing/2014/main" id="{BA13B712-7ECA-C5A3-B740-D3D15109657C}"/>
              </a:ext>
            </a:extLst>
          </p:cNvPr>
          <p:cNvSpPr>
            <a:spLocks noGrp="1"/>
          </p:cNvSpPr>
          <p:nvPr>
            <p:ph type="subTitle" idx="1"/>
          </p:nvPr>
        </p:nvSpPr>
        <p:spPr>
          <a:xfrm>
            <a:off x="1524000" y="4327902"/>
            <a:ext cx="9144000" cy="1655762"/>
          </a:xfrm>
        </p:spPr>
        <p:txBody>
          <a:bodyPr/>
          <a:lstStyle/>
          <a:p>
            <a:r>
              <a:rPr lang="en-US" dirty="0"/>
              <a:t>By Daveed A. Sumpter</a:t>
            </a:r>
          </a:p>
          <a:p>
            <a:r>
              <a:rPr lang="en-US" dirty="0"/>
              <a:t>7 December 2024</a:t>
            </a:r>
          </a:p>
          <a:p>
            <a:r>
              <a:rPr lang="en-US" dirty="0"/>
              <a:t>Fundamentals of Logic &amp; Design</a:t>
            </a:r>
          </a:p>
        </p:txBody>
      </p:sp>
      <p:pic>
        <p:nvPicPr>
          <p:cNvPr id="1028" name="Picture 4" descr="Web accessibility (Development ...">
            <a:extLst>
              <a:ext uri="{FF2B5EF4-FFF2-40B4-BE49-F238E27FC236}">
                <a16:creationId xmlns:a16="http://schemas.microsoft.com/office/drawing/2014/main" id="{E3C87C06-FEEA-835E-9682-B22F37474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622" y="3509964"/>
            <a:ext cx="3494416" cy="3250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69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FCD07-18EF-2C48-2DCF-1FD6981CBECD}"/>
              </a:ext>
            </a:extLst>
          </p:cNvPr>
          <p:cNvSpPr>
            <a:spLocks noGrp="1"/>
          </p:cNvSpPr>
          <p:nvPr>
            <p:ph type="title"/>
          </p:nvPr>
        </p:nvSpPr>
        <p:spPr/>
        <p:txBody>
          <a:bodyPr/>
          <a:lstStyle/>
          <a:p>
            <a:r>
              <a:rPr lang="en-US" b="0" i="0" dirty="0">
                <a:solidFill>
                  <a:srgbClr val="202122"/>
                </a:solidFill>
                <a:effectLst/>
                <a:latin typeface="Lato" panose="020F0502020204030203" pitchFamily="34" charset="0"/>
              </a:rPr>
              <a:t>What are the key points of the case?</a:t>
            </a:r>
            <a:br>
              <a:rPr lang="en-US" b="0" i="0" dirty="0">
                <a:solidFill>
                  <a:srgbClr val="2021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054A5236-80CC-FFE5-9416-31C7372A5083}"/>
              </a:ext>
            </a:extLst>
          </p:cNvPr>
          <p:cNvSpPr>
            <a:spLocks noGrp="1"/>
          </p:cNvSpPr>
          <p:nvPr>
            <p:ph idx="1"/>
          </p:nvPr>
        </p:nvSpPr>
        <p:spPr/>
        <p:txBody>
          <a:bodyPr>
            <a:normAutofit fontScale="92500" lnSpcReduction="20000"/>
          </a:bodyPr>
          <a:lstStyle/>
          <a:p>
            <a:r>
              <a:rPr lang="en-US" dirty="0"/>
              <a:t>A new design pattern was released to provide inline access for users to the edit feature by using hidden controls.</a:t>
            </a:r>
          </a:p>
          <a:p>
            <a:r>
              <a:rPr lang="en-US" dirty="0"/>
              <a:t>When a user hovers their mouse pointer over an element using the inline edit feature, a pencil icon button will be displayed.</a:t>
            </a:r>
          </a:p>
          <a:p>
            <a:pPr lvl="1"/>
            <a:r>
              <a:rPr lang="en-US" dirty="0"/>
              <a:t>Enables user to interact with the pencil icon button by clicking on it to edit a specific HTML element.</a:t>
            </a:r>
          </a:p>
          <a:p>
            <a:r>
              <a:rPr lang="en-US" dirty="0"/>
              <a:t>When a user hovers their mouse pointer away from an element, the pencil icon button disappears.</a:t>
            </a:r>
          </a:p>
          <a:p>
            <a:pPr lvl="1"/>
            <a:r>
              <a:rPr lang="en-US" dirty="0"/>
              <a:t>This hidden control design feature replaced a previously used visible edit text button to provide more convenience and less clutter for the user.</a:t>
            </a:r>
          </a:p>
          <a:p>
            <a:r>
              <a:rPr lang="en-US" dirty="0"/>
              <a:t>This new design pattern creates an ethical dilemma because it negatively affects the user experience and usability for individuals who cannot physically point-and-click, such as visually impaired users and those with physical mobility disabilities (Horton, n.d.). </a:t>
            </a:r>
          </a:p>
        </p:txBody>
      </p:sp>
    </p:spTree>
    <p:extLst>
      <p:ext uri="{BB962C8B-B14F-4D97-AF65-F5344CB8AC3E}">
        <p14:creationId xmlns:p14="http://schemas.microsoft.com/office/powerpoint/2010/main" val="364638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C1086-B5F1-E245-EC14-39C008C1067A}"/>
              </a:ext>
            </a:extLst>
          </p:cNvPr>
          <p:cNvSpPr>
            <a:spLocks noGrp="1"/>
          </p:cNvSpPr>
          <p:nvPr>
            <p:ph type="title"/>
          </p:nvPr>
        </p:nvSpPr>
        <p:spPr/>
        <p:txBody>
          <a:bodyPr>
            <a:normAutofit fontScale="90000"/>
          </a:bodyPr>
          <a:lstStyle/>
          <a:p>
            <a:r>
              <a:rPr lang="en-US" b="0" i="0" dirty="0">
                <a:solidFill>
                  <a:srgbClr val="202122"/>
                </a:solidFill>
                <a:effectLst/>
                <a:latin typeface="Lato" panose="020F0502020204030203" pitchFamily="34" charset="0"/>
              </a:rPr>
              <a:t>How does this case present an ethical dilemma?</a:t>
            </a:r>
            <a:br>
              <a:rPr lang="en-US" b="0" i="0" dirty="0">
                <a:solidFill>
                  <a:srgbClr val="2021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6CB584D9-6000-61A0-8246-3895E7DF2F96}"/>
              </a:ext>
            </a:extLst>
          </p:cNvPr>
          <p:cNvSpPr>
            <a:spLocks noGrp="1"/>
          </p:cNvSpPr>
          <p:nvPr>
            <p:ph idx="1"/>
          </p:nvPr>
        </p:nvSpPr>
        <p:spPr/>
        <p:txBody>
          <a:bodyPr/>
          <a:lstStyle/>
          <a:p>
            <a:r>
              <a:rPr lang="en-US" dirty="0"/>
              <a:t>A new feature in a company’s web-based collaboration tool lacks critical accessibility requirements for users with physical dexterity or visual disabilities.</a:t>
            </a:r>
          </a:p>
          <a:p>
            <a:pPr lvl="1"/>
            <a:r>
              <a:rPr lang="en-US" dirty="0"/>
              <a:t>Inaccessible keyboard navigation: The TAB button failed to focus (or zoom in), the ENTER key failed to activate, and the arrow buttons on the keyboard prevented a user from navigating.</a:t>
            </a:r>
          </a:p>
          <a:p>
            <a:pPr lvl="1"/>
            <a:r>
              <a:rPr lang="en-US" dirty="0"/>
              <a:t>A pencil icon button failed accessibility requirements due to a CSS hover style applied to it.</a:t>
            </a:r>
          </a:p>
          <a:p>
            <a:pPr lvl="2"/>
            <a:r>
              <a:rPr lang="en-US" dirty="0"/>
              <a:t>This negatively affects user experience (UX) for individuals who cannot physically point-and-click, especially users who are visually impaired and have physical mobility disabilities (Horton, n.d.).</a:t>
            </a:r>
          </a:p>
        </p:txBody>
      </p:sp>
    </p:spTree>
    <p:extLst>
      <p:ext uri="{BB962C8B-B14F-4D97-AF65-F5344CB8AC3E}">
        <p14:creationId xmlns:p14="http://schemas.microsoft.com/office/powerpoint/2010/main" val="3164400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F2A4-A395-B844-4C61-02BCFF76EAF3}"/>
              </a:ext>
            </a:extLst>
          </p:cNvPr>
          <p:cNvSpPr>
            <a:spLocks noGrp="1"/>
          </p:cNvSpPr>
          <p:nvPr>
            <p:ph type="title"/>
          </p:nvPr>
        </p:nvSpPr>
        <p:spPr/>
        <p:txBody>
          <a:bodyPr>
            <a:normAutofit fontScale="90000"/>
          </a:bodyPr>
          <a:lstStyle/>
          <a:p>
            <a:r>
              <a:rPr lang="en-US" b="0" i="0" dirty="0">
                <a:solidFill>
                  <a:srgbClr val="202122"/>
                </a:solidFill>
                <a:effectLst/>
                <a:latin typeface="Lato" panose="020F0502020204030203" pitchFamily="34" charset="0"/>
              </a:rPr>
              <a:t>What code of ethics principle does this case address?</a:t>
            </a:r>
            <a:br>
              <a:rPr lang="en-US" b="0" i="0" dirty="0">
                <a:solidFill>
                  <a:srgbClr val="2021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4A33D97A-9DF6-BAE8-D184-EB24C4250F46}"/>
              </a:ext>
            </a:extLst>
          </p:cNvPr>
          <p:cNvSpPr>
            <a:spLocks noGrp="1"/>
          </p:cNvSpPr>
          <p:nvPr>
            <p:ph idx="1"/>
          </p:nvPr>
        </p:nvSpPr>
        <p:spPr/>
        <p:txBody>
          <a:bodyPr>
            <a:normAutofit fontScale="92500" lnSpcReduction="20000"/>
          </a:bodyPr>
          <a:lstStyle/>
          <a:p>
            <a:r>
              <a:rPr lang="en-US" dirty="0"/>
              <a:t>Web Content Accessibility Guidelines (WCAG):</a:t>
            </a:r>
          </a:p>
          <a:p>
            <a:pPr lvl="1"/>
            <a:r>
              <a:rPr lang="en-US" dirty="0"/>
              <a:t>Keyboard accessibility</a:t>
            </a:r>
          </a:p>
          <a:p>
            <a:pPr lvl="1"/>
            <a:r>
              <a:rPr lang="en-US" dirty="0"/>
              <a:t>Success Criterion 2.11 Keyboard</a:t>
            </a:r>
          </a:p>
          <a:p>
            <a:pPr lvl="1"/>
            <a:r>
              <a:rPr lang="en-US" dirty="0"/>
              <a:t>Success Criterion 3.2.7 Visible Controls (Horton, n.d.)</a:t>
            </a:r>
          </a:p>
          <a:p>
            <a:pPr lvl="2"/>
            <a:r>
              <a:rPr lang="en-US" dirty="0"/>
              <a:t>Hidden controls can produce major accessibility problems for users.</a:t>
            </a:r>
          </a:p>
          <a:p>
            <a:pPr lvl="1"/>
            <a:r>
              <a:rPr lang="en-US" dirty="0"/>
              <a:t>The new feature’s design pattern was not user-friendly:</a:t>
            </a:r>
          </a:p>
          <a:p>
            <a:pPr lvl="2"/>
            <a:r>
              <a:rPr lang="en-US" dirty="0"/>
              <a:t>The design was difficult to learn and remember for many users.</a:t>
            </a:r>
          </a:p>
          <a:p>
            <a:pPr lvl="1"/>
            <a:r>
              <a:rPr lang="en-US" dirty="0"/>
              <a:t>HTML elements should be uniform.</a:t>
            </a:r>
          </a:p>
          <a:p>
            <a:pPr lvl="1"/>
            <a:r>
              <a:rPr lang="en-US" dirty="0"/>
              <a:t>Usability of a new feature should be simple.</a:t>
            </a:r>
          </a:p>
          <a:p>
            <a:pPr lvl="1"/>
            <a:r>
              <a:rPr lang="en-US" dirty="0"/>
              <a:t>Users should not have to depend on manual dexterity to access important content on a webpage/application.</a:t>
            </a:r>
          </a:p>
          <a:p>
            <a:pPr lvl="1"/>
            <a:r>
              <a:rPr lang="en-US" dirty="0"/>
              <a:t>Buttons should be operable and visible on multiple devices by incorporating the appropriate viewport settings (ex. Viewport width).</a:t>
            </a:r>
          </a:p>
          <a:p>
            <a:pPr marL="457200" lvl="1" indent="0">
              <a:buNone/>
            </a:pPr>
            <a:r>
              <a:rPr lang="en-US" dirty="0"/>
              <a:t>(Horton, n.d.)</a:t>
            </a:r>
          </a:p>
          <a:p>
            <a:pPr marL="457200" lvl="1" indent="0">
              <a:buNone/>
            </a:pPr>
            <a:endParaRPr lang="en-US" dirty="0"/>
          </a:p>
        </p:txBody>
      </p:sp>
      <p:pic>
        <p:nvPicPr>
          <p:cNvPr id="2050" name="Picture 2" descr="Accessibility Guidelines | Spotify for ...">
            <a:extLst>
              <a:ext uri="{FF2B5EF4-FFF2-40B4-BE49-F238E27FC236}">
                <a16:creationId xmlns:a16="http://schemas.microsoft.com/office/drawing/2014/main" id="{2B0CEA2A-CB35-2998-F73F-80947244D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2455" y="909021"/>
            <a:ext cx="3278296" cy="2189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2076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ACA6-264D-991D-5F13-392A7065FFB4}"/>
              </a:ext>
            </a:extLst>
          </p:cNvPr>
          <p:cNvSpPr>
            <a:spLocks noGrp="1"/>
          </p:cNvSpPr>
          <p:nvPr>
            <p:ph type="title"/>
          </p:nvPr>
        </p:nvSpPr>
        <p:spPr/>
        <p:txBody>
          <a:bodyPr>
            <a:normAutofit fontScale="90000"/>
          </a:bodyPr>
          <a:lstStyle/>
          <a:p>
            <a:r>
              <a:rPr lang="en-US" b="0" i="0" dirty="0">
                <a:solidFill>
                  <a:srgbClr val="202122"/>
                </a:solidFill>
                <a:effectLst/>
                <a:latin typeface="Lato" panose="020F0502020204030203" pitchFamily="34" charset="0"/>
              </a:rPr>
              <a:t>Would this case have a different outcome in another country?</a:t>
            </a:r>
            <a:br>
              <a:rPr lang="en-US" b="0" i="0" dirty="0">
                <a:solidFill>
                  <a:srgbClr val="202122"/>
                </a:solidFill>
                <a:effectLst/>
                <a:latin typeface="Lato" panose="020F0502020204030203" pitchFamily="34" charset="0"/>
              </a:rPr>
            </a:br>
            <a:endParaRPr lang="en-US" dirty="0"/>
          </a:p>
        </p:txBody>
      </p:sp>
      <p:sp>
        <p:nvSpPr>
          <p:cNvPr id="3" name="Content Placeholder 2">
            <a:extLst>
              <a:ext uri="{FF2B5EF4-FFF2-40B4-BE49-F238E27FC236}">
                <a16:creationId xmlns:a16="http://schemas.microsoft.com/office/drawing/2014/main" id="{8B430D59-C570-E5EA-36FC-0D20A2C736F6}"/>
              </a:ext>
            </a:extLst>
          </p:cNvPr>
          <p:cNvSpPr>
            <a:spLocks noGrp="1"/>
          </p:cNvSpPr>
          <p:nvPr>
            <p:ph idx="1"/>
          </p:nvPr>
        </p:nvSpPr>
        <p:spPr>
          <a:xfrm>
            <a:off x="838200" y="1473958"/>
            <a:ext cx="10515600" cy="4703005"/>
          </a:xfrm>
        </p:spPr>
        <p:txBody>
          <a:bodyPr>
            <a:normAutofit fontScale="92500" lnSpcReduction="20000"/>
          </a:bodyPr>
          <a:lstStyle/>
          <a:p>
            <a:r>
              <a:rPr lang="en-US" dirty="0"/>
              <a:t>According to the Bureau of Internet Accessibility, many countries around the world require accessibility, but do not explicitly mandate Web Content Accessibility Guidelines (WCAG) conformance, especially for private businesses (Bureau of Internet Accessibility, Inc., 2022).</a:t>
            </a:r>
          </a:p>
          <a:p>
            <a:r>
              <a:rPr lang="en-US" dirty="0"/>
              <a:t>There are 3 levels of WCAG:</a:t>
            </a:r>
          </a:p>
          <a:p>
            <a:pPr lvl="1"/>
            <a:r>
              <a:rPr lang="en-US" dirty="0"/>
              <a:t>Level A (least strict).</a:t>
            </a:r>
          </a:p>
          <a:p>
            <a:pPr lvl="1"/>
            <a:r>
              <a:rPr lang="en-US" dirty="0"/>
              <a:t>Level AA (considered reasonably accessible for most users).</a:t>
            </a:r>
          </a:p>
          <a:p>
            <a:pPr lvl="1"/>
            <a:r>
              <a:rPr lang="en-US" dirty="0"/>
              <a:t>Level AAA (very strict).</a:t>
            </a:r>
          </a:p>
          <a:p>
            <a:r>
              <a:rPr lang="en-US" dirty="0"/>
              <a:t>In the U.S., an amendment was applied in 1998 to Section 508 of the US Rehabilitation Act of 1973, which required WCAG conformance.</a:t>
            </a:r>
          </a:p>
          <a:p>
            <a:pPr lvl="1"/>
            <a:r>
              <a:rPr lang="en-US" dirty="0"/>
              <a:t>Currently, Section 508 requires federal government agencies and their contractors to conform with WCAG 2.0 Level AA (Bureau of Internet Accessibility, Inc., 2022).</a:t>
            </a:r>
          </a:p>
          <a:p>
            <a:endParaRPr lang="en-US" dirty="0"/>
          </a:p>
        </p:txBody>
      </p:sp>
    </p:spTree>
    <p:extLst>
      <p:ext uri="{BB962C8B-B14F-4D97-AF65-F5344CB8AC3E}">
        <p14:creationId xmlns:p14="http://schemas.microsoft.com/office/powerpoint/2010/main" val="1483122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36112-3E00-6124-ED2B-6A009B9C43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DB610EE-B4F0-C690-4677-B6481BEBDD13}"/>
              </a:ext>
            </a:extLst>
          </p:cNvPr>
          <p:cNvSpPr>
            <a:spLocks noGrp="1"/>
          </p:cNvSpPr>
          <p:nvPr>
            <p:ph idx="1"/>
          </p:nvPr>
        </p:nvSpPr>
        <p:spPr/>
        <p:txBody>
          <a:bodyPr/>
          <a:lstStyle/>
          <a:p>
            <a:endParaRPr lang="en-US"/>
          </a:p>
        </p:txBody>
      </p:sp>
      <p:pic>
        <p:nvPicPr>
          <p:cNvPr id="5122" name="Picture 2" descr="The Ultimate Web Accessibility Checklist : Articles | The Learning Guild">
            <a:extLst>
              <a:ext uri="{FF2B5EF4-FFF2-40B4-BE49-F238E27FC236}">
                <a16:creationId xmlns:a16="http://schemas.microsoft.com/office/drawing/2014/main" id="{B91BE2D0-5196-82C4-B451-B8E108B0D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8586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004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AC5D-D929-B2E4-73F9-92A2F89790D9}"/>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D964232A-3B0F-861D-8816-1DA9669E22A3}"/>
              </a:ext>
            </a:extLst>
          </p:cNvPr>
          <p:cNvSpPr>
            <a:spLocks noGrp="1"/>
          </p:cNvSpPr>
          <p:nvPr>
            <p:ph idx="1"/>
          </p:nvPr>
        </p:nvSpPr>
        <p:spPr/>
        <p:txBody>
          <a:bodyPr>
            <a:normAutofit fontScale="85000" lnSpcReduction="10000"/>
          </a:bodyPr>
          <a:lstStyle/>
          <a:p>
            <a:r>
              <a:rPr lang="en-US" b="0" i="0" dirty="0">
                <a:solidFill>
                  <a:srgbClr val="202122"/>
                </a:solidFill>
                <a:effectLst/>
                <a:latin typeface="Times New Roman" panose="02020603050405020304" pitchFamily="18" charset="0"/>
                <a:cs typeface="Times New Roman" panose="02020603050405020304" pitchFamily="18" charset="0"/>
              </a:rPr>
              <a:t>Bureau of Internet Accessibility, Inc. (2022, May 20). International web 	accessibility laws: An overview.  Retrieved December 7, 2024, from 	</a:t>
            </a:r>
            <a:r>
              <a:rPr lang="en-US" dirty="0">
                <a:latin typeface="Times New Roman" panose="02020603050405020304" pitchFamily="18" charset="0"/>
                <a:cs typeface="Times New Roman" panose="02020603050405020304" pitchFamily="18" charset="0"/>
              </a:rPr>
              <a:t>https://www.boia.org/blog/international-web-accessibility-laws-an-	overview</a:t>
            </a:r>
            <a:endParaRPr lang="en-US" b="0" i="0" dirty="0">
              <a:solidFill>
                <a:srgbClr val="202122"/>
              </a:solidFill>
              <a:effectLst/>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Department of Homeland Security. (2024). </a:t>
            </a:r>
            <a:r>
              <a:rPr lang="en-US" i="1" dirty="0">
                <a:latin typeface="Times New Roman" panose="02020603050405020304" pitchFamily="18" charset="0"/>
                <a:cs typeface="Times New Roman" panose="02020603050405020304" pitchFamily="18" charset="0"/>
              </a:rPr>
              <a:t>Section 508 conformance 	test 	process for web</a:t>
            </a:r>
            <a:r>
              <a:rPr lang="en-US" dirty="0">
                <a:latin typeface="Times New Roman" panose="02020603050405020304" pitchFamily="18" charset="0"/>
                <a:cs typeface="Times New Roman" panose="02020603050405020304" pitchFamily="18" charset="0"/>
              </a:rPr>
              <a:t> (Version 5.1.3). Customer Experience 	Directorate. 	Retrieved December 3, 2024, from </a:t>
            </a:r>
            <a:r>
              <a:rPr lang="en-US" dirty="0">
                <a:latin typeface="Times New Roman" panose="02020603050405020304" pitchFamily="18" charset="0"/>
                <a:cs typeface="Times New Roman" panose="02020603050405020304" pitchFamily="18" charset="0"/>
                <a:hlinkClick r:id="rId3"/>
              </a:rPr>
              <a:t>https://www.dhs.gov/trusted-tester</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Horton, S. (n.d.). </a:t>
            </a:r>
            <a:r>
              <a:rPr lang="en-US" i="1" dirty="0">
                <a:latin typeface="Times New Roman" panose="02020603050405020304" pitchFamily="18" charset="0"/>
                <a:cs typeface="Times New Roman" panose="02020603050405020304" pitchFamily="18" charset="0"/>
              </a:rPr>
              <a:t>Case: Accessibility in software development</a:t>
            </a:r>
            <a:r>
              <a:rPr lang="en-US" dirty="0">
                <a:latin typeface="Times New Roman" panose="02020603050405020304" pitchFamily="18" charset="0"/>
                <a:cs typeface="Times New Roman" panose="02020603050405020304" pitchFamily="18" charset="0"/>
              </a:rPr>
              <a:t>.           	Association for Computing Machinery's Committee on 	Professional   	Ethics. Retrieved December 2, 2024, from </a:t>
            </a:r>
            <a:r>
              <a:rPr lang="en-US" dirty="0">
                <a:latin typeface="Times New Roman" panose="02020603050405020304" pitchFamily="18" charset="0"/>
                <a:cs typeface="Times New Roman" panose="02020603050405020304" pitchFamily="18" charset="0"/>
                <a:hlinkClick r:id="rId4"/>
              </a:rPr>
              <a:t>https://ethics.acm.org/code-of-</a:t>
            </a:r>
            <a:r>
              <a:rPr lang="en-US" u="sng" dirty="0">
                <a:latin typeface="Times New Roman" panose="02020603050405020304" pitchFamily="18" charset="0"/>
                <a:cs typeface="Times New Roman" panose="02020603050405020304" pitchFamily="18" charset="0"/>
                <a:hlinkClick r:id="rId4"/>
              </a:rPr>
              <a:t>	</a:t>
            </a:r>
            <a:r>
              <a:rPr lang="en-US" dirty="0">
                <a:latin typeface="Times New Roman" panose="02020603050405020304" pitchFamily="18" charset="0"/>
                <a:cs typeface="Times New Roman" panose="02020603050405020304" pitchFamily="18" charset="0"/>
                <a:hlinkClick r:id="rId4"/>
              </a:rPr>
              <a:t>ethics/using-the-code/case-</a:t>
            </a:r>
            <a:r>
              <a:rPr lang="en-US" dirty="0">
                <a:latin typeface="Times New Roman" panose="02020603050405020304" pitchFamily="18" charset="0"/>
                <a:cs typeface="Times New Roman" panose="02020603050405020304" pitchFamily="18" charset="0"/>
                <a:hlinkClick r:id="rId5"/>
              </a:rPr>
              <a:t>accessibility-in-software-development/</a:t>
            </a:r>
            <a:r>
              <a:rPr lang="en-US" b="0" i="0" dirty="0">
                <a:solidFill>
                  <a:srgbClr val="202122"/>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76845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B390-940E-5B36-219D-D3DAE87120BC}"/>
              </a:ext>
            </a:extLst>
          </p:cNvPr>
          <p:cNvSpPr>
            <a:spLocks noGrp="1"/>
          </p:cNvSpPr>
          <p:nvPr>
            <p:ph type="title"/>
          </p:nvPr>
        </p:nvSpPr>
        <p:spPr/>
        <p:txBody>
          <a:bodyPr/>
          <a:lstStyle/>
          <a:p>
            <a:r>
              <a:rPr lang="en-US" dirty="0"/>
              <a:t>References (Images)</a:t>
            </a:r>
          </a:p>
        </p:txBody>
      </p:sp>
      <p:sp>
        <p:nvSpPr>
          <p:cNvPr id="3" name="Content Placeholder 2">
            <a:extLst>
              <a:ext uri="{FF2B5EF4-FFF2-40B4-BE49-F238E27FC236}">
                <a16:creationId xmlns:a16="http://schemas.microsoft.com/office/drawing/2014/main" id="{5FAB0BD2-C2A0-0B78-A10E-3FFEDC8FAE5E}"/>
              </a:ext>
            </a:extLst>
          </p:cNvPr>
          <p:cNvSpPr>
            <a:spLocks noGrp="1"/>
          </p:cNvSpPr>
          <p:nvPr>
            <p:ph idx="1"/>
          </p:nvPr>
        </p:nvSpPr>
        <p:spPr/>
        <p:txBody>
          <a:bodyPr>
            <a:normAutofit/>
          </a:bodyPr>
          <a:lstStyle/>
          <a:p>
            <a:r>
              <a:rPr lang="en-US" sz="1400" dirty="0"/>
              <a:t>https://www.google.com/search?q=accessibility+in+software+development&amp;sca_esv=a9478bc663a38991&amp;rlz=1C1VDKB_enUS1107US1109&amp;udm=2&amp;biw=1536&amp;bih=695&amp;sxsrf=ADLYWIJGkiRZzLMCr592TDOSQEjdwqoPPw%3A1733601062935&amp;ei=JqdUZ9rfOIqe5NoP8Y3EkAk&amp;oq=acc&amp;gs_lp=EgNpbWciA2FjYyoCCAAyBBAjGCcyBBAjGCcyChAAGIAEGEMYigUyChAAGIAEGEMYigUyChAAGIAEGEMYigUyChAAGIAEGEMYigUyCBAAGIAEGLEDMgoQABiABBhDGIoFMgoQABiABBhDGIoFMgsQABiABBixAxiDAUirD1AAWOQEcAB4AJABAJgBQ6ABwgGqAQEzuAEByAEA-AEBmAIDoALWAZgDAJIHATOgB4IZ&amp;sclient=img#vhid=F1a23X2vVPiJ3M&amp;vssid=mosaic</a:t>
            </a:r>
          </a:p>
          <a:p>
            <a:r>
              <a:rPr lang="en-US" sz="1400" dirty="0"/>
              <a:t>https://www.google.com/search?q=accessibility+in+software+development&amp;sca_esv=a9478bc663a38991&amp;rlz=1C1VDKB_enUS1107US1109&amp;udm=2&amp;biw=1536&amp;bih=695&amp;sxsrf=ADLYWIJGkiRZzLMCr592TDOSQEjdwqoPPw%3A1733601062935&amp;ei=JqdUZ9rfOIqe5NoP8Y3EkAk&amp;oq=acc&amp;gs_lp=EgNpbWciA2FjYyoCCAAyBBAjGCcyBBAjGCcyChAAGIAEGEMYigUyChAAGIAEGEMYigUyChAAGIAEGEMYigUyChAAGIAEGEMYigUyCBAAGIAEGLEDMgoQABiABBhDGIoFMgoQABiABBhDGIoFMgsQABiABBixAxiDAUirD1AAWOQEcAB4AJABAJgBQ6ABwgGqAQEzuAEByAEA-AEBmAIDoALWAZgDAJIHATOgB4IZ&amp;sclient=img#vhid=azEIRKy7R5GJXM&amp;vssid=mosaic</a:t>
            </a:r>
          </a:p>
          <a:p>
            <a:r>
              <a:rPr lang="en-US" sz="1400" dirty="0"/>
              <a:t>https://www.google.com/search?q=wcag+accessibility&amp;sca_esv=a9478bc663a38991&amp;rlz=1C1VDKB_enUS1107US1109&amp;udm=2&amp;biw=1536&amp;bih=695&amp;sxsrf=ADLYWIKLn8oUnwiSa6AWpCX2M-CofzVl6g%3A1733601150045&amp;ei=fqdUZ-2tAsCg5NoP46WSsQU&amp;oq=WCAG&amp;gs_lp=EgNpbWciBFdDQUcqAggAMgoQABiABBhDGIoFMg0QABiABBixAxhDGIoFMgoQABiABBhDGIoFMggQABiABBixAzIIEAAYgAQYsQMyChAAGIAEGEMYigUyBRAAGIAEMggQABiABBixAzIFEAAYgAQyBRAAGIAESIwbUABYhAlwAHgAkAEAmAFioAGoAqoBATS4AQHIAQD4AQGYAgSgAsUCwgIEECMYJ8ICCxAAGIAEGLEDGIMBwgIOEAAYgAQYsQMYgwEYigWYAwCSBwMzLjGgB94V&amp;sclient=img#vhid=8yHMtxnW2DD_cM&amp;vssid=mosaic</a:t>
            </a:r>
          </a:p>
        </p:txBody>
      </p:sp>
    </p:spTree>
    <p:extLst>
      <p:ext uri="{BB962C8B-B14F-4D97-AF65-F5344CB8AC3E}">
        <p14:creationId xmlns:p14="http://schemas.microsoft.com/office/powerpoint/2010/main" val="2903991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535</TotalTime>
  <Words>2652</Words>
  <Application>Microsoft Office PowerPoint</Application>
  <PresentationFormat>Widescreen</PresentationFormat>
  <Paragraphs>72</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Lato</vt:lpstr>
      <vt:lpstr>Times New Roman</vt:lpstr>
      <vt:lpstr>Office Theme</vt:lpstr>
      <vt:lpstr>Accessibility in Software Development</vt:lpstr>
      <vt:lpstr>What are the key points of the case? </vt:lpstr>
      <vt:lpstr>How does this case present an ethical dilemma? </vt:lpstr>
      <vt:lpstr>What code of ethics principle does this case address? </vt:lpstr>
      <vt:lpstr>Would this case have a different outcome in another country? </vt:lpstr>
      <vt:lpstr>PowerPoint Presentation</vt:lpstr>
      <vt:lpstr>References</vt:lpstr>
      <vt:lpstr>References (Images)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Daveed S</dc:creator>
  <cp:lastModifiedBy>Daveed S</cp:lastModifiedBy>
  <cp:revision>2</cp:revision>
  <dcterms:created xsi:type="dcterms:W3CDTF">2024-12-03T01:16:38Z</dcterms:created>
  <dcterms:modified xsi:type="dcterms:W3CDTF">2024-12-07T20:31:55Z</dcterms:modified>
</cp:coreProperties>
</file>