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1" r:id="rId3"/>
    <p:sldId id="257" r:id="rId4"/>
    <p:sldId id="258" r:id="rId5"/>
    <p:sldId id="259" r:id="rId6"/>
    <p:sldId id="260" r:id="rId7"/>
    <p:sldId id="262" r:id="rId8"/>
    <p:sldId id="263" r:id="rId9"/>
    <p:sldId id="264" r:id="rId10"/>
    <p:sldId id="265" r:id="rId11"/>
    <p:sldId id="266" r:id="rId12"/>
    <p:sldId id="267" r:id="rId13"/>
    <p:sldId id="268" r:id="rId14"/>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100" d="100"/>
          <a:sy n="100" d="100"/>
        </p:scale>
        <p:origin x="990" y="4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l-PL" smtClean="0"/>
              <a:t>Kliknij, aby edytować styl</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l-PL" smtClean="0"/>
              <a:t>Kliknij, aby edytować styl wzorca podtytułu</a:t>
            </a:r>
            <a:endParaRPr lang="en-US" dirty="0"/>
          </a:p>
        </p:txBody>
      </p:sp>
      <p:sp>
        <p:nvSpPr>
          <p:cNvPr id="4" name="Date Placeholder 3"/>
          <p:cNvSpPr>
            <a:spLocks noGrp="1"/>
          </p:cNvSpPr>
          <p:nvPr>
            <p:ph type="dt" sz="half" idx="10"/>
          </p:nvPr>
        </p:nvSpPr>
        <p:spPr/>
        <p:txBody>
          <a:bodyPr/>
          <a:lstStyle/>
          <a:p>
            <a:fld id="{7AED967F-F282-4193-BE9E-0B36168165DB}" type="datetimeFigureOut">
              <a:rPr lang="pl-PL" smtClean="0"/>
              <a:t>19.03.2024</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1AECDE84-57A3-41FA-A43A-61B1CA676F66}" type="slidenum">
              <a:rPr lang="pl-PL" smtClean="0"/>
              <a:t>‹#›</a:t>
            </a:fld>
            <a:endParaRPr lang="pl-P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9086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Kliknij, aby edytować styl</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Date Placeholder 3"/>
          <p:cNvSpPr>
            <a:spLocks noGrp="1"/>
          </p:cNvSpPr>
          <p:nvPr>
            <p:ph type="dt" sz="half" idx="10"/>
          </p:nvPr>
        </p:nvSpPr>
        <p:spPr/>
        <p:txBody>
          <a:bodyPr/>
          <a:lstStyle/>
          <a:p>
            <a:fld id="{7AED967F-F282-4193-BE9E-0B36168165DB}" type="datetimeFigureOut">
              <a:rPr lang="pl-PL" smtClean="0"/>
              <a:t>19.03.2024</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1AECDE84-57A3-41FA-A43A-61B1CA676F66}" type="slidenum">
              <a:rPr lang="pl-PL" smtClean="0"/>
              <a:t>‹#›</a:t>
            </a:fld>
            <a:endParaRPr lang="pl-PL"/>
          </a:p>
        </p:txBody>
      </p:sp>
    </p:spTree>
    <p:extLst>
      <p:ext uri="{BB962C8B-B14F-4D97-AF65-F5344CB8AC3E}">
        <p14:creationId xmlns:p14="http://schemas.microsoft.com/office/powerpoint/2010/main" val="2469579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ytuł pionowy i teks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pl-PL" smtClean="0"/>
              <a:t>Kliknij, aby edytować styl</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Date Placeholder 3"/>
          <p:cNvSpPr>
            <a:spLocks noGrp="1"/>
          </p:cNvSpPr>
          <p:nvPr>
            <p:ph type="dt" sz="half" idx="10"/>
          </p:nvPr>
        </p:nvSpPr>
        <p:spPr/>
        <p:txBody>
          <a:bodyPr/>
          <a:lstStyle/>
          <a:p>
            <a:fld id="{7AED967F-F282-4193-BE9E-0B36168165DB}" type="datetimeFigureOut">
              <a:rPr lang="pl-PL" smtClean="0"/>
              <a:t>19.03.2024</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1AECDE84-57A3-41FA-A43A-61B1CA676F66}" type="slidenum">
              <a:rPr lang="pl-PL" smtClean="0"/>
              <a:t>‹#›</a:t>
            </a:fld>
            <a:endParaRPr lang="pl-PL"/>
          </a:p>
        </p:txBody>
      </p:sp>
    </p:spTree>
    <p:extLst>
      <p:ext uri="{BB962C8B-B14F-4D97-AF65-F5344CB8AC3E}">
        <p14:creationId xmlns:p14="http://schemas.microsoft.com/office/powerpoint/2010/main" val="3272055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pl-PL" smtClean="0"/>
              <a:t>Kliknij, aby edytować styl</a:t>
            </a:r>
            <a:endParaRPr lang="en-US" dirty="0"/>
          </a:p>
        </p:txBody>
      </p:sp>
      <p:sp>
        <p:nvSpPr>
          <p:cNvPr id="3" name="Content Placeholder 2"/>
          <p:cNvSpPr>
            <a:spLocks noGrp="1"/>
          </p:cNvSpPr>
          <p:nvPr>
            <p:ph idx="1"/>
          </p:nvPr>
        </p:nvSpPr>
        <p:spPr/>
        <p:txBody>
          <a:bodyPr/>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Date Placeholder 3"/>
          <p:cNvSpPr>
            <a:spLocks noGrp="1"/>
          </p:cNvSpPr>
          <p:nvPr>
            <p:ph type="dt" sz="half" idx="10"/>
          </p:nvPr>
        </p:nvSpPr>
        <p:spPr/>
        <p:txBody>
          <a:bodyPr/>
          <a:lstStyle/>
          <a:p>
            <a:fld id="{7AED967F-F282-4193-BE9E-0B36168165DB}" type="datetimeFigureOut">
              <a:rPr lang="pl-PL" smtClean="0"/>
              <a:t>19.03.2024</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1AECDE84-57A3-41FA-A43A-61B1CA676F66}" type="slidenum">
              <a:rPr lang="pl-PL" smtClean="0"/>
              <a:t>‹#›</a:t>
            </a:fld>
            <a:endParaRPr lang="pl-PL"/>
          </a:p>
        </p:txBody>
      </p:sp>
    </p:spTree>
    <p:extLst>
      <p:ext uri="{BB962C8B-B14F-4D97-AF65-F5344CB8AC3E}">
        <p14:creationId xmlns:p14="http://schemas.microsoft.com/office/powerpoint/2010/main" val="3017508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Nagłówek sekcji">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l-PL" smtClean="0"/>
              <a:t>Kliknij, aby edytować styl</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Edytuj style wzorca tekstu</a:t>
            </a:r>
          </a:p>
        </p:txBody>
      </p:sp>
      <p:sp>
        <p:nvSpPr>
          <p:cNvPr id="4" name="Date Placeholder 3"/>
          <p:cNvSpPr>
            <a:spLocks noGrp="1"/>
          </p:cNvSpPr>
          <p:nvPr>
            <p:ph type="dt" sz="half" idx="10"/>
          </p:nvPr>
        </p:nvSpPr>
        <p:spPr/>
        <p:txBody>
          <a:bodyPr/>
          <a:lstStyle/>
          <a:p>
            <a:fld id="{7AED967F-F282-4193-BE9E-0B36168165DB}" type="datetimeFigureOut">
              <a:rPr lang="pl-PL" smtClean="0"/>
              <a:t>19.03.2024</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1AECDE84-57A3-41FA-A43A-61B1CA676F66}" type="slidenum">
              <a:rPr lang="pl-PL" smtClean="0"/>
              <a:t>‹#›</a:t>
            </a:fld>
            <a:endParaRPr lang="pl-P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9918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l-PL" smtClean="0"/>
              <a:t>Kliknij, aby edytować styl</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5" name="Date Placeholder 4"/>
          <p:cNvSpPr>
            <a:spLocks noGrp="1"/>
          </p:cNvSpPr>
          <p:nvPr>
            <p:ph type="dt" sz="half" idx="10"/>
          </p:nvPr>
        </p:nvSpPr>
        <p:spPr/>
        <p:txBody>
          <a:bodyPr/>
          <a:lstStyle/>
          <a:p>
            <a:fld id="{7AED967F-F282-4193-BE9E-0B36168165DB}" type="datetimeFigureOut">
              <a:rPr lang="pl-PL" smtClean="0"/>
              <a:t>19.03.2024</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1AECDE84-57A3-41FA-A43A-61B1CA676F66}" type="slidenum">
              <a:rPr lang="pl-PL" smtClean="0"/>
              <a:t>‹#›</a:t>
            </a:fld>
            <a:endParaRPr lang="pl-PL"/>
          </a:p>
        </p:txBody>
      </p:sp>
    </p:spTree>
    <p:extLst>
      <p:ext uri="{BB962C8B-B14F-4D97-AF65-F5344CB8AC3E}">
        <p14:creationId xmlns:p14="http://schemas.microsoft.com/office/powerpoint/2010/main" val="1240571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l-PL" smtClean="0"/>
              <a:t>Kliknij, aby edytować styl</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Edytuj style wzorca tekstu</a:t>
            </a:r>
          </a:p>
        </p:txBody>
      </p:sp>
      <p:sp>
        <p:nvSpPr>
          <p:cNvPr id="4" name="Content Placeholder 3"/>
          <p:cNvSpPr>
            <a:spLocks noGrp="1"/>
          </p:cNvSpPr>
          <p:nvPr>
            <p:ph sz="half" idx="2"/>
          </p:nvPr>
        </p:nvSpPr>
        <p:spPr>
          <a:xfrm>
            <a:off x="1097280" y="2582334"/>
            <a:ext cx="4937760" cy="3378200"/>
          </a:xfrm>
        </p:spPr>
        <p:txBody>
          <a:bodyPr/>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Edytuj style wzorca tekstu</a:t>
            </a:r>
          </a:p>
        </p:txBody>
      </p:sp>
      <p:sp>
        <p:nvSpPr>
          <p:cNvPr id="6" name="Content Placeholder 5"/>
          <p:cNvSpPr>
            <a:spLocks noGrp="1"/>
          </p:cNvSpPr>
          <p:nvPr>
            <p:ph sz="quarter" idx="4"/>
          </p:nvPr>
        </p:nvSpPr>
        <p:spPr>
          <a:xfrm>
            <a:off x="6217920" y="2582334"/>
            <a:ext cx="4937760" cy="3378200"/>
          </a:xfrm>
        </p:spPr>
        <p:txBody>
          <a:bodyPr/>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7" name="Date Placeholder 6"/>
          <p:cNvSpPr>
            <a:spLocks noGrp="1"/>
          </p:cNvSpPr>
          <p:nvPr>
            <p:ph type="dt" sz="half" idx="10"/>
          </p:nvPr>
        </p:nvSpPr>
        <p:spPr/>
        <p:txBody>
          <a:bodyPr/>
          <a:lstStyle/>
          <a:p>
            <a:fld id="{7AED967F-F282-4193-BE9E-0B36168165DB}" type="datetimeFigureOut">
              <a:rPr lang="pl-PL" smtClean="0"/>
              <a:t>19.03.2024</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1AECDE84-57A3-41FA-A43A-61B1CA676F66}" type="slidenum">
              <a:rPr lang="pl-PL" smtClean="0"/>
              <a:t>‹#›</a:t>
            </a:fld>
            <a:endParaRPr lang="pl-PL"/>
          </a:p>
        </p:txBody>
      </p:sp>
    </p:spTree>
    <p:extLst>
      <p:ext uri="{BB962C8B-B14F-4D97-AF65-F5344CB8AC3E}">
        <p14:creationId xmlns:p14="http://schemas.microsoft.com/office/powerpoint/2010/main" val="696130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Kliknij, aby edytować styl</a:t>
            </a:r>
            <a:endParaRPr lang="en-US" dirty="0"/>
          </a:p>
        </p:txBody>
      </p:sp>
      <p:sp>
        <p:nvSpPr>
          <p:cNvPr id="3" name="Date Placeholder 2"/>
          <p:cNvSpPr>
            <a:spLocks noGrp="1"/>
          </p:cNvSpPr>
          <p:nvPr>
            <p:ph type="dt" sz="half" idx="10"/>
          </p:nvPr>
        </p:nvSpPr>
        <p:spPr/>
        <p:txBody>
          <a:bodyPr/>
          <a:lstStyle/>
          <a:p>
            <a:fld id="{7AED967F-F282-4193-BE9E-0B36168165DB}" type="datetimeFigureOut">
              <a:rPr lang="pl-PL" smtClean="0"/>
              <a:t>19.03.2024</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1AECDE84-57A3-41FA-A43A-61B1CA676F66}" type="slidenum">
              <a:rPr lang="pl-PL" smtClean="0"/>
              <a:t>‹#›</a:t>
            </a:fld>
            <a:endParaRPr lang="pl-PL"/>
          </a:p>
        </p:txBody>
      </p:sp>
    </p:spTree>
    <p:extLst>
      <p:ext uri="{BB962C8B-B14F-4D97-AF65-F5344CB8AC3E}">
        <p14:creationId xmlns:p14="http://schemas.microsoft.com/office/powerpoint/2010/main" val="3209169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usty">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AED967F-F282-4193-BE9E-0B36168165DB}" type="datetimeFigureOut">
              <a:rPr lang="pl-PL" smtClean="0"/>
              <a:t>19.03.2024</a:t>
            </a:fld>
            <a:endParaRPr lang="pl-PL"/>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pl-PL"/>
          </a:p>
        </p:txBody>
      </p:sp>
      <p:sp>
        <p:nvSpPr>
          <p:cNvPr id="9" name="Slide Number Placeholder 8"/>
          <p:cNvSpPr>
            <a:spLocks noGrp="1"/>
          </p:cNvSpPr>
          <p:nvPr>
            <p:ph type="sldNum" sz="quarter" idx="12"/>
          </p:nvPr>
        </p:nvSpPr>
        <p:spPr/>
        <p:txBody>
          <a:bodyPr/>
          <a:lstStyle/>
          <a:p>
            <a:fld id="{1AECDE84-57A3-41FA-A43A-61B1CA676F66}" type="slidenum">
              <a:rPr lang="pl-PL" smtClean="0"/>
              <a:t>‹#›</a:t>
            </a:fld>
            <a:endParaRPr lang="pl-PL"/>
          </a:p>
        </p:txBody>
      </p:sp>
    </p:spTree>
    <p:extLst>
      <p:ext uri="{BB962C8B-B14F-4D97-AF65-F5344CB8AC3E}">
        <p14:creationId xmlns:p14="http://schemas.microsoft.com/office/powerpoint/2010/main" val="2207299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Zawartość z podpisem">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l-PL" smtClean="0"/>
              <a:t>Kliknij, aby edytować styl</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Edytuj style wzorca tekstu</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AED967F-F282-4193-BE9E-0B36168165DB}" type="datetimeFigureOut">
              <a:rPr lang="pl-PL" smtClean="0"/>
              <a:t>19.03.2024</a:t>
            </a:fld>
            <a:endParaRPr lang="pl-PL"/>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pl-PL"/>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AECDE84-57A3-41FA-A43A-61B1CA676F66}" type="slidenum">
              <a:rPr lang="pl-PL" smtClean="0"/>
              <a:t>‹#›</a:t>
            </a:fld>
            <a:endParaRPr lang="pl-PL"/>
          </a:p>
        </p:txBody>
      </p:sp>
    </p:spTree>
    <p:extLst>
      <p:ext uri="{BB962C8B-B14F-4D97-AF65-F5344CB8AC3E}">
        <p14:creationId xmlns:p14="http://schemas.microsoft.com/office/powerpoint/2010/main" val="2882311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az z podpisem">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pl-PL" smtClean="0"/>
              <a:t>Kliknij, aby edytować styl</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smtClean="0"/>
              <a:t>Kliknij ikonę, aby dodać obraz</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Edytuj style wzorca tekstu</a:t>
            </a:r>
          </a:p>
        </p:txBody>
      </p:sp>
      <p:sp>
        <p:nvSpPr>
          <p:cNvPr id="5" name="Date Placeholder 4"/>
          <p:cNvSpPr>
            <a:spLocks noGrp="1"/>
          </p:cNvSpPr>
          <p:nvPr>
            <p:ph type="dt" sz="half" idx="10"/>
          </p:nvPr>
        </p:nvSpPr>
        <p:spPr/>
        <p:txBody>
          <a:bodyPr/>
          <a:lstStyle/>
          <a:p>
            <a:fld id="{7AED967F-F282-4193-BE9E-0B36168165DB}" type="datetimeFigureOut">
              <a:rPr lang="pl-PL" smtClean="0"/>
              <a:t>19.03.2024</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1AECDE84-57A3-41FA-A43A-61B1CA676F66}" type="slidenum">
              <a:rPr lang="pl-PL" smtClean="0"/>
              <a:t>‹#›</a:t>
            </a:fld>
            <a:endParaRPr lang="pl-PL"/>
          </a:p>
        </p:txBody>
      </p:sp>
    </p:spTree>
    <p:extLst>
      <p:ext uri="{BB962C8B-B14F-4D97-AF65-F5344CB8AC3E}">
        <p14:creationId xmlns:p14="http://schemas.microsoft.com/office/powerpoint/2010/main" val="2785401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l-PL" smtClean="0"/>
              <a:t>Kliknij, aby edytować styl</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AED967F-F282-4193-BE9E-0B36168165DB}" type="datetimeFigureOut">
              <a:rPr lang="pl-PL" smtClean="0"/>
              <a:t>19.03.2024</a:t>
            </a:fld>
            <a:endParaRPr lang="pl-PL"/>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pl-PL"/>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AECDE84-57A3-41FA-A43A-61B1CA676F66}" type="slidenum">
              <a:rPr lang="pl-PL" smtClean="0"/>
              <a:t>‹#›</a:t>
            </a:fld>
            <a:endParaRPr lang="pl-PL"/>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55777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pl-PL" dirty="0" err="1"/>
              <a:t>Feature</a:t>
            </a:r>
            <a:r>
              <a:rPr lang="pl-PL" dirty="0"/>
              <a:t> </a:t>
            </a:r>
            <a:r>
              <a:rPr lang="pl-PL" dirty="0" err="1"/>
              <a:t>Extraction</a:t>
            </a:r>
            <a:endParaRPr lang="pl-PL" dirty="0"/>
          </a:p>
        </p:txBody>
      </p:sp>
      <p:sp>
        <p:nvSpPr>
          <p:cNvPr id="3" name="Podtytuł 2"/>
          <p:cNvSpPr>
            <a:spLocks noGrp="1"/>
          </p:cNvSpPr>
          <p:nvPr>
            <p:ph type="subTitle" idx="1"/>
          </p:nvPr>
        </p:nvSpPr>
        <p:spPr/>
        <p:txBody>
          <a:bodyPr/>
          <a:lstStyle/>
          <a:p>
            <a:endParaRPr lang="pl-PL" dirty="0"/>
          </a:p>
        </p:txBody>
      </p:sp>
    </p:spTree>
    <p:extLst>
      <p:ext uri="{BB962C8B-B14F-4D97-AF65-F5344CB8AC3E}">
        <p14:creationId xmlns:p14="http://schemas.microsoft.com/office/powerpoint/2010/main" val="599966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Osadzenie </a:t>
            </a:r>
            <a:r>
              <a:rPr lang="pl-PL" dirty="0" err="1"/>
              <a:t>Względnościowe</a:t>
            </a:r>
            <a:r>
              <a:rPr lang="pl-PL" dirty="0"/>
              <a:t> Stochastyczne (t-SNE)</a:t>
            </a:r>
            <a:endParaRPr lang="pl-PL" dirty="0"/>
          </a:p>
        </p:txBody>
      </p:sp>
      <p:sp>
        <p:nvSpPr>
          <p:cNvPr id="3" name="Symbol zastępczy zawartości 2"/>
          <p:cNvSpPr>
            <a:spLocks noGrp="1"/>
          </p:cNvSpPr>
          <p:nvPr>
            <p:ph idx="1"/>
          </p:nvPr>
        </p:nvSpPr>
        <p:spPr/>
        <p:txBody>
          <a:bodyPr>
            <a:normAutofit lnSpcReduction="10000"/>
          </a:bodyPr>
          <a:lstStyle/>
          <a:p>
            <a:r>
              <a:rPr lang="pl-PL" sz="1600" dirty="0" smtClean="0"/>
              <a:t>(</a:t>
            </a:r>
            <a:r>
              <a:rPr lang="pl-PL" sz="1600" dirty="0" err="1" smtClean="0"/>
              <a:t>pl</a:t>
            </a:r>
            <a:r>
              <a:rPr lang="pl-PL" sz="1600" dirty="0" smtClean="0"/>
              <a:t>)</a:t>
            </a:r>
            <a:r>
              <a:rPr lang="pl-PL" sz="1600" dirty="0"/>
              <a:t> t-SNE jest algorytmem nieliniowej redukcji wymiarów, który zachowuje podobieństwo między punktami danych, co pozwala na ich skuteczną wizualizację w przestrzeni o niższym wymiarze</a:t>
            </a:r>
            <a:r>
              <a:rPr lang="pl-PL" sz="1600" dirty="0" smtClean="0"/>
              <a:t>.</a:t>
            </a:r>
          </a:p>
          <a:p>
            <a:endParaRPr lang="pl-PL" sz="1600" dirty="0"/>
          </a:p>
          <a:p>
            <a:endParaRPr lang="pl-PL" sz="1600" dirty="0" smtClean="0"/>
          </a:p>
          <a:p>
            <a:endParaRPr lang="pl-PL" sz="1600" dirty="0"/>
          </a:p>
          <a:p>
            <a:endParaRPr lang="pl-PL" sz="1600" dirty="0" smtClean="0"/>
          </a:p>
          <a:p>
            <a:r>
              <a:rPr lang="en-US" sz="1600" dirty="0"/>
              <a:t/>
            </a:r>
            <a:br>
              <a:rPr lang="en-US" sz="1600" dirty="0"/>
            </a:br>
            <a:endParaRPr lang="pl-PL" sz="1600" dirty="0" smtClean="0"/>
          </a:p>
          <a:p>
            <a:endParaRPr lang="pl-PL" sz="1600" dirty="0"/>
          </a:p>
          <a:p>
            <a:endParaRPr lang="pl-PL" sz="1600" dirty="0" smtClean="0"/>
          </a:p>
          <a:p>
            <a:r>
              <a:rPr lang="pl-PL" sz="1600" dirty="0" smtClean="0"/>
              <a:t>(en)</a:t>
            </a:r>
            <a:r>
              <a:rPr lang="en-US" sz="1600" dirty="0" smtClean="0"/>
              <a:t>t-SNE </a:t>
            </a:r>
            <a:r>
              <a:rPr lang="en-US" sz="1600" dirty="0"/>
              <a:t>(t-Distributed Stochastic Neighbor Embedding) is a non-linear dimensionality reduction algorithm that preserves the similarity between data points, allowing for their effective visualization in a lower-dimensional space.</a:t>
            </a:r>
            <a:endParaRPr lang="pl-PL" sz="1600" dirty="0"/>
          </a:p>
        </p:txBody>
      </p:sp>
      <p:pic>
        <p:nvPicPr>
          <p:cNvPr id="7172" name="Picture 4" descr="https://cdn.discordapp.com/attachments/779748557740965928/1219604088992301169/image.png?ex=660be7d1&amp;is=65f972d1&amp;hm=c0bdd2e8a7d4a8ce257879d59236b6d00df033db6fba9dfc354a508fcf92e2e2&a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2315412"/>
            <a:ext cx="3125585" cy="457403"/>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https://cdn.discordapp.com/attachments/779748557740965928/1219604173532958812/image.png?ex=660be7e6&amp;is=65f972e6&amp;hm=e752ca3de6ec4e47a158a5c569fc1fe1423ad403984f9c3448a502e744c1796f&a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281" y="2881189"/>
            <a:ext cx="3241964" cy="771299"/>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https://cdn.discordapp.com/attachments/779748557740965928/1219604307742162944/image.png?ex=660be806&amp;is=65f97306&amp;hm=767ffab3d534473b03b74e23e0db8701b5a11604b2368693fc73f1faf0c21312&a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7279" y="3857414"/>
            <a:ext cx="3241433" cy="614833"/>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descr="https://cdn.discordapp.com/attachments/779748557740965928/1219604795061567508/image.png?ex=660be87a&amp;is=65f9737a&amp;hm=111a902c545a516cb1116dcad818925b4a5b5678ec0b2ce59b8d6bd94f46bbf1&am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7655" y="2881189"/>
            <a:ext cx="5788025" cy="986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0984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a:t>Autoenkoder</a:t>
            </a:r>
            <a:r>
              <a:rPr lang="pl-PL" dirty="0"/>
              <a:t> (</a:t>
            </a:r>
            <a:r>
              <a:rPr lang="pl-PL" dirty="0" err="1"/>
              <a:t>Autoencoder</a:t>
            </a:r>
            <a:r>
              <a:rPr lang="pl-PL" dirty="0"/>
              <a:t>)</a:t>
            </a:r>
            <a:endParaRPr lang="pl-PL" dirty="0"/>
          </a:p>
        </p:txBody>
      </p:sp>
      <p:sp>
        <p:nvSpPr>
          <p:cNvPr id="3" name="Symbol zastępczy zawartości 2"/>
          <p:cNvSpPr>
            <a:spLocks noGrp="1"/>
          </p:cNvSpPr>
          <p:nvPr>
            <p:ph idx="1"/>
          </p:nvPr>
        </p:nvSpPr>
        <p:spPr/>
        <p:txBody>
          <a:bodyPr>
            <a:normAutofit lnSpcReduction="10000"/>
          </a:bodyPr>
          <a:lstStyle/>
          <a:p>
            <a:r>
              <a:rPr lang="pl-PL" dirty="0" smtClean="0"/>
              <a:t>(</a:t>
            </a:r>
            <a:r>
              <a:rPr lang="pl-PL" dirty="0" err="1" smtClean="0"/>
              <a:t>pl</a:t>
            </a:r>
            <a:r>
              <a:rPr lang="pl-PL" dirty="0" smtClean="0"/>
              <a:t>)</a:t>
            </a:r>
            <a:r>
              <a:rPr lang="pl-PL" dirty="0" err="1" smtClean="0"/>
              <a:t>Autoenkoder</a:t>
            </a:r>
            <a:r>
              <a:rPr lang="pl-PL" dirty="0" smtClean="0"/>
              <a:t> </a:t>
            </a:r>
            <a:r>
              <a:rPr lang="pl-PL" dirty="0"/>
              <a:t>to rodzaj sieci neuronowej, która uczy się rekonstruować dane wejściowe, a następnie może być wykorzystywana do ekstrakcji istotnych cech z danych</a:t>
            </a:r>
            <a:r>
              <a:rPr lang="pl-PL" dirty="0" smtClean="0"/>
              <a:t>.</a:t>
            </a:r>
          </a:p>
          <a:p>
            <a:endParaRPr lang="pl-PL" dirty="0"/>
          </a:p>
          <a:p>
            <a:endParaRPr lang="pl-PL" dirty="0" smtClean="0"/>
          </a:p>
          <a:p>
            <a:endParaRPr lang="pl-PL" dirty="0"/>
          </a:p>
          <a:p>
            <a:endParaRPr lang="pl-PL" dirty="0" smtClean="0"/>
          </a:p>
          <a:p>
            <a:endParaRPr lang="pl-PL" dirty="0"/>
          </a:p>
          <a:p>
            <a:endParaRPr lang="pl-PL" dirty="0" smtClean="0"/>
          </a:p>
          <a:p>
            <a:r>
              <a:rPr lang="pl-PL" dirty="0" smtClean="0"/>
              <a:t>(en)</a:t>
            </a:r>
            <a:r>
              <a:rPr lang="en-US" dirty="0" smtClean="0"/>
              <a:t>An </a:t>
            </a:r>
            <a:r>
              <a:rPr lang="en-US" dirty="0" err="1"/>
              <a:t>autoencoder</a:t>
            </a:r>
            <a:r>
              <a:rPr lang="en-US" dirty="0"/>
              <a:t> is a type of neural network that learns to reconstruct input data and can then be used to extract meaningful features from the data.</a:t>
            </a:r>
            <a:endParaRPr lang="pl-PL" dirty="0" smtClean="0"/>
          </a:p>
        </p:txBody>
      </p:sp>
      <p:pic>
        <p:nvPicPr>
          <p:cNvPr id="8194" name="Picture 2" descr="https://cdn.discordapp.com/attachments/779748557740965928/1219605368989290506/image.png?ex=660be903&amp;is=65f97403&amp;hm=6772f5adfc70c2981ed5ad5ad918ed3f934528a68ebde6cb5e669e8985d61875&am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46178" y="2782112"/>
            <a:ext cx="3585153" cy="1921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5110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err="1"/>
              <a:t>Cechy</a:t>
            </a:r>
            <a:r>
              <a:rPr lang="en-US" dirty="0"/>
              <a:t> </a:t>
            </a:r>
            <a:r>
              <a:rPr lang="en-US" dirty="0" err="1"/>
              <a:t>Wąskiego</a:t>
            </a:r>
            <a:r>
              <a:rPr lang="en-US" dirty="0"/>
              <a:t> </a:t>
            </a:r>
            <a:r>
              <a:rPr lang="en-US" dirty="0" err="1"/>
              <a:t>Gardła</a:t>
            </a:r>
            <a:r>
              <a:rPr lang="en-US" dirty="0"/>
              <a:t> (Bottleneck Features</a:t>
            </a:r>
            <a:r>
              <a:rPr lang="en-US" dirty="0" smtClean="0"/>
              <a:t>)</a:t>
            </a:r>
            <a:endParaRPr lang="pl-PL" dirty="0"/>
          </a:p>
        </p:txBody>
      </p:sp>
      <p:sp>
        <p:nvSpPr>
          <p:cNvPr id="3" name="Symbol zastępczy zawartości 2"/>
          <p:cNvSpPr>
            <a:spLocks noGrp="1"/>
          </p:cNvSpPr>
          <p:nvPr>
            <p:ph idx="1"/>
          </p:nvPr>
        </p:nvSpPr>
        <p:spPr/>
        <p:txBody>
          <a:bodyPr/>
          <a:lstStyle/>
          <a:p>
            <a:r>
              <a:rPr lang="pl-PL" dirty="0" smtClean="0"/>
              <a:t>(</a:t>
            </a:r>
            <a:r>
              <a:rPr lang="pl-PL" dirty="0" err="1" smtClean="0"/>
              <a:t>pl</a:t>
            </a:r>
            <a:r>
              <a:rPr lang="pl-PL" dirty="0" smtClean="0"/>
              <a:t>)Wykorzystanie </a:t>
            </a:r>
            <a:r>
              <a:rPr lang="pl-PL" dirty="0"/>
              <a:t>fragmentu sieci neuronowej z wąskim gardłem jako ekstraktora cech, co pozwala na wydobycie istotnych informacji z danych</a:t>
            </a:r>
            <a:r>
              <a:rPr lang="pl-PL" dirty="0" smtClean="0"/>
              <a:t>.</a:t>
            </a:r>
          </a:p>
          <a:p>
            <a:endParaRPr lang="pl-PL" dirty="0"/>
          </a:p>
          <a:p>
            <a:endParaRPr lang="pl-PL" dirty="0" smtClean="0"/>
          </a:p>
          <a:p>
            <a:endParaRPr lang="pl-PL" dirty="0"/>
          </a:p>
          <a:p>
            <a:endParaRPr lang="pl-PL" dirty="0" smtClean="0"/>
          </a:p>
          <a:p>
            <a:endParaRPr lang="pl-PL" dirty="0"/>
          </a:p>
          <a:p>
            <a:r>
              <a:rPr lang="en-US" dirty="0"/>
              <a:t/>
            </a:r>
            <a:br>
              <a:rPr lang="en-US" dirty="0"/>
            </a:br>
            <a:r>
              <a:rPr lang="pl-PL" dirty="0" smtClean="0"/>
              <a:t>(en)</a:t>
            </a:r>
            <a:r>
              <a:rPr lang="en-US" dirty="0" smtClean="0"/>
              <a:t>Utilizing </a:t>
            </a:r>
            <a:r>
              <a:rPr lang="en-US" dirty="0"/>
              <a:t>a portion of a neural network with a bottleneck as a feature extractor, enabling the extraction of significant information from the data.</a:t>
            </a:r>
            <a:endParaRPr lang="pl-PL" dirty="0" smtClean="0"/>
          </a:p>
        </p:txBody>
      </p:sp>
      <p:pic>
        <p:nvPicPr>
          <p:cNvPr id="9218" name="Picture 2" descr="https://cdn.discordapp.com/attachments/779748557740965928/1219605882166313041/image.png?ex=660be97d&amp;is=65f9747d&amp;hm=17d927d5401ba5bdbbd53488ecb91e784871a1699e0523bcfb0f7391cb21bfdf&a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0049" y="2608389"/>
            <a:ext cx="4383174" cy="2498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0094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Dziękuję za </a:t>
            </a:r>
            <a:r>
              <a:rPr lang="pl-PL" dirty="0" smtClean="0"/>
              <a:t>uwagę. </a:t>
            </a:r>
            <a:br>
              <a:rPr lang="pl-PL" dirty="0" smtClean="0"/>
            </a:br>
            <a:r>
              <a:rPr lang="en-US" dirty="0" smtClean="0"/>
              <a:t>Thank </a:t>
            </a:r>
            <a:r>
              <a:rPr lang="en-US" dirty="0"/>
              <a:t>you for your attention.</a:t>
            </a:r>
            <a:endParaRPr lang="pl-PL" dirty="0"/>
          </a:p>
        </p:txBody>
      </p:sp>
      <p:sp>
        <p:nvSpPr>
          <p:cNvPr id="3" name="Symbol zastępczy zawartości 2"/>
          <p:cNvSpPr>
            <a:spLocks noGrp="1"/>
          </p:cNvSpPr>
          <p:nvPr>
            <p:ph idx="1"/>
          </p:nvPr>
        </p:nvSpPr>
        <p:spPr/>
        <p:txBody>
          <a:bodyPr>
            <a:normAutofit/>
          </a:bodyPr>
          <a:lstStyle/>
          <a:p>
            <a:endParaRPr lang="pl-PL" dirty="0" smtClean="0"/>
          </a:p>
          <a:p>
            <a:endParaRPr lang="pl-PL" dirty="0"/>
          </a:p>
          <a:p>
            <a:endParaRPr lang="pl-PL" dirty="0" smtClean="0"/>
          </a:p>
          <a:p>
            <a:endParaRPr lang="pl-PL" dirty="0"/>
          </a:p>
          <a:p>
            <a:endParaRPr lang="pl-PL" dirty="0" smtClean="0"/>
          </a:p>
          <a:p>
            <a:endParaRPr lang="pl-PL" dirty="0"/>
          </a:p>
          <a:p>
            <a:pPr marL="1471400" lvl="8" indent="0">
              <a:buNone/>
            </a:pPr>
            <a:endParaRPr lang="pl-PL" dirty="0"/>
          </a:p>
          <a:p>
            <a:pPr marL="1471400" lvl="8" indent="0">
              <a:buNone/>
            </a:pPr>
            <a:endParaRPr lang="pl-PL" dirty="0" smtClean="0"/>
          </a:p>
          <a:p>
            <a:pPr marL="1471400" lvl="8" indent="0">
              <a:buNone/>
            </a:pPr>
            <a:endParaRPr lang="pl-PL" dirty="0"/>
          </a:p>
          <a:p>
            <a:pPr marL="1471400" lvl="8" indent="0">
              <a:buNone/>
            </a:pPr>
            <a:endParaRPr lang="pl-PL" dirty="0" smtClean="0"/>
          </a:p>
          <a:p>
            <a:pPr marL="1471400" lvl="8" indent="0">
              <a:buNone/>
            </a:pPr>
            <a:r>
              <a:rPr lang="pl-PL" dirty="0"/>
              <a:t>	</a:t>
            </a:r>
            <a:r>
              <a:rPr lang="pl-PL" dirty="0" smtClean="0"/>
              <a:t>							           Jakub </a:t>
            </a:r>
            <a:r>
              <a:rPr lang="pl-PL" dirty="0"/>
              <a:t>Kłos 162432</a:t>
            </a:r>
          </a:p>
          <a:p>
            <a:endParaRPr lang="pl-PL" dirty="0"/>
          </a:p>
        </p:txBody>
      </p:sp>
      <p:pic>
        <p:nvPicPr>
          <p:cNvPr id="10242" name="Picture 2" descr="Thumbs Up Emoticon | Funny emoticons, Emoticon, Emoticons emoj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9641" y="2068994"/>
            <a:ext cx="3576839" cy="3576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47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pl-PL"/>
          </a:p>
        </p:txBody>
      </p:sp>
      <p:sp>
        <p:nvSpPr>
          <p:cNvPr id="3" name="Symbol zastępczy zawartości 2"/>
          <p:cNvSpPr>
            <a:spLocks noGrp="1"/>
          </p:cNvSpPr>
          <p:nvPr>
            <p:ph idx="1"/>
          </p:nvPr>
        </p:nvSpPr>
        <p:spPr/>
        <p:txBody>
          <a:bodyPr/>
          <a:lstStyle/>
          <a:p>
            <a:r>
              <a:rPr lang="pl-PL" dirty="0" smtClean="0"/>
              <a:t>1. </a:t>
            </a:r>
            <a:r>
              <a:rPr lang="pl-PL" dirty="0" err="1"/>
              <a:t>Feature</a:t>
            </a:r>
            <a:r>
              <a:rPr lang="pl-PL" dirty="0"/>
              <a:t> </a:t>
            </a:r>
            <a:r>
              <a:rPr lang="pl-PL" dirty="0" err="1"/>
              <a:t>Extraction</a:t>
            </a:r>
            <a:r>
              <a:rPr lang="pl-PL" dirty="0"/>
              <a:t>: </a:t>
            </a:r>
            <a:r>
              <a:rPr lang="pl-PL" dirty="0" err="1" smtClean="0"/>
              <a:t>Concepts</a:t>
            </a:r>
            <a:endParaRPr lang="pl-PL" dirty="0" smtClean="0"/>
          </a:p>
          <a:p>
            <a:r>
              <a:rPr lang="pl-PL" dirty="0" smtClean="0"/>
              <a:t>2. </a:t>
            </a:r>
            <a:r>
              <a:rPr lang="pl-PL" dirty="0" err="1"/>
              <a:t>Linear</a:t>
            </a:r>
            <a:r>
              <a:rPr lang="pl-PL" dirty="0"/>
              <a:t> </a:t>
            </a:r>
            <a:r>
              <a:rPr lang="pl-PL" dirty="0" err="1"/>
              <a:t>Dimension</a:t>
            </a:r>
            <a:r>
              <a:rPr lang="pl-PL" dirty="0"/>
              <a:t> </a:t>
            </a:r>
            <a:r>
              <a:rPr lang="pl-PL" dirty="0" err="1" smtClean="0"/>
              <a:t>Reduction</a:t>
            </a:r>
            <a:endParaRPr lang="pl-PL" dirty="0" smtClean="0"/>
          </a:p>
          <a:p>
            <a:r>
              <a:rPr lang="pl-PL" dirty="0" smtClean="0"/>
              <a:t>3. </a:t>
            </a:r>
            <a:r>
              <a:rPr lang="en-US" dirty="0"/>
              <a:t>Nonlinear Dimension Reduction (I): Manifold </a:t>
            </a:r>
            <a:r>
              <a:rPr lang="en-US" dirty="0" smtClean="0"/>
              <a:t>Learning</a:t>
            </a:r>
            <a:endParaRPr lang="pl-PL" dirty="0" smtClean="0"/>
          </a:p>
          <a:p>
            <a:r>
              <a:rPr lang="pl-PL" dirty="0" smtClean="0"/>
              <a:t>4. </a:t>
            </a:r>
            <a:r>
              <a:rPr lang="pl-PL" dirty="0" err="1"/>
              <a:t>Nonlinear</a:t>
            </a:r>
            <a:r>
              <a:rPr lang="pl-PL" dirty="0"/>
              <a:t> </a:t>
            </a:r>
            <a:r>
              <a:rPr lang="pl-PL" dirty="0" err="1"/>
              <a:t>Dimension</a:t>
            </a:r>
            <a:r>
              <a:rPr lang="pl-PL" dirty="0"/>
              <a:t> </a:t>
            </a:r>
            <a:r>
              <a:rPr lang="pl-PL" dirty="0" err="1"/>
              <a:t>Reduction</a:t>
            </a:r>
            <a:r>
              <a:rPr lang="pl-PL" dirty="0"/>
              <a:t> (II): </a:t>
            </a:r>
            <a:r>
              <a:rPr lang="pl-PL" dirty="0" err="1"/>
              <a:t>Neural</a:t>
            </a:r>
            <a:r>
              <a:rPr lang="pl-PL" dirty="0"/>
              <a:t> Networks</a:t>
            </a:r>
            <a:endParaRPr lang="pl-PL" dirty="0"/>
          </a:p>
        </p:txBody>
      </p:sp>
    </p:spTree>
    <p:extLst>
      <p:ext uri="{BB962C8B-B14F-4D97-AF65-F5344CB8AC3E}">
        <p14:creationId xmlns:p14="http://schemas.microsoft.com/office/powerpoint/2010/main" val="3977020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Inżynieria Cech (</a:t>
            </a:r>
            <a:r>
              <a:rPr lang="pl-PL" dirty="0" err="1"/>
              <a:t>Feature</a:t>
            </a:r>
            <a:r>
              <a:rPr lang="pl-PL" dirty="0"/>
              <a:t> Engineering):</a:t>
            </a:r>
            <a:endParaRPr lang="pl-PL" dirty="0"/>
          </a:p>
        </p:txBody>
      </p:sp>
      <p:sp>
        <p:nvSpPr>
          <p:cNvPr id="3" name="Symbol zastępczy zawartości 2"/>
          <p:cNvSpPr>
            <a:spLocks noGrp="1"/>
          </p:cNvSpPr>
          <p:nvPr>
            <p:ph idx="1"/>
          </p:nvPr>
        </p:nvSpPr>
        <p:spPr/>
        <p:txBody>
          <a:bodyPr>
            <a:normAutofit fontScale="92500" lnSpcReduction="10000"/>
          </a:bodyPr>
          <a:lstStyle/>
          <a:p>
            <a:r>
              <a:rPr lang="pl-PL" sz="1600" dirty="0" smtClean="0"/>
              <a:t>(</a:t>
            </a:r>
            <a:r>
              <a:rPr lang="pl-PL" sz="1600" dirty="0" err="1" smtClean="0"/>
              <a:t>pl</a:t>
            </a:r>
            <a:r>
              <a:rPr lang="pl-PL" sz="1600" dirty="0" smtClean="0"/>
              <a:t>)Inżynieria </a:t>
            </a:r>
            <a:r>
              <a:rPr lang="pl-PL" sz="1600" dirty="0"/>
              <a:t>cech to proces, w którym eksperci danych dostosowują istniejące cechy lub tworzą nowe, aby ułatwić modelom uczenia maszynowego wydobycie istotnych wzorców z danych. Może to obejmować przekształcenie, kombinowanie lub usuwanie cech w celu poprawy wydajności modelu</a:t>
            </a:r>
            <a:r>
              <a:rPr lang="pl-PL" sz="1600" dirty="0" smtClean="0"/>
              <a:t>.</a:t>
            </a:r>
          </a:p>
          <a:p>
            <a:endParaRPr lang="pl-PL" sz="1600" dirty="0"/>
          </a:p>
          <a:p>
            <a:pPr marL="0" indent="0">
              <a:buNone/>
            </a:pPr>
            <a:endParaRPr lang="pl-PL" sz="1600" dirty="0" smtClean="0"/>
          </a:p>
          <a:p>
            <a:pPr marL="0" indent="0">
              <a:buNone/>
            </a:pPr>
            <a:r>
              <a:rPr lang="pl-PL" sz="1600" dirty="0" smtClean="0"/>
              <a:t>	              </a:t>
            </a:r>
            <a:r>
              <a:rPr lang="pl-PL" sz="1600" dirty="0" err="1" smtClean="0"/>
              <a:t>Figure</a:t>
            </a:r>
            <a:r>
              <a:rPr lang="pl-PL" sz="1600" dirty="0"/>
              <a:t>: </a:t>
            </a:r>
            <a:r>
              <a:rPr lang="pl-PL" sz="1600" dirty="0" err="1"/>
              <a:t>represent</a:t>
            </a:r>
            <a:r>
              <a:rPr lang="pl-PL" sz="1600" dirty="0"/>
              <a:t> a </a:t>
            </a:r>
            <a:r>
              <a:rPr lang="pl-PL" sz="1600" dirty="0" err="1"/>
              <a:t>text</a:t>
            </a:r>
            <a:r>
              <a:rPr lang="pl-PL" sz="1600" dirty="0"/>
              <a:t> </a:t>
            </a:r>
            <a:r>
              <a:rPr lang="pl-PL" sz="1600" dirty="0" err="1"/>
              <a:t>document</a:t>
            </a:r>
            <a:endParaRPr lang="pl-PL" sz="1400" dirty="0"/>
          </a:p>
          <a:p>
            <a:r>
              <a:rPr lang="pl-PL" sz="1600" dirty="0"/>
              <a:t>                                 as a </a:t>
            </a:r>
            <a:r>
              <a:rPr lang="pl-PL" sz="1600" dirty="0" err="1"/>
              <a:t>fixed-size</a:t>
            </a:r>
            <a:r>
              <a:rPr lang="pl-PL" sz="1600" dirty="0"/>
              <a:t> </a:t>
            </a:r>
            <a:r>
              <a:rPr lang="pl-PL" sz="1600" dirty="0" err="1"/>
              <a:t>bag</a:t>
            </a:r>
            <a:r>
              <a:rPr lang="pl-PL" sz="1600" dirty="0"/>
              <a:t>-of </a:t>
            </a:r>
            <a:r>
              <a:rPr lang="pl-PL" sz="1600" dirty="0" err="1"/>
              <a:t>words</a:t>
            </a:r>
            <a:endParaRPr lang="pl-PL" sz="1600" dirty="0"/>
          </a:p>
          <a:p>
            <a:r>
              <a:rPr lang="pl-PL" sz="1600" dirty="0"/>
              <a:t>                                 </a:t>
            </a:r>
            <a:r>
              <a:rPr lang="pl-PL" sz="1600" dirty="0" err="1"/>
              <a:t>feature</a:t>
            </a:r>
            <a:r>
              <a:rPr lang="pl-PL" sz="1600" dirty="0"/>
              <a:t> </a:t>
            </a:r>
            <a:r>
              <a:rPr lang="pl-PL" sz="1600" dirty="0" err="1"/>
              <a:t>vector</a:t>
            </a:r>
            <a:endParaRPr lang="pl-PL" sz="1600" dirty="0"/>
          </a:p>
          <a:p>
            <a:endParaRPr lang="pl-PL" sz="1600" dirty="0"/>
          </a:p>
          <a:p>
            <a:pPr marL="0" indent="0">
              <a:buNone/>
            </a:pPr>
            <a:r>
              <a:rPr lang="pl-PL" sz="1600" dirty="0" smtClean="0"/>
              <a:t>                                   </a:t>
            </a:r>
          </a:p>
          <a:p>
            <a:r>
              <a:rPr lang="pl-PL" sz="1600" dirty="0" smtClean="0"/>
              <a:t>(en)</a:t>
            </a:r>
            <a:r>
              <a:rPr lang="en-US" sz="1600" dirty="0" smtClean="0"/>
              <a:t>Feature </a:t>
            </a:r>
            <a:r>
              <a:rPr lang="en-US" sz="1600" dirty="0"/>
              <a:t>engineering is the process in which data experts adjust existing features or create new ones to facilitate machine learning models in extracting significant patterns from data. This may involve transforming, combining, or removing features to enhance the model's performance.</a:t>
            </a:r>
            <a:endParaRPr lang="pl-PL" sz="1600" dirty="0"/>
          </a:p>
        </p:txBody>
      </p:sp>
      <p:pic>
        <p:nvPicPr>
          <p:cNvPr id="1026" name="Picture 2" descr="https://cdn.discordapp.com/attachments/779748557740965928/1219594881853296740/image.png?ex=660bdf3e&amp;is=65f96a3e&amp;hm=ae18cffe2a8eb3005a0a681f22fdf29d72d04ecc90fddfde94cf85a084a1b675&a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840" y="2546436"/>
            <a:ext cx="2304993" cy="2264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9526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Redukcja Wymiarowości (</a:t>
            </a:r>
            <a:r>
              <a:rPr lang="pl-PL" dirty="0" err="1"/>
              <a:t>Dimensionality</a:t>
            </a:r>
            <a:r>
              <a:rPr lang="pl-PL" dirty="0"/>
              <a:t> </a:t>
            </a:r>
            <a:r>
              <a:rPr lang="pl-PL" dirty="0" err="1"/>
              <a:t>Reduction</a:t>
            </a:r>
            <a:r>
              <a:rPr lang="pl-PL" dirty="0"/>
              <a:t>)</a:t>
            </a:r>
            <a:endParaRPr lang="pl-PL" dirty="0"/>
          </a:p>
        </p:txBody>
      </p:sp>
      <p:sp>
        <p:nvSpPr>
          <p:cNvPr id="3" name="Symbol zastępczy zawartości 2"/>
          <p:cNvSpPr>
            <a:spLocks noGrp="1"/>
          </p:cNvSpPr>
          <p:nvPr>
            <p:ph idx="1"/>
          </p:nvPr>
        </p:nvSpPr>
        <p:spPr/>
        <p:txBody>
          <a:bodyPr/>
          <a:lstStyle/>
          <a:p>
            <a:r>
              <a:rPr lang="pl-PL" dirty="0" smtClean="0"/>
              <a:t>(</a:t>
            </a:r>
            <a:r>
              <a:rPr lang="pl-PL" dirty="0" err="1" smtClean="0"/>
              <a:t>pl</a:t>
            </a:r>
            <a:r>
              <a:rPr lang="pl-PL" dirty="0" smtClean="0"/>
              <a:t>)Redukcja </a:t>
            </a:r>
            <a:r>
              <a:rPr lang="pl-PL" dirty="0"/>
              <a:t>wymiarowości ma na celu zmniejszenie liczby cech w zbiorze danych, aby zarówno proces uczenia, jak i interpretacja modelu były bardziej efektywne. Metody redukcji wymiarowości pozwalają zachować istotne informacje z danych, jednocześnie zmniejszając ich złożoność</a:t>
            </a:r>
            <a:r>
              <a:rPr lang="pl-PL" dirty="0" smtClean="0"/>
              <a:t>.</a:t>
            </a:r>
          </a:p>
          <a:p>
            <a:endParaRPr lang="pl-PL" dirty="0"/>
          </a:p>
          <a:p>
            <a:endParaRPr lang="pl-PL" dirty="0" smtClean="0"/>
          </a:p>
          <a:p>
            <a:endParaRPr lang="pl-PL" dirty="0"/>
          </a:p>
          <a:p>
            <a:endParaRPr lang="pl-PL" dirty="0" smtClean="0"/>
          </a:p>
          <a:p>
            <a:r>
              <a:rPr lang="pl-PL" dirty="0" smtClean="0"/>
              <a:t>(en)</a:t>
            </a:r>
            <a:r>
              <a:rPr lang="en-US" dirty="0" smtClean="0"/>
              <a:t>Dimensionality </a:t>
            </a:r>
            <a:r>
              <a:rPr lang="en-US" dirty="0"/>
              <a:t>reduction aims to decrease the number of features in a dataset to make both the learning process and model interpretation more efficient. Dimensionality reduction methods allow for retaining essential information from the data while reducing its complexity</a:t>
            </a:r>
            <a:r>
              <a:rPr lang="en-US" dirty="0" smtClean="0"/>
              <a:t>.</a:t>
            </a:r>
            <a:endParaRPr lang="pl-PL" dirty="0" smtClean="0"/>
          </a:p>
          <a:p>
            <a:endParaRPr lang="pl-PL" dirty="0"/>
          </a:p>
        </p:txBody>
      </p:sp>
      <p:pic>
        <p:nvPicPr>
          <p:cNvPr id="2050" name="Picture 2" descr="https://cdn.discordapp.com/attachments/779748557740965928/1219597301475971094/image.png?ex=660be17f&amp;is=65f96c7f&amp;hm=fbf79661d1b93f72d48374f7583c41687bf9f09803f15f77e7f3141af77b2273&a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6135" y="2823530"/>
            <a:ext cx="2679065" cy="2078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9194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Selekcja Cech (</a:t>
            </a:r>
            <a:r>
              <a:rPr lang="pl-PL" dirty="0" err="1"/>
              <a:t>Feature</a:t>
            </a:r>
            <a:r>
              <a:rPr lang="pl-PL" dirty="0"/>
              <a:t> </a:t>
            </a:r>
            <a:r>
              <a:rPr lang="pl-PL" dirty="0" err="1"/>
              <a:t>Selection</a:t>
            </a:r>
            <a:r>
              <a:rPr lang="pl-PL" dirty="0"/>
              <a:t>)</a:t>
            </a:r>
            <a:endParaRPr lang="pl-PL" dirty="0"/>
          </a:p>
        </p:txBody>
      </p:sp>
      <p:sp>
        <p:nvSpPr>
          <p:cNvPr id="3" name="Symbol zastępczy zawartości 2"/>
          <p:cNvSpPr>
            <a:spLocks noGrp="1"/>
          </p:cNvSpPr>
          <p:nvPr>
            <p:ph idx="1"/>
          </p:nvPr>
        </p:nvSpPr>
        <p:spPr/>
        <p:txBody>
          <a:bodyPr>
            <a:normAutofit fontScale="92500" lnSpcReduction="10000"/>
          </a:bodyPr>
          <a:lstStyle/>
          <a:p>
            <a:r>
              <a:rPr lang="pl-PL" dirty="0" smtClean="0"/>
              <a:t>(</a:t>
            </a:r>
            <a:r>
              <a:rPr lang="pl-PL" dirty="0" err="1" smtClean="0"/>
              <a:t>pl</a:t>
            </a:r>
            <a:r>
              <a:rPr lang="pl-PL" dirty="0" smtClean="0"/>
              <a:t>)Selekcja </a:t>
            </a:r>
            <a:r>
              <a:rPr lang="pl-PL" dirty="0"/>
              <a:t>cech polega na wyborze najbardziej istotnych cech spośród wszystkich dostępnych, eliminując te, które nie wnoszą istotnego wkładu lub mogą wprowadzać szum do danych. Jest to istotny krok w procesie budowania modeli, ponieważ pomaga w redukcji złożoności modelu i poprawie jego </a:t>
            </a:r>
            <a:r>
              <a:rPr lang="pl-PL" dirty="0" smtClean="0"/>
              <a:t>interpretowalności.</a:t>
            </a:r>
          </a:p>
          <a:p>
            <a:endParaRPr lang="pl-PL" dirty="0"/>
          </a:p>
          <a:p>
            <a:endParaRPr lang="pl-PL" dirty="0" smtClean="0"/>
          </a:p>
          <a:p>
            <a:endParaRPr lang="pl-PL" dirty="0"/>
          </a:p>
          <a:p>
            <a:r>
              <a:rPr lang="en-US" dirty="0"/>
              <a:t/>
            </a:r>
            <a:br>
              <a:rPr lang="en-US" dirty="0"/>
            </a:br>
            <a:endParaRPr lang="pl-PL" dirty="0" smtClean="0"/>
          </a:p>
          <a:p>
            <a:r>
              <a:rPr lang="pl-PL" dirty="0" smtClean="0"/>
              <a:t>(en)</a:t>
            </a:r>
            <a:r>
              <a:rPr lang="en-US" dirty="0" smtClean="0"/>
              <a:t>Feature </a:t>
            </a:r>
            <a:r>
              <a:rPr lang="en-US" dirty="0"/>
              <a:t>selection involves selecting the most relevant features from all available ones, eliminating those that do not contribute significantly or may introduce noise into the data. This is a crucial step in the model-building process as it helps reduce model complexity and improve its interpretability.</a:t>
            </a:r>
            <a:endParaRPr lang="pl-PL" dirty="0" smtClean="0"/>
          </a:p>
          <a:p>
            <a:endParaRPr lang="pl-PL" dirty="0"/>
          </a:p>
          <a:p>
            <a:endParaRPr lang="pl-PL" dirty="0"/>
          </a:p>
        </p:txBody>
      </p:sp>
    </p:spTree>
    <p:extLst>
      <p:ext uri="{BB962C8B-B14F-4D97-AF65-F5344CB8AC3E}">
        <p14:creationId xmlns:p14="http://schemas.microsoft.com/office/powerpoint/2010/main" val="696297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Analiza Głównych Składowych (PCA)</a:t>
            </a:r>
            <a:endParaRPr lang="pl-PL" dirty="0"/>
          </a:p>
        </p:txBody>
      </p:sp>
      <p:sp>
        <p:nvSpPr>
          <p:cNvPr id="3" name="Symbol zastępczy zawartości 2"/>
          <p:cNvSpPr>
            <a:spLocks noGrp="1"/>
          </p:cNvSpPr>
          <p:nvPr>
            <p:ph idx="1"/>
          </p:nvPr>
        </p:nvSpPr>
        <p:spPr/>
        <p:txBody>
          <a:bodyPr>
            <a:normAutofit fontScale="92500" lnSpcReduction="20000"/>
          </a:bodyPr>
          <a:lstStyle/>
          <a:p>
            <a:r>
              <a:rPr lang="pl-PL" sz="1600" dirty="0" smtClean="0"/>
              <a:t>(</a:t>
            </a:r>
            <a:r>
              <a:rPr lang="pl-PL" sz="1600" dirty="0" err="1" smtClean="0"/>
              <a:t>pl</a:t>
            </a:r>
            <a:r>
              <a:rPr lang="pl-PL" sz="1600" dirty="0" smtClean="0"/>
              <a:t>)PCA </a:t>
            </a:r>
            <a:r>
              <a:rPr lang="pl-PL" sz="1600" dirty="0"/>
              <a:t>jest jedną z najpopularniejszych technik redukcji wymiarowości, która transformuje zbiór danych do przestrzeni o mniejszej liczbie wymiarów, zachowując jak najwięcej zmienności w </a:t>
            </a:r>
            <a:r>
              <a:rPr lang="pl-PL" sz="1600" dirty="0" smtClean="0"/>
              <a:t>danych.</a:t>
            </a:r>
          </a:p>
          <a:p>
            <a:r>
              <a:rPr lang="pl-PL" sz="1600" dirty="0" smtClean="0"/>
              <a:t>                             							</a:t>
            </a:r>
            <a:r>
              <a:rPr lang="en-US" dirty="0" smtClean="0"/>
              <a:t>Figure</a:t>
            </a:r>
            <a:r>
              <a:rPr lang="en-US" dirty="0"/>
              <a:t>: the distribution </a:t>
            </a:r>
            <a:r>
              <a:rPr lang="en-US" dirty="0" smtClean="0"/>
              <a:t>of </a:t>
            </a:r>
            <a:r>
              <a:rPr lang="pl-PL" dirty="0" smtClean="0"/>
              <a:t>                            								</a:t>
            </a:r>
            <a:r>
              <a:rPr lang="en-US" dirty="0" smtClean="0"/>
              <a:t>all </a:t>
            </a:r>
            <a:r>
              <a:rPr lang="en-US" dirty="0"/>
              <a:t>eigenvalues in PCA</a:t>
            </a:r>
          </a:p>
          <a:p>
            <a:endParaRPr lang="pl-PL" sz="1600" dirty="0" smtClean="0"/>
          </a:p>
          <a:p>
            <a:endParaRPr lang="pl-PL" sz="1600" dirty="0" smtClean="0"/>
          </a:p>
          <a:p>
            <a:endParaRPr lang="pl-PL" sz="1600" dirty="0" smtClean="0"/>
          </a:p>
          <a:p>
            <a:endParaRPr lang="pl-PL" sz="1600" dirty="0" smtClean="0"/>
          </a:p>
          <a:p>
            <a:pPr lvl="8"/>
            <a:r>
              <a:rPr lang="en-US" sz="1000" dirty="0" smtClean="0"/>
              <a:t/>
            </a:r>
            <a:br>
              <a:rPr lang="en-US" sz="1000" dirty="0" smtClean="0"/>
            </a:br>
            <a:endParaRPr lang="pl-PL" sz="1000" dirty="0" smtClean="0"/>
          </a:p>
          <a:p>
            <a:endParaRPr lang="pl-PL" sz="1600" dirty="0"/>
          </a:p>
          <a:p>
            <a:endParaRPr lang="pl-PL" sz="1600" dirty="0" smtClean="0"/>
          </a:p>
          <a:p>
            <a:r>
              <a:rPr lang="pl-PL" sz="1600" dirty="0" smtClean="0"/>
              <a:t>(en)</a:t>
            </a:r>
            <a:r>
              <a:rPr lang="en-US" sz="1600" dirty="0" smtClean="0"/>
              <a:t>PCA </a:t>
            </a:r>
            <a:r>
              <a:rPr lang="en-US" sz="1600" dirty="0"/>
              <a:t>(Principal Component Analysis) is one of the most popular dimensionality reduction techniques that transforms a dataset into a lower-dimensional space while preserving as much variability in the data as possible.</a:t>
            </a:r>
            <a:endParaRPr lang="pl-PL" sz="1600" dirty="0"/>
          </a:p>
        </p:txBody>
      </p:sp>
      <p:pic>
        <p:nvPicPr>
          <p:cNvPr id="3076" name="Picture 4" descr="https://cdn.discordapp.com/attachments/779748557740965928/1219599384774447104/image.png?ex=660be370&amp;is=65f96e70&amp;hm=4cf8eddb4c7283e12b17094b011320e34db08510089f8ef9007586bd904e267e&am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30284" y="2545588"/>
            <a:ext cx="2344189" cy="131182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cdn.discordapp.com/attachments/779748557740965928/1219599448754225182/image.png?ex=660be37f&amp;is=65f96e7f&amp;hm=5903a60b5d0afab7973e94d9f9ca81eeb13022251f60fd88dbafae2aee7edf1e&a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7477" y="2545588"/>
            <a:ext cx="1797915" cy="2260236"/>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s://cdn.discordapp.com/attachments/779748557740965928/1219599521496039424/image.png?ex=660be390&amp;is=65f96e90&amp;hm=331e10196426541c36426e76e73a65110004480c672c643bf785e0c27f2ef10e&a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396" y="2853159"/>
            <a:ext cx="3023466" cy="2258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8313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Analiza Dyskryminacyjna Liniowa (LDA)</a:t>
            </a:r>
            <a:endParaRPr lang="pl-PL" dirty="0"/>
          </a:p>
        </p:txBody>
      </p:sp>
      <p:sp>
        <p:nvSpPr>
          <p:cNvPr id="3" name="Symbol zastępczy zawartości 2"/>
          <p:cNvSpPr>
            <a:spLocks noGrp="1"/>
          </p:cNvSpPr>
          <p:nvPr>
            <p:ph idx="1"/>
          </p:nvPr>
        </p:nvSpPr>
        <p:spPr/>
        <p:txBody>
          <a:bodyPr/>
          <a:lstStyle/>
          <a:p>
            <a:r>
              <a:rPr lang="pl-PL" dirty="0" smtClean="0"/>
              <a:t>(</a:t>
            </a:r>
            <a:r>
              <a:rPr lang="pl-PL" dirty="0" err="1" smtClean="0"/>
              <a:t>pl</a:t>
            </a:r>
            <a:r>
              <a:rPr lang="pl-PL" dirty="0" smtClean="0"/>
              <a:t>)LDA </a:t>
            </a:r>
            <a:r>
              <a:rPr lang="pl-PL" dirty="0"/>
              <a:t>jest techniką redukcji wymiarowości, która bierze pod uwagę informacje o klasach w danych, aby znaleźć kombinacje cech, które najlepiej segregują poszczególne klasy</a:t>
            </a:r>
            <a:r>
              <a:rPr lang="pl-PL" dirty="0" smtClean="0"/>
              <a:t>.</a:t>
            </a:r>
          </a:p>
          <a:p>
            <a:endParaRPr lang="pl-PL" dirty="0"/>
          </a:p>
          <a:p>
            <a:endParaRPr lang="pl-PL" dirty="0" smtClean="0"/>
          </a:p>
          <a:p>
            <a:endParaRPr lang="pl-PL" dirty="0"/>
          </a:p>
          <a:p>
            <a:endParaRPr lang="pl-PL" dirty="0" smtClean="0"/>
          </a:p>
          <a:p>
            <a:endParaRPr lang="pl-PL" dirty="0"/>
          </a:p>
          <a:p>
            <a:r>
              <a:rPr lang="pl-PL" dirty="0" smtClean="0"/>
              <a:t>(en)</a:t>
            </a:r>
            <a:r>
              <a:rPr lang="en-US" dirty="0" smtClean="0"/>
              <a:t>LDA </a:t>
            </a:r>
            <a:r>
              <a:rPr lang="en-US" dirty="0"/>
              <a:t>(Linear Discriminant Analysis) is a dimensionality reduction technique that takes into account class information in the data to find feature combinations that best separate individual classes.</a:t>
            </a:r>
            <a:endParaRPr lang="pl-PL" dirty="0"/>
          </a:p>
        </p:txBody>
      </p:sp>
      <p:pic>
        <p:nvPicPr>
          <p:cNvPr id="4098" name="Picture 2" descr="https://cdn.discordapp.com/attachments/779748557740965928/1219601111569399859/image.png?ex=660be50c&amp;is=65f9700c&amp;hm=928e1963c0432a27a7f989cedfd3a6ab097cb8c8156817cc5a3926285591ffcb&a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0920" y="2654875"/>
            <a:ext cx="2903509" cy="205171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cdn.discordapp.com/attachments/779748557740965928/1219601175838720060/image.png?ex=660be51b&amp;is=65f9701b&amp;hm=81e2647a81e17972073f65ff870211c857aae8363a2c33f2f6e0eec1af23c119&a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3533" y="2654875"/>
            <a:ext cx="2595938" cy="2181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344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a:t>Własne Osadzenie Liniowe (LLE)</a:t>
            </a:r>
            <a:endParaRPr lang="pl-PL" sz="2800" dirty="0"/>
          </a:p>
        </p:txBody>
      </p:sp>
      <p:sp>
        <p:nvSpPr>
          <p:cNvPr id="3" name="Symbol zastępczy zawartości 2"/>
          <p:cNvSpPr>
            <a:spLocks noGrp="1"/>
          </p:cNvSpPr>
          <p:nvPr>
            <p:ph idx="1"/>
          </p:nvPr>
        </p:nvSpPr>
        <p:spPr/>
        <p:txBody>
          <a:bodyPr>
            <a:normAutofit/>
          </a:bodyPr>
          <a:lstStyle/>
          <a:p>
            <a:r>
              <a:rPr lang="pl-PL" sz="1600" dirty="0" smtClean="0"/>
              <a:t>(</a:t>
            </a:r>
            <a:r>
              <a:rPr lang="pl-PL" sz="1600" dirty="0" err="1" smtClean="0"/>
              <a:t>pl</a:t>
            </a:r>
            <a:r>
              <a:rPr lang="pl-PL" sz="1600" dirty="0" smtClean="0"/>
              <a:t>)</a:t>
            </a:r>
            <a:r>
              <a:rPr lang="pl-PL" sz="1600" dirty="0"/>
              <a:t> LLE jest metodą nieliniowej redukcji wymiarowości, która odwzorowuje lokalne struktury danych na niskowymiarowym </a:t>
            </a:r>
            <a:r>
              <a:rPr lang="pl-PL" sz="1600" dirty="0" err="1"/>
              <a:t>manifoldzie</a:t>
            </a:r>
            <a:r>
              <a:rPr lang="pl-PL" sz="1600" dirty="0"/>
              <a:t>, pozwalając na efektywne przedstawienie danych w przestrzeni o niższym wymiarze</a:t>
            </a:r>
            <a:r>
              <a:rPr lang="pl-PL" sz="1600" dirty="0" smtClean="0"/>
              <a:t>.</a:t>
            </a:r>
          </a:p>
          <a:p>
            <a:endParaRPr lang="pl-PL" sz="1600" dirty="0"/>
          </a:p>
          <a:p>
            <a:endParaRPr lang="pl-PL" sz="1600" dirty="0" smtClean="0"/>
          </a:p>
          <a:p>
            <a:endParaRPr lang="pl-PL" sz="1600" dirty="0"/>
          </a:p>
          <a:p>
            <a:endParaRPr lang="pl-PL" sz="1600" dirty="0" smtClean="0"/>
          </a:p>
          <a:p>
            <a:endParaRPr lang="pl-PL" sz="1600" dirty="0" smtClean="0"/>
          </a:p>
          <a:p>
            <a:endParaRPr lang="pl-PL" sz="1600" dirty="0"/>
          </a:p>
          <a:p>
            <a:endParaRPr lang="pl-PL" sz="1600" dirty="0" smtClean="0"/>
          </a:p>
          <a:p>
            <a:r>
              <a:rPr lang="pl-PL" sz="1600" dirty="0" smtClean="0"/>
              <a:t>(en)</a:t>
            </a:r>
            <a:r>
              <a:rPr lang="en-US" sz="1600" dirty="0"/>
              <a:t> LLE (Locally Linear Embedding) is a non-linear dimensionality reduction method that maps local data structures onto a low-dimensional manifold, allowing for an efficient representation of data in a lower-dimensional space.</a:t>
            </a:r>
            <a:endParaRPr lang="pl-PL" sz="1600" dirty="0"/>
          </a:p>
        </p:txBody>
      </p:sp>
      <p:pic>
        <p:nvPicPr>
          <p:cNvPr id="5122" name="Picture 2" descr="https://cdn.discordapp.com/attachments/779748557740965928/1219602136678006804/image.png?ex=660be600&amp;is=65f97100&amp;hm=e9e293573d359b7bac605a22cc9d9c86948625e9122c19b581674473f585ddd3&a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5160" y="2333568"/>
            <a:ext cx="2928447" cy="84394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cdn.discordapp.com/attachments/779748557740965928/1219602016465326141/image.png?ex=660be5e3&amp;is=65f970e3&amp;hm=694b10e7a05b73eac95bc5c6668f97753cf03582fd26ca11bfd2f716f5906db0&a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6630" y="3177514"/>
            <a:ext cx="2485505" cy="2023822"/>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cdn.discordapp.com/attachments/779748557740965928/1219602190889386105/image.png?ex=660be60d&amp;is=65f9710d&amp;hm=8bd5789a800e9f64eb027a7b7ce62d01b95e65f248bef73a9f38af2b69243177&a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1845" y="2333568"/>
            <a:ext cx="2953631" cy="52601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https://cdn.discordapp.com/attachments/779748557740965928/1219602080394772583/image.png?ex=660be5f3&amp;is=65f970f3&amp;hm=d4e095fd055a00838b34d0e4d24a5c1e9fd2fb125409efe95f1c0984b72bf23e&am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51362" y="2967952"/>
            <a:ext cx="2614114" cy="1791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7830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Skalowanie Wielowymiarowe (MDS</a:t>
            </a:r>
            <a:r>
              <a:rPr lang="pl-PL" dirty="0" smtClean="0"/>
              <a:t>)</a:t>
            </a:r>
            <a:endParaRPr lang="pl-PL" dirty="0"/>
          </a:p>
        </p:txBody>
      </p:sp>
      <p:sp>
        <p:nvSpPr>
          <p:cNvPr id="3" name="Symbol zastępczy zawartości 2"/>
          <p:cNvSpPr>
            <a:spLocks noGrp="1"/>
          </p:cNvSpPr>
          <p:nvPr>
            <p:ph idx="1"/>
          </p:nvPr>
        </p:nvSpPr>
        <p:spPr/>
        <p:txBody>
          <a:bodyPr>
            <a:normAutofit lnSpcReduction="10000"/>
          </a:bodyPr>
          <a:lstStyle/>
          <a:p>
            <a:r>
              <a:rPr lang="pl-PL" sz="1600" dirty="0" smtClean="0"/>
              <a:t>(</a:t>
            </a:r>
            <a:r>
              <a:rPr lang="pl-PL" sz="1600" dirty="0" err="1" smtClean="0"/>
              <a:t>pl</a:t>
            </a:r>
            <a:r>
              <a:rPr lang="pl-PL" sz="1600" dirty="0" smtClean="0"/>
              <a:t>)</a:t>
            </a:r>
            <a:r>
              <a:rPr lang="pl-PL" sz="1600" dirty="0"/>
              <a:t> MDS jest techniką redukcji wymiarowości, która zachowuje strukturę podobieństwa między punktami danych, co pozwala na wizualizację i analizę danych w przestrzeni o niższym wymiarze</a:t>
            </a:r>
            <a:r>
              <a:rPr lang="pl-PL" sz="1600" dirty="0" smtClean="0"/>
              <a:t>.</a:t>
            </a:r>
          </a:p>
          <a:p>
            <a:endParaRPr lang="pl-PL" sz="1600" dirty="0"/>
          </a:p>
          <a:p>
            <a:endParaRPr lang="pl-PL" sz="1600" dirty="0" smtClean="0"/>
          </a:p>
          <a:p>
            <a:endParaRPr lang="pl-PL" sz="1600" dirty="0"/>
          </a:p>
          <a:p>
            <a:endParaRPr lang="pl-PL" sz="1600" dirty="0" smtClean="0"/>
          </a:p>
          <a:p>
            <a:endParaRPr lang="pl-PL" sz="1600" dirty="0"/>
          </a:p>
          <a:p>
            <a:r>
              <a:rPr lang="en-US" sz="1600" dirty="0"/>
              <a:t/>
            </a:r>
            <a:br>
              <a:rPr lang="en-US" sz="1600" dirty="0"/>
            </a:br>
            <a:endParaRPr lang="pl-PL" sz="1600" dirty="0" smtClean="0"/>
          </a:p>
          <a:p>
            <a:endParaRPr lang="pl-PL" sz="1600" dirty="0"/>
          </a:p>
          <a:p>
            <a:r>
              <a:rPr lang="pl-PL" sz="1600" dirty="0" smtClean="0"/>
              <a:t>(en)</a:t>
            </a:r>
            <a:r>
              <a:rPr lang="en-US" sz="1600" dirty="0" smtClean="0"/>
              <a:t>MDS </a:t>
            </a:r>
            <a:r>
              <a:rPr lang="en-US" sz="1600" dirty="0"/>
              <a:t>(Multi-Dimensional Scaling) is a dimensionality reduction technique that preserves the similarity structure between data points, enabling visualization and analysis of data in a lower-dimensional space.</a:t>
            </a:r>
            <a:endParaRPr lang="pl-PL" sz="1600" dirty="0"/>
          </a:p>
        </p:txBody>
      </p:sp>
      <p:pic>
        <p:nvPicPr>
          <p:cNvPr id="6146" name="Picture 2" descr="https://cdn.discordapp.com/attachments/779748557740965928/1219603148541263943/image.png?ex=660be6f1&amp;is=65f971f1&amp;hm=81d929d6659ce4c82ba7c8a764ad0256b90aed153efee5c8ee63ed02f3433cad&a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2284557"/>
            <a:ext cx="2992582" cy="418961"/>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cdn.discordapp.com/attachments/779748557740965928/1219603196272443422/image.png?ex=660be6fd&amp;is=65f971fd&amp;hm=6defcb9682a6230d71f227bf38d5d46d65bc6bd076354d8ef85c266aabcfb960&a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9601" y="2284557"/>
            <a:ext cx="3146079" cy="671532"/>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https://cdn.discordapp.com/attachments/779748557740965928/1219603246759415828/image.png?ex=660be709&amp;is=65f97209&amp;hm=8604ed10a7f32d5b761d6e0ad6169b3e1567eab135b0609f28e67e0a23eefa45&a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4089" y="2449649"/>
            <a:ext cx="1920413" cy="2518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666501"/>
      </p:ext>
    </p:extLst>
  </p:cSld>
  <p:clrMapOvr>
    <a:masterClrMapping/>
  </p:clrMapOvr>
</p:sld>
</file>

<file path=ppt/theme/theme1.xml><?xml version="1.0" encoding="utf-8"?>
<a:theme xmlns:a="http://schemas.openxmlformats.org/drawingml/2006/main" name="Retrospekcja">
  <a:themeElements>
    <a:clrScheme name="Retrospekcja">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kcj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kcj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52</TotalTime>
  <Words>560</Words>
  <Application>Microsoft Office PowerPoint</Application>
  <PresentationFormat>Panoramiczny</PresentationFormat>
  <Paragraphs>107</Paragraphs>
  <Slides>13</Slides>
  <Notes>0</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13</vt:i4>
      </vt:variant>
    </vt:vector>
  </HeadingPairs>
  <TitlesOfParts>
    <vt:vector size="17" baseType="lpstr">
      <vt:lpstr>Arial</vt:lpstr>
      <vt:lpstr>Calibri</vt:lpstr>
      <vt:lpstr>Calibri Light</vt:lpstr>
      <vt:lpstr>Retrospekcja</vt:lpstr>
      <vt:lpstr>Feature Extraction</vt:lpstr>
      <vt:lpstr>Prezentacja programu PowerPoint</vt:lpstr>
      <vt:lpstr>Inżynieria Cech (Feature Engineering):</vt:lpstr>
      <vt:lpstr>Redukcja Wymiarowości (Dimensionality Reduction)</vt:lpstr>
      <vt:lpstr>Selekcja Cech (Feature Selection)</vt:lpstr>
      <vt:lpstr>Analiza Głównych Składowych (PCA)</vt:lpstr>
      <vt:lpstr>Analiza Dyskryminacyjna Liniowa (LDA)</vt:lpstr>
      <vt:lpstr>Własne Osadzenie Liniowe (LLE)</vt:lpstr>
      <vt:lpstr>Skalowanie Wielowymiarowe (MDS)</vt:lpstr>
      <vt:lpstr>Osadzenie Względnościowe Stochastyczne (t-SNE)</vt:lpstr>
      <vt:lpstr>Autoenkoder (Autoencoder)</vt:lpstr>
      <vt:lpstr>Cechy Wąskiego Gardła (Bottleneck Features)</vt:lpstr>
      <vt:lpstr>Dziękuję za uwagę.  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 Extraction</dc:title>
  <dc:creator>ADMIN</dc:creator>
  <cp:lastModifiedBy>ADMIN</cp:lastModifiedBy>
  <cp:revision>6</cp:revision>
  <dcterms:created xsi:type="dcterms:W3CDTF">2024-03-19T10:29:34Z</dcterms:created>
  <dcterms:modified xsi:type="dcterms:W3CDTF">2024-03-19T11:22:09Z</dcterms:modified>
</cp:coreProperties>
</file>