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9144000" cy="5143500" type="screen16x9"/>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1pPr>
    <a:lvl2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2pPr>
    <a:lvl3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3pPr>
    <a:lvl4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4pPr>
    <a:lvl5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5pPr>
    <a:lvl6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6pPr>
    <a:lvl7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7pPr>
    <a:lvl8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8pPr>
    <a:lvl9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3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E2CD"/>
          </a:solidFill>
        </a:fill>
      </a:tcStyle>
    </a:wholeTbl>
    <a:band2H>
      <a:tcTxStyle/>
      <a:tcStyle>
        <a:tcBdr/>
        <a:fill>
          <a:solidFill>
            <a:srgbClr val="FF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5DBDE"/>
          </a:solidFill>
        </a:fill>
      </a:tcStyle>
    </a:wholeTbl>
    <a:band2H>
      <a:tcTxStyle/>
      <a:tcStyle>
        <a:tcBdr/>
        <a:fill>
          <a:solidFill>
            <a:srgbClr val="EBEEEF"/>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8FFCD"/>
          </a:solidFill>
        </a:fill>
      </a:tcStyle>
    </a:wholeTbl>
    <a:band2H>
      <a:tcTxStyle/>
      <a:tcStyle>
        <a:tcBdr/>
        <a:fill>
          <a:solidFill>
            <a:srgbClr val="FCFF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730"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file:///D:\Data%20Scientist\DataScienceLearning\Internship_KMPG\Module3_KPMG_VI_New_raw_data_work1.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pivotSource>
    <c:name>[Module3_KPMG_VI_New_raw_data_work1.xlsx]MonthP!PivotTable3</c:name>
    <c:fmtId val="18"/>
  </c:pivotSource>
  <c:chart>
    <c:title>
      <c:tx>
        <c:rich>
          <a:bodyPr rot="0" spcFirstLastPara="1" vertOverflow="ellipsis" vert="horz" wrap="square" anchor="ctr" anchorCtr="1"/>
          <a:lstStyle/>
          <a:p>
            <a:pPr>
              <a:defRPr sz="1400" b="1" i="0" u="none" strike="noStrike" kern="1200" cap="none" baseline="0">
                <a:solidFill>
                  <a:schemeClr val="lt1">
                    <a:lumMod val="85000"/>
                  </a:schemeClr>
                </a:solidFill>
                <a:latin typeface="+mn-lt"/>
                <a:ea typeface="+mn-ea"/>
                <a:cs typeface="+mn-cs"/>
              </a:defRPr>
            </a:pPr>
            <a:r>
              <a:rPr lang="en-US"/>
              <a:t>Monthwise Profit </a:t>
            </a:r>
          </a:p>
        </c:rich>
      </c:tx>
      <c:overlay val="0"/>
      <c:spPr>
        <a:noFill/>
        <a:ln>
          <a:noFill/>
        </a:ln>
        <a:effectLst/>
      </c:spPr>
      <c:txPr>
        <a:bodyPr rot="0" spcFirstLastPara="1" vertOverflow="ellipsis" vert="horz" wrap="square" anchor="ctr" anchorCtr="1"/>
        <a:lstStyle/>
        <a:p>
          <a:pPr>
            <a:defRPr sz="1400" b="1" i="0" u="none" strike="noStrike" kern="1200" cap="none" baseline="0">
              <a:solidFill>
                <a:schemeClr val="lt1">
                  <a:lumMod val="85000"/>
                </a:schemeClr>
              </a:solidFill>
              <a:latin typeface="+mn-lt"/>
              <a:ea typeface="+mn-ea"/>
              <a:cs typeface="+mn-cs"/>
            </a:defRPr>
          </a:pPr>
          <a:endParaRPr lang="en-US"/>
        </a:p>
      </c:txPr>
    </c:title>
    <c:autoTitleDeleted val="0"/>
    <c:pivotFmts>
      <c:pivotFmt>
        <c:idx val="0"/>
        <c:dLbl>
          <c:idx val="0"/>
          <c:showLegendKey val="0"/>
          <c:showVal val="0"/>
          <c:showCatName val="0"/>
          <c:showSerName val="0"/>
          <c:showPercent val="0"/>
          <c:showBubbleSize val="0"/>
          <c:extLst>
            <c:ext xmlns:c15="http://schemas.microsoft.com/office/drawing/2012/chart" uri="{CE6537A1-D6FC-4f65-9D91-7224C49458BB}"/>
          </c:extLst>
        </c:dLbl>
      </c:pivotFmt>
      <c:pivotFmt>
        <c:idx val="1"/>
        <c:dLbl>
          <c:idx val="0"/>
          <c:showLegendKey val="0"/>
          <c:showVal val="0"/>
          <c:showCatName val="0"/>
          <c:showSerName val="0"/>
          <c:showPercent val="0"/>
          <c:showBubbleSize val="0"/>
          <c:extLst>
            <c:ext xmlns:c15="http://schemas.microsoft.com/office/drawing/2012/chart" uri="{CE6537A1-D6FC-4f65-9D91-7224C49458BB}"/>
          </c:extLst>
        </c:dLbl>
      </c:pivotFmt>
      <c:pivotFmt>
        <c:idx val="2"/>
        <c:dLbl>
          <c:idx val="0"/>
          <c:showLegendKey val="0"/>
          <c:showVal val="0"/>
          <c:showCatName val="0"/>
          <c:showSerName val="0"/>
          <c:showPercent val="0"/>
          <c:showBubbleSize val="0"/>
          <c:extLst>
            <c:ext xmlns:c15="http://schemas.microsoft.com/office/drawing/2012/chart" uri="{CE6537A1-D6FC-4f65-9D91-7224C49458BB}"/>
          </c:extLst>
        </c:dLbl>
      </c:pivotFmt>
      <c:pivotFmt>
        <c:idx val="3"/>
        <c:dLbl>
          <c:idx val="0"/>
          <c:showLegendKey val="0"/>
          <c:showVal val="0"/>
          <c:showCatName val="0"/>
          <c:showSerName val="0"/>
          <c:showPercent val="0"/>
          <c:showBubbleSize val="0"/>
          <c:extLst>
            <c:ext xmlns:c15="http://schemas.microsoft.com/office/drawing/2012/chart" uri="{CE6537A1-D6FC-4f65-9D91-7224C49458BB}"/>
          </c:extLst>
        </c:dLbl>
      </c:pivotFmt>
      <c:pivotFmt>
        <c:idx val="4"/>
        <c:spPr>
          <a:noFill/>
          <a:ln w="22225" cap="rnd" cmpd="sng" algn="ctr">
            <a:solidFill>
              <a:schemeClr val="accent1"/>
            </a:solidFill>
            <a:miter lim="800000"/>
          </a:ln>
          <a:effectLst>
            <a:glow rad="139700">
              <a:schemeClr val="accent1">
                <a:satMod val="175000"/>
                <a:alpha val="14000"/>
              </a:schemeClr>
            </a:glow>
          </a:effectLst>
        </c:spPr>
        <c:marker>
          <c:symbol val="circle"/>
          <c:size val="4"/>
          <c:spPr>
            <a:solidFill>
              <a:schemeClr val="accent1">
                <a:lumMod val="60000"/>
                <a:lumOff val="40000"/>
              </a:schemeClr>
            </a:solidFill>
            <a:ln>
              <a:noFill/>
            </a:ln>
            <a:effectLst>
              <a:glow rad="63500">
                <a:schemeClr val="accent1">
                  <a:satMod val="175000"/>
                  <a:alpha val="25000"/>
                </a:schemeClr>
              </a:glo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noFill/>
          <a:ln w="22225" cap="rnd" cmpd="sng" algn="ctr">
            <a:solidFill>
              <a:schemeClr val="accent1"/>
            </a:solidFill>
            <a:miter lim="800000"/>
          </a:ln>
          <a:effectLst>
            <a:glow rad="139700">
              <a:schemeClr val="accent1">
                <a:satMod val="175000"/>
                <a:alpha val="14000"/>
              </a:schemeClr>
            </a:glow>
          </a:effectLst>
        </c:spPr>
        <c:marker>
          <c:symbol val="circle"/>
          <c:size val="4"/>
          <c:spPr>
            <a:solidFill>
              <a:schemeClr val="accent1">
                <a:lumMod val="60000"/>
                <a:lumOff val="40000"/>
              </a:schemeClr>
            </a:solidFill>
            <a:ln>
              <a:noFill/>
            </a:ln>
            <a:effectLst>
              <a:glow rad="63500">
                <a:schemeClr val="accent1">
                  <a:satMod val="175000"/>
                  <a:alpha val="25000"/>
                </a:schemeClr>
              </a:glo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noFill/>
          <a:ln w="22225" cap="rnd" cmpd="sng" algn="ctr">
            <a:solidFill>
              <a:schemeClr val="accent1"/>
            </a:solidFill>
            <a:miter lim="800000"/>
          </a:ln>
          <a:effectLst>
            <a:glow rad="139700">
              <a:schemeClr val="accent1">
                <a:satMod val="175000"/>
                <a:alpha val="14000"/>
              </a:schemeClr>
            </a:glow>
          </a:effectLst>
        </c:spPr>
        <c:marker>
          <c:symbol val="circle"/>
          <c:size val="4"/>
          <c:spPr>
            <a:solidFill>
              <a:schemeClr val="accent1">
                <a:lumMod val="60000"/>
                <a:lumOff val="40000"/>
              </a:schemeClr>
            </a:solidFill>
            <a:ln>
              <a:noFill/>
            </a:ln>
            <a:effectLst>
              <a:glow rad="63500">
                <a:schemeClr val="accent1">
                  <a:satMod val="175000"/>
                  <a:alpha val="25000"/>
                </a:schemeClr>
              </a:glo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lineChart>
        <c:grouping val="standard"/>
        <c:varyColors val="0"/>
        <c:ser>
          <c:idx val="0"/>
          <c:order val="0"/>
          <c:tx>
            <c:strRef>
              <c:f>MonthP!$B$3</c:f>
              <c:strCache>
                <c:ptCount val="1"/>
                <c:pt idx="0">
                  <c:v>Total</c:v>
                </c:pt>
              </c:strCache>
            </c:strRef>
          </c:tx>
          <c:spPr>
            <a:ln w="22225" cap="rnd">
              <a:solidFill>
                <a:schemeClr val="accent1"/>
              </a:solidFill>
            </a:ln>
            <a:effectLst>
              <a:glow rad="139700">
                <a:schemeClr val="accent1">
                  <a:satMod val="175000"/>
                  <a:alpha val="14000"/>
                </a:schemeClr>
              </a:glow>
            </a:effectLst>
          </c:spPr>
          <c:marker>
            <c:symbol val="circle"/>
            <c:size val="4"/>
            <c:spPr>
              <a:solidFill>
                <a:schemeClr val="accent1">
                  <a:lumMod val="60000"/>
                  <a:lumOff val="40000"/>
                </a:schemeClr>
              </a:solidFill>
              <a:ln>
                <a:noFill/>
              </a:ln>
              <a:effectLst>
                <a:glow rad="63500">
                  <a:schemeClr val="accent1">
                    <a:satMod val="175000"/>
                    <a:alpha val="25000"/>
                  </a:schemeClr>
                </a:glow>
              </a:effectLst>
            </c:spPr>
          </c:marker>
          <c:cat>
            <c:strRef>
              <c:f>MonthP!$A$4:$A$16</c:f>
              <c:strCache>
                <c:ptCount val="13"/>
                <c:pt idx="0">
                  <c:v>January</c:v>
                </c:pt>
                <c:pt idx="1">
                  <c:v>February</c:v>
                </c:pt>
                <c:pt idx="2">
                  <c:v>March</c:v>
                </c:pt>
                <c:pt idx="3">
                  <c:v>April</c:v>
                </c:pt>
                <c:pt idx="4">
                  <c:v>May</c:v>
                </c:pt>
                <c:pt idx="5">
                  <c:v>June</c:v>
                </c:pt>
                <c:pt idx="6">
                  <c:v>July</c:v>
                </c:pt>
                <c:pt idx="7">
                  <c:v>August</c:v>
                </c:pt>
                <c:pt idx="8">
                  <c:v>September</c:v>
                </c:pt>
                <c:pt idx="9">
                  <c:v>October</c:v>
                </c:pt>
                <c:pt idx="10">
                  <c:v>November</c:v>
                </c:pt>
                <c:pt idx="11">
                  <c:v>December</c:v>
                </c:pt>
                <c:pt idx="12">
                  <c:v>(blank)</c:v>
                </c:pt>
              </c:strCache>
            </c:strRef>
          </c:cat>
          <c:val>
            <c:numRef>
              <c:f>MonthP!$B$4:$B$16</c:f>
              <c:numCache>
                <c:formatCode>General</c:formatCode>
                <c:ptCount val="13"/>
                <c:pt idx="0">
                  <c:v>915151.35998779943</c:v>
                </c:pt>
                <c:pt idx="1">
                  <c:v>852514.23000000068</c:v>
                </c:pt>
                <c:pt idx="2">
                  <c:v>865312.5499999997</c:v>
                </c:pt>
                <c:pt idx="3">
                  <c:v>888856.88999999966</c:v>
                </c:pt>
                <c:pt idx="4">
                  <c:v>904003.21000000206</c:v>
                </c:pt>
                <c:pt idx="5">
                  <c:v>841815.26</c:v>
                </c:pt>
                <c:pt idx="6">
                  <c:v>919677.79000000097</c:v>
                </c:pt>
                <c:pt idx="7">
                  <c:v>951376.26999999967</c:v>
                </c:pt>
                <c:pt idx="8">
                  <c:v>843736.13000000245</c:v>
                </c:pt>
                <c:pt idx="9">
                  <c:v>968986.41498410027</c:v>
                </c:pt>
                <c:pt idx="10">
                  <c:v>900817.56999999925</c:v>
                </c:pt>
                <c:pt idx="11">
                  <c:v>876568.66000000248</c:v>
                </c:pt>
              </c:numCache>
            </c:numRef>
          </c:val>
          <c:smooth val="0"/>
          <c:extLst>
            <c:ext xmlns:c16="http://schemas.microsoft.com/office/drawing/2014/chart" uri="{C3380CC4-5D6E-409C-BE32-E72D297353CC}">
              <c16:uniqueId val="{00000000-9D87-471F-8575-A85BCD88EC32}"/>
            </c:ext>
          </c:extLst>
        </c:ser>
        <c:dLbls>
          <c:showLegendKey val="0"/>
          <c:showVal val="0"/>
          <c:showCatName val="0"/>
          <c:showSerName val="0"/>
          <c:showPercent val="0"/>
          <c:showBubbleSize val="0"/>
        </c:dLbls>
        <c:marker val="1"/>
        <c:smooth val="0"/>
        <c:axId val="2088728495"/>
        <c:axId val="2088733295"/>
      </c:lineChart>
      <c:catAx>
        <c:axId val="2088728495"/>
        <c:scaling>
          <c:orientation val="minMax"/>
        </c:scaling>
        <c:delete val="0"/>
        <c:axPos val="b"/>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title>
          <c:tx>
            <c:rich>
              <a:bodyPr rot="0" spcFirstLastPara="1" vertOverflow="ellipsis" vert="horz" wrap="square" anchor="ctr" anchorCtr="1"/>
              <a:lstStyle/>
              <a:p>
                <a:pPr>
                  <a:defRPr sz="900" b="1" i="0" u="none" strike="noStrike" kern="1200" baseline="0">
                    <a:solidFill>
                      <a:schemeClr val="lt1">
                        <a:lumMod val="75000"/>
                      </a:schemeClr>
                    </a:solidFill>
                    <a:latin typeface="+mn-lt"/>
                    <a:ea typeface="+mn-ea"/>
                    <a:cs typeface="+mn-cs"/>
                  </a:defRPr>
                </a:pPr>
                <a:r>
                  <a:rPr lang="en-IN"/>
                  <a:t>Month</a:t>
                </a:r>
              </a:p>
            </c:rich>
          </c:tx>
          <c:overlay val="0"/>
          <c:spPr>
            <a:noFill/>
            <a:ln>
              <a:noFill/>
            </a:ln>
            <a:effectLst/>
          </c:spPr>
          <c:txPr>
            <a:bodyPr rot="0" spcFirstLastPara="1" vertOverflow="ellipsis" vert="horz" wrap="square" anchor="ctr" anchorCtr="1"/>
            <a:lstStyle/>
            <a:p>
              <a:pPr>
                <a:defRPr sz="900" b="1" i="0" u="none" strike="noStrike" kern="1200" baseline="0">
                  <a:solidFill>
                    <a:schemeClr val="lt1">
                      <a:lumMod val="7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2088733295"/>
        <c:crosses val="autoZero"/>
        <c:auto val="1"/>
        <c:lblAlgn val="ctr"/>
        <c:lblOffset val="100"/>
        <c:noMultiLvlLbl val="0"/>
      </c:catAx>
      <c:valAx>
        <c:axId val="2088733295"/>
        <c:scaling>
          <c:orientation val="minMax"/>
        </c:scaling>
        <c:delete val="0"/>
        <c:axPos val="l"/>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title>
          <c:tx>
            <c:rich>
              <a:bodyPr rot="-5400000" spcFirstLastPara="1" vertOverflow="ellipsis" vert="horz" wrap="square" anchor="ctr" anchorCtr="1"/>
              <a:lstStyle/>
              <a:p>
                <a:pPr>
                  <a:defRPr sz="900" b="1" i="0" u="none" strike="noStrike" kern="1200" baseline="0">
                    <a:solidFill>
                      <a:schemeClr val="lt1">
                        <a:lumMod val="75000"/>
                      </a:schemeClr>
                    </a:solidFill>
                    <a:latin typeface="+mn-lt"/>
                    <a:ea typeface="+mn-ea"/>
                    <a:cs typeface="+mn-cs"/>
                  </a:defRPr>
                </a:pPr>
                <a:r>
                  <a:rPr lang="en-IN"/>
                  <a:t>Profit</a:t>
                </a:r>
              </a:p>
            </c:rich>
          </c:tx>
          <c:overlay val="0"/>
          <c:spPr>
            <a:noFill/>
            <a:ln>
              <a:noFill/>
            </a:ln>
            <a:effectLst/>
          </c:spPr>
          <c:txPr>
            <a:bodyPr rot="-5400000" spcFirstLastPara="1" vertOverflow="ellipsis" vert="horz" wrap="square" anchor="ctr" anchorCtr="1"/>
            <a:lstStyle/>
            <a:p>
              <a:pPr>
                <a:defRPr sz="900" b="1" i="0" u="none" strike="noStrike" kern="1200" baseline="0">
                  <a:solidFill>
                    <a:schemeClr val="lt1">
                      <a:lumMod val="7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20887284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dk1">
        <a:lumMod val="75000"/>
        <a:lumOff val="25000"/>
      </a:schemeClr>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36">
  <cs:axisTitle>
    <cs:lnRef idx="0"/>
    <cs:fillRef idx="0"/>
    <cs:effectRef idx="0"/>
    <cs:fontRef idx="minor">
      <a:schemeClr val="lt1">
        <a:lumMod val="75000"/>
      </a:schemeClr>
    </cs:fontRef>
    <cs:defRPr sz="900" b="1" kern="1200"/>
  </cs:axisTitle>
  <cs:categoryAxis>
    <cs:lnRef idx="0"/>
    <cs:fillRef idx="0"/>
    <cs:effectRef idx="0"/>
    <cs:fontRef idx="minor">
      <a:schemeClr val="lt1">
        <a:lumMod val="75000"/>
      </a:schemeClr>
    </cs:fontRef>
    <cs:defRPr sz="900"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900" kern="1200"/>
  </cs:chartArea>
  <cs:dataLabel>
    <cs:lnRef idx="0"/>
    <cs:fillRef idx="0"/>
    <cs:effectRef idx="0"/>
    <cs:fontRef idx="minor">
      <a:schemeClr val="lt1">
        <a:lumMod val="75000"/>
      </a:schemeClr>
    </cs:fontRef>
    <cs:defRPr sz="900"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900"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75000"/>
                <a:lumOff val="25000"/>
              </a:schemeClr>
            </a:gs>
            <a:gs pos="0">
              <a:schemeClr val="dk1">
                <a:lumMod val="65000"/>
                <a:lumOff val="35000"/>
              </a:schemeClr>
            </a:gs>
          </a:gsLst>
          <a:lin ang="5400000" scaled="0"/>
        </a:gradFill>
        <a:round/>
      </a:ln>
    </cs:spPr>
  </cs:gridlineMajor>
  <cs:gridlineMinor>
    <cs:lnRef idx="0"/>
    <cs:fillRef idx="0"/>
    <cs:effectRef idx="0"/>
    <cs:fontRef idx="minor">
      <a:schemeClr val="dk1"/>
    </cs:fontRef>
    <cs:spPr>
      <a:ln w="9525" cap="flat" cmpd="sng" algn="ctr">
        <a:gradFill>
          <a:gsLst>
            <a:gs pos="100000">
              <a:schemeClr val="dk1">
                <a:lumMod val="75000"/>
                <a:lumOff val="25000"/>
                <a:alpha val="25000"/>
              </a:schemeClr>
            </a:gs>
            <a:gs pos="0">
              <a:schemeClr val="dk1">
                <a:lumMod val="65000"/>
                <a:lumOff val="35000"/>
                <a:alpha val="25000"/>
              </a:schemeClr>
            </a:gs>
          </a:gsLst>
          <a:lin ang="5400000" scaled="0"/>
        </a:gra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900"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400"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900"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defRPr sz="900"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6" name="Shape 106"/>
          <p:cNvSpPr>
            <a:spLocks noGrp="1" noRot="1" noChangeAspect="1"/>
          </p:cNvSpPr>
          <p:nvPr>
            <p:ph type="sldImg"/>
          </p:nvPr>
        </p:nvSpPr>
        <p:spPr>
          <a:xfrm>
            <a:off x="1143000" y="685800"/>
            <a:ext cx="4572000" cy="3429000"/>
          </a:xfrm>
          <a:prstGeom prst="rect">
            <a:avLst/>
          </a:prstGeom>
        </p:spPr>
        <p:txBody>
          <a:bodyPr/>
          <a:lstStyle/>
          <a:p>
            <a:endParaRPr/>
          </a:p>
        </p:txBody>
      </p:sp>
      <p:sp>
        <p:nvSpPr>
          <p:cNvPr id="107" name="Shape 10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400">
        <a:latin typeface="+mn-lt"/>
        <a:ea typeface="+mn-ea"/>
        <a:cs typeface="+mn-cs"/>
        <a:sym typeface="Arial"/>
      </a:defRPr>
    </a:lvl1pPr>
    <a:lvl2pPr indent="228600" latinLnBrk="0">
      <a:defRPr sz="1400">
        <a:latin typeface="+mn-lt"/>
        <a:ea typeface="+mn-ea"/>
        <a:cs typeface="+mn-cs"/>
        <a:sym typeface="Arial"/>
      </a:defRPr>
    </a:lvl2pPr>
    <a:lvl3pPr indent="457200" latinLnBrk="0">
      <a:defRPr sz="1400">
        <a:latin typeface="+mn-lt"/>
        <a:ea typeface="+mn-ea"/>
        <a:cs typeface="+mn-cs"/>
        <a:sym typeface="Arial"/>
      </a:defRPr>
    </a:lvl3pPr>
    <a:lvl4pPr indent="685800" latinLnBrk="0">
      <a:defRPr sz="1400">
        <a:latin typeface="+mn-lt"/>
        <a:ea typeface="+mn-ea"/>
        <a:cs typeface="+mn-cs"/>
        <a:sym typeface="Arial"/>
      </a:defRPr>
    </a:lvl4pPr>
    <a:lvl5pPr indent="914400" latinLnBrk="0">
      <a:defRPr sz="1400">
        <a:latin typeface="+mn-lt"/>
        <a:ea typeface="+mn-ea"/>
        <a:cs typeface="+mn-cs"/>
        <a:sym typeface="Arial"/>
      </a:defRPr>
    </a:lvl5pPr>
    <a:lvl6pPr indent="1143000" latinLnBrk="0">
      <a:defRPr sz="1400">
        <a:latin typeface="+mn-lt"/>
        <a:ea typeface="+mn-ea"/>
        <a:cs typeface="+mn-cs"/>
        <a:sym typeface="Arial"/>
      </a:defRPr>
    </a:lvl6pPr>
    <a:lvl7pPr indent="1371600" latinLnBrk="0">
      <a:defRPr sz="1400">
        <a:latin typeface="+mn-lt"/>
        <a:ea typeface="+mn-ea"/>
        <a:cs typeface="+mn-cs"/>
        <a:sym typeface="Arial"/>
      </a:defRPr>
    </a:lvl7pPr>
    <a:lvl8pPr indent="1600200" latinLnBrk="0">
      <a:defRPr sz="1400">
        <a:latin typeface="+mn-lt"/>
        <a:ea typeface="+mn-ea"/>
        <a:cs typeface="+mn-cs"/>
        <a:sym typeface="Arial"/>
      </a:defRPr>
    </a:lvl8pPr>
    <a:lvl9pPr indent="1828800" latinLnBrk="0">
      <a:defRPr sz="1400">
        <a:latin typeface="+mn-lt"/>
        <a:ea typeface="+mn-ea"/>
        <a:cs typeface="+mn-cs"/>
        <a:sym typeface="Arial"/>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
        <p:cNvGrpSpPr/>
        <p:nvPr/>
      </p:nvGrpSpPr>
      <p:grpSpPr>
        <a:xfrm>
          <a:off x="0" y="0"/>
          <a:ext cx="0" cy="0"/>
          <a:chOff x="0" y="0"/>
          <a:chExt cx="0" cy="0"/>
        </a:xfrm>
      </p:grpSpPr>
      <p:sp>
        <p:nvSpPr>
          <p:cNvPr id="11" name="Title Text"/>
          <p:cNvSpPr>
            <a:spLocks noGrp="1"/>
          </p:cNvSpPr>
          <p:nvPr>
            <p:ph type="title"/>
          </p:nvPr>
        </p:nvSpPr>
        <p:spPr>
          <a:xfrm>
            <a:off x="311708" y="744574"/>
            <a:ext cx="8520601" cy="2052601"/>
          </a:xfrm>
          <a:prstGeom prst="rect">
            <a:avLst/>
          </a:prstGeom>
        </p:spPr>
        <p:txBody>
          <a:bodyPr anchor="b"/>
          <a:lstStyle>
            <a:lvl1pPr algn="ctr">
              <a:defRPr sz="5200"/>
            </a:lvl1pPr>
          </a:lstStyle>
          <a:p>
            <a:r>
              <a:t>Title Text</a:t>
            </a:r>
          </a:p>
        </p:txBody>
      </p:sp>
      <p:sp>
        <p:nvSpPr>
          <p:cNvPr id="12" name="Body Level One…"/>
          <p:cNvSpPr>
            <a:spLocks noGrp="1"/>
          </p:cNvSpPr>
          <p:nvPr>
            <p:ph type="body" sz="quarter" idx="1"/>
          </p:nvPr>
        </p:nvSpPr>
        <p:spPr>
          <a:xfrm>
            <a:off x="311699" y="2834125"/>
            <a:ext cx="8520602" cy="792601"/>
          </a:xfrm>
          <a:prstGeom prst="rect">
            <a:avLst/>
          </a:prstGeom>
        </p:spPr>
        <p:txBody>
          <a:bodyPr/>
          <a:lstStyle>
            <a:lvl1pPr marL="342900" indent="-228600" algn="ctr">
              <a:lnSpc>
                <a:spcPct val="100000"/>
              </a:lnSpc>
              <a:buClrTx/>
              <a:buSzTx/>
              <a:buFontTx/>
              <a:buNone/>
              <a:defRPr sz="2800"/>
            </a:lvl1pPr>
            <a:lvl2pPr marL="342900" indent="254000" algn="ctr">
              <a:lnSpc>
                <a:spcPct val="100000"/>
              </a:lnSpc>
              <a:buClrTx/>
              <a:buSzTx/>
              <a:buFontTx/>
              <a:buNone/>
              <a:defRPr sz="2800"/>
            </a:lvl2pPr>
            <a:lvl3pPr marL="342900" indent="711200" algn="ctr">
              <a:lnSpc>
                <a:spcPct val="100000"/>
              </a:lnSpc>
              <a:buClrTx/>
              <a:buSzTx/>
              <a:buFontTx/>
              <a:buNone/>
              <a:defRPr sz="2800"/>
            </a:lvl3pPr>
            <a:lvl4pPr marL="342900" indent="1168400" algn="ctr">
              <a:lnSpc>
                <a:spcPct val="100000"/>
              </a:lnSpc>
              <a:buClrTx/>
              <a:buSzTx/>
              <a:buFontTx/>
              <a:buNone/>
              <a:defRPr sz="2800"/>
            </a:lvl4pPr>
            <a:lvl5pPr marL="342900" indent="1625600" algn="ctr">
              <a:lnSpc>
                <a:spcPct val="100000"/>
              </a:lnSpc>
              <a:buClrTx/>
              <a:buSzTx/>
              <a:buFontTx/>
              <a:buNone/>
              <a:defRPr sz="2800"/>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BIG_NUMBER">
    <p:spTree>
      <p:nvGrpSpPr>
        <p:cNvPr id="1" name=""/>
        <p:cNvGrpSpPr/>
        <p:nvPr/>
      </p:nvGrpSpPr>
      <p:grpSpPr>
        <a:xfrm>
          <a:off x="0" y="0"/>
          <a:ext cx="0" cy="0"/>
          <a:chOff x="0" y="0"/>
          <a:chExt cx="0" cy="0"/>
        </a:xfrm>
      </p:grpSpPr>
      <p:sp>
        <p:nvSpPr>
          <p:cNvPr id="91" name="Title Text"/>
          <p:cNvSpPr>
            <a:spLocks noGrp="1"/>
          </p:cNvSpPr>
          <p:nvPr>
            <p:ph type="title"/>
          </p:nvPr>
        </p:nvSpPr>
        <p:spPr>
          <a:xfrm>
            <a:off x="311699" y="1106125"/>
            <a:ext cx="8520602" cy="1963500"/>
          </a:xfrm>
          <a:prstGeom prst="rect">
            <a:avLst/>
          </a:prstGeom>
        </p:spPr>
        <p:txBody>
          <a:bodyPr anchor="b"/>
          <a:lstStyle>
            <a:lvl1pPr algn="ctr">
              <a:defRPr sz="12000"/>
            </a:lvl1pPr>
          </a:lstStyle>
          <a:p>
            <a:r>
              <a:t>Title Text</a:t>
            </a:r>
          </a:p>
        </p:txBody>
      </p:sp>
      <p:sp>
        <p:nvSpPr>
          <p:cNvPr id="92" name="Body Level One…"/>
          <p:cNvSpPr>
            <a:spLocks noGrp="1"/>
          </p:cNvSpPr>
          <p:nvPr>
            <p:ph type="body" sz="half" idx="1"/>
          </p:nvPr>
        </p:nvSpPr>
        <p:spPr>
          <a:xfrm>
            <a:off x="311699" y="3152225"/>
            <a:ext cx="8520602" cy="1300800"/>
          </a:xfrm>
          <a:prstGeom prst="rect">
            <a:avLst/>
          </a:prstGeom>
        </p:spPr>
        <p:txBody>
          <a:bodyPr/>
          <a:lstStyle>
            <a:lvl1pPr algn="ctr"/>
            <a:lvl2pPr algn="ctr"/>
            <a:lvl3pPr algn="ctr"/>
            <a:lvl4pPr algn="ctr"/>
            <a:lvl5pPr algn="ctr"/>
          </a:lstStyle>
          <a:p>
            <a:r>
              <a:t>Body Level One</a:t>
            </a:r>
          </a:p>
          <a:p>
            <a:pPr lvl="1"/>
            <a:r>
              <a:t>Body Level Two</a:t>
            </a:r>
          </a:p>
          <a:p>
            <a:pPr lvl="2"/>
            <a:r>
              <a:t>Body Level Three</a:t>
            </a:r>
          </a:p>
          <a:p>
            <a:pPr lvl="3"/>
            <a:r>
              <a:t>Body Level Four</a:t>
            </a:r>
          </a:p>
          <a:p>
            <a:pPr lvl="4"/>
            <a:r>
              <a:t>Body Level Five</a:t>
            </a:r>
          </a:p>
        </p:txBody>
      </p:sp>
      <p:sp>
        <p:nvSpPr>
          <p:cNvPr id="93"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0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SECTION_HEADER">
    <p:spTree>
      <p:nvGrpSpPr>
        <p:cNvPr id="1" name=""/>
        <p:cNvGrpSpPr/>
        <p:nvPr/>
      </p:nvGrpSpPr>
      <p:grpSpPr>
        <a:xfrm>
          <a:off x="0" y="0"/>
          <a:ext cx="0" cy="0"/>
          <a:chOff x="0" y="0"/>
          <a:chExt cx="0" cy="0"/>
        </a:xfrm>
      </p:grpSpPr>
      <p:sp>
        <p:nvSpPr>
          <p:cNvPr id="20" name="Title Text"/>
          <p:cNvSpPr>
            <a:spLocks noGrp="1"/>
          </p:cNvSpPr>
          <p:nvPr>
            <p:ph type="title"/>
          </p:nvPr>
        </p:nvSpPr>
        <p:spPr>
          <a:xfrm>
            <a:off x="311699" y="2150849"/>
            <a:ext cx="8520602" cy="841801"/>
          </a:xfrm>
          <a:prstGeom prst="rect">
            <a:avLst/>
          </a:prstGeom>
        </p:spPr>
        <p:txBody>
          <a:bodyPr anchor="ctr"/>
          <a:lstStyle>
            <a:lvl1pPr algn="ctr">
              <a:defRPr sz="3600"/>
            </a:lvl1pPr>
          </a:lstStyle>
          <a:p>
            <a:r>
              <a:t>Title Text</a:t>
            </a:r>
          </a:p>
        </p:txBody>
      </p:sp>
      <p:sp>
        <p:nvSpPr>
          <p:cNvPr id="21"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_AND_BODY">
    <p:spTree>
      <p:nvGrpSpPr>
        <p:cNvPr id="1" name=""/>
        <p:cNvGrpSpPr/>
        <p:nvPr/>
      </p:nvGrpSpPr>
      <p:grpSpPr>
        <a:xfrm>
          <a:off x="0" y="0"/>
          <a:ext cx="0" cy="0"/>
          <a:chOff x="0" y="0"/>
          <a:chExt cx="0" cy="0"/>
        </a:xfrm>
      </p:grpSpPr>
      <p:sp>
        <p:nvSpPr>
          <p:cNvPr id="28" name="Title Text"/>
          <p:cNvSpPr>
            <a:spLocks noGrp="1"/>
          </p:cNvSpPr>
          <p:nvPr>
            <p:ph type="title"/>
          </p:nvPr>
        </p:nvSpPr>
        <p:spPr>
          <a:prstGeom prst="rect">
            <a:avLst/>
          </a:prstGeom>
        </p:spPr>
        <p:txBody>
          <a:bodyPr/>
          <a:lstStyle/>
          <a:p>
            <a:r>
              <a:t>Title Text</a:t>
            </a:r>
          </a:p>
        </p:txBody>
      </p:sp>
      <p:sp>
        <p:nvSpPr>
          <p:cNvPr id="29" name="Body Level One…"/>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3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_AND_TWO_COLUMNS">
    <p:spTree>
      <p:nvGrpSpPr>
        <p:cNvPr id="1" name=""/>
        <p:cNvGrpSpPr/>
        <p:nvPr/>
      </p:nvGrpSpPr>
      <p:grpSpPr>
        <a:xfrm>
          <a:off x="0" y="0"/>
          <a:ext cx="0" cy="0"/>
          <a:chOff x="0" y="0"/>
          <a:chExt cx="0" cy="0"/>
        </a:xfrm>
      </p:grpSpPr>
      <p:sp>
        <p:nvSpPr>
          <p:cNvPr id="37" name="Title Text"/>
          <p:cNvSpPr>
            <a:spLocks noGrp="1"/>
          </p:cNvSpPr>
          <p:nvPr>
            <p:ph type="title"/>
          </p:nvPr>
        </p:nvSpPr>
        <p:spPr>
          <a:prstGeom prst="rect">
            <a:avLst/>
          </a:prstGeom>
        </p:spPr>
        <p:txBody>
          <a:bodyPr/>
          <a:lstStyle/>
          <a:p>
            <a:r>
              <a:t>Title Text</a:t>
            </a:r>
          </a:p>
        </p:txBody>
      </p:sp>
      <p:sp>
        <p:nvSpPr>
          <p:cNvPr id="38" name="Body Level One…"/>
          <p:cNvSpPr>
            <a:spLocks noGrp="1"/>
          </p:cNvSpPr>
          <p:nvPr>
            <p:ph type="body" sz="half" idx="1"/>
          </p:nvPr>
        </p:nvSpPr>
        <p:spPr>
          <a:xfrm>
            <a:off x="311699" y="1152475"/>
            <a:ext cx="3999902" cy="3416400"/>
          </a:xfrm>
          <a:prstGeom prst="rect">
            <a:avLst/>
          </a:prstGeom>
        </p:spPr>
        <p:txBody>
          <a:bodyPr/>
          <a:lstStyle>
            <a:lvl1pPr indent="-317500">
              <a:buSzPts val="1400"/>
              <a:defRPr sz="1400"/>
            </a:lvl1pPr>
            <a:lvl2pPr marL="965200" indent="-355600">
              <a:buSzPts val="1400"/>
              <a:defRPr sz="1400"/>
            </a:lvl2pPr>
            <a:lvl3pPr marL="1422400" indent="-355600">
              <a:buSzPts val="1400"/>
              <a:defRPr sz="1400"/>
            </a:lvl3pPr>
            <a:lvl4pPr marL="1879600" indent="-355600">
              <a:buSzPts val="1400"/>
              <a:defRPr sz="1400"/>
            </a:lvl4pPr>
            <a:lvl5pPr marL="2336800" indent="-355600">
              <a:buSzPts val="1400"/>
              <a:defRPr sz="1400"/>
            </a:lvl5pPr>
          </a:lstStyle>
          <a:p>
            <a:r>
              <a:t>Body Level One</a:t>
            </a:r>
          </a:p>
          <a:p>
            <a:pPr lvl="1"/>
            <a:r>
              <a:t>Body Level Two</a:t>
            </a:r>
          </a:p>
          <a:p>
            <a:pPr lvl="2"/>
            <a:r>
              <a:t>Body Level Three</a:t>
            </a:r>
          </a:p>
          <a:p>
            <a:pPr lvl="3"/>
            <a:r>
              <a:t>Body Level Four</a:t>
            </a:r>
          </a:p>
          <a:p>
            <a:pPr lvl="4"/>
            <a:r>
              <a:t>Body Level Five</a:t>
            </a:r>
          </a:p>
        </p:txBody>
      </p:sp>
      <p:sp>
        <p:nvSpPr>
          <p:cNvPr id="39" name="Shape 23"/>
          <p:cNvSpPr>
            <a:spLocks noGrp="1"/>
          </p:cNvSpPr>
          <p:nvPr>
            <p:ph type="body" sz="half" idx="13"/>
          </p:nvPr>
        </p:nvSpPr>
        <p:spPr>
          <a:xfrm>
            <a:off x="4832399" y="1152475"/>
            <a:ext cx="3999902" cy="3416400"/>
          </a:xfrm>
          <a:prstGeom prst="rect">
            <a:avLst/>
          </a:prstGeom>
        </p:spPr>
        <p:txBody>
          <a:bodyPr/>
          <a:lstStyle/>
          <a:p>
            <a:pPr indent="-317500">
              <a:buSzPts val="1400"/>
              <a:defRPr sz="1400"/>
            </a:pPr>
            <a:endParaRPr/>
          </a:p>
        </p:txBody>
      </p:sp>
      <p:sp>
        <p:nvSpPr>
          <p:cNvPr id="4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_ONLY">
    <p:spTree>
      <p:nvGrpSpPr>
        <p:cNvPr id="1" name=""/>
        <p:cNvGrpSpPr/>
        <p:nvPr/>
      </p:nvGrpSpPr>
      <p:grpSpPr>
        <a:xfrm>
          <a:off x="0" y="0"/>
          <a:ext cx="0" cy="0"/>
          <a:chOff x="0" y="0"/>
          <a:chExt cx="0" cy="0"/>
        </a:xfrm>
      </p:grpSpPr>
      <p:sp>
        <p:nvSpPr>
          <p:cNvPr id="47" name="Title Text"/>
          <p:cNvSpPr>
            <a:spLocks noGrp="1"/>
          </p:cNvSpPr>
          <p:nvPr>
            <p:ph type="title"/>
          </p:nvPr>
        </p:nvSpPr>
        <p:spPr>
          <a:prstGeom prst="rect">
            <a:avLst/>
          </a:prstGeom>
        </p:spPr>
        <p:txBody>
          <a:bodyPr/>
          <a:lstStyle/>
          <a:p>
            <a:r>
              <a:t>Title Text</a:t>
            </a:r>
          </a:p>
        </p:txBody>
      </p:sp>
      <p:sp>
        <p:nvSpPr>
          <p:cNvPr id="48"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ONE_COLUMN_TEXT">
    <p:spTree>
      <p:nvGrpSpPr>
        <p:cNvPr id="1" name=""/>
        <p:cNvGrpSpPr/>
        <p:nvPr/>
      </p:nvGrpSpPr>
      <p:grpSpPr>
        <a:xfrm>
          <a:off x="0" y="0"/>
          <a:ext cx="0" cy="0"/>
          <a:chOff x="0" y="0"/>
          <a:chExt cx="0" cy="0"/>
        </a:xfrm>
      </p:grpSpPr>
      <p:sp>
        <p:nvSpPr>
          <p:cNvPr id="55" name="Title Text"/>
          <p:cNvSpPr>
            <a:spLocks noGrp="1"/>
          </p:cNvSpPr>
          <p:nvPr>
            <p:ph type="title"/>
          </p:nvPr>
        </p:nvSpPr>
        <p:spPr>
          <a:xfrm>
            <a:off x="311699" y="555600"/>
            <a:ext cx="2808001" cy="755700"/>
          </a:xfrm>
          <a:prstGeom prst="rect">
            <a:avLst/>
          </a:prstGeom>
        </p:spPr>
        <p:txBody>
          <a:bodyPr anchor="b"/>
          <a:lstStyle>
            <a:lvl1pPr>
              <a:defRPr sz="2400"/>
            </a:lvl1pPr>
          </a:lstStyle>
          <a:p>
            <a:r>
              <a:t>Title Text</a:t>
            </a:r>
          </a:p>
        </p:txBody>
      </p:sp>
      <p:sp>
        <p:nvSpPr>
          <p:cNvPr id="56" name="Body Level One…"/>
          <p:cNvSpPr>
            <a:spLocks noGrp="1"/>
          </p:cNvSpPr>
          <p:nvPr>
            <p:ph type="body" sz="quarter" idx="1"/>
          </p:nvPr>
        </p:nvSpPr>
        <p:spPr>
          <a:xfrm>
            <a:off x="311699" y="1389599"/>
            <a:ext cx="2808001" cy="3179401"/>
          </a:xfrm>
          <a:prstGeom prst="rect">
            <a:avLst/>
          </a:prstGeom>
        </p:spPr>
        <p:txBody>
          <a:bodyPr/>
          <a:lstStyle>
            <a:lvl1pPr indent="-304800">
              <a:buSzPts val="1200"/>
              <a:defRPr sz="1200"/>
            </a:lvl1pPr>
            <a:lvl2pPr marL="914400" indent="-304800">
              <a:buSzPts val="1200"/>
              <a:defRPr sz="1200"/>
            </a:lvl2pPr>
            <a:lvl3pPr marL="1371600" indent="-304800">
              <a:buSzPts val="1200"/>
              <a:defRPr sz="1200"/>
            </a:lvl3pPr>
            <a:lvl4pPr marL="1828800" indent="-304800">
              <a:buSzPts val="1200"/>
              <a:defRPr sz="1200"/>
            </a:lvl4pPr>
            <a:lvl5pPr marL="2286000" indent="-304800">
              <a:buSzPts val="1200"/>
              <a:defRPr sz="1200"/>
            </a:lvl5pPr>
          </a:lstStyle>
          <a:p>
            <a:r>
              <a:t>Body Level One</a:t>
            </a:r>
          </a:p>
          <a:p>
            <a:pPr lvl="1"/>
            <a:r>
              <a:t>Body Level Two</a:t>
            </a:r>
          </a:p>
          <a:p>
            <a:pPr lvl="2"/>
            <a:r>
              <a:t>Body Level Three</a:t>
            </a:r>
          </a:p>
          <a:p>
            <a:pPr lvl="3"/>
            <a:r>
              <a:t>Body Level Four</a:t>
            </a:r>
          </a:p>
          <a:p>
            <a:pPr lvl="4"/>
            <a:r>
              <a:t>Body Level Five</a:t>
            </a:r>
          </a:p>
        </p:txBody>
      </p:sp>
      <p:sp>
        <p:nvSpPr>
          <p:cNvPr id="57"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MAIN_POINT">
    <p:spTree>
      <p:nvGrpSpPr>
        <p:cNvPr id="1" name=""/>
        <p:cNvGrpSpPr/>
        <p:nvPr/>
      </p:nvGrpSpPr>
      <p:grpSpPr>
        <a:xfrm>
          <a:off x="0" y="0"/>
          <a:ext cx="0" cy="0"/>
          <a:chOff x="0" y="0"/>
          <a:chExt cx="0" cy="0"/>
        </a:xfrm>
      </p:grpSpPr>
      <p:sp>
        <p:nvSpPr>
          <p:cNvPr id="64" name="Title Text"/>
          <p:cNvSpPr>
            <a:spLocks noGrp="1"/>
          </p:cNvSpPr>
          <p:nvPr>
            <p:ph type="title"/>
          </p:nvPr>
        </p:nvSpPr>
        <p:spPr>
          <a:xfrm>
            <a:off x="490250" y="450149"/>
            <a:ext cx="6367801" cy="4090801"/>
          </a:xfrm>
          <a:prstGeom prst="rect">
            <a:avLst/>
          </a:prstGeom>
        </p:spPr>
        <p:txBody>
          <a:bodyPr anchor="ctr"/>
          <a:lstStyle>
            <a:lvl1pPr>
              <a:defRPr sz="4800"/>
            </a:lvl1pPr>
          </a:lstStyle>
          <a:p>
            <a:r>
              <a:t>Title Text</a:t>
            </a:r>
          </a:p>
        </p:txBody>
      </p:sp>
      <p:sp>
        <p:nvSpPr>
          <p:cNvPr id="65"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SECTION_TITLE_AND_DESCRIPTION">
    <p:spTree>
      <p:nvGrpSpPr>
        <p:cNvPr id="1" name=""/>
        <p:cNvGrpSpPr/>
        <p:nvPr/>
      </p:nvGrpSpPr>
      <p:grpSpPr>
        <a:xfrm>
          <a:off x="0" y="0"/>
          <a:ext cx="0" cy="0"/>
          <a:chOff x="0" y="0"/>
          <a:chExt cx="0" cy="0"/>
        </a:xfrm>
      </p:grpSpPr>
      <p:sp>
        <p:nvSpPr>
          <p:cNvPr id="72" name="Shape 36"/>
          <p:cNvSpPr/>
          <p:nvPr/>
        </p:nvSpPr>
        <p:spPr>
          <a:xfrm>
            <a:off x="4572000" y="-125"/>
            <a:ext cx="4572000" cy="5143501"/>
          </a:xfrm>
          <a:prstGeom prst="rect">
            <a:avLst/>
          </a:prstGeom>
          <a:solidFill>
            <a:srgbClr val="EEEEEE"/>
          </a:solidFill>
          <a:ln w="12700">
            <a:miter lim="400000"/>
          </a:ln>
        </p:spPr>
        <p:txBody>
          <a:bodyPr lIns="45719" rIns="45719" anchor="ctr"/>
          <a:lstStyle/>
          <a:p>
            <a:endParaRPr/>
          </a:p>
        </p:txBody>
      </p:sp>
      <p:sp>
        <p:nvSpPr>
          <p:cNvPr id="73" name="Title Text"/>
          <p:cNvSpPr>
            <a:spLocks noGrp="1"/>
          </p:cNvSpPr>
          <p:nvPr>
            <p:ph type="title"/>
          </p:nvPr>
        </p:nvSpPr>
        <p:spPr>
          <a:xfrm>
            <a:off x="265500" y="1233175"/>
            <a:ext cx="4045200" cy="1482301"/>
          </a:xfrm>
          <a:prstGeom prst="rect">
            <a:avLst/>
          </a:prstGeom>
        </p:spPr>
        <p:txBody>
          <a:bodyPr anchor="b"/>
          <a:lstStyle>
            <a:lvl1pPr algn="ctr">
              <a:defRPr sz="4200"/>
            </a:lvl1pPr>
          </a:lstStyle>
          <a:p>
            <a:r>
              <a:t>Title Text</a:t>
            </a:r>
          </a:p>
        </p:txBody>
      </p:sp>
      <p:sp>
        <p:nvSpPr>
          <p:cNvPr id="74" name="Body Level One…"/>
          <p:cNvSpPr>
            <a:spLocks noGrp="1"/>
          </p:cNvSpPr>
          <p:nvPr>
            <p:ph type="body" sz="quarter" idx="1"/>
          </p:nvPr>
        </p:nvSpPr>
        <p:spPr>
          <a:xfrm>
            <a:off x="265500" y="2803075"/>
            <a:ext cx="4045200" cy="1235101"/>
          </a:xfrm>
          <a:prstGeom prst="rect">
            <a:avLst/>
          </a:prstGeom>
        </p:spPr>
        <p:txBody>
          <a:bodyPr/>
          <a:lstStyle>
            <a:lvl1pPr marL="342900" indent="-228600" algn="ctr">
              <a:lnSpc>
                <a:spcPct val="100000"/>
              </a:lnSpc>
              <a:buClrTx/>
              <a:buSzTx/>
              <a:buFontTx/>
              <a:buNone/>
              <a:defRPr sz="2100"/>
            </a:lvl1pPr>
            <a:lvl2pPr marL="342900" indent="254000" algn="ctr">
              <a:lnSpc>
                <a:spcPct val="100000"/>
              </a:lnSpc>
              <a:buClrTx/>
              <a:buSzTx/>
              <a:buFontTx/>
              <a:buNone/>
              <a:defRPr sz="2100"/>
            </a:lvl2pPr>
            <a:lvl3pPr marL="342900" indent="711200" algn="ctr">
              <a:lnSpc>
                <a:spcPct val="100000"/>
              </a:lnSpc>
              <a:buClrTx/>
              <a:buSzTx/>
              <a:buFontTx/>
              <a:buNone/>
              <a:defRPr sz="2100"/>
            </a:lvl3pPr>
            <a:lvl4pPr marL="342900" indent="1168400" algn="ctr">
              <a:lnSpc>
                <a:spcPct val="100000"/>
              </a:lnSpc>
              <a:buClrTx/>
              <a:buSzTx/>
              <a:buFontTx/>
              <a:buNone/>
              <a:defRPr sz="2100"/>
            </a:lvl4pPr>
            <a:lvl5pPr marL="342900" indent="1625600" algn="ctr">
              <a:lnSpc>
                <a:spcPct val="100000"/>
              </a:lnSpc>
              <a:buClrTx/>
              <a:buSzTx/>
              <a:buFontTx/>
              <a:buNone/>
              <a:defRPr sz="2100"/>
            </a:lvl5pPr>
          </a:lstStyle>
          <a:p>
            <a:r>
              <a:t>Body Level One</a:t>
            </a:r>
          </a:p>
          <a:p>
            <a:pPr lvl="1"/>
            <a:r>
              <a:t>Body Level Two</a:t>
            </a:r>
          </a:p>
          <a:p>
            <a:pPr lvl="2"/>
            <a:r>
              <a:t>Body Level Three</a:t>
            </a:r>
          </a:p>
          <a:p>
            <a:pPr lvl="3"/>
            <a:r>
              <a:t>Body Level Four</a:t>
            </a:r>
          </a:p>
          <a:p>
            <a:pPr lvl="4"/>
            <a:r>
              <a:t>Body Level Five</a:t>
            </a:r>
          </a:p>
        </p:txBody>
      </p:sp>
      <p:sp>
        <p:nvSpPr>
          <p:cNvPr id="75" name="Shape 39"/>
          <p:cNvSpPr>
            <a:spLocks noGrp="1"/>
          </p:cNvSpPr>
          <p:nvPr>
            <p:ph type="body" sz="half" idx="13"/>
          </p:nvPr>
        </p:nvSpPr>
        <p:spPr>
          <a:xfrm>
            <a:off x="4939500" y="724074"/>
            <a:ext cx="3837000" cy="3695102"/>
          </a:xfrm>
          <a:prstGeom prst="rect">
            <a:avLst/>
          </a:prstGeom>
        </p:spPr>
        <p:txBody>
          <a:bodyPr anchor="ctr"/>
          <a:lstStyle/>
          <a:p>
            <a:endParaRPr/>
          </a:p>
        </p:txBody>
      </p:sp>
      <p:sp>
        <p:nvSpPr>
          <p:cNvPr id="76"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CAPTION_ONLY">
    <p:spTree>
      <p:nvGrpSpPr>
        <p:cNvPr id="1" name=""/>
        <p:cNvGrpSpPr/>
        <p:nvPr/>
      </p:nvGrpSpPr>
      <p:grpSpPr>
        <a:xfrm>
          <a:off x="0" y="0"/>
          <a:ext cx="0" cy="0"/>
          <a:chOff x="0" y="0"/>
          <a:chExt cx="0" cy="0"/>
        </a:xfrm>
      </p:grpSpPr>
      <p:sp>
        <p:nvSpPr>
          <p:cNvPr id="83" name="Body Level One…"/>
          <p:cNvSpPr>
            <a:spLocks noGrp="1"/>
          </p:cNvSpPr>
          <p:nvPr>
            <p:ph type="body" sz="quarter" idx="1"/>
          </p:nvPr>
        </p:nvSpPr>
        <p:spPr>
          <a:xfrm>
            <a:off x="311699" y="4230575"/>
            <a:ext cx="5998802" cy="605101"/>
          </a:xfrm>
          <a:prstGeom prst="rect">
            <a:avLst/>
          </a:prstGeom>
        </p:spPr>
        <p:txBody>
          <a:bodyPr anchor="ctr"/>
          <a:lstStyle>
            <a:lvl1pPr marL="228600" indent="0">
              <a:lnSpc>
                <a:spcPct val="100000"/>
              </a:lnSpc>
              <a:buClrTx/>
              <a:buSzTx/>
              <a:buFontTx/>
              <a:buNone/>
            </a:lvl1pPr>
            <a:lvl2pPr>
              <a:lnSpc>
                <a:spcPct val="100000"/>
              </a:lnSpc>
              <a:buClrTx/>
              <a:buFontTx/>
            </a:lvl2pPr>
            <a:lvl3pPr>
              <a:lnSpc>
                <a:spcPct val="100000"/>
              </a:lnSpc>
              <a:buClrTx/>
              <a:buFontTx/>
            </a:lvl3pPr>
            <a:lvl4pPr>
              <a:lnSpc>
                <a:spcPct val="100000"/>
              </a:lnSpc>
              <a:buClrTx/>
              <a:buFontTx/>
            </a:lvl4pPr>
            <a:lvl5pPr>
              <a:lnSpc>
                <a:spcPct val="100000"/>
              </a:lnSpc>
              <a:buClrTx/>
              <a:buFontTx/>
            </a:lvl5pPr>
          </a:lstStyle>
          <a:p>
            <a:r>
              <a:t>Body Level One</a:t>
            </a:r>
          </a:p>
          <a:p>
            <a:pPr lvl="1"/>
            <a:r>
              <a:t>Body Level Two</a:t>
            </a:r>
          </a:p>
          <a:p>
            <a:pPr lvl="2"/>
            <a:r>
              <a:t>Body Level Three</a:t>
            </a:r>
          </a:p>
          <a:p>
            <a:pPr lvl="3"/>
            <a:r>
              <a:t>Body Level Four</a:t>
            </a:r>
          </a:p>
          <a:p>
            <a:pPr lvl="4"/>
            <a:r>
              <a:t>Body Level Five</a:t>
            </a:r>
          </a:p>
        </p:txBody>
      </p:sp>
      <p:sp>
        <p:nvSpPr>
          <p:cNvPr id="84"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a:spLocks noGrp="1"/>
          </p:cNvSpPr>
          <p:nvPr>
            <p:ph type="title"/>
          </p:nvPr>
        </p:nvSpPr>
        <p:spPr>
          <a:xfrm>
            <a:off x="311699" y="445025"/>
            <a:ext cx="8520602" cy="572701"/>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normAutofit/>
          </a:bodyPr>
          <a:lstStyle/>
          <a:p>
            <a:r>
              <a:t>Title Text</a:t>
            </a:r>
          </a:p>
        </p:txBody>
      </p:sp>
      <p:sp>
        <p:nvSpPr>
          <p:cNvPr id="3" name="Body Level One…"/>
          <p:cNvSpPr>
            <a:spLocks noGrp="1"/>
          </p:cNvSpPr>
          <p:nvPr>
            <p:ph type="body" idx="1"/>
          </p:nvPr>
        </p:nvSpPr>
        <p:spPr>
          <a:xfrm>
            <a:off x="311699" y="1152475"/>
            <a:ext cx="8520602" cy="3416400"/>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a:spLocks noGrp="1"/>
          </p:cNvSpPr>
          <p:nvPr>
            <p:ph type="sldNum" sz="quarter" idx="2"/>
          </p:nvPr>
        </p:nvSpPr>
        <p:spPr>
          <a:xfrm>
            <a:off x="8684345" y="4700819"/>
            <a:ext cx="336814" cy="318396"/>
          </a:xfrm>
          <a:prstGeom prst="rect">
            <a:avLst/>
          </a:prstGeom>
          <a:ln w="12700">
            <a:miter lim="400000"/>
          </a:ln>
        </p:spPr>
        <p:txBody>
          <a:bodyPr wrap="none" lIns="91424" tIns="91424" rIns="91424" bIns="91424" anchor="ctr">
            <a:spAutoFit/>
          </a:bodyPr>
          <a:lstStyle>
            <a:lvl1pPr algn="r">
              <a:defRPr sz="1000">
                <a:solidFill>
                  <a:schemeClr val="accent2">
                    <a:lumOff val="21764"/>
                  </a:schemeClr>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txStyles>
    <p:titleStyle>
      <a:lvl1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1pPr>
      <a:lvl2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2pPr>
      <a:lvl3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3pPr>
      <a:lvl4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4pPr>
      <a:lvl5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5pPr>
      <a:lvl6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6pPr>
      <a:lvl7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7pPr>
      <a:lvl8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8pPr>
      <a:lvl9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9pPr>
    </p:titleStyle>
    <p:bodyStyle>
      <a:lvl1pPr marL="457200" marR="0" indent="-342900"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1pPr>
      <a:lvl2pPr marL="1005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2pPr>
      <a:lvl3pPr marL="1462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3pPr>
      <a:lvl4pPr marL="1919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4pPr>
      <a:lvl5pPr marL="23767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5pPr>
      <a:lvl6pPr marL="28339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6pPr>
      <a:lvl7pPr marL="3291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7pPr>
      <a:lvl8pPr marL="3748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8pPr>
      <a:lvl9pPr marL="4205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9pPr>
    </p:bodyStyle>
    <p:otherStyle>
      <a:lvl1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1pPr>
      <a:lvl2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2pPr>
      <a:lvl3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3pPr>
      <a:lvl4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4pPr>
      <a:lvl5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5pPr>
      <a:lvl6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6pPr>
      <a:lvl7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7pPr>
      <a:lvl8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8pPr>
      <a:lvl9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Shape 54"/>
          <p:cNvSpPr/>
          <p:nvPr/>
        </p:nvSpPr>
        <p:spPr>
          <a:xfrm rot="10800000" flipH="1">
            <a:off x="-1" y="0"/>
            <a:ext cx="9163201" cy="5148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6564" y="0"/>
                </a:lnTo>
                <a:lnTo>
                  <a:pt x="21600" y="8964"/>
                </a:lnTo>
                <a:lnTo>
                  <a:pt x="21600" y="21600"/>
                </a:lnTo>
                <a:lnTo>
                  <a:pt x="0" y="21600"/>
                </a:lnTo>
                <a:close/>
              </a:path>
            </a:pathLst>
          </a:custGeom>
          <a:gradFill>
            <a:gsLst>
              <a:gs pos="0">
                <a:srgbClr val="1077D2"/>
              </a:gs>
              <a:gs pos="100000">
                <a:srgbClr val="093153"/>
              </a:gs>
            </a:gsLst>
            <a:lin ang="12000143"/>
          </a:gradFill>
          <a:ln w="12700">
            <a:miter lim="400000"/>
          </a:ln>
        </p:spPr>
        <p:txBody>
          <a:bodyPr lIns="45719" rIns="45719" anchor="ctr"/>
          <a:lstStyle/>
          <a:p>
            <a:endParaRPr/>
          </a:p>
        </p:txBody>
      </p:sp>
      <p:sp>
        <p:nvSpPr>
          <p:cNvPr id="110" name="Shape 55"/>
          <p:cNvSpPr/>
          <p:nvPr/>
        </p:nvSpPr>
        <p:spPr>
          <a:xfrm>
            <a:off x="537899" y="1895175"/>
            <a:ext cx="3953102" cy="1376651"/>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3500">
                <a:solidFill>
                  <a:srgbClr val="FFFFFF"/>
                </a:solidFill>
                <a:latin typeface="Open Sans Extrabold"/>
                <a:ea typeface="Open Sans Extrabold"/>
                <a:cs typeface="Open Sans Extrabold"/>
                <a:sym typeface="Open Sans Extrabold"/>
              </a:defRPr>
            </a:lvl1pPr>
          </a:lstStyle>
          <a:p>
            <a:r>
              <a:t>Sprocket Central Pty Ltd</a:t>
            </a:r>
          </a:p>
        </p:txBody>
      </p:sp>
      <p:sp>
        <p:nvSpPr>
          <p:cNvPr id="111" name="Shape 56"/>
          <p:cNvSpPr/>
          <p:nvPr/>
        </p:nvSpPr>
        <p:spPr>
          <a:xfrm>
            <a:off x="537900" y="3315475"/>
            <a:ext cx="5550600" cy="525751"/>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a:solidFill>
                  <a:srgbClr val="FFFFFF"/>
                </a:solidFill>
                <a:latin typeface="Open Sans Light"/>
                <a:ea typeface="Open Sans Light"/>
                <a:cs typeface="Open Sans Light"/>
                <a:sym typeface="Open Sans Light"/>
              </a:defRPr>
            </a:lvl1pPr>
          </a:lstStyle>
          <a:p>
            <a:r>
              <a:t>Data analytics approach</a:t>
            </a:r>
          </a:p>
        </p:txBody>
      </p:sp>
      <p:pic>
        <p:nvPicPr>
          <p:cNvPr id="112" name="Shape 57" descr="Shape 57"/>
          <p:cNvPicPr>
            <a:picLocks noChangeAspect="1"/>
          </p:cNvPicPr>
          <p:nvPr/>
        </p:nvPicPr>
        <p:blipFill>
          <a:blip r:embed="rId2"/>
          <a:stretch>
            <a:fillRect/>
          </a:stretch>
        </p:blipFill>
        <p:spPr>
          <a:xfrm>
            <a:off x="614100" y="1275524"/>
            <a:ext cx="1982300" cy="238701"/>
          </a:xfrm>
          <a:prstGeom prst="rect">
            <a:avLst/>
          </a:prstGeom>
          <a:ln w="12700">
            <a:miter lim="400000"/>
          </a:ln>
        </p:spPr>
      </p:pic>
      <p:sp>
        <p:nvSpPr>
          <p:cNvPr id="113" name="Shape 58"/>
          <p:cNvSpPr/>
          <p:nvPr/>
        </p:nvSpPr>
        <p:spPr>
          <a:xfrm>
            <a:off x="537900" y="3666599"/>
            <a:ext cx="6249600" cy="398751"/>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1200">
                <a:solidFill>
                  <a:srgbClr val="FFFFFF"/>
                </a:solidFill>
                <a:latin typeface="Open Sans Light"/>
                <a:ea typeface="Open Sans Light"/>
                <a:cs typeface="Open Sans Light"/>
                <a:sym typeface="Open Sans Light"/>
              </a:defRPr>
            </a:lvl1pPr>
          </a:lstStyle>
          <a:p>
            <a:r>
              <a:t>[Division Name] - [Engagement Manager], [Senior Consultant], [Junior Consultant]</a:t>
            </a:r>
          </a:p>
        </p:txBody>
      </p:sp>
      <p:sp>
        <p:nvSpPr>
          <p:cNvPr id="114"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Note: The data and information in this document is reflective of a hypothetical situation and client. This document is to be used for KPMG Virtual Internship purposes only.">
            <a:extLst>
              <a:ext uri="{FF2B5EF4-FFF2-40B4-BE49-F238E27FC236}">
                <a16:creationId xmlns:a16="http://schemas.microsoft.com/office/drawing/2014/main" id="{EB9A05B5-338C-F6A1-C6EA-2F80D7435E86}"/>
              </a:ext>
            </a:extLst>
          </p:cNvPr>
          <p:cNvSpPr/>
          <p:nvPr/>
        </p:nvSpPr>
        <p:spPr>
          <a:xfrm>
            <a:off x="-6201" y="-6350"/>
            <a:ext cx="91502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rPr dirty="0"/>
              <a:t>       Note: </a:t>
            </a:r>
            <a:r>
              <a:rPr b="0" dirty="0"/>
              <a:t>The data and information in this document is reflective of a hypothetical situation and client. This document is to be used for KPMG Virtual Internship purposes only. </a:t>
            </a:r>
          </a:p>
        </p:txBody>
      </p:sp>
      <p:sp>
        <p:nvSpPr>
          <p:cNvPr id="7" name="Note: The data and information in this document is reflective of a hypothetical situation and client. This document is to be used for KPMG Virtual Internship purposes only.">
            <a:extLst>
              <a:ext uri="{FF2B5EF4-FFF2-40B4-BE49-F238E27FC236}">
                <a16:creationId xmlns:a16="http://schemas.microsoft.com/office/drawing/2014/main" id="{56322E34-B77F-4CD8-CC95-AF86A7D2199C}"/>
              </a:ext>
            </a:extLst>
          </p:cNvPr>
          <p:cNvSpPr/>
          <p:nvPr/>
        </p:nvSpPr>
        <p:spPr>
          <a:xfrm>
            <a:off x="-6201" y="-6350"/>
            <a:ext cx="91502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rPr dirty="0"/>
              <a:t>       Note: </a:t>
            </a:r>
            <a:r>
              <a:rPr b="0" dirty="0"/>
              <a:t>The data and information in this document is reflective of a hypothetical situation and client. This document is to be used for KPMG Virtual Internship purposes only. </a:t>
            </a:r>
          </a:p>
        </p:txBody>
      </p:sp>
      <p:sp>
        <p:nvSpPr>
          <p:cNvPr id="10" name="TextBox 9">
            <a:extLst>
              <a:ext uri="{FF2B5EF4-FFF2-40B4-BE49-F238E27FC236}">
                <a16:creationId xmlns:a16="http://schemas.microsoft.com/office/drawing/2014/main" id="{9DF338D7-8260-8A86-7913-F0B63601CE2E}"/>
              </a:ext>
            </a:extLst>
          </p:cNvPr>
          <p:cNvSpPr txBox="1"/>
          <p:nvPr/>
        </p:nvSpPr>
        <p:spPr>
          <a:xfrm>
            <a:off x="0" y="232350"/>
            <a:ext cx="9144000" cy="584775"/>
          </a:xfrm>
          <a:prstGeom prst="rect">
            <a:avLst/>
          </a:prstGeom>
          <a:gradFill flip="none" rotWithShape="1">
            <a:gsLst>
              <a:gs pos="0">
                <a:srgbClr val="333399">
                  <a:shade val="30000"/>
                  <a:satMod val="115000"/>
                </a:srgbClr>
              </a:gs>
              <a:gs pos="50000">
                <a:srgbClr val="333399">
                  <a:shade val="67500"/>
                  <a:satMod val="115000"/>
                </a:srgbClr>
              </a:gs>
              <a:gs pos="100000">
                <a:srgbClr val="333399">
                  <a:shade val="100000"/>
                  <a:satMod val="115000"/>
                </a:srgbClr>
              </a:gs>
            </a:gsLst>
            <a:lin ang="0" scaled="1"/>
            <a:tileRect/>
          </a:grad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2000" b="1" dirty="0">
                <a:solidFill>
                  <a:schemeClr val="bg1"/>
                </a:solidFill>
              </a:rPr>
              <a:t>Summary</a:t>
            </a:r>
            <a:r>
              <a:rPr lang="en-US" sz="3200" b="1" dirty="0">
                <a:solidFill>
                  <a:schemeClr val="bg1"/>
                </a:solidFill>
              </a:rPr>
              <a:t> </a:t>
            </a:r>
            <a:endParaRPr lang="en-IN" sz="3200" b="1" dirty="0">
              <a:solidFill>
                <a:schemeClr val="bg1"/>
              </a:solidFill>
            </a:endParaRPr>
          </a:p>
        </p:txBody>
      </p:sp>
      <p:sp>
        <p:nvSpPr>
          <p:cNvPr id="11" name="TextBox 10">
            <a:extLst>
              <a:ext uri="{FF2B5EF4-FFF2-40B4-BE49-F238E27FC236}">
                <a16:creationId xmlns:a16="http://schemas.microsoft.com/office/drawing/2014/main" id="{5788A65F-E8EB-E43A-9E24-8533FB999537}"/>
              </a:ext>
            </a:extLst>
          </p:cNvPr>
          <p:cNvSpPr txBox="1"/>
          <p:nvPr/>
        </p:nvSpPr>
        <p:spPr>
          <a:xfrm>
            <a:off x="188686" y="1217006"/>
            <a:ext cx="5632387" cy="19389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GB" sz="1500" b="0" i="0" u="none" strike="noStrike" cap="none" spc="0" normalizeH="0" baseline="0" dirty="0">
                <a:ln>
                  <a:noFill/>
                </a:ln>
                <a:solidFill>
                  <a:srgbClr val="000000"/>
                </a:solidFill>
                <a:effectLst/>
                <a:uFillTx/>
                <a:latin typeface="Open Sans" panose="020B0606030504020204" pitchFamily="34" charset="0"/>
                <a:ea typeface="Open Sans" panose="020B0606030504020204" pitchFamily="34" charset="0"/>
                <a:cs typeface="Open Sans" panose="020B0606030504020204" pitchFamily="34" charset="0"/>
                <a:sym typeface="Arial"/>
              </a:rPr>
              <a:t>We will identify the 1000 potential customers based on </a:t>
            </a:r>
            <a:r>
              <a:rPr kumimoji="0" lang="en-GB" sz="1500" b="0" i="0" u="none" strike="noStrike" cap="none" spc="0" normalizeH="0" baseline="0" dirty="0" err="1">
                <a:ln>
                  <a:noFill/>
                </a:ln>
                <a:solidFill>
                  <a:srgbClr val="000000"/>
                </a:solidFill>
                <a:effectLst/>
                <a:uFillTx/>
                <a:latin typeface="Open Sans" panose="020B0606030504020204" pitchFamily="34" charset="0"/>
                <a:ea typeface="Open Sans" panose="020B0606030504020204" pitchFamily="34" charset="0"/>
                <a:cs typeface="Open Sans" panose="020B0606030504020204" pitchFamily="34" charset="0"/>
                <a:sym typeface="Arial"/>
              </a:rPr>
              <a:t>customer_id’s</a:t>
            </a:r>
            <a:r>
              <a:rPr lang="en-GB" sz="1500" dirty="0">
                <a:latin typeface="Open Sans" panose="020B0606030504020204" pitchFamily="34" charset="0"/>
                <a:ea typeface="Open Sans" panose="020B0606030504020204" pitchFamily="34" charset="0"/>
                <a:cs typeface="Open Sans" panose="020B0606030504020204" pitchFamily="34" charset="0"/>
              </a:rPr>
              <a:t>, </a:t>
            </a:r>
            <a:r>
              <a:rPr kumimoji="0" lang="en-GB" sz="1500" b="0" i="0" u="none" strike="noStrike" cap="none" spc="0" normalizeH="0" baseline="0" dirty="0">
                <a:ln>
                  <a:noFill/>
                </a:ln>
                <a:solidFill>
                  <a:srgbClr val="000000"/>
                </a:solidFill>
                <a:effectLst/>
                <a:uFillTx/>
                <a:latin typeface="Open Sans" panose="020B0606030504020204" pitchFamily="34" charset="0"/>
                <a:ea typeface="Open Sans" panose="020B0606030504020204" pitchFamily="34" charset="0"/>
                <a:cs typeface="Open Sans" panose="020B0606030504020204" pitchFamily="34" charset="0"/>
                <a:sym typeface="Arial"/>
              </a:rPr>
              <a:t>which states they belong , which age group they belong mostly, their previous bike purchase, their gender and brand. </a:t>
            </a:r>
          </a:p>
          <a:p>
            <a:pPr marL="0" marR="0" indent="0" algn="l" defTabSz="914400" rtl="0" fontAlgn="auto" latinLnBrk="0" hangingPunct="0">
              <a:lnSpc>
                <a:spcPct val="100000"/>
              </a:lnSpc>
              <a:spcBef>
                <a:spcPts val="0"/>
              </a:spcBef>
              <a:spcAft>
                <a:spcPts val="0"/>
              </a:spcAft>
              <a:buClrTx/>
              <a:buSzTx/>
              <a:buFontTx/>
              <a:buNone/>
              <a:tabLst/>
            </a:pPr>
            <a:r>
              <a:rPr kumimoji="0" lang="en-GB" sz="1500" b="0" i="0" u="none" strike="noStrike" cap="none" spc="0" normalizeH="0" baseline="0" dirty="0">
                <a:ln>
                  <a:noFill/>
                </a:ln>
                <a:solidFill>
                  <a:srgbClr val="000000"/>
                </a:solidFill>
                <a:effectLst/>
                <a:uFillTx/>
                <a:latin typeface="Open Sans" panose="020B0606030504020204" pitchFamily="34" charset="0"/>
                <a:ea typeface="Open Sans" panose="020B0606030504020204" pitchFamily="34" charset="0"/>
                <a:cs typeface="Open Sans" panose="020B0606030504020204" pitchFamily="34" charset="0"/>
                <a:sym typeface="Arial"/>
              </a:rPr>
              <a:t>Now if we give them offers, they will show  interest in buying more items from Sprocket Central Pty Ltd and the company will reach more heights which will lead to annual revenue growth.</a:t>
            </a:r>
            <a:endParaRPr kumimoji="0" lang="en-IN" sz="1500" b="0" i="0" u="none" strike="noStrike" cap="none" spc="0" normalizeH="0" baseline="0" dirty="0">
              <a:ln>
                <a:noFill/>
              </a:ln>
              <a:solidFill>
                <a:srgbClr val="000000"/>
              </a:solidFill>
              <a:effectLst/>
              <a:uFillTx/>
              <a:latin typeface="Open Sans" panose="020B0606030504020204" pitchFamily="34" charset="0"/>
              <a:ea typeface="Open Sans" panose="020B0606030504020204" pitchFamily="34" charset="0"/>
              <a:cs typeface="Open Sans" panose="020B0606030504020204" pitchFamily="34" charset="0"/>
              <a:sym typeface="Arial"/>
            </a:endParaRPr>
          </a:p>
        </p:txBody>
      </p:sp>
    </p:spTree>
    <p:extLst>
      <p:ext uri="{BB962C8B-B14F-4D97-AF65-F5344CB8AC3E}">
        <p14:creationId xmlns:p14="http://schemas.microsoft.com/office/powerpoint/2010/main" val="594229847"/>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Shape 63"/>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17" name="Shape 64"/>
          <p:cNvSpPr/>
          <p:nvPr/>
        </p:nvSpPr>
        <p:spPr>
          <a:xfrm>
            <a:off x="205025" y="263974"/>
            <a:ext cx="8565600" cy="4666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t>Agenda</a:t>
            </a:r>
          </a:p>
        </p:txBody>
      </p:sp>
      <p:sp>
        <p:nvSpPr>
          <p:cNvPr id="118" name="Shape 65"/>
          <p:cNvSpPr/>
          <p:nvPr/>
        </p:nvSpPr>
        <p:spPr>
          <a:xfrm>
            <a:off x="343874" y="1211200"/>
            <a:ext cx="5459402" cy="2993929"/>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p>
            <a:pPr marL="457200" indent="-355600">
              <a:lnSpc>
                <a:spcPct val="115000"/>
              </a:lnSpc>
              <a:buClr>
                <a:srgbClr val="000000"/>
              </a:buClr>
              <a:buSzPts val="2000"/>
              <a:buFont typeface="Arial" panose="020B0604020202020204" pitchFamily="34" charset="0"/>
              <a:buChar char="•"/>
              <a:defRPr sz="2000">
                <a:latin typeface="Open Sans"/>
                <a:ea typeface="Open Sans"/>
                <a:cs typeface="Open Sans"/>
                <a:sym typeface="Open Sans"/>
              </a:defRPr>
            </a:pPr>
            <a:r>
              <a:rPr dirty="0"/>
              <a:t>Introduction</a:t>
            </a:r>
          </a:p>
          <a:p>
            <a:pPr marL="457200" indent="-355600">
              <a:lnSpc>
                <a:spcPct val="115000"/>
              </a:lnSpc>
              <a:buClr>
                <a:srgbClr val="000000"/>
              </a:buClr>
              <a:buSzPts val="2000"/>
              <a:buFont typeface="Arial" panose="020B0604020202020204" pitchFamily="34" charset="0"/>
              <a:buChar char="•"/>
              <a:defRPr sz="2000">
                <a:latin typeface="Open Sans"/>
                <a:ea typeface="Open Sans"/>
                <a:cs typeface="Open Sans"/>
                <a:sym typeface="Open Sans"/>
              </a:defRPr>
            </a:pPr>
            <a:r>
              <a:rPr dirty="0"/>
              <a:t>Data Exploration</a:t>
            </a:r>
          </a:p>
          <a:p>
            <a:pPr marL="457200" indent="-355600">
              <a:lnSpc>
                <a:spcPct val="115000"/>
              </a:lnSpc>
              <a:buClr>
                <a:srgbClr val="000000"/>
              </a:buClr>
              <a:buSzPts val="2000"/>
              <a:buFont typeface="Arial" panose="020B0604020202020204" pitchFamily="34" charset="0"/>
              <a:buChar char="•"/>
              <a:defRPr sz="2000">
                <a:latin typeface="Open Sans"/>
                <a:ea typeface="Open Sans"/>
                <a:cs typeface="Open Sans"/>
                <a:sym typeface="Open Sans"/>
              </a:defRPr>
            </a:pPr>
            <a:r>
              <a:rPr dirty="0"/>
              <a:t>Model Development</a:t>
            </a:r>
          </a:p>
          <a:p>
            <a:pPr marL="457200" indent="-355600">
              <a:lnSpc>
                <a:spcPct val="115000"/>
              </a:lnSpc>
              <a:buClr>
                <a:srgbClr val="000000"/>
              </a:buClr>
              <a:buSzPts val="2000"/>
              <a:buFont typeface="Arial" panose="020B0604020202020204" pitchFamily="34" charset="0"/>
              <a:buChar char="•"/>
              <a:defRPr sz="2000">
                <a:latin typeface="Open Sans"/>
                <a:ea typeface="Open Sans"/>
                <a:cs typeface="Open Sans"/>
                <a:sym typeface="Open Sans"/>
              </a:defRPr>
            </a:pPr>
            <a:r>
              <a:rPr dirty="0"/>
              <a:t>Interpretation</a:t>
            </a:r>
            <a:endParaRPr lang="en-GB" dirty="0"/>
          </a:p>
          <a:p>
            <a:pPr marL="558800" indent="-457200">
              <a:lnSpc>
                <a:spcPct val="115000"/>
              </a:lnSpc>
              <a:buClr>
                <a:srgbClr val="000000"/>
              </a:buClr>
              <a:buSzPts val="2000"/>
              <a:buFont typeface="Arial" panose="020B0604020202020204" pitchFamily="34" charset="0"/>
              <a:buChar char="•"/>
              <a:defRPr sz="2000">
                <a:latin typeface="Open Sans"/>
                <a:ea typeface="Open Sans"/>
                <a:cs typeface="Open Sans"/>
                <a:sym typeface="Open Sans"/>
              </a:defRPr>
            </a:pPr>
            <a:r>
              <a:rPr lang="en-IN" dirty="0"/>
              <a:t>Appendix  </a:t>
            </a:r>
          </a:p>
          <a:p>
            <a:pPr marL="558800" indent="-457200">
              <a:lnSpc>
                <a:spcPct val="115000"/>
              </a:lnSpc>
              <a:buClr>
                <a:srgbClr val="000000"/>
              </a:buClr>
              <a:buSzPts val="2000"/>
              <a:buFont typeface="Arial" panose="020B0604020202020204" pitchFamily="34" charset="0"/>
              <a:buChar char="•"/>
              <a:defRPr sz="2000">
                <a:latin typeface="Open Sans"/>
                <a:ea typeface="Open Sans"/>
                <a:cs typeface="Open Sans"/>
                <a:sym typeface="Open Sans"/>
              </a:defRPr>
            </a:pPr>
            <a:r>
              <a:rPr lang="en-IN" dirty="0"/>
              <a:t>Area of Growth</a:t>
            </a:r>
          </a:p>
          <a:p>
            <a:pPr marL="444500" indent="-342900">
              <a:lnSpc>
                <a:spcPct val="115000"/>
              </a:lnSpc>
              <a:buClr>
                <a:srgbClr val="000000"/>
              </a:buClr>
              <a:buSzPts val="2000"/>
              <a:buFont typeface="Arial" panose="020B0604020202020204" pitchFamily="34" charset="0"/>
              <a:buChar char="•"/>
              <a:defRPr sz="2000">
                <a:latin typeface="Open Sans"/>
                <a:ea typeface="Open Sans"/>
                <a:cs typeface="Open Sans"/>
                <a:sym typeface="Open Sans"/>
              </a:defRPr>
            </a:pPr>
            <a:r>
              <a:rPr lang="en-IN" dirty="0"/>
              <a:t> Area of Focus </a:t>
            </a:r>
          </a:p>
          <a:p>
            <a:pPr marL="558800" indent="-457200">
              <a:lnSpc>
                <a:spcPct val="115000"/>
              </a:lnSpc>
              <a:buClr>
                <a:srgbClr val="000000"/>
              </a:buClr>
              <a:buSzPts val="2000"/>
              <a:buFont typeface="Arial" panose="020B0604020202020204" pitchFamily="34" charset="0"/>
              <a:buChar char="•"/>
              <a:defRPr sz="2000">
                <a:latin typeface="Open Sans"/>
                <a:ea typeface="Open Sans"/>
                <a:cs typeface="Open Sans"/>
                <a:sym typeface="Open Sans"/>
              </a:defRPr>
            </a:pPr>
            <a:r>
              <a:rPr lang="en-IN" dirty="0"/>
              <a:t>Summary</a:t>
            </a:r>
            <a:endParaRPr dirty="0"/>
          </a:p>
        </p:txBody>
      </p:sp>
      <p:sp>
        <p:nvSpPr>
          <p:cNvPr id="119"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Shape 70"/>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22" name="Shape 71"/>
          <p:cNvSpPr/>
          <p:nvPr/>
        </p:nvSpPr>
        <p:spPr>
          <a:xfrm>
            <a:off x="205025" y="263974"/>
            <a:ext cx="8565600" cy="4666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t>Introduction</a:t>
            </a:r>
          </a:p>
        </p:txBody>
      </p:sp>
      <p:sp>
        <p:nvSpPr>
          <p:cNvPr id="123" name="Shape 72"/>
          <p:cNvSpPr/>
          <p:nvPr/>
        </p:nvSpPr>
        <p:spPr>
          <a:xfrm>
            <a:off x="205025" y="1083299"/>
            <a:ext cx="8565600" cy="516327"/>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GB" dirty="0"/>
              <a:t>Target customers for Annual Revenue Growth</a:t>
            </a:r>
            <a:r>
              <a:rPr dirty="0"/>
              <a:t>.</a:t>
            </a:r>
          </a:p>
        </p:txBody>
      </p:sp>
      <p:sp>
        <p:nvSpPr>
          <p:cNvPr id="124" name="Shape 73"/>
          <p:cNvSpPr/>
          <p:nvPr/>
        </p:nvSpPr>
        <p:spPr>
          <a:xfrm>
            <a:off x="205025" y="2164724"/>
            <a:ext cx="4134600" cy="17606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1500">
                <a:latin typeface="Open Sans"/>
                <a:ea typeface="Open Sans"/>
                <a:cs typeface="Open Sans"/>
                <a:sym typeface="Open Sans"/>
              </a:defRPr>
            </a:lvl1pPr>
          </a:lstStyle>
          <a:p>
            <a:r>
              <a:rPr lang="en-GB" dirty="0"/>
              <a:t>We will discuss the methodologies being used to target 1000 customers for the company’s benefit based on the datasets provided which includes Transactions, Customers Demography and Customer address. </a:t>
            </a:r>
            <a:r>
              <a:rPr dirty="0"/>
              <a:t>.</a:t>
            </a:r>
          </a:p>
        </p:txBody>
      </p:sp>
      <p:grpSp>
        <p:nvGrpSpPr>
          <p:cNvPr id="127" name="Shape 74"/>
          <p:cNvGrpSpPr/>
          <p:nvPr/>
        </p:nvGrpSpPr>
        <p:grpSpPr>
          <a:xfrm>
            <a:off x="4969973" y="2164723"/>
            <a:ext cx="3800704" cy="2649304"/>
            <a:chOff x="-1" y="-1"/>
            <a:chExt cx="3800702" cy="2649302"/>
          </a:xfrm>
        </p:grpSpPr>
        <p:sp>
          <p:nvSpPr>
            <p:cNvPr id="125" name="Rectangle"/>
            <p:cNvSpPr/>
            <p:nvPr/>
          </p:nvSpPr>
          <p:spPr>
            <a:xfrm>
              <a:off x="-1" y="-1"/>
              <a:ext cx="3800702" cy="2649302"/>
            </a:xfrm>
            <a:prstGeom prst="rect">
              <a:avLst/>
            </a:prstGeom>
            <a:solidFill>
              <a:srgbClr val="EEEEEE"/>
            </a:solidFill>
            <a:ln w="12700" cap="flat">
              <a:noFill/>
              <a:miter lim="400000"/>
            </a:ln>
            <a:effectLst/>
          </p:spPr>
          <p:txBody>
            <a:bodyPr wrap="square" lIns="45719" tIns="45719" rIns="45719" bIns="45719" numCol="1" anchor="ctr">
              <a:noAutofit/>
            </a:bodyPr>
            <a:lstStyle/>
            <a:p>
              <a:pPr algn="ctr">
                <a:defRPr>
                  <a:solidFill>
                    <a:srgbClr val="666666"/>
                  </a:solidFill>
                </a:defRPr>
              </a:pPr>
              <a:endParaRPr dirty="0"/>
            </a:p>
          </p:txBody>
        </p:sp>
        <p:sp>
          <p:nvSpPr>
            <p:cNvPr id="126" name="Place any supporting images, graphs, data or extra text here."/>
            <p:cNvSpPr/>
            <p:nvPr/>
          </p:nvSpPr>
          <p:spPr>
            <a:xfrm>
              <a:off x="-1" y="1124612"/>
              <a:ext cx="3800702" cy="400077"/>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91424" tIns="91424" rIns="91424" bIns="91424" numCol="1" anchor="ctr">
              <a:spAutoFit/>
            </a:bodyPr>
            <a:lstStyle>
              <a:lvl1pPr algn="ctr">
                <a:defRPr>
                  <a:solidFill>
                    <a:srgbClr val="666666"/>
                  </a:solidFill>
                </a:defRPr>
              </a:lvl1pPr>
            </a:lstStyle>
            <a:p>
              <a:endParaRPr dirty="0"/>
            </a:p>
          </p:txBody>
        </p:sp>
      </p:grpSp>
      <p:sp>
        <p:nvSpPr>
          <p:cNvPr id="128"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graphicFrame>
        <p:nvGraphicFramePr>
          <p:cNvPr id="4" name="Chart 3">
            <a:extLst>
              <a:ext uri="{FF2B5EF4-FFF2-40B4-BE49-F238E27FC236}">
                <a16:creationId xmlns:a16="http://schemas.microsoft.com/office/drawing/2014/main" id="{02B44622-F845-4E43-9AB6-7536236B57C9}"/>
              </a:ext>
            </a:extLst>
          </p:cNvPr>
          <p:cNvGraphicFramePr>
            <a:graphicFrameLocks/>
          </p:cNvGraphicFramePr>
          <p:nvPr>
            <p:extLst>
              <p:ext uri="{D42A27DB-BD31-4B8C-83A1-F6EECF244321}">
                <p14:modId xmlns:p14="http://schemas.microsoft.com/office/powerpoint/2010/main" val="3727280451"/>
              </p:ext>
            </p:extLst>
          </p:nvPr>
        </p:nvGraphicFramePr>
        <p:xfrm>
          <a:off x="4969973" y="2164722"/>
          <a:ext cx="3800652" cy="2649303"/>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31" name="Shape 80"/>
          <p:cNvSpPr/>
          <p:nvPr/>
        </p:nvSpPr>
        <p:spPr>
          <a:xfrm>
            <a:off x="205025" y="263974"/>
            <a:ext cx="8565600" cy="4666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t>Data Exploration</a:t>
            </a:r>
          </a:p>
        </p:txBody>
      </p:sp>
      <p:sp>
        <p:nvSpPr>
          <p:cNvPr id="132" name="Shape 81"/>
          <p:cNvSpPr/>
          <p:nvPr/>
        </p:nvSpPr>
        <p:spPr>
          <a:xfrm>
            <a:off x="297400" y="1057489"/>
            <a:ext cx="8565600" cy="870271"/>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US" sz="2000" dirty="0"/>
              <a:t>Data preprocessing, Descriptive statistics, Data visualization</a:t>
            </a:r>
            <a:r>
              <a:rPr lang="en-GB" sz="2000" dirty="0"/>
              <a:t>, </a:t>
            </a:r>
            <a:r>
              <a:rPr lang="en-US" sz="2000" dirty="0"/>
              <a:t>Correlation analysis, Exploratory data analysis.</a:t>
            </a:r>
          </a:p>
        </p:txBody>
      </p:sp>
      <p:sp>
        <p:nvSpPr>
          <p:cNvPr id="133" name="Shape 82"/>
          <p:cNvSpPr/>
          <p:nvPr/>
        </p:nvSpPr>
        <p:spPr>
          <a:xfrm>
            <a:off x="205025" y="2164724"/>
            <a:ext cx="4134600" cy="436851"/>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1500">
                <a:latin typeface="Open Sans"/>
                <a:ea typeface="Open Sans"/>
                <a:cs typeface="Open Sans"/>
                <a:sym typeface="Open Sans"/>
              </a:defRPr>
            </a:lvl1pPr>
          </a:lstStyle>
          <a:p>
            <a:endParaRPr dirty="0"/>
          </a:p>
        </p:txBody>
      </p:sp>
      <p:sp>
        <p:nvSpPr>
          <p:cNvPr id="137"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sp>
        <p:nvSpPr>
          <p:cNvPr id="5" name="Text Placeholder 20">
            <a:extLst>
              <a:ext uri="{FF2B5EF4-FFF2-40B4-BE49-F238E27FC236}">
                <a16:creationId xmlns:a16="http://schemas.microsoft.com/office/drawing/2014/main" id="{DDD499B3-B10C-AC1B-3C7B-4F71B93A5462}"/>
              </a:ext>
            </a:extLst>
          </p:cNvPr>
          <p:cNvSpPr txBox="1">
            <a:spLocks/>
          </p:cNvSpPr>
          <p:nvPr/>
        </p:nvSpPr>
        <p:spPr>
          <a:xfrm>
            <a:off x="4017407" y="1755270"/>
            <a:ext cx="2011680" cy="2825173"/>
          </a:xfrm>
          <a:prstGeom prst="rect">
            <a:avLst/>
          </a:prstGeom>
        </p:spPr>
        <p:txBody>
          <a:bodyPr/>
          <a:lstStyle>
            <a:lvl1pPr marL="457200" marR="0" indent="-342900"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1pPr>
            <a:lvl2pPr marL="1005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2pPr>
            <a:lvl3pPr marL="1462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3pPr>
            <a:lvl4pPr marL="1919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4pPr>
            <a:lvl5pPr marL="23767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5pPr>
            <a:lvl6pPr marL="28339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6pPr>
            <a:lvl7pPr marL="3291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7pPr>
            <a:lvl8pPr marL="3748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8pPr>
            <a:lvl9pPr marL="4205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9pPr>
          </a:lstStyle>
          <a:p>
            <a:pPr marL="114300" indent="0" hangingPunct="1">
              <a:buNone/>
            </a:pPr>
            <a:endParaRPr lang="en-US" sz="1600" b="1" kern="1200" cap="all" dirty="0">
              <a:solidFill>
                <a:schemeClr val="accent6"/>
              </a:solidFill>
              <a:latin typeface="Arial" panose="020B0604020202020204" pitchFamily="34" charset="0"/>
              <a:cs typeface="Arial" panose="020B0604020202020204" pitchFamily="34" charset="0"/>
            </a:endParaRPr>
          </a:p>
        </p:txBody>
      </p:sp>
      <p:sp>
        <p:nvSpPr>
          <p:cNvPr id="6" name="Text Placeholder 21">
            <a:extLst>
              <a:ext uri="{FF2B5EF4-FFF2-40B4-BE49-F238E27FC236}">
                <a16:creationId xmlns:a16="http://schemas.microsoft.com/office/drawing/2014/main" id="{6B6FF9DA-A534-DA02-4227-EF2FFD913F7C}"/>
              </a:ext>
            </a:extLst>
          </p:cNvPr>
          <p:cNvSpPr txBox="1">
            <a:spLocks/>
          </p:cNvSpPr>
          <p:nvPr/>
        </p:nvSpPr>
        <p:spPr>
          <a:xfrm>
            <a:off x="5412363" y="1701968"/>
            <a:ext cx="2011680" cy="2825173"/>
          </a:xfrm>
          <a:prstGeom prst="rect">
            <a:avLst/>
          </a:prstGeom>
        </p:spPr>
        <p:txBody>
          <a:bodyPr/>
          <a:lstStyle>
            <a:lvl1pPr marL="457200" marR="0" indent="-342900"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1pPr>
            <a:lvl2pPr marL="1005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2pPr>
            <a:lvl3pPr marL="1462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3pPr>
            <a:lvl4pPr marL="1919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4pPr>
            <a:lvl5pPr marL="23767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5pPr>
            <a:lvl6pPr marL="28339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6pPr>
            <a:lvl7pPr marL="3291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7pPr>
            <a:lvl8pPr marL="3748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8pPr>
            <a:lvl9pPr marL="4205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9pPr>
          </a:lstStyle>
          <a:p>
            <a:pPr hangingPunct="1"/>
            <a:endParaRPr lang="en-US" dirty="0"/>
          </a:p>
        </p:txBody>
      </p:sp>
      <p:sp>
        <p:nvSpPr>
          <p:cNvPr id="7" name="Text Placeholder 22">
            <a:extLst>
              <a:ext uri="{FF2B5EF4-FFF2-40B4-BE49-F238E27FC236}">
                <a16:creationId xmlns:a16="http://schemas.microsoft.com/office/drawing/2014/main" id="{19013057-5791-DCF8-25B3-D29FF7F2CCF6}"/>
              </a:ext>
            </a:extLst>
          </p:cNvPr>
          <p:cNvSpPr txBox="1">
            <a:spLocks/>
          </p:cNvSpPr>
          <p:nvPr/>
        </p:nvSpPr>
        <p:spPr>
          <a:xfrm>
            <a:off x="7022143" y="1707327"/>
            <a:ext cx="2011680" cy="2825173"/>
          </a:xfrm>
          <a:prstGeom prst="rect">
            <a:avLst/>
          </a:prstGeom>
        </p:spPr>
        <p:txBody>
          <a:bodyPr/>
          <a:lstStyle>
            <a:lvl1pPr marL="457200" marR="0" indent="-342900"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1pPr>
            <a:lvl2pPr marL="1005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2pPr>
            <a:lvl3pPr marL="1462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3pPr>
            <a:lvl4pPr marL="1919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4pPr>
            <a:lvl5pPr marL="23767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5pPr>
            <a:lvl6pPr marL="28339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6pPr>
            <a:lvl7pPr marL="3291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7pPr>
            <a:lvl8pPr marL="3748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8pPr>
            <a:lvl9pPr marL="4205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9pPr>
          </a:lstStyle>
          <a:p>
            <a:pPr marL="114300" indent="0" hangingPunct="1">
              <a:buNone/>
            </a:pPr>
            <a:endParaRPr lang="en-US" dirty="0"/>
          </a:p>
        </p:txBody>
      </p:sp>
      <p:sp>
        <p:nvSpPr>
          <p:cNvPr id="17" name="TextBox 16">
            <a:extLst>
              <a:ext uri="{FF2B5EF4-FFF2-40B4-BE49-F238E27FC236}">
                <a16:creationId xmlns:a16="http://schemas.microsoft.com/office/drawing/2014/main" id="{9F9A013C-730A-9AA9-2A69-A1239E997B99}"/>
              </a:ext>
            </a:extLst>
          </p:cNvPr>
          <p:cNvSpPr txBox="1"/>
          <p:nvPr/>
        </p:nvSpPr>
        <p:spPr>
          <a:xfrm>
            <a:off x="297400" y="2271445"/>
            <a:ext cx="4596808" cy="181588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GB" sz="1400" dirty="0"/>
              <a:t>Cleaning the data by handling missing values, removing duplicates, calculating summary statistics, c</a:t>
            </a:r>
            <a:r>
              <a:rPr lang="en-GB" dirty="0"/>
              <a:t>reating charts, graphs, and plots to visualize the data, identify patterns, and uncover insights. </a:t>
            </a:r>
            <a:r>
              <a:rPr lang="en-GB" sz="1400" dirty="0"/>
              <a:t>Examining the relationships between variables using statistical methods. Conducting in-depth analysis and hypothesis testing to uncover trends, patterns, and relationships within the data.</a:t>
            </a:r>
            <a:endParaRPr lang="en-IN" dirty="0"/>
          </a:p>
        </p:txBody>
      </p:sp>
      <p:pic>
        <p:nvPicPr>
          <p:cNvPr id="1026" name="Picture 2" descr="Exploration Data Analysis stock illustration. Illustration of analysis ...">
            <a:extLst>
              <a:ext uri="{FF2B5EF4-FFF2-40B4-BE49-F238E27FC236}">
                <a16:creationId xmlns:a16="http://schemas.microsoft.com/office/drawing/2014/main" id="{937CAA41-A5F1-C682-D5AB-800098B7228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34043" y="2383149"/>
            <a:ext cx="4004932" cy="211569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hape 88"/>
          <p:cNvSpPr/>
          <p:nvPr/>
        </p:nvSpPr>
        <p:spPr>
          <a:xfrm>
            <a:off x="0" y="-10769"/>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0" name="Shape 89"/>
          <p:cNvSpPr/>
          <p:nvPr/>
        </p:nvSpPr>
        <p:spPr>
          <a:xfrm>
            <a:off x="205025" y="263974"/>
            <a:ext cx="8565600" cy="4666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rPr dirty="0"/>
              <a:t>Model Development</a:t>
            </a:r>
          </a:p>
        </p:txBody>
      </p:sp>
      <p:sp>
        <p:nvSpPr>
          <p:cNvPr id="141" name="Shape 90"/>
          <p:cNvSpPr/>
          <p:nvPr/>
        </p:nvSpPr>
        <p:spPr>
          <a:xfrm>
            <a:off x="205025" y="1083299"/>
            <a:ext cx="8565600" cy="870271"/>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IN" dirty="0"/>
              <a:t>Feature engineering, Model Selection, Model Training, Model Evaluation, Model Tuning.</a:t>
            </a:r>
            <a:endParaRPr dirty="0"/>
          </a:p>
        </p:txBody>
      </p:sp>
      <p:sp>
        <p:nvSpPr>
          <p:cNvPr id="142" name="Shape 91"/>
          <p:cNvSpPr/>
          <p:nvPr/>
        </p:nvSpPr>
        <p:spPr>
          <a:xfrm>
            <a:off x="205025" y="2164724"/>
            <a:ext cx="4134600" cy="2857866"/>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1500">
                <a:latin typeface="Open Sans"/>
                <a:ea typeface="Open Sans"/>
                <a:cs typeface="Open Sans"/>
                <a:sym typeface="Open Sans"/>
              </a:defRPr>
            </a:lvl1pPr>
          </a:lstStyle>
          <a:p>
            <a:r>
              <a:rPr lang="en-GB" dirty="0"/>
              <a:t>Selecting relevant features from the dataset and creating new features that can improve the model's performance.</a:t>
            </a:r>
            <a:r>
              <a:rPr lang="en-GB" sz="1600" dirty="0"/>
              <a:t> </a:t>
            </a:r>
            <a:r>
              <a:rPr lang="en-GB" dirty="0"/>
              <a:t>Choosing an appropriate </a:t>
            </a:r>
            <a:r>
              <a:rPr lang="en-GB" dirty="0" err="1"/>
              <a:t>modeling</a:t>
            </a:r>
            <a:r>
              <a:rPr lang="en-GB" dirty="0"/>
              <a:t> technique</a:t>
            </a:r>
            <a:r>
              <a:rPr lang="en-GB" sz="1600" dirty="0"/>
              <a:t>, sp</a:t>
            </a:r>
            <a:r>
              <a:rPr lang="en-GB" dirty="0"/>
              <a:t>litting the dataset into training and validation sets and training the model. Assessing the performance of the trained model on the validation set and exploring different algorithms to optimize the model's performance.</a:t>
            </a:r>
            <a:endParaRPr dirty="0"/>
          </a:p>
        </p:txBody>
      </p:sp>
      <p:grpSp>
        <p:nvGrpSpPr>
          <p:cNvPr id="145" name="Shape 92"/>
          <p:cNvGrpSpPr/>
          <p:nvPr/>
        </p:nvGrpSpPr>
        <p:grpSpPr>
          <a:xfrm>
            <a:off x="4969974" y="2164724"/>
            <a:ext cx="3800702" cy="2649302"/>
            <a:chOff x="0" y="0"/>
            <a:chExt cx="3800700" cy="2649300"/>
          </a:xfrm>
        </p:grpSpPr>
        <p:sp>
          <p:nvSpPr>
            <p:cNvPr id="143" name="Rectangle"/>
            <p:cNvSpPr/>
            <p:nvPr/>
          </p:nvSpPr>
          <p:spPr>
            <a:xfrm>
              <a:off x="-1" y="-1"/>
              <a:ext cx="3800702" cy="2649302"/>
            </a:xfrm>
            <a:prstGeom prst="rect">
              <a:avLst/>
            </a:prstGeom>
            <a:solidFill>
              <a:srgbClr val="EEEEEE"/>
            </a:solidFill>
            <a:ln w="12700" cap="flat">
              <a:noFill/>
              <a:miter lim="400000"/>
            </a:ln>
            <a:effectLst/>
          </p:spPr>
          <p:txBody>
            <a:bodyPr wrap="square" lIns="45719" tIns="45719" rIns="45719" bIns="45719" numCol="1" anchor="ctr">
              <a:noAutofit/>
            </a:bodyPr>
            <a:lstStyle/>
            <a:p>
              <a:pPr algn="ctr">
                <a:defRPr>
                  <a:solidFill>
                    <a:srgbClr val="666666"/>
                  </a:solidFill>
                </a:defRPr>
              </a:pPr>
              <a:endParaRPr/>
            </a:p>
          </p:txBody>
        </p:sp>
        <p:sp>
          <p:nvSpPr>
            <p:cNvPr id="144" name="Place any supporting images, graphs, data or extra text here."/>
            <p:cNvSpPr/>
            <p:nvPr/>
          </p:nvSpPr>
          <p:spPr>
            <a:xfrm>
              <a:off x="-1" y="1032933"/>
              <a:ext cx="3800702" cy="583434"/>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91424" tIns="91424" rIns="91424" bIns="91424" numCol="1" anchor="ctr">
              <a:spAutoFit/>
            </a:bodyPr>
            <a:lstStyle>
              <a:lvl1pPr algn="ctr">
                <a:defRPr>
                  <a:solidFill>
                    <a:srgbClr val="666666"/>
                  </a:solidFill>
                </a:defRPr>
              </a:lvl1pPr>
            </a:lstStyle>
            <a:p>
              <a:r>
                <a:t>Place any supporting images, graphs, data or extra text here.</a:t>
              </a:r>
            </a:p>
          </p:txBody>
        </p:sp>
      </p:grpSp>
      <p:sp>
        <p:nvSpPr>
          <p:cNvPr id="146"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t>       Note: </a:t>
            </a:r>
            <a:r>
              <a:rPr b="0"/>
              <a:t>The data and information in this document is reflective of a hypothetical situation and client. This document is to be used for KPMG Virtual Internship purposes only. </a:t>
            </a:r>
          </a:p>
        </p:txBody>
      </p:sp>
      <p:pic>
        <p:nvPicPr>
          <p:cNvPr id="2050" name="Picture 2" descr="Data Analytics Process Showing Model Development And Implementation ...">
            <a:extLst>
              <a:ext uri="{FF2B5EF4-FFF2-40B4-BE49-F238E27FC236}">
                <a16:creationId xmlns:a16="http://schemas.microsoft.com/office/drawing/2014/main" id="{0D89A7A6-6CD5-9284-4949-B37A6E83DB1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8325" y="2164722"/>
            <a:ext cx="4092300" cy="264930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Shape 97"/>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49" name="Shape 98"/>
          <p:cNvSpPr/>
          <p:nvPr/>
        </p:nvSpPr>
        <p:spPr>
          <a:xfrm>
            <a:off x="205025" y="263974"/>
            <a:ext cx="8565600" cy="7587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rPr dirty="0"/>
              <a:t>Interpretation</a:t>
            </a:r>
          </a:p>
        </p:txBody>
      </p:sp>
      <p:sp>
        <p:nvSpPr>
          <p:cNvPr id="150" name="Shape 99"/>
          <p:cNvSpPr/>
          <p:nvPr/>
        </p:nvSpPr>
        <p:spPr>
          <a:xfrm>
            <a:off x="205025" y="1083299"/>
            <a:ext cx="8565600" cy="870271"/>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IN" sz="2000" dirty="0"/>
              <a:t>Model evaluation, Feature importance analysis, Prediction  analysis, Business impact analysis, Communication of findings</a:t>
            </a:r>
            <a:r>
              <a:rPr lang="en-IN" dirty="0"/>
              <a:t>.</a:t>
            </a:r>
            <a:endParaRPr lang="en-IN" sz="2000" dirty="0"/>
          </a:p>
        </p:txBody>
      </p:sp>
      <p:sp>
        <p:nvSpPr>
          <p:cNvPr id="151" name="Shape 100"/>
          <p:cNvSpPr/>
          <p:nvPr/>
        </p:nvSpPr>
        <p:spPr>
          <a:xfrm>
            <a:off x="205025" y="2164724"/>
            <a:ext cx="4134600" cy="3211809"/>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1500">
                <a:latin typeface="Open Sans"/>
                <a:ea typeface="Open Sans"/>
                <a:cs typeface="Open Sans"/>
                <a:sym typeface="Open Sans"/>
              </a:defRPr>
            </a:lvl1pPr>
          </a:lstStyle>
          <a:p>
            <a:r>
              <a:rPr lang="en-GB" dirty="0"/>
              <a:t>Assessing the model's performance on a test dataset to ensure its generalizability and reliability. </a:t>
            </a:r>
            <a:r>
              <a:rPr lang="en-GB" sz="1600" dirty="0"/>
              <a:t>Identifying the most influential features in the model and i</a:t>
            </a:r>
            <a:r>
              <a:rPr lang="en-GB" dirty="0"/>
              <a:t>nterpreting predictions to gain insights into the underlying factors that contribute to certain outcomes. </a:t>
            </a:r>
            <a:r>
              <a:rPr lang="en-GB" sz="1600" dirty="0"/>
              <a:t>Presenting the findings and insights to decision-makers in a clear and actionable manner, using visualizations, reports, or presentations.</a:t>
            </a:r>
            <a:endParaRPr lang="en-IN" sz="1600" dirty="0"/>
          </a:p>
          <a:p>
            <a:endParaRPr lang="en-IN" dirty="0"/>
          </a:p>
        </p:txBody>
      </p:sp>
      <p:grpSp>
        <p:nvGrpSpPr>
          <p:cNvPr id="154" name="Shape 101"/>
          <p:cNvGrpSpPr/>
          <p:nvPr/>
        </p:nvGrpSpPr>
        <p:grpSpPr>
          <a:xfrm>
            <a:off x="4969974" y="2164724"/>
            <a:ext cx="3800702" cy="2649302"/>
            <a:chOff x="0" y="0"/>
            <a:chExt cx="3800700" cy="2649300"/>
          </a:xfrm>
        </p:grpSpPr>
        <p:sp>
          <p:nvSpPr>
            <p:cNvPr id="152" name="Rectangle"/>
            <p:cNvSpPr/>
            <p:nvPr/>
          </p:nvSpPr>
          <p:spPr>
            <a:xfrm>
              <a:off x="-1" y="-1"/>
              <a:ext cx="3800702" cy="2649302"/>
            </a:xfrm>
            <a:prstGeom prst="rect">
              <a:avLst/>
            </a:prstGeom>
            <a:solidFill>
              <a:srgbClr val="EEEEEE"/>
            </a:solidFill>
            <a:ln w="12700" cap="flat">
              <a:noFill/>
              <a:miter lim="400000"/>
            </a:ln>
            <a:effectLst/>
          </p:spPr>
          <p:txBody>
            <a:bodyPr wrap="square" lIns="45719" tIns="45719" rIns="45719" bIns="45719" numCol="1" anchor="ctr">
              <a:noAutofit/>
            </a:bodyPr>
            <a:lstStyle/>
            <a:p>
              <a:pPr algn="ctr">
                <a:defRPr>
                  <a:solidFill>
                    <a:srgbClr val="666666"/>
                  </a:solidFill>
                </a:defRPr>
              </a:pPr>
              <a:endParaRPr/>
            </a:p>
          </p:txBody>
        </p:sp>
        <p:sp>
          <p:nvSpPr>
            <p:cNvPr id="153" name="Place any supporting images, graphs, data or extra text here."/>
            <p:cNvSpPr/>
            <p:nvPr/>
          </p:nvSpPr>
          <p:spPr>
            <a:xfrm>
              <a:off x="-1" y="1032933"/>
              <a:ext cx="3800702" cy="583434"/>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91424" tIns="91424" rIns="91424" bIns="91424" numCol="1" anchor="ctr">
              <a:spAutoFit/>
            </a:bodyPr>
            <a:lstStyle>
              <a:lvl1pPr algn="ctr">
                <a:defRPr>
                  <a:solidFill>
                    <a:srgbClr val="666666"/>
                  </a:solidFill>
                </a:defRPr>
              </a:lvl1pPr>
            </a:lstStyle>
            <a:p>
              <a:r>
                <a:t>Place any supporting images, graphs, data or extra text here.</a:t>
              </a:r>
            </a:p>
          </p:txBody>
        </p:sp>
      </p:grpSp>
      <p:sp>
        <p:nvSpPr>
          <p:cNvPr id="155"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rPr dirty="0"/>
              <a:t>       Note: </a:t>
            </a:r>
            <a:r>
              <a:rPr b="0" dirty="0"/>
              <a:t>The data and information in this document is reflective of a hypothetical situation and client. This document is to be used for KPMG Virtual Internship purposes only. </a:t>
            </a:r>
          </a:p>
        </p:txBody>
      </p:sp>
      <p:pic>
        <p:nvPicPr>
          <p:cNvPr id="3074" name="Picture 2" descr="Interpretation">
            <a:extLst>
              <a:ext uri="{FF2B5EF4-FFF2-40B4-BE49-F238E27FC236}">
                <a16:creationId xmlns:a16="http://schemas.microsoft.com/office/drawing/2014/main" id="{CAF05613-DC33-363D-9476-52182635C482}"/>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969973" y="2164722"/>
            <a:ext cx="3809952" cy="264930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Shape 106"/>
          <p:cNvSpPr/>
          <p:nvPr/>
        </p:nvSpPr>
        <p:spPr>
          <a:xfrm rot="10800000" flipH="1">
            <a:off x="-1" y="0"/>
            <a:ext cx="9163201" cy="5148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6564" y="0"/>
                </a:lnTo>
                <a:lnTo>
                  <a:pt x="21600" y="8964"/>
                </a:lnTo>
                <a:lnTo>
                  <a:pt x="21600" y="21600"/>
                </a:lnTo>
                <a:lnTo>
                  <a:pt x="0" y="21600"/>
                </a:lnTo>
                <a:close/>
              </a:path>
            </a:pathLst>
          </a:custGeom>
          <a:gradFill>
            <a:gsLst>
              <a:gs pos="0">
                <a:srgbClr val="1077D2"/>
              </a:gs>
              <a:gs pos="100000">
                <a:srgbClr val="093153"/>
              </a:gs>
            </a:gsLst>
            <a:lin ang="12000143"/>
          </a:gradFill>
          <a:ln w="12700">
            <a:miter lim="400000"/>
          </a:ln>
        </p:spPr>
        <p:txBody>
          <a:bodyPr lIns="45719" rIns="45719" anchor="ctr"/>
          <a:lstStyle/>
          <a:p>
            <a:endParaRPr/>
          </a:p>
        </p:txBody>
      </p:sp>
      <p:sp>
        <p:nvSpPr>
          <p:cNvPr id="158" name="Shape 107"/>
          <p:cNvSpPr/>
          <p:nvPr/>
        </p:nvSpPr>
        <p:spPr>
          <a:xfrm>
            <a:off x="537899" y="1895175"/>
            <a:ext cx="3953102" cy="779751"/>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3500">
                <a:solidFill>
                  <a:srgbClr val="FFFFFF"/>
                </a:solidFill>
                <a:latin typeface="Open Sans Extrabold"/>
                <a:ea typeface="Open Sans Extrabold"/>
                <a:cs typeface="Open Sans Extrabold"/>
                <a:sym typeface="Open Sans Extrabold"/>
              </a:defRPr>
            </a:lvl1pPr>
          </a:lstStyle>
          <a:p>
            <a:r>
              <a:t>Appendix</a:t>
            </a:r>
          </a:p>
        </p:txBody>
      </p:sp>
      <p:sp>
        <p:nvSpPr>
          <p:cNvPr id="159"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rPr dirty="0"/>
              <a:t>       Note: </a:t>
            </a:r>
            <a:r>
              <a:rPr b="0" dirty="0"/>
              <a:t>The data and information in this document is reflective of a hypothetical situation and client. This document is to be used for KPMG Virtual Internship purposes only. </a:t>
            </a: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Shape 113"/>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62" name="Shape 114"/>
          <p:cNvSpPr/>
          <p:nvPr/>
        </p:nvSpPr>
        <p:spPr>
          <a:xfrm>
            <a:off x="205025" y="263974"/>
            <a:ext cx="8565600" cy="758742"/>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defRPr sz="2000" b="1">
                <a:solidFill>
                  <a:srgbClr val="FFFFFF"/>
                </a:solidFill>
              </a:defRPr>
            </a:lvl1pPr>
          </a:lstStyle>
          <a:p>
            <a:r>
              <a:t>Appendix</a:t>
            </a:r>
          </a:p>
        </p:txBody>
      </p:sp>
      <p:sp>
        <p:nvSpPr>
          <p:cNvPr id="163" name="Shape 115"/>
          <p:cNvSpPr/>
          <p:nvPr/>
        </p:nvSpPr>
        <p:spPr>
          <a:xfrm>
            <a:off x="205025" y="1083299"/>
            <a:ext cx="8565600" cy="516327"/>
          </a:xfrm>
          <a:prstGeom prst="rect">
            <a:avLst/>
          </a:prstGeom>
          <a:ln w="12700">
            <a:miter lim="400000"/>
          </a:ln>
          <a:extLst>
            <a:ext uri="{C572A759-6A51-4108-AA02-DFA0A04FC94B}">
              <ma14:wrappingTextBoxFlag xmlns="" xmlns:ma14="http://schemas.microsoft.com/office/mac/drawingml/2011/main"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IN" dirty="0"/>
              <a:t>Approach OF GROWTH</a:t>
            </a:r>
            <a:endParaRPr dirty="0"/>
          </a:p>
        </p:txBody>
      </p:sp>
      <p:sp>
        <p:nvSpPr>
          <p:cNvPr id="164" name="Note: The data and information in this document is reflective of a hypothetical situation and client. This document is to be used for KPMG Virtual Internship purposes only."/>
          <p:cNvSpPr/>
          <p:nvPr/>
        </p:nvSpPr>
        <p:spPr>
          <a:xfrm>
            <a:off x="-6201" y="-6350"/>
            <a:ext cx="9175601"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rPr lang="en-GB" dirty="0"/>
              <a:t>       Note: </a:t>
            </a:r>
            <a:r>
              <a:rPr lang="en-GB" b="0" dirty="0"/>
              <a:t>The data and </a:t>
            </a:r>
            <a:r>
              <a:rPr lang="en-GB" b="0" dirty="0" err="1"/>
              <a:t>inforrmation</a:t>
            </a:r>
            <a:r>
              <a:rPr lang="en-GB" b="0" dirty="0"/>
              <a:t> in this document is reflective of a hypothetical situation and client. This document is to be used for KPMG Virtual Internship purposes only. </a:t>
            </a:r>
          </a:p>
        </p:txBody>
      </p:sp>
      <p:sp>
        <p:nvSpPr>
          <p:cNvPr id="3" name="TextBox 2">
            <a:extLst>
              <a:ext uri="{FF2B5EF4-FFF2-40B4-BE49-F238E27FC236}">
                <a16:creationId xmlns:a16="http://schemas.microsoft.com/office/drawing/2014/main" id="{463C8320-2F79-6355-4DB8-43A961DCC000}"/>
              </a:ext>
            </a:extLst>
          </p:cNvPr>
          <p:cNvSpPr txBox="1"/>
          <p:nvPr/>
        </p:nvSpPr>
        <p:spPr>
          <a:xfrm>
            <a:off x="2121196" y="1904426"/>
            <a:ext cx="4596808"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GB" dirty="0">
                <a:latin typeface="Arial" panose="020B0604020202020204" pitchFamily="34" charset="0"/>
                <a:cs typeface="Arial" panose="020B0604020202020204" pitchFamily="34" charset="0"/>
              </a:rPr>
              <a:t>METHODS TO IDENTIFY POTENTIAL CUSTOMERS</a:t>
            </a:r>
            <a:endParaRPr lang="en-IN" dirty="0">
              <a:latin typeface="Arial" panose="020B0604020202020204" pitchFamily="34" charset="0"/>
              <a:cs typeface="Arial" panose="020B0604020202020204" pitchFamily="34" charset="0"/>
            </a:endParaRPr>
          </a:p>
        </p:txBody>
      </p:sp>
      <p:graphicFrame>
        <p:nvGraphicFramePr>
          <p:cNvPr id="4" name="Table 9">
            <a:extLst>
              <a:ext uri="{FF2B5EF4-FFF2-40B4-BE49-F238E27FC236}">
                <a16:creationId xmlns:a16="http://schemas.microsoft.com/office/drawing/2014/main" id="{2225B56D-7021-664C-3D40-E56995778B06}"/>
              </a:ext>
            </a:extLst>
          </p:cNvPr>
          <p:cNvGraphicFramePr>
            <a:graphicFrameLocks/>
          </p:cNvGraphicFramePr>
          <p:nvPr>
            <p:extLst>
              <p:ext uri="{D42A27DB-BD31-4B8C-83A1-F6EECF244321}">
                <p14:modId xmlns:p14="http://schemas.microsoft.com/office/powerpoint/2010/main" val="3606241029"/>
              </p:ext>
            </p:extLst>
          </p:nvPr>
        </p:nvGraphicFramePr>
        <p:xfrm>
          <a:off x="616688" y="2296633"/>
          <a:ext cx="7895942" cy="1853460"/>
        </p:xfrm>
        <a:graphic>
          <a:graphicData uri="http://schemas.openxmlformats.org/drawingml/2006/table">
            <a:tbl>
              <a:tblPr firstRow="1" bandRow="1">
                <a:tableStyleId>{073A0DAA-6AF3-43AB-8588-CEC1D06C72B9}</a:tableStyleId>
              </a:tblPr>
              <a:tblGrid>
                <a:gridCol w="1853529">
                  <a:extLst>
                    <a:ext uri="{9D8B030D-6E8A-4147-A177-3AD203B41FA5}">
                      <a16:colId xmlns:a16="http://schemas.microsoft.com/office/drawing/2014/main" val="613297845"/>
                    </a:ext>
                  </a:extLst>
                </a:gridCol>
                <a:gridCol w="2451032">
                  <a:extLst>
                    <a:ext uri="{9D8B030D-6E8A-4147-A177-3AD203B41FA5}">
                      <a16:colId xmlns:a16="http://schemas.microsoft.com/office/drawing/2014/main" val="4062539358"/>
                    </a:ext>
                  </a:extLst>
                </a:gridCol>
                <a:gridCol w="3591381">
                  <a:extLst>
                    <a:ext uri="{9D8B030D-6E8A-4147-A177-3AD203B41FA5}">
                      <a16:colId xmlns:a16="http://schemas.microsoft.com/office/drawing/2014/main" val="485085270"/>
                    </a:ext>
                  </a:extLst>
                </a:gridCol>
              </a:tblGrid>
              <a:tr h="410722">
                <a:tc>
                  <a:txBody>
                    <a:bodyPr/>
                    <a:lstStyle/>
                    <a:p>
                      <a:pPr algn="ctr">
                        <a:lnSpc>
                          <a:spcPct val="200000"/>
                        </a:lnSpc>
                      </a:pPr>
                      <a:r>
                        <a:rPr lang="en-GB" dirty="0"/>
                        <a:t>SHEET NAME</a:t>
                      </a:r>
                      <a:endParaRPr lang="en-IN" dirty="0"/>
                    </a:p>
                  </a:txBody>
                  <a:tcPr/>
                </a:tc>
                <a:tc>
                  <a:txBody>
                    <a:bodyPr/>
                    <a:lstStyle/>
                    <a:p>
                      <a:pPr algn="ctr">
                        <a:lnSpc>
                          <a:spcPct val="200000"/>
                        </a:lnSpc>
                      </a:pPr>
                      <a:r>
                        <a:rPr lang="en-GB" dirty="0"/>
                        <a:t>APPROACH</a:t>
                      </a:r>
                      <a:endParaRPr lang="en-IN" dirty="0"/>
                    </a:p>
                  </a:txBody>
                  <a:tcPr/>
                </a:tc>
                <a:tc>
                  <a:txBody>
                    <a:bodyPr/>
                    <a:lstStyle/>
                    <a:p>
                      <a:pPr algn="ctr">
                        <a:lnSpc>
                          <a:spcPct val="200000"/>
                        </a:lnSpc>
                      </a:pPr>
                      <a:r>
                        <a:rPr lang="en-GB" dirty="0"/>
                        <a:t>SIGNIFICANCE</a:t>
                      </a:r>
                      <a:endParaRPr lang="en-IN" dirty="0"/>
                    </a:p>
                  </a:txBody>
                  <a:tcPr/>
                </a:tc>
                <a:extLst>
                  <a:ext uri="{0D108BD9-81ED-4DB2-BD59-A6C34878D82A}">
                    <a16:rowId xmlns:a16="http://schemas.microsoft.com/office/drawing/2014/main" val="2583827262"/>
                  </a:ext>
                </a:extLst>
              </a:tr>
              <a:tr h="438854">
                <a:tc>
                  <a:txBody>
                    <a:bodyPr/>
                    <a:lstStyle/>
                    <a:p>
                      <a:pPr algn="ctr"/>
                      <a:r>
                        <a:rPr lang="en-GB" dirty="0"/>
                        <a:t>Transactions</a:t>
                      </a:r>
                      <a:endParaRPr lang="en-IN" dirty="0"/>
                    </a:p>
                  </a:txBody>
                  <a:tcPr/>
                </a:tc>
                <a:tc>
                  <a:txBody>
                    <a:bodyPr/>
                    <a:lstStyle/>
                    <a:p>
                      <a:pPr algn="l"/>
                      <a:r>
                        <a:rPr lang="en-GB" dirty="0"/>
                        <a:t>Analyse the </a:t>
                      </a:r>
                      <a:r>
                        <a:rPr lang="en-GB" dirty="0" err="1"/>
                        <a:t>customer_ID</a:t>
                      </a:r>
                      <a:r>
                        <a:rPr lang="en-GB" dirty="0"/>
                        <a:t>, Brand, Month wise profit and Order Status.</a:t>
                      </a:r>
                      <a:endParaRPr lang="en-IN" dirty="0"/>
                    </a:p>
                  </a:txBody>
                  <a:tcPr/>
                </a:tc>
                <a:tc>
                  <a:txBody>
                    <a:bodyPr/>
                    <a:lstStyle/>
                    <a:p>
                      <a:pPr algn="l"/>
                      <a:r>
                        <a:rPr lang="en-GB" dirty="0"/>
                        <a:t>To calculate the maximum Profit obtained from these sources.</a:t>
                      </a:r>
                      <a:endParaRPr lang="en-IN" dirty="0"/>
                    </a:p>
                  </a:txBody>
                  <a:tcPr/>
                </a:tc>
                <a:extLst>
                  <a:ext uri="{0D108BD9-81ED-4DB2-BD59-A6C34878D82A}">
                    <a16:rowId xmlns:a16="http://schemas.microsoft.com/office/drawing/2014/main" val="683646777"/>
                  </a:ext>
                </a:extLst>
              </a:tr>
              <a:tr h="607644">
                <a:tc>
                  <a:txBody>
                    <a:bodyPr/>
                    <a:lstStyle/>
                    <a:p>
                      <a:pPr algn="ctr"/>
                      <a:r>
                        <a:rPr lang="en-GB" dirty="0" err="1"/>
                        <a:t>NewCustomerList</a:t>
                      </a:r>
                      <a:endParaRPr lang="en-IN" dirty="0"/>
                    </a:p>
                  </a:txBody>
                  <a:tcPr/>
                </a:tc>
                <a:tc>
                  <a:txBody>
                    <a:bodyPr/>
                    <a:lstStyle/>
                    <a:p>
                      <a:pPr algn="l"/>
                      <a:r>
                        <a:rPr lang="en-GB" dirty="0"/>
                        <a:t>Analyse past_3_years_bike_related_purchase, Age(DOB) and wealth segment.</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To identify customers based on their wealth and purchases. This will also make the company aware of the age group of customers making maximum purchase.</a:t>
                      </a:r>
                      <a:endParaRPr lang="en-IN" dirty="0"/>
                    </a:p>
                  </a:txBody>
                  <a:tcPr/>
                </a:tc>
                <a:extLst>
                  <a:ext uri="{0D108BD9-81ED-4DB2-BD59-A6C34878D82A}">
                    <a16:rowId xmlns:a16="http://schemas.microsoft.com/office/drawing/2014/main" val="861463346"/>
                  </a:ext>
                </a:extLst>
              </a:tr>
              <a:tr h="0">
                <a:tc>
                  <a:txBody>
                    <a:bodyPr/>
                    <a:lstStyle/>
                    <a:p>
                      <a:pPr algn="ctr"/>
                      <a:r>
                        <a:rPr lang="en-GB" dirty="0" err="1"/>
                        <a:t>CustomerAddress</a:t>
                      </a:r>
                      <a:endParaRPr lang="en-IN" dirty="0"/>
                    </a:p>
                  </a:txBody>
                  <a:tcPr/>
                </a:tc>
                <a:tc>
                  <a:txBody>
                    <a:bodyPr/>
                    <a:lstStyle/>
                    <a:p>
                      <a:pPr algn="l"/>
                      <a:r>
                        <a:rPr lang="en-GB" dirty="0"/>
                        <a:t>Analyse the state and </a:t>
                      </a:r>
                      <a:r>
                        <a:rPr lang="en-GB" dirty="0" err="1"/>
                        <a:t>customer_ID</a:t>
                      </a:r>
                      <a:r>
                        <a:rPr lang="en-GB" dirty="0"/>
                        <a:t>.</a:t>
                      </a:r>
                      <a:endParaRPr lang="en-IN" dirty="0"/>
                    </a:p>
                  </a:txBody>
                  <a:tcPr/>
                </a:tc>
                <a:tc>
                  <a:txBody>
                    <a:bodyPr/>
                    <a:lstStyle/>
                    <a:p>
                      <a:pPr algn="l"/>
                      <a:r>
                        <a:rPr lang="en-GB" dirty="0"/>
                        <a:t>This will let us know from which state company is making maximum profit.</a:t>
                      </a:r>
                      <a:endParaRPr lang="en-IN" dirty="0"/>
                    </a:p>
                  </a:txBody>
                  <a:tcPr/>
                </a:tc>
                <a:extLst>
                  <a:ext uri="{0D108BD9-81ED-4DB2-BD59-A6C34878D82A}">
                    <a16:rowId xmlns:a16="http://schemas.microsoft.com/office/drawing/2014/main" val="362455800"/>
                  </a:ext>
                </a:extLst>
              </a:tr>
            </a:tbl>
          </a:graphicData>
        </a:graphic>
      </p:graphicFrame>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114">
            <a:extLst>
              <a:ext uri="{FF2B5EF4-FFF2-40B4-BE49-F238E27FC236}">
                <a16:creationId xmlns:a16="http://schemas.microsoft.com/office/drawing/2014/main" id="{FEA135BC-9F34-4518-6E74-2D68CBCF2632}"/>
              </a:ext>
            </a:extLst>
          </p:cNvPr>
          <p:cNvSpPr/>
          <p:nvPr/>
        </p:nvSpPr>
        <p:spPr>
          <a:xfrm>
            <a:off x="0" y="232350"/>
            <a:ext cx="9144000" cy="492410"/>
          </a:xfrm>
          <a:prstGeom prst="rect">
            <a:avLst/>
          </a:prstGeom>
          <a:gradFill flip="none" rotWithShape="1">
            <a:gsLst>
              <a:gs pos="0">
                <a:srgbClr val="0070C0">
                  <a:shade val="30000"/>
                  <a:satMod val="115000"/>
                </a:srgbClr>
              </a:gs>
              <a:gs pos="50000">
                <a:srgbClr val="0070C0">
                  <a:shade val="67500"/>
                  <a:satMod val="115000"/>
                </a:srgbClr>
              </a:gs>
              <a:gs pos="100000">
                <a:srgbClr val="0070C0">
                  <a:shade val="100000"/>
                  <a:satMod val="115000"/>
                </a:srgbClr>
              </a:gs>
            </a:gsLst>
            <a:path path="circle">
              <a:fillToRect t="100000" r="100000"/>
            </a:path>
            <a:tileRect l="-100000" b="-100000"/>
          </a:gradFill>
          <a:ln w="12700">
            <a:miter lim="400000"/>
          </a:ln>
          <a:extLst>
            <a:ext uri="{C572A759-6A51-4108-AA02-DFA0A04FC94B}">
              <ma14:wrappingTextBoxFlag xmlns="" xmlns:ma14="http://schemas.microsoft.com/office/mac/drawingml/2011/main" val="1"/>
            </a:ext>
          </a:extLst>
        </p:spPr>
        <p:txBody>
          <a:bodyPr wrap="square" lIns="91424" tIns="91424" rIns="91424" bIns="91424">
            <a:spAutoFit/>
          </a:bodyPr>
          <a:lstStyle>
            <a:lvl1pPr>
              <a:defRPr sz="2000" b="1">
                <a:solidFill>
                  <a:srgbClr val="FFFFFF"/>
                </a:solidFill>
              </a:defRPr>
            </a:lvl1pPr>
          </a:lstStyle>
          <a:p>
            <a:r>
              <a:rPr lang="en-IN" dirty="0">
                <a:solidFill>
                  <a:schemeClr val="bg1"/>
                </a:solidFill>
              </a:rPr>
              <a:t>AREAS OF FOCUS</a:t>
            </a:r>
            <a:endParaRPr dirty="0">
              <a:solidFill>
                <a:schemeClr val="bg1"/>
              </a:solidFill>
            </a:endParaRPr>
          </a:p>
        </p:txBody>
      </p:sp>
      <p:sp>
        <p:nvSpPr>
          <p:cNvPr id="6" name="Note: The data and information in this document is reflective of a hypothetical situation and client. This document is to be used for KPMG Virtual Internship purposes only.">
            <a:extLst>
              <a:ext uri="{FF2B5EF4-FFF2-40B4-BE49-F238E27FC236}">
                <a16:creationId xmlns:a16="http://schemas.microsoft.com/office/drawing/2014/main" id="{E3BCF2F9-01EE-8CC0-95B7-48F0BAB3D4C7}"/>
              </a:ext>
            </a:extLst>
          </p:cNvPr>
          <p:cNvSpPr/>
          <p:nvPr/>
        </p:nvSpPr>
        <p:spPr>
          <a:xfrm>
            <a:off x="-6200" y="-6350"/>
            <a:ext cx="9144000" cy="238700"/>
          </a:xfrm>
          <a:prstGeom prst="rect">
            <a:avLst/>
          </a:prstGeom>
          <a:solidFill>
            <a:schemeClr val="accent3"/>
          </a:solidFill>
          <a:ln w="12700">
            <a:miter lim="400000"/>
          </a:ln>
          <a:extLst>
            <a:ext uri="{C572A759-6A51-4108-AA02-DFA0A04FC94B}">
              <ma14:wrappingTextBoxFlag xmlns="" xmlns:ma14="http://schemas.microsoft.com/office/mac/drawingml/2011/main" val="1"/>
            </a:ext>
          </a:extLst>
        </p:spPr>
        <p:txBody>
          <a:bodyPr lIns="45719" rIns="45719" anchor="ctr"/>
          <a:lstStyle/>
          <a:p>
            <a:pPr defTabSz="457200">
              <a:defRPr sz="500" b="1">
                <a:latin typeface="Calibri"/>
                <a:ea typeface="Calibri"/>
                <a:cs typeface="Calibri"/>
                <a:sym typeface="Calibri"/>
              </a:defRPr>
            </a:pPr>
            <a:r>
              <a:rPr lang="en-GB" dirty="0"/>
              <a:t>       Note: </a:t>
            </a:r>
            <a:r>
              <a:rPr lang="en-GB" b="0" dirty="0"/>
              <a:t>The data and information in this document is reflective of a hypothetical situation and client. This document is to be used for KPMG Virtual Internship purposes only. </a:t>
            </a:r>
          </a:p>
        </p:txBody>
      </p:sp>
      <p:pic>
        <p:nvPicPr>
          <p:cNvPr id="22" name="Picture 21">
            <a:extLst>
              <a:ext uri="{FF2B5EF4-FFF2-40B4-BE49-F238E27FC236}">
                <a16:creationId xmlns:a16="http://schemas.microsoft.com/office/drawing/2014/main" id="{E2EA867C-486B-B547-688F-36D7FAB3A3FB}"/>
              </a:ext>
            </a:extLst>
          </p:cNvPr>
          <p:cNvPicPr>
            <a:picLocks noChangeAspect="1"/>
          </p:cNvPicPr>
          <p:nvPr/>
        </p:nvPicPr>
        <p:blipFill>
          <a:blip r:embed="rId2"/>
          <a:stretch>
            <a:fillRect/>
          </a:stretch>
        </p:blipFill>
        <p:spPr>
          <a:xfrm>
            <a:off x="1" y="815163"/>
            <a:ext cx="8861897" cy="4328338"/>
          </a:xfrm>
          <a:prstGeom prst="rect">
            <a:avLst/>
          </a:prstGeom>
          <a:solidFill>
            <a:schemeClr val="bg1"/>
          </a:solidFill>
        </p:spPr>
      </p:pic>
    </p:spTree>
    <p:extLst>
      <p:ext uri="{BB962C8B-B14F-4D97-AF65-F5344CB8AC3E}">
        <p14:creationId xmlns:p14="http://schemas.microsoft.com/office/powerpoint/2010/main" val="326387050"/>
      </p:ext>
    </p:extLst>
  </p:cSld>
  <p:clrMapOvr>
    <a:masterClrMapping/>
  </p:clrMapOvr>
  <p:transition spd="med"/>
</p:sld>
</file>

<file path=ppt/theme/theme1.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Arial"/>
        <a:ea typeface="Arial"/>
        <a:cs typeface="Arial"/>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Arial"/>
        <a:ea typeface="Arial"/>
        <a:cs typeface="Arial"/>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emplate>TM04033919[[fn=Circuit]]</Template>
  <TotalTime>13</TotalTime>
  <Words>880</Words>
  <Application>Microsoft Office PowerPoint</Application>
  <PresentationFormat>On-screen Show (16:9)</PresentationFormat>
  <Paragraphs>60</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Open Sans</vt:lpstr>
      <vt:lpstr>Open Sans Extrabold</vt:lpstr>
      <vt:lpstr>Open Sans Light</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Samrat Das</cp:lastModifiedBy>
  <cp:revision>4</cp:revision>
  <dcterms:modified xsi:type="dcterms:W3CDTF">2023-07-01T17:33:17Z</dcterms:modified>
</cp:coreProperties>
</file>