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  <p:sldId id="266" r:id="rId10"/>
    <p:sldId id="265" r:id="rId11"/>
    <p:sldId id="267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3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8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43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37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6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3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23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5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15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7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917FF33-79F8-6765-C8FD-90A9D6F9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MX"/>
              <a:t>Present simple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64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DB8A1-6A6B-166A-B0E9-B500A572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0490"/>
            <a:ext cx="9601200" cy="743607"/>
          </a:xfrm>
        </p:spPr>
        <p:txBody>
          <a:bodyPr/>
          <a:lstStyle/>
          <a:p>
            <a:pPr algn="ctr"/>
            <a:r>
              <a:rPr lang="es-MX" dirty="0"/>
              <a:t>Usage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76026-DE46-EAB6-DDFE-765F4FD5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855"/>
            <a:ext cx="9601200" cy="499241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/>
              <a:t>Actions at the moment of speaking </a:t>
            </a:r>
          </a:p>
          <a:p>
            <a:pPr marL="0" indent="0">
              <a:buNone/>
            </a:pPr>
            <a:r>
              <a:rPr lang="en-GB" dirty="0"/>
              <a:t>	People involved in this parade </a:t>
            </a:r>
            <a:r>
              <a:rPr lang="en-GB" b="1" dirty="0"/>
              <a:t>are wearing </a:t>
            </a:r>
            <a:r>
              <a:rPr lang="en-GB" dirty="0"/>
              <a:t>sparkly costumes.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Actions in the current period of time </a:t>
            </a:r>
          </a:p>
          <a:p>
            <a:pPr marL="0" indent="0">
              <a:buNone/>
            </a:pPr>
            <a:r>
              <a:rPr lang="en-GB" dirty="0"/>
              <a:t>	Who </a:t>
            </a:r>
            <a:r>
              <a:rPr lang="en-GB" b="1" dirty="0"/>
              <a:t>are you working </a:t>
            </a:r>
            <a:r>
              <a:rPr lang="en-GB" dirty="0"/>
              <a:t>for right now?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To describe photos, pictures, paintings, images </a:t>
            </a:r>
          </a:p>
          <a:p>
            <a:pPr marL="0" indent="0">
              <a:buNone/>
            </a:pPr>
            <a:r>
              <a:rPr lang="en-GB" dirty="0"/>
              <a:t>	In the photo, people a</a:t>
            </a:r>
            <a:r>
              <a:rPr lang="en-GB" b="1" dirty="0"/>
              <a:t>re celebrating </a:t>
            </a:r>
            <a:r>
              <a:rPr lang="en-GB" dirty="0"/>
              <a:t>their annual Festival.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To describe changes </a:t>
            </a:r>
          </a:p>
          <a:p>
            <a:pPr marL="0" indent="0">
              <a:buNone/>
            </a:pPr>
            <a:r>
              <a:rPr lang="en-GB" dirty="0"/>
              <a:t>	The weather </a:t>
            </a:r>
            <a:r>
              <a:rPr lang="en-GB" b="1" dirty="0"/>
              <a:t>is becoming </a:t>
            </a:r>
            <a:r>
              <a:rPr lang="en-GB" dirty="0"/>
              <a:t>mild. It was chilly, but now it </a:t>
            </a:r>
            <a:r>
              <a:rPr lang="en-GB" b="1" dirty="0"/>
              <a:t>is improving </a:t>
            </a:r>
          </a:p>
        </p:txBody>
      </p:sp>
    </p:spTree>
    <p:extLst>
      <p:ext uri="{BB962C8B-B14F-4D97-AF65-F5344CB8AC3E}">
        <p14:creationId xmlns:p14="http://schemas.microsoft.com/office/powerpoint/2010/main" val="18500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BDC58-88FB-716E-2CD3-A79AAD9A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14400"/>
            <a:ext cx="96012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We use the verb “to be” + a verb ending in “ing”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n-GB" b="1" dirty="0"/>
              <a:t>is </a:t>
            </a:r>
            <a:r>
              <a:rPr lang="en-GB" dirty="0"/>
              <a:t>explain</a:t>
            </a:r>
            <a:r>
              <a:rPr lang="en-GB" b="1" dirty="0"/>
              <a:t>ing</a:t>
            </a:r>
            <a:r>
              <a:rPr lang="en-GB" dirty="0"/>
              <a:t>                          </a:t>
            </a:r>
            <a:r>
              <a:rPr lang="en-GB" b="1" dirty="0"/>
              <a:t>are </a:t>
            </a:r>
            <a:r>
              <a:rPr lang="en-GB" dirty="0"/>
              <a:t>climb</a:t>
            </a:r>
            <a:r>
              <a:rPr lang="en-GB" b="1" dirty="0"/>
              <a:t>ing </a:t>
            </a:r>
            <a:r>
              <a:rPr lang="en-GB" dirty="0"/>
              <a:t>                          </a:t>
            </a:r>
            <a:r>
              <a:rPr lang="en-GB" b="1" dirty="0"/>
              <a:t>am</a:t>
            </a:r>
            <a:r>
              <a:rPr lang="en-GB" dirty="0"/>
              <a:t> cleani</a:t>
            </a:r>
            <a:r>
              <a:rPr lang="en-GB" b="1" dirty="0"/>
              <a:t>ng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Some exceptions </a:t>
            </a:r>
          </a:p>
          <a:p>
            <a:pPr marL="0" indent="0">
              <a:buNone/>
            </a:pPr>
            <a:r>
              <a:rPr lang="en-GB" dirty="0"/>
              <a:t>With one-syllable verbs ending in consonant + vowel + consonant, we double the last consonant </a:t>
            </a:r>
          </a:p>
          <a:p>
            <a:pPr marL="0" indent="0">
              <a:buNone/>
            </a:pPr>
            <a:r>
              <a:rPr lang="en-GB" dirty="0"/>
              <a:t>      run – running                               swim – swimming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sentences in active voice, every time a main verb is next to verb “be”, it must end in “</a:t>
            </a:r>
            <a:r>
              <a:rPr lang="en-GB" dirty="0" err="1"/>
              <a:t>ing</a:t>
            </a:r>
            <a:r>
              <a:rPr lang="en-GB" dirty="0"/>
              <a:t>”.</a:t>
            </a:r>
          </a:p>
          <a:p>
            <a:pPr marL="0" indent="0">
              <a:buNone/>
            </a:pPr>
            <a:r>
              <a:rPr lang="en-GB" dirty="0"/>
              <a:t>X     The planet </a:t>
            </a:r>
            <a:r>
              <a:rPr lang="en-GB" b="1" strike="sngStrike" dirty="0"/>
              <a:t>is suffer </a:t>
            </a:r>
            <a:r>
              <a:rPr lang="en-GB" dirty="0"/>
              <a:t>the consequences of the green house effect.  </a:t>
            </a:r>
          </a:p>
          <a:p>
            <a:pPr marL="0" indent="0">
              <a:buNone/>
            </a:pPr>
            <a:r>
              <a:rPr lang="en-GB" dirty="0"/>
              <a:t>X.    The planet </a:t>
            </a:r>
            <a:r>
              <a:rPr lang="en-GB" b="1" strike="sngStrike" dirty="0"/>
              <a:t>suffering</a:t>
            </a:r>
            <a:r>
              <a:rPr lang="en-GB" strike="sngStrike" dirty="0"/>
              <a:t> </a:t>
            </a:r>
            <a:r>
              <a:rPr lang="en-GB" dirty="0"/>
              <a:t>the consequences of the green house effect. 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The planet </a:t>
            </a:r>
            <a:r>
              <a:rPr lang="en-GB" b="1" dirty="0"/>
              <a:t>is suffering  </a:t>
            </a:r>
            <a:r>
              <a:rPr lang="en-GB" dirty="0"/>
              <a:t>the consequences of the green house effect.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1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42B8F-9618-5711-B942-43F9FEAB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562" y="766119"/>
            <a:ext cx="5072437" cy="5101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AFFIRMATIVE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 am searching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You are searching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He is searching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It is searching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We are searching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They are searching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Politician are searching how to convince more electors. </a:t>
            </a:r>
          </a:p>
        </p:txBody>
      </p:sp>
      <p:pic>
        <p:nvPicPr>
          <p:cNvPr id="1028" name="Picture 4" descr="How to Use Google Search Operators to Inform Your Content Strategy | Databox">
            <a:extLst>
              <a:ext uri="{FF2B5EF4-FFF2-40B4-BE49-F238E27FC236}">
                <a16:creationId xmlns:a16="http://schemas.microsoft.com/office/drawing/2014/main" id="{D8450144-12DA-40C7-0C52-BE86775282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866" y="1462308"/>
            <a:ext cx="5105445" cy="28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9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1EB9AC-31DB-86D8-13D8-9CFEC90E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819807"/>
            <a:ext cx="4447786" cy="504759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I am not = I’m not searching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You are not =  You’re not =                   You aren’t searching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He is not = he’s not =  he isn’t searching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She is not = she’s not =  she isn’t searching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It is not = It’s not = it isn’t searching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We are not =  we’re not =                      we aren’t searching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They are not = they’re not =                they aren’t searching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dog </a:t>
            </a:r>
            <a:r>
              <a:rPr lang="en-GB" sz="1800" b="1" dirty="0"/>
              <a:t>is not searching </a:t>
            </a:r>
            <a:r>
              <a:rPr lang="en-GB" sz="1800" dirty="0"/>
              <a:t>in the ground. It is hiding a bone.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045DC0-D154-71E8-E7A6-74FE3B51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819807"/>
            <a:ext cx="4447786" cy="504759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/>
              <a:t>Am I searching?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Are you searching? 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Is he searching?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Is she searching?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Is it searching?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Are we searching?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Are they searching?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/>
              <a:t>Is that </a:t>
            </a:r>
            <a:r>
              <a:rPr lang="en-GB" sz="2400" b="1" dirty="0"/>
              <a:t>explorer searching </a:t>
            </a:r>
            <a:r>
              <a:rPr lang="en-GB" sz="2400" dirty="0"/>
              <a:t>anything on Internet?</a:t>
            </a:r>
          </a:p>
        </p:txBody>
      </p:sp>
    </p:spTree>
    <p:extLst>
      <p:ext uri="{BB962C8B-B14F-4D97-AF65-F5344CB8AC3E}">
        <p14:creationId xmlns:p14="http://schemas.microsoft.com/office/powerpoint/2010/main" val="299978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6589F0-7662-F86E-3C28-F06DAB48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93683"/>
            <a:ext cx="9601200" cy="5454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/>
              <a:t>Some time references can be used to show the present context - such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right now, at present, now, nowadays, today, at the moment, today, tonight, this (week, year, day, morning) and so 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i="1" dirty="0"/>
              <a:t>Nowadays</a:t>
            </a:r>
            <a:r>
              <a:rPr lang="en-GB" sz="2400" dirty="0"/>
              <a:t>, </a:t>
            </a:r>
            <a:r>
              <a:rPr lang="en-GB" sz="2400" b="1" dirty="0"/>
              <a:t>I am living </a:t>
            </a:r>
            <a:r>
              <a:rPr lang="en-GB" sz="2400" dirty="0"/>
              <a:t>on the ground floor, but I’d like to moved into a higher floor. It could be terribly noisy at nights and very early.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i="1" dirty="0"/>
              <a:t>“</a:t>
            </a:r>
            <a:r>
              <a:rPr lang="en-GB" sz="2400" dirty="0"/>
              <a:t>Nowadays” is the present reference.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“I am living” is the </a:t>
            </a:r>
            <a:r>
              <a:rPr lang="en-GB" sz="2400"/>
              <a:t>present continuous.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52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1F906-B388-898D-4022-06AC357E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1" y="688428"/>
            <a:ext cx="9601200" cy="578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This tense is used:</a:t>
            </a:r>
          </a:p>
          <a:p>
            <a:pPr>
              <a:buFont typeface="Wingdings" pitchFamily="2" charset="2"/>
              <a:buChar char="v"/>
            </a:pPr>
            <a:r>
              <a:rPr lang="es-MX" sz="2800" dirty="0"/>
              <a:t>When an action is always true</a:t>
            </a:r>
          </a:p>
          <a:p>
            <a:pPr marL="0" indent="0">
              <a:buNone/>
            </a:pPr>
            <a:r>
              <a:rPr lang="es-MX" sz="2800" dirty="0"/>
              <a:t>	Moon </a:t>
            </a:r>
            <a:r>
              <a:rPr lang="es-MX" sz="2800" b="1" dirty="0"/>
              <a:t>goes</a:t>
            </a:r>
            <a:r>
              <a:rPr lang="es-MX" sz="2800" dirty="0"/>
              <a:t> around the earth in 28 days. </a:t>
            </a:r>
          </a:p>
          <a:p>
            <a:pPr marL="0" indent="0">
              <a:buNone/>
            </a:pPr>
            <a:endParaRPr lang="es-MX" sz="2800" dirty="0"/>
          </a:p>
          <a:p>
            <a:pPr>
              <a:buFont typeface="Wingdings" pitchFamily="2" charset="2"/>
              <a:buChar char="v"/>
            </a:pPr>
            <a:r>
              <a:rPr lang="es-MX" sz="2800" dirty="0"/>
              <a:t>For habits and routines, </a:t>
            </a:r>
          </a:p>
          <a:p>
            <a:pPr marL="0" indent="0">
              <a:buNone/>
            </a:pPr>
            <a:r>
              <a:rPr lang="es-MX" sz="2800" dirty="0"/>
              <a:t>	I always </a:t>
            </a:r>
            <a:r>
              <a:rPr lang="es-MX" sz="2800" b="1" dirty="0"/>
              <a:t>have</a:t>
            </a:r>
            <a:r>
              <a:rPr lang="es-MX" sz="2800" dirty="0"/>
              <a:t> breakfast at home </a:t>
            </a:r>
          </a:p>
          <a:p>
            <a:pPr marL="0" indent="0">
              <a:buNone/>
            </a:pPr>
            <a:endParaRPr lang="es-MX" sz="2800" dirty="0"/>
          </a:p>
          <a:p>
            <a:pPr>
              <a:buFont typeface="Wingdings" pitchFamily="2" charset="2"/>
              <a:buChar char="v"/>
            </a:pPr>
            <a:r>
              <a:rPr lang="es-MX" sz="2800" dirty="0"/>
              <a:t>Likes and dislike </a:t>
            </a:r>
          </a:p>
          <a:p>
            <a:pPr marL="0" indent="0">
              <a:buNone/>
            </a:pPr>
            <a:r>
              <a:rPr lang="es-MX" sz="2800" dirty="0"/>
              <a:t>	The company </a:t>
            </a:r>
            <a:r>
              <a:rPr lang="es-MX" sz="2800" b="1" dirty="0"/>
              <a:t>prefers</a:t>
            </a:r>
            <a:r>
              <a:rPr lang="es-MX" sz="2800" dirty="0"/>
              <a:t> working with relible employees rather than workers with good sense of homour.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72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C5706D4-5FF7-DBCF-D98C-32C0CDC4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Present simple with</a:t>
            </a:r>
            <a:br>
              <a:rPr lang="en-US" dirty="0"/>
            </a:br>
            <a:r>
              <a:rPr lang="en-US" dirty="0"/>
              <a:t> I, you, we, they</a:t>
            </a:r>
          </a:p>
        </p:txBody>
      </p:sp>
      <p:pic>
        <p:nvPicPr>
          <p:cNvPr id="1026" name="Picture 2" descr="Vectores de Carry, imágenes vectoriales | Depositphotos">
            <a:extLst>
              <a:ext uri="{FF2B5EF4-FFF2-40B4-BE49-F238E27FC236}">
                <a16:creationId xmlns:a16="http://schemas.microsoft.com/office/drawing/2014/main" id="{592FAF3F-CBA2-9B7F-B81D-ED93ACB3EC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r="16641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47507C-DF97-450F-9F66-FE42D84A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0824" y="2286000"/>
            <a:ext cx="6176776" cy="40622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Affirmative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sz="2400" dirty="0"/>
              <a:t>The verb does not change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 carry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You carry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We carry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They carry 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sz="2400" dirty="0"/>
              <a:t>I always</a:t>
            </a:r>
            <a:r>
              <a:rPr lang="en-US" sz="2400" b="1" dirty="0"/>
              <a:t> carry </a:t>
            </a:r>
            <a:r>
              <a:rPr lang="en-US" sz="2400" dirty="0"/>
              <a:t>my mobile in my handbag.</a:t>
            </a:r>
          </a:p>
        </p:txBody>
      </p:sp>
    </p:spTree>
    <p:extLst>
      <p:ext uri="{BB962C8B-B14F-4D97-AF65-F5344CB8AC3E}">
        <p14:creationId xmlns:p14="http://schemas.microsoft.com/office/powerpoint/2010/main" val="37080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9ED0D-3953-63F1-7470-3A9410B9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27969"/>
            <a:ext cx="4447786" cy="52104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s-MX" sz="2800" b="1" dirty="0"/>
              <a:t>Negative </a:t>
            </a:r>
          </a:p>
          <a:p>
            <a:pPr marL="0" indent="0">
              <a:buNone/>
            </a:pPr>
            <a:r>
              <a:rPr lang="es-MX" sz="2800" dirty="0"/>
              <a:t>“</a:t>
            </a:r>
            <a:r>
              <a:rPr lang="es-MX" sz="2600" dirty="0"/>
              <a:t>do not = don’t" is used as an auxiliary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dirty="0"/>
              <a:t>I do not = I don’t carry  </a:t>
            </a:r>
          </a:p>
          <a:p>
            <a:pPr marL="0" indent="0">
              <a:buNone/>
            </a:pPr>
            <a:r>
              <a:rPr lang="es-MX" sz="2600" dirty="0"/>
              <a:t>You do not = You  don’t carry </a:t>
            </a:r>
          </a:p>
          <a:p>
            <a:pPr marL="0" indent="0">
              <a:buNone/>
            </a:pPr>
            <a:r>
              <a:rPr lang="es-MX" sz="2600" dirty="0"/>
              <a:t>We do not = You don’t carry </a:t>
            </a:r>
          </a:p>
          <a:p>
            <a:pPr marL="0" indent="0">
              <a:buNone/>
            </a:pPr>
            <a:r>
              <a:rPr lang="es-MX" sz="2600" dirty="0"/>
              <a:t>They do not = don’t carry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dirty="0"/>
              <a:t>Farmers</a:t>
            </a:r>
            <a:r>
              <a:rPr lang="es-MX" sz="2600" b="1" dirty="0"/>
              <a:t> don’t carry </a:t>
            </a:r>
            <a:r>
              <a:rPr lang="es-MX" sz="2600" dirty="0"/>
              <a:t>their crops at midday. The sun burns at this time of the day.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4A3363-FD5C-D2F5-E5AD-DB33275D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656948"/>
            <a:ext cx="4447786" cy="52104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s-MX" sz="2800" b="1" dirty="0"/>
              <a:t>Questions </a:t>
            </a:r>
          </a:p>
          <a:p>
            <a:pPr marL="0" indent="0">
              <a:buNone/>
            </a:pPr>
            <a:r>
              <a:rPr lang="es-MX" sz="2800" dirty="0"/>
              <a:t>“</a:t>
            </a:r>
            <a:r>
              <a:rPr lang="es-MX" sz="2600" dirty="0"/>
              <a:t>Do” is used as an auxiliary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dirty="0"/>
              <a:t>Do I carry?</a:t>
            </a:r>
          </a:p>
          <a:p>
            <a:pPr marL="0" indent="0">
              <a:buNone/>
            </a:pPr>
            <a:r>
              <a:rPr lang="es-MX" sz="2600" dirty="0"/>
              <a:t>Do you carry?</a:t>
            </a:r>
          </a:p>
          <a:p>
            <a:pPr marL="0" indent="0">
              <a:buNone/>
            </a:pPr>
            <a:r>
              <a:rPr lang="es-MX" sz="2600" dirty="0"/>
              <a:t>Do we carry?</a:t>
            </a:r>
          </a:p>
          <a:p>
            <a:pPr marL="0" indent="0">
              <a:buNone/>
            </a:pPr>
            <a:r>
              <a:rPr lang="es-MX" sz="2600" dirty="0"/>
              <a:t>Do they carry?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b="1" dirty="0"/>
              <a:t>Do people carry </a:t>
            </a:r>
            <a:r>
              <a:rPr lang="es-MX" sz="2600" dirty="0"/>
              <a:t>water in buckets in your country?</a:t>
            </a:r>
          </a:p>
        </p:txBody>
      </p:sp>
    </p:spTree>
    <p:extLst>
      <p:ext uri="{BB962C8B-B14F-4D97-AF65-F5344CB8AC3E}">
        <p14:creationId xmlns:p14="http://schemas.microsoft.com/office/powerpoint/2010/main" val="19705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9A3A2-B4EC-D290-B2EE-47C798B4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Present simple with he, she, it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7F816-3494-6B39-6983-19A98923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986455"/>
            <a:ext cx="3536731" cy="38809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/>
              <a:t>Affirmative sentences 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An “s” is added to the verb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He plays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She plays 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It plays </a:t>
            </a:r>
          </a:p>
          <a:p>
            <a:pPr>
              <a:buFont typeface="Franklin Gothic Book" panose="020B0503020102020204" pitchFamily="34" charset="0"/>
              <a:buNone/>
            </a:pPr>
            <a:endParaRPr lang="en-US" dirty="0"/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She plays the violin at nights.</a:t>
            </a:r>
          </a:p>
        </p:txBody>
      </p:sp>
      <p:pic>
        <p:nvPicPr>
          <p:cNvPr id="2050" name="Picture 2" descr="Cartoon Children Playing Musical Instrument Music Stock Illustration  672473407 | Shutterstock">
            <a:extLst>
              <a:ext uri="{FF2B5EF4-FFF2-40B4-BE49-F238E27FC236}">
                <a16:creationId xmlns:a16="http://schemas.microsoft.com/office/drawing/2014/main" id="{574B54BD-383D-A652-789E-99BA985617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27" y="645106"/>
            <a:ext cx="60843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9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EF72-8DCA-BC3E-F6C0-33CF26F6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391511"/>
            <a:ext cx="9601200" cy="752383"/>
          </a:xfrm>
        </p:spPr>
        <p:txBody>
          <a:bodyPr/>
          <a:lstStyle/>
          <a:p>
            <a:pPr algn="ctr"/>
            <a:r>
              <a:rPr lang="en-GB" b="1" dirty="0"/>
              <a:t>Exception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07DEA-4A1E-C8B4-B17C-8518DD76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143894"/>
            <a:ext cx="4447786" cy="51518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/>
              <a:t>When the verb ends in an “s” sound, ”es” is added to the verb.</a:t>
            </a:r>
          </a:p>
          <a:p>
            <a:pPr marL="0" indent="0">
              <a:buNone/>
            </a:pPr>
            <a:r>
              <a:rPr lang="en-GB" dirty="0"/>
              <a:t>address – addresses </a:t>
            </a:r>
          </a:p>
          <a:p>
            <a:pPr marL="0" indent="0">
              <a:buNone/>
            </a:pPr>
            <a:r>
              <a:rPr lang="en-GB" dirty="0"/>
              <a:t>wash – washes</a:t>
            </a:r>
          </a:p>
          <a:p>
            <a:pPr marL="0" indent="0">
              <a:buNone/>
            </a:pPr>
            <a:r>
              <a:rPr lang="en-GB" dirty="0"/>
              <a:t>watch – watches</a:t>
            </a:r>
          </a:p>
          <a:p>
            <a:pPr marL="0" indent="0">
              <a:buNone/>
            </a:pPr>
            <a:r>
              <a:rPr lang="en-GB" dirty="0"/>
              <a:t>relax – relaxes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verbs ending in “o”</a:t>
            </a:r>
          </a:p>
          <a:p>
            <a:pPr marL="0" indent="0">
              <a:buNone/>
            </a:pPr>
            <a:r>
              <a:rPr lang="en-GB" dirty="0"/>
              <a:t>Go – goes</a:t>
            </a:r>
          </a:p>
          <a:p>
            <a:pPr marL="0" indent="0">
              <a:buNone/>
            </a:pPr>
            <a:r>
              <a:rPr lang="en-GB" dirty="0"/>
              <a:t>Do – does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the third person, ”have” turns  into “has” </a:t>
            </a:r>
          </a:p>
          <a:p>
            <a:pPr marL="0" indent="0">
              <a:buNone/>
            </a:pPr>
            <a:r>
              <a:rPr lang="en-GB" dirty="0"/>
              <a:t>He has    -     she has  --   it has 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F11060-4AEA-8FDA-CCC8-3669608B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143894"/>
            <a:ext cx="4447786" cy="502830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However, if the verbs ends in ”y” the ending is “ies”.</a:t>
            </a:r>
          </a:p>
          <a:p>
            <a:pPr marL="0" indent="0">
              <a:buNone/>
            </a:pPr>
            <a:r>
              <a:rPr lang="es-MX" dirty="0"/>
              <a:t>try – tries</a:t>
            </a:r>
          </a:p>
          <a:p>
            <a:pPr marL="0" indent="0">
              <a:buNone/>
            </a:pPr>
            <a:r>
              <a:rPr lang="es-MX" dirty="0"/>
              <a:t>carry – carries </a:t>
            </a:r>
          </a:p>
          <a:p>
            <a:pPr marL="0" indent="0">
              <a:buNone/>
            </a:pPr>
            <a:r>
              <a:rPr lang="es-MX" dirty="0"/>
              <a:t>cry – cries </a:t>
            </a:r>
          </a:p>
          <a:p>
            <a:pPr marL="0" indent="0">
              <a:buNone/>
            </a:pPr>
            <a:endParaRPr lang="es-MX" dirty="0"/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MX" i="1" dirty="0"/>
              <a:t>He</a:t>
            </a:r>
            <a:r>
              <a:rPr lang="es-MX" b="1" dirty="0"/>
              <a:t> relaxes </a:t>
            </a:r>
            <a:r>
              <a:rPr lang="es-MX" dirty="0"/>
              <a:t>with the scenery of open apaces.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MX" i="1" dirty="0"/>
              <a:t>It </a:t>
            </a:r>
            <a:r>
              <a:rPr lang="es-MX" b="1" dirty="0"/>
              <a:t>goes </a:t>
            </a:r>
            <a:r>
              <a:rPr lang="es-MX" dirty="0"/>
              <a:t>everywhere.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MX" i="1" dirty="0"/>
              <a:t>An octopus </a:t>
            </a:r>
            <a:r>
              <a:rPr lang="es-MX" b="1" dirty="0"/>
              <a:t>has</a:t>
            </a:r>
            <a:r>
              <a:rPr lang="es-MX" dirty="0"/>
              <a:t> nine brains. 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s-MX" dirty="0"/>
              <a:t>Every time she sees you, </a:t>
            </a:r>
            <a:r>
              <a:rPr lang="es-MX" i="1" dirty="0"/>
              <a:t>she </a:t>
            </a:r>
            <a:r>
              <a:rPr lang="es-MX" b="1" dirty="0"/>
              <a:t>cries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28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9F7DB-A366-5F9D-8400-3FEB8E7A0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19091"/>
            <a:ext cx="4447786" cy="51483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MX" b="1" dirty="0"/>
              <a:t>Negative</a:t>
            </a:r>
          </a:p>
          <a:p>
            <a:pPr marL="0" indent="0">
              <a:buNone/>
            </a:pPr>
            <a:r>
              <a:rPr lang="es-MX" dirty="0"/>
              <a:t>“does not = doesn’t" is used as an auxiliary</a:t>
            </a:r>
          </a:p>
          <a:p>
            <a:pPr marL="0" indent="0">
              <a:buNone/>
            </a:pPr>
            <a:r>
              <a:rPr lang="es-MX" dirty="0"/>
              <a:t>She does not = She doesn’t wash </a:t>
            </a:r>
          </a:p>
          <a:p>
            <a:pPr marL="0" indent="0">
              <a:buNone/>
            </a:pPr>
            <a:r>
              <a:rPr lang="es-MX" dirty="0"/>
              <a:t>He does not = He doesn’t wash </a:t>
            </a:r>
          </a:p>
          <a:p>
            <a:pPr marL="0" indent="0">
              <a:buNone/>
            </a:pPr>
            <a:r>
              <a:rPr lang="es-MX" dirty="0"/>
              <a:t>It  does not = It doesn’t wash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The verb does not change as the third person is shown in “does”. The verb does NOT need the “s”</a:t>
            </a:r>
          </a:p>
          <a:p>
            <a:pPr marL="0" indent="0">
              <a:buNone/>
            </a:pPr>
            <a:r>
              <a:rPr lang="es-MX" dirty="0"/>
              <a:t>Marian </a:t>
            </a:r>
            <a:r>
              <a:rPr lang="es-MX" b="1" dirty="0"/>
              <a:t>doesn’t pronounce </a:t>
            </a:r>
            <a:r>
              <a:rPr lang="es-MX" dirty="0"/>
              <a:t>properly because she has brackets.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EFDD5-1D9C-CDB1-268D-787AC93FF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719091"/>
            <a:ext cx="4447786" cy="51483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MX" b="1" dirty="0"/>
              <a:t>Questions </a:t>
            </a:r>
          </a:p>
          <a:p>
            <a:pPr marL="0" indent="0">
              <a:buNone/>
            </a:pPr>
            <a:r>
              <a:rPr lang="es-MX" sz="2000" dirty="0"/>
              <a:t>“Does” is used as an auxiliary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Does she wash?</a:t>
            </a:r>
          </a:p>
          <a:p>
            <a:pPr marL="0" indent="0">
              <a:buNone/>
            </a:pPr>
            <a:r>
              <a:rPr lang="es-MX" dirty="0"/>
              <a:t>Does he wash?</a:t>
            </a:r>
          </a:p>
          <a:p>
            <a:pPr marL="0" indent="0">
              <a:buNone/>
            </a:pPr>
            <a:r>
              <a:rPr lang="es-MX" dirty="0"/>
              <a:t>Does it wash?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The verb does not change as the third person is shown in “does”. The verb does NOT need the “s”</a:t>
            </a:r>
          </a:p>
          <a:p>
            <a:pPr marL="0" indent="0">
              <a:buNone/>
            </a:pPr>
            <a:r>
              <a:rPr lang="es-MX" dirty="0"/>
              <a:t>How many stomachs </a:t>
            </a:r>
            <a:r>
              <a:rPr lang="es-MX" b="1" dirty="0"/>
              <a:t>does a camel have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6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5CAEA-52AA-9A1F-7B82-5CE7E2F8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91540"/>
            <a:ext cx="9601200" cy="51206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tense commonly uses adverbs of frequency or phases of frequency showing how often an action is done.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Frequency adverbs– usually placed before the verb - except verb to be.</a:t>
            </a:r>
          </a:p>
          <a:p>
            <a:pPr marL="0" indent="0">
              <a:buNone/>
            </a:pPr>
            <a:r>
              <a:rPr lang="en-GB" dirty="0"/>
              <a:t>always, almost always, constantly, normally, frequently, usually, occasionally, rarely, barely, hardly ever, never.</a:t>
            </a:r>
          </a:p>
          <a:p>
            <a:pPr marL="0" indent="0">
              <a:buNone/>
            </a:pPr>
            <a:r>
              <a:rPr lang="en-GB" dirty="0"/>
              <a:t>	Her fiancé’s mother </a:t>
            </a:r>
            <a:r>
              <a:rPr lang="en-GB" b="1" dirty="0"/>
              <a:t>constantly talks </a:t>
            </a:r>
            <a:r>
              <a:rPr lang="en-GB" dirty="0"/>
              <a:t>about her daughter’s success.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Phrases of frequency – placed at the beginning or at the end of the sentence. </a:t>
            </a:r>
          </a:p>
          <a:p>
            <a:pPr marL="0" indent="0">
              <a:buNone/>
            </a:pPr>
            <a:r>
              <a:rPr lang="en-GB" dirty="0"/>
              <a:t>Every day, every week, every year and so on, in the morning in the afternoon, in the evening, at night, once a day, twice a week, three times a year (and the possible combinations) 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Every week, </a:t>
            </a:r>
            <a:r>
              <a:rPr lang="en-GB" dirty="0"/>
              <a:t>their son, an only child, visits his cousins to have fun.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>
              <a:buFont typeface="Wingdings" pitchFamily="2" charset="2"/>
              <a:buChar char="v"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36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A8CFB3-23B2-8A09-004F-4C634D1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Present continuous </a:t>
            </a:r>
          </a:p>
        </p:txBody>
      </p:sp>
    </p:spTree>
    <p:extLst>
      <p:ext uri="{BB962C8B-B14F-4D97-AF65-F5344CB8AC3E}">
        <p14:creationId xmlns:p14="http://schemas.microsoft.com/office/powerpoint/2010/main" val="340608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454</TotalTime>
  <Words>1033</Words>
  <Application>Microsoft Macintosh PowerPoint</Application>
  <PresentationFormat>Panorámica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Recorte</vt:lpstr>
      <vt:lpstr>Present simple</vt:lpstr>
      <vt:lpstr>Presentación de PowerPoint</vt:lpstr>
      <vt:lpstr>Present simple with  I, you, we, they</vt:lpstr>
      <vt:lpstr>Presentación de PowerPoint</vt:lpstr>
      <vt:lpstr>Present simple with he, she, it </vt:lpstr>
      <vt:lpstr>Exception </vt:lpstr>
      <vt:lpstr>Presentación de PowerPoint</vt:lpstr>
      <vt:lpstr>Presentación de PowerPoint</vt:lpstr>
      <vt:lpstr>Present continuous </vt:lpstr>
      <vt:lpstr>Usage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simple</dc:title>
  <dc:creator>XOCHITL LEONOR ALONSO - VALERDI</dc:creator>
  <cp:lastModifiedBy>XOCHITL LEONOR ALONSO - VALERDI</cp:lastModifiedBy>
  <cp:revision>5</cp:revision>
  <dcterms:created xsi:type="dcterms:W3CDTF">2025-04-15T22:02:19Z</dcterms:created>
  <dcterms:modified xsi:type="dcterms:W3CDTF">2025-04-20T21:29:30Z</dcterms:modified>
</cp:coreProperties>
</file>