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5" r:id="rId3"/>
    <p:sldId id="264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50"/>
    <p:restoredTop sz="94694"/>
  </p:normalViewPr>
  <p:slideViewPr>
    <p:cSldViewPr snapToGrid="0">
      <p:cViewPr varScale="1">
        <p:scale>
          <a:sx n="112" d="100"/>
          <a:sy n="112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15BCFC1-EEF0-4E44-8FF2-3CB63CDE7DF6}" type="datetimeFigureOut">
              <a:rPr lang="es-MX" smtClean="0"/>
              <a:t>20/04/25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FB1355-9B46-FC40-8C1C-5AA7B19A1A0B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39258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CFC1-EEF0-4E44-8FF2-3CB63CDE7DF6}" type="datetimeFigureOut">
              <a:rPr lang="es-MX" smtClean="0"/>
              <a:t>20/04/25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1355-9B46-FC40-8C1C-5AA7B19A1A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306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CFC1-EEF0-4E44-8FF2-3CB63CDE7DF6}" type="datetimeFigureOut">
              <a:rPr lang="es-MX" smtClean="0"/>
              <a:t>20/04/25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1355-9B46-FC40-8C1C-5AA7B19A1A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659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CFC1-EEF0-4E44-8FF2-3CB63CDE7DF6}" type="datetimeFigureOut">
              <a:rPr lang="es-MX" smtClean="0"/>
              <a:t>20/04/25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1355-9B46-FC40-8C1C-5AA7B19A1A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139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5BCFC1-EEF0-4E44-8FF2-3CB63CDE7DF6}" type="datetimeFigureOut">
              <a:rPr lang="es-MX" smtClean="0"/>
              <a:t>20/04/25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FB1355-9B46-FC40-8C1C-5AA7B19A1A0B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5766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CFC1-EEF0-4E44-8FF2-3CB63CDE7DF6}" type="datetimeFigureOut">
              <a:rPr lang="es-MX" smtClean="0"/>
              <a:t>20/04/25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1355-9B46-FC40-8C1C-5AA7B19A1A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02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CFC1-EEF0-4E44-8FF2-3CB63CDE7DF6}" type="datetimeFigureOut">
              <a:rPr lang="es-MX" smtClean="0"/>
              <a:t>20/04/25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1355-9B46-FC40-8C1C-5AA7B19A1A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77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CFC1-EEF0-4E44-8FF2-3CB63CDE7DF6}" type="datetimeFigureOut">
              <a:rPr lang="es-MX" smtClean="0"/>
              <a:t>20/04/25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1355-9B46-FC40-8C1C-5AA7B19A1A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3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CFC1-EEF0-4E44-8FF2-3CB63CDE7DF6}" type="datetimeFigureOut">
              <a:rPr lang="es-MX" smtClean="0"/>
              <a:t>20/04/25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B1355-9B46-FC40-8C1C-5AA7B19A1A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91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5BCFC1-EEF0-4E44-8FF2-3CB63CDE7DF6}" type="datetimeFigureOut">
              <a:rPr lang="es-MX" smtClean="0"/>
              <a:t>20/04/25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FB1355-9B46-FC40-8C1C-5AA7B19A1A0B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551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5BCFC1-EEF0-4E44-8FF2-3CB63CDE7DF6}" type="datetimeFigureOut">
              <a:rPr lang="es-MX" smtClean="0"/>
              <a:t>20/04/25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FB1355-9B46-FC40-8C1C-5AA7B19A1A0B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278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15BCFC1-EEF0-4E44-8FF2-3CB63CDE7DF6}" type="datetimeFigureOut">
              <a:rPr lang="es-MX" smtClean="0"/>
              <a:t>20/04/25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3FB1355-9B46-FC40-8C1C-5AA7B19A1A0B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275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F5C7AAC-31FF-1B9E-4DF0-44C7B83E1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s-MX" dirty="0"/>
              <a:t>Verb to be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5B62C8-A673-DD24-36F5-CE491D01E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MX" dirty="0"/>
              <a:t>Past simple </a:t>
            </a:r>
          </a:p>
        </p:txBody>
      </p:sp>
    </p:spTree>
    <p:extLst>
      <p:ext uri="{BB962C8B-B14F-4D97-AF65-F5344CB8AC3E}">
        <p14:creationId xmlns:p14="http://schemas.microsoft.com/office/powerpoint/2010/main" val="1185403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95F04-66BA-B123-64D7-6B45EE105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9810" y="819807"/>
            <a:ext cx="2672178" cy="5047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AFFIRMATIVE </a:t>
            </a:r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I was </a:t>
            </a:r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You were</a:t>
            </a:r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He was</a:t>
            </a:r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She was</a:t>
            </a:r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It was</a:t>
            </a:r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We were</a:t>
            </a:r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You were </a:t>
            </a:r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They were</a:t>
            </a:r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24A5D0-35E3-3EF0-7C15-04AF74F1F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4043" y="893379"/>
            <a:ext cx="6259147" cy="4974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8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NEGATIVE</a:t>
            </a:r>
            <a:r>
              <a:rPr lang="es-MX" sz="2800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I was  not = I wasn’t</a:t>
            </a:r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You were not = You weren’t </a:t>
            </a:r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He was not = He wasn’t</a:t>
            </a:r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She was not = She wasn’t</a:t>
            </a:r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It was not = It wasn’t</a:t>
            </a:r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We were not = We weren’t</a:t>
            </a:r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You were not = You weren’t</a:t>
            </a:r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They were not = They weren’t 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147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BF44E0-7DAE-CF13-C656-C27585BC4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028700"/>
            <a:ext cx="3086100" cy="5096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32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QUESTIONS </a:t>
            </a:r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Was I?</a:t>
            </a:r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Were you?</a:t>
            </a:r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Was he?</a:t>
            </a:r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Was she?</a:t>
            </a:r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Was it?</a:t>
            </a:r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Were  we?</a:t>
            </a:r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Were you</a:t>
            </a:r>
          </a:p>
          <a:p>
            <a:pPr>
              <a:buFont typeface="Wingdings" pitchFamily="2" charset="2"/>
              <a:buChar char="Ø"/>
            </a:pPr>
            <a:r>
              <a:rPr lang="es-MX" sz="2800" dirty="0"/>
              <a:t>Were they?</a:t>
            </a:r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349464-2117-D084-98F2-524628896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7700" y="1028701"/>
            <a:ext cx="6515489" cy="48387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MX" sz="28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USAGE </a:t>
            </a:r>
          </a:p>
          <a:p>
            <a:pPr marL="0" indent="0">
              <a:buNone/>
            </a:pPr>
            <a:r>
              <a:rPr lang="en-GB" sz="2400" dirty="0"/>
              <a:t>Its usage is quite similar to the verb “to be” in present, but in past sense.</a:t>
            </a:r>
          </a:p>
          <a:p>
            <a:pPr marL="0" indent="0">
              <a:buNone/>
            </a:pPr>
            <a:r>
              <a:rPr lang="en-GB" sz="2400" dirty="0"/>
              <a:t>A time reference can usually be found indicating past, such as: </a:t>
            </a:r>
          </a:p>
          <a:p>
            <a:pPr marL="0" indent="0">
              <a:buNone/>
            </a:pPr>
            <a:r>
              <a:rPr lang="en-GB" sz="2400" dirty="0"/>
              <a:t>Last, ago, yesterday, years (1999),  past dates (April 3</a:t>
            </a:r>
            <a:r>
              <a:rPr lang="en-GB" sz="2400" baseline="30000" dirty="0"/>
              <a:t>rd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It works as a link  with:</a:t>
            </a:r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 a noun phrase</a:t>
            </a:r>
          </a:p>
          <a:p>
            <a:pPr marL="0" indent="0">
              <a:buNone/>
            </a:pPr>
            <a:r>
              <a:rPr lang="en-GB" sz="2400" dirty="0"/>
              <a:t>There </a:t>
            </a:r>
            <a:r>
              <a:rPr lang="en-GB" sz="2400" b="1" dirty="0"/>
              <a:t>were</a:t>
            </a:r>
            <a:r>
              <a:rPr lang="en-GB" sz="2400" dirty="0"/>
              <a:t> </a:t>
            </a:r>
            <a:r>
              <a:rPr lang="en-GB" sz="2400" i="1" dirty="0"/>
              <a:t>some floods in Indonesian </a:t>
            </a:r>
            <a:r>
              <a:rPr lang="en-GB" sz="2400" u="sng" dirty="0"/>
              <a:t>last year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55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D4C45-1ECE-56ED-85D2-95BFBCABA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2971" y="743871"/>
            <a:ext cx="2743200" cy="496351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GB" sz="2400" dirty="0"/>
              <a:t>An adjective</a:t>
            </a:r>
          </a:p>
          <a:p>
            <a:pPr marL="0" indent="0">
              <a:buNone/>
            </a:pPr>
            <a:r>
              <a:rPr lang="en-GB" sz="2400" dirty="0"/>
              <a:t> 	The Liberal Party </a:t>
            </a:r>
            <a:r>
              <a:rPr lang="en-GB" sz="2400" b="1" dirty="0"/>
              <a:t>was</a:t>
            </a:r>
            <a:r>
              <a:rPr lang="en-GB" sz="2400" dirty="0"/>
              <a:t> </a:t>
            </a:r>
            <a:r>
              <a:rPr lang="en-GB" sz="2400" i="1" dirty="0"/>
              <a:t>notable</a:t>
            </a:r>
            <a:r>
              <a:rPr lang="en-GB" sz="2400" dirty="0"/>
              <a:t>, but it disappeared in </a:t>
            </a:r>
            <a:r>
              <a:rPr lang="en-GB" sz="2400" u="sng" dirty="0"/>
              <a:t>1988</a:t>
            </a:r>
          </a:p>
          <a:p>
            <a:pPr>
              <a:buFont typeface="Wingdings" pitchFamily="2" charset="2"/>
              <a:buChar char="Ø"/>
            </a:pPr>
            <a:endParaRPr lang="en-GB" sz="2400" dirty="0"/>
          </a:p>
          <a:p>
            <a:pPr>
              <a:buFont typeface="Wingdings" pitchFamily="2" charset="2"/>
              <a:buChar char="Ø"/>
            </a:pPr>
            <a:r>
              <a:rPr lang="en-GB" sz="2400" dirty="0"/>
              <a:t>A prepositional phrase </a:t>
            </a:r>
          </a:p>
          <a:p>
            <a:pPr marL="0" indent="0">
              <a:buNone/>
            </a:pPr>
            <a:r>
              <a:rPr lang="en-GB" sz="2400" dirty="0"/>
              <a:t>	Those burglars </a:t>
            </a:r>
            <a:r>
              <a:rPr lang="en-GB" sz="2400" b="1" dirty="0"/>
              <a:t>were</a:t>
            </a:r>
            <a:r>
              <a:rPr lang="en-GB" sz="2400" dirty="0"/>
              <a:t> </a:t>
            </a:r>
            <a:r>
              <a:rPr lang="en-GB" sz="2400" i="1" dirty="0"/>
              <a:t>in prison </a:t>
            </a:r>
            <a:r>
              <a:rPr lang="en-GB" sz="2400" u="sng" dirty="0"/>
              <a:t>9 years ago. </a:t>
            </a:r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B3911F-4FCC-B103-1403-9291F7624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4870" y="474345"/>
            <a:ext cx="6744089" cy="590930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MX" sz="2400" b="1" dirty="0"/>
              <a:t>DIFFERENCES, ”TO BE” PAST VS PRESENT </a:t>
            </a:r>
          </a:p>
          <a:p>
            <a:pPr>
              <a:buFont typeface="Wingdings" pitchFamily="2" charset="2"/>
              <a:buChar char="Ø"/>
            </a:pPr>
            <a:r>
              <a:rPr lang="es-MX" sz="2400" dirty="0"/>
              <a:t>The main diference using  the verb “to be” in past and present is the time reference	</a:t>
            </a:r>
          </a:p>
          <a:p>
            <a:pPr marL="0" indent="0">
              <a:buNone/>
            </a:pPr>
            <a:r>
              <a:rPr lang="es-MX" sz="2400" dirty="0"/>
              <a:t>The broken screen </a:t>
            </a:r>
            <a:r>
              <a:rPr lang="es-MX" sz="2400" b="1" dirty="0"/>
              <a:t>was</a:t>
            </a:r>
            <a:r>
              <a:rPr lang="es-MX" sz="2400" dirty="0"/>
              <a:t> on the desk </a:t>
            </a:r>
            <a:r>
              <a:rPr lang="es-MX" sz="2400" i="1" dirty="0"/>
              <a:t>yesterday, </a:t>
            </a:r>
            <a:r>
              <a:rPr lang="es-MX" sz="2400" dirty="0"/>
              <a:t>and it </a:t>
            </a:r>
            <a:r>
              <a:rPr lang="es-MX" sz="2400" b="1" dirty="0"/>
              <a:t>was</a:t>
            </a:r>
            <a:r>
              <a:rPr lang="es-MX" sz="2400" dirty="0"/>
              <a:t> removed. The new one </a:t>
            </a:r>
            <a:r>
              <a:rPr lang="es-MX" sz="2400" b="1" dirty="0"/>
              <a:t>is</a:t>
            </a:r>
            <a:r>
              <a:rPr lang="es-MX" sz="2400" dirty="0"/>
              <a:t> </a:t>
            </a:r>
            <a:r>
              <a:rPr lang="es-MX" sz="2400" i="1" dirty="0"/>
              <a:t>still</a:t>
            </a:r>
            <a:r>
              <a:rPr lang="es-MX" sz="2400" dirty="0"/>
              <a:t> in the box.</a:t>
            </a:r>
          </a:p>
          <a:p>
            <a:pPr>
              <a:buFont typeface="Wingdings" pitchFamily="2" charset="2"/>
              <a:buChar char="Ø"/>
            </a:pPr>
            <a:endParaRPr lang="es-MX" sz="2400" dirty="0"/>
          </a:p>
          <a:p>
            <a:pPr>
              <a:buFont typeface="Wingdings" pitchFamily="2" charset="2"/>
              <a:buChar char="Ø"/>
            </a:pPr>
            <a:r>
              <a:rPr lang="es-MX" sz="2400" dirty="0"/>
              <a:t>The broken screen </a:t>
            </a:r>
            <a:r>
              <a:rPr lang="es-MX" sz="2400" b="1" dirty="0"/>
              <a:t>was</a:t>
            </a:r>
            <a:r>
              <a:rPr lang="es-MX" sz="2400" dirty="0"/>
              <a:t> on the desk ye</a:t>
            </a:r>
            <a:r>
              <a:rPr lang="es-MX" sz="2400" i="1" dirty="0"/>
              <a:t>sterday, </a:t>
            </a:r>
            <a:r>
              <a:rPr lang="es-MX" sz="2400" dirty="0"/>
              <a:t>and It </a:t>
            </a:r>
            <a:r>
              <a:rPr lang="es-MX" sz="2400" b="1" dirty="0"/>
              <a:t>was</a:t>
            </a:r>
            <a:r>
              <a:rPr lang="es-MX" sz="2400" dirty="0"/>
              <a:t> removed.</a:t>
            </a:r>
          </a:p>
          <a:p>
            <a:pPr marL="0" indent="0">
              <a:buNone/>
            </a:pPr>
            <a:r>
              <a:rPr lang="es-MX" sz="2400" dirty="0"/>
              <a:t>Our time reference is “yesterday” showing past; thus, the verb used is “</a:t>
            </a:r>
            <a:r>
              <a:rPr lang="es-MX" sz="2400" b="1" dirty="0"/>
              <a:t>was</a:t>
            </a:r>
            <a:r>
              <a:rPr lang="es-MX" sz="2400" dirty="0"/>
              <a:t>”.</a:t>
            </a:r>
          </a:p>
          <a:p>
            <a:pPr marL="0" indent="0">
              <a:buNone/>
            </a:pPr>
            <a:endParaRPr lang="es-MX" sz="2400" dirty="0"/>
          </a:p>
          <a:p>
            <a:pPr>
              <a:buFont typeface="Wingdings" pitchFamily="2" charset="2"/>
              <a:buChar char="Ø"/>
            </a:pPr>
            <a:r>
              <a:rPr lang="es-MX" sz="2400" dirty="0"/>
              <a:t>The new one </a:t>
            </a:r>
            <a:r>
              <a:rPr lang="es-MX" sz="2400" b="1" dirty="0"/>
              <a:t>is</a:t>
            </a:r>
            <a:r>
              <a:rPr lang="es-MX" sz="2400" dirty="0"/>
              <a:t> </a:t>
            </a:r>
            <a:r>
              <a:rPr lang="es-MX" sz="2400" i="1" dirty="0"/>
              <a:t>still </a:t>
            </a:r>
            <a:r>
              <a:rPr lang="es-MX" sz="2400" dirty="0"/>
              <a:t>in the box.</a:t>
            </a:r>
          </a:p>
          <a:p>
            <a:pPr marL="0" indent="0">
              <a:buNone/>
            </a:pPr>
            <a:r>
              <a:rPr lang="es-MX" sz="2400" dirty="0"/>
              <a:t>”still” indicates a connection with the present, so the verb used is “is”.</a:t>
            </a:r>
          </a:p>
        </p:txBody>
      </p:sp>
    </p:spTree>
    <p:extLst>
      <p:ext uri="{BB962C8B-B14F-4D97-AF65-F5344CB8AC3E}">
        <p14:creationId xmlns:p14="http://schemas.microsoft.com/office/powerpoint/2010/main" val="104463375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78</TotalTime>
  <Words>304</Words>
  <Application>Microsoft Macintosh PowerPoint</Application>
  <PresentationFormat>Panorámica</PresentationFormat>
  <Paragraphs>51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APPLE CHANCERY</vt:lpstr>
      <vt:lpstr>Franklin Gothic Book</vt:lpstr>
      <vt:lpstr>Wingdings</vt:lpstr>
      <vt:lpstr>Recorte</vt:lpstr>
      <vt:lpstr>Verb to be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 to be </dc:title>
  <dc:creator>XOCHITL LEONOR ALONSO - VALERDI</dc:creator>
  <cp:lastModifiedBy>XOCHITL LEONOR ALONSO - VALERDI</cp:lastModifiedBy>
  <cp:revision>4</cp:revision>
  <dcterms:created xsi:type="dcterms:W3CDTF">2025-04-17T15:23:09Z</dcterms:created>
  <dcterms:modified xsi:type="dcterms:W3CDTF">2025-04-20T22:16:06Z</dcterms:modified>
</cp:coreProperties>
</file>