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5" r:id="rId3"/>
    <p:sldId id="267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89"/>
    <p:restoredTop sz="94694"/>
  </p:normalViewPr>
  <p:slideViewPr>
    <p:cSldViewPr snapToGrid="0">
      <p:cViewPr varScale="1">
        <p:scale>
          <a:sx n="114" d="100"/>
          <a:sy n="11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53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8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43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37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6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36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23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58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15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78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D5E11-FD10-BF43-8F9C-6412063557D3}" type="datetimeFigureOut">
              <a:rPr lang="es-MX" smtClean="0"/>
              <a:t>19/04/25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02004F-8C8C-8F45-8490-C92B088CE4C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A8CFB3-23B2-8A09-004F-4C634D1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7200" cap="all" dirty="0" err="1"/>
              <a:t>PASt</a:t>
            </a:r>
            <a:r>
              <a:rPr lang="en-GB" sz="7200" cap="all" dirty="0"/>
              <a:t> continuous </a:t>
            </a:r>
          </a:p>
        </p:txBody>
      </p:sp>
    </p:spTree>
    <p:extLst>
      <p:ext uri="{BB962C8B-B14F-4D97-AF65-F5344CB8AC3E}">
        <p14:creationId xmlns:p14="http://schemas.microsoft.com/office/powerpoint/2010/main" val="3406088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DB8A1-6A6B-166A-B0E9-B500A572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8145"/>
            <a:ext cx="9601200" cy="743607"/>
          </a:xfrm>
        </p:spPr>
        <p:txBody>
          <a:bodyPr/>
          <a:lstStyle/>
          <a:p>
            <a:pPr algn="ctr"/>
            <a:r>
              <a:rPr lang="es-MX" dirty="0"/>
              <a:t>Usage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76026-DE46-EAB6-DDFE-765F4FD5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979"/>
            <a:ext cx="9601200" cy="4740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Actions that happened continuously, progressively, over and over again at a specific moment in past.  </a:t>
            </a:r>
          </a:p>
          <a:p>
            <a:pPr>
              <a:lnSpc>
                <a:spcPct val="150000"/>
              </a:lnSpc>
              <a:buFont typeface="Zapf Dingbats"/>
              <a:buChar char="❃"/>
            </a:pPr>
            <a:r>
              <a:rPr lang="en-GB" sz="2400" dirty="0"/>
              <a:t>The tomatoes and chillies </a:t>
            </a:r>
            <a:r>
              <a:rPr lang="en-GB" sz="2400" b="1" dirty="0"/>
              <a:t>were boiling </a:t>
            </a:r>
            <a:r>
              <a:rPr lang="en-GB" sz="2400" dirty="0"/>
              <a:t>in the saucepan when </a:t>
            </a:r>
            <a:r>
              <a:rPr lang="en-GB" sz="2400" i="1" dirty="0"/>
              <a:t>I perceived a burning smell.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“were boiling” is the past continuous, an action happening again and again.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i="1" dirty="0"/>
              <a:t>“</a:t>
            </a:r>
            <a:r>
              <a:rPr lang="en-GB" sz="2400" dirty="0"/>
              <a:t>when I perceived a burning smell”  is our time reference, our specific moment in the past, past simple. </a:t>
            </a:r>
          </a:p>
        </p:txBody>
      </p:sp>
    </p:spTree>
    <p:extLst>
      <p:ext uri="{BB962C8B-B14F-4D97-AF65-F5344CB8AC3E}">
        <p14:creationId xmlns:p14="http://schemas.microsoft.com/office/powerpoint/2010/main" val="18500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BDC58-88FB-716E-2CD3-A79AAD9A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4289"/>
            <a:ext cx="9601200" cy="6001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Zapf Dingbats"/>
              <a:buChar char="❃"/>
            </a:pPr>
            <a:r>
              <a:rPr lang="en-GB" sz="2400" i="1" dirty="0"/>
              <a:t>Last summer, </a:t>
            </a:r>
            <a:r>
              <a:rPr lang="en-GB" sz="2400" dirty="0"/>
              <a:t>it </a:t>
            </a:r>
            <a:r>
              <a:rPr lang="en-GB" sz="2400" b="1" dirty="0"/>
              <a:t>was pouring </a:t>
            </a:r>
            <a:r>
              <a:rPr lang="en-GB" sz="2400" dirty="0"/>
              <a:t>with rain almost </a:t>
            </a:r>
            <a:r>
              <a:rPr lang="en-GB" sz="2400" i="1" dirty="0"/>
              <a:t>every day</a:t>
            </a:r>
            <a:r>
              <a:rPr lang="en-GB" sz="2400" dirty="0"/>
              <a:t>. </a:t>
            </a:r>
          </a:p>
          <a:p>
            <a:pPr marL="0" indent="0">
              <a:buNone/>
            </a:pPr>
            <a:r>
              <a:rPr lang="en-GB" sz="2400" dirty="0"/>
              <a:t>“Last summer” is our time reference, a specific period of time in the past, a finished season.</a:t>
            </a:r>
          </a:p>
          <a:p>
            <a:pPr marL="0" indent="0">
              <a:buNone/>
            </a:pPr>
            <a:r>
              <a:rPr lang="en-GB" sz="2400" dirty="0"/>
              <a:t>“was pouring”  past continuous </a:t>
            </a:r>
          </a:p>
          <a:p>
            <a:pPr marL="0" indent="0">
              <a:buNone/>
            </a:pPr>
            <a:r>
              <a:rPr lang="en-GB" sz="2400" dirty="0"/>
              <a:t>“Every day” shows that the action happened continuously, constantly.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Zapf Dingbats"/>
              <a:buChar char="❃"/>
            </a:pPr>
            <a:r>
              <a:rPr lang="en-GB" sz="2400" dirty="0"/>
              <a:t>With sentences in active voice, every time a main verb is next to verb “be”, it must end in “</a:t>
            </a:r>
            <a:r>
              <a:rPr lang="en-GB" sz="2400" dirty="0" err="1"/>
              <a:t>ing</a:t>
            </a:r>
            <a:r>
              <a:rPr lang="en-GB" sz="2400" dirty="0"/>
              <a:t>”.</a:t>
            </a:r>
          </a:p>
          <a:p>
            <a:pPr marL="0" indent="0">
              <a:buNone/>
            </a:pPr>
            <a:r>
              <a:rPr lang="en-GB" sz="2400" dirty="0"/>
              <a:t>X    The couple </a:t>
            </a:r>
            <a:r>
              <a:rPr lang="en-GB" sz="2400" b="1" strike="sngStrike" dirty="0"/>
              <a:t>were smile </a:t>
            </a:r>
            <a:r>
              <a:rPr lang="en-GB" sz="2400" dirty="0"/>
              <a:t>while the photograph was taken. </a:t>
            </a:r>
          </a:p>
          <a:p>
            <a:pPr marL="0" indent="0">
              <a:buNone/>
            </a:pPr>
            <a:r>
              <a:rPr lang="en-GB" sz="2400" dirty="0"/>
              <a:t>X    The couple </a:t>
            </a:r>
            <a:r>
              <a:rPr lang="en-GB" sz="2400" b="1" strike="sngStrike" dirty="0"/>
              <a:t>smiling </a:t>
            </a:r>
            <a:r>
              <a:rPr lang="en-GB" sz="2400" dirty="0"/>
              <a:t>while the photograph was taken. 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The couple </a:t>
            </a:r>
            <a:r>
              <a:rPr lang="en-GB" sz="2400" b="1" dirty="0"/>
              <a:t>were smiling </a:t>
            </a:r>
            <a:r>
              <a:rPr lang="en-GB" sz="2400" dirty="0"/>
              <a:t>while the photograph was taken.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3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9" name="Picture 2" descr="Earnings Cartoon Graphics, Designs &amp; Templates">
            <a:extLst>
              <a:ext uri="{FF2B5EF4-FFF2-40B4-BE49-F238E27FC236}">
                <a16:creationId xmlns:a16="http://schemas.microsoft.com/office/drawing/2014/main" id="{D04B9D0B-7C3D-7B4C-EA5C-70B219D358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19577" b="2"/>
          <a:stretch/>
        </p:blipFill>
        <p:spPr bwMode="auto">
          <a:xfrm>
            <a:off x="1851357" y="645106"/>
            <a:ext cx="4861472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42B8F-9618-5711-B942-43F9FEAB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8567" y="502815"/>
            <a:ext cx="4403834" cy="555114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Franklin Gothic Book" panose="020B0503020102020204" pitchFamily="34" charset="0"/>
              <a:buNone/>
            </a:pPr>
            <a:r>
              <a:rPr lang="en-US" sz="2400" b="1" dirty="0"/>
              <a:t>AFFIRMATIVE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I was earning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You were earning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He was earning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She was earning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It was earning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We were earning </a:t>
            </a:r>
          </a:p>
          <a:p>
            <a:pPr>
              <a:buFont typeface="Zapf Dingbats"/>
              <a:buChar char="❃"/>
            </a:pPr>
            <a:r>
              <a:rPr lang="en-US" sz="2400" dirty="0"/>
              <a:t>They  were earning </a:t>
            </a:r>
          </a:p>
          <a:p>
            <a:pPr>
              <a:buFont typeface="Zapf Dingbats"/>
              <a:buChar char="❃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 </a:t>
            </a:r>
            <a:r>
              <a:rPr lang="en-US" sz="2400" b="1" dirty="0"/>
              <a:t>was earning </a:t>
            </a:r>
            <a:r>
              <a:rPr lang="en-US" sz="2400" dirty="0"/>
              <a:t>so much that her bank account was hidden even for her family.</a:t>
            </a:r>
          </a:p>
        </p:txBody>
      </p:sp>
    </p:spTree>
    <p:extLst>
      <p:ext uri="{BB962C8B-B14F-4D97-AF65-F5344CB8AC3E}">
        <p14:creationId xmlns:p14="http://schemas.microsoft.com/office/powerpoint/2010/main" val="43259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1EB9AC-31DB-86D8-13D8-9CFEC90E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515007"/>
            <a:ext cx="4447786" cy="583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NEGATIVE </a:t>
            </a:r>
          </a:p>
          <a:p>
            <a:pPr marL="0" indent="0" algn="ctr">
              <a:buNone/>
            </a:pPr>
            <a:endParaRPr lang="en-GB" sz="2400" b="1" dirty="0"/>
          </a:p>
          <a:p>
            <a:pPr>
              <a:buFont typeface="Zapf Dingbats"/>
              <a:buChar char="❃"/>
            </a:pPr>
            <a:r>
              <a:rPr lang="en-GB" dirty="0"/>
              <a:t>I was not = I wasn’t renting</a:t>
            </a:r>
          </a:p>
          <a:p>
            <a:pPr>
              <a:buFont typeface="Zapf Dingbats"/>
              <a:buChar char="❃"/>
            </a:pPr>
            <a:r>
              <a:rPr lang="en-GB" dirty="0"/>
              <a:t>You were not =  You weren’t renting </a:t>
            </a:r>
          </a:p>
          <a:p>
            <a:pPr>
              <a:buFont typeface="Zapf Dingbats"/>
              <a:buChar char="❃"/>
            </a:pPr>
            <a:r>
              <a:rPr lang="en-GB" dirty="0"/>
              <a:t>He was not = I wasn’t renting</a:t>
            </a:r>
          </a:p>
          <a:p>
            <a:pPr>
              <a:buFont typeface="Zapf Dingbats"/>
              <a:buChar char="❃"/>
            </a:pPr>
            <a:r>
              <a:rPr lang="en-GB" dirty="0"/>
              <a:t>She was not = I wasn’t renting</a:t>
            </a:r>
          </a:p>
          <a:p>
            <a:pPr>
              <a:buFont typeface="Zapf Dingbats"/>
              <a:buChar char="❃"/>
            </a:pPr>
            <a:r>
              <a:rPr lang="en-GB" dirty="0"/>
              <a:t>It was not = I wasn’t renting</a:t>
            </a:r>
          </a:p>
          <a:p>
            <a:pPr>
              <a:buFont typeface="Zapf Dingbats"/>
              <a:buChar char="❃"/>
            </a:pPr>
            <a:r>
              <a:rPr lang="en-GB" dirty="0"/>
              <a:t>We were not =  You weren’t renting </a:t>
            </a:r>
          </a:p>
          <a:p>
            <a:pPr>
              <a:buFont typeface="Zapf Dingbats"/>
              <a:buChar char="❃"/>
            </a:pPr>
            <a:r>
              <a:rPr lang="en-GB" dirty="0"/>
              <a:t>They were not =  You weren’t renting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I </a:t>
            </a:r>
            <a:r>
              <a:rPr lang="en-GB" b="1" dirty="0"/>
              <a:t>wasn’t renting </a:t>
            </a:r>
            <a:r>
              <a:rPr lang="en-GB" dirty="0"/>
              <a:t>the flat. I was my own flat</a:t>
            </a:r>
            <a:r>
              <a:rPr lang="en-GB" sz="2400" dirty="0"/>
              <a:t>.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045DC0-D154-71E8-E7A6-74FE3B51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515007"/>
            <a:ext cx="4447786" cy="55074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QUESTIONS 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Zapf Dingbats"/>
              <a:buChar char="❃"/>
            </a:pPr>
            <a:r>
              <a:rPr lang="en-GB" dirty="0"/>
              <a:t>Was I working?</a:t>
            </a:r>
          </a:p>
          <a:p>
            <a:pPr>
              <a:buFont typeface="Zapf Dingbats"/>
              <a:buChar char="❃"/>
            </a:pPr>
            <a:r>
              <a:rPr lang="en-GB" dirty="0"/>
              <a:t>Were you working? </a:t>
            </a:r>
          </a:p>
          <a:p>
            <a:pPr>
              <a:buFont typeface="Zapf Dingbats"/>
              <a:buChar char="❃"/>
            </a:pPr>
            <a:r>
              <a:rPr lang="en-GB" dirty="0"/>
              <a:t>Was he working?</a:t>
            </a:r>
          </a:p>
          <a:p>
            <a:pPr>
              <a:buFont typeface="Zapf Dingbats"/>
              <a:buChar char="❃"/>
            </a:pPr>
            <a:r>
              <a:rPr lang="en-GB" dirty="0"/>
              <a:t>Was she working?</a:t>
            </a:r>
          </a:p>
          <a:p>
            <a:pPr>
              <a:buFont typeface="Zapf Dingbats"/>
              <a:buChar char="❃"/>
            </a:pPr>
            <a:r>
              <a:rPr lang="en-GB" dirty="0"/>
              <a:t>Was it working?</a:t>
            </a:r>
          </a:p>
          <a:p>
            <a:pPr>
              <a:buFont typeface="Zapf Dingbats"/>
              <a:buChar char="❃"/>
            </a:pPr>
            <a:r>
              <a:rPr lang="en-GB" dirty="0"/>
              <a:t>Were we working? </a:t>
            </a:r>
          </a:p>
          <a:p>
            <a:pPr>
              <a:buFont typeface="Zapf Dingbats"/>
              <a:buChar char="❃"/>
            </a:pPr>
            <a:r>
              <a:rPr lang="en-GB" dirty="0"/>
              <a:t>Were you working? </a:t>
            </a:r>
          </a:p>
          <a:p>
            <a:pPr>
              <a:buFont typeface="Zapf Dingbats"/>
              <a:buChar char="❃"/>
            </a:pPr>
            <a:r>
              <a:rPr lang="en-GB" dirty="0"/>
              <a:t>Were they working? </a:t>
            </a:r>
          </a:p>
          <a:p>
            <a:pPr>
              <a:buFont typeface="Zapf Dingbats"/>
              <a:buChar char="❃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You didn’t answer. Were you working in the utility room?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8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D2EE-2D7D-3354-FCBB-8A72B903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783"/>
            <a:ext cx="9601200" cy="1279634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Comparison between </a:t>
            </a:r>
            <a:br>
              <a:rPr lang="es-MX" sz="4000" dirty="0"/>
            </a:br>
            <a:r>
              <a:rPr lang="es-MX" sz="4000" dirty="0"/>
              <a:t>past simple and past continous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078FE-54A2-275E-003C-DC66F5A2E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713187"/>
            <a:ext cx="4600575" cy="41542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b="1" dirty="0"/>
              <a:t>Past continous </a:t>
            </a:r>
          </a:p>
          <a:p>
            <a:pPr>
              <a:buFont typeface="Zapf Dingbats"/>
              <a:buChar char="❃"/>
            </a:pPr>
            <a:r>
              <a:rPr lang="es-MX" dirty="0"/>
              <a:t>Both actions are in past; however:</a:t>
            </a:r>
          </a:p>
          <a:p>
            <a:pPr>
              <a:buFont typeface="Zapf Dingbats"/>
              <a:buChar char="❃"/>
            </a:pPr>
            <a:r>
              <a:rPr lang="es-MX" dirty="0"/>
              <a:t>This tense presents actions that kept happening in a specific point in the past.</a:t>
            </a:r>
          </a:p>
          <a:p>
            <a:pPr marL="0" indent="0">
              <a:buNone/>
            </a:pPr>
            <a:r>
              <a:rPr lang="es-MX" i="1" dirty="0"/>
              <a:t>At this time two days ago</a:t>
            </a:r>
            <a:r>
              <a:rPr lang="es-MX" dirty="0"/>
              <a:t>, we </a:t>
            </a:r>
            <a:r>
              <a:rPr lang="es-MX" b="1" dirty="0"/>
              <a:t>were having </a:t>
            </a:r>
            <a:r>
              <a:rPr lang="es-MX" dirty="0"/>
              <a:t>a light lunch. </a:t>
            </a:r>
          </a:p>
          <a:p>
            <a:pPr>
              <a:buFont typeface="Zapf Dingbats"/>
              <a:buChar char="❃"/>
            </a:pPr>
            <a:r>
              <a:rPr lang="es-MX" dirty="0"/>
              <a:t>An action happening continously, progressively with a reference, both action in past.</a:t>
            </a:r>
          </a:p>
          <a:p>
            <a:pPr marL="0" indent="0">
              <a:buNone/>
            </a:pPr>
            <a:r>
              <a:rPr lang="es-MX" dirty="0"/>
              <a:t>My parents </a:t>
            </a:r>
            <a:r>
              <a:rPr lang="es-MX" b="1" dirty="0"/>
              <a:t>were living </a:t>
            </a:r>
            <a:r>
              <a:rPr lang="es-MX" dirty="0"/>
              <a:t>in a charming cottage </a:t>
            </a:r>
            <a:r>
              <a:rPr lang="es-MX" i="1" dirty="0"/>
              <a:t>when the pandimic started</a:t>
            </a:r>
            <a:r>
              <a:rPr lang="es-MX" dirty="0"/>
              <a:t>. 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01D337-5399-1C5E-725D-BBE52C17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13187"/>
            <a:ext cx="4447786" cy="41542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b="1" dirty="0"/>
              <a:t>Past simple </a:t>
            </a:r>
          </a:p>
          <a:p>
            <a:pPr>
              <a:buFont typeface="Zapf Dingbats"/>
              <a:buChar char="❃"/>
            </a:pPr>
            <a:r>
              <a:rPr lang="es-MX" dirty="0"/>
              <a:t>Both actions are in past; however:</a:t>
            </a:r>
          </a:p>
          <a:p>
            <a:pPr>
              <a:buFont typeface="Zapf Dingbats"/>
              <a:buChar char="❃"/>
            </a:pPr>
            <a:r>
              <a:rPr lang="es-MX" dirty="0"/>
              <a:t>An action that commonly happened once in the past.</a:t>
            </a:r>
          </a:p>
          <a:p>
            <a:pPr marL="0" indent="0">
              <a:buNone/>
            </a:pPr>
            <a:r>
              <a:rPr lang="es-MX" i="1" dirty="0"/>
              <a:t>Yesterday</a:t>
            </a:r>
            <a:r>
              <a:rPr lang="es-MX" dirty="0"/>
              <a:t> i </a:t>
            </a:r>
            <a:r>
              <a:rPr lang="es-MX" b="1" dirty="0"/>
              <a:t>didn’t have </a:t>
            </a:r>
            <a:r>
              <a:rPr lang="es-MX" dirty="0"/>
              <a:t>time to cook so I </a:t>
            </a:r>
            <a:r>
              <a:rPr lang="es-MX" b="1" dirty="0"/>
              <a:t>got</a:t>
            </a:r>
            <a:r>
              <a:rPr lang="es-MX" dirty="0"/>
              <a:t> a takeaway. </a:t>
            </a:r>
          </a:p>
          <a:p>
            <a:pPr>
              <a:buFont typeface="Zapf Dingbats"/>
              <a:buChar char="❃"/>
            </a:pPr>
            <a:r>
              <a:rPr lang="es-MX" dirty="0"/>
              <a:t>A continous action with a reference in past simple; this reference is commonly short and spontaneous both action in past. </a:t>
            </a:r>
          </a:p>
          <a:p>
            <a:pPr marL="0" indent="0">
              <a:buNone/>
            </a:pPr>
            <a:r>
              <a:rPr lang="es-MX" i="1" dirty="0"/>
              <a:t>My parents were living </a:t>
            </a:r>
            <a:r>
              <a:rPr lang="es-MX" dirty="0"/>
              <a:t>in a charming cottage when the pandimic </a:t>
            </a:r>
            <a:r>
              <a:rPr lang="es-MX" b="1" dirty="0"/>
              <a:t>started.  </a:t>
            </a:r>
          </a:p>
        </p:txBody>
      </p:sp>
    </p:spTree>
    <p:extLst>
      <p:ext uri="{BB962C8B-B14F-4D97-AF65-F5344CB8AC3E}">
        <p14:creationId xmlns:p14="http://schemas.microsoft.com/office/powerpoint/2010/main" val="380622851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580</TotalTime>
  <Words>474</Words>
  <Application>Microsoft Macintosh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Franklin Gothic Book</vt:lpstr>
      <vt:lpstr>Wingdings</vt:lpstr>
      <vt:lpstr>Zapf Dingbats</vt:lpstr>
      <vt:lpstr>Recorte</vt:lpstr>
      <vt:lpstr>PASt continuous </vt:lpstr>
      <vt:lpstr>Usage </vt:lpstr>
      <vt:lpstr>Presentación de PowerPoint</vt:lpstr>
      <vt:lpstr>Presentación de PowerPoint</vt:lpstr>
      <vt:lpstr>Presentación de PowerPoint</vt:lpstr>
      <vt:lpstr>Comparison between  past simple and past continous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simple</dc:title>
  <dc:creator>XOCHITL LEONOR ALONSO - VALERDI</dc:creator>
  <cp:lastModifiedBy>XOCHITL LEONOR ALONSO - VALERDI</cp:lastModifiedBy>
  <cp:revision>8</cp:revision>
  <dcterms:created xsi:type="dcterms:W3CDTF">2025-04-15T22:02:19Z</dcterms:created>
  <dcterms:modified xsi:type="dcterms:W3CDTF">2025-04-19T14:57:33Z</dcterms:modified>
</cp:coreProperties>
</file>