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9425"/>
    <p:restoredTop sz="86396"/>
  </p:normalViewPr>
  <p:slideViewPr>
    <p:cSldViewPr snapToGrid="0" snapToObjects="1">
      <p:cViewPr varScale="1">
        <p:scale>
          <a:sx n="57" d="100"/>
          <a:sy n="57" d="100"/>
        </p:scale>
        <p:origin x="176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84196cb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84196cb5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a84196cb5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401787" y="1059948"/>
            <a:ext cx="11145977" cy="12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tang"/>
              <a:buNone/>
            </a:pPr>
            <a:r>
              <a:rPr lang="es-CO" sz="3200" b="1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Final Project </a:t>
            </a:r>
            <a:br>
              <a:rPr lang="es-CO" sz="3200" b="1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</a:br>
            <a:r>
              <a:rPr lang="es-CO" sz="3200" b="1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Deep Learning and Neural Networks</a:t>
            </a:r>
            <a:endParaRPr sz="3600" b="1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073731" y="2399630"/>
            <a:ext cx="9144000" cy="94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CO" sz="16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Saby Espinel	201215868</a:t>
            </a:r>
            <a:endParaRPr sz="16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CO" sz="16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Diego Salazar	201628925</a:t>
            </a:r>
            <a:endParaRPr sz="16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CO" sz="16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2018-19</a:t>
            </a:r>
            <a:endParaRPr sz="16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1</a:t>
            </a:fld>
            <a:endParaRPr sz="12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92" name="Google Shape;92;p13" descr="Resultado de imagen para universidad de los and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41" y="90066"/>
            <a:ext cx="2535382" cy="11568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53849415-6EA9-2947-BB2F-32FC1F966F99}"/>
              </a:ext>
            </a:extLst>
          </p:cNvPr>
          <p:cNvSpPr txBox="1">
            <a:spLocks/>
          </p:cNvSpPr>
          <p:nvPr/>
        </p:nvSpPr>
        <p:spPr>
          <a:xfrm>
            <a:off x="692725" y="4274567"/>
            <a:ext cx="4495803" cy="2004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fontAlgn="base"/>
            <a:r>
              <a:rPr lang="es-CO" dirty="0">
                <a:latin typeface="Batang" panose="02030600000101010101" pitchFamily="18" charset="-127"/>
                <a:ea typeface="Batang" panose="02030600000101010101" pitchFamily="18" charset="-127"/>
              </a:rPr>
              <a:t>1. Data Pre-processing</a:t>
            </a:r>
          </a:p>
          <a:p>
            <a:pPr algn="l" fontAlgn="base"/>
            <a:r>
              <a:rPr lang="es-CO" dirty="0">
                <a:solidFill>
                  <a:srgbClr val="00B0F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2. Machine Learning</a:t>
            </a:r>
          </a:p>
          <a:p>
            <a:pPr algn="l" fontAlgn="base"/>
            <a:r>
              <a:rPr lang="es-CO" dirty="0">
                <a:solidFill>
                  <a:srgbClr val="92D05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3. Deep Learning:</a:t>
            </a:r>
          </a:p>
          <a:p>
            <a:pPr algn="l" fontAlgn="base"/>
            <a:r>
              <a:rPr lang="es-CO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(a) Models for text </a:t>
            </a:r>
          </a:p>
          <a:p>
            <a:pPr lvl="1" algn="l" fontAlgn="base"/>
            <a:r>
              <a:rPr lang="es-CO" sz="2400" dirty="0">
                <a:latin typeface="Batang" panose="02030600000101010101" pitchFamily="18" charset="-127"/>
                <a:ea typeface="Batang" panose="02030600000101010101" pitchFamily="18" charset="-127"/>
              </a:rPr>
              <a:t>Shallow Neural Networks</a:t>
            </a:r>
          </a:p>
        </p:txBody>
      </p:sp>
      <p:sp>
        <p:nvSpPr>
          <p:cNvPr id="7" name="Google Shape;90;p13">
            <a:extLst>
              <a:ext uri="{FF2B5EF4-FFF2-40B4-BE49-F238E27FC236}">
                <a16:creationId xmlns:a16="http://schemas.microsoft.com/office/drawing/2014/main" id="{6966AD8E-F3D9-FF4F-B66C-04817D7A64DE}"/>
              </a:ext>
            </a:extLst>
          </p:cNvPr>
          <p:cNvSpPr txBox="1">
            <a:spLocks/>
          </p:cNvSpPr>
          <p:nvPr/>
        </p:nvSpPr>
        <p:spPr>
          <a:xfrm>
            <a:off x="6179128" y="4302277"/>
            <a:ext cx="5174672" cy="236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fontAlgn="base"/>
            <a:r>
              <a:rPr lang="es-CO" dirty="0">
                <a:latin typeface="Batang" panose="02030600000101010101" pitchFamily="18" charset="-127"/>
                <a:ea typeface="Batang" panose="02030600000101010101" pitchFamily="18" charset="-127"/>
              </a:rPr>
              <a:t>(b) Models for Image:</a:t>
            </a:r>
          </a:p>
          <a:p>
            <a:pPr lvl="1" algn="l" fontAlgn="base"/>
            <a:r>
              <a:rPr lang="es-CO" sz="2400" dirty="0">
                <a:latin typeface="Batang" panose="02030600000101010101" pitchFamily="18" charset="-127"/>
                <a:ea typeface="Batang" panose="02030600000101010101" pitchFamily="18" charset="-127"/>
              </a:rPr>
              <a:t>Shallow Neural Networks</a:t>
            </a:r>
          </a:p>
          <a:p>
            <a:pPr lvl="1" algn="l" fontAlgn="base"/>
            <a:r>
              <a:rPr lang="es-CO" sz="2400" dirty="0">
                <a:latin typeface="Batang" panose="02030600000101010101" pitchFamily="18" charset="-127"/>
                <a:ea typeface="Batang" panose="02030600000101010101" pitchFamily="18" charset="-127"/>
              </a:rPr>
              <a:t>Deep Neural Network</a:t>
            </a:r>
          </a:p>
          <a:p>
            <a:pPr lvl="1" algn="l" fontAlgn="base"/>
            <a:r>
              <a:rPr lang="es-CO" sz="2400" dirty="0">
                <a:latin typeface="Batang" panose="02030600000101010101" pitchFamily="18" charset="-127"/>
                <a:ea typeface="Batang" panose="02030600000101010101" pitchFamily="18" charset="-127"/>
              </a:rPr>
              <a:t>Transfer Learning</a:t>
            </a:r>
          </a:p>
          <a:p>
            <a:pPr algn="l" fontAlgn="base"/>
            <a:r>
              <a:rPr lang="es-CO" dirty="0">
                <a:solidFill>
                  <a:schemeClr val="accent4">
                    <a:lumMod val="60000"/>
                    <a:lumOff val="4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4. Conclusions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36463F-7192-3F49-A645-55D17E7A270C}"/>
              </a:ext>
            </a:extLst>
          </p:cNvPr>
          <p:cNvSpPr/>
          <p:nvPr/>
        </p:nvSpPr>
        <p:spPr>
          <a:xfrm>
            <a:off x="4882541" y="3804969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CO" sz="28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Content</a:t>
            </a:r>
          </a:p>
        </p:txBody>
      </p:sp>
      <p:sp>
        <p:nvSpPr>
          <p:cNvPr id="34" name="Google Shape;110;p16">
            <a:extLst>
              <a:ext uri="{FF2B5EF4-FFF2-40B4-BE49-F238E27FC236}">
                <a16:creationId xmlns:a16="http://schemas.microsoft.com/office/drawing/2014/main" id="{92029C43-C84D-9E45-A5F1-43C2B2F59288}"/>
              </a:ext>
            </a:extLst>
          </p:cNvPr>
          <p:cNvSpPr txBox="1">
            <a:spLocks/>
          </p:cNvSpPr>
          <p:nvPr/>
        </p:nvSpPr>
        <p:spPr>
          <a:xfrm>
            <a:off x="594072" y="1366281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s-CO" sz="2600" b="1">
                <a:latin typeface="Batang"/>
                <a:ea typeface="Batang"/>
                <a:cs typeface="Batang"/>
                <a:sym typeface="Batang"/>
              </a:rPr>
              <a:t>Text Processing</a:t>
            </a:r>
            <a:endParaRPr lang="es-CO" sz="2600" b="1" dirty="0"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35" name="Google Shape;111;p16">
            <a:extLst>
              <a:ext uri="{FF2B5EF4-FFF2-40B4-BE49-F238E27FC236}">
                <a16:creationId xmlns:a16="http://schemas.microsoft.com/office/drawing/2014/main" id="{8CD9A26A-C909-014A-B547-C286C77CAE43}"/>
              </a:ext>
            </a:extLst>
          </p:cNvPr>
          <p:cNvSpPr txBox="1">
            <a:spLocks/>
          </p:cNvSpPr>
          <p:nvPr/>
        </p:nvSpPr>
        <p:spPr>
          <a:xfrm>
            <a:off x="344500" y="2238523"/>
            <a:ext cx="57515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O" sz="26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Remove </a:t>
            </a:r>
            <a:r>
              <a:rPr lang="es-CO" sz="2600">
                <a:solidFill>
                  <a:srgbClr val="E4DEF3"/>
                </a:solidFill>
                <a:latin typeface="Batang"/>
                <a:ea typeface="Batang"/>
                <a:cs typeface="Batang"/>
                <a:sym typeface="Batang"/>
              </a:rPr>
              <a:t>punctuation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O" sz="26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Lower </a:t>
            </a:r>
            <a:r>
              <a:rPr lang="es-CO" sz="2600">
                <a:solidFill>
                  <a:srgbClr val="E4DEF3"/>
                </a:solidFill>
                <a:latin typeface="Batang"/>
                <a:ea typeface="Batang"/>
                <a:cs typeface="Batang"/>
                <a:sym typeface="Batang"/>
              </a:rPr>
              <a:t>case</a:t>
            </a:r>
            <a:endParaRPr lang="es-CO" sz="26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O" sz="26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Remove </a:t>
            </a:r>
            <a:r>
              <a:rPr lang="es-CO" sz="2600">
                <a:solidFill>
                  <a:srgbClr val="00B050"/>
                </a:solidFill>
                <a:latin typeface="Batang"/>
                <a:ea typeface="Batang"/>
                <a:cs typeface="Batang"/>
                <a:sym typeface="Batang"/>
              </a:rPr>
              <a:t>Common </a:t>
            </a:r>
            <a:r>
              <a:rPr lang="es-CO" sz="26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words (top 10)</a:t>
            </a:r>
            <a:endParaRPr lang="es-CO" sz="26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O" sz="26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Remove </a:t>
            </a:r>
            <a:r>
              <a:rPr lang="es-CO" sz="260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Rare </a:t>
            </a:r>
            <a:r>
              <a:rPr lang="es-CO" sz="26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words (top 10)</a:t>
            </a:r>
            <a:endParaRPr lang="es-CO" sz="2600"/>
          </a:p>
          <a:p>
            <a:pPr marL="228600" indent="-508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</a:pPr>
            <a:endParaRPr lang="es-CO" sz="28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36" name="Google Shape;112;p16">
            <a:extLst>
              <a:ext uri="{FF2B5EF4-FFF2-40B4-BE49-F238E27FC236}">
                <a16:creationId xmlns:a16="http://schemas.microsoft.com/office/drawing/2014/main" id="{4AF3C7A5-058C-9E40-821A-2558D3FFD2E8}"/>
              </a:ext>
            </a:extLst>
          </p:cNvPr>
          <p:cNvSpPr txBox="1">
            <a:spLocks/>
          </p:cNvSpPr>
          <p:nvPr/>
        </p:nvSpPr>
        <p:spPr>
          <a:xfrm>
            <a:off x="6636328" y="1648691"/>
            <a:ext cx="5183100" cy="5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es-CO" sz="2600" b="1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Image Processing</a:t>
            </a:r>
            <a:endParaRPr lang="es-CO" sz="2600" b="1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37" name="Google Shape;113;p16">
            <a:extLst>
              <a:ext uri="{FF2B5EF4-FFF2-40B4-BE49-F238E27FC236}">
                <a16:creationId xmlns:a16="http://schemas.microsoft.com/office/drawing/2014/main" id="{6E04759C-942B-9443-8ACF-3801482EC55A}"/>
              </a:ext>
            </a:extLst>
          </p:cNvPr>
          <p:cNvSpPr txBox="1">
            <a:spLocks/>
          </p:cNvSpPr>
          <p:nvPr/>
        </p:nvSpPr>
        <p:spPr>
          <a:xfrm>
            <a:off x="6375617" y="2238523"/>
            <a:ext cx="5218112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Images /= 255</a:t>
            </a:r>
          </a:p>
          <a:p>
            <a:pPr marL="431800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PCA</a:t>
            </a:r>
          </a:p>
          <a:p>
            <a:pPr marL="228600" indent="-254000"/>
            <a:r>
              <a:rPr lang="es-CO" sz="3000" dirty="0">
                <a:latin typeface="Batang"/>
                <a:ea typeface="Batang"/>
                <a:cs typeface="Batang"/>
                <a:sym typeface="Batang"/>
              </a:rPr>
              <a:t>PCA</a:t>
            </a:r>
            <a:endParaRPr lang="es-CO" sz="30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38" name="Google Shape;114;p16">
            <a:extLst>
              <a:ext uri="{FF2B5EF4-FFF2-40B4-BE49-F238E27FC236}">
                <a16:creationId xmlns:a16="http://schemas.microsoft.com/office/drawing/2014/main" id="{A76C929C-A501-8E4E-BA8B-EB2035B2563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>
                <a:latin typeface="Batang"/>
                <a:ea typeface="Batang"/>
                <a:cs typeface="Batang"/>
                <a:sym typeface="Batang"/>
              </a:rPr>
              <a:pPr/>
              <a:t>1</a:t>
            </a:fld>
            <a:endParaRPr lang="es-CO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39" name="Google Shape;115;p16">
            <a:extLst>
              <a:ext uri="{FF2B5EF4-FFF2-40B4-BE49-F238E27FC236}">
                <a16:creationId xmlns:a16="http://schemas.microsoft.com/office/drawing/2014/main" id="{39448154-1792-024F-9DD2-A574B37BEF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083" r="31280"/>
          <a:stretch/>
        </p:blipFill>
        <p:spPr>
          <a:xfrm>
            <a:off x="879765" y="4302502"/>
            <a:ext cx="4120139" cy="226654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104;p15">
            <a:extLst>
              <a:ext uri="{FF2B5EF4-FFF2-40B4-BE49-F238E27FC236}">
                <a16:creationId xmlns:a16="http://schemas.microsoft.com/office/drawing/2014/main" id="{A351B10E-C212-F44D-94D5-4A7651D2D037}"/>
              </a:ext>
            </a:extLst>
          </p:cNvPr>
          <p:cNvSpPr txBox="1">
            <a:spLocks/>
          </p:cNvSpPr>
          <p:nvPr/>
        </p:nvSpPr>
        <p:spPr>
          <a:xfrm>
            <a:off x="594072" y="558425"/>
            <a:ext cx="10515600" cy="8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Batang"/>
              <a:buNone/>
            </a:pPr>
            <a:r>
              <a:rPr lang="es-CO">
                <a:latin typeface="Batang"/>
                <a:ea typeface="Batang"/>
                <a:cs typeface="Batang"/>
                <a:sym typeface="Batang"/>
              </a:rPr>
              <a:t>Data pre-processing</a:t>
            </a:r>
            <a:endParaRPr lang="es-CO" dirty="0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build="p"/>
      <p:bldP spid="91" grpId="0"/>
      <p:bldP spid="6" grpId="0"/>
      <p:bldP spid="7" grpId="0"/>
      <p:bldP spid="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73400" y="431443"/>
            <a:ext cx="10515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tang"/>
              <a:buNone/>
            </a:pPr>
            <a:r>
              <a:rPr lang="es-CO" sz="6000" dirty="0">
                <a:latin typeface="Batang"/>
                <a:ea typeface="Batang"/>
                <a:cs typeface="Batang"/>
                <a:sym typeface="Batang"/>
              </a:rPr>
              <a:t>Machine learning</a:t>
            </a:r>
            <a:endParaRPr sz="60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72965" y="2823375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Support Vector Machine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72965" y="3645600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Logistic Regression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72965" y="4467825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Random Forest Classifier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186340" y="2916675"/>
            <a:ext cx="16473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auc: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0.5007</a:t>
            </a:r>
            <a:endParaRPr sz="2000" dirty="0"/>
          </a:p>
        </p:txBody>
      </p:sp>
      <p:sp>
        <p:nvSpPr>
          <p:cNvPr id="126" name="Google Shape;126;p17"/>
          <p:cNvSpPr/>
          <p:nvPr/>
        </p:nvSpPr>
        <p:spPr>
          <a:xfrm>
            <a:off x="3186340" y="2248850"/>
            <a:ext cx="1647300" cy="5232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Image</a:t>
            </a:r>
            <a:endParaRPr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3186340" y="3754875"/>
            <a:ext cx="16473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auc: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0.6138</a:t>
            </a:r>
            <a:endParaRPr sz="2000" dirty="0"/>
          </a:p>
        </p:txBody>
      </p:sp>
      <p:sp>
        <p:nvSpPr>
          <p:cNvPr id="128" name="Google Shape;128;p17"/>
          <p:cNvSpPr/>
          <p:nvPr/>
        </p:nvSpPr>
        <p:spPr>
          <a:xfrm>
            <a:off x="3186340" y="4516875"/>
            <a:ext cx="16473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auc: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0.5872</a:t>
            </a:r>
            <a:endParaRPr sz="2000" dirty="0"/>
          </a:p>
        </p:txBody>
      </p:sp>
      <p:sp>
        <p:nvSpPr>
          <p:cNvPr id="129" name="Google Shape;129;p17"/>
          <p:cNvSpPr/>
          <p:nvPr/>
        </p:nvSpPr>
        <p:spPr>
          <a:xfrm>
            <a:off x="4907115" y="2248850"/>
            <a:ext cx="1647300" cy="5232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Txt</a:t>
            </a:r>
            <a:endParaRPr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907115" y="2916675"/>
            <a:ext cx="16473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auc: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0.6453</a:t>
            </a:r>
            <a:endParaRPr sz="2000" dirty="0"/>
          </a:p>
        </p:txBody>
      </p:sp>
      <p:sp>
        <p:nvSpPr>
          <p:cNvPr id="131" name="Google Shape;131;p17"/>
          <p:cNvSpPr/>
          <p:nvPr/>
        </p:nvSpPr>
        <p:spPr>
          <a:xfrm>
            <a:off x="4889915" y="3738900"/>
            <a:ext cx="16473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auc: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0.8109</a:t>
            </a:r>
            <a:endParaRPr sz="2000" dirty="0"/>
          </a:p>
        </p:txBody>
      </p:sp>
      <p:sp>
        <p:nvSpPr>
          <p:cNvPr id="132" name="Google Shape;132;p17"/>
          <p:cNvSpPr/>
          <p:nvPr/>
        </p:nvSpPr>
        <p:spPr>
          <a:xfrm>
            <a:off x="4889915" y="4500900"/>
            <a:ext cx="16473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auc: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0.6873</a:t>
            </a:r>
            <a:endParaRPr sz="2000" dirty="0"/>
          </a:p>
        </p:txBody>
      </p:sp>
      <p:sp>
        <p:nvSpPr>
          <p:cNvPr id="133" name="Google Shape;133;p17"/>
          <p:cNvSpPr/>
          <p:nvPr/>
        </p:nvSpPr>
        <p:spPr>
          <a:xfrm>
            <a:off x="3121415" y="3677800"/>
            <a:ext cx="3537000" cy="709800"/>
          </a:xfrm>
          <a:prstGeom prst="rect">
            <a:avLst/>
          </a:prstGeom>
          <a:solidFill>
            <a:srgbClr val="C00000">
              <a:alpha val="21960"/>
            </a:srgbClr>
          </a:solidFill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9477215" y="1715450"/>
            <a:ext cx="1930450" cy="5232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Img + Txt</a:t>
            </a:r>
            <a:endParaRPr sz="24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721365" y="2289975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Logistic Regression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721365" y="3128175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AdaBoostClassifier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9469215" y="2383275"/>
            <a:ext cx="193845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0.033</a:t>
            </a:r>
            <a:endParaRPr sz="2000" dirty="0"/>
          </a:p>
        </p:txBody>
      </p:sp>
      <p:sp>
        <p:nvSpPr>
          <p:cNvPr id="138" name="Google Shape;138;p17"/>
          <p:cNvSpPr/>
          <p:nvPr/>
        </p:nvSpPr>
        <p:spPr>
          <a:xfrm>
            <a:off x="9486415" y="3232425"/>
            <a:ext cx="192125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0.071</a:t>
            </a:r>
            <a:endParaRPr sz="2000" dirty="0"/>
          </a:p>
        </p:txBody>
      </p:sp>
      <p:sp>
        <p:nvSpPr>
          <p:cNvPr id="139" name="Google Shape;139;p17"/>
          <p:cNvSpPr/>
          <p:nvPr/>
        </p:nvSpPr>
        <p:spPr>
          <a:xfrm>
            <a:off x="6721365" y="3966375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KNeighborsClassifier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9469215" y="4043700"/>
            <a:ext cx="193845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0.2245</a:t>
            </a:r>
            <a:endParaRPr sz="2000" dirty="0"/>
          </a:p>
        </p:txBody>
      </p:sp>
      <p:sp>
        <p:nvSpPr>
          <p:cNvPr id="141" name="Google Shape;141;p17"/>
          <p:cNvSpPr/>
          <p:nvPr/>
        </p:nvSpPr>
        <p:spPr>
          <a:xfrm>
            <a:off x="6721365" y="4804575"/>
            <a:ext cx="26571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ExtraTreesClassifier</a:t>
            </a:r>
            <a:endParaRPr sz="18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9469215" y="4854975"/>
            <a:ext cx="193845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0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0.2430</a:t>
            </a:r>
            <a:endParaRPr sz="2000" dirty="0"/>
          </a:p>
        </p:txBody>
      </p:sp>
      <p:sp>
        <p:nvSpPr>
          <p:cNvPr id="29" name="Google Shape;133;p17">
            <a:extLst>
              <a:ext uri="{FF2B5EF4-FFF2-40B4-BE49-F238E27FC236}">
                <a16:creationId xmlns:a16="http://schemas.microsoft.com/office/drawing/2014/main" id="{159C8059-DF50-134B-AFC6-6D2C9B21A92E}"/>
              </a:ext>
            </a:extLst>
          </p:cNvPr>
          <p:cNvSpPr/>
          <p:nvPr/>
        </p:nvSpPr>
        <p:spPr>
          <a:xfrm>
            <a:off x="9334215" y="4761675"/>
            <a:ext cx="2208450" cy="709800"/>
          </a:xfrm>
          <a:prstGeom prst="rect">
            <a:avLst/>
          </a:prstGeom>
          <a:solidFill>
            <a:srgbClr val="C00000">
              <a:alpha val="21960"/>
            </a:srgbClr>
          </a:solidFill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839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100" b="0" i="0" u="none" strike="noStrike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3</a:t>
            </a:fld>
            <a:endParaRPr sz="1100" b="0" i="0" u="none" strike="noStrike" cap="non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810125" y="960550"/>
            <a:ext cx="29238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VGG19</a:t>
            </a:r>
            <a:endParaRPr sz="17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810125" y="1830825"/>
            <a:ext cx="29238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Dense(256) +Act(</a:t>
            </a:r>
            <a:r>
              <a:rPr lang="es-CO" sz="1700" b="0" i="0" u="none" strike="noStrike" cap="none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“relu”</a:t>
            </a:r>
            <a:r>
              <a:rPr lang="es-CO" sz="17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810125" y="2701100"/>
            <a:ext cx="29238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DropOut(</a:t>
            </a:r>
            <a:r>
              <a:rPr lang="es-CO" sz="1800" b="0" i="0" u="none" strike="noStrike" cap="none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0.5</a:t>
            </a:r>
            <a:r>
              <a:rPr lang="es-CO" sz="18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8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810125" y="3555350"/>
            <a:ext cx="29238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Dense(24) +Act(</a:t>
            </a:r>
            <a:r>
              <a:rPr lang="es-CO" sz="1600" b="0" i="0" u="none" strike="noStrike" cap="none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“sigmoid”</a:t>
            </a:r>
            <a:r>
              <a:rPr lang="es-CO" sz="16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6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810125" y="4395599"/>
            <a:ext cx="2923800" cy="136789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Compile(optimizer="rmsprop", loss=“categorical_crossentropy", metrics = ["accuracy"])</a:t>
            </a:r>
            <a:endParaRPr sz="1600" dirty="0"/>
          </a:p>
        </p:txBody>
      </p:sp>
      <p:sp>
        <p:nvSpPr>
          <p:cNvPr id="159" name="Google Shape;159;p19"/>
          <p:cNvSpPr/>
          <p:nvPr/>
        </p:nvSpPr>
        <p:spPr>
          <a:xfrm>
            <a:off x="800025" y="6011201"/>
            <a:ext cx="2923800" cy="523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200" b="1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0.1440</a:t>
            </a:r>
            <a:endParaRPr sz="2200"/>
          </a:p>
        </p:txBody>
      </p:sp>
      <p:sp>
        <p:nvSpPr>
          <p:cNvPr id="160" name="Google Shape;160;p19"/>
          <p:cNvSpPr/>
          <p:nvPr/>
        </p:nvSpPr>
        <p:spPr>
          <a:xfrm>
            <a:off x="3858273" y="1830823"/>
            <a:ext cx="2923800" cy="7098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Dense(256) +Act(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“relu”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858273" y="2723381"/>
            <a:ext cx="2923800" cy="7098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DropOut(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0.5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720389" y="3607382"/>
            <a:ext cx="930300" cy="4221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x4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858273" y="4203672"/>
            <a:ext cx="29238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Dense(24) +Act(</a:t>
            </a:r>
            <a:r>
              <a:rPr lang="es-CO" sz="16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“sigmoid”</a:t>
            </a:r>
            <a:r>
              <a:rPr lang="es-CO" sz="16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6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3838075" y="6024400"/>
            <a:ext cx="2923800" cy="50975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2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0.1700</a:t>
            </a:r>
            <a:endParaRPr sz="2200" dirty="0"/>
          </a:p>
        </p:txBody>
      </p:sp>
      <p:sp>
        <p:nvSpPr>
          <p:cNvPr id="165" name="Google Shape;165;p19"/>
          <p:cNvSpPr txBox="1"/>
          <p:nvPr/>
        </p:nvSpPr>
        <p:spPr>
          <a:xfrm>
            <a:off x="898700" y="353075"/>
            <a:ext cx="577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Transfer Learning &amp; fine-tunning</a:t>
            </a:r>
            <a:endParaRPr sz="26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7327230" y="1036740"/>
            <a:ext cx="2053500" cy="46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Conv2D(32, (3,3))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9529009" y="1036739"/>
            <a:ext cx="2053500" cy="46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“tanh”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9529009" y="1634505"/>
            <a:ext cx="2053500" cy="46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DropOut(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0.5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327230" y="1634505"/>
            <a:ext cx="2053500" cy="46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BatchNorm()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8478251" y="2282098"/>
            <a:ext cx="2053500" cy="46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MaxPool2D(</a:t>
            </a:r>
            <a:r>
              <a:rPr lang="es-CO" sz="1700" dirty="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1,1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1" name="Google Shape;171;p19"/>
          <p:cNvSpPr/>
          <p:nvPr/>
        </p:nvSpPr>
        <p:spPr>
          <a:xfrm rot="5400000">
            <a:off x="9359531" y="968681"/>
            <a:ext cx="138300" cy="3952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9099882" y="3096450"/>
            <a:ext cx="657600" cy="4392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x3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015025" y="3607375"/>
            <a:ext cx="2923800" cy="52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Dense(32)  + Act(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“relu”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8015025" y="5477672"/>
            <a:ext cx="2923800" cy="422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Compile(optimizer=“adam")</a:t>
            </a:r>
            <a:endParaRPr sz="16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8029575" y="6057020"/>
            <a:ext cx="2923800" cy="4653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22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0.1867</a:t>
            </a:r>
            <a:endParaRPr sz="2200" b="1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845005" y="415352"/>
            <a:ext cx="521855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Convolutional Neural Network</a:t>
            </a:r>
            <a:endParaRPr sz="26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858275" y="5087674"/>
            <a:ext cx="2923800" cy="422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Compile(optimizer=“rmsprop")</a:t>
            </a:r>
            <a:endParaRPr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8" name="Google Shape;178;p19"/>
          <p:cNvSpPr/>
          <p:nvPr/>
        </p:nvSpPr>
        <p:spPr>
          <a:xfrm rot="-5400000">
            <a:off x="-2348575" y="3499800"/>
            <a:ext cx="5581500" cy="487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Image</a:t>
            </a:r>
            <a:endParaRPr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3858275" y="960550"/>
            <a:ext cx="2923800" cy="709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VGG19</a:t>
            </a:r>
            <a:endParaRPr sz="17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015025" y="4241488"/>
            <a:ext cx="2923800" cy="52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DropOut(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0.5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8029575" y="4859575"/>
            <a:ext cx="2923800" cy="52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Dense(24) +Act(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“Sigmoid”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8854440" y="6296466"/>
            <a:ext cx="27126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4</a:t>
            </a:fld>
            <a:endParaRPr sz="12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056020" y="144781"/>
            <a:ext cx="6180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Multi-modal Neural Network</a:t>
            </a:r>
            <a:endParaRPr sz="32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4402777" y="1166734"/>
            <a:ext cx="2891100" cy="646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GlobalMaxPool()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017892" y="1166734"/>
            <a:ext cx="2891100" cy="646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VGG19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402777" y="2016966"/>
            <a:ext cx="2891100" cy="646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Dense(128)  + Act(</a:t>
            </a:r>
            <a:r>
              <a:rPr lang="es-CO" sz="180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“tanh”</a:t>
            </a: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4402777" y="2867198"/>
            <a:ext cx="2891100" cy="646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RepeatVector(</a:t>
            </a:r>
            <a:r>
              <a:rPr lang="es-CO" sz="120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max_review_length</a:t>
            </a: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017892" y="2028997"/>
            <a:ext cx="2891100" cy="6465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A46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Extract features (</a:t>
            </a:r>
            <a:r>
              <a:rPr lang="es-CO" sz="180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Encoder</a:t>
            </a: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017892" y="2867197"/>
            <a:ext cx="2891100" cy="6465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A46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(7, 7, 512) dimensions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cxnSp>
        <p:nvCxnSpPr>
          <p:cNvPr id="194" name="Google Shape;194;p20"/>
          <p:cNvCxnSpPr>
            <a:stCxn id="193" idx="2"/>
            <a:endCxn id="188" idx="1"/>
          </p:cNvCxnSpPr>
          <p:nvPr/>
        </p:nvCxnSpPr>
        <p:spPr>
          <a:xfrm rot="-5400000">
            <a:off x="2421142" y="1532197"/>
            <a:ext cx="2023800" cy="1939200"/>
          </a:xfrm>
          <a:prstGeom prst="bentConnector4">
            <a:avLst>
              <a:gd name="adj1" fmla="val -11295"/>
              <a:gd name="adj2" fmla="val 87275"/>
            </a:avLst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20"/>
          <p:cNvSpPr/>
          <p:nvPr/>
        </p:nvSpPr>
        <p:spPr>
          <a:xfrm>
            <a:off x="8549660" y="1166734"/>
            <a:ext cx="2891100" cy="646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Embedding(topWords, 32)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8549660" y="2016966"/>
            <a:ext cx="2891100" cy="646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LSTM(</a:t>
            </a:r>
            <a:r>
              <a:rPr lang="es-CO" sz="180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256</a:t>
            </a: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8549660" y="2867197"/>
            <a:ext cx="2891100" cy="646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C71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TimeDistributed(Dense(128, activation=‘</a:t>
            </a:r>
            <a:r>
              <a:rPr lang="es-CO" sz="180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tanh</a:t>
            </a: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'))</a:t>
            </a: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626612" y="3907198"/>
            <a:ext cx="2891100" cy="455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LSTM(</a:t>
            </a:r>
            <a:r>
              <a:rPr lang="es-CO" sz="1700" dirty="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500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630621" y="4485212"/>
            <a:ext cx="2891100" cy="490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Dense(500) +Act(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“tanh”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626612" y="5100447"/>
            <a:ext cx="2891100" cy="490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Dense(24) + Act(</a:t>
            </a:r>
            <a:r>
              <a:rPr lang="es-CO" sz="1700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“sigmoid”</a:t>
            </a:r>
            <a:r>
              <a:rPr lang="es-CO" sz="17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sz="1700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6626612" y="5750383"/>
            <a:ext cx="2891100" cy="307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Compile(optimizer=“rmsprop")</a:t>
            </a:r>
            <a:endParaRPr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626612" y="6209626"/>
            <a:ext cx="2891100" cy="338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acc: </a:t>
            </a:r>
            <a:r>
              <a:rPr lang="es-CO" sz="1800" b="1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0.2086</a:t>
            </a:r>
            <a:endParaRPr sz="1800"/>
          </a:p>
        </p:txBody>
      </p:sp>
      <p:cxnSp>
        <p:nvCxnSpPr>
          <p:cNvPr id="203" name="Google Shape;203;p20"/>
          <p:cNvCxnSpPr>
            <a:stCxn id="191" idx="2"/>
            <a:endCxn id="198" idx="1"/>
          </p:cNvCxnSpPr>
          <p:nvPr/>
        </p:nvCxnSpPr>
        <p:spPr>
          <a:xfrm rot="-5400000" flipH="1">
            <a:off x="5926777" y="3435248"/>
            <a:ext cx="621300" cy="778200"/>
          </a:xfrm>
          <a:prstGeom prst="bent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p20"/>
          <p:cNvCxnSpPr>
            <a:stCxn id="197" idx="2"/>
            <a:endCxn id="198" idx="3"/>
          </p:cNvCxnSpPr>
          <p:nvPr/>
        </p:nvCxnSpPr>
        <p:spPr>
          <a:xfrm rot="5400000">
            <a:off x="9445760" y="3585547"/>
            <a:ext cx="621300" cy="477600"/>
          </a:xfrm>
          <a:prstGeom prst="bent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20"/>
          <p:cNvSpPr/>
          <p:nvPr/>
        </p:nvSpPr>
        <p:spPr>
          <a:xfrm>
            <a:off x="910650" y="1018025"/>
            <a:ext cx="6484500" cy="2600700"/>
          </a:xfrm>
          <a:prstGeom prst="rect">
            <a:avLst/>
          </a:prstGeom>
          <a:solidFill>
            <a:schemeClr val="accent1">
              <a:alpha val="21960"/>
            </a:schemeClr>
          </a:solidFill>
          <a:ln w="28575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8364265" y="1025507"/>
            <a:ext cx="3310800" cy="2600700"/>
          </a:xfrm>
          <a:prstGeom prst="rect">
            <a:avLst/>
          </a:prstGeom>
          <a:solidFill>
            <a:srgbClr val="1B4E68">
              <a:alpha val="21960"/>
            </a:srgbClr>
          </a:solidFill>
          <a:ln w="28575" cap="flat" cmpd="sng">
            <a:solidFill>
              <a:srgbClr val="1B4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7" name="Google Shape;207;p20"/>
          <p:cNvSpPr/>
          <p:nvPr/>
        </p:nvSpPr>
        <p:spPr>
          <a:xfrm rot="-5400000">
            <a:off x="-713399" y="2100950"/>
            <a:ext cx="2585100" cy="434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Image</a:t>
            </a:r>
            <a:endParaRPr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8" name="Google Shape;208;p20"/>
          <p:cNvSpPr/>
          <p:nvPr/>
        </p:nvSpPr>
        <p:spPr>
          <a:xfrm rot="-5400000">
            <a:off x="6725551" y="2164925"/>
            <a:ext cx="2585100" cy="415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Text</a:t>
            </a:r>
            <a:endParaRPr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306700" y="431443"/>
            <a:ext cx="10515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tang"/>
              <a:buNone/>
            </a:pPr>
            <a:r>
              <a:rPr lang="es-CO" sz="6000" dirty="0">
                <a:latin typeface="Batang"/>
                <a:ea typeface="Batang"/>
                <a:cs typeface="Batang"/>
                <a:sym typeface="Batang"/>
              </a:rPr>
              <a:t>Conclusions</a:t>
            </a:r>
            <a:endParaRPr sz="6000" b="0" i="0" u="none" strike="noStrike" cap="none" dirty="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1"/>
          </p:nvPr>
        </p:nvSpPr>
        <p:spPr>
          <a:xfrm>
            <a:off x="400050" y="1584650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O" sz="3600" b="0" dirty="0">
                <a:latin typeface="Batang"/>
                <a:ea typeface="Batang"/>
                <a:cs typeface="Batang"/>
                <a:sym typeface="Batang"/>
              </a:rPr>
              <a:t>Our Neuronal Network improves the performance when we merged the image and text models.</a:t>
            </a:r>
            <a:endParaRPr sz="3600" b="0" dirty="0">
              <a:latin typeface="Batang"/>
              <a:ea typeface="Batang"/>
              <a:cs typeface="Batang"/>
              <a:sym typeface="Batang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O" sz="3600" b="0" dirty="0">
                <a:latin typeface="Batang"/>
                <a:ea typeface="Batang"/>
                <a:cs typeface="Batang"/>
                <a:sym typeface="Batang"/>
              </a:rPr>
              <a:t>Machine Learning Algorithm gives a better performance than our Deep Learning Algorithm.</a:t>
            </a:r>
            <a:endParaRPr sz="3600" b="0" dirty="0">
              <a:latin typeface="Batang"/>
              <a:ea typeface="Batang"/>
              <a:cs typeface="Batang"/>
              <a:sym typeface="Batang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tang"/>
              <a:buChar char="•"/>
            </a:pPr>
            <a:r>
              <a:rPr lang="es-CO" sz="3600" b="0" dirty="0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Hacking skills </a:t>
            </a:r>
            <a:r>
              <a:rPr lang="es-CO" sz="3600" b="0" dirty="0">
                <a:latin typeface="Batang"/>
                <a:ea typeface="Batang"/>
                <a:cs typeface="Batang"/>
                <a:sym typeface="Batang"/>
              </a:rPr>
              <a:t>helps to get a better job classifying but it is still complex to find the most efficient.</a:t>
            </a:r>
            <a:endParaRPr sz="3600" b="0" dirty="0">
              <a:latin typeface="Batang"/>
              <a:ea typeface="Batang"/>
              <a:cs typeface="Batang"/>
              <a:sym typeface="Batang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0" dirty="0">
              <a:latin typeface="Batang"/>
              <a:ea typeface="Batang"/>
              <a:cs typeface="Batang"/>
              <a:sym typeface="Batang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0" dirty="0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407</Words>
  <Application>Microsoft Macintosh PowerPoint</Application>
  <PresentationFormat>Panorámica</PresentationFormat>
  <Paragraphs>102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Batang</vt:lpstr>
      <vt:lpstr>Arial</vt:lpstr>
      <vt:lpstr>Calibri</vt:lpstr>
      <vt:lpstr>Office Theme</vt:lpstr>
      <vt:lpstr>Final Project  Deep Learning and Neural Networks</vt:lpstr>
      <vt:lpstr>Machine learning</vt:lpstr>
      <vt:lpstr>Presentación de PowerPoint</vt:lpstr>
      <vt:lpstr>Presentación de PowerPoint</vt:lpstr>
      <vt:lpstr>Conclusions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Deep Learning and Neural Networks</dc:title>
  <cp:lastModifiedBy>Saby Espinel Galvan</cp:lastModifiedBy>
  <cp:revision>9</cp:revision>
  <dcterms:modified xsi:type="dcterms:W3CDTF">2018-07-23T21:18:42Z</dcterms:modified>
</cp:coreProperties>
</file>