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5" r:id="rId6"/>
    <p:sldId id="256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64B7-E2C5-4D17-8CE2-27CC2A1DA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9EC1D-6EB5-412D-AD7E-DAE00207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B5337F-F610-4BD1-BA3E-07009072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FF37F0-E26B-4ED3-B274-24653B04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750CE-E9E6-447A-B333-DAA275C0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091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11F5B-19E1-410C-A922-E123062E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6EA9F4-3732-400F-945B-F0F67B69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FCDDE5-0EFB-4843-82BB-2CA18D48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016572-04B4-4FD6-8791-06C778CB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84639-2053-4F96-943E-420D900A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342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DEBC94-9C33-46C0-8AF2-0D8063998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06BBA3-3B52-41C4-9248-6357BB78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DFD7C-472D-41AB-AF49-CA59B884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D6737-5089-4F17-A8F1-D3F4DD41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47ADE-7146-4508-8C1F-E6D514D1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F302B-E105-4865-A804-E9D2153B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374F8-F012-4DC5-B61B-EED0266C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66614-7712-41AD-9378-01537477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86621-BDBD-4D74-A3AD-F838CADE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3507C7-10C0-4EFD-B0FD-D2B55AB6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573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508D5-5743-4A5D-A52F-F73AE160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4D7A5-F339-4388-8BD6-416090D0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DE803-719D-411E-90DD-17FF8F07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DAE15-9FCD-4340-928E-BA4E983F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55006-7004-4106-9314-ED906646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064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5682-50F2-4863-B571-E534B4AB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454847-C06B-473A-BFE6-F6CCBDA4D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222C6-79AF-4195-BB80-E394844B3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A77A3C-60EB-4A93-8680-B0DDE018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C6F985-54A1-49F7-A6A1-185B5604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48AB01-2DA5-4C9D-8B68-D323A9B4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56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C0CBE-026D-48EC-8A4E-43B16D25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8B21E-B9E1-42AF-8837-F5D6D1B3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8EEB56-2C60-49A0-936C-6886D54F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B2AF5A-2025-47EB-9638-D9219FEAF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94258F-80DF-4336-9E83-032E9B0F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6A2715-0CC9-4492-B754-1BC813C9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B84F3B-4E81-4E79-8CF2-01418AFF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80EC06-7F89-4B5F-9C3A-6B330777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672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5EE6F-AC50-443E-85E3-D8F95677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C2DB63-5A47-45BD-B5F6-BDA5E8F9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25241A-9BED-4E78-9556-737514D3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D7C606-D8C6-4950-B602-4A77123D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620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4B3EC7-4B57-4E75-B4AD-0223F627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4AC38C-73AD-40E0-BE0B-BB07F18D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63857F-3C30-4BD3-9B52-427AA625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439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F4B02-1C2B-47A7-BE66-5FDB06B4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02C96-222D-4A64-8AA6-A8CDE6800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48AEB5-7E5B-4C2A-8FF9-A7D04F4D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583D8-CE40-4AC8-A04F-745E5932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893522-6464-418E-9C48-36D7AFD0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6C13C0-E1F0-4A5D-8889-21F44C3E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728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BCCE-70EE-42F1-97B6-FB9CF9B1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9DCB39-A835-42E7-9DF0-BD711222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56FC3B-6E66-4CCE-8D4F-F88D58698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FEBF5E-A3EA-4327-829A-ED4598F8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47E120-1FC1-4EB4-8681-FBD7D10A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C36FF7-B920-43CF-8530-C7DE5E8C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133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6B8744-9090-4FD9-B657-9CB7E3E9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0889A-B0DD-4601-B0CC-6430727B4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550229-59FE-4774-9FB1-EE635EBEC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CF5C0-5E53-48CB-B29F-5431204BCB99}" type="datetimeFigureOut">
              <a:rPr lang="es-CO" smtClean="0"/>
              <a:t>3/09/2024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0EBDF-6C9F-42CB-96A7-AD44701BB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FC7D0-EF03-422A-9067-82423502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18BF-A696-4C17-8B70-33247C0E70A2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510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E9A83-10D7-45CD-9877-926495472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595" y="195942"/>
            <a:ext cx="10650582" cy="727575"/>
          </a:xfrm>
        </p:spPr>
        <p:txBody>
          <a:bodyPr>
            <a:normAutofit/>
          </a:bodyPr>
          <a:lstStyle/>
          <a:p>
            <a:r>
              <a:rPr lang="es-CO" sz="4400" b="1" i="0" dirty="0">
                <a:solidFill>
                  <a:srgbClr val="002060"/>
                </a:solidFill>
                <a:effectLst/>
                <a:latin typeface="-apple-system"/>
              </a:rPr>
              <a:t>Selectores descendentes de CSS</a:t>
            </a:r>
            <a:endParaRPr lang="es-CO" sz="4400" dirty="0">
              <a:solidFill>
                <a:srgbClr val="00206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A337F-EF4C-4DFB-98F8-8A05B2AD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67" y="1097281"/>
            <a:ext cx="4004057" cy="2669501"/>
          </a:xfrm>
        </p:spPr>
        <p:txBody>
          <a:bodyPr>
            <a:normAutofit/>
          </a:bodyPr>
          <a:lstStyle/>
          <a:p>
            <a:pPr algn="just"/>
            <a:r>
              <a:rPr lang="es-ES" sz="1800" b="0" i="0" dirty="0">
                <a:solidFill>
                  <a:srgbClr val="111111"/>
                </a:solidFill>
                <a:effectLst/>
                <a:latin typeface="-apple-system"/>
              </a:rPr>
              <a:t>Son utilizados para seleccionar elementos específicos dentro de otros elementos en una jerarquía. Estos selectores permiten aplicar estilos o manipular elementos que están anidados o son hijos y nietos de otros elementos. La sintaxis para utilizar selectores descendentes en CSS es mediante el uso del espacio entre los selectores.</a:t>
            </a:r>
            <a:endParaRPr lang="es-CO" sz="1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CDC4F1-3AEF-4516-9806-A19B77A128FA}"/>
              </a:ext>
            </a:extLst>
          </p:cNvPr>
          <p:cNvSpPr txBox="1"/>
          <p:nvPr/>
        </p:nvSpPr>
        <p:spPr>
          <a:xfrm>
            <a:off x="4285397" y="923517"/>
            <a:ext cx="750600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"contenedor"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titulo principal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Este es un parrafo dentro del parrafo.&lt;/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"subcontenedor"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Este es un parrafo dentro del subcontenedor.&lt;/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Este es otro parrafo dentro del subcontenedor.&lt;/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"contenedor"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titulo principal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Este es un parrafo dentro del parrafo.&lt;/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"subcontenedor"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Este es un parrafo dentro del subcontenedor</a:t>
            </a:r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Este es otro parrafo dentro del subcontenedor</a:t>
            </a:r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CO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7CC0D5-5D2C-4523-AC35-79E1E516805C}"/>
              </a:ext>
            </a:extLst>
          </p:cNvPr>
          <p:cNvSpPr txBox="1"/>
          <p:nvPr/>
        </p:nvSpPr>
        <p:spPr>
          <a:xfrm>
            <a:off x="4584219" y="4995333"/>
            <a:ext cx="60938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.contenedor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.subcontenedor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C9C007E-FD94-483C-BF76-9708A442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5" y="3760728"/>
            <a:ext cx="2840157" cy="29013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B2B0ABF-64BC-445C-B7B0-D0857E177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07" y="68255"/>
            <a:ext cx="1331168" cy="1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5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7DAD37-A6A0-4233-913E-BF19615056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41FC79D-BED5-4988-82A6-5FB1CBE894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201229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5C6CB6-5282-4F4E-BABD-18D65D4A6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07" y="68255"/>
            <a:ext cx="1331168" cy="1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1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412EB-F8C4-46D9-8B62-B0B1C9DA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09" y="109183"/>
            <a:ext cx="10515600" cy="1166842"/>
          </a:xfrm>
        </p:spPr>
        <p:txBody>
          <a:bodyPr/>
          <a:lstStyle/>
          <a:p>
            <a:r>
              <a:rPr lang="es-CO" b="1" i="0" dirty="0">
                <a:solidFill>
                  <a:srgbClr val="002060"/>
                </a:solidFill>
                <a:effectLst/>
                <a:latin typeface="-apple-system"/>
              </a:rPr>
              <a:t>Selector de hijo directo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9275CD-2C11-48A7-B5E1-6183EDC45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2010" y="1136691"/>
            <a:ext cx="432634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Selecciona elementos que son hijos directos de otro elemento. Utiliza el símbolo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&gt;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para separar los selectores. La notación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&gt;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se utiliza para indicar la relación de padre-hijo directo entre los elementos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E1192B-E515-42C6-987A-DD0C5D592564}"/>
              </a:ext>
            </a:extLst>
          </p:cNvPr>
          <p:cNvSpPr txBox="1"/>
          <p:nvPr/>
        </p:nvSpPr>
        <p:spPr>
          <a:xfrm>
            <a:off x="5366983" y="1126970"/>
            <a:ext cx="60937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/>
              <a:t>&lt;div  class="contenedor"&gt;</a:t>
            </a:r>
          </a:p>
          <a:p>
            <a:r>
              <a:rPr lang="es-CO" sz="1600" dirty="0"/>
              <a:t>        &lt;h1&gt;titulo principal&lt;/h1&gt;</a:t>
            </a:r>
          </a:p>
          <a:p>
            <a:r>
              <a:rPr lang="es-CO" sz="1600" dirty="0"/>
              <a:t>        &lt;p&gt;Este es un parrafo dentro del parrafo.&lt;/p&gt;</a:t>
            </a:r>
          </a:p>
          <a:p>
            <a:r>
              <a:rPr lang="es-CO" sz="1600" dirty="0"/>
              <a:t>        &lt;div class="subcontenedor"&gt;</a:t>
            </a:r>
          </a:p>
          <a:p>
            <a:r>
              <a:rPr lang="es-CO" sz="1600" dirty="0"/>
              <a:t>            &lt;p&gt;Este es un parrafo dentro del subcontenedor.&lt;/p&gt;</a:t>
            </a:r>
          </a:p>
          <a:p>
            <a:r>
              <a:rPr lang="es-CO" sz="1600" dirty="0"/>
              <a:t>        &lt;/div&gt;</a:t>
            </a:r>
          </a:p>
          <a:p>
            <a:r>
              <a:rPr lang="es-CO" sz="1600" dirty="0"/>
              <a:t>    &lt;/div&gt;</a:t>
            </a:r>
          </a:p>
          <a:p>
            <a:endParaRPr lang="es-CO" sz="1600" dirty="0"/>
          </a:p>
          <a:p>
            <a:r>
              <a:rPr lang="es-CO" sz="1600" dirty="0"/>
              <a:t>    &lt;div  class="contenedor"&gt;</a:t>
            </a:r>
          </a:p>
          <a:p>
            <a:r>
              <a:rPr lang="es-CO" sz="1600" dirty="0"/>
              <a:t>        &lt;h1&gt;titulo principal&lt;/h1&gt;</a:t>
            </a:r>
          </a:p>
          <a:p>
            <a:r>
              <a:rPr lang="es-CO" sz="1600" dirty="0"/>
              <a:t>        &lt;p&gt;Este es un parrafo dentro del parrafo.&lt;/p&gt;</a:t>
            </a:r>
          </a:p>
          <a:p>
            <a:r>
              <a:rPr lang="es-CO" sz="1600" dirty="0"/>
              <a:t>        &lt;div class="subcontenedor"&gt;</a:t>
            </a:r>
          </a:p>
          <a:p>
            <a:r>
              <a:rPr lang="es-CO" sz="1600" dirty="0"/>
              <a:t>            &lt;p&gt;Este es un parrafo dentro del subcontenedor.&lt;/p&gt;</a:t>
            </a:r>
          </a:p>
          <a:p>
            <a:r>
              <a:rPr lang="es-CO" sz="1600" dirty="0"/>
              <a:t>            &lt;p&gt;Este es otro parrafo dentro del subcontenedor.&lt;/p&gt;</a:t>
            </a:r>
          </a:p>
          <a:p>
            <a:r>
              <a:rPr lang="es-CO" sz="1600" dirty="0"/>
              <a:t>        &lt;/div&gt;</a:t>
            </a:r>
          </a:p>
          <a:p>
            <a:r>
              <a:rPr lang="es-CO" sz="1600" dirty="0"/>
              <a:t>    &lt;/div&gt;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37112D-C49B-4AF4-B789-F418E84ABA47}"/>
              </a:ext>
            </a:extLst>
          </p:cNvPr>
          <p:cNvSpPr txBox="1"/>
          <p:nvPr/>
        </p:nvSpPr>
        <p:spPr>
          <a:xfrm>
            <a:off x="5575109" y="5158843"/>
            <a:ext cx="40454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 &lt;style&gt;</a:t>
            </a:r>
          </a:p>
          <a:p>
            <a:r>
              <a:rPr lang="es-ES" sz="1600" dirty="0"/>
              <a:t>        .contenedor .subcontenedor {</a:t>
            </a:r>
          </a:p>
          <a:p>
            <a:r>
              <a:rPr lang="es-ES" sz="1600" dirty="0"/>
              <a:t>            color: red;</a:t>
            </a:r>
          </a:p>
          <a:p>
            <a:r>
              <a:rPr lang="es-ES" sz="1600" dirty="0"/>
              <a:t>        }</a:t>
            </a:r>
          </a:p>
          <a:p>
            <a:endParaRPr lang="es-ES" sz="1600" dirty="0"/>
          </a:p>
          <a:p>
            <a:r>
              <a:rPr lang="es-ES" sz="1600" dirty="0"/>
              <a:t>    &lt;/style&gt;</a:t>
            </a:r>
            <a:endParaRPr lang="es-CO" sz="16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BC19B6A-4A0C-48B1-A9C7-24BF7502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7" y="4150987"/>
            <a:ext cx="3068471" cy="25775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E13896-BF18-4ADC-B61D-577A86D45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07" y="68255"/>
            <a:ext cx="1331168" cy="1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4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A9001-92A3-4C79-AD00-04152F84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5" y="187704"/>
            <a:ext cx="10515600" cy="794935"/>
          </a:xfrm>
        </p:spPr>
        <p:txBody>
          <a:bodyPr/>
          <a:lstStyle/>
          <a:p>
            <a:r>
              <a:rPr lang="es-CO" b="1" i="0" dirty="0">
                <a:solidFill>
                  <a:srgbClr val="0070C0"/>
                </a:solidFill>
                <a:effectLst/>
                <a:latin typeface="-apple-system"/>
              </a:rPr>
              <a:t>Selector de hermano adyacente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E23CD-2851-4618-9E14-01CEFC51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7" y="982639"/>
            <a:ext cx="4129586" cy="211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0" i="0" dirty="0">
                <a:solidFill>
                  <a:srgbClr val="111111"/>
                </a:solidFill>
                <a:effectLst/>
                <a:latin typeface="-apple-system"/>
              </a:rPr>
              <a:t>Selecciona el primer elemento adyacente que sigue inmediatamente al otro elemento en la estructura HTML. Esto significa que el segundo elemento debe estar inmediatamente después del primer elemento y deben compartir el mismo padre.</a:t>
            </a:r>
            <a:endParaRPr lang="es-CO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C913D1-655D-420A-94FD-B4C26AA36044}"/>
              </a:ext>
            </a:extLst>
          </p:cNvPr>
          <p:cNvSpPr txBox="1"/>
          <p:nvPr/>
        </p:nvSpPr>
        <p:spPr>
          <a:xfrm>
            <a:off x="4669240" y="1155090"/>
            <a:ext cx="6861412" cy="17543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effectLst/>
                <a:latin typeface="Consolas" panose="020B0609020204030204" pitchFamily="49" charset="0"/>
              </a:rPr>
              <a:t>este es el primer parrafo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"p2"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effectLst/>
                <a:latin typeface="Consolas" panose="020B0609020204030204" pitchFamily="49" charset="0"/>
              </a:rPr>
              <a:t>este es el segundo parrafo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"p3"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effectLst/>
                <a:latin typeface="Consolas" panose="020B0609020204030204" pitchFamily="49" charset="0"/>
              </a:rPr>
              <a:t>este es el segundo parrafo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"p4"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effectLst/>
                <a:latin typeface="Consolas" panose="020B0609020204030204" pitchFamily="49" charset="0"/>
              </a:rPr>
              <a:t>este es el cuarto parrafo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E74679-3296-4416-8752-E258DF50ECCB}"/>
              </a:ext>
            </a:extLst>
          </p:cNvPr>
          <p:cNvSpPr txBox="1"/>
          <p:nvPr/>
        </p:nvSpPr>
        <p:spPr>
          <a:xfrm>
            <a:off x="5172361" y="2909416"/>
            <a:ext cx="609372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C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.p1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.p2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.p1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.p2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.p3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darkblue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.p1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.p2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.p3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.p1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.p2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.p3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O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.p4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C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C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8FEE48C-8534-4D0F-8728-D7D990CC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5" y="3500700"/>
            <a:ext cx="3368156" cy="2514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93A532-1314-43F9-8615-AEF8E04CF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07" y="68255"/>
            <a:ext cx="1331168" cy="1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88328-9559-4CC7-B855-263892FB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789"/>
          </a:xfrm>
        </p:spPr>
        <p:txBody>
          <a:bodyPr>
            <a:normAutofit/>
          </a:bodyPr>
          <a:lstStyle/>
          <a:p>
            <a:pPr algn="ctr"/>
            <a:r>
              <a:rPr lang="es-CO" sz="3200" b="1" i="0" dirty="0">
                <a:solidFill>
                  <a:srgbClr val="002060"/>
                </a:solidFill>
                <a:effectLst/>
                <a:latin typeface="-apple-system"/>
              </a:rPr>
              <a:t>Pseudo Elementos</a:t>
            </a:r>
            <a:endParaRPr lang="es-CO" sz="32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CAF65-21F6-413E-A50A-39430480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085398"/>
            <a:ext cx="5968999" cy="2601232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AutoNum type="arabicPeriod"/>
            </a:pPr>
            <a:r>
              <a:rPr lang="es-ES" sz="18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1800" b="1" i="0" dirty="0">
                <a:solidFill>
                  <a:srgbClr val="FF0000"/>
                </a:solidFill>
                <a:effectLst/>
                <a:latin typeface="-apple-system"/>
              </a:rPr>
              <a:t>::</a:t>
            </a:r>
            <a:r>
              <a:rPr lang="es-ES" sz="1800" b="1" i="0" dirty="0">
                <a:solidFill>
                  <a:srgbClr val="111111"/>
                </a:solidFill>
                <a:effectLst/>
                <a:latin typeface="-apple-system"/>
              </a:rPr>
              <a:t>before</a:t>
            </a:r>
            <a:r>
              <a:rPr lang="es-ES" sz="1800" b="0" i="0" dirty="0">
                <a:solidFill>
                  <a:srgbClr val="111111"/>
                </a:solidFill>
                <a:effectLst/>
                <a:latin typeface="-apple-system"/>
              </a:rPr>
              <a:t> - Coloca contenido antes del contenido del elemento.</a:t>
            </a:r>
          </a:p>
          <a:p>
            <a:pPr marL="514350" indent="-514350" algn="l">
              <a:buAutoNum type="arabicPeriod"/>
            </a:pPr>
            <a:r>
              <a:rPr lang="es-ES" sz="18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1800" b="1" i="0" dirty="0">
                <a:solidFill>
                  <a:srgbClr val="FF0000"/>
                </a:solidFill>
                <a:effectLst/>
                <a:latin typeface="-apple-system"/>
              </a:rPr>
              <a:t>::</a:t>
            </a:r>
            <a:r>
              <a:rPr lang="es-ES" sz="1800" b="1" i="0" dirty="0">
                <a:solidFill>
                  <a:srgbClr val="111111"/>
                </a:solidFill>
                <a:effectLst/>
                <a:latin typeface="-apple-system"/>
              </a:rPr>
              <a:t>after</a:t>
            </a:r>
            <a:r>
              <a:rPr lang="es-ES" sz="1800" b="0" i="0" dirty="0">
                <a:solidFill>
                  <a:srgbClr val="111111"/>
                </a:solidFill>
                <a:effectLst/>
                <a:latin typeface="-apple-system"/>
              </a:rPr>
              <a:t> - Inserta contenido después del texto dentro del elemento.</a:t>
            </a:r>
          </a:p>
          <a:p>
            <a:pPr marL="514350" indent="-514350" algn="l">
              <a:buAutoNum type="arabicPeriod"/>
            </a:pPr>
            <a:r>
              <a:rPr lang="es-ES" sz="1800" b="1" i="0" dirty="0">
                <a:solidFill>
                  <a:srgbClr val="002060"/>
                </a:solidFill>
                <a:effectLst/>
                <a:latin typeface="-apple-system"/>
              </a:rPr>
              <a:t> </a:t>
            </a:r>
            <a:r>
              <a:rPr lang="es-ES" sz="1800" b="1" i="0" dirty="0">
                <a:solidFill>
                  <a:srgbClr val="FF0000"/>
                </a:solidFill>
                <a:effectLst/>
                <a:latin typeface="-apple-system"/>
              </a:rPr>
              <a:t>::</a:t>
            </a:r>
            <a:r>
              <a:rPr lang="es-ES" sz="1800" b="1" i="0" dirty="0">
                <a:solidFill>
                  <a:srgbClr val="111111"/>
                </a:solidFill>
                <a:effectLst/>
                <a:latin typeface="-apple-system"/>
              </a:rPr>
              <a:t>first-letter</a:t>
            </a:r>
            <a:r>
              <a:rPr lang="es-ES" sz="1800" b="0" i="0" dirty="0">
                <a:solidFill>
                  <a:srgbClr val="111111"/>
                </a:solidFill>
                <a:effectLst/>
                <a:latin typeface="-apple-system"/>
              </a:rPr>
              <a:t> - Aplica estilos a la primera letra del contenido de texto dentro del elemento seleccionado.</a:t>
            </a:r>
          </a:p>
          <a:p>
            <a:pPr marL="514350" indent="-514350" algn="l">
              <a:buAutoNum type="arabicPeriod"/>
            </a:pPr>
            <a:r>
              <a:rPr lang="es-ES" sz="18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1800" b="1" i="0" dirty="0">
                <a:solidFill>
                  <a:srgbClr val="FF0000"/>
                </a:solidFill>
                <a:effectLst/>
                <a:latin typeface="-apple-system"/>
              </a:rPr>
              <a:t>::</a:t>
            </a:r>
            <a:r>
              <a:rPr lang="es-ES" sz="1800" b="1" i="0" dirty="0">
                <a:solidFill>
                  <a:srgbClr val="111111"/>
                </a:solidFill>
                <a:effectLst/>
                <a:latin typeface="-apple-system"/>
              </a:rPr>
              <a:t>first-line</a:t>
            </a:r>
            <a:r>
              <a:rPr lang="es-ES" sz="1800" b="0" i="0" dirty="0">
                <a:solidFill>
                  <a:srgbClr val="111111"/>
                </a:solidFill>
                <a:effectLst/>
                <a:latin typeface="-apple-system"/>
              </a:rPr>
              <a:t> - Aplica estilos a la primera línea completa de texto dentro del elemento seleccionado.</a:t>
            </a:r>
          </a:p>
          <a:p>
            <a:pPr marL="514350" indent="-514350" algn="l">
              <a:buAutoNum type="arabicPeriod"/>
            </a:pPr>
            <a:r>
              <a:rPr lang="es-ES" sz="18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1800" b="1" i="0" dirty="0">
                <a:solidFill>
                  <a:srgbClr val="FF0000"/>
                </a:solidFill>
                <a:effectLst/>
                <a:latin typeface="-apple-system"/>
              </a:rPr>
              <a:t>::</a:t>
            </a:r>
            <a:r>
              <a:rPr lang="es-ES" sz="1800" b="1" i="0" dirty="0">
                <a:solidFill>
                  <a:srgbClr val="111111"/>
                </a:solidFill>
                <a:effectLst/>
                <a:latin typeface="-apple-system"/>
              </a:rPr>
              <a:t>selection</a:t>
            </a:r>
            <a:r>
              <a:rPr lang="es-ES" sz="1800" b="0" i="0" dirty="0">
                <a:solidFill>
                  <a:srgbClr val="111111"/>
                </a:solidFill>
                <a:effectLst/>
                <a:latin typeface="-apple-system"/>
              </a:rPr>
              <a:t> - Permite estilizar el texto seleccionado por el usuario.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D4EA04-4096-4F4A-9544-C82D90A58C9C}"/>
              </a:ext>
            </a:extLst>
          </p:cNvPr>
          <p:cNvSpPr txBox="1"/>
          <p:nvPr/>
        </p:nvSpPr>
        <p:spPr>
          <a:xfrm>
            <a:off x="7518400" y="1264921"/>
            <a:ext cx="3367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selector::before {</a:t>
            </a:r>
          </a:p>
          <a:p>
            <a:r>
              <a:rPr lang="es-CO" dirty="0"/>
              <a:t>  </a:t>
            </a:r>
            <a:r>
              <a:rPr lang="es-CO" dirty="0" err="1"/>
              <a:t>content</a:t>
            </a:r>
            <a:r>
              <a:rPr lang="es-CO" dirty="0"/>
              <a:t>: "texto";</a:t>
            </a:r>
          </a:p>
          <a:p>
            <a:r>
              <a:rPr lang="es-CO" dirty="0"/>
              <a:t>  ...estilos...</a:t>
            </a:r>
          </a:p>
          <a:p>
            <a:r>
              <a:rPr lang="es-CO" dirty="0"/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D51074-6A9B-4B14-9AA2-1B5AA838FE8A}"/>
              </a:ext>
            </a:extLst>
          </p:cNvPr>
          <p:cNvSpPr txBox="1"/>
          <p:nvPr/>
        </p:nvSpPr>
        <p:spPr>
          <a:xfrm>
            <a:off x="7518400" y="2801257"/>
            <a:ext cx="3439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selector::after {</a:t>
            </a:r>
          </a:p>
          <a:p>
            <a:r>
              <a:rPr lang="es-CO" dirty="0"/>
              <a:t>  </a:t>
            </a:r>
            <a:r>
              <a:rPr lang="es-CO" dirty="0" err="1"/>
              <a:t>content</a:t>
            </a:r>
            <a:r>
              <a:rPr lang="es-CO" dirty="0"/>
              <a:t>: "texto";</a:t>
            </a:r>
          </a:p>
          <a:p>
            <a:r>
              <a:rPr lang="es-CO" dirty="0"/>
              <a:t>  ...estilos...</a:t>
            </a:r>
          </a:p>
          <a:p>
            <a:r>
              <a:rPr lang="es-CO" dirty="0"/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46F17A-7949-4E57-BBFB-2AD437AE8F7B}"/>
              </a:ext>
            </a:extLst>
          </p:cNvPr>
          <p:cNvSpPr txBox="1"/>
          <p:nvPr/>
        </p:nvSpPr>
        <p:spPr>
          <a:xfrm>
            <a:off x="7649028" y="4337593"/>
            <a:ext cx="3439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selector::first-letter {</a:t>
            </a:r>
          </a:p>
          <a:p>
            <a:r>
              <a:rPr lang="en-US" dirty="0"/>
              <a:t>  font-weight: bold;</a:t>
            </a:r>
          </a:p>
          <a:p>
            <a:r>
              <a:rPr lang="en-US" dirty="0"/>
              <a:t>  color: red;</a:t>
            </a:r>
          </a:p>
          <a:p>
            <a:r>
              <a:rPr lang="en-US" dirty="0"/>
              <a:t>  ...</a:t>
            </a:r>
            <a:r>
              <a:rPr lang="en-US" dirty="0" err="1"/>
              <a:t>estilos</a:t>
            </a:r>
            <a:r>
              <a:rPr lang="en-US" dirty="0"/>
              <a:t>...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06C0A0-6E45-4DE4-A15B-AD09939DC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07" y="11984"/>
            <a:ext cx="1331168" cy="1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193BC-64D0-4D66-98E3-DD56A90A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79" y="147012"/>
            <a:ext cx="10515600" cy="948363"/>
          </a:xfrm>
        </p:spPr>
        <p:txBody>
          <a:bodyPr/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-apple-system"/>
              </a:rPr>
              <a:t>Que es Pseudo código o Pseudo Clases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BEEEE-905B-41CB-A999-9E0A8858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386" y="1448516"/>
            <a:ext cx="6786489" cy="48974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b="1" i="0" dirty="0">
                <a:solidFill>
                  <a:srgbClr val="002060"/>
                </a:solidFill>
                <a:effectLst/>
                <a:latin typeface="-apple-system"/>
              </a:rPr>
              <a:t>PSEUDO CLASSES  </a:t>
            </a:r>
          </a:p>
          <a:p>
            <a:pPr marL="0" indent="0">
              <a:buNone/>
            </a:pPr>
            <a:r>
              <a:rPr lang="es-ES" sz="2300" b="0" i="0" dirty="0">
                <a:solidFill>
                  <a:srgbClr val="111111"/>
                </a:solidFill>
                <a:effectLst/>
                <a:latin typeface="-apple-system"/>
              </a:rPr>
              <a:t>Se refiere a una sintaxis especial que se utiliza para seleccionar elementos específicos (Selectores) y complementar estilos de “eventos” a ellos. Los pseudo-códigos en CSS se escriben con dos puntos (:) seguidos de un identificador que define el estado o la posición de los elementos seleccionados.  </a:t>
            </a:r>
            <a:r>
              <a:rPr lang="es-ES" sz="2300" dirty="0">
                <a:solidFill>
                  <a:srgbClr val="111111"/>
                </a:solidFill>
                <a:latin typeface="-apple-system"/>
              </a:rPr>
              <a:t>Estados de un botón en CSS</a:t>
            </a:r>
          </a:p>
          <a:p>
            <a:pPr marL="0" indent="0">
              <a:buNone/>
            </a:pPr>
            <a:endParaRPr lang="es-ES" sz="2300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es-ES" sz="2300" b="1" dirty="0">
                <a:solidFill>
                  <a:srgbClr val="002060"/>
                </a:solidFill>
                <a:latin typeface="-apple-system"/>
              </a:rPr>
              <a:t>Default: </a:t>
            </a:r>
            <a:r>
              <a:rPr lang="es-ES" sz="2300" dirty="0">
                <a:solidFill>
                  <a:srgbClr val="111111"/>
                </a:solidFill>
                <a:latin typeface="-apple-system"/>
              </a:rPr>
              <a:t>El estado normal del botón.</a:t>
            </a:r>
          </a:p>
          <a:p>
            <a:pPr marL="0" indent="0">
              <a:buNone/>
            </a:pPr>
            <a:r>
              <a:rPr lang="es-ES" sz="2300" b="1" dirty="0">
                <a:solidFill>
                  <a:srgbClr val="002060"/>
                </a:solidFill>
                <a:latin typeface="-apple-system"/>
              </a:rPr>
              <a:t>Hover: </a:t>
            </a:r>
            <a:r>
              <a:rPr lang="es-ES" sz="2300" dirty="0">
                <a:solidFill>
                  <a:srgbClr val="111111"/>
                </a:solidFill>
                <a:latin typeface="-apple-system"/>
              </a:rPr>
              <a:t>El estado cuando el cursor está sobre el botón.</a:t>
            </a:r>
          </a:p>
          <a:p>
            <a:pPr marL="0" indent="0">
              <a:buNone/>
            </a:pPr>
            <a:r>
              <a:rPr lang="es-ES" sz="2300" b="1" dirty="0">
                <a:solidFill>
                  <a:srgbClr val="002060"/>
                </a:solidFill>
                <a:latin typeface="-apple-system"/>
              </a:rPr>
              <a:t>Disabled: </a:t>
            </a:r>
            <a:r>
              <a:rPr lang="es-ES" sz="2300" dirty="0">
                <a:solidFill>
                  <a:srgbClr val="111111"/>
                </a:solidFill>
                <a:latin typeface="-apple-system"/>
              </a:rPr>
              <a:t>El estado cuando el botón está deshabilitado.</a:t>
            </a:r>
          </a:p>
          <a:p>
            <a:pPr marL="0" indent="0" algn="l">
              <a:buNone/>
            </a:pPr>
            <a:r>
              <a:rPr lang="es-ES" sz="2300" b="1" i="0" dirty="0">
                <a:solidFill>
                  <a:srgbClr val="002060"/>
                </a:solidFill>
                <a:effectLst/>
                <a:latin typeface="-apple-system"/>
              </a:rPr>
              <a:t>Focus</a:t>
            </a:r>
            <a:r>
              <a:rPr lang="es-ES" sz="2300" b="0" i="0" dirty="0">
                <a:solidFill>
                  <a:srgbClr val="002060"/>
                </a:solidFill>
                <a:effectLst/>
                <a:latin typeface="-apple-system"/>
              </a:rPr>
              <a:t>: </a:t>
            </a:r>
            <a:r>
              <a:rPr lang="es-ES" sz="2300" b="0" i="0" dirty="0">
                <a:solidFill>
                  <a:srgbClr val="111111"/>
                </a:solidFill>
                <a:effectLst/>
                <a:latin typeface="-apple-system"/>
              </a:rPr>
              <a:t>El estado cuando el botón está enfocado.</a:t>
            </a:r>
          </a:p>
          <a:p>
            <a:pPr marL="0" indent="0" algn="l">
              <a:buNone/>
            </a:pPr>
            <a:r>
              <a:rPr lang="es-ES" sz="2300" b="1" i="0" dirty="0">
                <a:solidFill>
                  <a:srgbClr val="002060"/>
                </a:solidFill>
                <a:effectLst/>
                <a:latin typeface="-apple-system"/>
              </a:rPr>
              <a:t>Active</a:t>
            </a:r>
            <a:r>
              <a:rPr lang="es-ES" sz="2300" b="0" i="0" dirty="0">
                <a:solidFill>
                  <a:srgbClr val="002060"/>
                </a:solidFill>
                <a:effectLst/>
                <a:latin typeface="-apple-system"/>
              </a:rPr>
              <a:t>: </a:t>
            </a:r>
            <a:r>
              <a:rPr lang="es-ES" sz="2300" b="0" i="0" dirty="0">
                <a:solidFill>
                  <a:srgbClr val="111111"/>
                </a:solidFill>
                <a:effectLst/>
                <a:latin typeface="-apple-system"/>
              </a:rPr>
              <a:t>El estado cuando el botón está siendo presionado.</a:t>
            </a:r>
          </a:p>
          <a:p>
            <a:pPr marL="0" indent="0">
              <a:buNone/>
            </a:pPr>
            <a:r>
              <a:rPr lang="es-ES" sz="2300" dirty="0">
                <a:solidFill>
                  <a:srgbClr val="111111"/>
                </a:solidFill>
                <a:latin typeface="-apple-system"/>
              </a:rPr>
              <a:t>En otras palabras, permiten aplicar estilos condicionales a los elementos HTML, teniendo en cuenta diferentes “estados o características”.</a:t>
            </a:r>
          </a:p>
          <a:p>
            <a:pPr marL="0" indent="0">
              <a:buNone/>
            </a:pPr>
            <a:r>
              <a:rPr lang="es-ES" sz="2300" dirty="0">
                <a:solidFill>
                  <a:srgbClr val="111111"/>
                </a:solidFill>
                <a:latin typeface="-apple-system"/>
              </a:rPr>
              <a:t> Esto permite personalizar la apariencia de los elementos en función de la interacción del usuario.</a:t>
            </a:r>
          </a:p>
          <a:p>
            <a:pPr marL="0" indent="0">
              <a:buNone/>
            </a:pPr>
            <a:endParaRPr lang="es-CO" sz="2000" b="1" dirty="0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BCAAF6-5CD7-40CE-B928-B44DB9391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07" y="11984"/>
            <a:ext cx="1331168" cy="13015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4352D2-D428-44D5-8B99-66219B7A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8" y="1313488"/>
            <a:ext cx="4891192" cy="479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0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87DBC-A18B-49B9-AE98-309F45323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06" y="278302"/>
            <a:ext cx="10278794" cy="1321898"/>
          </a:xfrm>
        </p:spPr>
        <p:txBody>
          <a:bodyPr>
            <a:normAutofit fontScale="90000"/>
          </a:bodyPr>
          <a:lstStyle/>
          <a:p>
            <a:r>
              <a:rPr lang="es-ES" sz="3600" b="1" i="0" dirty="0">
                <a:solidFill>
                  <a:srgbClr val="002060"/>
                </a:solidFill>
                <a:effectLst/>
                <a:latin typeface="-apple-system"/>
              </a:rPr>
              <a:t>Pseudo Código o Pseudo Clases de estados</a:t>
            </a:r>
            <a:b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A7FF97-44FA-48F4-807A-723B9953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205" y="1319555"/>
            <a:ext cx="11005625" cy="4610982"/>
          </a:xfrm>
        </p:spPr>
        <p:txBody>
          <a:bodyPr>
            <a:normAutofit fontScale="25000" lnSpcReduction="20000"/>
          </a:bodyPr>
          <a:lstStyle/>
          <a:p>
            <a:pPr marL="274638" indent="-274638" algn="l">
              <a:buAutoNum type="arabicPeriod"/>
            </a:pPr>
            <a:r>
              <a:rPr lang="es-ES" sz="8000" b="1" i="0" dirty="0">
                <a:solidFill>
                  <a:srgbClr val="002060"/>
                </a:solidFill>
                <a:effectLst/>
                <a:latin typeface="-apple-system"/>
              </a:rPr>
              <a:t> </a:t>
            </a:r>
            <a:r>
              <a:rPr lang="es-ES" sz="8000" b="1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es-ES" sz="8000" b="1" i="0" dirty="0" err="1">
                <a:solidFill>
                  <a:srgbClr val="111111"/>
                </a:solidFill>
                <a:effectLst/>
                <a:latin typeface="-apple-system"/>
              </a:rPr>
              <a:t>hover</a:t>
            </a: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s-ES" sz="8000" b="0" i="0" dirty="0">
                <a:solidFill>
                  <a:srgbClr val="002060"/>
                </a:solidFill>
                <a:effectLst/>
                <a:latin typeface="-apple-system"/>
              </a:rPr>
              <a:t>Se aplica cuando el cursor se coloca sobre un elemento. Permite aplicar estilos adicionales al elemento en ese estado.</a:t>
            </a:r>
          </a:p>
          <a:p>
            <a:pPr marL="274638" indent="-274638" algn="l">
              <a:buAutoNum type="arabicPeriod"/>
            </a:pP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8000" b="1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es-ES" sz="8000" b="1" i="0" dirty="0">
                <a:solidFill>
                  <a:srgbClr val="111111"/>
                </a:solidFill>
                <a:effectLst/>
                <a:latin typeface="-apple-system"/>
              </a:rPr>
              <a:t>active</a:t>
            </a: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s-ES" sz="8000" b="0" i="0" dirty="0">
                <a:solidFill>
                  <a:srgbClr val="002060"/>
                </a:solidFill>
                <a:effectLst/>
                <a:latin typeface="-apple-system"/>
              </a:rPr>
              <a:t>Se aplica cuando se hace clic o se interactúa activamente con un elemento. Se usa para aplicar estilos temporales mientras se mantiene presionado un botón o enlace.</a:t>
            </a:r>
          </a:p>
          <a:p>
            <a:pPr marL="274638" indent="-274638" algn="l">
              <a:buAutoNum type="arabicPeriod"/>
            </a:pP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8000" b="1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es-ES" sz="8000" b="1" i="0" dirty="0">
                <a:solidFill>
                  <a:srgbClr val="111111"/>
                </a:solidFill>
                <a:effectLst/>
                <a:latin typeface="-apple-system"/>
              </a:rPr>
              <a:t>focus</a:t>
            </a: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s-ES" sz="8000" b="0" i="0" dirty="0">
                <a:solidFill>
                  <a:srgbClr val="002060"/>
                </a:solidFill>
                <a:effectLst/>
                <a:latin typeface="-apple-system"/>
              </a:rPr>
              <a:t>Se aplica cuando un elemento tiene el foco o está seleccionado, como cuando se hace clic en un campo de entrada de formulario. Se utiliza para aplicar estilos especiales a elementos activos.</a:t>
            </a: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</a:p>
          <a:p>
            <a:pPr marL="274638" indent="-274638" algn="l">
              <a:buAutoNum type="arabicPeriod"/>
            </a:pP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8000" b="1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es-ES" sz="8000" b="1" i="0" dirty="0">
                <a:solidFill>
                  <a:srgbClr val="111111"/>
                </a:solidFill>
                <a:effectLst/>
                <a:latin typeface="-apple-system"/>
              </a:rPr>
              <a:t>visited</a:t>
            </a: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s-ES" sz="8000" b="0" i="0" dirty="0">
                <a:solidFill>
                  <a:srgbClr val="002060"/>
                </a:solidFill>
                <a:effectLst/>
                <a:latin typeface="-apple-system"/>
              </a:rPr>
              <a:t>Se aplica a los enlaces que ya han sido visitados. Permite establecer estilos diferentes para los enlaces visitados en comparación con los no visitados.</a:t>
            </a:r>
          </a:p>
          <a:p>
            <a:pPr marL="274638" indent="-274638" algn="l">
              <a:buAutoNum type="arabicPeriod"/>
            </a:pP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8000" b="1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es-ES" sz="8000" b="1" i="0" dirty="0">
                <a:solidFill>
                  <a:srgbClr val="111111"/>
                </a:solidFill>
                <a:effectLst/>
                <a:latin typeface="-apple-system"/>
              </a:rPr>
              <a:t>checked</a:t>
            </a: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s-ES" sz="8000" b="0" i="0" dirty="0">
                <a:solidFill>
                  <a:srgbClr val="002060"/>
                </a:solidFill>
                <a:effectLst/>
                <a:latin typeface="-apple-system"/>
              </a:rPr>
              <a:t>Selecciona los elementos que están seleccionados, como casillas de verificación o botones de opción.</a:t>
            </a:r>
          </a:p>
          <a:p>
            <a:pPr marL="274638" indent="-274638" algn="l">
              <a:buAutoNum type="arabicPeriod"/>
            </a:pP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8000" b="1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es-ES" sz="8000" b="1" i="0" dirty="0">
                <a:solidFill>
                  <a:srgbClr val="111111"/>
                </a:solidFill>
                <a:effectLst/>
                <a:latin typeface="-apple-system"/>
              </a:rPr>
              <a:t>disabled</a:t>
            </a: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s-ES" sz="8000" b="0" i="0" dirty="0">
                <a:solidFill>
                  <a:srgbClr val="002060"/>
                </a:solidFill>
                <a:effectLst/>
                <a:latin typeface="-apple-system"/>
              </a:rPr>
              <a:t>Selecciona los elementos que están deshabilitados.</a:t>
            </a:r>
          </a:p>
          <a:p>
            <a:pPr marL="274638" indent="-274638" algn="l">
              <a:buAutoNum type="arabicPeriod"/>
            </a:pP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8000" b="1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es-ES" sz="8000" b="1" i="0" dirty="0">
                <a:solidFill>
                  <a:srgbClr val="111111"/>
                </a:solidFill>
                <a:effectLst/>
                <a:latin typeface="-apple-system"/>
              </a:rPr>
              <a:t>enabled</a:t>
            </a: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s-ES" sz="8000" b="0" i="0" dirty="0">
                <a:solidFill>
                  <a:srgbClr val="002060"/>
                </a:solidFill>
                <a:effectLst/>
                <a:latin typeface="-apple-system"/>
              </a:rPr>
              <a:t>Selecciona los elementos que están habilitados.</a:t>
            </a:r>
          </a:p>
          <a:p>
            <a:pPr marL="274638" indent="-274638" algn="l">
              <a:buAutoNum type="arabicPeriod"/>
            </a:pP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8000" b="1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es-ES" sz="8000" b="1" i="0" dirty="0">
                <a:solidFill>
                  <a:srgbClr val="111111"/>
                </a:solidFill>
                <a:effectLst/>
                <a:latin typeface="-apple-system"/>
              </a:rPr>
              <a:t>invalid</a:t>
            </a: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s-ES" sz="8000" b="0" i="0" dirty="0">
                <a:solidFill>
                  <a:srgbClr val="002060"/>
                </a:solidFill>
                <a:effectLst/>
                <a:latin typeface="-apple-system"/>
              </a:rPr>
              <a:t>Selecciona los campos de entrada que contienen un valor inválido.</a:t>
            </a:r>
          </a:p>
          <a:p>
            <a:pPr marL="274638" indent="-274638" algn="l">
              <a:buAutoNum type="arabicPeriod"/>
            </a:pP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8000" b="1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es-ES" sz="8000" b="1" i="0" dirty="0">
                <a:solidFill>
                  <a:srgbClr val="111111"/>
                </a:solidFill>
                <a:effectLst/>
                <a:latin typeface="-apple-system"/>
              </a:rPr>
              <a:t>default</a:t>
            </a: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s-ES" sz="8000" b="0" i="0" dirty="0">
                <a:solidFill>
                  <a:srgbClr val="002060"/>
                </a:solidFill>
                <a:effectLst/>
                <a:latin typeface="-apple-system"/>
              </a:rPr>
              <a:t>Selecciona el valor predeterminado de un campo de entrada.</a:t>
            </a:r>
          </a:p>
          <a:p>
            <a:pPr marL="274638" indent="-274638" algn="l">
              <a:buAutoNum type="arabicPeriod"/>
            </a:pP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sz="9600" b="1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r>
              <a:rPr lang="es-ES" sz="8000" b="1" i="0" dirty="0">
                <a:solidFill>
                  <a:srgbClr val="111111"/>
                </a:solidFill>
                <a:effectLst/>
                <a:latin typeface="-apple-system"/>
              </a:rPr>
              <a:t>empty</a:t>
            </a:r>
            <a:r>
              <a:rPr lang="es-ES" sz="8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s-ES" sz="8000" b="0" i="0" dirty="0">
                <a:solidFill>
                  <a:srgbClr val="002060"/>
                </a:solidFill>
                <a:effectLst/>
                <a:latin typeface="-apple-system"/>
              </a:rPr>
              <a:t>Selecciona elementos que no tienen contenido dentro de ellos.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353EA6-2178-4326-B22F-61C59118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07" y="68255"/>
            <a:ext cx="1331168" cy="1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3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7B76A-E0E6-48F5-AD7D-6A2BD7AC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68"/>
            <a:ext cx="10515600" cy="713048"/>
          </a:xfrm>
        </p:spPr>
        <p:txBody>
          <a:bodyPr>
            <a:normAutofit/>
          </a:bodyPr>
          <a:lstStyle/>
          <a:p>
            <a:r>
              <a:rPr lang="es-CO" sz="4000" b="1" i="0" dirty="0">
                <a:solidFill>
                  <a:srgbClr val="002060"/>
                </a:solidFill>
                <a:effectLst/>
                <a:latin typeface="-apple-system"/>
              </a:rPr>
              <a:t>Pseudo Clases estructurales</a:t>
            </a:r>
            <a:endParaRPr lang="es-CO" sz="4000" dirty="0">
              <a:solidFill>
                <a:srgbClr val="00206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141463-CA1D-4077-AE07-0D4488ED6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41" y="1177403"/>
            <a:ext cx="11108141" cy="47089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:nth-child(odd)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Selecciona los elementos hijos impares de su elemento padre.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:nth-child(even)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Selecciona los elementos hijos pares de su elemento padre.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:first-child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Selecciona el primer elemento hijo de su elemento padre.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:last-child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Selecciona el último elemento hijo de su elemento padre.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:nth-child(n)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Selecciona el elemento hijo enésimo de su elemento padre, donde “n” puede ser un número o una fórmula.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:nth-of-type(n)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Selecciona el elemento enésimo del mismo tipo entre sus hermanos, donde “n” puede ser un número o una fórmula.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:nth-last-child(n)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Selecciona el elemento hijo enésimo contando desde el último hijo de su elemento padre, donde “n” puede ser un número o una fórmula.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:nth-last-of-type(n)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Selecciona el elemento enésimo del mismo tipo entre sus hermanos, contando desde el último hermano, donde “n” puede ser un número o una fórmula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9B25044-56F2-45DD-B93F-8D04AD9838CD}"/>
              </a:ext>
            </a:extLst>
          </p:cNvPr>
          <p:cNvSpPr txBox="1">
            <a:spLocks/>
          </p:cNvSpPr>
          <p:nvPr/>
        </p:nvSpPr>
        <p:spPr>
          <a:xfrm>
            <a:off x="729018" y="2732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1.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BB36B6-786D-405D-9154-559BFF79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07" y="68255"/>
            <a:ext cx="1331168" cy="1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5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6BA5F-4D67-45D6-81AC-8BA68CFB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92818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Lista de tipos de selectores</a:t>
            </a:r>
            <a:endParaRPr lang="es-CO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E97BE3E-8CD8-4EE2-BF31-3A2011A69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88901"/>
              </p:ext>
            </p:extLst>
          </p:nvPr>
        </p:nvGraphicFramePr>
        <p:xfrm>
          <a:off x="275772" y="973613"/>
          <a:ext cx="11640456" cy="5519261"/>
        </p:xfrm>
        <a:graphic>
          <a:graphicData uri="http://schemas.openxmlformats.org/drawingml/2006/table">
            <a:tbl>
              <a:tblPr/>
              <a:tblGrid>
                <a:gridCol w="3381828">
                  <a:extLst>
                    <a:ext uri="{9D8B030D-6E8A-4147-A177-3AD203B41FA5}">
                      <a16:colId xmlns:a16="http://schemas.microsoft.com/office/drawing/2014/main" val="2061864134"/>
                    </a:ext>
                  </a:extLst>
                </a:gridCol>
                <a:gridCol w="3468914">
                  <a:extLst>
                    <a:ext uri="{9D8B030D-6E8A-4147-A177-3AD203B41FA5}">
                      <a16:colId xmlns:a16="http://schemas.microsoft.com/office/drawing/2014/main" val="1878038660"/>
                    </a:ext>
                  </a:extLst>
                </a:gridCol>
                <a:gridCol w="4789714">
                  <a:extLst>
                    <a:ext uri="{9D8B030D-6E8A-4147-A177-3AD203B41FA5}">
                      <a16:colId xmlns:a16="http://schemas.microsoft.com/office/drawing/2014/main" val="3573667866"/>
                    </a:ext>
                  </a:extLst>
                </a:gridCol>
              </a:tblGrid>
              <a:tr h="496016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Selector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Ejemplo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91440"/>
                  </a:ext>
                </a:extLst>
              </a:tr>
              <a:tr h="496016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p.text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p.text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Selecciona todos los &lt;p&gt; con la clase text.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615062"/>
                  </a:ext>
                </a:extLst>
              </a:tr>
              <a:tr h="496016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h1, h2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h1, h2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Selecciona tanto los &lt;h1&gt; como los &lt;h2&gt;.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60139"/>
                  </a:ext>
                </a:extLst>
              </a:tr>
              <a:tr h="496016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 li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 li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Selecciona todos los &lt;li&gt; dentro de un &lt;ul&gt;.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72444"/>
                  </a:ext>
                </a:extLst>
              </a:tr>
              <a:tr h="496016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 &gt; 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 &gt; 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Selecciona todos los &lt;p&gt; que son hijos directos de un &lt;div&gt;.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343390"/>
                  </a:ext>
                </a:extLst>
              </a:tr>
              <a:tr h="735169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 + 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 + 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Selecciona el primer &lt;p&gt; que sigue inmediatamente a un &lt;h1&gt;.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51047"/>
                  </a:ext>
                </a:extLst>
              </a:tr>
              <a:tr h="735169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 ~ 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 ~ 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Selecciona todos los &lt;p&gt; que siguen a un &lt;h1&gt;, no necesariamente de inmediato.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8230"/>
                  </a:ext>
                </a:extLst>
              </a:tr>
              <a:tr h="496016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[type="text"]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input[type="text"]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Selecciona todos los &lt;input&gt; con el atributo type igual a text.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78346"/>
                  </a:ext>
                </a:extLst>
              </a:tr>
              <a:tr h="735169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[href="https://example.com"]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a[href="https://example.com"]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Selecciona todos los &lt;a&gt; cuyo href es https://example.com.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92933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3C8D4C75-ED8C-4C13-9A0A-EB44C40AA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07" y="68255"/>
            <a:ext cx="1331168" cy="1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F794D-3EFC-4BA2-B658-FA2F0175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2060"/>
                </a:solidFill>
              </a:rPr>
              <a:t>Practicar 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BFF97-CF63-468F-9994-F9D3DB3D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"Hacer el siguiente ejemplo teniendo en cuenta los diferentes pseudo-clases y pseudo-elementos. Hacer tres tipos de componentes de maquetación, los componentes deben estar divididos en diferentes capas (div) o divisiones: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Una lista de elementos.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Un menú de botones.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Un banner de publicidad.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Un encabezado.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Un pie de página.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E9DEE1-CCB0-4A11-948E-92111DE3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07" y="68255"/>
            <a:ext cx="1331168" cy="1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59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1737</Words>
  <Application>Microsoft Office PowerPoint</Application>
  <PresentationFormat>Panorámica</PresentationFormat>
  <Paragraphs>155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Arial Unicode MS</vt:lpstr>
      <vt:lpstr>Calibri</vt:lpstr>
      <vt:lpstr>Calibri Light</vt:lpstr>
      <vt:lpstr>Consolas</vt:lpstr>
      <vt:lpstr>Tema de Office</vt:lpstr>
      <vt:lpstr>Selectores descendentes de CSS</vt:lpstr>
      <vt:lpstr>Selector de hijo directo</vt:lpstr>
      <vt:lpstr>Selector de hermano adyacente</vt:lpstr>
      <vt:lpstr>Pseudo Elementos</vt:lpstr>
      <vt:lpstr>Que es Pseudo código o Pseudo Clases</vt:lpstr>
      <vt:lpstr>Pseudo Código o Pseudo Clases de estados </vt:lpstr>
      <vt:lpstr>Pseudo Clases estructurales</vt:lpstr>
      <vt:lpstr>Lista de tipos de selectores</vt:lpstr>
      <vt:lpstr>Practicar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Código o Pseudo Clases de estados</dc:title>
  <dc:creator>ANDRES</dc:creator>
  <cp:lastModifiedBy>ANDRES</cp:lastModifiedBy>
  <cp:revision>18</cp:revision>
  <dcterms:created xsi:type="dcterms:W3CDTF">2024-09-03T03:31:04Z</dcterms:created>
  <dcterms:modified xsi:type="dcterms:W3CDTF">2024-09-04T04:04:39Z</dcterms:modified>
</cp:coreProperties>
</file>