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24.png" ContentType="image/png"/>
  <Override PartName="/ppt/media/image1.png" ContentType="image/png"/>
  <Override PartName="/ppt/media/image31.png" ContentType="image/png"/>
  <Override PartName="/ppt/media/image25.png" ContentType="image/png"/>
  <Override PartName="/ppt/media/image2.png" ContentType="image/png"/>
  <Override PartName="/ppt/media/image32.png" ContentType="image/png"/>
  <Override PartName="/ppt/media/image26.png" ContentType="image/png"/>
  <Override PartName="/ppt/media/image3.png" ContentType="image/png"/>
  <Override PartName="/ppt/media/image33.png" ContentType="image/png"/>
  <Override PartName="/ppt/media/image27.png" ContentType="image/png"/>
  <Override PartName="/ppt/media/image4.png" ContentType="image/png"/>
  <Override PartName="/ppt/media/image34.png" ContentType="image/png"/>
  <Override PartName="/ppt/media/image28.png" ContentType="image/png"/>
  <Override PartName="/ppt/media/image41.png" ContentType="image/png"/>
  <Override PartName="/ppt/media/image9.png" ContentType="image/png"/>
  <Override PartName="/ppt/media/image39.png" ContentType="image/png"/>
  <Override PartName="/ppt/media/image30.png" ContentType="image/png"/>
  <Override PartName="/ppt/media/image42.png" ContentType="image/png"/>
  <Override PartName="/ppt/media/image43.png" ContentType="image/png"/>
  <Override PartName="/ppt/media/image44.png" ContentType="image/png"/>
  <Override PartName="/ppt/media/image45.png" ContentType="image/png"/>
  <Override PartName="/ppt/media/image46.png" ContentType="image/png"/>
  <Override PartName="/ppt/media/image50.png" ContentType="image/png"/>
  <Override PartName="/ppt/media/image13.png" ContentType="image/png"/>
  <Override PartName="/ppt/media/image11.png" ContentType="image/png"/>
  <Override PartName="/ppt/media/image48.png" ContentType="image/png"/>
  <Override PartName="/ppt/media/image51.png" ContentType="image/png"/>
  <Override PartName="/ppt/media/image40.png" ContentType="image/png"/>
  <Override PartName="/ppt/media/image52.png" ContentType="image/png"/>
  <Override PartName="/ppt/media/image38.png" ContentType="image/png"/>
  <Override PartName="/ppt/media/image8.png" ContentType="image/png"/>
  <Override PartName="/ppt/media/image49.png" ContentType="image/png"/>
  <Override PartName="/ppt/media/image12.png" ContentType="image/png"/>
  <Override PartName="/ppt/media/image10.png" ContentType="image/png"/>
  <Override PartName="/ppt/media/image47.png" ContentType="image/png"/>
  <Override PartName="/ppt/media/image37.png" ContentType="image/png"/>
  <Override PartName="/ppt/media/image7.png" ContentType="image/png"/>
  <Override PartName="/ppt/media/image36.png" ContentType="image/png"/>
  <Override PartName="/ppt/media/image6.png" ContentType="image/png"/>
  <Override PartName="/ppt/media/image29.png" ContentType="image/png"/>
  <Override PartName="/ppt/media/image5.png" ContentType="image/png"/>
  <Override PartName="/ppt/media/image35.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_rels/slide19.xml.rels" ContentType="application/vnd.openxmlformats-package.relationships+xml"/>
  <Override PartName="/ppt/slides/_rels/slide13.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17.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4.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2.xml.rels" ContentType="application/vnd.openxmlformats-package.relationships+xml"/>
  <Override PartName="/ppt/slides/_rels/slide37.xml.rels" ContentType="application/vnd.openxmlformats-package.relationships+xml"/>
  <Override PartName="/ppt/slides/_rels/slide28.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35.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34.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33.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xml" ContentType="application/vnd.openxmlformats-officedocument.presentationml.slide+xml"/>
  <Override PartName="/ppt/slides/slide38.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Lst>
  <p:sldSz cx="7772400" cy="100584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21000" y="40680"/>
            <a:ext cx="5328720" cy="4780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6" name="PlaceHolder 2"/>
          <p:cNvSpPr>
            <a:spLocks noGrp="1"/>
          </p:cNvSpPr>
          <p:nvPr>
            <p:ph/>
          </p:nvPr>
        </p:nvSpPr>
        <p:spPr>
          <a:xfrm>
            <a:off x="613080" y="926280"/>
            <a:ext cx="6545520" cy="37875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7" name="PlaceHolder 3"/>
          <p:cNvSpPr>
            <a:spLocks noGrp="1"/>
          </p:cNvSpPr>
          <p:nvPr>
            <p:ph/>
          </p:nvPr>
        </p:nvSpPr>
        <p:spPr>
          <a:xfrm>
            <a:off x="613080" y="5074200"/>
            <a:ext cx="6545520" cy="37875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21000" y="40680"/>
            <a:ext cx="5328720" cy="4780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9" name="PlaceHolder 2"/>
          <p:cNvSpPr>
            <a:spLocks noGrp="1"/>
          </p:cNvSpPr>
          <p:nvPr>
            <p:ph/>
          </p:nvPr>
        </p:nvSpPr>
        <p:spPr>
          <a:xfrm>
            <a:off x="613080" y="926280"/>
            <a:ext cx="3193920" cy="37875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0" name="PlaceHolder 3"/>
          <p:cNvSpPr>
            <a:spLocks noGrp="1"/>
          </p:cNvSpPr>
          <p:nvPr>
            <p:ph/>
          </p:nvPr>
        </p:nvSpPr>
        <p:spPr>
          <a:xfrm>
            <a:off x="3967200" y="926280"/>
            <a:ext cx="3193920" cy="37875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1" name="PlaceHolder 4"/>
          <p:cNvSpPr>
            <a:spLocks noGrp="1"/>
          </p:cNvSpPr>
          <p:nvPr>
            <p:ph/>
          </p:nvPr>
        </p:nvSpPr>
        <p:spPr>
          <a:xfrm>
            <a:off x="613080" y="5074200"/>
            <a:ext cx="3193920" cy="37875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2" name="PlaceHolder 5"/>
          <p:cNvSpPr>
            <a:spLocks noGrp="1"/>
          </p:cNvSpPr>
          <p:nvPr>
            <p:ph/>
          </p:nvPr>
        </p:nvSpPr>
        <p:spPr>
          <a:xfrm>
            <a:off x="3967200" y="5074200"/>
            <a:ext cx="3193920" cy="37875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21000" y="40680"/>
            <a:ext cx="5328720" cy="4780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4" name="PlaceHolder 2"/>
          <p:cNvSpPr>
            <a:spLocks noGrp="1"/>
          </p:cNvSpPr>
          <p:nvPr>
            <p:ph/>
          </p:nvPr>
        </p:nvSpPr>
        <p:spPr>
          <a:xfrm>
            <a:off x="613080" y="926280"/>
            <a:ext cx="2107440" cy="37875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5" name="PlaceHolder 3"/>
          <p:cNvSpPr>
            <a:spLocks noGrp="1"/>
          </p:cNvSpPr>
          <p:nvPr>
            <p:ph/>
          </p:nvPr>
        </p:nvSpPr>
        <p:spPr>
          <a:xfrm>
            <a:off x="2826360" y="926280"/>
            <a:ext cx="2107440" cy="37875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6" name="PlaceHolder 4"/>
          <p:cNvSpPr>
            <a:spLocks noGrp="1"/>
          </p:cNvSpPr>
          <p:nvPr>
            <p:ph/>
          </p:nvPr>
        </p:nvSpPr>
        <p:spPr>
          <a:xfrm>
            <a:off x="5039640" y="926280"/>
            <a:ext cx="2107440" cy="37875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7" name="PlaceHolder 5"/>
          <p:cNvSpPr>
            <a:spLocks noGrp="1"/>
          </p:cNvSpPr>
          <p:nvPr>
            <p:ph/>
          </p:nvPr>
        </p:nvSpPr>
        <p:spPr>
          <a:xfrm>
            <a:off x="613080" y="5074200"/>
            <a:ext cx="2107440" cy="37875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8" name="PlaceHolder 6"/>
          <p:cNvSpPr>
            <a:spLocks noGrp="1"/>
          </p:cNvSpPr>
          <p:nvPr>
            <p:ph/>
          </p:nvPr>
        </p:nvSpPr>
        <p:spPr>
          <a:xfrm>
            <a:off x="2826360" y="5074200"/>
            <a:ext cx="2107440" cy="37875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9" name="PlaceHolder 7"/>
          <p:cNvSpPr>
            <a:spLocks noGrp="1"/>
          </p:cNvSpPr>
          <p:nvPr>
            <p:ph/>
          </p:nvPr>
        </p:nvSpPr>
        <p:spPr>
          <a:xfrm>
            <a:off x="5039640" y="5074200"/>
            <a:ext cx="2107440" cy="37875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621000" y="40680"/>
            <a:ext cx="5328720" cy="4780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4" name="PlaceHolder 2"/>
          <p:cNvSpPr>
            <a:spLocks noGrp="1"/>
          </p:cNvSpPr>
          <p:nvPr>
            <p:ph type="subTitle"/>
          </p:nvPr>
        </p:nvSpPr>
        <p:spPr>
          <a:xfrm>
            <a:off x="613080" y="926280"/>
            <a:ext cx="6545520" cy="794052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21000" y="40680"/>
            <a:ext cx="5328720" cy="4780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6" name="PlaceHolder 2"/>
          <p:cNvSpPr>
            <a:spLocks noGrp="1"/>
          </p:cNvSpPr>
          <p:nvPr>
            <p:ph/>
          </p:nvPr>
        </p:nvSpPr>
        <p:spPr>
          <a:xfrm>
            <a:off x="613080" y="926280"/>
            <a:ext cx="6545520" cy="79405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21000" y="40680"/>
            <a:ext cx="5328720" cy="4780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8" name="PlaceHolder 2"/>
          <p:cNvSpPr>
            <a:spLocks noGrp="1"/>
          </p:cNvSpPr>
          <p:nvPr>
            <p:ph/>
          </p:nvPr>
        </p:nvSpPr>
        <p:spPr>
          <a:xfrm>
            <a:off x="613080" y="926280"/>
            <a:ext cx="3193920" cy="79405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9" name="PlaceHolder 3"/>
          <p:cNvSpPr>
            <a:spLocks noGrp="1"/>
          </p:cNvSpPr>
          <p:nvPr>
            <p:ph/>
          </p:nvPr>
        </p:nvSpPr>
        <p:spPr>
          <a:xfrm>
            <a:off x="3967200" y="926280"/>
            <a:ext cx="3193920" cy="79405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621000" y="40680"/>
            <a:ext cx="5328720" cy="4780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621000" y="40680"/>
            <a:ext cx="5328720" cy="22172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21000" y="40680"/>
            <a:ext cx="5328720" cy="4780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3" name="PlaceHolder 2"/>
          <p:cNvSpPr>
            <a:spLocks noGrp="1"/>
          </p:cNvSpPr>
          <p:nvPr>
            <p:ph/>
          </p:nvPr>
        </p:nvSpPr>
        <p:spPr>
          <a:xfrm>
            <a:off x="613080" y="926280"/>
            <a:ext cx="3193920" cy="37875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4" name="PlaceHolder 3"/>
          <p:cNvSpPr>
            <a:spLocks noGrp="1"/>
          </p:cNvSpPr>
          <p:nvPr>
            <p:ph/>
          </p:nvPr>
        </p:nvSpPr>
        <p:spPr>
          <a:xfrm>
            <a:off x="3967200" y="926280"/>
            <a:ext cx="3193920" cy="79405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5" name="PlaceHolder 4"/>
          <p:cNvSpPr>
            <a:spLocks noGrp="1"/>
          </p:cNvSpPr>
          <p:nvPr>
            <p:ph/>
          </p:nvPr>
        </p:nvSpPr>
        <p:spPr>
          <a:xfrm>
            <a:off x="613080" y="5074200"/>
            <a:ext cx="3193920" cy="37875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21000" y="40680"/>
            <a:ext cx="5328720" cy="4780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 name="PlaceHolder 2"/>
          <p:cNvSpPr>
            <a:spLocks noGrp="1"/>
          </p:cNvSpPr>
          <p:nvPr>
            <p:ph type="subTitle"/>
          </p:nvPr>
        </p:nvSpPr>
        <p:spPr>
          <a:xfrm>
            <a:off x="613080" y="926280"/>
            <a:ext cx="6545520" cy="794052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21000" y="40680"/>
            <a:ext cx="5328720" cy="4780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7" name="PlaceHolder 2"/>
          <p:cNvSpPr>
            <a:spLocks noGrp="1"/>
          </p:cNvSpPr>
          <p:nvPr>
            <p:ph/>
          </p:nvPr>
        </p:nvSpPr>
        <p:spPr>
          <a:xfrm>
            <a:off x="613080" y="926280"/>
            <a:ext cx="3193920" cy="79405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8" name="PlaceHolder 3"/>
          <p:cNvSpPr>
            <a:spLocks noGrp="1"/>
          </p:cNvSpPr>
          <p:nvPr>
            <p:ph/>
          </p:nvPr>
        </p:nvSpPr>
        <p:spPr>
          <a:xfrm>
            <a:off x="3967200" y="926280"/>
            <a:ext cx="3193920" cy="37875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9" name="PlaceHolder 4"/>
          <p:cNvSpPr>
            <a:spLocks noGrp="1"/>
          </p:cNvSpPr>
          <p:nvPr>
            <p:ph/>
          </p:nvPr>
        </p:nvSpPr>
        <p:spPr>
          <a:xfrm>
            <a:off x="3967200" y="5074200"/>
            <a:ext cx="3193920" cy="37875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21000" y="40680"/>
            <a:ext cx="5328720" cy="4780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1" name="PlaceHolder 2"/>
          <p:cNvSpPr>
            <a:spLocks noGrp="1"/>
          </p:cNvSpPr>
          <p:nvPr>
            <p:ph/>
          </p:nvPr>
        </p:nvSpPr>
        <p:spPr>
          <a:xfrm>
            <a:off x="613080" y="926280"/>
            <a:ext cx="3193920" cy="37875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2" name="PlaceHolder 3"/>
          <p:cNvSpPr>
            <a:spLocks noGrp="1"/>
          </p:cNvSpPr>
          <p:nvPr>
            <p:ph/>
          </p:nvPr>
        </p:nvSpPr>
        <p:spPr>
          <a:xfrm>
            <a:off x="3967200" y="926280"/>
            <a:ext cx="3193920" cy="37875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3" name="PlaceHolder 4"/>
          <p:cNvSpPr>
            <a:spLocks noGrp="1"/>
          </p:cNvSpPr>
          <p:nvPr>
            <p:ph/>
          </p:nvPr>
        </p:nvSpPr>
        <p:spPr>
          <a:xfrm>
            <a:off x="613080" y="5074200"/>
            <a:ext cx="6545520" cy="37875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21000" y="40680"/>
            <a:ext cx="5328720" cy="4780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5" name="PlaceHolder 2"/>
          <p:cNvSpPr>
            <a:spLocks noGrp="1"/>
          </p:cNvSpPr>
          <p:nvPr>
            <p:ph/>
          </p:nvPr>
        </p:nvSpPr>
        <p:spPr>
          <a:xfrm>
            <a:off x="613080" y="926280"/>
            <a:ext cx="6545520" cy="37875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6" name="PlaceHolder 3"/>
          <p:cNvSpPr>
            <a:spLocks noGrp="1"/>
          </p:cNvSpPr>
          <p:nvPr>
            <p:ph/>
          </p:nvPr>
        </p:nvSpPr>
        <p:spPr>
          <a:xfrm>
            <a:off x="613080" y="5074200"/>
            <a:ext cx="6545520" cy="37875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21000" y="40680"/>
            <a:ext cx="5328720" cy="4780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8" name="PlaceHolder 2"/>
          <p:cNvSpPr>
            <a:spLocks noGrp="1"/>
          </p:cNvSpPr>
          <p:nvPr>
            <p:ph/>
          </p:nvPr>
        </p:nvSpPr>
        <p:spPr>
          <a:xfrm>
            <a:off x="613080" y="926280"/>
            <a:ext cx="3193920" cy="37875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9" name="PlaceHolder 3"/>
          <p:cNvSpPr>
            <a:spLocks noGrp="1"/>
          </p:cNvSpPr>
          <p:nvPr>
            <p:ph/>
          </p:nvPr>
        </p:nvSpPr>
        <p:spPr>
          <a:xfrm>
            <a:off x="3967200" y="926280"/>
            <a:ext cx="3193920" cy="37875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0" name="PlaceHolder 4"/>
          <p:cNvSpPr>
            <a:spLocks noGrp="1"/>
          </p:cNvSpPr>
          <p:nvPr>
            <p:ph/>
          </p:nvPr>
        </p:nvSpPr>
        <p:spPr>
          <a:xfrm>
            <a:off x="613080" y="5074200"/>
            <a:ext cx="3193920" cy="37875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1" name="PlaceHolder 5"/>
          <p:cNvSpPr>
            <a:spLocks noGrp="1"/>
          </p:cNvSpPr>
          <p:nvPr>
            <p:ph/>
          </p:nvPr>
        </p:nvSpPr>
        <p:spPr>
          <a:xfrm>
            <a:off x="3967200" y="5074200"/>
            <a:ext cx="3193920" cy="37875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21000" y="40680"/>
            <a:ext cx="5328720" cy="4780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3" name="PlaceHolder 2"/>
          <p:cNvSpPr>
            <a:spLocks noGrp="1"/>
          </p:cNvSpPr>
          <p:nvPr>
            <p:ph/>
          </p:nvPr>
        </p:nvSpPr>
        <p:spPr>
          <a:xfrm>
            <a:off x="613080" y="926280"/>
            <a:ext cx="2107440" cy="37875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4" name="PlaceHolder 3"/>
          <p:cNvSpPr>
            <a:spLocks noGrp="1"/>
          </p:cNvSpPr>
          <p:nvPr>
            <p:ph/>
          </p:nvPr>
        </p:nvSpPr>
        <p:spPr>
          <a:xfrm>
            <a:off x="2826360" y="926280"/>
            <a:ext cx="2107440" cy="37875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5" name="PlaceHolder 4"/>
          <p:cNvSpPr>
            <a:spLocks noGrp="1"/>
          </p:cNvSpPr>
          <p:nvPr>
            <p:ph/>
          </p:nvPr>
        </p:nvSpPr>
        <p:spPr>
          <a:xfrm>
            <a:off x="5039640" y="926280"/>
            <a:ext cx="2107440" cy="37875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6" name="PlaceHolder 5"/>
          <p:cNvSpPr>
            <a:spLocks noGrp="1"/>
          </p:cNvSpPr>
          <p:nvPr>
            <p:ph/>
          </p:nvPr>
        </p:nvSpPr>
        <p:spPr>
          <a:xfrm>
            <a:off x="613080" y="5074200"/>
            <a:ext cx="2107440" cy="37875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7" name="PlaceHolder 6"/>
          <p:cNvSpPr>
            <a:spLocks noGrp="1"/>
          </p:cNvSpPr>
          <p:nvPr>
            <p:ph/>
          </p:nvPr>
        </p:nvSpPr>
        <p:spPr>
          <a:xfrm>
            <a:off x="2826360" y="5074200"/>
            <a:ext cx="2107440" cy="37875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8" name="PlaceHolder 7"/>
          <p:cNvSpPr>
            <a:spLocks noGrp="1"/>
          </p:cNvSpPr>
          <p:nvPr>
            <p:ph/>
          </p:nvPr>
        </p:nvSpPr>
        <p:spPr>
          <a:xfrm>
            <a:off x="5039640" y="5074200"/>
            <a:ext cx="2107440" cy="37875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21000" y="40680"/>
            <a:ext cx="5328720" cy="4780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 name="PlaceHolder 2"/>
          <p:cNvSpPr>
            <a:spLocks noGrp="1"/>
          </p:cNvSpPr>
          <p:nvPr>
            <p:ph/>
          </p:nvPr>
        </p:nvSpPr>
        <p:spPr>
          <a:xfrm>
            <a:off x="613080" y="926280"/>
            <a:ext cx="6545520" cy="79405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21000" y="40680"/>
            <a:ext cx="5328720" cy="4780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9" name="PlaceHolder 2"/>
          <p:cNvSpPr>
            <a:spLocks noGrp="1"/>
          </p:cNvSpPr>
          <p:nvPr>
            <p:ph/>
          </p:nvPr>
        </p:nvSpPr>
        <p:spPr>
          <a:xfrm>
            <a:off x="613080" y="926280"/>
            <a:ext cx="3193920" cy="79405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0" name="PlaceHolder 3"/>
          <p:cNvSpPr>
            <a:spLocks noGrp="1"/>
          </p:cNvSpPr>
          <p:nvPr>
            <p:ph/>
          </p:nvPr>
        </p:nvSpPr>
        <p:spPr>
          <a:xfrm>
            <a:off x="3967200" y="926280"/>
            <a:ext cx="3193920" cy="79405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21000" y="40680"/>
            <a:ext cx="5328720" cy="4780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21000" y="40680"/>
            <a:ext cx="5328720" cy="22172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21000" y="40680"/>
            <a:ext cx="5328720" cy="4780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4" name="PlaceHolder 2"/>
          <p:cNvSpPr>
            <a:spLocks noGrp="1"/>
          </p:cNvSpPr>
          <p:nvPr>
            <p:ph/>
          </p:nvPr>
        </p:nvSpPr>
        <p:spPr>
          <a:xfrm>
            <a:off x="613080" y="926280"/>
            <a:ext cx="3193920" cy="37875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5" name="PlaceHolder 3"/>
          <p:cNvSpPr>
            <a:spLocks noGrp="1"/>
          </p:cNvSpPr>
          <p:nvPr>
            <p:ph/>
          </p:nvPr>
        </p:nvSpPr>
        <p:spPr>
          <a:xfrm>
            <a:off x="3967200" y="926280"/>
            <a:ext cx="3193920" cy="79405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6" name="PlaceHolder 4"/>
          <p:cNvSpPr>
            <a:spLocks noGrp="1"/>
          </p:cNvSpPr>
          <p:nvPr>
            <p:ph/>
          </p:nvPr>
        </p:nvSpPr>
        <p:spPr>
          <a:xfrm>
            <a:off x="613080" y="5074200"/>
            <a:ext cx="3193920" cy="37875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21000" y="40680"/>
            <a:ext cx="5328720" cy="4780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8" name="PlaceHolder 2"/>
          <p:cNvSpPr>
            <a:spLocks noGrp="1"/>
          </p:cNvSpPr>
          <p:nvPr>
            <p:ph/>
          </p:nvPr>
        </p:nvSpPr>
        <p:spPr>
          <a:xfrm>
            <a:off x="613080" y="926280"/>
            <a:ext cx="3193920" cy="79405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9" name="PlaceHolder 3"/>
          <p:cNvSpPr>
            <a:spLocks noGrp="1"/>
          </p:cNvSpPr>
          <p:nvPr>
            <p:ph/>
          </p:nvPr>
        </p:nvSpPr>
        <p:spPr>
          <a:xfrm>
            <a:off x="3967200" y="926280"/>
            <a:ext cx="3193920" cy="37875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0" name="PlaceHolder 4"/>
          <p:cNvSpPr>
            <a:spLocks noGrp="1"/>
          </p:cNvSpPr>
          <p:nvPr>
            <p:ph/>
          </p:nvPr>
        </p:nvSpPr>
        <p:spPr>
          <a:xfrm>
            <a:off x="3967200" y="5074200"/>
            <a:ext cx="3193920" cy="37875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21000" y="40680"/>
            <a:ext cx="5328720" cy="4780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2" name="PlaceHolder 2"/>
          <p:cNvSpPr>
            <a:spLocks noGrp="1"/>
          </p:cNvSpPr>
          <p:nvPr>
            <p:ph/>
          </p:nvPr>
        </p:nvSpPr>
        <p:spPr>
          <a:xfrm>
            <a:off x="613080" y="926280"/>
            <a:ext cx="3193920" cy="37875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3" name="PlaceHolder 3"/>
          <p:cNvSpPr>
            <a:spLocks noGrp="1"/>
          </p:cNvSpPr>
          <p:nvPr>
            <p:ph/>
          </p:nvPr>
        </p:nvSpPr>
        <p:spPr>
          <a:xfrm>
            <a:off x="3967200" y="926280"/>
            <a:ext cx="3193920" cy="37875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4" name="PlaceHolder 4"/>
          <p:cNvSpPr>
            <a:spLocks noGrp="1"/>
          </p:cNvSpPr>
          <p:nvPr>
            <p:ph/>
          </p:nvPr>
        </p:nvSpPr>
        <p:spPr>
          <a:xfrm>
            <a:off x="613080" y="5074200"/>
            <a:ext cx="6545520" cy="37875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0" name="Google Shape;20;p6" descr=""/>
          <p:cNvPicPr/>
          <p:nvPr/>
        </p:nvPicPr>
        <p:blipFill>
          <a:blip r:embed="rId3"/>
          <a:stretch/>
        </p:blipFill>
        <p:spPr>
          <a:xfrm>
            <a:off x="6159240" y="72360"/>
            <a:ext cx="999720" cy="344880"/>
          </a:xfrm>
          <a:prstGeom prst="rect">
            <a:avLst/>
          </a:prstGeom>
          <a:ln w="0">
            <a:noFill/>
          </a:ln>
        </p:spPr>
      </p:pic>
      <p:sp>
        <p:nvSpPr>
          <p:cNvPr id="1" name="PlaceHolder 1"/>
          <p:cNvSpPr>
            <a:spLocks noGrp="1"/>
          </p:cNvSpPr>
          <p:nvPr>
            <p:ph type="title"/>
          </p:nvPr>
        </p:nvSpPr>
        <p:spPr>
          <a:xfrm>
            <a:off x="621000" y="907200"/>
            <a:ext cx="6545520" cy="478080"/>
          </a:xfrm>
          <a:prstGeom prst="rect">
            <a:avLst/>
          </a:prstGeom>
          <a:noFill/>
          <a:ln w="0">
            <a:noFill/>
          </a:ln>
        </p:spPr>
        <p:txBody>
          <a:bodyPr lIns="128160" rIns="128160" tIns="128160" bIns="128160" anchor="ctr">
            <a:normAutofit fontScale="60000"/>
          </a:bodyPr>
          <a:p>
            <a:r>
              <a:rPr b="0" lang="en-US" sz="2400" spc="-1" strike="noStrike">
                <a:solidFill>
                  <a:srgbClr val="000000"/>
                </a:solidFill>
                <a:latin typeface="Arial"/>
              </a:rPr>
              <a:t>Click to edit the title text format</a:t>
            </a:r>
            <a:endParaRPr b="0" lang="en-US" sz="2400" spc="-1" strike="noStrike">
              <a:solidFill>
                <a:srgbClr val="000000"/>
              </a:solidFill>
              <a:latin typeface="Arial"/>
            </a:endParaRPr>
          </a:p>
        </p:txBody>
      </p:sp>
      <p:sp>
        <p:nvSpPr>
          <p:cNvPr id="2" name="PlaceHolder 2"/>
          <p:cNvSpPr>
            <a:spLocks noGrp="1"/>
          </p:cNvSpPr>
          <p:nvPr>
            <p:ph type="body"/>
          </p:nvPr>
        </p:nvSpPr>
        <p:spPr>
          <a:xfrm>
            <a:off x="613080" y="2188800"/>
            <a:ext cx="6545520" cy="6678000"/>
          </a:xfrm>
          <a:prstGeom prst="rect">
            <a:avLst/>
          </a:prstGeom>
          <a:noFill/>
          <a:ln w="0">
            <a:noFill/>
          </a:ln>
        </p:spPr>
        <p:txBody>
          <a:bodyPr lIns="128160" rIns="128160" tIns="128160" bIns="128160" anchor="t">
            <a:normAutofit/>
          </a:bodyPr>
          <a:p>
            <a:pPr marL="432000" indent="-324000">
              <a:spcBef>
                <a:spcPts val="1417"/>
              </a:spcBef>
              <a:buClr>
                <a:srgbClr val="000000"/>
              </a:buClr>
              <a:buSzPct val="45000"/>
              <a:buFont typeface="Wingdings" charset="2"/>
              <a:buChar char=""/>
            </a:pPr>
            <a:r>
              <a:rPr b="0" lang="en-US" sz="1600" spc="-1" strike="noStrike">
                <a:solidFill>
                  <a:srgbClr val="000000"/>
                </a:solidFill>
                <a:latin typeface="Arial"/>
              </a:rPr>
              <a:t>Click to edit the outline text format</a:t>
            </a:r>
            <a:endParaRPr b="0" lang="en-US" sz="16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600" spc="-1" strike="noStrike">
                <a:solidFill>
                  <a:srgbClr val="000000"/>
                </a:solidFill>
                <a:latin typeface="Arial"/>
              </a:rPr>
              <a:t>Second Outline Level</a:t>
            </a:r>
            <a:endParaRPr b="0" lang="en-US" sz="16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600" spc="-1" strike="noStrike">
                <a:solidFill>
                  <a:srgbClr val="000000"/>
                </a:solidFill>
                <a:latin typeface="Arial"/>
              </a:rPr>
              <a:t>Third Outline Level</a:t>
            </a:r>
            <a:endParaRPr b="0" lang="en-US" sz="16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600" spc="-1" strike="noStrike">
                <a:solidFill>
                  <a:srgbClr val="000000"/>
                </a:solidFill>
                <a:latin typeface="Arial"/>
              </a:rPr>
              <a:t>Fourth Outline Level</a:t>
            </a:r>
            <a:endParaRPr b="0" lang="en-US" sz="16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600" spc="-1" strike="noStrike">
                <a:solidFill>
                  <a:srgbClr val="000000"/>
                </a:solidFill>
                <a:latin typeface="Arial"/>
              </a:rPr>
              <a:t>Fifth Outline Level</a:t>
            </a:r>
            <a:endParaRPr b="0" lang="en-US" sz="16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600" spc="-1" strike="noStrike">
                <a:solidFill>
                  <a:srgbClr val="000000"/>
                </a:solidFill>
                <a:latin typeface="Arial"/>
              </a:rPr>
              <a:t>Sixth Outline Level</a:t>
            </a:r>
            <a:endParaRPr b="0" lang="en-US" sz="16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600" spc="-1" strike="noStrike">
                <a:solidFill>
                  <a:srgbClr val="000000"/>
                </a:solidFill>
                <a:latin typeface="Arial"/>
              </a:rPr>
              <a:t>Seventh Outline Level</a:t>
            </a:r>
            <a:endParaRPr b="0" lang="en-US" sz="1600" spc="-1" strike="noStrike">
              <a:solidFill>
                <a:srgbClr val="000000"/>
              </a:solidFill>
              <a:latin typeface="Arial"/>
            </a:endParaRPr>
          </a:p>
        </p:txBody>
      </p:sp>
      <p:sp>
        <p:nvSpPr>
          <p:cNvPr id="3" name="PlaceHolder 3"/>
          <p:cNvSpPr>
            <a:spLocks noGrp="1"/>
          </p:cNvSpPr>
          <p:nvPr>
            <p:ph type="title"/>
          </p:nvPr>
        </p:nvSpPr>
        <p:spPr>
          <a:xfrm>
            <a:off x="621000" y="40680"/>
            <a:ext cx="5328720" cy="478080"/>
          </a:xfrm>
          <a:prstGeom prst="rect">
            <a:avLst/>
          </a:prstGeom>
          <a:noFill/>
          <a:ln w="0">
            <a:noFill/>
          </a:ln>
        </p:spPr>
        <p:txBody>
          <a:bodyPr lIns="128160" rIns="128160" tIns="128160" bIns="128160" anchor="t">
            <a:normAutofit fontScale="97000"/>
          </a:bodyPr>
          <a:p>
            <a:r>
              <a:rPr b="0" lang="en-US" sz="1500" spc="-1" strike="noStrike">
                <a:solidFill>
                  <a:srgbClr val="000000"/>
                </a:solidFill>
                <a:latin typeface="Arial"/>
              </a:rPr>
              <a:t>Click to edit </a:t>
            </a:r>
            <a:r>
              <a:rPr b="0" lang="en-US" sz="1500" spc="-1" strike="noStrike">
                <a:solidFill>
                  <a:srgbClr val="000000"/>
                </a:solidFill>
                <a:latin typeface="Arial"/>
              </a:rPr>
              <a:t>the title text </a:t>
            </a:r>
            <a:r>
              <a:rPr b="0" lang="en-US" sz="1500" spc="-1" strike="noStrike">
                <a:solidFill>
                  <a:srgbClr val="000000"/>
                </a:solidFill>
                <a:latin typeface="Arial"/>
              </a:rPr>
              <a:t>format</a:t>
            </a:r>
            <a:endParaRPr b="0" lang="en-US" sz="15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40" name="Google Shape;27;p7" descr=""/>
          <p:cNvPicPr/>
          <p:nvPr/>
        </p:nvPicPr>
        <p:blipFill>
          <a:blip r:embed="rId3"/>
          <a:stretch/>
        </p:blipFill>
        <p:spPr>
          <a:xfrm>
            <a:off x="6159240" y="72360"/>
            <a:ext cx="999720" cy="344880"/>
          </a:xfrm>
          <a:prstGeom prst="rect">
            <a:avLst/>
          </a:prstGeom>
          <a:ln w="0">
            <a:noFill/>
          </a:ln>
        </p:spPr>
      </p:pic>
      <p:sp>
        <p:nvSpPr>
          <p:cNvPr id="41" name="PlaceHolder 1"/>
          <p:cNvSpPr>
            <a:spLocks noGrp="1"/>
          </p:cNvSpPr>
          <p:nvPr>
            <p:ph type="body"/>
          </p:nvPr>
        </p:nvSpPr>
        <p:spPr>
          <a:xfrm>
            <a:off x="613080" y="926280"/>
            <a:ext cx="6545520" cy="7940520"/>
          </a:xfrm>
          <a:prstGeom prst="rect">
            <a:avLst/>
          </a:prstGeom>
          <a:noFill/>
          <a:ln w="0">
            <a:noFill/>
          </a:ln>
        </p:spPr>
        <p:txBody>
          <a:bodyPr lIns="128160" rIns="128160" tIns="128160" bIns="128160" anchor="t">
            <a:normAutofit/>
          </a:bodyPr>
          <a:p>
            <a:pPr marL="432000" indent="-324000">
              <a:spcBef>
                <a:spcPts val="1417"/>
              </a:spcBef>
              <a:buClr>
                <a:srgbClr val="000000"/>
              </a:buClr>
              <a:buSzPct val="45000"/>
              <a:buFont typeface="Wingdings" charset="2"/>
              <a:buChar char=""/>
            </a:pPr>
            <a:r>
              <a:rPr b="0" lang="en-US" sz="1600" spc="-1" strike="noStrike">
                <a:solidFill>
                  <a:srgbClr val="000000"/>
                </a:solidFill>
                <a:latin typeface="Arial"/>
              </a:rPr>
              <a:t>Click to edit the outline text format</a:t>
            </a:r>
            <a:endParaRPr b="0" lang="en-US" sz="16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600" spc="-1" strike="noStrike">
                <a:solidFill>
                  <a:srgbClr val="000000"/>
                </a:solidFill>
                <a:latin typeface="Arial"/>
              </a:rPr>
              <a:t>Second Outline Level</a:t>
            </a:r>
            <a:endParaRPr b="0" lang="en-US" sz="16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600" spc="-1" strike="noStrike">
                <a:solidFill>
                  <a:srgbClr val="000000"/>
                </a:solidFill>
                <a:latin typeface="Arial"/>
              </a:rPr>
              <a:t>Third Outline Level</a:t>
            </a:r>
            <a:endParaRPr b="0" lang="en-US" sz="16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600" spc="-1" strike="noStrike">
                <a:solidFill>
                  <a:srgbClr val="000000"/>
                </a:solidFill>
                <a:latin typeface="Arial"/>
              </a:rPr>
              <a:t>Fourth Outline Level</a:t>
            </a:r>
            <a:endParaRPr b="0" lang="en-US" sz="16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600" spc="-1" strike="noStrike">
                <a:solidFill>
                  <a:srgbClr val="000000"/>
                </a:solidFill>
                <a:latin typeface="Arial"/>
              </a:rPr>
              <a:t>Fifth Outline Level</a:t>
            </a:r>
            <a:endParaRPr b="0" lang="en-US" sz="16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600" spc="-1" strike="noStrike">
                <a:solidFill>
                  <a:srgbClr val="000000"/>
                </a:solidFill>
                <a:latin typeface="Arial"/>
              </a:rPr>
              <a:t>Sixth Outline Level</a:t>
            </a:r>
            <a:endParaRPr b="0" lang="en-US" sz="16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600" spc="-1" strike="noStrike">
                <a:solidFill>
                  <a:srgbClr val="000000"/>
                </a:solidFill>
                <a:latin typeface="Arial"/>
              </a:rPr>
              <a:t>Seventh Outline Level</a:t>
            </a:r>
            <a:endParaRPr b="0" lang="en-US" sz="1600" spc="-1" strike="noStrike">
              <a:solidFill>
                <a:srgbClr val="000000"/>
              </a:solidFill>
              <a:latin typeface="Arial"/>
            </a:endParaRPr>
          </a:p>
        </p:txBody>
      </p:sp>
      <p:sp>
        <p:nvSpPr>
          <p:cNvPr id="42" name="PlaceHolder 2"/>
          <p:cNvSpPr>
            <a:spLocks noGrp="1"/>
          </p:cNvSpPr>
          <p:nvPr>
            <p:ph type="title"/>
          </p:nvPr>
        </p:nvSpPr>
        <p:spPr>
          <a:xfrm>
            <a:off x="621000" y="40680"/>
            <a:ext cx="5328720" cy="478080"/>
          </a:xfrm>
          <a:prstGeom prst="rect">
            <a:avLst/>
          </a:prstGeom>
          <a:noFill/>
          <a:ln w="0">
            <a:noFill/>
          </a:ln>
        </p:spPr>
        <p:txBody>
          <a:bodyPr lIns="128160" rIns="128160" tIns="128160" bIns="128160" anchor="t">
            <a:normAutofit fontScale="97000"/>
          </a:bodyPr>
          <a:p>
            <a:r>
              <a:rPr b="0" lang="en-US" sz="1500" spc="-1" strike="noStrike">
                <a:solidFill>
                  <a:srgbClr val="000000"/>
                </a:solidFill>
                <a:latin typeface="Arial"/>
              </a:rPr>
              <a:t>Click to edit </a:t>
            </a:r>
            <a:r>
              <a:rPr b="0" lang="en-US" sz="1500" spc="-1" strike="noStrike">
                <a:solidFill>
                  <a:srgbClr val="000000"/>
                </a:solidFill>
                <a:latin typeface="Arial"/>
              </a:rPr>
              <a:t>the title text </a:t>
            </a:r>
            <a:r>
              <a:rPr b="0" lang="en-US" sz="1500" spc="-1" strike="noStrike">
                <a:solidFill>
                  <a:srgbClr val="000000"/>
                </a:solidFill>
                <a:latin typeface="Arial"/>
              </a:rPr>
              <a:t>format</a:t>
            </a:r>
            <a:endParaRPr b="0" lang="en-US" sz="15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image" Target="../media/image38.png"/><Relationship Id="rId3"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image" Target="../media/image40.png"/><Relationship Id="rId3"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image" Target="../media/image46.png"/><Relationship Id="rId3" Type="http://schemas.openxmlformats.org/officeDocument/2006/relationships/image" Target="../media/image47.png"/><Relationship Id="rId4"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image" Target="../media/image48.png"/><Relationship Id="rId2"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image" Target="../media/image49.png"/><Relationship Id="rId2" Type="http://schemas.openxmlformats.org/officeDocument/2006/relationships/image" Target="../media/image50.png"/><Relationship Id="rId3" Type="http://schemas.openxmlformats.org/officeDocument/2006/relationships/image" Target="../media/image51.png"/><Relationship Id="rId4" Type="http://schemas.openxmlformats.org/officeDocument/2006/relationships/image" Target="../media/image52.png"/><Relationship Id="rId5"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PlaceHolder 1"/>
          <p:cNvSpPr>
            <a:spLocks noGrp="1"/>
          </p:cNvSpPr>
          <p:nvPr>
            <p:ph type="subTitle"/>
          </p:nvPr>
        </p:nvSpPr>
        <p:spPr>
          <a:xfrm>
            <a:off x="1221480" y="9579960"/>
            <a:ext cx="5328720" cy="478080"/>
          </a:xfrm>
          <a:prstGeom prst="rect">
            <a:avLst/>
          </a:prstGeom>
          <a:noFill/>
          <a:ln w="0">
            <a:noFill/>
          </a:ln>
        </p:spPr>
        <p:txBody>
          <a:bodyPr lIns="128160" rIns="128160" tIns="128160" bIns="128160" anchor="t">
            <a:normAutofit fontScale="98000"/>
          </a:bodyPr>
          <a:p>
            <a:pPr algn="ctr">
              <a:lnSpc>
                <a:spcPct val="115000"/>
              </a:lnSpc>
              <a:spcAft>
                <a:spcPts val="1701"/>
              </a:spcAft>
              <a:buNone/>
              <a:tabLst>
                <a:tab algn="l" pos="0"/>
              </a:tabLst>
            </a:pPr>
            <a:r>
              <a:rPr b="0" lang="en" sz="1300" spc="-1" strike="noStrike">
                <a:solidFill>
                  <a:srgbClr val="ffffff"/>
                </a:solidFill>
                <a:latin typeface="IBM Plex Sans"/>
                <a:ea typeface="IBM Plex Sans"/>
              </a:rPr>
              <a:t>platzi.com/estadistica</a:t>
            </a:r>
            <a:endParaRPr b="0" lang="en-US" sz="1300" spc="-1" strike="noStrike">
              <a:latin typeface="Arial"/>
            </a:endParaRPr>
          </a:p>
        </p:txBody>
      </p:sp>
      <p:sp>
        <p:nvSpPr>
          <p:cNvPr id="80" name="PlaceHolder 2"/>
          <p:cNvSpPr>
            <a:spLocks noGrp="1"/>
          </p:cNvSpPr>
          <p:nvPr>
            <p:ph type="title"/>
          </p:nvPr>
        </p:nvSpPr>
        <p:spPr>
          <a:xfrm>
            <a:off x="621000" y="907200"/>
            <a:ext cx="6545520" cy="478080"/>
          </a:xfrm>
          <a:prstGeom prst="rect">
            <a:avLst/>
          </a:prstGeom>
          <a:noFill/>
          <a:ln w="0">
            <a:noFill/>
          </a:ln>
        </p:spPr>
        <p:txBody>
          <a:bodyPr lIns="128160" rIns="128160" tIns="128160" bIns="128160" anchor="ctr">
            <a:normAutofit fontScale="60000"/>
          </a:bodyPr>
          <a:p>
            <a:pPr algn="ctr">
              <a:lnSpc>
                <a:spcPct val="100000"/>
              </a:lnSpc>
              <a:buNone/>
              <a:tabLst>
                <a:tab algn="l" pos="0"/>
              </a:tabLst>
            </a:pPr>
            <a:r>
              <a:rPr b="1" lang="en" sz="2400" spc="-1" strike="noStrike">
                <a:solidFill>
                  <a:srgbClr val="004033"/>
                </a:solidFill>
                <a:latin typeface="IBM Plex Sans"/>
                <a:ea typeface="IBM Plex Sans"/>
              </a:rPr>
              <a:t>Ejercic</a:t>
            </a:r>
            <a:r>
              <a:rPr b="1" lang="en" sz="2400" spc="-1" strike="noStrike">
                <a:solidFill>
                  <a:srgbClr val="004033"/>
                </a:solidFill>
                <a:latin typeface="IBM Plex Sans"/>
                <a:ea typeface="IBM Plex Sans"/>
              </a:rPr>
              <a:t>ios </a:t>
            </a:r>
            <a:r>
              <a:rPr b="1" lang="en" sz="2400" spc="-1" strike="noStrike">
                <a:solidFill>
                  <a:srgbClr val="004033"/>
                </a:solidFill>
                <a:latin typeface="IBM Plex Sans"/>
                <a:ea typeface="IBM Plex Sans"/>
              </a:rPr>
              <a:t>para </a:t>
            </a:r>
            <a:r>
              <a:rPr b="1" lang="en" sz="2400" spc="-1" strike="noStrike">
                <a:solidFill>
                  <a:srgbClr val="004033"/>
                </a:solidFill>
                <a:latin typeface="IBM Plex Sans"/>
                <a:ea typeface="IBM Plex Sans"/>
              </a:rPr>
              <a:t>practic</a:t>
            </a:r>
            <a:r>
              <a:rPr b="1" lang="en" sz="2400" spc="-1" strike="noStrike">
                <a:solidFill>
                  <a:srgbClr val="004033"/>
                </a:solidFill>
                <a:latin typeface="IBM Plex Sans"/>
                <a:ea typeface="IBM Plex Sans"/>
              </a:rPr>
              <a:t>ar</a:t>
            </a:r>
            <a:endParaRPr b="0" lang="en-US" sz="2400" spc="-1" strike="noStrike">
              <a:solidFill>
                <a:srgbClr val="000000"/>
              </a:solidFill>
              <a:latin typeface="Arial"/>
            </a:endParaRPr>
          </a:p>
        </p:txBody>
      </p:sp>
      <p:sp>
        <p:nvSpPr>
          <p:cNvPr id="81" name="PlaceHolder 3"/>
          <p:cNvSpPr>
            <a:spLocks noGrp="1"/>
          </p:cNvSpPr>
          <p:nvPr>
            <p:ph type="subTitle"/>
          </p:nvPr>
        </p:nvSpPr>
        <p:spPr>
          <a:xfrm>
            <a:off x="621000" y="1233360"/>
            <a:ext cx="6545520" cy="478080"/>
          </a:xfrm>
          <a:prstGeom prst="rect">
            <a:avLst/>
          </a:prstGeom>
          <a:noFill/>
          <a:ln w="0">
            <a:noFill/>
          </a:ln>
        </p:spPr>
        <p:txBody>
          <a:bodyPr lIns="128160" rIns="128160" tIns="128160" bIns="128160" anchor="ctr">
            <a:normAutofit fontScale="67000"/>
          </a:bodyPr>
          <a:p>
            <a:pPr algn="ctr">
              <a:lnSpc>
                <a:spcPct val="115000"/>
              </a:lnSpc>
              <a:spcAft>
                <a:spcPts val="1701"/>
              </a:spcAft>
              <a:buNone/>
              <a:tabLst>
                <a:tab algn="l" pos="0"/>
              </a:tabLst>
            </a:pPr>
            <a:r>
              <a:rPr b="0" lang="en" sz="1900" spc="-1" strike="noStrike">
                <a:solidFill>
                  <a:srgbClr val="000000"/>
                </a:solidFill>
                <a:latin typeface="IBM Plex Sans"/>
                <a:ea typeface="IBM Plex Sans"/>
              </a:rPr>
              <a:t>del Curso </a:t>
            </a:r>
            <a:r>
              <a:rPr b="0" lang="en" sz="1900" spc="-1" strike="noStrike">
                <a:solidFill>
                  <a:srgbClr val="000000"/>
                </a:solidFill>
                <a:latin typeface="IBM Plex Sans"/>
                <a:ea typeface="IBM Plex Sans"/>
              </a:rPr>
              <a:t>de </a:t>
            </a:r>
            <a:r>
              <a:rPr b="0" lang="en" sz="1900" spc="-1" strike="noStrike">
                <a:solidFill>
                  <a:srgbClr val="000000"/>
                </a:solidFill>
                <a:latin typeface="IBM Plex Sans"/>
                <a:ea typeface="IBM Plex Sans"/>
              </a:rPr>
              <a:t>Estadístic</a:t>
            </a:r>
            <a:r>
              <a:rPr b="0" lang="en" sz="1900" spc="-1" strike="noStrike">
                <a:solidFill>
                  <a:srgbClr val="000000"/>
                </a:solidFill>
                <a:latin typeface="IBM Plex Sans"/>
                <a:ea typeface="IBM Plex Sans"/>
              </a:rPr>
              <a:t>a y </a:t>
            </a:r>
            <a:r>
              <a:rPr b="0" lang="en" sz="1900" spc="-1" strike="noStrike">
                <a:solidFill>
                  <a:srgbClr val="000000"/>
                </a:solidFill>
                <a:latin typeface="IBM Plex Sans"/>
                <a:ea typeface="IBM Plex Sans"/>
              </a:rPr>
              <a:t>Probabilid</a:t>
            </a:r>
            <a:r>
              <a:rPr b="0" lang="en" sz="1900" spc="-1" strike="noStrike">
                <a:solidFill>
                  <a:srgbClr val="000000"/>
                </a:solidFill>
                <a:latin typeface="IBM Plex Sans"/>
                <a:ea typeface="IBM Plex Sans"/>
              </a:rPr>
              <a:t>ad</a:t>
            </a:r>
            <a:endParaRPr b="0" lang="en-US" sz="1900" spc="-1" strike="noStrike">
              <a:latin typeface="Arial"/>
            </a:endParaRPr>
          </a:p>
        </p:txBody>
      </p:sp>
      <p:sp>
        <p:nvSpPr>
          <p:cNvPr id="82" name="PlaceHolder 4"/>
          <p:cNvSpPr>
            <a:spLocks noGrp="1"/>
          </p:cNvSpPr>
          <p:nvPr>
            <p:ph type="title"/>
          </p:nvPr>
        </p:nvSpPr>
        <p:spPr>
          <a:xfrm>
            <a:off x="621000" y="40680"/>
            <a:ext cx="5328720" cy="478080"/>
          </a:xfrm>
          <a:prstGeom prst="rect">
            <a:avLst/>
          </a:prstGeom>
          <a:noFill/>
          <a:ln w="0">
            <a:noFill/>
          </a:ln>
        </p:spPr>
        <p:txBody>
          <a:bodyPr lIns="128160" rIns="128160" tIns="128160" bIns="128160" anchor="t">
            <a:normAutofit fontScale="97000"/>
          </a:bodyPr>
          <a:p>
            <a:pPr>
              <a:lnSpc>
                <a:spcPct val="100000"/>
              </a:lnSpc>
              <a:buNone/>
              <a:tabLst>
                <a:tab algn="l" pos="0"/>
              </a:tabLst>
            </a:pPr>
            <a:r>
              <a:rPr b="1" lang="en" sz="1500" spc="-1" strike="noStrike">
                <a:solidFill>
                  <a:srgbClr val="ffffff"/>
                </a:solidFill>
                <a:latin typeface="IBM Plex Sans"/>
                <a:ea typeface="IBM Plex Sans"/>
              </a:rPr>
              <a:t>Curso de </a:t>
            </a:r>
            <a:r>
              <a:rPr b="1" lang="en" sz="1500" spc="-1" strike="noStrike">
                <a:solidFill>
                  <a:srgbClr val="ffffff"/>
                </a:solidFill>
                <a:latin typeface="IBM Plex Sans"/>
                <a:ea typeface="IBM Plex Sans"/>
              </a:rPr>
              <a:t>Estadística </a:t>
            </a:r>
            <a:r>
              <a:rPr b="1" lang="en" sz="1500" spc="-1" strike="noStrike">
                <a:solidFill>
                  <a:srgbClr val="ffffff"/>
                </a:solidFill>
                <a:latin typeface="IBM Plex Sans"/>
                <a:ea typeface="IBM Plex Sans"/>
              </a:rPr>
              <a:t>y </a:t>
            </a:r>
            <a:r>
              <a:rPr b="1" lang="en" sz="1500" spc="-1" strike="noStrike">
                <a:solidFill>
                  <a:srgbClr val="ffffff"/>
                </a:solidFill>
                <a:latin typeface="IBM Plex Sans"/>
                <a:ea typeface="IBM Plex Sans"/>
              </a:rPr>
              <a:t>Probabilida</a:t>
            </a:r>
            <a:r>
              <a:rPr b="1" lang="en" sz="1500" spc="-1" strike="noStrike">
                <a:solidFill>
                  <a:srgbClr val="ffffff"/>
                </a:solidFill>
                <a:latin typeface="IBM Plex Sans"/>
                <a:ea typeface="IBM Plex Sans"/>
              </a:rPr>
              <a:t>d</a:t>
            </a:r>
            <a:endParaRPr b="0" lang="en-US" sz="1500" spc="-1" strike="noStrike">
              <a:solidFill>
                <a:srgbClr val="000000"/>
              </a:solidFill>
              <a:latin typeface="Arial"/>
            </a:endParaRPr>
          </a:p>
        </p:txBody>
      </p:sp>
      <p:graphicFrame>
        <p:nvGraphicFramePr>
          <p:cNvPr id="83" name="Google Shape;39;p2"/>
          <p:cNvGraphicFramePr/>
          <p:nvPr/>
        </p:nvGraphicFramePr>
        <p:xfrm>
          <a:off x="635760" y="3397320"/>
          <a:ext cx="6500520" cy="3484440"/>
        </p:xfrm>
        <a:graphic>
          <a:graphicData uri="http://schemas.openxmlformats.org/drawingml/2006/table">
            <a:tbl>
              <a:tblPr/>
              <a:tblGrid>
                <a:gridCol w="6500520"/>
              </a:tblGrid>
              <a:tr h="452160">
                <a:tc>
                  <a:txBody>
                    <a:bodyPr lIns="91080" rIns="91080" tIns="91080" bIns="91080" anchor="t">
                      <a:noAutofit/>
                    </a:bodyPr>
                    <a:p>
                      <a:pPr>
                        <a:lnSpc>
                          <a:spcPct val="115000"/>
                        </a:lnSpc>
                        <a:spcAft>
                          <a:spcPts val="1701"/>
                        </a:spcAft>
                        <a:buNone/>
                        <a:tabLst>
                          <a:tab algn="l" pos="0"/>
                        </a:tabLst>
                      </a:pPr>
                      <a:r>
                        <a:rPr b="1" lang="en" sz="1600" spc="-1" strike="noStrike">
                          <a:solidFill>
                            <a:srgbClr val="000000"/>
                          </a:solidFill>
                          <a:latin typeface="Roboto"/>
                          <a:ea typeface="Roboto"/>
                        </a:rPr>
                        <a:t>Clase: Conceptos clave de estadística</a:t>
                      </a:r>
                      <a:endParaRPr b="0" lang="en-US" sz="16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solidFill>
                      <a:srgbClr val="d9ead3"/>
                    </a:solidFill>
                  </a:tcPr>
                </a:tc>
              </a:tr>
              <a:tr h="3292920">
                <a:tc>
                  <a:txBody>
                    <a:bodyPr lIns="91080" rIns="91080" tIns="91080" bIns="91080" anchor="t">
                      <a:noAutofit/>
                    </a:bodyPr>
                    <a:p>
                      <a:pPr>
                        <a:lnSpc>
                          <a:spcPct val="115000"/>
                        </a:lnSpc>
                        <a:buNone/>
                        <a:tabLst>
                          <a:tab algn="l" pos="0"/>
                        </a:tabLst>
                      </a:pPr>
                      <a:r>
                        <a:rPr b="1" lang="en" sz="1200" spc="-1" strike="noStrike">
                          <a:solidFill>
                            <a:srgbClr val="000000"/>
                          </a:solidFill>
                          <a:latin typeface="Roboto"/>
                          <a:ea typeface="Roboto"/>
                        </a:rPr>
                        <a:t>Ejercicio 1: </a:t>
                      </a:r>
                      <a:endParaRPr b="0" lang="en-US" sz="1200" spc="-1" strike="noStrike">
                        <a:latin typeface="Arial"/>
                      </a:endParaRPr>
                    </a:p>
                    <a:p>
                      <a:pPr>
                        <a:lnSpc>
                          <a:spcPct val="115000"/>
                        </a:lnSpc>
                        <a:spcBef>
                          <a:spcPts val="1701"/>
                        </a:spcBef>
                        <a:buNone/>
                        <a:tabLst>
                          <a:tab algn="l" pos="0"/>
                        </a:tabLst>
                      </a:pPr>
                      <a:r>
                        <a:rPr b="0" lang="en" sz="1200" spc="-1" strike="noStrike">
                          <a:solidFill>
                            <a:srgbClr val="000000"/>
                          </a:solidFill>
                          <a:latin typeface="Roboto"/>
                          <a:ea typeface="Roboto"/>
                        </a:rPr>
                        <a:t>Identifica las variables en la siguiente descripción de datos y clasifica las variables como categóricas o cuantitativas. Si la variable es cuantitativa, enumera las unidades.</a:t>
                      </a:r>
                      <a:endParaRPr b="0" lang="en-US" sz="1200" spc="-1" strike="noStrike">
                        <a:latin typeface="Arial"/>
                      </a:endParaRPr>
                    </a:p>
                    <a:p>
                      <a:pPr>
                        <a:lnSpc>
                          <a:spcPct val="115000"/>
                        </a:lnSpc>
                        <a:spcBef>
                          <a:spcPts val="1701"/>
                        </a:spcBef>
                        <a:buNone/>
                        <a:tabLst>
                          <a:tab algn="l" pos="0"/>
                        </a:tabLst>
                      </a:pPr>
                      <a:r>
                        <a:rPr b="0" lang="en" sz="1200" spc="-1" strike="noStrike">
                          <a:solidFill>
                            <a:srgbClr val="000000"/>
                          </a:solidFill>
                          <a:latin typeface="Roboto"/>
                          <a:ea typeface="Roboto"/>
                        </a:rPr>
                        <a:t>“</a:t>
                      </a:r>
                      <a:r>
                        <a:rPr b="0" lang="en" sz="1200" spc="-1" strike="noStrike">
                          <a:solidFill>
                            <a:srgbClr val="000000"/>
                          </a:solidFill>
                          <a:latin typeface="Roboto"/>
                          <a:ea typeface="Roboto"/>
                        </a:rPr>
                        <a:t>La Fórmula 1 es una carrera de autos que se lleva a cabo desde 1950. Un piloto necesita completar entre 48 y 70 vueltas que cubren una distancia de 305 kilómetros. Los resultados de la carrera se informan por número de conductor, nombre del conductor, tipo de automóvil que usa el conductor y el tiempo a la diezmilésima de segundo más cercana. Si un piloto no termina la carrera, en lugar del tiempo para completar la carrera, se registra el número de vueltas completadas”.</a:t>
                      </a:r>
                      <a:endParaRPr b="0" lang="en-US" sz="1200" spc="-1" strike="noStrike">
                        <a:latin typeface="Arial"/>
                      </a:endParaRPr>
                    </a:p>
                    <a:p>
                      <a:pPr>
                        <a:lnSpc>
                          <a:spcPct val="115000"/>
                        </a:lnSpc>
                        <a:spcBef>
                          <a:spcPts val="1701"/>
                        </a:spcBef>
                        <a:spcAft>
                          <a:spcPts val="1701"/>
                        </a:spcAft>
                        <a:buNone/>
                        <a:tabLst>
                          <a:tab algn="l" pos="0"/>
                        </a:tabLst>
                      </a:pPr>
                      <a:endParaRPr b="0" lang="en-US" sz="12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noFill/>
                  </a:tcPr>
                </a:tc>
              </a:tr>
              <a:tr h="2676960">
                <a:tc>
                  <a:txBody>
                    <a:bodyPr lIns="91080" rIns="91080" tIns="91080" bIns="91080" anchor="t">
                      <a:noAutofit/>
                    </a:bodyPr>
                    <a:p>
                      <a:pPr>
                        <a:lnSpc>
                          <a:spcPct val="115000"/>
                        </a:lnSpc>
                        <a:spcAft>
                          <a:spcPts val="1701"/>
                        </a:spcAft>
                        <a:buNone/>
                        <a:tabLst>
                          <a:tab algn="l" pos="0"/>
                        </a:tabLst>
                      </a:pPr>
                      <a:r>
                        <a:rPr b="1" lang="en" sz="1200" spc="-1" strike="noStrike">
                          <a:solidFill>
                            <a:srgbClr val="000000"/>
                          </a:solidFill>
                          <a:latin typeface="Roboto"/>
                          <a:ea typeface="Roboto"/>
                        </a:rPr>
                        <a:t>Respuesta:</a:t>
                      </a:r>
                      <a:r>
                        <a:rPr b="0" lang="en" sz="1400" spc="-1" strike="noStrike">
                          <a:solidFill>
                            <a:srgbClr val="000000"/>
                          </a:solidFill>
                          <a:latin typeface="Arial"/>
                          <a:ea typeface="Arial"/>
                        </a:rPr>
                        <a:t> </a:t>
                      </a:r>
                      <a:endParaRPr b="0" lang="en-US" sz="1400" spc="-1" strike="noStrike">
                        <a:latin typeface="Arial"/>
                      </a:endParaRPr>
                    </a:p>
                    <a:p>
                      <a:pPr>
                        <a:lnSpc>
                          <a:spcPct val="115000"/>
                        </a:lnSpc>
                        <a:spcAft>
                          <a:spcPts val="1701"/>
                        </a:spcAft>
                        <a:buNone/>
                        <a:tabLst>
                          <a:tab algn="l" pos="0"/>
                        </a:tabLst>
                      </a:pPr>
                      <a:endParaRPr b="0" lang="en-US" sz="14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noFill/>
                  </a:tcPr>
                </a:tc>
              </a:tr>
            </a:tbl>
          </a:graphicData>
        </a:graphic>
      </p:graphicFrame>
      <p:pic>
        <p:nvPicPr>
          <p:cNvPr id="84" name="Google Shape;40;p2" descr=""/>
          <p:cNvPicPr/>
          <p:nvPr/>
        </p:nvPicPr>
        <p:blipFill>
          <a:blip r:embed="rId1"/>
          <a:stretch/>
        </p:blipFill>
        <p:spPr>
          <a:xfrm>
            <a:off x="341640" y="109080"/>
            <a:ext cx="341280" cy="341280"/>
          </a:xfrm>
          <a:prstGeom prst="rect">
            <a:avLst/>
          </a:prstGeom>
          <a:ln w="0">
            <a:noFill/>
          </a:ln>
        </p:spPr>
      </p:pic>
      <p:sp>
        <p:nvSpPr>
          <p:cNvPr id="85" name="Google Shape;41;p2"/>
          <p:cNvSpPr/>
          <p:nvPr/>
        </p:nvSpPr>
        <p:spPr>
          <a:xfrm>
            <a:off x="649440" y="1973520"/>
            <a:ext cx="6500520" cy="1277640"/>
          </a:xfrm>
          <a:prstGeom prst="rect">
            <a:avLst/>
          </a:prstGeom>
          <a:noFill/>
          <a:ln w="0">
            <a:noFill/>
          </a:ln>
        </p:spPr>
        <p:style>
          <a:lnRef idx="0"/>
          <a:fillRef idx="0"/>
          <a:effectRef idx="0"/>
          <a:fontRef idx="minor"/>
        </p:style>
        <p:txBody>
          <a:bodyPr tIns="91440" bIns="91440" anchor="t">
            <a:spAutoFit/>
          </a:bodyPr>
          <a:p>
            <a:pPr>
              <a:lnSpc>
                <a:spcPct val="100000"/>
              </a:lnSpc>
              <a:buNone/>
              <a:tabLst>
                <a:tab algn="l" pos="0"/>
              </a:tabLst>
            </a:pPr>
            <a:r>
              <a:rPr b="0" lang="en" sz="1200" spc="-1" strike="noStrike">
                <a:solidFill>
                  <a:srgbClr val="000000"/>
                </a:solidFill>
                <a:latin typeface="Roboto"/>
                <a:ea typeface="Roboto"/>
              </a:rPr>
              <a:t>📊 </a:t>
            </a:r>
            <a:r>
              <a:rPr b="0" lang="en" sz="1200" spc="-1" strike="noStrike">
                <a:solidFill>
                  <a:srgbClr val="000000"/>
                </a:solidFill>
                <a:latin typeface="Roboto"/>
                <a:ea typeface="Roboto"/>
              </a:rPr>
              <a:t>En este documento encontrarás </a:t>
            </a:r>
            <a:r>
              <a:rPr b="1" lang="en" sz="1200" spc="-1" strike="noStrike">
                <a:solidFill>
                  <a:srgbClr val="000000"/>
                </a:solidFill>
                <a:latin typeface="Roboto"/>
                <a:ea typeface="Roboto"/>
              </a:rPr>
              <a:t>ejercicios para practicar los temas de las clases del curso</a:t>
            </a:r>
            <a:r>
              <a:rPr b="0" lang="en" sz="1200" spc="-1" strike="noStrike">
                <a:solidFill>
                  <a:srgbClr val="000000"/>
                </a:solidFill>
                <a:latin typeface="Roboto"/>
                <a:ea typeface="Roboto"/>
              </a:rPr>
              <a:t>. Podrás leer la instrucción y dejar tus respuestas en el recuadro de cada ejercicio.</a:t>
            </a:r>
            <a:endParaRPr b="0" lang="en-US" sz="1200" spc="-1" strike="noStrike">
              <a:latin typeface="Arial"/>
            </a:endParaRPr>
          </a:p>
          <a:p>
            <a:pPr>
              <a:lnSpc>
                <a:spcPct val="100000"/>
              </a:lnSpc>
              <a:buNone/>
              <a:tabLst>
                <a:tab algn="l" pos="0"/>
              </a:tabLst>
            </a:pPr>
            <a:endParaRPr b="0" lang="en-US" sz="1200" spc="-1" strike="noStrike">
              <a:latin typeface="Arial"/>
            </a:endParaRPr>
          </a:p>
          <a:p>
            <a:pPr>
              <a:lnSpc>
                <a:spcPct val="100000"/>
              </a:lnSpc>
              <a:buNone/>
              <a:tabLst>
                <a:tab algn="l" pos="0"/>
              </a:tabLst>
            </a:pPr>
            <a:r>
              <a:rPr b="0" lang="en" sz="1200" spc="-1" strike="noStrike">
                <a:solidFill>
                  <a:srgbClr val="000000"/>
                </a:solidFill>
                <a:latin typeface="Roboto"/>
                <a:ea typeface="Roboto"/>
              </a:rPr>
              <a:t>En la </a:t>
            </a:r>
            <a:r>
              <a:rPr b="1" lang="en" sz="1200" spc="-1" strike="noStrike">
                <a:solidFill>
                  <a:srgbClr val="000000"/>
                </a:solidFill>
                <a:latin typeface="Roboto"/>
                <a:ea typeface="Roboto"/>
              </a:rPr>
              <a:t>página 26 podrás encontrar las soluciones</a:t>
            </a:r>
            <a:r>
              <a:rPr b="0" lang="en" sz="1200" spc="-1" strike="noStrike">
                <a:solidFill>
                  <a:srgbClr val="000000"/>
                </a:solidFill>
                <a:latin typeface="Roboto"/>
                <a:ea typeface="Roboto"/>
              </a:rPr>
              <a:t> a cada ejercicio por si tienes dudas y quieres comprobar tus resultados.</a:t>
            </a:r>
            <a:endParaRPr b="0" lang="en-US" sz="1200" spc="-1" strike="noStrike">
              <a:latin typeface="Arial"/>
            </a:endParaRPr>
          </a:p>
        </p:txBody>
      </p:sp>
      <p:pic>
        <p:nvPicPr>
          <p:cNvPr id="86" name="" descr=""/>
          <p:cNvPicPr/>
          <p:nvPr/>
        </p:nvPicPr>
        <p:blipFill>
          <a:blip r:embed="rId2"/>
          <a:stretch/>
        </p:blipFill>
        <p:spPr>
          <a:xfrm>
            <a:off x="1828800" y="7894440"/>
            <a:ext cx="4323960" cy="168552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subTitle"/>
          </p:nvPr>
        </p:nvSpPr>
        <p:spPr>
          <a:xfrm>
            <a:off x="1221480" y="9579960"/>
            <a:ext cx="5328720" cy="478080"/>
          </a:xfrm>
          <a:prstGeom prst="rect">
            <a:avLst/>
          </a:prstGeom>
          <a:noFill/>
          <a:ln w="0">
            <a:noFill/>
          </a:ln>
        </p:spPr>
        <p:txBody>
          <a:bodyPr lIns="128160" rIns="128160" tIns="128160" bIns="128160" anchor="t">
            <a:normAutofit fontScale="24000"/>
          </a:bodyPr>
          <a:p>
            <a:pPr algn="ctr">
              <a:lnSpc>
                <a:spcPct val="115000"/>
              </a:lnSpc>
              <a:spcAft>
                <a:spcPts val="1701"/>
              </a:spcAft>
              <a:buNone/>
              <a:tabLst>
                <a:tab algn="l" pos="0"/>
              </a:tabLst>
            </a:pPr>
            <a:r>
              <a:rPr b="0" lang="en" sz="5200" spc="-1" strike="noStrike">
                <a:solidFill>
                  <a:srgbClr val="ffffff"/>
                </a:solidFill>
                <a:latin typeface="IBM Plex Sans"/>
                <a:ea typeface="IBM Plex Sans"/>
              </a:rPr>
              <a:t>platzi.com/estadistica</a:t>
            </a:r>
            <a:endParaRPr b="0" lang="en-US" sz="5200" spc="-1" strike="noStrike">
              <a:latin typeface="Arial"/>
            </a:endParaRPr>
          </a:p>
        </p:txBody>
      </p:sp>
      <p:graphicFrame>
        <p:nvGraphicFramePr>
          <p:cNvPr id="127" name="Google Shape;118;g230b0e9b9b5_1_104"/>
          <p:cNvGraphicFramePr/>
          <p:nvPr/>
        </p:nvGraphicFramePr>
        <p:xfrm>
          <a:off x="635760" y="1123920"/>
          <a:ext cx="6500520" cy="5583600"/>
        </p:xfrm>
        <a:graphic>
          <a:graphicData uri="http://schemas.openxmlformats.org/drawingml/2006/table">
            <a:tbl>
              <a:tblPr/>
              <a:tblGrid>
                <a:gridCol w="6500520"/>
              </a:tblGrid>
              <a:tr h="452160">
                <a:tc>
                  <a:txBody>
                    <a:bodyPr lIns="91080" rIns="91080" tIns="91080" bIns="91080" anchor="t">
                      <a:noAutofit/>
                    </a:bodyPr>
                    <a:p>
                      <a:pPr>
                        <a:lnSpc>
                          <a:spcPct val="115000"/>
                        </a:lnSpc>
                        <a:spcAft>
                          <a:spcPts val="1701"/>
                        </a:spcAft>
                        <a:buNone/>
                        <a:tabLst>
                          <a:tab algn="l" pos="0"/>
                        </a:tabLst>
                      </a:pPr>
                      <a:r>
                        <a:rPr b="1" lang="en" sz="1600" spc="-1" strike="noStrike">
                          <a:solidFill>
                            <a:srgbClr val="000000"/>
                          </a:solidFill>
                          <a:latin typeface="Roboto"/>
                          <a:ea typeface="Roboto"/>
                        </a:rPr>
                        <a:t>Clase: Box plots y el resumen de 5 números</a:t>
                      </a:r>
                      <a:endParaRPr b="0" lang="en-US" sz="16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solidFill>
                      <a:srgbClr val="d9ead3"/>
                    </a:solidFill>
                  </a:tcPr>
                </a:tc>
              </a:tr>
              <a:tr h="2245320">
                <a:tc>
                  <a:txBody>
                    <a:bodyPr lIns="91080" rIns="91080" tIns="91080" bIns="91080" anchor="t">
                      <a:noAutofit/>
                    </a:bodyPr>
                    <a:p>
                      <a:pPr>
                        <a:lnSpc>
                          <a:spcPct val="115000"/>
                        </a:lnSpc>
                        <a:buNone/>
                        <a:tabLst>
                          <a:tab algn="l" pos="0"/>
                        </a:tabLst>
                      </a:pPr>
                      <a:r>
                        <a:rPr b="1" lang="en" sz="1200" spc="-1" strike="noStrike">
                          <a:solidFill>
                            <a:srgbClr val="000000"/>
                          </a:solidFill>
                          <a:latin typeface="Roboto"/>
                          <a:ea typeface="Roboto"/>
                        </a:rPr>
                        <a:t>Ejercicio 12: </a:t>
                      </a:r>
                      <a:endParaRPr b="0" lang="en-US" sz="1200" spc="-1" strike="noStrike">
                        <a:latin typeface="Arial"/>
                      </a:endParaRPr>
                    </a:p>
                    <a:p>
                      <a:pPr>
                        <a:lnSpc>
                          <a:spcPct val="115000"/>
                        </a:lnSpc>
                        <a:spcBef>
                          <a:spcPts val="1701"/>
                        </a:spcBef>
                        <a:buNone/>
                        <a:tabLst>
                          <a:tab algn="l" pos="0"/>
                        </a:tabLst>
                      </a:pPr>
                      <a:r>
                        <a:rPr b="0" lang="en" sz="1200" spc="-1" strike="noStrike">
                          <a:solidFill>
                            <a:srgbClr val="000000"/>
                          </a:solidFill>
                          <a:latin typeface="Roboto"/>
                          <a:ea typeface="Roboto"/>
                        </a:rPr>
                        <a:t>¿Cuál es el rango y el IQR del siguiente conjunto de datos?</a:t>
                      </a:r>
                      <a:endParaRPr b="0" lang="en-US" sz="1200" spc="-1" strike="noStrike">
                        <a:latin typeface="Arial"/>
                      </a:endParaRPr>
                    </a:p>
                    <a:p>
                      <a:pPr>
                        <a:lnSpc>
                          <a:spcPct val="115000"/>
                        </a:lnSpc>
                        <a:buNone/>
                        <a:tabLst>
                          <a:tab algn="l" pos="0"/>
                        </a:tabLst>
                      </a:pPr>
                      <a:endParaRPr b="0" lang="en-US" sz="1200" spc="-1" strike="noStrike">
                        <a:latin typeface="Arial"/>
                      </a:endParaRPr>
                    </a:p>
                    <a:p>
                      <a:pPr marL="685800" indent="-228600">
                        <a:lnSpc>
                          <a:spcPct val="115000"/>
                        </a:lnSpc>
                        <a:buNone/>
                        <a:tabLst>
                          <a:tab algn="l" pos="0"/>
                        </a:tabLst>
                      </a:pPr>
                      <a:r>
                        <a:rPr b="0" lang="en" sz="1200" spc="-1" strike="noStrike">
                          <a:solidFill>
                            <a:srgbClr val="000000"/>
                          </a:solidFill>
                          <a:latin typeface="Roboto"/>
                          <a:ea typeface="Roboto"/>
                        </a:rPr>
                        <a:t>a.</a:t>
                      </a:r>
                      <a:r>
                        <a:rPr b="0" lang="en" sz="700" spc="-1" strike="noStrike">
                          <a:solidFill>
                            <a:srgbClr val="000000"/>
                          </a:solidFill>
                          <a:latin typeface="Roboto"/>
                          <a:ea typeface="Roboto"/>
                        </a:rPr>
                        <a:t>    </a:t>
                      </a:r>
                      <a:r>
                        <a:rPr b="0" lang="en" sz="1200" spc="-1" strike="noStrike">
                          <a:solidFill>
                            <a:srgbClr val="000000"/>
                          </a:solidFill>
                          <a:latin typeface="Roboto"/>
                          <a:ea typeface="Roboto"/>
                        </a:rPr>
                        <a:t>Mediana: 617,594</a:t>
                      </a:r>
                      <a:endParaRPr b="0" lang="en-US" sz="1200" spc="-1" strike="noStrike">
                        <a:latin typeface="Arial"/>
                      </a:endParaRPr>
                    </a:p>
                    <a:p>
                      <a:pPr marL="685800" indent="-228600">
                        <a:lnSpc>
                          <a:spcPct val="115000"/>
                        </a:lnSpc>
                        <a:buNone/>
                        <a:tabLst>
                          <a:tab algn="l" pos="0"/>
                        </a:tabLst>
                      </a:pPr>
                      <a:r>
                        <a:rPr b="0" lang="en" sz="1200" spc="-1" strike="noStrike">
                          <a:solidFill>
                            <a:srgbClr val="000000"/>
                          </a:solidFill>
                          <a:latin typeface="Roboto"/>
                          <a:ea typeface="Roboto"/>
                        </a:rPr>
                        <a:t>b.</a:t>
                      </a:r>
                      <a:r>
                        <a:rPr b="0" lang="en" sz="700" spc="-1" strike="noStrike">
                          <a:solidFill>
                            <a:srgbClr val="000000"/>
                          </a:solidFill>
                          <a:latin typeface="Roboto"/>
                          <a:ea typeface="Roboto"/>
                        </a:rPr>
                        <a:t>    </a:t>
                      </a:r>
                      <a:r>
                        <a:rPr b="0" lang="en" sz="1200" spc="-1" strike="noStrike">
                          <a:solidFill>
                            <a:srgbClr val="000000"/>
                          </a:solidFill>
                          <a:latin typeface="Roboto"/>
                          <a:ea typeface="Roboto"/>
                        </a:rPr>
                        <a:t>Mínimo: 216,290</a:t>
                      </a:r>
                      <a:endParaRPr b="0" lang="en-US" sz="1200" spc="-1" strike="noStrike">
                        <a:latin typeface="Arial"/>
                      </a:endParaRPr>
                    </a:p>
                    <a:p>
                      <a:pPr marL="685800" indent="-228600">
                        <a:lnSpc>
                          <a:spcPct val="115000"/>
                        </a:lnSpc>
                        <a:buNone/>
                        <a:tabLst>
                          <a:tab algn="l" pos="0"/>
                        </a:tabLst>
                      </a:pPr>
                      <a:r>
                        <a:rPr b="0" lang="en" sz="1200" spc="-1" strike="noStrike">
                          <a:solidFill>
                            <a:srgbClr val="000000"/>
                          </a:solidFill>
                          <a:latin typeface="Roboto"/>
                          <a:ea typeface="Roboto"/>
                        </a:rPr>
                        <a:t>c.</a:t>
                      </a:r>
                      <a:r>
                        <a:rPr b="0" lang="en" sz="700" spc="-1" strike="noStrike">
                          <a:solidFill>
                            <a:srgbClr val="000000"/>
                          </a:solidFill>
                          <a:latin typeface="Roboto"/>
                          <a:ea typeface="Roboto"/>
                        </a:rPr>
                        <a:t> </a:t>
                      </a:r>
                      <a:r>
                        <a:rPr b="0" lang="en" sz="700" spc="-1" strike="noStrike">
                          <a:solidFill>
                            <a:srgbClr val="000000"/>
                          </a:solidFill>
                          <a:latin typeface="Roboto"/>
                          <a:ea typeface="Roboto"/>
                        </a:rPr>
                        <a:t>	</a:t>
                      </a:r>
                      <a:r>
                        <a:rPr b="0" lang="en" sz="1200" spc="-1" strike="noStrike">
                          <a:solidFill>
                            <a:srgbClr val="000000"/>
                          </a:solidFill>
                          <a:latin typeface="Roboto"/>
                          <a:ea typeface="Roboto"/>
                        </a:rPr>
                        <a:t>Máximo: 845,300</a:t>
                      </a:r>
                      <a:endParaRPr b="0" lang="en-US" sz="1200" spc="-1" strike="noStrike">
                        <a:latin typeface="Arial"/>
                      </a:endParaRPr>
                    </a:p>
                    <a:p>
                      <a:pPr marL="685800" indent="-228600">
                        <a:lnSpc>
                          <a:spcPct val="115000"/>
                        </a:lnSpc>
                        <a:buNone/>
                        <a:tabLst>
                          <a:tab algn="l" pos="0"/>
                        </a:tabLst>
                      </a:pPr>
                      <a:r>
                        <a:rPr b="0" lang="en" sz="1200" spc="-1" strike="noStrike">
                          <a:solidFill>
                            <a:srgbClr val="000000"/>
                          </a:solidFill>
                          <a:latin typeface="Roboto"/>
                          <a:ea typeface="Roboto"/>
                        </a:rPr>
                        <a:t>d.</a:t>
                      </a:r>
                      <a:r>
                        <a:rPr b="0" lang="en" sz="700" spc="-1" strike="noStrike">
                          <a:solidFill>
                            <a:srgbClr val="000000"/>
                          </a:solidFill>
                          <a:latin typeface="Roboto"/>
                          <a:ea typeface="Roboto"/>
                        </a:rPr>
                        <a:t>    </a:t>
                      </a:r>
                      <a:r>
                        <a:rPr b="0" lang="en" sz="1200" spc="-1" strike="noStrike">
                          <a:solidFill>
                            <a:srgbClr val="000000"/>
                          </a:solidFill>
                          <a:latin typeface="Roboto"/>
                          <a:ea typeface="Roboto"/>
                        </a:rPr>
                        <a:t>1er cuartil: 324,876</a:t>
                      </a:r>
                      <a:endParaRPr b="0" lang="en-US" sz="1200" spc="-1" strike="noStrike">
                        <a:latin typeface="Arial"/>
                      </a:endParaRPr>
                    </a:p>
                    <a:p>
                      <a:pPr marL="685800" indent="-228600">
                        <a:lnSpc>
                          <a:spcPct val="115000"/>
                        </a:lnSpc>
                        <a:buNone/>
                        <a:tabLst>
                          <a:tab algn="l" pos="0"/>
                        </a:tabLst>
                      </a:pPr>
                      <a:r>
                        <a:rPr b="0" lang="en" sz="1200" spc="-1" strike="noStrike">
                          <a:solidFill>
                            <a:srgbClr val="000000"/>
                          </a:solidFill>
                          <a:latin typeface="Roboto"/>
                          <a:ea typeface="Roboto"/>
                        </a:rPr>
                        <a:t>e.</a:t>
                      </a:r>
                      <a:r>
                        <a:rPr b="0" lang="en" sz="700" spc="-1" strike="noStrike">
                          <a:solidFill>
                            <a:srgbClr val="000000"/>
                          </a:solidFill>
                          <a:latin typeface="Roboto"/>
                          <a:ea typeface="Roboto"/>
                        </a:rPr>
                        <a:t>    </a:t>
                      </a:r>
                      <a:r>
                        <a:rPr b="0" lang="en" sz="1200" spc="-1" strike="noStrike">
                          <a:solidFill>
                            <a:srgbClr val="000000"/>
                          </a:solidFill>
                          <a:latin typeface="Roboto"/>
                          <a:ea typeface="Roboto"/>
                        </a:rPr>
                        <a:t>3er cuartil: 790,370  </a:t>
                      </a:r>
                      <a:endParaRPr b="0" lang="en-US" sz="1200" spc="-1" strike="noStrike">
                        <a:latin typeface="Arial"/>
                      </a:endParaRPr>
                    </a:p>
                    <a:p>
                      <a:pPr>
                        <a:lnSpc>
                          <a:spcPct val="115000"/>
                        </a:lnSpc>
                        <a:spcAft>
                          <a:spcPts val="1701"/>
                        </a:spcAft>
                        <a:buNone/>
                        <a:tabLst>
                          <a:tab algn="l" pos="0"/>
                        </a:tabLst>
                      </a:pPr>
                      <a:endParaRPr b="0" lang="en-US" sz="12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noFill/>
                  </a:tcPr>
                </a:tc>
              </a:tr>
              <a:tr h="3333960">
                <a:tc>
                  <a:txBody>
                    <a:bodyPr lIns="91080" rIns="91080" tIns="91080" bIns="91080" anchor="t">
                      <a:noAutofit/>
                    </a:bodyPr>
                    <a:p>
                      <a:pPr>
                        <a:lnSpc>
                          <a:spcPct val="115000"/>
                        </a:lnSpc>
                        <a:buNone/>
                        <a:tabLst>
                          <a:tab algn="l" pos="0"/>
                        </a:tabLst>
                      </a:pPr>
                      <a:r>
                        <a:rPr b="1" lang="en" sz="1200" spc="-1" strike="noStrike">
                          <a:solidFill>
                            <a:srgbClr val="000000"/>
                          </a:solidFill>
                          <a:latin typeface="Roboto"/>
                          <a:ea typeface="Roboto"/>
                        </a:rPr>
                        <a:t>Respuesta:</a:t>
                      </a:r>
                      <a:r>
                        <a:rPr b="0" lang="en" sz="1400" spc="-1" strike="noStrike">
                          <a:solidFill>
                            <a:srgbClr val="000000"/>
                          </a:solidFill>
                          <a:latin typeface="Arial"/>
                          <a:ea typeface="Arial"/>
                        </a:rPr>
                        <a:t> </a:t>
                      </a:r>
                      <a:endParaRPr b="0" lang="en-US" sz="1400" spc="-1" strike="noStrike">
                        <a:latin typeface="Arial"/>
                      </a:endParaRPr>
                    </a:p>
                    <a:p>
                      <a:pPr>
                        <a:lnSpc>
                          <a:spcPct val="115000"/>
                        </a:lnSpc>
                        <a:spcBef>
                          <a:spcPts val="1701"/>
                        </a:spcBef>
                        <a:spcAft>
                          <a:spcPts val="1701"/>
                        </a:spcAft>
                        <a:buNone/>
                        <a:tabLst>
                          <a:tab algn="l" pos="0"/>
                        </a:tabLst>
                      </a:pPr>
                      <a:endParaRPr b="0" lang="en-US" sz="14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noFill/>
                  </a:tcPr>
                </a:tc>
              </a:tr>
            </a:tbl>
          </a:graphicData>
        </a:graphic>
      </p:graphicFrame>
      <p:sp>
        <p:nvSpPr>
          <p:cNvPr id="128" name="PlaceHolder 2"/>
          <p:cNvSpPr>
            <a:spLocks noGrp="1"/>
          </p:cNvSpPr>
          <p:nvPr>
            <p:ph type="title"/>
          </p:nvPr>
        </p:nvSpPr>
        <p:spPr>
          <a:xfrm>
            <a:off x="621000" y="40680"/>
            <a:ext cx="5328720" cy="478080"/>
          </a:xfrm>
          <a:prstGeom prst="rect">
            <a:avLst/>
          </a:prstGeom>
          <a:noFill/>
          <a:ln w="0">
            <a:noFill/>
          </a:ln>
        </p:spPr>
        <p:txBody>
          <a:bodyPr lIns="128160" rIns="128160" tIns="128160" bIns="128160" anchor="t">
            <a:noAutofit/>
          </a:bodyPr>
          <a:p>
            <a:pPr>
              <a:lnSpc>
                <a:spcPct val="100000"/>
              </a:lnSpc>
              <a:buNone/>
              <a:tabLst>
                <a:tab algn="l" pos="0"/>
              </a:tabLst>
            </a:pPr>
            <a:r>
              <a:rPr b="1" lang="en" sz="1350" spc="-1" strike="noStrike">
                <a:solidFill>
                  <a:srgbClr val="ffffff"/>
                </a:solidFill>
                <a:latin typeface="IBM Plex Sans"/>
                <a:ea typeface="IBM Plex Sans"/>
              </a:rPr>
              <a:t>Curso de Estadística y Probabilidad</a:t>
            </a:r>
            <a:endParaRPr b="0" lang="en-US" sz="1350" spc="-1" strike="noStrike">
              <a:solidFill>
                <a:srgbClr val="000000"/>
              </a:solidFill>
              <a:latin typeface="Arial"/>
            </a:endParaRPr>
          </a:p>
        </p:txBody>
      </p:sp>
      <p:pic>
        <p:nvPicPr>
          <p:cNvPr id="129" name="Google Shape;120;g230b0e9b9b5_1_104" descr=""/>
          <p:cNvPicPr/>
          <p:nvPr/>
        </p:nvPicPr>
        <p:blipFill>
          <a:blip r:embed="rId1"/>
          <a:stretch/>
        </p:blipFill>
        <p:spPr>
          <a:xfrm>
            <a:off x="341640" y="109080"/>
            <a:ext cx="341280" cy="34128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subTitle"/>
          </p:nvPr>
        </p:nvSpPr>
        <p:spPr>
          <a:xfrm>
            <a:off x="1221480" y="9579960"/>
            <a:ext cx="5328720" cy="478080"/>
          </a:xfrm>
          <a:prstGeom prst="rect">
            <a:avLst/>
          </a:prstGeom>
          <a:noFill/>
          <a:ln w="0">
            <a:noFill/>
          </a:ln>
        </p:spPr>
        <p:txBody>
          <a:bodyPr lIns="128160" rIns="128160" tIns="128160" bIns="128160" anchor="t">
            <a:normAutofit fontScale="24000"/>
          </a:bodyPr>
          <a:p>
            <a:pPr algn="ctr">
              <a:lnSpc>
                <a:spcPct val="115000"/>
              </a:lnSpc>
              <a:spcAft>
                <a:spcPts val="1701"/>
              </a:spcAft>
              <a:buNone/>
              <a:tabLst>
                <a:tab algn="l" pos="0"/>
              </a:tabLst>
            </a:pPr>
            <a:r>
              <a:rPr b="0" lang="en" sz="5200" spc="-1" strike="noStrike">
                <a:solidFill>
                  <a:srgbClr val="ffffff"/>
                </a:solidFill>
                <a:latin typeface="IBM Plex Sans"/>
                <a:ea typeface="IBM Plex Sans"/>
              </a:rPr>
              <a:t>platzi.com/estadistica</a:t>
            </a:r>
            <a:endParaRPr b="0" lang="en-US" sz="5200" spc="-1" strike="noStrike">
              <a:latin typeface="Arial"/>
            </a:endParaRPr>
          </a:p>
        </p:txBody>
      </p:sp>
      <p:graphicFrame>
        <p:nvGraphicFramePr>
          <p:cNvPr id="131" name="Google Shape;126;g230b0e9b9b5_1_136"/>
          <p:cNvGraphicFramePr/>
          <p:nvPr/>
        </p:nvGraphicFramePr>
        <p:xfrm>
          <a:off x="635760" y="1123920"/>
          <a:ext cx="6500520" cy="6521040"/>
        </p:xfrm>
        <a:graphic>
          <a:graphicData uri="http://schemas.openxmlformats.org/drawingml/2006/table">
            <a:tbl>
              <a:tblPr/>
              <a:tblGrid>
                <a:gridCol w="6500520"/>
              </a:tblGrid>
              <a:tr h="534600">
                <a:tc>
                  <a:txBody>
                    <a:bodyPr lIns="91080" rIns="91080" tIns="91080" bIns="91080" anchor="t">
                      <a:noAutofit/>
                    </a:bodyPr>
                    <a:p>
                      <a:pPr>
                        <a:lnSpc>
                          <a:spcPct val="115000"/>
                        </a:lnSpc>
                        <a:spcAft>
                          <a:spcPts val="1701"/>
                        </a:spcAft>
                        <a:buNone/>
                        <a:tabLst>
                          <a:tab algn="l" pos="0"/>
                        </a:tabLst>
                      </a:pPr>
                      <a:r>
                        <a:rPr b="1" lang="en" sz="1600" spc="-1" strike="noStrike">
                          <a:solidFill>
                            <a:srgbClr val="000000"/>
                          </a:solidFill>
                          <a:latin typeface="Roboto"/>
                          <a:ea typeface="Roboto"/>
                        </a:rPr>
                        <a:t>Clase: Box plots y el resumen de 5 números</a:t>
                      </a:r>
                      <a:endParaRPr b="0" lang="en-US" sz="16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solidFill>
                      <a:srgbClr val="d9ead3"/>
                    </a:solidFill>
                  </a:tcPr>
                </a:tc>
              </a:tr>
              <a:tr h="2737080">
                <a:tc>
                  <a:txBody>
                    <a:bodyPr lIns="91080" rIns="91080" tIns="91080" bIns="91080" anchor="t">
                      <a:noAutofit/>
                    </a:bodyPr>
                    <a:p>
                      <a:pPr>
                        <a:lnSpc>
                          <a:spcPct val="115000"/>
                        </a:lnSpc>
                        <a:buNone/>
                        <a:tabLst>
                          <a:tab algn="l" pos="0"/>
                        </a:tabLst>
                      </a:pPr>
                      <a:r>
                        <a:rPr b="1" lang="en" sz="1200" spc="-1" strike="noStrike">
                          <a:solidFill>
                            <a:srgbClr val="000000"/>
                          </a:solidFill>
                          <a:latin typeface="Roboto"/>
                          <a:ea typeface="Roboto"/>
                        </a:rPr>
                        <a:t>Ejercicio 13: </a:t>
                      </a:r>
                      <a:endParaRPr b="0" lang="en-US" sz="1200" spc="-1" strike="noStrike">
                        <a:latin typeface="Arial"/>
                      </a:endParaRPr>
                    </a:p>
                    <a:p>
                      <a:pPr>
                        <a:lnSpc>
                          <a:spcPct val="115000"/>
                        </a:lnSpc>
                        <a:spcBef>
                          <a:spcPts val="1701"/>
                        </a:spcBef>
                        <a:buNone/>
                        <a:tabLst>
                          <a:tab algn="l" pos="0"/>
                        </a:tabLst>
                      </a:pPr>
                      <a:r>
                        <a:rPr b="0" lang="en" sz="1200" spc="-1" strike="noStrike">
                          <a:solidFill>
                            <a:srgbClr val="000000"/>
                          </a:solidFill>
                          <a:latin typeface="Roboto"/>
                          <a:ea typeface="Roboto"/>
                        </a:rPr>
                        <a:t>Crea el box plot basado en la siguiente información de un conjunto de datos:</a:t>
                      </a:r>
                      <a:endParaRPr b="0" lang="en-US" sz="1200" spc="-1" strike="noStrike">
                        <a:latin typeface="Arial"/>
                      </a:endParaRPr>
                    </a:p>
                    <a:p>
                      <a:pPr>
                        <a:lnSpc>
                          <a:spcPct val="115000"/>
                        </a:lnSpc>
                        <a:buNone/>
                        <a:tabLst>
                          <a:tab algn="l" pos="0"/>
                        </a:tabLst>
                      </a:pPr>
                      <a:endParaRPr b="0" lang="en-US" sz="1200" spc="-1" strike="noStrike">
                        <a:latin typeface="Arial"/>
                      </a:endParaRPr>
                    </a:p>
                    <a:p>
                      <a:pPr marL="1143000" indent="-228600">
                        <a:lnSpc>
                          <a:spcPct val="115000"/>
                        </a:lnSpc>
                        <a:buNone/>
                        <a:tabLst>
                          <a:tab algn="l" pos="0"/>
                        </a:tabLst>
                      </a:pPr>
                      <a:r>
                        <a:rPr b="0" lang="en" sz="1200" spc="-1" strike="noStrike">
                          <a:solidFill>
                            <a:srgbClr val="000000"/>
                          </a:solidFill>
                          <a:latin typeface="Roboto"/>
                          <a:ea typeface="Roboto"/>
                        </a:rPr>
                        <a:t>a.</a:t>
                      </a:r>
                      <a:r>
                        <a:rPr b="0" lang="en" sz="700" spc="-1" strike="noStrike">
                          <a:solidFill>
                            <a:srgbClr val="000000"/>
                          </a:solidFill>
                          <a:latin typeface="Roboto"/>
                          <a:ea typeface="Roboto"/>
                        </a:rPr>
                        <a:t>    </a:t>
                      </a:r>
                      <a:r>
                        <a:rPr b="0" lang="en" sz="1200" spc="-1" strike="noStrike">
                          <a:solidFill>
                            <a:srgbClr val="000000"/>
                          </a:solidFill>
                          <a:latin typeface="Roboto"/>
                          <a:ea typeface="Roboto"/>
                        </a:rPr>
                        <a:t>Moda: 300</a:t>
                      </a:r>
                      <a:endParaRPr b="0" lang="en-US" sz="1200" spc="-1" strike="noStrike">
                        <a:latin typeface="Arial"/>
                      </a:endParaRPr>
                    </a:p>
                    <a:p>
                      <a:pPr marL="1143000" indent="-228600">
                        <a:lnSpc>
                          <a:spcPct val="115000"/>
                        </a:lnSpc>
                        <a:buNone/>
                        <a:tabLst>
                          <a:tab algn="l" pos="0"/>
                        </a:tabLst>
                      </a:pPr>
                      <a:r>
                        <a:rPr b="0" lang="en" sz="1200" spc="-1" strike="noStrike">
                          <a:solidFill>
                            <a:srgbClr val="000000"/>
                          </a:solidFill>
                          <a:latin typeface="Roboto"/>
                          <a:ea typeface="Roboto"/>
                        </a:rPr>
                        <a:t>b.</a:t>
                      </a:r>
                      <a:r>
                        <a:rPr b="0" lang="en" sz="700" spc="-1" strike="noStrike">
                          <a:solidFill>
                            <a:srgbClr val="000000"/>
                          </a:solidFill>
                          <a:latin typeface="Roboto"/>
                          <a:ea typeface="Roboto"/>
                        </a:rPr>
                        <a:t>    </a:t>
                      </a:r>
                      <a:r>
                        <a:rPr b="0" lang="en" sz="1200" spc="-1" strike="noStrike">
                          <a:solidFill>
                            <a:srgbClr val="000000"/>
                          </a:solidFill>
                          <a:latin typeface="Roboto"/>
                          <a:ea typeface="Roboto"/>
                        </a:rPr>
                        <a:t>Mínimo: 100</a:t>
                      </a:r>
                      <a:endParaRPr b="0" lang="en-US" sz="1200" spc="-1" strike="noStrike">
                        <a:latin typeface="Arial"/>
                      </a:endParaRPr>
                    </a:p>
                    <a:p>
                      <a:pPr marL="1143000" indent="-228600">
                        <a:lnSpc>
                          <a:spcPct val="115000"/>
                        </a:lnSpc>
                        <a:buNone/>
                        <a:tabLst>
                          <a:tab algn="l" pos="0"/>
                        </a:tabLst>
                      </a:pPr>
                      <a:r>
                        <a:rPr b="0" lang="en" sz="1200" spc="-1" strike="noStrike">
                          <a:solidFill>
                            <a:srgbClr val="000000"/>
                          </a:solidFill>
                          <a:latin typeface="Roboto"/>
                          <a:ea typeface="Roboto"/>
                        </a:rPr>
                        <a:t>c.</a:t>
                      </a:r>
                      <a:r>
                        <a:rPr b="0" lang="en" sz="700" spc="-1" strike="noStrike">
                          <a:solidFill>
                            <a:srgbClr val="000000"/>
                          </a:solidFill>
                          <a:latin typeface="Roboto"/>
                          <a:ea typeface="Roboto"/>
                        </a:rPr>
                        <a:t> </a:t>
                      </a:r>
                      <a:r>
                        <a:rPr b="0" lang="en" sz="700" spc="-1" strike="noStrike">
                          <a:solidFill>
                            <a:srgbClr val="000000"/>
                          </a:solidFill>
                          <a:latin typeface="Roboto"/>
                          <a:ea typeface="Roboto"/>
                        </a:rPr>
                        <a:t>	</a:t>
                      </a:r>
                      <a:r>
                        <a:rPr b="0" lang="en" sz="1200" spc="-1" strike="noStrike">
                          <a:solidFill>
                            <a:srgbClr val="000000"/>
                          </a:solidFill>
                          <a:latin typeface="Roboto"/>
                          <a:ea typeface="Roboto"/>
                        </a:rPr>
                        <a:t>1er cuartil: 300</a:t>
                      </a:r>
                      <a:endParaRPr b="0" lang="en-US" sz="1200" spc="-1" strike="noStrike">
                        <a:latin typeface="Arial"/>
                      </a:endParaRPr>
                    </a:p>
                    <a:p>
                      <a:pPr marL="1143000" indent="-228600">
                        <a:lnSpc>
                          <a:spcPct val="115000"/>
                        </a:lnSpc>
                        <a:buNone/>
                        <a:tabLst>
                          <a:tab algn="l" pos="0"/>
                        </a:tabLst>
                      </a:pPr>
                      <a:r>
                        <a:rPr b="0" lang="en" sz="1200" spc="-1" strike="noStrike">
                          <a:solidFill>
                            <a:srgbClr val="000000"/>
                          </a:solidFill>
                          <a:latin typeface="Roboto"/>
                          <a:ea typeface="Roboto"/>
                        </a:rPr>
                        <a:t>d.</a:t>
                      </a:r>
                      <a:r>
                        <a:rPr b="0" lang="en" sz="700" spc="-1" strike="noStrike">
                          <a:solidFill>
                            <a:srgbClr val="000000"/>
                          </a:solidFill>
                          <a:latin typeface="Roboto"/>
                          <a:ea typeface="Roboto"/>
                        </a:rPr>
                        <a:t>    </a:t>
                      </a:r>
                      <a:r>
                        <a:rPr b="0" lang="en" sz="1200" spc="-1" strike="noStrike">
                          <a:solidFill>
                            <a:srgbClr val="000000"/>
                          </a:solidFill>
                          <a:latin typeface="Roboto"/>
                          <a:ea typeface="Roboto"/>
                        </a:rPr>
                        <a:t>Mediana: 2000</a:t>
                      </a:r>
                      <a:endParaRPr b="0" lang="en-US" sz="1200" spc="-1" strike="noStrike">
                        <a:latin typeface="Arial"/>
                      </a:endParaRPr>
                    </a:p>
                    <a:p>
                      <a:pPr marL="1143000" indent="-228600">
                        <a:lnSpc>
                          <a:spcPct val="115000"/>
                        </a:lnSpc>
                        <a:buNone/>
                        <a:tabLst>
                          <a:tab algn="l" pos="0"/>
                        </a:tabLst>
                      </a:pPr>
                      <a:r>
                        <a:rPr b="0" lang="en" sz="1200" spc="-1" strike="noStrike">
                          <a:solidFill>
                            <a:srgbClr val="000000"/>
                          </a:solidFill>
                          <a:latin typeface="Roboto"/>
                          <a:ea typeface="Roboto"/>
                        </a:rPr>
                        <a:t>e.</a:t>
                      </a:r>
                      <a:r>
                        <a:rPr b="0" lang="en" sz="700" spc="-1" strike="noStrike">
                          <a:solidFill>
                            <a:srgbClr val="000000"/>
                          </a:solidFill>
                          <a:latin typeface="Roboto"/>
                          <a:ea typeface="Roboto"/>
                        </a:rPr>
                        <a:t>    </a:t>
                      </a:r>
                      <a:r>
                        <a:rPr b="0" lang="en" sz="1200" spc="-1" strike="noStrike">
                          <a:solidFill>
                            <a:srgbClr val="000000"/>
                          </a:solidFill>
                          <a:latin typeface="Roboto"/>
                          <a:ea typeface="Roboto"/>
                        </a:rPr>
                        <a:t>Promedio: 1887.5</a:t>
                      </a:r>
                      <a:endParaRPr b="0" lang="en-US" sz="1200" spc="-1" strike="noStrike">
                        <a:latin typeface="Arial"/>
                      </a:endParaRPr>
                    </a:p>
                    <a:p>
                      <a:pPr marL="1143000" indent="-228600">
                        <a:lnSpc>
                          <a:spcPct val="115000"/>
                        </a:lnSpc>
                        <a:buNone/>
                        <a:tabLst>
                          <a:tab algn="l" pos="0"/>
                        </a:tabLst>
                      </a:pPr>
                      <a:r>
                        <a:rPr b="0" lang="en" sz="1200" spc="-1" strike="noStrike">
                          <a:solidFill>
                            <a:srgbClr val="000000"/>
                          </a:solidFill>
                          <a:latin typeface="Roboto"/>
                          <a:ea typeface="Roboto"/>
                        </a:rPr>
                        <a:t>f.</a:t>
                      </a:r>
                      <a:r>
                        <a:rPr b="0" lang="en" sz="700" spc="-1" strike="noStrike">
                          <a:solidFill>
                            <a:srgbClr val="000000"/>
                          </a:solidFill>
                          <a:latin typeface="Roboto"/>
                          <a:ea typeface="Roboto"/>
                        </a:rPr>
                        <a:t>  </a:t>
                      </a:r>
                      <a:r>
                        <a:rPr b="0" lang="en" sz="700" spc="-1" strike="noStrike">
                          <a:solidFill>
                            <a:srgbClr val="000000"/>
                          </a:solidFill>
                          <a:latin typeface="Roboto"/>
                          <a:ea typeface="Roboto"/>
                        </a:rPr>
                        <a:t>	</a:t>
                      </a:r>
                      <a:r>
                        <a:rPr b="0" lang="en" sz="1200" spc="-1" strike="noStrike">
                          <a:solidFill>
                            <a:srgbClr val="000000"/>
                          </a:solidFill>
                          <a:latin typeface="Roboto"/>
                          <a:ea typeface="Roboto"/>
                        </a:rPr>
                        <a:t>3er cuartil: 3050</a:t>
                      </a:r>
                      <a:endParaRPr b="0" lang="en-US" sz="1200" spc="-1" strike="noStrike">
                        <a:latin typeface="Arial"/>
                      </a:endParaRPr>
                    </a:p>
                    <a:p>
                      <a:pPr marL="1143000" indent="-228600">
                        <a:lnSpc>
                          <a:spcPct val="115000"/>
                        </a:lnSpc>
                        <a:buNone/>
                        <a:tabLst>
                          <a:tab algn="l" pos="0"/>
                        </a:tabLst>
                      </a:pPr>
                      <a:r>
                        <a:rPr b="0" lang="en" sz="1200" spc="-1" strike="noStrike">
                          <a:solidFill>
                            <a:srgbClr val="000000"/>
                          </a:solidFill>
                          <a:latin typeface="Roboto"/>
                          <a:ea typeface="Roboto"/>
                        </a:rPr>
                        <a:t>g.</a:t>
                      </a:r>
                      <a:r>
                        <a:rPr b="0" lang="en" sz="700" spc="-1" strike="noStrike">
                          <a:solidFill>
                            <a:srgbClr val="000000"/>
                          </a:solidFill>
                          <a:latin typeface="Roboto"/>
                          <a:ea typeface="Roboto"/>
                        </a:rPr>
                        <a:t>    </a:t>
                      </a:r>
                      <a:r>
                        <a:rPr b="0" lang="en" sz="1200" spc="-1" strike="noStrike">
                          <a:solidFill>
                            <a:srgbClr val="000000"/>
                          </a:solidFill>
                          <a:latin typeface="Roboto"/>
                          <a:ea typeface="Roboto"/>
                        </a:rPr>
                        <a:t>Máximo: 4800 </a:t>
                      </a:r>
                      <a:endParaRPr b="0" lang="en-US" sz="12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noFill/>
                  </a:tcPr>
                </a:tc>
              </a:tr>
              <a:tr h="3249360">
                <a:tc>
                  <a:txBody>
                    <a:bodyPr lIns="91080" rIns="91080" tIns="91080" bIns="91080" anchor="t">
                      <a:noAutofit/>
                    </a:bodyPr>
                    <a:p>
                      <a:pPr>
                        <a:lnSpc>
                          <a:spcPct val="115000"/>
                        </a:lnSpc>
                        <a:buNone/>
                        <a:tabLst>
                          <a:tab algn="l" pos="0"/>
                        </a:tabLst>
                      </a:pPr>
                      <a:r>
                        <a:rPr b="1" lang="en" sz="1200" spc="-1" strike="noStrike">
                          <a:solidFill>
                            <a:srgbClr val="000000"/>
                          </a:solidFill>
                          <a:latin typeface="Roboto"/>
                          <a:ea typeface="Roboto"/>
                        </a:rPr>
                        <a:t>Respuesta:</a:t>
                      </a:r>
                      <a:r>
                        <a:rPr b="0" lang="en" sz="1400" spc="-1" strike="noStrike">
                          <a:solidFill>
                            <a:srgbClr val="000000"/>
                          </a:solidFill>
                          <a:latin typeface="Arial"/>
                          <a:ea typeface="Arial"/>
                        </a:rPr>
                        <a:t> </a:t>
                      </a:r>
                      <a:endParaRPr b="0" lang="en-US" sz="1400" spc="-1" strike="noStrike">
                        <a:latin typeface="Arial"/>
                      </a:endParaRPr>
                    </a:p>
                    <a:p>
                      <a:pPr>
                        <a:lnSpc>
                          <a:spcPct val="115000"/>
                        </a:lnSpc>
                        <a:spcBef>
                          <a:spcPts val="1701"/>
                        </a:spcBef>
                        <a:spcAft>
                          <a:spcPts val="1701"/>
                        </a:spcAft>
                        <a:buNone/>
                        <a:tabLst>
                          <a:tab algn="l" pos="0"/>
                        </a:tabLst>
                      </a:pPr>
                      <a:endParaRPr b="0" lang="en-US" sz="14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noFill/>
                  </a:tcPr>
                </a:tc>
              </a:tr>
            </a:tbl>
          </a:graphicData>
        </a:graphic>
      </p:graphicFrame>
      <p:sp>
        <p:nvSpPr>
          <p:cNvPr id="132" name="PlaceHolder 2"/>
          <p:cNvSpPr>
            <a:spLocks noGrp="1"/>
          </p:cNvSpPr>
          <p:nvPr>
            <p:ph type="title"/>
          </p:nvPr>
        </p:nvSpPr>
        <p:spPr>
          <a:xfrm>
            <a:off x="621000" y="40680"/>
            <a:ext cx="5328720" cy="478080"/>
          </a:xfrm>
          <a:prstGeom prst="rect">
            <a:avLst/>
          </a:prstGeom>
          <a:noFill/>
          <a:ln w="0">
            <a:noFill/>
          </a:ln>
        </p:spPr>
        <p:txBody>
          <a:bodyPr lIns="128160" rIns="128160" tIns="128160" bIns="128160" anchor="t">
            <a:noAutofit/>
          </a:bodyPr>
          <a:p>
            <a:pPr>
              <a:lnSpc>
                <a:spcPct val="100000"/>
              </a:lnSpc>
              <a:buNone/>
              <a:tabLst>
                <a:tab algn="l" pos="0"/>
              </a:tabLst>
            </a:pPr>
            <a:r>
              <a:rPr b="1" lang="en" sz="1350" spc="-1" strike="noStrike">
                <a:solidFill>
                  <a:srgbClr val="ffffff"/>
                </a:solidFill>
                <a:latin typeface="IBM Plex Sans"/>
                <a:ea typeface="IBM Plex Sans"/>
              </a:rPr>
              <a:t>Curso de Estadística y Probabilidad</a:t>
            </a:r>
            <a:endParaRPr b="0" lang="en-US" sz="1350" spc="-1" strike="noStrike">
              <a:solidFill>
                <a:srgbClr val="000000"/>
              </a:solidFill>
              <a:latin typeface="Arial"/>
            </a:endParaRPr>
          </a:p>
        </p:txBody>
      </p:sp>
      <p:pic>
        <p:nvPicPr>
          <p:cNvPr id="133" name="Google Shape;128;g230b0e9b9b5_1_136" descr=""/>
          <p:cNvPicPr/>
          <p:nvPr/>
        </p:nvPicPr>
        <p:blipFill>
          <a:blip r:embed="rId1"/>
          <a:stretch/>
        </p:blipFill>
        <p:spPr>
          <a:xfrm>
            <a:off x="341640" y="109080"/>
            <a:ext cx="341280" cy="34128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subTitle"/>
          </p:nvPr>
        </p:nvSpPr>
        <p:spPr>
          <a:xfrm>
            <a:off x="1221480" y="9579960"/>
            <a:ext cx="5328720" cy="478080"/>
          </a:xfrm>
          <a:prstGeom prst="rect">
            <a:avLst/>
          </a:prstGeom>
          <a:noFill/>
          <a:ln w="0">
            <a:noFill/>
          </a:ln>
        </p:spPr>
        <p:txBody>
          <a:bodyPr lIns="128160" rIns="128160" tIns="128160" bIns="128160" anchor="t">
            <a:normAutofit fontScale="24000"/>
          </a:bodyPr>
          <a:p>
            <a:pPr algn="ctr">
              <a:lnSpc>
                <a:spcPct val="115000"/>
              </a:lnSpc>
              <a:spcAft>
                <a:spcPts val="1701"/>
              </a:spcAft>
              <a:buNone/>
              <a:tabLst>
                <a:tab algn="l" pos="0"/>
              </a:tabLst>
            </a:pPr>
            <a:r>
              <a:rPr b="0" lang="en" sz="5200" spc="-1" strike="noStrike">
                <a:solidFill>
                  <a:srgbClr val="ffffff"/>
                </a:solidFill>
                <a:latin typeface="IBM Plex Sans"/>
                <a:ea typeface="IBM Plex Sans"/>
              </a:rPr>
              <a:t>platzi.com/estadistica</a:t>
            </a:r>
            <a:endParaRPr b="0" lang="en-US" sz="5200" spc="-1" strike="noStrike">
              <a:latin typeface="Arial"/>
            </a:endParaRPr>
          </a:p>
        </p:txBody>
      </p:sp>
      <p:graphicFrame>
        <p:nvGraphicFramePr>
          <p:cNvPr id="135" name="Google Shape;134;g230b0e9b9b5_1_128"/>
          <p:cNvGraphicFramePr/>
          <p:nvPr/>
        </p:nvGraphicFramePr>
        <p:xfrm>
          <a:off x="635760" y="1123920"/>
          <a:ext cx="6500520" cy="5316840"/>
        </p:xfrm>
        <a:graphic>
          <a:graphicData uri="http://schemas.openxmlformats.org/drawingml/2006/table">
            <a:tbl>
              <a:tblPr/>
              <a:tblGrid>
                <a:gridCol w="6500520"/>
              </a:tblGrid>
              <a:tr h="452160">
                <a:tc>
                  <a:txBody>
                    <a:bodyPr lIns="91080" rIns="91080" tIns="91080" bIns="91080" anchor="t">
                      <a:noAutofit/>
                    </a:bodyPr>
                    <a:p>
                      <a:pPr>
                        <a:lnSpc>
                          <a:spcPct val="115000"/>
                        </a:lnSpc>
                        <a:spcAft>
                          <a:spcPts val="1701"/>
                        </a:spcAft>
                        <a:buNone/>
                        <a:tabLst>
                          <a:tab algn="l" pos="0"/>
                        </a:tabLst>
                      </a:pPr>
                      <a:r>
                        <a:rPr b="1" lang="en" sz="1600" spc="-1" strike="noStrike">
                          <a:solidFill>
                            <a:srgbClr val="000000"/>
                          </a:solidFill>
                          <a:latin typeface="Roboto"/>
                          <a:ea typeface="Roboto"/>
                        </a:rPr>
                        <a:t>Clase: Media, varianza y desviación estándar</a:t>
                      </a:r>
                      <a:endParaRPr b="0" lang="en-US" sz="16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solidFill>
                      <a:srgbClr val="d9ead3"/>
                    </a:solidFill>
                  </a:tcPr>
                </a:tc>
              </a:tr>
              <a:tr h="1555920">
                <a:tc>
                  <a:txBody>
                    <a:bodyPr lIns="91080" rIns="91080" tIns="91080" bIns="91080" anchor="t">
                      <a:noAutofit/>
                    </a:bodyPr>
                    <a:p>
                      <a:pPr>
                        <a:lnSpc>
                          <a:spcPct val="115000"/>
                        </a:lnSpc>
                        <a:buNone/>
                        <a:tabLst>
                          <a:tab algn="l" pos="0"/>
                        </a:tabLst>
                      </a:pPr>
                      <a:r>
                        <a:rPr b="1" lang="en" sz="1200" spc="-1" strike="noStrike">
                          <a:solidFill>
                            <a:srgbClr val="000000"/>
                          </a:solidFill>
                          <a:latin typeface="Roboto"/>
                          <a:ea typeface="Roboto"/>
                        </a:rPr>
                        <a:t>Ejercicio 14: </a:t>
                      </a:r>
                      <a:endParaRPr b="0" lang="en-US" sz="1200" spc="-1" strike="noStrike">
                        <a:latin typeface="Arial"/>
                      </a:endParaRPr>
                    </a:p>
                    <a:p>
                      <a:pPr>
                        <a:lnSpc>
                          <a:spcPct val="115000"/>
                        </a:lnSpc>
                        <a:spcBef>
                          <a:spcPts val="1701"/>
                        </a:spcBef>
                        <a:buNone/>
                        <a:tabLst>
                          <a:tab algn="l" pos="0"/>
                        </a:tabLst>
                      </a:pPr>
                      <a:r>
                        <a:rPr b="0" lang="en" sz="1200" spc="-1" strike="noStrike">
                          <a:solidFill>
                            <a:srgbClr val="000000"/>
                          </a:solidFill>
                          <a:latin typeface="Roboto"/>
                          <a:ea typeface="Roboto"/>
                        </a:rPr>
                        <a:t>Los estudiantes de la señora López tomaron un examen el viernes. Ella los califica durante el fin de semana y nota que la calificación promedio del examen es de 68 puntos sobre 100. Para apoyarles decide agregarle a cada uno 10 puntos. ¿Cuáles son los nuevos valores del promedio y desviación estándar?</a:t>
                      </a:r>
                      <a:endParaRPr b="0" lang="en-US" sz="12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noFill/>
                  </a:tcPr>
                </a:tc>
              </a:tr>
              <a:tr h="3333960">
                <a:tc>
                  <a:txBody>
                    <a:bodyPr lIns="91080" rIns="91080" tIns="91080" bIns="91080" anchor="t">
                      <a:noAutofit/>
                    </a:bodyPr>
                    <a:p>
                      <a:pPr>
                        <a:lnSpc>
                          <a:spcPct val="115000"/>
                        </a:lnSpc>
                        <a:buNone/>
                        <a:tabLst>
                          <a:tab algn="l" pos="0"/>
                        </a:tabLst>
                      </a:pPr>
                      <a:r>
                        <a:rPr b="1" lang="en" sz="1200" spc="-1" strike="noStrike">
                          <a:solidFill>
                            <a:srgbClr val="000000"/>
                          </a:solidFill>
                          <a:latin typeface="Roboto"/>
                          <a:ea typeface="Roboto"/>
                        </a:rPr>
                        <a:t>Respuesta:</a:t>
                      </a:r>
                      <a:r>
                        <a:rPr b="0" lang="en" sz="1400" spc="-1" strike="noStrike">
                          <a:solidFill>
                            <a:srgbClr val="000000"/>
                          </a:solidFill>
                          <a:latin typeface="Arial"/>
                          <a:ea typeface="Arial"/>
                        </a:rPr>
                        <a:t> </a:t>
                      </a:r>
                      <a:endParaRPr b="0" lang="en-US" sz="1400" spc="-1" strike="noStrike">
                        <a:latin typeface="Arial"/>
                      </a:endParaRPr>
                    </a:p>
                    <a:p>
                      <a:pPr>
                        <a:lnSpc>
                          <a:spcPct val="115000"/>
                        </a:lnSpc>
                        <a:spcBef>
                          <a:spcPts val="1701"/>
                        </a:spcBef>
                        <a:spcAft>
                          <a:spcPts val="1701"/>
                        </a:spcAft>
                        <a:buNone/>
                        <a:tabLst>
                          <a:tab algn="l" pos="0"/>
                        </a:tabLst>
                      </a:pPr>
                      <a:endParaRPr b="0" lang="en-US" sz="14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noFill/>
                  </a:tcPr>
                </a:tc>
              </a:tr>
            </a:tbl>
          </a:graphicData>
        </a:graphic>
      </p:graphicFrame>
      <p:sp>
        <p:nvSpPr>
          <p:cNvPr id="136" name="PlaceHolder 2"/>
          <p:cNvSpPr>
            <a:spLocks noGrp="1"/>
          </p:cNvSpPr>
          <p:nvPr>
            <p:ph type="title"/>
          </p:nvPr>
        </p:nvSpPr>
        <p:spPr>
          <a:xfrm>
            <a:off x="621000" y="40680"/>
            <a:ext cx="5328720" cy="478080"/>
          </a:xfrm>
          <a:prstGeom prst="rect">
            <a:avLst/>
          </a:prstGeom>
          <a:noFill/>
          <a:ln w="0">
            <a:noFill/>
          </a:ln>
        </p:spPr>
        <p:txBody>
          <a:bodyPr lIns="128160" rIns="128160" tIns="128160" bIns="128160" anchor="t">
            <a:noAutofit/>
          </a:bodyPr>
          <a:p>
            <a:pPr>
              <a:lnSpc>
                <a:spcPct val="100000"/>
              </a:lnSpc>
              <a:buNone/>
              <a:tabLst>
                <a:tab algn="l" pos="0"/>
              </a:tabLst>
            </a:pPr>
            <a:r>
              <a:rPr b="1" lang="en" sz="1350" spc="-1" strike="noStrike">
                <a:solidFill>
                  <a:srgbClr val="ffffff"/>
                </a:solidFill>
                <a:latin typeface="IBM Plex Sans"/>
                <a:ea typeface="IBM Plex Sans"/>
              </a:rPr>
              <a:t>Curso de Estadística y Probabilidad</a:t>
            </a:r>
            <a:endParaRPr b="0" lang="en-US" sz="1350" spc="-1" strike="noStrike">
              <a:solidFill>
                <a:srgbClr val="000000"/>
              </a:solidFill>
              <a:latin typeface="Arial"/>
            </a:endParaRPr>
          </a:p>
        </p:txBody>
      </p:sp>
      <p:pic>
        <p:nvPicPr>
          <p:cNvPr id="137" name="Google Shape;136;g230b0e9b9b5_1_128" descr=""/>
          <p:cNvPicPr/>
          <p:nvPr/>
        </p:nvPicPr>
        <p:blipFill>
          <a:blip r:embed="rId1"/>
          <a:stretch/>
        </p:blipFill>
        <p:spPr>
          <a:xfrm>
            <a:off x="341640" y="109080"/>
            <a:ext cx="341280" cy="34128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subTitle"/>
          </p:nvPr>
        </p:nvSpPr>
        <p:spPr>
          <a:xfrm>
            <a:off x="1221480" y="9579960"/>
            <a:ext cx="5328720" cy="478080"/>
          </a:xfrm>
          <a:prstGeom prst="rect">
            <a:avLst/>
          </a:prstGeom>
          <a:noFill/>
          <a:ln w="0">
            <a:noFill/>
          </a:ln>
        </p:spPr>
        <p:txBody>
          <a:bodyPr lIns="128160" rIns="128160" tIns="128160" bIns="128160" anchor="t">
            <a:normAutofit fontScale="24000"/>
          </a:bodyPr>
          <a:p>
            <a:pPr algn="ctr">
              <a:lnSpc>
                <a:spcPct val="115000"/>
              </a:lnSpc>
              <a:spcAft>
                <a:spcPts val="1701"/>
              </a:spcAft>
              <a:buNone/>
              <a:tabLst>
                <a:tab algn="l" pos="0"/>
              </a:tabLst>
            </a:pPr>
            <a:r>
              <a:rPr b="0" lang="en" sz="5200" spc="-1" strike="noStrike">
                <a:solidFill>
                  <a:srgbClr val="ffffff"/>
                </a:solidFill>
                <a:latin typeface="IBM Plex Sans"/>
                <a:ea typeface="IBM Plex Sans"/>
              </a:rPr>
              <a:t>platzi.com/estadistica</a:t>
            </a:r>
            <a:endParaRPr b="0" lang="en-US" sz="5200" spc="-1" strike="noStrike">
              <a:latin typeface="Arial"/>
            </a:endParaRPr>
          </a:p>
        </p:txBody>
      </p:sp>
      <p:graphicFrame>
        <p:nvGraphicFramePr>
          <p:cNvPr id="139" name="Google Shape;142;g230b0e9b9b5_1_143"/>
          <p:cNvGraphicFramePr/>
          <p:nvPr/>
        </p:nvGraphicFramePr>
        <p:xfrm>
          <a:off x="635760" y="1123920"/>
          <a:ext cx="6500520" cy="7989840"/>
        </p:xfrm>
        <a:graphic>
          <a:graphicData uri="http://schemas.openxmlformats.org/drawingml/2006/table">
            <a:tbl>
              <a:tblPr/>
              <a:tblGrid>
                <a:gridCol w="6500520"/>
              </a:tblGrid>
              <a:tr h="721800">
                <a:tc>
                  <a:txBody>
                    <a:bodyPr lIns="91080" rIns="91080" tIns="91080" bIns="91080" anchor="t">
                      <a:noAutofit/>
                    </a:bodyPr>
                    <a:p>
                      <a:pPr>
                        <a:lnSpc>
                          <a:spcPct val="115000"/>
                        </a:lnSpc>
                        <a:spcAft>
                          <a:spcPts val="1701"/>
                        </a:spcAft>
                        <a:buNone/>
                        <a:tabLst>
                          <a:tab algn="l" pos="0"/>
                        </a:tabLst>
                      </a:pPr>
                      <a:r>
                        <a:rPr b="1" lang="en" sz="1600" spc="-1" strike="noStrike">
                          <a:solidFill>
                            <a:srgbClr val="000000"/>
                          </a:solidFill>
                          <a:latin typeface="Roboto"/>
                          <a:ea typeface="Roboto"/>
                        </a:rPr>
                        <a:t>Clase: Histogramas, polígonos de frecuencia y curvas de densidad</a:t>
                      </a:r>
                      <a:endParaRPr b="0" lang="en-US" sz="16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solidFill>
                      <a:srgbClr val="d9ead3"/>
                    </a:solidFill>
                  </a:tcPr>
                </a:tc>
              </a:tr>
              <a:tr h="3967920">
                <a:tc>
                  <a:txBody>
                    <a:bodyPr lIns="91080" rIns="91080" tIns="91080" bIns="91080" anchor="t">
                      <a:noAutofit/>
                    </a:bodyPr>
                    <a:p>
                      <a:pPr>
                        <a:lnSpc>
                          <a:spcPct val="115000"/>
                        </a:lnSpc>
                        <a:buNone/>
                        <a:tabLst>
                          <a:tab algn="l" pos="0"/>
                        </a:tabLst>
                      </a:pPr>
                      <a:r>
                        <a:rPr b="1" lang="en" sz="1200" spc="-1" strike="noStrike">
                          <a:solidFill>
                            <a:srgbClr val="000000"/>
                          </a:solidFill>
                          <a:latin typeface="Roboto"/>
                          <a:ea typeface="Roboto"/>
                        </a:rPr>
                        <a:t>Ejercicio 15: </a:t>
                      </a:r>
                      <a:endParaRPr b="0" lang="en-US" sz="1200" spc="-1" strike="noStrike">
                        <a:latin typeface="Arial"/>
                      </a:endParaRPr>
                    </a:p>
                    <a:p>
                      <a:pPr>
                        <a:lnSpc>
                          <a:spcPct val="115000"/>
                        </a:lnSpc>
                        <a:spcBef>
                          <a:spcPts val="1701"/>
                        </a:spcBef>
                        <a:buNone/>
                        <a:tabLst>
                          <a:tab algn="l" pos="0"/>
                        </a:tabLst>
                      </a:pPr>
                      <a:r>
                        <a:rPr b="0" lang="en" sz="700" spc="-1" strike="noStrike">
                          <a:solidFill>
                            <a:srgbClr val="000000"/>
                          </a:solidFill>
                          <a:latin typeface="Roboto"/>
                          <a:ea typeface="Roboto"/>
                        </a:rPr>
                        <a:t> </a:t>
                      </a:r>
                      <a:r>
                        <a:rPr b="0" lang="en" sz="1200" spc="-1" strike="noStrike">
                          <a:solidFill>
                            <a:srgbClr val="000000"/>
                          </a:solidFill>
                          <a:latin typeface="Roboto"/>
                          <a:ea typeface="Roboto"/>
                        </a:rPr>
                        <a:t>El siguiente diagrama de tallo y hoja  muestra el número de piezas de ropa en cada perchero en una tienda de ropa. </a:t>
                      </a:r>
                      <a:endParaRPr b="0" lang="en-US" sz="1200" spc="-1" strike="noStrike">
                        <a:latin typeface="Arial"/>
                      </a:endParaRPr>
                    </a:p>
                    <a:p>
                      <a:pPr>
                        <a:lnSpc>
                          <a:spcPct val="115000"/>
                        </a:lnSpc>
                        <a:buNone/>
                        <a:tabLst>
                          <a:tab algn="l" pos="0"/>
                        </a:tabLst>
                      </a:pPr>
                      <a:endParaRPr b="0" lang="en-US" sz="1200" spc="-1" strike="noStrike">
                        <a:latin typeface="Arial"/>
                      </a:endParaRPr>
                    </a:p>
                    <a:p>
                      <a:pPr>
                        <a:lnSpc>
                          <a:spcPct val="115000"/>
                        </a:lnSpc>
                        <a:buNone/>
                        <a:tabLst>
                          <a:tab algn="l" pos="0"/>
                        </a:tabLst>
                      </a:pPr>
                      <a:r>
                        <a:rPr b="0" lang="en" sz="1200" spc="-1" strike="noStrike">
                          <a:solidFill>
                            <a:srgbClr val="000000"/>
                          </a:solidFill>
                          <a:latin typeface="Roboto"/>
                          <a:ea typeface="Roboto"/>
                        </a:rPr>
                        <a:t>Crea un histograma a partir del diagrama de tallos y usa cubos de tamaño 10. (Recuerda que 1 | = 10)</a:t>
                      </a:r>
                      <a:endParaRPr b="0" lang="en-US" sz="1200" spc="-1" strike="noStrike">
                        <a:latin typeface="Arial"/>
                      </a:endParaRPr>
                    </a:p>
                    <a:p>
                      <a:pPr>
                        <a:lnSpc>
                          <a:spcPct val="115000"/>
                        </a:lnSpc>
                        <a:buNone/>
                        <a:tabLst>
                          <a:tab algn="l" pos="0"/>
                        </a:tabLst>
                      </a:pPr>
                      <a:endParaRPr b="0" lang="en-US" sz="1200" spc="-1" strike="noStrike">
                        <a:latin typeface="Arial"/>
                      </a:endParaRPr>
                    </a:p>
                    <a:p>
                      <a:pPr>
                        <a:lnSpc>
                          <a:spcPct val="115000"/>
                        </a:lnSpc>
                        <a:spcBef>
                          <a:spcPts val="1701"/>
                        </a:spcBef>
                        <a:buNone/>
                        <a:tabLst>
                          <a:tab algn="l" pos="0"/>
                        </a:tabLst>
                      </a:pPr>
                      <a:endParaRPr b="0" lang="en-US" sz="1200" spc="-1" strike="noStrike">
                        <a:latin typeface="Arial"/>
                      </a:endParaRPr>
                    </a:p>
                    <a:p>
                      <a:pPr>
                        <a:lnSpc>
                          <a:spcPct val="115000"/>
                        </a:lnSpc>
                        <a:spcBef>
                          <a:spcPts val="1701"/>
                        </a:spcBef>
                        <a:buNone/>
                        <a:tabLst>
                          <a:tab algn="l" pos="0"/>
                        </a:tabLst>
                      </a:pPr>
                      <a:endParaRPr b="0" lang="en-US" sz="1200" spc="-1" strike="noStrike">
                        <a:latin typeface="Arial"/>
                      </a:endParaRPr>
                    </a:p>
                    <a:p>
                      <a:pPr>
                        <a:lnSpc>
                          <a:spcPct val="115000"/>
                        </a:lnSpc>
                        <a:spcBef>
                          <a:spcPts val="1701"/>
                        </a:spcBef>
                        <a:buNone/>
                        <a:tabLst>
                          <a:tab algn="l" pos="0"/>
                        </a:tabLst>
                      </a:pPr>
                      <a:endParaRPr b="0" lang="en-US" sz="1200" spc="-1" strike="noStrike">
                        <a:latin typeface="Arial"/>
                      </a:endParaRPr>
                    </a:p>
                    <a:p>
                      <a:pPr>
                        <a:lnSpc>
                          <a:spcPct val="115000"/>
                        </a:lnSpc>
                        <a:spcBef>
                          <a:spcPts val="1701"/>
                        </a:spcBef>
                        <a:spcAft>
                          <a:spcPts val="1701"/>
                        </a:spcAft>
                        <a:buNone/>
                        <a:tabLst>
                          <a:tab algn="l" pos="0"/>
                        </a:tabLst>
                      </a:pPr>
                      <a:endParaRPr b="0" lang="en-US" sz="12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noFill/>
                  </a:tcPr>
                </a:tc>
              </a:tr>
              <a:tr h="3565800">
                <a:tc>
                  <a:txBody>
                    <a:bodyPr lIns="91080" rIns="91080" tIns="91080" bIns="91080" anchor="t">
                      <a:noAutofit/>
                    </a:bodyPr>
                    <a:p>
                      <a:pPr>
                        <a:lnSpc>
                          <a:spcPct val="115000"/>
                        </a:lnSpc>
                        <a:buNone/>
                        <a:tabLst>
                          <a:tab algn="l" pos="0"/>
                        </a:tabLst>
                      </a:pPr>
                      <a:r>
                        <a:rPr b="1" lang="en" sz="1200" spc="-1" strike="noStrike">
                          <a:solidFill>
                            <a:srgbClr val="000000"/>
                          </a:solidFill>
                          <a:latin typeface="Roboto"/>
                          <a:ea typeface="Roboto"/>
                        </a:rPr>
                        <a:t>Respuesta:</a:t>
                      </a:r>
                      <a:r>
                        <a:rPr b="0" lang="en" sz="1400" spc="-1" strike="noStrike">
                          <a:solidFill>
                            <a:srgbClr val="000000"/>
                          </a:solidFill>
                          <a:latin typeface="Arial"/>
                          <a:ea typeface="Arial"/>
                        </a:rPr>
                        <a:t> </a:t>
                      </a:r>
                      <a:endParaRPr b="0" lang="en-US" sz="1400" spc="-1" strike="noStrike">
                        <a:latin typeface="Arial"/>
                      </a:endParaRPr>
                    </a:p>
                    <a:p>
                      <a:pPr>
                        <a:lnSpc>
                          <a:spcPct val="115000"/>
                        </a:lnSpc>
                        <a:spcBef>
                          <a:spcPts val="1701"/>
                        </a:spcBef>
                        <a:spcAft>
                          <a:spcPts val="1701"/>
                        </a:spcAft>
                        <a:buNone/>
                        <a:tabLst>
                          <a:tab algn="l" pos="0"/>
                        </a:tabLst>
                      </a:pPr>
                      <a:endParaRPr b="0" lang="en-US" sz="14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noFill/>
                  </a:tcPr>
                </a:tc>
              </a:tr>
            </a:tbl>
          </a:graphicData>
        </a:graphic>
      </p:graphicFrame>
      <p:sp>
        <p:nvSpPr>
          <p:cNvPr id="140" name="PlaceHolder 2"/>
          <p:cNvSpPr>
            <a:spLocks noGrp="1"/>
          </p:cNvSpPr>
          <p:nvPr>
            <p:ph type="title"/>
          </p:nvPr>
        </p:nvSpPr>
        <p:spPr>
          <a:xfrm>
            <a:off x="621000" y="40680"/>
            <a:ext cx="5328720" cy="478080"/>
          </a:xfrm>
          <a:prstGeom prst="rect">
            <a:avLst/>
          </a:prstGeom>
          <a:noFill/>
          <a:ln w="0">
            <a:noFill/>
          </a:ln>
        </p:spPr>
        <p:txBody>
          <a:bodyPr lIns="128160" rIns="128160" tIns="128160" bIns="128160" anchor="t">
            <a:noAutofit/>
          </a:bodyPr>
          <a:p>
            <a:pPr>
              <a:lnSpc>
                <a:spcPct val="100000"/>
              </a:lnSpc>
              <a:buNone/>
              <a:tabLst>
                <a:tab algn="l" pos="0"/>
              </a:tabLst>
            </a:pPr>
            <a:r>
              <a:rPr b="1" lang="en" sz="1350" spc="-1" strike="noStrike">
                <a:solidFill>
                  <a:srgbClr val="ffffff"/>
                </a:solidFill>
                <a:latin typeface="IBM Plex Sans"/>
                <a:ea typeface="IBM Plex Sans"/>
              </a:rPr>
              <a:t>Curso de Estadística y Probabilidad</a:t>
            </a:r>
            <a:endParaRPr b="0" lang="en-US" sz="1350" spc="-1" strike="noStrike">
              <a:solidFill>
                <a:srgbClr val="000000"/>
              </a:solidFill>
              <a:latin typeface="Arial"/>
            </a:endParaRPr>
          </a:p>
        </p:txBody>
      </p:sp>
      <p:pic>
        <p:nvPicPr>
          <p:cNvPr id="141" name="Google Shape;144;g230b0e9b9b5_1_143" descr=""/>
          <p:cNvPicPr/>
          <p:nvPr/>
        </p:nvPicPr>
        <p:blipFill>
          <a:blip r:embed="rId1"/>
          <a:stretch/>
        </p:blipFill>
        <p:spPr>
          <a:xfrm>
            <a:off x="341640" y="109080"/>
            <a:ext cx="341280" cy="341280"/>
          </a:xfrm>
          <a:prstGeom prst="rect">
            <a:avLst/>
          </a:prstGeom>
          <a:ln w="0">
            <a:noFill/>
          </a:ln>
        </p:spPr>
      </p:pic>
      <p:graphicFrame>
        <p:nvGraphicFramePr>
          <p:cNvPr id="142" name="Google Shape;145;g230b0e9b9b5_1_143"/>
          <p:cNvGraphicFramePr/>
          <p:nvPr/>
        </p:nvGraphicFramePr>
        <p:xfrm>
          <a:off x="2562120" y="3101760"/>
          <a:ext cx="2647440" cy="1882440"/>
        </p:xfrm>
        <a:graphic>
          <a:graphicData uri="http://schemas.openxmlformats.org/drawingml/2006/table">
            <a:tbl>
              <a:tblPr/>
              <a:tblGrid>
                <a:gridCol w="1133280"/>
                <a:gridCol w="1514160"/>
              </a:tblGrid>
              <a:tr h="282240">
                <a:tc>
                  <a:tcPr anchor="b" marL="12600" marR="12600">
                    <a:lnL>
                      <a:noFill/>
                    </a:lnL>
                    <a:lnR>
                      <a:noFill/>
                    </a:lnR>
                    <a:lnT>
                      <a:noFill/>
                    </a:lnT>
                    <a:lnB w="18720">
                      <a:solidFill>
                        <a:srgbClr val="000000"/>
                      </a:solidFill>
                    </a:lnB>
                    <a:noFill/>
                  </a:tcPr>
                </a:tc>
                <a:tc>
                  <a:tcPr anchor="b" marL="12600" marR="12600">
                    <a:lnL>
                      <a:noFill/>
                    </a:lnL>
                    <a:lnR>
                      <a:noFill/>
                    </a:lnR>
                    <a:lnT>
                      <a:noFill/>
                    </a:lnT>
                    <a:lnB w="18720">
                      <a:solidFill>
                        <a:srgbClr val="000000"/>
                      </a:solidFill>
                    </a:lnB>
                    <a:noFill/>
                  </a:tcPr>
                </a:tc>
              </a:tr>
              <a:tr h="282240">
                <a:tc>
                  <a:txBody>
                    <a:bodyPr lIns="12600" rIns="12600" tIns="12600" bIns="63360" anchor="b">
                      <a:noAutofit/>
                    </a:bodyPr>
                    <a:p>
                      <a:pPr marL="685800" indent="-228600" algn="ctr">
                        <a:lnSpc>
                          <a:spcPct val="115000"/>
                        </a:lnSpc>
                        <a:buNone/>
                        <a:tabLst>
                          <a:tab algn="l" pos="0"/>
                        </a:tabLst>
                      </a:pPr>
                      <a:r>
                        <a:rPr b="0" lang="en" sz="1200" spc="-1" strike="noStrike">
                          <a:solidFill>
                            <a:srgbClr val="000000"/>
                          </a:solidFill>
                          <a:latin typeface="Arial"/>
                          <a:ea typeface="Arial"/>
                        </a:rPr>
                        <a:t>1</a:t>
                      </a:r>
                      <a:endParaRPr b="0" lang="en-US" sz="1200" spc="-1" strike="noStrike">
                        <a:latin typeface="Arial"/>
                      </a:endParaRPr>
                    </a:p>
                  </a:txBody>
                  <a:tcPr anchor="b" marL="12600" marR="12600">
                    <a:lnL>
                      <a:noFill/>
                    </a:lnL>
                    <a:lnR w="18720">
                      <a:solidFill>
                        <a:srgbClr val="000000"/>
                      </a:solidFill>
                    </a:lnR>
                    <a:lnT w="18720">
                      <a:solidFill>
                        <a:srgbClr val="000000"/>
                      </a:solidFill>
                    </a:lnT>
                    <a:lnB w="18720">
                      <a:solidFill>
                        <a:srgbClr val="000000"/>
                      </a:solidFill>
                    </a:lnB>
                    <a:noFill/>
                  </a:tcPr>
                </a:tc>
                <a:tc>
                  <a:txBody>
                    <a:bodyPr lIns="12600" rIns="12600" tIns="12600" bIns="63360" anchor="b">
                      <a:noAutofit/>
                    </a:bodyPr>
                    <a:p>
                      <a:pPr marL="685800" indent="-228600">
                        <a:lnSpc>
                          <a:spcPct val="115000"/>
                        </a:lnSpc>
                        <a:buNone/>
                        <a:tabLst>
                          <a:tab algn="l" pos="0"/>
                        </a:tabLst>
                      </a:pPr>
                      <a:r>
                        <a:rPr b="0" lang="en" sz="1200" spc="-1" strike="noStrike">
                          <a:solidFill>
                            <a:srgbClr val="000000"/>
                          </a:solidFill>
                          <a:latin typeface="Arial"/>
                          <a:ea typeface="Arial"/>
                        </a:rPr>
                        <a:t>0 1 2 8</a:t>
                      </a:r>
                      <a:endParaRPr b="0" lang="en-US" sz="1200" spc="-1" strike="noStrike">
                        <a:latin typeface="Arial"/>
                      </a:endParaRPr>
                    </a:p>
                  </a:txBody>
                  <a:tcPr anchor="b" marL="12600" marR="12600">
                    <a:lnL w="18720">
                      <a:solidFill>
                        <a:srgbClr val="000000"/>
                      </a:solidFill>
                    </a:lnL>
                    <a:lnR>
                      <a:noFill/>
                    </a:lnR>
                    <a:lnT w="18720">
                      <a:solidFill>
                        <a:srgbClr val="000000"/>
                      </a:solidFill>
                    </a:lnT>
                    <a:lnB w="18720">
                      <a:solidFill>
                        <a:srgbClr val="000000"/>
                      </a:solidFill>
                    </a:lnB>
                    <a:noFill/>
                  </a:tcPr>
                </a:tc>
              </a:tr>
              <a:tr h="272520">
                <a:tc>
                  <a:txBody>
                    <a:bodyPr lIns="12600" rIns="12600" tIns="12600" bIns="63360" anchor="b">
                      <a:noAutofit/>
                    </a:bodyPr>
                    <a:p>
                      <a:pPr marL="685800" indent="-228600" algn="ctr">
                        <a:lnSpc>
                          <a:spcPct val="115000"/>
                        </a:lnSpc>
                        <a:buNone/>
                        <a:tabLst>
                          <a:tab algn="l" pos="0"/>
                        </a:tabLst>
                      </a:pPr>
                      <a:r>
                        <a:rPr b="0" lang="en" sz="1200" spc="-1" strike="noStrike">
                          <a:solidFill>
                            <a:srgbClr val="000000"/>
                          </a:solidFill>
                          <a:latin typeface="Arial"/>
                          <a:ea typeface="Arial"/>
                        </a:rPr>
                        <a:t>2</a:t>
                      </a:r>
                      <a:endParaRPr b="0" lang="en-US" sz="1200" spc="-1" strike="noStrike">
                        <a:latin typeface="Arial"/>
                      </a:endParaRPr>
                    </a:p>
                  </a:txBody>
                  <a:tcPr anchor="b" marL="12600" marR="12600">
                    <a:lnL>
                      <a:noFill/>
                    </a:lnL>
                    <a:lnR w="18720">
                      <a:solidFill>
                        <a:srgbClr val="000000"/>
                      </a:solidFill>
                    </a:lnR>
                    <a:lnT>
                      <a:noFill/>
                    </a:lnT>
                    <a:lnB>
                      <a:noFill/>
                    </a:lnB>
                    <a:noFill/>
                  </a:tcPr>
                </a:tc>
                <a:tc>
                  <a:txBody>
                    <a:bodyPr lIns="12600" rIns="12600" tIns="12600" bIns="63360" anchor="b">
                      <a:noAutofit/>
                    </a:bodyPr>
                    <a:p>
                      <a:pPr marL="685800" indent="-228600">
                        <a:lnSpc>
                          <a:spcPct val="115000"/>
                        </a:lnSpc>
                        <a:buNone/>
                        <a:tabLst>
                          <a:tab algn="l" pos="0"/>
                        </a:tabLst>
                      </a:pPr>
                      <a:r>
                        <a:rPr b="0" lang="en" sz="1200" spc="-1" strike="noStrike">
                          <a:solidFill>
                            <a:srgbClr val="000000"/>
                          </a:solidFill>
                          <a:latin typeface="Arial"/>
                          <a:ea typeface="Arial"/>
                        </a:rPr>
                        <a:t>8 8 9</a:t>
                      </a:r>
                      <a:endParaRPr b="0" lang="en-US" sz="1200" spc="-1" strike="noStrike">
                        <a:latin typeface="Arial"/>
                      </a:endParaRPr>
                    </a:p>
                  </a:txBody>
                  <a:tcPr anchor="b" marL="12600" marR="12600">
                    <a:lnL w="18720">
                      <a:solidFill>
                        <a:srgbClr val="000000"/>
                      </a:solidFill>
                    </a:lnL>
                    <a:lnR>
                      <a:noFill/>
                    </a:lnR>
                    <a:lnT>
                      <a:noFill/>
                    </a:lnT>
                    <a:lnB>
                      <a:noFill/>
                    </a:lnB>
                    <a:noFill/>
                  </a:tcPr>
                </a:tc>
              </a:tr>
              <a:tr h="272520">
                <a:tc>
                  <a:txBody>
                    <a:bodyPr lIns="12600" rIns="12600" tIns="12600" bIns="63360" anchor="b">
                      <a:noAutofit/>
                    </a:bodyPr>
                    <a:p>
                      <a:pPr marL="685800" indent="-228600" algn="ctr">
                        <a:lnSpc>
                          <a:spcPct val="115000"/>
                        </a:lnSpc>
                        <a:buNone/>
                        <a:tabLst>
                          <a:tab algn="l" pos="0"/>
                        </a:tabLst>
                      </a:pPr>
                      <a:r>
                        <a:rPr b="0" lang="en" sz="1200" spc="-1" strike="noStrike">
                          <a:solidFill>
                            <a:srgbClr val="000000"/>
                          </a:solidFill>
                          <a:latin typeface="Arial"/>
                          <a:ea typeface="Arial"/>
                        </a:rPr>
                        <a:t>3</a:t>
                      </a:r>
                      <a:endParaRPr b="0" lang="en-US" sz="1200" spc="-1" strike="noStrike">
                        <a:latin typeface="Arial"/>
                      </a:endParaRPr>
                    </a:p>
                  </a:txBody>
                  <a:tcPr anchor="b" marL="12600" marR="12600">
                    <a:lnL>
                      <a:noFill/>
                    </a:lnL>
                    <a:lnR w="18720">
                      <a:solidFill>
                        <a:srgbClr val="000000"/>
                      </a:solidFill>
                    </a:lnR>
                    <a:lnT>
                      <a:noFill/>
                    </a:lnT>
                    <a:lnB>
                      <a:noFill/>
                    </a:lnB>
                    <a:noFill/>
                  </a:tcPr>
                </a:tc>
                <a:tc>
                  <a:txBody>
                    <a:bodyPr lIns="12600" rIns="12600" tIns="12600" bIns="63360" anchor="b">
                      <a:noAutofit/>
                    </a:bodyPr>
                    <a:p>
                      <a:pPr marL="685800" indent="-228600">
                        <a:lnSpc>
                          <a:spcPct val="115000"/>
                        </a:lnSpc>
                        <a:buNone/>
                        <a:tabLst>
                          <a:tab algn="l" pos="0"/>
                        </a:tabLst>
                      </a:pPr>
                      <a:r>
                        <a:rPr b="0" lang="en" sz="1200" spc="-1" strike="noStrike">
                          <a:solidFill>
                            <a:srgbClr val="000000"/>
                          </a:solidFill>
                          <a:latin typeface="Arial"/>
                          <a:ea typeface="Arial"/>
                        </a:rPr>
                        <a:t>2 6 8 9</a:t>
                      </a:r>
                      <a:endParaRPr b="0" lang="en-US" sz="1200" spc="-1" strike="noStrike">
                        <a:latin typeface="Arial"/>
                      </a:endParaRPr>
                    </a:p>
                  </a:txBody>
                  <a:tcPr anchor="b" marL="12600" marR="12600">
                    <a:lnL w="18720">
                      <a:solidFill>
                        <a:srgbClr val="000000"/>
                      </a:solidFill>
                    </a:lnL>
                    <a:lnR>
                      <a:noFill/>
                    </a:lnR>
                    <a:lnT>
                      <a:noFill/>
                    </a:lnT>
                    <a:lnB>
                      <a:noFill/>
                    </a:lnB>
                    <a:noFill/>
                  </a:tcPr>
                </a:tc>
              </a:tr>
              <a:tr h="272520">
                <a:tc>
                  <a:txBody>
                    <a:bodyPr lIns="12600" rIns="12600" tIns="12600" bIns="63360" anchor="b">
                      <a:noAutofit/>
                    </a:bodyPr>
                    <a:p>
                      <a:pPr marL="685800" indent="-228600" algn="ctr">
                        <a:lnSpc>
                          <a:spcPct val="115000"/>
                        </a:lnSpc>
                        <a:buNone/>
                        <a:tabLst>
                          <a:tab algn="l" pos="0"/>
                        </a:tabLst>
                      </a:pPr>
                      <a:r>
                        <a:rPr b="0" lang="en" sz="1200" spc="-1" strike="noStrike">
                          <a:solidFill>
                            <a:srgbClr val="000000"/>
                          </a:solidFill>
                          <a:latin typeface="Arial"/>
                          <a:ea typeface="Arial"/>
                        </a:rPr>
                        <a:t>4</a:t>
                      </a:r>
                      <a:endParaRPr b="0" lang="en-US" sz="1200" spc="-1" strike="noStrike">
                        <a:latin typeface="Arial"/>
                      </a:endParaRPr>
                    </a:p>
                  </a:txBody>
                  <a:tcPr anchor="b" marL="12600" marR="12600">
                    <a:lnL>
                      <a:noFill/>
                    </a:lnL>
                    <a:lnR w="18720">
                      <a:solidFill>
                        <a:srgbClr val="000000"/>
                      </a:solidFill>
                    </a:lnR>
                    <a:lnT>
                      <a:noFill/>
                    </a:lnT>
                    <a:lnB>
                      <a:noFill/>
                    </a:lnB>
                    <a:noFill/>
                  </a:tcPr>
                </a:tc>
                <a:tc>
                  <a:txBody>
                    <a:bodyPr lIns="12600" rIns="12600" tIns="12600" bIns="63360" anchor="b">
                      <a:noAutofit/>
                    </a:bodyPr>
                    <a:p>
                      <a:pPr marL="685800" indent="-228600">
                        <a:lnSpc>
                          <a:spcPct val="115000"/>
                        </a:lnSpc>
                        <a:buNone/>
                        <a:tabLst>
                          <a:tab algn="l" pos="0"/>
                        </a:tabLst>
                      </a:pPr>
                      <a:r>
                        <a:rPr b="0" lang="en" sz="1200" spc="-1" strike="noStrike">
                          <a:solidFill>
                            <a:srgbClr val="000000"/>
                          </a:solidFill>
                          <a:latin typeface="Arial"/>
                          <a:ea typeface="Arial"/>
                        </a:rPr>
                        <a:t>3 4 4 5</a:t>
                      </a:r>
                      <a:endParaRPr b="0" lang="en-US" sz="1200" spc="-1" strike="noStrike">
                        <a:latin typeface="Arial"/>
                      </a:endParaRPr>
                    </a:p>
                  </a:txBody>
                  <a:tcPr anchor="b" marL="12600" marR="12600">
                    <a:lnL w="18720">
                      <a:solidFill>
                        <a:srgbClr val="000000"/>
                      </a:solidFill>
                    </a:lnL>
                    <a:lnR>
                      <a:noFill/>
                    </a:lnR>
                    <a:lnT>
                      <a:noFill/>
                    </a:lnT>
                    <a:lnB>
                      <a:noFill/>
                    </a:lnB>
                    <a:noFill/>
                  </a:tcPr>
                </a:tc>
              </a:tr>
              <a:tr h="272520">
                <a:tc>
                  <a:txBody>
                    <a:bodyPr lIns="12600" rIns="12600" tIns="12600" bIns="63360" anchor="b">
                      <a:noAutofit/>
                    </a:bodyPr>
                    <a:p>
                      <a:pPr marL="685800" indent="-228600" algn="ctr">
                        <a:lnSpc>
                          <a:spcPct val="115000"/>
                        </a:lnSpc>
                        <a:buNone/>
                        <a:tabLst>
                          <a:tab algn="l" pos="0"/>
                        </a:tabLst>
                      </a:pPr>
                      <a:r>
                        <a:rPr b="0" lang="en" sz="1200" spc="-1" strike="noStrike">
                          <a:solidFill>
                            <a:srgbClr val="000000"/>
                          </a:solidFill>
                          <a:latin typeface="Arial"/>
                          <a:ea typeface="Arial"/>
                        </a:rPr>
                        <a:t>5</a:t>
                      </a:r>
                      <a:endParaRPr b="0" lang="en-US" sz="1200" spc="-1" strike="noStrike">
                        <a:latin typeface="Arial"/>
                      </a:endParaRPr>
                    </a:p>
                  </a:txBody>
                  <a:tcPr anchor="b" marL="12600" marR="12600">
                    <a:lnL>
                      <a:noFill/>
                    </a:lnL>
                    <a:lnR w="18720">
                      <a:solidFill>
                        <a:srgbClr val="000000"/>
                      </a:solidFill>
                    </a:lnR>
                    <a:lnT>
                      <a:noFill/>
                    </a:lnT>
                    <a:lnB>
                      <a:noFill/>
                    </a:lnB>
                    <a:noFill/>
                  </a:tcPr>
                </a:tc>
                <a:tc>
                  <a:txBody>
                    <a:bodyPr lIns="12600" rIns="12600" tIns="12600" bIns="63360" anchor="b">
                      <a:noAutofit/>
                    </a:bodyPr>
                    <a:p>
                      <a:pPr marL="685800" indent="-228600">
                        <a:lnSpc>
                          <a:spcPct val="115000"/>
                        </a:lnSpc>
                        <a:buNone/>
                        <a:tabLst>
                          <a:tab algn="l" pos="0"/>
                        </a:tabLst>
                      </a:pPr>
                      <a:r>
                        <a:rPr b="0" lang="en" sz="1200" spc="-1" strike="noStrike">
                          <a:solidFill>
                            <a:srgbClr val="000000"/>
                          </a:solidFill>
                          <a:latin typeface="Arial"/>
                          <a:ea typeface="Arial"/>
                        </a:rPr>
                        <a:t>2 6</a:t>
                      </a:r>
                      <a:endParaRPr b="0" lang="en-US" sz="1200" spc="-1" strike="noStrike">
                        <a:latin typeface="Arial"/>
                      </a:endParaRPr>
                    </a:p>
                  </a:txBody>
                  <a:tcPr anchor="b" marL="12600" marR="12600">
                    <a:lnL w="18720">
                      <a:solidFill>
                        <a:srgbClr val="000000"/>
                      </a:solidFill>
                    </a:lnL>
                    <a:lnR>
                      <a:noFill/>
                    </a:lnR>
                    <a:lnT>
                      <a:noFill/>
                    </a:lnT>
                    <a:lnB>
                      <a:noFill/>
                    </a:lnB>
                    <a:noFill/>
                  </a:tcPr>
                </a:tc>
              </a:tr>
              <a:tr h="272520">
                <a:tc>
                  <a:txBody>
                    <a:bodyPr lIns="12600" rIns="12600" tIns="12600" bIns="63360" anchor="b">
                      <a:noAutofit/>
                    </a:bodyPr>
                    <a:p>
                      <a:pPr marL="685800" indent="-228600" algn="ctr">
                        <a:lnSpc>
                          <a:spcPct val="115000"/>
                        </a:lnSpc>
                        <a:buNone/>
                        <a:tabLst>
                          <a:tab algn="l" pos="0"/>
                        </a:tabLst>
                      </a:pPr>
                      <a:r>
                        <a:rPr b="0" lang="en" sz="1200" spc="-1" strike="noStrike">
                          <a:solidFill>
                            <a:srgbClr val="000000"/>
                          </a:solidFill>
                          <a:latin typeface="Arial"/>
                          <a:ea typeface="Arial"/>
                        </a:rPr>
                        <a:t>6</a:t>
                      </a:r>
                      <a:endParaRPr b="0" lang="en-US" sz="1200" spc="-1" strike="noStrike">
                        <a:latin typeface="Arial"/>
                      </a:endParaRPr>
                    </a:p>
                  </a:txBody>
                  <a:tcPr anchor="b" marL="12600" marR="12600">
                    <a:lnL>
                      <a:noFill/>
                    </a:lnL>
                    <a:lnR w="18720">
                      <a:solidFill>
                        <a:srgbClr val="000000"/>
                      </a:solidFill>
                    </a:lnR>
                    <a:lnT>
                      <a:noFill/>
                    </a:lnT>
                    <a:lnB>
                      <a:noFill/>
                    </a:lnB>
                    <a:noFill/>
                  </a:tcPr>
                </a:tc>
                <a:tc>
                  <a:txBody>
                    <a:bodyPr lIns="12600" rIns="12600" tIns="12600" bIns="63360" anchor="b">
                      <a:noAutofit/>
                    </a:bodyPr>
                    <a:p>
                      <a:pPr marL="685800" indent="-228600">
                        <a:lnSpc>
                          <a:spcPct val="115000"/>
                        </a:lnSpc>
                        <a:buNone/>
                        <a:tabLst>
                          <a:tab algn="l" pos="0"/>
                        </a:tabLst>
                      </a:pPr>
                      <a:r>
                        <a:rPr b="0" lang="en" sz="1200" spc="-1" strike="noStrike">
                          <a:solidFill>
                            <a:srgbClr val="000000"/>
                          </a:solidFill>
                          <a:latin typeface="Arial"/>
                          <a:ea typeface="Arial"/>
                        </a:rPr>
                        <a:t>0</a:t>
                      </a:r>
                      <a:endParaRPr b="0" lang="en-US" sz="1200" spc="-1" strike="noStrike">
                        <a:latin typeface="Arial"/>
                      </a:endParaRPr>
                    </a:p>
                  </a:txBody>
                  <a:tcPr anchor="b" marL="12600" marR="12600">
                    <a:lnL w="18720">
                      <a:solidFill>
                        <a:srgbClr val="000000"/>
                      </a:solidFill>
                    </a:lnL>
                    <a:lnR>
                      <a:noFill/>
                    </a:lnR>
                    <a:lnT>
                      <a:noFill/>
                    </a:lnT>
                    <a:lnB>
                      <a:noFill/>
                    </a:lnB>
                    <a:noFill/>
                  </a:tcPr>
                </a:tc>
              </a:tr>
            </a:tbl>
          </a:graphicData>
        </a:graphic>
      </p:graphicFrame>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subTitle"/>
          </p:nvPr>
        </p:nvSpPr>
        <p:spPr>
          <a:xfrm>
            <a:off x="1221480" y="9579960"/>
            <a:ext cx="5328720" cy="478080"/>
          </a:xfrm>
          <a:prstGeom prst="rect">
            <a:avLst/>
          </a:prstGeom>
          <a:noFill/>
          <a:ln w="0">
            <a:noFill/>
          </a:ln>
        </p:spPr>
        <p:txBody>
          <a:bodyPr lIns="128160" rIns="128160" tIns="128160" bIns="128160" anchor="t">
            <a:normAutofit fontScale="24000"/>
          </a:bodyPr>
          <a:p>
            <a:pPr algn="ctr">
              <a:lnSpc>
                <a:spcPct val="115000"/>
              </a:lnSpc>
              <a:spcAft>
                <a:spcPts val="1701"/>
              </a:spcAft>
              <a:buNone/>
              <a:tabLst>
                <a:tab algn="l" pos="0"/>
              </a:tabLst>
            </a:pPr>
            <a:r>
              <a:rPr b="0" lang="en" sz="5200" spc="-1" strike="noStrike">
                <a:solidFill>
                  <a:srgbClr val="ffffff"/>
                </a:solidFill>
                <a:latin typeface="IBM Plex Sans"/>
                <a:ea typeface="IBM Plex Sans"/>
              </a:rPr>
              <a:t>platzi.com/estadistica</a:t>
            </a:r>
            <a:endParaRPr b="0" lang="en-US" sz="5200" spc="-1" strike="noStrike">
              <a:latin typeface="Arial"/>
            </a:endParaRPr>
          </a:p>
        </p:txBody>
      </p:sp>
      <p:graphicFrame>
        <p:nvGraphicFramePr>
          <p:cNvPr id="144" name="Google Shape;151;g230b0e9b9b5_1_154"/>
          <p:cNvGraphicFramePr/>
          <p:nvPr/>
        </p:nvGraphicFramePr>
        <p:xfrm>
          <a:off x="635760" y="1123920"/>
          <a:ext cx="6500520" cy="6228000"/>
        </p:xfrm>
        <a:graphic>
          <a:graphicData uri="http://schemas.openxmlformats.org/drawingml/2006/table">
            <a:tbl>
              <a:tblPr/>
              <a:tblGrid>
                <a:gridCol w="6500520"/>
              </a:tblGrid>
              <a:tr h="456120">
                <a:tc>
                  <a:txBody>
                    <a:bodyPr lIns="91080" rIns="91080" tIns="91080" bIns="91080" anchor="t">
                      <a:noAutofit/>
                    </a:bodyPr>
                    <a:p>
                      <a:pPr>
                        <a:lnSpc>
                          <a:spcPct val="115000"/>
                        </a:lnSpc>
                        <a:spcAft>
                          <a:spcPts val="1701"/>
                        </a:spcAft>
                        <a:buNone/>
                        <a:tabLst>
                          <a:tab algn="l" pos="0"/>
                        </a:tabLst>
                      </a:pPr>
                      <a:r>
                        <a:rPr b="1" lang="en" sz="1600" spc="-1" strike="noStrike">
                          <a:solidFill>
                            <a:srgbClr val="000000"/>
                          </a:solidFill>
                          <a:latin typeface="Roboto"/>
                          <a:ea typeface="Roboto"/>
                        </a:rPr>
                        <a:t>Clase: Distribuciones simétricas y asimétricas</a:t>
                      </a:r>
                      <a:endParaRPr b="0" lang="en-US" sz="16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solidFill>
                      <a:srgbClr val="d9ead3"/>
                    </a:solidFill>
                  </a:tcPr>
                </a:tc>
              </a:tr>
              <a:tr h="2205720">
                <a:tc>
                  <a:txBody>
                    <a:bodyPr lIns="91080" rIns="91080" tIns="91080" bIns="91080" anchor="t">
                      <a:noAutofit/>
                    </a:bodyPr>
                    <a:p>
                      <a:pPr>
                        <a:lnSpc>
                          <a:spcPct val="115000"/>
                        </a:lnSpc>
                        <a:buNone/>
                        <a:tabLst>
                          <a:tab algn="l" pos="0"/>
                        </a:tabLst>
                      </a:pPr>
                      <a:r>
                        <a:rPr b="1" lang="en" sz="1200" spc="-1" strike="noStrike">
                          <a:solidFill>
                            <a:srgbClr val="000000"/>
                          </a:solidFill>
                          <a:latin typeface="Roboto"/>
                          <a:ea typeface="Roboto"/>
                        </a:rPr>
                        <a:t>Ejercicio 16: </a:t>
                      </a:r>
                      <a:endParaRPr b="0" lang="en-US" sz="1200" spc="-1" strike="noStrike">
                        <a:latin typeface="Arial"/>
                      </a:endParaRPr>
                    </a:p>
                    <a:p>
                      <a:pPr>
                        <a:lnSpc>
                          <a:spcPct val="115000"/>
                        </a:lnSpc>
                        <a:spcBef>
                          <a:spcPts val="1701"/>
                        </a:spcBef>
                        <a:buNone/>
                        <a:tabLst>
                          <a:tab algn="l" pos="0"/>
                        </a:tabLst>
                      </a:pPr>
                      <a:r>
                        <a:rPr b="0" lang="en" sz="700" spc="-1" strike="noStrike">
                          <a:solidFill>
                            <a:srgbClr val="000000"/>
                          </a:solidFill>
                          <a:latin typeface="Roboto"/>
                          <a:ea typeface="Roboto"/>
                        </a:rPr>
                        <a:t> </a:t>
                      </a:r>
                      <a:r>
                        <a:rPr b="0" lang="en" sz="1200" spc="-1" strike="noStrike">
                          <a:solidFill>
                            <a:srgbClr val="000000"/>
                          </a:solidFill>
                          <a:latin typeface="Roboto"/>
                          <a:ea typeface="Roboto"/>
                        </a:rPr>
                        <a:t>La cantidad de mensajes de texto enviados cada día por la mamá de Lucy son: 0, 18, 19, 20, 20, 20, 21, 23, 23, 23, 24, 24, 24, 24, 24, 25, 25, 25, 25, 25, 25, 30, 30, 31.</a:t>
                      </a:r>
                      <a:endParaRPr b="0" lang="en-US" sz="1200" spc="-1" strike="noStrike">
                        <a:latin typeface="Arial"/>
                      </a:endParaRPr>
                    </a:p>
                    <a:p>
                      <a:pPr>
                        <a:lnSpc>
                          <a:spcPct val="115000"/>
                        </a:lnSpc>
                        <a:buNone/>
                        <a:tabLst>
                          <a:tab algn="l" pos="0"/>
                        </a:tabLst>
                      </a:pPr>
                      <a:endParaRPr b="0" lang="en-US" sz="1200" spc="-1" strike="noStrike">
                        <a:latin typeface="Arial"/>
                      </a:endParaRPr>
                    </a:p>
                    <a:p>
                      <a:pPr>
                        <a:lnSpc>
                          <a:spcPct val="115000"/>
                        </a:lnSpc>
                        <a:buNone/>
                        <a:tabLst>
                          <a:tab algn="l" pos="0"/>
                        </a:tabLst>
                      </a:pPr>
                      <a:r>
                        <a:rPr b="0" lang="en" sz="1200" spc="-1" strike="noStrike">
                          <a:solidFill>
                            <a:srgbClr val="000000"/>
                          </a:solidFill>
                          <a:latin typeface="Roboto"/>
                          <a:ea typeface="Roboto"/>
                        </a:rPr>
                        <a:t>¿Hay valores atípicos en el conjunto de datos? Si es así, indica cuáles son. ¿Cuál es la mejor medida de tendencia central para los datos? ¿Cuál es la mejor medida de propagación?</a:t>
                      </a:r>
                      <a:endParaRPr b="0" lang="en-US" sz="12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noFill/>
                  </a:tcPr>
                </a:tc>
              </a:tr>
              <a:tr h="3566160">
                <a:tc>
                  <a:txBody>
                    <a:bodyPr lIns="91080" rIns="91080" tIns="91080" bIns="91080" anchor="t">
                      <a:noAutofit/>
                    </a:bodyPr>
                    <a:p>
                      <a:pPr>
                        <a:lnSpc>
                          <a:spcPct val="115000"/>
                        </a:lnSpc>
                        <a:buNone/>
                        <a:tabLst>
                          <a:tab algn="l" pos="0"/>
                        </a:tabLst>
                      </a:pPr>
                      <a:r>
                        <a:rPr b="1" lang="en" sz="1200" spc="-1" strike="noStrike">
                          <a:solidFill>
                            <a:srgbClr val="000000"/>
                          </a:solidFill>
                          <a:latin typeface="Roboto"/>
                          <a:ea typeface="Roboto"/>
                        </a:rPr>
                        <a:t>Respuesta:</a:t>
                      </a:r>
                      <a:r>
                        <a:rPr b="0" lang="en" sz="1400" spc="-1" strike="noStrike">
                          <a:solidFill>
                            <a:srgbClr val="000000"/>
                          </a:solidFill>
                          <a:latin typeface="Arial"/>
                          <a:ea typeface="Arial"/>
                        </a:rPr>
                        <a:t> </a:t>
                      </a:r>
                      <a:endParaRPr b="0" lang="en-US" sz="1400" spc="-1" strike="noStrike">
                        <a:latin typeface="Arial"/>
                      </a:endParaRPr>
                    </a:p>
                    <a:p>
                      <a:pPr>
                        <a:lnSpc>
                          <a:spcPct val="115000"/>
                        </a:lnSpc>
                        <a:spcBef>
                          <a:spcPts val="1701"/>
                        </a:spcBef>
                        <a:spcAft>
                          <a:spcPts val="1701"/>
                        </a:spcAft>
                        <a:buNone/>
                        <a:tabLst>
                          <a:tab algn="l" pos="0"/>
                        </a:tabLst>
                      </a:pPr>
                      <a:endParaRPr b="0" lang="en-US" sz="14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noFill/>
                  </a:tcPr>
                </a:tc>
              </a:tr>
            </a:tbl>
          </a:graphicData>
        </a:graphic>
      </p:graphicFrame>
      <p:sp>
        <p:nvSpPr>
          <p:cNvPr id="145" name="PlaceHolder 2"/>
          <p:cNvSpPr>
            <a:spLocks noGrp="1"/>
          </p:cNvSpPr>
          <p:nvPr>
            <p:ph type="title"/>
          </p:nvPr>
        </p:nvSpPr>
        <p:spPr>
          <a:xfrm>
            <a:off x="621000" y="40680"/>
            <a:ext cx="5328720" cy="478080"/>
          </a:xfrm>
          <a:prstGeom prst="rect">
            <a:avLst/>
          </a:prstGeom>
          <a:noFill/>
          <a:ln w="0">
            <a:noFill/>
          </a:ln>
        </p:spPr>
        <p:txBody>
          <a:bodyPr lIns="128160" rIns="128160" tIns="128160" bIns="128160" anchor="t">
            <a:noAutofit/>
          </a:bodyPr>
          <a:p>
            <a:pPr>
              <a:lnSpc>
                <a:spcPct val="100000"/>
              </a:lnSpc>
              <a:buNone/>
              <a:tabLst>
                <a:tab algn="l" pos="0"/>
              </a:tabLst>
            </a:pPr>
            <a:r>
              <a:rPr b="1" lang="en" sz="1350" spc="-1" strike="noStrike">
                <a:solidFill>
                  <a:srgbClr val="ffffff"/>
                </a:solidFill>
                <a:latin typeface="IBM Plex Sans"/>
                <a:ea typeface="IBM Plex Sans"/>
              </a:rPr>
              <a:t>Curso de Estadística y Probabilidad</a:t>
            </a:r>
            <a:endParaRPr b="0" lang="en-US" sz="1350" spc="-1" strike="noStrike">
              <a:solidFill>
                <a:srgbClr val="000000"/>
              </a:solidFill>
              <a:latin typeface="Arial"/>
            </a:endParaRPr>
          </a:p>
        </p:txBody>
      </p:sp>
      <p:pic>
        <p:nvPicPr>
          <p:cNvPr id="146" name="Google Shape;153;g230b0e9b9b5_1_154" descr=""/>
          <p:cNvPicPr/>
          <p:nvPr/>
        </p:nvPicPr>
        <p:blipFill>
          <a:blip r:embed="rId1"/>
          <a:stretch/>
        </p:blipFill>
        <p:spPr>
          <a:xfrm>
            <a:off x="341640" y="109080"/>
            <a:ext cx="341280" cy="34128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subTitle"/>
          </p:nvPr>
        </p:nvSpPr>
        <p:spPr>
          <a:xfrm>
            <a:off x="1221480" y="9579960"/>
            <a:ext cx="5328720" cy="478080"/>
          </a:xfrm>
          <a:prstGeom prst="rect">
            <a:avLst/>
          </a:prstGeom>
          <a:noFill/>
          <a:ln w="0">
            <a:noFill/>
          </a:ln>
        </p:spPr>
        <p:txBody>
          <a:bodyPr lIns="128160" rIns="128160" tIns="128160" bIns="128160" anchor="t">
            <a:normAutofit fontScale="24000"/>
          </a:bodyPr>
          <a:p>
            <a:pPr algn="ctr">
              <a:lnSpc>
                <a:spcPct val="115000"/>
              </a:lnSpc>
              <a:spcAft>
                <a:spcPts val="1701"/>
              </a:spcAft>
              <a:buNone/>
              <a:tabLst>
                <a:tab algn="l" pos="0"/>
              </a:tabLst>
            </a:pPr>
            <a:r>
              <a:rPr b="0" lang="en" sz="5200" spc="-1" strike="noStrike">
                <a:solidFill>
                  <a:srgbClr val="ffffff"/>
                </a:solidFill>
                <a:latin typeface="IBM Plex Sans"/>
                <a:ea typeface="IBM Plex Sans"/>
              </a:rPr>
              <a:t>platzi.com/estadistica</a:t>
            </a:r>
            <a:endParaRPr b="0" lang="en-US" sz="5200" spc="-1" strike="noStrike">
              <a:latin typeface="Arial"/>
            </a:endParaRPr>
          </a:p>
        </p:txBody>
      </p:sp>
      <p:graphicFrame>
        <p:nvGraphicFramePr>
          <p:cNvPr id="148" name="Google Shape;159;g230b0e9b9b5_1_162"/>
          <p:cNvGraphicFramePr/>
          <p:nvPr/>
        </p:nvGraphicFramePr>
        <p:xfrm>
          <a:off x="635760" y="1123920"/>
          <a:ext cx="6500520" cy="5894640"/>
        </p:xfrm>
        <a:graphic>
          <a:graphicData uri="http://schemas.openxmlformats.org/drawingml/2006/table">
            <a:tbl>
              <a:tblPr/>
              <a:tblGrid>
                <a:gridCol w="6500520"/>
              </a:tblGrid>
              <a:tr h="456120">
                <a:tc>
                  <a:txBody>
                    <a:bodyPr lIns="91080" rIns="91080" tIns="91080" bIns="91080" anchor="t">
                      <a:noAutofit/>
                    </a:bodyPr>
                    <a:p>
                      <a:pPr>
                        <a:lnSpc>
                          <a:spcPct val="115000"/>
                        </a:lnSpc>
                        <a:spcAft>
                          <a:spcPts val="1701"/>
                        </a:spcAft>
                        <a:buNone/>
                        <a:tabLst>
                          <a:tab algn="l" pos="0"/>
                        </a:tabLst>
                      </a:pPr>
                      <a:r>
                        <a:rPr b="1" lang="en" sz="1600" spc="-1" strike="noStrike">
                          <a:solidFill>
                            <a:srgbClr val="000000"/>
                          </a:solidFill>
                          <a:latin typeface="Roboto"/>
                          <a:ea typeface="Roboto"/>
                        </a:rPr>
                        <a:t>Clase: Muestreo y sesgo</a:t>
                      </a:r>
                      <a:endParaRPr b="0" lang="en-US" sz="16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solidFill>
                      <a:srgbClr val="d9ead3"/>
                    </a:solidFill>
                  </a:tcPr>
                </a:tc>
              </a:tr>
              <a:tr h="1872360">
                <a:tc>
                  <a:txBody>
                    <a:bodyPr lIns="91080" rIns="91080" tIns="91080" bIns="91080" anchor="t">
                      <a:noAutofit/>
                    </a:bodyPr>
                    <a:p>
                      <a:pPr>
                        <a:lnSpc>
                          <a:spcPct val="115000"/>
                        </a:lnSpc>
                        <a:buNone/>
                        <a:tabLst>
                          <a:tab algn="l" pos="0"/>
                        </a:tabLst>
                      </a:pPr>
                      <a:r>
                        <a:rPr b="1" lang="en" sz="1200" spc="-1" strike="noStrike">
                          <a:solidFill>
                            <a:srgbClr val="000000"/>
                          </a:solidFill>
                          <a:latin typeface="Roboto"/>
                          <a:ea typeface="Roboto"/>
                        </a:rPr>
                        <a:t>Ejercicio 17: </a:t>
                      </a:r>
                      <a:endParaRPr b="0" lang="en-US" sz="1200" spc="-1" strike="noStrike">
                        <a:latin typeface="Arial"/>
                      </a:endParaRPr>
                    </a:p>
                    <a:p>
                      <a:pPr>
                        <a:lnSpc>
                          <a:spcPct val="115000"/>
                        </a:lnSpc>
                        <a:spcBef>
                          <a:spcPts val="1701"/>
                        </a:spcBef>
                        <a:buNone/>
                        <a:tabLst>
                          <a:tab algn="l" pos="0"/>
                        </a:tabLst>
                      </a:pPr>
                      <a:r>
                        <a:rPr b="0" lang="en" sz="1200" spc="-1" strike="noStrike">
                          <a:solidFill>
                            <a:srgbClr val="000000"/>
                          </a:solidFill>
                          <a:latin typeface="Roboto"/>
                          <a:ea typeface="Roboto"/>
                        </a:rPr>
                        <a:t>El zoológico realizó una encuesta para ver los motivos de sus visitantes para venir al zoológico. Les preguntan a las familias con hijos el por qué les gusta ir al zoológico en la salida. </a:t>
                      </a:r>
                      <a:endParaRPr b="0" lang="en-US" sz="1200" spc="-1" strike="noStrike">
                        <a:latin typeface="Arial"/>
                      </a:endParaRPr>
                    </a:p>
                    <a:p>
                      <a:pPr>
                        <a:lnSpc>
                          <a:spcPct val="115000"/>
                        </a:lnSpc>
                        <a:buNone/>
                        <a:tabLst>
                          <a:tab algn="l" pos="0"/>
                        </a:tabLst>
                      </a:pPr>
                      <a:endParaRPr b="0" lang="en-US" sz="1200" spc="-1" strike="noStrike">
                        <a:latin typeface="Arial"/>
                      </a:endParaRPr>
                    </a:p>
                    <a:p>
                      <a:pPr>
                        <a:lnSpc>
                          <a:spcPct val="115000"/>
                        </a:lnSpc>
                        <a:buNone/>
                        <a:tabLst>
                          <a:tab algn="l" pos="0"/>
                        </a:tabLst>
                      </a:pPr>
                      <a:r>
                        <a:rPr b="0" lang="en" sz="1200" spc="-1" strike="noStrike">
                          <a:solidFill>
                            <a:srgbClr val="000000"/>
                          </a:solidFill>
                          <a:latin typeface="Roboto"/>
                          <a:ea typeface="Roboto"/>
                        </a:rPr>
                        <a:t>Da una razón del porqué este método de muestreo puede estar sesgado.</a:t>
                      </a:r>
                      <a:endParaRPr b="0" lang="en-US" sz="12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noFill/>
                  </a:tcPr>
                </a:tc>
              </a:tr>
              <a:tr h="3566160">
                <a:tc>
                  <a:txBody>
                    <a:bodyPr lIns="91080" rIns="91080" tIns="91080" bIns="91080" anchor="t">
                      <a:noAutofit/>
                    </a:bodyPr>
                    <a:p>
                      <a:pPr>
                        <a:lnSpc>
                          <a:spcPct val="115000"/>
                        </a:lnSpc>
                        <a:buNone/>
                        <a:tabLst>
                          <a:tab algn="l" pos="0"/>
                        </a:tabLst>
                      </a:pPr>
                      <a:r>
                        <a:rPr b="1" lang="en" sz="1200" spc="-1" strike="noStrike">
                          <a:solidFill>
                            <a:srgbClr val="000000"/>
                          </a:solidFill>
                          <a:latin typeface="Roboto"/>
                          <a:ea typeface="Roboto"/>
                        </a:rPr>
                        <a:t>Respuesta:</a:t>
                      </a:r>
                      <a:r>
                        <a:rPr b="0" lang="en" sz="1400" spc="-1" strike="noStrike">
                          <a:solidFill>
                            <a:srgbClr val="000000"/>
                          </a:solidFill>
                          <a:latin typeface="Arial"/>
                          <a:ea typeface="Arial"/>
                        </a:rPr>
                        <a:t> </a:t>
                      </a:r>
                      <a:endParaRPr b="0" lang="en-US" sz="1400" spc="-1" strike="noStrike">
                        <a:latin typeface="Arial"/>
                      </a:endParaRPr>
                    </a:p>
                    <a:p>
                      <a:pPr>
                        <a:lnSpc>
                          <a:spcPct val="115000"/>
                        </a:lnSpc>
                        <a:spcBef>
                          <a:spcPts val="1701"/>
                        </a:spcBef>
                        <a:spcAft>
                          <a:spcPts val="1701"/>
                        </a:spcAft>
                        <a:buNone/>
                        <a:tabLst>
                          <a:tab algn="l" pos="0"/>
                        </a:tabLst>
                      </a:pPr>
                      <a:endParaRPr b="0" lang="en-US" sz="14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noFill/>
                  </a:tcPr>
                </a:tc>
              </a:tr>
            </a:tbl>
          </a:graphicData>
        </a:graphic>
      </p:graphicFrame>
      <p:sp>
        <p:nvSpPr>
          <p:cNvPr id="149" name="PlaceHolder 2"/>
          <p:cNvSpPr>
            <a:spLocks noGrp="1"/>
          </p:cNvSpPr>
          <p:nvPr>
            <p:ph type="title"/>
          </p:nvPr>
        </p:nvSpPr>
        <p:spPr>
          <a:xfrm>
            <a:off x="621000" y="40680"/>
            <a:ext cx="5328720" cy="478080"/>
          </a:xfrm>
          <a:prstGeom prst="rect">
            <a:avLst/>
          </a:prstGeom>
          <a:noFill/>
          <a:ln w="0">
            <a:noFill/>
          </a:ln>
        </p:spPr>
        <p:txBody>
          <a:bodyPr lIns="128160" rIns="128160" tIns="128160" bIns="128160" anchor="t">
            <a:noAutofit/>
          </a:bodyPr>
          <a:p>
            <a:pPr>
              <a:lnSpc>
                <a:spcPct val="100000"/>
              </a:lnSpc>
              <a:buNone/>
              <a:tabLst>
                <a:tab algn="l" pos="0"/>
              </a:tabLst>
            </a:pPr>
            <a:r>
              <a:rPr b="1" lang="en" sz="1350" spc="-1" strike="noStrike">
                <a:solidFill>
                  <a:srgbClr val="ffffff"/>
                </a:solidFill>
                <a:latin typeface="IBM Plex Sans"/>
                <a:ea typeface="IBM Plex Sans"/>
              </a:rPr>
              <a:t>Curso de Estadística y Probabilidad</a:t>
            </a:r>
            <a:endParaRPr b="0" lang="en-US" sz="1350" spc="-1" strike="noStrike">
              <a:solidFill>
                <a:srgbClr val="000000"/>
              </a:solidFill>
              <a:latin typeface="Arial"/>
            </a:endParaRPr>
          </a:p>
        </p:txBody>
      </p:sp>
      <p:pic>
        <p:nvPicPr>
          <p:cNvPr id="150" name="Google Shape;161;g230b0e9b9b5_1_162" descr=""/>
          <p:cNvPicPr/>
          <p:nvPr/>
        </p:nvPicPr>
        <p:blipFill>
          <a:blip r:embed="rId1"/>
          <a:stretch/>
        </p:blipFill>
        <p:spPr>
          <a:xfrm>
            <a:off x="341640" y="109080"/>
            <a:ext cx="341280" cy="34128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subTitle"/>
          </p:nvPr>
        </p:nvSpPr>
        <p:spPr>
          <a:xfrm>
            <a:off x="1221480" y="9579960"/>
            <a:ext cx="5328720" cy="478080"/>
          </a:xfrm>
          <a:prstGeom prst="rect">
            <a:avLst/>
          </a:prstGeom>
          <a:noFill/>
          <a:ln w="0">
            <a:noFill/>
          </a:ln>
        </p:spPr>
        <p:txBody>
          <a:bodyPr lIns="128160" rIns="128160" tIns="128160" bIns="128160" anchor="t">
            <a:normAutofit fontScale="24000"/>
          </a:bodyPr>
          <a:p>
            <a:pPr algn="ctr">
              <a:lnSpc>
                <a:spcPct val="115000"/>
              </a:lnSpc>
              <a:spcAft>
                <a:spcPts val="1701"/>
              </a:spcAft>
              <a:buNone/>
              <a:tabLst>
                <a:tab algn="l" pos="0"/>
              </a:tabLst>
            </a:pPr>
            <a:r>
              <a:rPr b="0" lang="en" sz="5200" spc="-1" strike="noStrike">
                <a:solidFill>
                  <a:srgbClr val="ffffff"/>
                </a:solidFill>
                <a:latin typeface="IBM Plex Sans"/>
                <a:ea typeface="IBM Plex Sans"/>
              </a:rPr>
              <a:t>pl</a:t>
            </a:r>
            <a:r>
              <a:rPr b="0" lang="en" sz="5200" spc="-1" strike="noStrike">
                <a:solidFill>
                  <a:srgbClr val="ffffff"/>
                </a:solidFill>
                <a:latin typeface="IBM Plex Sans"/>
                <a:ea typeface="IBM Plex Sans"/>
              </a:rPr>
              <a:t>at</a:t>
            </a:r>
            <a:r>
              <a:rPr b="0" lang="en" sz="5200" spc="-1" strike="noStrike">
                <a:solidFill>
                  <a:srgbClr val="ffffff"/>
                </a:solidFill>
                <a:latin typeface="IBM Plex Sans"/>
                <a:ea typeface="IBM Plex Sans"/>
              </a:rPr>
              <a:t>zi.</a:t>
            </a:r>
            <a:r>
              <a:rPr b="0" lang="en" sz="5200" spc="-1" strike="noStrike">
                <a:solidFill>
                  <a:srgbClr val="ffffff"/>
                </a:solidFill>
                <a:latin typeface="IBM Plex Sans"/>
                <a:ea typeface="IBM Plex Sans"/>
              </a:rPr>
              <a:t>co</a:t>
            </a:r>
            <a:r>
              <a:rPr b="0" lang="en" sz="5200" spc="-1" strike="noStrike">
                <a:solidFill>
                  <a:srgbClr val="ffffff"/>
                </a:solidFill>
                <a:latin typeface="IBM Plex Sans"/>
                <a:ea typeface="IBM Plex Sans"/>
              </a:rPr>
              <a:t>m</a:t>
            </a:r>
            <a:r>
              <a:rPr b="0" lang="en" sz="5200" spc="-1" strike="noStrike">
                <a:solidFill>
                  <a:srgbClr val="ffffff"/>
                </a:solidFill>
                <a:latin typeface="IBM Plex Sans"/>
                <a:ea typeface="IBM Plex Sans"/>
              </a:rPr>
              <a:t>/</a:t>
            </a:r>
            <a:r>
              <a:rPr b="0" lang="en" sz="5200" spc="-1" strike="noStrike">
                <a:solidFill>
                  <a:srgbClr val="ffffff"/>
                </a:solidFill>
                <a:latin typeface="IBM Plex Sans"/>
                <a:ea typeface="IBM Plex Sans"/>
              </a:rPr>
              <a:t>es</a:t>
            </a:r>
            <a:r>
              <a:rPr b="0" lang="en" sz="5200" spc="-1" strike="noStrike">
                <a:solidFill>
                  <a:srgbClr val="ffffff"/>
                </a:solidFill>
                <a:latin typeface="IBM Plex Sans"/>
                <a:ea typeface="IBM Plex Sans"/>
              </a:rPr>
              <a:t>ta</a:t>
            </a:r>
            <a:r>
              <a:rPr b="0" lang="en" sz="5200" spc="-1" strike="noStrike">
                <a:solidFill>
                  <a:srgbClr val="ffffff"/>
                </a:solidFill>
                <a:latin typeface="IBM Plex Sans"/>
                <a:ea typeface="IBM Plex Sans"/>
              </a:rPr>
              <a:t>di</a:t>
            </a:r>
            <a:r>
              <a:rPr b="0" lang="en" sz="5200" spc="-1" strike="noStrike">
                <a:solidFill>
                  <a:srgbClr val="ffffff"/>
                </a:solidFill>
                <a:latin typeface="IBM Plex Sans"/>
                <a:ea typeface="IBM Plex Sans"/>
              </a:rPr>
              <a:t>sti</a:t>
            </a:r>
            <a:r>
              <a:rPr b="0" lang="en" sz="5200" spc="-1" strike="noStrike">
                <a:solidFill>
                  <a:srgbClr val="ffffff"/>
                </a:solidFill>
                <a:latin typeface="IBM Plex Sans"/>
                <a:ea typeface="IBM Plex Sans"/>
              </a:rPr>
              <a:t>ca</a:t>
            </a:r>
            <a:endParaRPr b="0" lang="en-US" sz="5200" spc="-1" strike="noStrike">
              <a:latin typeface="Arial"/>
            </a:endParaRPr>
          </a:p>
        </p:txBody>
      </p:sp>
      <p:graphicFrame>
        <p:nvGraphicFramePr>
          <p:cNvPr id="152" name="Google Shape;167;g230b0e9b9b5_1_173"/>
          <p:cNvGraphicFramePr/>
          <p:nvPr/>
        </p:nvGraphicFramePr>
        <p:xfrm>
          <a:off x="635760" y="1123920"/>
          <a:ext cx="6500520" cy="5894640"/>
        </p:xfrm>
        <a:graphic>
          <a:graphicData uri="http://schemas.openxmlformats.org/drawingml/2006/table">
            <a:tbl>
              <a:tblPr/>
              <a:tblGrid>
                <a:gridCol w="6500520"/>
              </a:tblGrid>
              <a:tr h="456120">
                <a:tc>
                  <a:txBody>
                    <a:bodyPr lIns="91080" rIns="91080" tIns="91080" bIns="91080" anchor="t">
                      <a:noAutofit/>
                    </a:bodyPr>
                    <a:p>
                      <a:pPr>
                        <a:lnSpc>
                          <a:spcPct val="115000"/>
                        </a:lnSpc>
                        <a:spcAft>
                          <a:spcPts val="1701"/>
                        </a:spcAft>
                        <a:buNone/>
                        <a:tabLst>
                          <a:tab algn="l" pos="0"/>
                        </a:tabLst>
                      </a:pPr>
                      <a:r>
                        <a:rPr b="1" lang="en" sz="1600" spc="-1" strike="noStrike">
                          <a:solidFill>
                            <a:srgbClr val="000000"/>
                          </a:solidFill>
                          <a:latin typeface="Roboto"/>
                          <a:ea typeface="Roboto"/>
                        </a:rPr>
                        <a:t>Clase: Muestreo y sesgo</a:t>
                      </a:r>
                      <a:endParaRPr b="0" lang="en-US" sz="16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solidFill>
                      <a:srgbClr val="d9ead3"/>
                    </a:solidFill>
                  </a:tcPr>
                </a:tc>
              </a:tr>
              <a:tr h="1872360">
                <a:tc>
                  <a:txBody>
                    <a:bodyPr lIns="91080" rIns="91080" tIns="91080" bIns="91080" anchor="t">
                      <a:noAutofit/>
                    </a:bodyPr>
                    <a:p>
                      <a:pPr>
                        <a:lnSpc>
                          <a:spcPct val="115000"/>
                        </a:lnSpc>
                        <a:buNone/>
                        <a:tabLst>
                          <a:tab algn="l" pos="0"/>
                        </a:tabLst>
                      </a:pPr>
                      <a:r>
                        <a:rPr b="1" lang="en" sz="1200" spc="-1" strike="noStrike">
                          <a:solidFill>
                            <a:srgbClr val="000000"/>
                          </a:solidFill>
                          <a:latin typeface="Roboto"/>
                          <a:ea typeface="Roboto"/>
                        </a:rPr>
                        <a:t>Ejercicio 18: </a:t>
                      </a:r>
                      <a:endParaRPr b="0" lang="en-US" sz="1200" spc="-1" strike="noStrike">
                        <a:latin typeface="Arial"/>
                      </a:endParaRPr>
                    </a:p>
                    <a:p>
                      <a:pPr>
                        <a:lnSpc>
                          <a:spcPct val="115000"/>
                        </a:lnSpc>
                        <a:spcBef>
                          <a:spcPts val="1701"/>
                        </a:spcBef>
                        <a:buNone/>
                        <a:tabLst>
                          <a:tab algn="l" pos="0"/>
                        </a:tabLst>
                      </a:pPr>
                      <a:r>
                        <a:rPr b="0" lang="en" sz="1200" spc="-1" strike="noStrike">
                          <a:solidFill>
                            <a:srgbClr val="000000"/>
                          </a:solidFill>
                          <a:latin typeface="Roboto"/>
                          <a:ea typeface="Roboto"/>
                        </a:rPr>
                        <a:t>El dueño de un restaurante da una encuesta a cada comensal. Incluye en la misma la pregunta: “¿Has dejado a tu mesero sin propina?” </a:t>
                      </a:r>
                      <a:endParaRPr b="0" lang="en-US" sz="1200" spc="-1" strike="noStrike">
                        <a:latin typeface="Arial"/>
                      </a:endParaRPr>
                    </a:p>
                    <a:p>
                      <a:pPr>
                        <a:lnSpc>
                          <a:spcPct val="115000"/>
                        </a:lnSpc>
                        <a:buNone/>
                        <a:tabLst>
                          <a:tab algn="l" pos="0"/>
                        </a:tabLst>
                      </a:pPr>
                      <a:endParaRPr b="0" lang="en-US" sz="1200" spc="-1" strike="noStrike">
                        <a:latin typeface="Arial"/>
                      </a:endParaRPr>
                    </a:p>
                    <a:p>
                      <a:pPr>
                        <a:lnSpc>
                          <a:spcPct val="115000"/>
                        </a:lnSpc>
                        <a:buNone/>
                        <a:tabLst>
                          <a:tab algn="l" pos="0"/>
                        </a:tabLst>
                      </a:pPr>
                      <a:r>
                        <a:rPr b="0" lang="en" sz="1200" spc="-1" strike="noStrike">
                          <a:solidFill>
                            <a:srgbClr val="000000"/>
                          </a:solidFill>
                          <a:latin typeface="Roboto"/>
                          <a:ea typeface="Roboto"/>
                        </a:rPr>
                        <a:t>Da una razón del porqué este método de muestreo puede estar sesgado.</a:t>
                      </a:r>
                      <a:endParaRPr b="0" lang="en-US" sz="12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noFill/>
                  </a:tcPr>
                </a:tc>
              </a:tr>
              <a:tr h="3566160">
                <a:tc>
                  <a:txBody>
                    <a:bodyPr lIns="91080" rIns="91080" tIns="91080" bIns="91080" anchor="t">
                      <a:noAutofit/>
                    </a:bodyPr>
                    <a:p>
                      <a:pPr>
                        <a:lnSpc>
                          <a:spcPct val="115000"/>
                        </a:lnSpc>
                        <a:buNone/>
                        <a:tabLst>
                          <a:tab algn="l" pos="0"/>
                        </a:tabLst>
                      </a:pPr>
                      <a:r>
                        <a:rPr b="1" lang="en" sz="1200" spc="-1" strike="noStrike">
                          <a:solidFill>
                            <a:srgbClr val="000000"/>
                          </a:solidFill>
                          <a:latin typeface="Roboto"/>
                          <a:ea typeface="Roboto"/>
                        </a:rPr>
                        <a:t>Respuesta:</a:t>
                      </a:r>
                      <a:r>
                        <a:rPr b="0" lang="en" sz="1400" spc="-1" strike="noStrike">
                          <a:solidFill>
                            <a:srgbClr val="000000"/>
                          </a:solidFill>
                          <a:latin typeface="Arial"/>
                          <a:ea typeface="Arial"/>
                        </a:rPr>
                        <a:t> </a:t>
                      </a:r>
                      <a:endParaRPr b="0" lang="en-US" sz="1400" spc="-1" strike="noStrike">
                        <a:latin typeface="Arial"/>
                      </a:endParaRPr>
                    </a:p>
                    <a:p>
                      <a:pPr>
                        <a:lnSpc>
                          <a:spcPct val="115000"/>
                        </a:lnSpc>
                        <a:spcBef>
                          <a:spcPts val="1701"/>
                        </a:spcBef>
                        <a:spcAft>
                          <a:spcPts val="1701"/>
                        </a:spcAft>
                        <a:buNone/>
                        <a:tabLst>
                          <a:tab algn="l" pos="0"/>
                        </a:tabLst>
                      </a:pPr>
                      <a:endParaRPr b="0" lang="en-US" sz="14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noFill/>
                  </a:tcPr>
                </a:tc>
              </a:tr>
            </a:tbl>
          </a:graphicData>
        </a:graphic>
      </p:graphicFrame>
      <p:sp>
        <p:nvSpPr>
          <p:cNvPr id="153" name="PlaceHolder 2"/>
          <p:cNvSpPr>
            <a:spLocks noGrp="1"/>
          </p:cNvSpPr>
          <p:nvPr>
            <p:ph type="title"/>
          </p:nvPr>
        </p:nvSpPr>
        <p:spPr>
          <a:xfrm>
            <a:off x="621000" y="40680"/>
            <a:ext cx="5328720" cy="478080"/>
          </a:xfrm>
          <a:prstGeom prst="rect">
            <a:avLst/>
          </a:prstGeom>
          <a:noFill/>
          <a:ln w="0">
            <a:noFill/>
          </a:ln>
        </p:spPr>
        <p:txBody>
          <a:bodyPr lIns="128160" rIns="128160" tIns="128160" bIns="128160" anchor="t">
            <a:noAutofit/>
          </a:bodyPr>
          <a:p>
            <a:pPr>
              <a:lnSpc>
                <a:spcPct val="100000"/>
              </a:lnSpc>
              <a:buNone/>
              <a:tabLst>
                <a:tab algn="l" pos="0"/>
              </a:tabLst>
            </a:pPr>
            <a:r>
              <a:rPr b="1" lang="en" sz="1350" spc="-1" strike="noStrike">
                <a:solidFill>
                  <a:srgbClr val="ffffff"/>
                </a:solidFill>
                <a:latin typeface="IBM Plex Sans"/>
                <a:ea typeface="IBM Plex Sans"/>
              </a:rPr>
              <a:t>Curso de Estadística y Probabilidad</a:t>
            </a:r>
            <a:endParaRPr b="0" lang="en-US" sz="1350" spc="-1" strike="noStrike">
              <a:solidFill>
                <a:srgbClr val="000000"/>
              </a:solidFill>
              <a:latin typeface="Arial"/>
            </a:endParaRPr>
          </a:p>
        </p:txBody>
      </p:sp>
      <p:pic>
        <p:nvPicPr>
          <p:cNvPr id="154" name="Google Shape;169;g230b0e9b9b5_1_173" descr=""/>
          <p:cNvPicPr/>
          <p:nvPr/>
        </p:nvPicPr>
        <p:blipFill>
          <a:blip r:embed="rId1"/>
          <a:stretch/>
        </p:blipFill>
        <p:spPr>
          <a:xfrm>
            <a:off x="341640" y="109080"/>
            <a:ext cx="341280" cy="34128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subTitle"/>
          </p:nvPr>
        </p:nvSpPr>
        <p:spPr>
          <a:xfrm>
            <a:off x="1221480" y="9579960"/>
            <a:ext cx="5328720" cy="478080"/>
          </a:xfrm>
          <a:prstGeom prst="rect">
            <a:avLst/>
          </a:prstGeom>
          <a:noFill/>
          <a:ln w="0">
            <a:noFill/>
          </a:ln>
        </p:spPr>
        <p:txBody>
          <a:bodyPr lIns="128160" rIns="128160" tIns="128160" bIns="128160" anchor="t">
            <a:normAutofit fontScale="24000"/>
          </a:bodyPr>
          <a:p>
            <a:pPr algn="ctr">
              <a:lnSpc>
                <a:spcPct val="115000"/>
              </a:lnSpc>
              <a:spcAft>
                <a:spcPts val="1701"/>
              </a:spcAft>
              <a:buNone/>
              <a:tabLst>
                <a:tab algn="l" pos="0"/>
              </a:tabLst>
            </a:pPr>
            <a:r>
              <a:rPr b="0" lang="en" sz="5200" spc="-1" strike="noStrike">
                <a:solidFill>
                  <a:srgbClr val="ffffff"/>
                </a:solidFill>
                <a:latin typeface="IBM Plex Sans"/>
                <a:ea typeface="IBM Plex Sans"/>
              </a:rPr>
              <a:t>platzi.com/estadistica</a:t>
            </a:r>
            <a:endParaRPr b="0" lang="en-US" sz="5200" spc="-1" strike="noStrike">
              <a:latin typeface="Arial"/>
            </a:endParaRPr>
          </a:p>
        </p:txBody>
      </p:sp>
      <p:graphicFrame>
        <p:nvGraphicFramePr>
          <p:cNvPr id="156" name="Google Shape;175;g230b0e9b9b5_1_181"/>
          <p:cNvGraphicFramePr/>
          <p:nvPr/>
        </p:nvGraphicFramePr>
        <p:xfrm>
          <a:off x="635760" y="1123920"/>
          <a:ext cx="6500520" cy="5408640"/>
        </p:xfrm>
        <a:graphic>
          <a:graphicData uri="http://schemas.openxmlformats.org/drawingml/2006/table">
            <a:tbl>
              <a:tblPr/>
              <a:tblGrid>
                <a:gridCol w="6500520"/>
              </a:tblGrid>
              <a:tr h="456120">
                <a:tc>
                  <a:txBody>
                    <a:bodyPr lIns="91080" rIns="91080" tIns="91080" bIns="91080" anchor="t">
                      <a:noAutofit/>
                    </a:bodyPr>
                    <a:p>
                      <a:pPr>
                        <a:lnSpc>
                          <a:spcPct val="115000"/>
                        </a:lnSpc>
                        <a:spcAft>
                          <a:spcPts val="1701"/>
                        </a:spcAft>
                        <a:buNone/>
                        <a:tabLst>
                          <a:tab algn="l" pos="0"/>
                        </a:tabLst>
                      </a:pPr>
                      <a:r>
                        <a:rPr b="1" lang="en" sz="1600" spc="-1" strike="noStrike">
                          <a:solidFill>
                            <a:srgbClr val="000000"/>
                          </a:solidFill>
                          <a:latin typeface="Roboto"/>
                          <a:ea typeface="Roboto"/>
                        </a:rPr>
                        <a:t>Clase: Regla de la suma, unión e intersección</a:t>
                      </a:r>
                      <a:endParaRPr b="0" lang="en-US" sz="16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solidFill>
                      <a:srgbClr val="d9ead3"/>
                    </a:solidFill>
                  </a:tcPr>
                </a:tc>
              </a:tr>
              <a:tr h="1386720">
                <a:tc>
                  <a:txBody>
                    <a:bodyPr lIns="91080" rIns="91080" tIns="91080" bIns="91080" anchor="t">
                      <a:noAutofit/>
                    </a:bodyPr>
                    <a:p>
                      <a:pPr>
                        <a:lnSpc>
                          <a:spcPct val="115000"/>
                        </a:lnSpc>
                        <a:buNone/>
                        <a:tabLst>
                          <a:tab algn="l" pos="0"/>
                        </a:tabLst>
                      </a:pPr>
                      <a:r>
                        <a:rPr b="1" lang="en" sz="1200" spc="-1" strike="noStrike">
                          <a:solidFill>
                            <a:srgbClr val="000000"/>
                          </a:solidFill>
                          <a:latin typeface="Roboto"/>
                          <a:ea typeface="Roboto"/>
                        </a:rPr>
                        <a:t>Ejercicio 19: </a:t>
                      </a:r>
                      <a:endParaRPr b="0" lang="en-US" sz="1200" spc="-1" strike="noStrike">
                        <a:latin typeface="Arial"/>
                      </a:endParaRPr>
                    </a:p>
                    <a:p>
                      <a:pPr>
                        <a:lnSpc>
                          <a:spcPct val="115000"/>
                        </a:lnSpc>
                        <a:spcBef>
                          <a:spcPts val="1701"/>
                        </a:spcBef>
                        <a:buNone/>
                        <a:tabLst>
                          <a:tab algn="l" pos="0"/>
                        </a:tabLst>
                      </a:pPr>
                      <a:r>
                        <a:rPr b="0" lang="en" sz="1200" spc="-1" strike="noStrike">
                          <a:solidFill>
                            <a:srgbClr val="000000"/>
                          </a:solidFill>
                          <a:latin typeface="Roboto"/>
                          <a:ea typeface="Roboto"/>
                        </a:rPr>
                        <a:t>Dadas las probabilidades P(A)=0.3 y P(B)=0.6 y P(A⋂B)=0.05,  ¿cuánto vale P(AUB)? ¿Son A y B mutuamente exclusivos? ¿Por qué? ¿Por qué no?</a:t>
                      </a:r>
                      <a:endParaRPr b="0" lang="en-US" sz="12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noFill/>
                  </a:tcPr>
                </a:tc>
              </a:tr>
              <a:tr h="3565800">
                <a:tc>
                  <a:txBody>
                    <a:bodyPr lIns="91080" rIns="91080" tIns="91080" bIns="91080" anchor="t">
                      <a:noAutofit/>
                    </a:bodyPr>
                    <a:p>
                      <a:pPr>
                        <a:lnSpc>
                          <a:spcPct val="115000"/>
                        </a:lnSpc>
                        <a:buNone/>
                        <a:tabLst>
                          <a:tab algn="l" pos="0"/>
                        </a:tabLst>
                      </a:pPr>
                      <a:r>
                        <a:rPr b="1" lang="en" sz="1200" spc="-1" strike="noStrike">
                          <a:solidFill>
                            <a:srgbClr val="000000"/>
                          </a:solidFill>
                          <a:latin typeface="Roboto"/>
                          <a:ea typeface="Roboto"/>
                        </a:rPr>
                        <a:t>Respuesta:</a:t>
                      </a:r>
                      <a:r>
                        <a:rPr b="0" lang="en" sz="1400" spc="-1" strike="noStrike">
                          <a:solidFill>
                            <a:srgbClr val="000000"/>
                          </a:solidFill>
                          <a:latin typeface="Arial"/>
                          <a:ea typeface="Arial"/>
                        </a:rPr>
                        <a:t> </a:t>
                      </a:r>
                      <a:endParaRPr b="0" lang="en-US" sz="1400" spc="-1" strike="noStrike">
                        <a:latin typeface="Arial"/>
                      </a:endParaRPr>
                    </a:p>
                    <a:p>
                      <a:pPr>
                        <a:lnSpc>
                          <a:spcPct val="115000"/>
                        </a:lnSpc>
                        <a:spcBef>
                          <a:spcPts val="1701"/>
                        </a:spcBef>
                        <a:spcAft>
                          <a:spcPts val="1701"/>
                        </a:spcAft>
                        <a:buNone/>
                        <a:tabLst>
                          <a:tab algn="l" pos="0"/>
                        </a:tabLst>
                      </a:pPr>
                      <a:endParaRPr b="0" lang="en-US" sz="14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noFill/>
                  </a:tcPr>
                </a:tc>
              </a:tr>
            </a:tbl>
          </a:graphicData>
        </a:graphic>
      </p:graphicFrame>
      <p:sp>
        <p:nvSpPr>
          <p:cNvPr id="157" name="PlaceHolder 2"/>
          <p:cNvSpPr>
            <a:spLocks noGrp="1"/>
          </p:cNvSpPr>
          <p:nvPr>
            <p:ph type="title"/>
          </p:nvPr>
        </p:nvSpPr>
        <p:spPr>
          <a:xfrm>
            <a:off x="621000" y="40680"/>
            <a:ext cx="5328720" cy="478080"/>
          </a:xfrm>
          <a:prstGeom prst="rect">
            <a:avLst/>
          </a:prstGeom>
          <a:noFill/>
          <a:ln w="0">
            <a:noFill/>
          </a:ln>
        </p:spPr>
        <p:txBody>
          <a:bodyPr lIns="128160" rIns="128160" tIns="128160" bIns="128160" anchor="t">
            <a:noAutofit/>
          </a:bodyPr>
          <a:p>
            <a:pPr>
              <a:lnSpc>
                <a:spcPct val="100000"/>
              </a:lnSpc>
              <a:buNone/>
              <a:tabLst>
                <a:tab algn="l" pos="0"/>
              </a:tabLst>
            </a:pPr>
            <a:r>
              <a:rPr b="1" lang="en" sz="1350" spc="-1" strike="noStrike">
                <a:solidFill>
                  <a:srgbClr val="ffffff"/>
                </a:solidFill>
                <a:latin typeface="IBM Plex Sans"/>
                <a:ea typeface="IBM Plex Sans"/>
              </a:rPr>
              <a:t>Curso de Estadística y Probabilidad</a:t>
            </a:r>
            <a:endParaRPr b="0" lang="en-US" sz="1350" spc="-1" strike="noStrike">
              <a:solidFill>
                <a:srgbClr val="000000"/>
              </a:solidFill>
              <a:latin typeface="Arial"/>
            </a:endParaRPr>
          </a:p>
        </p:txBody>
      </p:sp>
      <p:pic>
        <p:nvPicPr>
          <p:cNvPr id="158" name="Google Shape;177;g230b0e9b9b5_1_181" descr=""/>
          <p:cNvPicPr/>
          <p:nvPr/>
        </p:nvPicPr>
        <p:blipFill>
          <a:blip r:embed="rId1"/>
          <a:stretch/>
        </p:blipFill>
        <p:spPr>
          <a:xfrm>
            <a:off x="341640" y="109080"/>
            <a:ext cx="341280" cy="34128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type="subTitle"/>
          </p:nvPr>
        </p:nvSpPr>
        <p:spPr>
          <a:xfrm>
            <a:off x="1221480" y="9579960"/>
            <a:ext cx="5328720" cy="478080"/>
          </a:xfrm>
          <a:prstGeom prst="rect">
            <a:avLst/>
          </a:prstGeom>
          <a:noFill/>
          <a:ln w="0">
            <a:noFill/>
          </a:ln>
        </p:spPr>
        <p:txBody>
          <a:bodyPr lIns="128160" rIns="128160" tIns="128160" bIns="128160" anchor="t">
            <a:normAutofit fontScale="24000"/>
          </a:bodyPr>
          <a:p>
            <a:pPr algn="ctr">
              <a:lnSpc>
                <a:spcPct val="115000"/>
              </a:lnSpc>
              <a:spcAft>
                <a:spcPts val="1701"/>
              </a:spcAft>
              <a:buNone/>
              <a:tabLst>
                <a:tab algn="l" pos="0"/>
              </a:tabLst>
            </a:pPr>
            <a:r>
              <a:rPr b="0" lang="en" sz="5200" spc="-1" strike="noStrike">
                <a:solidFill>
                  <a:srgbClr val="ffffff"/>
                </a:solidFill>
                <a:latin typeface="IBM Plex Sans"/>
                <a:ea typeface="IBM Plex Sans"/>
              </a:rPr>
              <a:t>platzi.com/estadistica</a:t>
            </a:r>
            <a:endParaRPr b="0" lang="en-US" sz="5200" spc="-1" strike="noStrike">
              <a:latin typeface="Arial"/>
            </a:endParaRPr>
          </a:p>
        </p:txBody>
      </p:sp>
      <p:graphicFrame>
        <p:nvGraphicFramePr>
          <p:cNvPr id="160" name="Google Shape;183;g230b0e9b9b5_1_190"/>
          <p:cNvGraphicFramePr/>
          <p:nvPr/>
        </p:nvGraphicFramePr>
        <p:xfrm>
          <a:off x="635760" y="1123920"/>
          <a:ext cx="6500520" cy="7945560"/>
        </p:xfrm>
        <a:graphic>
          <a:graphicData uri="http://schemas.openxmlformats.org/drawingml/2006/table">
            <a:tbl>
              <a:tblPr/>
              <a:tblGrid>
                <a:gridCol w="6500520"/>
              </a:tblGrid>
              <a:tr h="456120">
                <a:tc>
                  <a:txBody>
                    <a:bodyPr lIns="91080" rIns="91080" tIns="91080" bIns="91080" anchor="t">
                      <a:noAutofit/>
                    </a:bodyPr>
                    <a:p>
                      <a:pPr>
                        <a:lnSpc>
                          <a:spcPct val="115000"/>
                        </a:lnSpc>
                        <a:spcAft>
                          <a:spcPts val="1701"/>
                        </a:spcAft>
                        <a:buNone/>
                        <a:tabLst>
                          <a:tab algn="l" pos="0"/>
                        </a:tabLst>
                      </a:pPr>
                      <a:r>
                        <a:rPr b="1" lang="en" sz="1600" spc="-1" strike="noStrike">
                          <a:solidFill>
                            <a:srgbClr val="000000"/>
                          </a:solidFill>
                          <a:latin typeface="Roboto"/>
                          <a:ea typeface="Roboto"/>
                        </a:rPr>
                        <a:t>Clase: Regla de la suma, unión e intersección</a:t>
                      </a:r>
                      <a:endParaRPr b="0" lang="en-US" sz="16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solidFill>
                      <a:srgbClr val="d9ead3"/>
                    </a:solidFill>
                  </a:tcPr>
                </a:tc>
              </a:tr>
              <a:tr h="3923640">
                <a:tc>
                  <a:txBody>
                    <a:bodyPr lIns="91080" rIns="91080" tIns="91080" bIns="91080" anchor="t">
                      <a:noAutofit/>
                    </a:bodyPr>
                    <a:p>
                      <a:pPr>
                        <a:lnSpc>
                          <a:spcPct val="115000"/>
                        </a:lnSpc>
                        <a:buNone/>
                        <a:tabLst>
                          <a:tab algn="l" pos="0"/>
                        </a:tabLst>
                      </a:pPr>
                      <a:r>
                        <a:rPr b="1" lang="en" sz="1200" spc="-1" strike="noStrike">
                          <a:solidFill>
                            <a:srgbClr val="000000"/>
                          </a:solidFill>
                          <a:latin typeface="Roboto"/>
                          <a:ea typeface="Roboto"/>
                        </a:rPr>
                        <a:t>Ejercicio 20: </a:t>
                      </a:r>
                      <a:endParaRPr b="0" lang="en-US" sz="1200" spc="-1" strike="noStrike">
                        <a:latin typeface="Arial"/>
                      </a:endParaRPr>
                    </a:p>
                    <a:p>
                      <a:pPr>
                        <a:lnSpc>
                          <a:spcPct val="115000"/>
                        </a:lnSpc>
                        <a:spcBef>
                          <a:spcPts val="1701"/>
                        </a:spcBef>
                        <a:buNone/>
                        <a:tabLst>
                          <a:tab algn="l" pos="0"/>
                        </a:tabLst>
                      </a:pPr>
                      <a:r>
                        <a:rPr b="0" lang="en" sz="1200" spc="-1" strike="noStrike">
                          <a:solidFill>
                            <a:srgbClr val="000000"/>
                          </a:solidFill>
                          <a:latin typeface="Roboto"/>
                          <a:ea typeface="Roboto"/>
                        </a:rPr>
                        <a:t>Juan y María hacen varios viajes a una montaña juntos. El siguiente diagrama de Venn muestra el número de veces que se cayeron en sus múltiples viajes. </a:t>
                      </a:r>
                      <a:endParaRPr b="0" lang="en-US" sz="1200" spc="-1" strike="noStrike">
                        <a:latin typeface="Arial"/>
                      </a:endParaRPr>
                    </a:p>
                    <a:p>
                      <a:pPr>
                        <a:lnSpc>
                          <a:spcPct val="115000"/>
                        </a:lnSpc>
                        <a:buNone/>
                        <a:tabLst>
                          <a:tab algn="l" pos="0"/>
                        </a:tabLst>
                      </a:pPr>
                      <a:endParaRPr b="0" lang="en-US" sz="1200" spc="-1" strike="noStrike">
                        <a:latin typeface="Arial"/>
                      </a:endParaRPr>
                    </a:p>
                    <a:p>
                      <a:pPr>
                        <a:lnSpc>
                          <a:spcPct val="115000"/>
                        </a:lnSpc>
                        <a:buNone/>
                        <a:tabLst>
                          <a:tab algn="l" pos="0"/>
                        </a:tabLst>
                      </a:pPr>
                      <a:r>
                        <a:rPr b="0" lang="en" sz="1200" spc="-1" strike="noStrike">
                          <a:solidFill>
                            <a:srgbClr val="000000"/>
                          </a:solidFill>
                          <a:latin typeface="Roboto"/>
                          <a:ea typeface="Roboto"/>
                        </a:rPr>
                        <a:t>¿Cuál es la probabilidad de que ambos se hayan caído en un viaje particular y cuál es la probabilidad de que solo Juan o solo María se hayan caído en un viaje particular?</a:t>
                      </a:r>
                      <a:endParaRPr b="0" lang="en-US" sz="1200" spc="-1" strike="noStrike">
                        <a:latin typeface="Arial"/>
                      </a:endParaRPr>
                    </a:p>
                    <a:p>
                      <a:pPr>
                        <a:lnSpc>
                          <a:spcPct val="115000"/>
                        </a:lnSpc>
                        <a:buNone/>
                        <a:tabLst>
                          <a:tab algn="l" pos="0"/>
                        </a:tabLst>
                      </a:pPr>
                      <a:endParaRPr b="0" lang="en-US" sz="12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noFill/>
                  </a:tcPr>
                </a:tc>
              </a:tr>
              <a:tr h="3565800">
                <a:tc>
                  <a:txBody>
                    <a:bodyPr lIns="91080" rIns="91080" tIns="91080" bIns="91080" anchor="t">
                      <a:noAutofit/>
                    </a:bodyPr>
                    <a:p>
                      <a:pPr>
                        <a:lnSpc>
                          <a:spcPct val="115000"/>
                        </a:lnSpc>
                        <a:buNone/>
                        <a:tabLst>
                          <a:tab algn="l" pos="0"/>
                        </a:tabLst>
                      </a:pPr>
                      <a:r>
                        <a:rPr b="1" lang="en" sz="1200" spc="-1" strike="noStrike">
                          <a:solidFill>
                            <a:srgbClr val="000000"/>
                          </a:solidFill>
                          <a:latin typeface="Roboto"/>
                          <a:ea typeface="Roboto"/>
                        </a:rPr>
                        <a:t>Respuesta:</a:t>
                      </a:r>
                      <a:r>
                        <a:rPr b="0" lang="en" sz="1400" spc="-1" strike="noStrike">
                          <a:solidFill>
                            <a:srgbClr val="000000"/>
                          </a:solidFill>
                          <a:latin typeface="Arial"/>
                          <a:ea typeface="Arial"/>
                        </a:rPr>
                        <a:t> </a:t>
                      </a:r>
                      <a:endParaRPr b="0" lang="en-US" sz="1400" spc="-1" strike="noStrike">
                        <a:latin typeface="Arial"/>
                      </a:endParaRPr>
                    </a:p>
                    <a:p>
                      <a:pPr>
                        <a:lnSpc>
                          <a:spcPct val="115000"/>
                        </a:lnSpc>
                        <a:spcBef>
                          <a:spcPts val="1701"/>
                        </a:spcBef>
                        <a:spcAft>
                          <a:spcPts val="1701"/>
                        </a:spcAft>
                        <a:buNone/>
                        <a:tabLst>
                          <a:tab algn="l" pos="0"/>
                        </a:tabLst>
                      </a:pPr>
                      <a:endParaRPr b="0" lang="en-US" sz="14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noFill/>
                  </a:tcPr>
                </a:tc>
              </a:tr>
            </a:tbl>
          </a:graphicData>
        </a:graphic>
      </p:graphicFrame>
      <p:sp>
        <p:nvSpPr>
          <p:cNvPr id="161" name="PlaceHolder 2"/>
          <p:cNvSpPr>
            <a:spLocks noGrp="1"/>
          </p:cNvSpPr>
          <p:nvPr>
            <p:ph type="title"/>
          </p:nvPr>
        </p:nvSpPr>
        <p:spPr>
          <a:xfrm>
            <a:off x="621000" y="40680"/>
            <a:ext cx="5328720" cy="478080"/>
          </a:xfrm>
          <a:prstGeom prst="rect">
            <a:avLst/>
          </a:prstGeom>
          <a:noFill/>
          <a:ln w="0">
            <a:noFill/>
          </a:ln>
        </p:spPr>
        <p:txBody>
          <a:bodyPr lIns="128160" rIns="128160" tIns="128160" bIns="128160" anchor="t">
            <a:noAutofit/>
          </a:bodyPr>
          <a:p>
            <a:pPr>
              <a:lnSpc>
                <a:spcPct val="100000"/>
              </a:lnSpc>
              <a:buNone/>
              <a:tabLst>
                <a:tab algn="l" pos="0"/>
              </a:tabLst>
            </a:pPr>
            <a:r>
              <a:rPr b="1" lang="en" sz="1350" spc="-1" strike="noStrike">
                <a:solidFill>
                  <a:srgbClr val="ffffff"/>
                </a:solidFill>
                <a:latin typeface="IBM Plex Sans"/>
                <a:ea typeface="IBM Plex Sans"/>
              </a:rPr>
              <a:t>Curso de Estadística y Probabilidad</a:t>
            </a:r>
            <a:endParaRPr b="0" lang="en-US" sz="1350" spc="-1" strike="noStrike">
              <a:solidFill>
                <a:srgbClr val="000000"/>
              </a:solidFill>
              <a:latin typeface="Arial"/>
            </a:endParaRPr>
          </a:p>
        </p:txBody>
      </p:sp>
      <p:pic>
        <p:nvPicPr>
          <p:cNvPr id="162" name="Google Shape;185;g230b0e9b9b5_1_190" descr=""/>
          <p:cNvPicPr/>
          <p:nvPr/>
        </p:nvPicPr>
        <p:blipFill>
          <a:blip r:embed="rId1"/>
          <a:stretch/>
        </p:blipFill>
        <p:spPr>
          <a:xfrm>
            <a:off x="341640" y="109080"/>
            <a:ext cx="341280" cy="341280"/>
          </a:xfrm>
          <a:prstGeom prst="rect">
            <a:avLst/>
          </a:prstGeom>
          <a:ln w="0">
            <a:noFill/>
          </a:ln>
        </p:spPr>
      </p:pic>
      <p:pic>
        <p:nvPicPr>
          <p:cNvPr id="163" name="Google Shape;186;g230b0e9b9b5_1_190" descr=""/>
          <p:cNvPicPr/>
          <p:nvPr/>
        </p:nvPicPr>
        <p:blipFill>
          <a:blip r:embed="rId2"/>
          <a:stretch/>
        </p:blipFill>
        <p:spPr>
          <a:xfrm>
            <a:off x="2227320" y="3382560"/>
            <a:ext cx="3317040" cy="186768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subTitle"/>
          </p:nvPr>
        </p:nvSpPr>
        <p:spPr>
          <a:xfrm>
            <a:off x="1221480" y="9579960"/>
            <a:ext cx="5328720" cy="478080"/>
          </a:xfrm>
          <a:prstGeom prst="rect">
            <a:avLst/>
          </a:prstGeom>
          <a:noFill/>
          <a:ln w="0">
            <a:noFill/>
          </a:ln>
        </p:spPr>
        <p:txBody>
          <a:bodyPr lIns="128160" rIns="128160" tIns="128160" bIns="128160" anchor="t">
            <a:normAutofit fontScale="24000"/>
          </a:bodyPr>
          <a:p>
            <a:pPr algn="ctr">
              <a:lnSpc>
                <a:spcPct val="115000"/>
              </a:lnSpc>
              <a:spcAft>
                <a:spcPts val="1701"/>
              </a:spcAft>
              <a:buNone/>
              <a:tabLst>
                <a:tab algn="l" pos="0"/>
              </a:tabLst>
            </a:pPr>
            <a:r>
              <a:rPr b="0" lang="en" sz="5200" spc="-1" strike="noStrike">
                <a:solidFill>
                  <a:srgbClr val="ffffff"/>
                </a:solidFill>
                <a:latin typeface="IBM Plex Sans"/>
                <a:ea typeface="IBM Plex Sans"/>
              </a:rPr>
              <a:t>pl</a:t>
            </a:r>
            <a:r>
              <a:rPr b="0" lang="en" sz="5200" spc="-1" strike="noStrike">
                <a:solidFill>
                  <a:srgbClr val="ffffff"/>
                </a:solidFill>
                <a:latin typeface="IBM Plex Sans"/>
                <a:ea typeface="IBM Plex Sans"/>
              </a:rPr>
              <a:t>at</a:t>
            </a:r>
            <a:r>
              <a:rPr b="0" lang="en" sz="5200" spc="-1" strike="noStrike">
                <a:solidFill>
                  <a:srgbClr val="ffffff"/>
                </a:solidFill>
                <a:latin typeface="IBM Plex Sans"/>
                <a:ea typeface="IBM Plex Sans"/>
              </a:rPr>
              <a:t>zi.</a:t>
            </a:r>
            <a:r>
              <a:rPr b="0" lang="en" sz="5200" spc="-1" strike="noStrike">
                <a:solidFill>
                  <a:srgbClr val="ffffff"/>
                </a:solidFill>
                <a:latin typeface="IBM Plex Sans"/>
                <a:ea typeface="IBM Plex Sans"/>
              </a:rPr>
              <a:t>co</a:t>
            </a:r>
            <a:r>
              <a:rPr b="0" lang="en" sz="5200" spc="-1" strike="noStrike">
                <a:solidFill>
                  <a:srgbClr val="ffffff"/>
                </a:solidFill>
                <a:latin typeface="IBM Plex Sans"/>
                <a:ea typeface="IBM Plex Sans"/>
              </a:rPr>
              <a:t>m</a:t>
            </a:r>
            <a:r>
              <a:rPr b="0" lang="en" sz="5200" spc="-1" strike="noStrike">
                <a:solidFill>
                  <a:srgbClr val="ffffff"/>
                </a:solidFill>
                <a:latin typeface="IBM Plex Sans"/>
                <a:ea typeface="IBM Plex Sans"/>
              </a:rPr>
              <a:t>/</a:t>
            </a:r>
            <a:r>
              <a:rPr b="0" lang="en" sz="5200" spc="-1" strike="noStrike">
                <a:solidFill>
                  <a:srgbClr val="ffffff"/>
                </a:solidFill>
                <a:latin typeface="IBM Plex Sans"/>
                <a:ea typeface="IBM Plex Sans"/>
              </a:rPr>
              <a:t>es</a:t>
            </a:r>
            <a:r>
              <a:rPr b="0" lang="en" sz="5200" spc="-1" strike="noStrike">
                <a:solidFill>
                  <a:srgbClr val="ffffff"/>
                </a:solidFill>
                <a:latin typeface="IBM Plex Sans"/>
                <a:ea typeface="IBM Plex Sans"/>
              </a:rPr>
              <a:t>ta</a:t>
            </a:r>
            <a:r>
              <a:rPr b="0" lang="en" sz="5200" spc="-1" strike="noStrike">
                <a:solidFill>
                  <a:srgbClr val="ffffff"/>
                </a:solidFill>
                <a:latin typeface="IBM Plex Sans"/>
                <a:ea typeface="IBM Plex Sans"/>
              </a:rPr>
              <a:t>di</a:t>
            </a:r>
            <a:r>
              <a:rPr b="0" lang="en" sz="5200" spc="-1" strike="noStrike">
                <a:solidFill>
                  <a:srgbClr val="ffffff"/>
                </a:solidFill>
                <a:latin typeface="IBM Plex Sans"/>
                <a:ea typeface="IBM Plex Sans"/>
              </a:rPr>
              <a:t>sti</a:t>
            </a:r>
            <a:r>
              <a:rPr b="0" lang="en" sz="5200" spc="-1" strike="noStrike">
                <a:solidFill>
                  <a:srgbClr val="ffffff"/>
                </a:solidFill>
                <a:latin typeface="IBM Plex Sans"/>
                <a:ea typeface="IBM Plex Sans"/>
              </a:rPr>
              <a:t>ca</a:t>
            </a:r>
            <a:endParaRPr b="0" lang="en-US" sz="5200" spc="-1" strike="noStrike">
              <a:latin typeface="Arial"/>
            </a:endParaRPr>
          </a:p>
        </p:txBody>
      </p:sp>
      <p:graphicFrame>
        <p:nvGraphicFramePr>
          <p:cNvPr id="165" name="Google Shape;192;g230b0e9b9b5_1_200"/>
          <p:cNvGraphicFramePr/>
          <p:nvPr/>
        </p:nvGraphicFramePr>
        <p:xfrm>
          <a:off x="635760" y="1123920"/>
          <a:ext cx="6500520" cy="5206320"/>
        </p:xfrm>
        <a:graphic>
          <a:graphicData uri="http://schemas.openxmlformats.org/drawingml/2006/table">
            <a:tbl>
              <a:tblPr/>
              <a:tblGrid>
                <a:gridCol w="6500520"/>
              </a:tblGrid>
              <a:tr h="721800">
                <a:tc>
                  <a:txBody>
                    <a:bodyPr lIns="91080" rIns="91080" tIns="91080" bIns="91080" anchor="t">
                      <a:noAutofit/>
                    </a:bodyPr>
                    <a:p>
                      <a:pPr>
                        <a:lnSpc>
                          <a:spcPct val="115000"/>
                        </a:lnSpc>
                        <a:spcAft>
                          <a:spcPts val="1701"/>
                        </a:spcAft>
                        <a:buNone/>
                        <a:tabLst>
                          <a:tab algn="l" pos="0"/>
                        </a:tabLst>
                      </a:pPr>
                      <a:r>
                        <a:rPr b="1" lang="en" sz="1600" spc="-1" strike="noStrike">
                          <a:solidFill>
                            <a:srgbClr val="000000"/>
                          </a:solidFill>
                          <a:latin typeface="Roboto"/>
                          <a:ea typeface="Roboto"/>
                        </a:rPr>
                        <a:t>Clase: Probabilidad condicional y eventos dependientes e independientes</a:t>
                      </a:r>
                      <a:endParaRPr b="0" lang="en-US" sz="16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solidFill>
                      <a:srgbClr val="d9ead3"/>
                    </a:solidFill>
                  </a:tcPr>
                </a:tc>
              </a:tr>
              <a:tr h="1219320">
                <a:tc>
                  <a:txBody>
                    <a:bodyPr lIns="91080" rIns="91080" tIns="91080" bIns="91080" anchor="t">
                      <a:noAutofit/>
                    </a:bodyPr>
                    <a:p>
                      <a:pPr>
                        <a:lnSpc>
                          <a:spcPct val="115000"/>
                        </a:lnSpc>
                        <a:buNone/>
                        <a:tabLst>
                          <a:tab algn="l" pos="0"/>
                        </a:tabLst>
                      </a:pPr>
                      <a:r>
                        <a:rPr b="1" lang="en" sz="1200" spc="-1" strike="noStrike">
                          <a:solidFill>
                            <a:srgbClr val="000000"/>
                          </a:solidFill>
                          <a:latin typeface="Roboto"/>
                          <a:ea typeface="Roboto"/>
                        </a:rPr>
                        <a:t>Ejercicio 21: </a:t>
                      </a:r>
                      <a:endParaRPr b="0" lang="en-US" sz="1200" spc="-1" strike="noStrike">
                        <a:latin typeface="Arial"/>
                      </a:endParaRPr>
                    </a:p>
                    <a:p>
                      <a:pPr>
                        <a:lnSpc>
                          <a:spcPct val="115000"/>
                        </a:lnSpc>
                        <a:spcBef>
                          <a:spcPts val="1701"/>
                        </a:spcBef>
                        <a:buNone/>
                        <a:tabLst>
                          <a:tab algn="l" pos="0"/>
                        </a:tabLst>
                      </a:pPr>
                      <a:r>
                        <a:rPr b="0" lang="en" sz="1200" spc="-1" strike="noStrike">
                          <a:solidFill>
                            <a:srgbClr val="000000"/>
                          </a:solidFill>
                          <a:latin typeface="Roboto"/>
                          <a:ea typeface="Roboto"/>
                        </a:rPr>
                        <a:t>¿Cuál es la probabilidad de obtener 4 cabezas seguidas cuando lanzamos una moneda al aire cuatro veces? Considerando que las 2 opciones de la moneda son cara y cruz.</a:t>
                      </a:r>
                      <a:endParaRPr b="0" lang="en-US" sz="12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noFill/>
                  </a:tcPr>
                </a:tc>
              </a:tr>
              <a:tr h="3565800">
                <a:tc>
                  <a:txBody>
                    <a:bodyPr lIns="91080" rIns="91080" tIns="91080" bIns="91080" anchor="t">
                      <a:noAutofit/>
                    </a:bodyPr>
                    <a:p>
                      <a:pPr>
                        <a:lnSpc>
                          <a:spcPct val="115000"/>
                        </a:lnSpc>
                        <a:buNone/>
                        <a:tabLst>
                          <a:tab algn="l" pos="0"/>
                        </a:tabLst>
                      </a:pPr>
                      <a:r>
                        <a:rPr b="1" lang="en" sz="1200" spc="-1" strike="noStrike">
                          <a:solidFill>
                            <a:srgbClr val="000000"/>
                          </a:solidFill>
                          <a:latin typeface="Roboto"/>
                          <a:ea typeface="Roboto"/>
                        </a:rPr>
                        <a:t>Respuesta:</a:t>
                      </a:r>
                      <a:r>
                        <a:rPr b="0" lang="en" sz="1400" spc="-1" strike="noStrike">
                          <a:solidFill>
                            <a:srgbClr val="000000"/>
                          </a:solidFill>
                          <a:latin typeface="Arial"/>
                          <a:ea typeface="Arial"/>
                        </a:rPr>
                        <a:t> </a:t>
                      </a:r>
                      <a:endParaRPr b="0" lang="en-US" sz="1400" spc="-1" strike="noStrike">
                        <a:latin typeface="Arial"/>
                      </a:endParaRPr>
                    </a:p>
                    <a:p>
                      <a:pPr>
                        <a:lnSpc>
                          <a:spcPct val="115000"/>
                        </a:lnSpc>
                        <a:spcBef>
                          <a:spcPts val="1701"/>
                        </a:spcBef>
                        <a:spcAft>
                          <a:spcPts val="1701"/>
                        </a:spcAft>
                        <a:buNone/>
                        <a:tabLst>
                          <a:tab algn="l" pos="0"/>
                        </a:tabLst>
                      </a:pPr>
                      <a:endParaRPr b="0" lang="en-US" sz="14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noFill/>
                  </a:tcPr>
                </a:tc>
              </a:tr>
            </a:tbl>
          </a:graphicData>
        </a:graphic>
      </p:graphicFrame>
      <p:sp>
        <p:nvSpPr>
          <p:cNvPr id="166" name="PlaceHolder 2"/>
          <p:cNvSpPr>
            <a:spLocks noGrp="1"/>
          </p:cNvSpPr>
          <p:nvPr>
            <p:ph type="title"/>
          </p:nvPr>
        </p:nvSpPr>
        <p:spPr>
          <a:xfrm>
            <a:off x="621000" y="40680"/>
            <a:ext cx="5328720" cy="478080"/>
          </a:xfrm>
          <a:prstGeom prst="rect">
            <a:avLst/>
          </a:prstGeom>
          <a:noFill/>
          <a:ln w="0">
            <a:noFill/>
          </a:ln>
        </p:spPr>
        <p:txBody>
          <a:bodyPr lIns="128160" rIns="128160" tIns="128160" bIns="128160" anchor="t">
            <a:noAutofit/>
          </a:bodyPr>
          <a:p>
            <a:pPr>
              <a:lnSpc>
                <a:spcPct val="100000"/>
              </a:lnSpc>
              <a:buNone/>
              <a:tabLst>
                <a:tab algn="l" pos="0"/>
              </a:tabLst>
            </a:pPr>
            <a:r>
              <a:rPr b="1" lang="en" sz="1350" spc="-1" strike="noStrike">
                <a:solidFill>
                  <a:srgbClr val="ffffff"/>
                </a:solidFill>
                <a:latin typeface="IBM Plex Sans"/>
                <a:ea typeface="IBM Plex Sans"/>
              </a:rPr>
              <a:t>Curso de Estadística y Probabilidad</a:t>
            </a:r>
            <a:endParaRPr b="0" lang="en-US" sz="1350" spc="-1" strike="noStrike">
              <a:solidFill>
                <a:srgbClr val="000000"/>
              </a:solidFill>
              <a:latin typeface="Arial"/>
            </a:endParaRPr>
          </a:p>
        </p:txBody>
      </p:sp>
      <p:pic>
        <p:nvPicPr>
          <p:cNvPr id="167" name="Google Shape;194;g230b0e9b9b5_1_200" descr=""/>
          <p:cNvPicPr/>
          <p:nvPr/>
        </p:nvPicPr>
        <p:blipFill>
          <a:blip r:embed="rId1"/>
          <a:stretch/>
        </p:blipFill>
        <p:spPr>
          <a:xfrm>
            <a:off x="341640" y="109080"/>
            <a:ext cx="341280" cy="34128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subTitle"/>
          </p:nvPr>
        </p:nvSpPr>
        <p:spPr>
          <a:xfrm>
            <a:off x="1221480" y="9579960"/>
            <a:ext cx="5328720" cy="478080"/>
          </a:xfrm>
          <a:prstGeom prst="rect">
            <a:avLst/>
          </a:prstGeom>
          <a:noFill/>
          <a:ln w="0">
            <a:noFill/>
          </a:ln>
        </p:spPr>
        <p:txBody>
          <a:bodyPr lIns="128160" rIns="128160" tIns="128160" bIns="128160" anchor="t">
            <a:normAutofit fontScale="24000"/>
          </a:bodyPr>
          <a:p>
            <a:pPr algn="ctr">
              <a:lnSpc>
                <a:spcPct val="115000"/>
              </a:lnSpc>
              <a:spcAft>
                <a:spcPts val="1701"/>
              </a:spcAft>
              <a:buNone/>
              <a:tabLst>
                <a:tab algn="l" pos="0"/>
              </a:tabLst>
            </a:pPr>
            <a:r>
              <a:rPr b="0" lang="en" sz="5200" spc="-1" strike="noStrike">
                <a:solidFill>
                  <a:srgbClr val="ffffff"/>
                </a:solidFill>
                <a:latin typeface="IBM Plex Sans"/>
                <a:ea typeface="IBM Plex Sans"/>
              </a:rPr>
              <a:t>pla</a:t>
            </a:r>
            <a:r>
              <a:rPr b="0" lang="en" sz="5200" spc="-1" strike="noStrike">
                <a:solidFill>
                  <a:srgbClr val="ffffff"/>
                </a:solidFill>
                <a:latin typeface="IBM Plex Sans"/>
                <a:ea typeface="IBM Plex Sans"/>
              </a:rPr>
              <a:t>tzi.</a:t>
            </a:r>
            <a:r>
              <a:rPr b="0" lang="en" sz="5200" spc="-1" strike="noStrike">
                <a:solidFill>
                  <a:srgbClr val="ffffff"/>
                </a:solidFill>
                <a:latin typeface="IBM Plex Sans"/>
                <a:ea typeface="IBM Plex Sans"/>
              </a:rPr>
              <a:t>co</a:t>
            </a:r>
            <a:r>
              <a:rPr b="0" lang="en" sz="5200" spc="-1" strike="noStrike">
                <a:solidFill>
                  <a:srgbClr val="ffffff"/>
                </a:solidFill>
                <a:latin typeface="IBM Plex Sans"/>
                <a:ea typeface="IBM Plex Sans"/>
              </a:rPr>
              <a:t>m/</a:t>
            </a:r>
            <a:r>
              <a:rPr b="0" lang="en" sz="5200" spc="-1" strike="noStrike">
                <a:solidFill>
                  <a:srgbClr val="ffffff"/>
                </a:solidFill>
                <a:latin typeface="IBM Plex Sans"/>
                <a:ea typeface="IBM Plex Sans"/>
              </a:rPr>
              <a:t>est</a:t>
            </a:r>
            <a:r>
              <a:rPr b="0" lang="en" sz="5200" spc="-1" strike="noStrike">
                <a:solidFill>
                  <a:srgbClr val="ffffff"/>
                </a:solidFill>
                <a:latin typeface="IBM Plex Sans"/>
                <a:ea typeface="IBM Plex Sans"/>
              </a:rPr>
              <a:t>adi</a:t>
            </a:r>
            <a:r>
              <a:rPr b="0" lang="en" sz="5200" spc="-1" strike="noStrike">
                <a:solidFill>
                  <a:srgbClr val="ffffff"/>
                </a:solidFill>
                <a:latin typeface="IBM Plex Sans"/>
                <a:ea typeface="IBM Plex Sans"/>
              </a:rPr>
              <a:t>stic</a:t>
            </a:r>
            <a:r>
              <a:rPr b="0" lang="en" sz="5200" spc="-1" strike="noStrike">
                <a:solidFill>
                  <a:srgbClr val="ffffff"/>
                </a:solidFill>
                <a:latin typeface="IBM Plex Sans"/>
                <a:ea typeface="IBM Plex Sans"/>
              </a:rPr>
              <a:t>a</a:t>
            </a:r>
            <a:endParaRPr b="0" lang="en-US" sz="5200" spc="-1" strike="noStrike">
              <a:latin typeface="Arial"/>
            </a:endParaRPr>
          </a:p>
        </p:txBody>
      </p:sp>
      <p:graphicFrame>
        <p:nvGraphicFramePr>
          <p:cNvPr id="88" name="Google Shape;47;g230b0e9b9b5_1_14"/>
          <p:cNvGraphicFramePr/>
          <p:nvPr/>
        </p:nvGraphicFramePr>
        <p:xfrm>
          <a:off x="635760" y="1123920"/>
          <a:ext cx="6500520" cy="7479000"/>
        </p:xfrm>
        <a:graphic>
          <a:graphicData uri="http://schemas.openxmlformats.org/drawingml/2006/table">
            <a:tbl>
              <a:tblPr/>
              <a:tblGrid>
                <a:gridCol w="6500520"/>
              </a:tblGrid>
              <a:tr h="452160">
                <a:tc>
                  <a:txBody>
                    <a:bodyPr lIns="91080" rIns="91080" tIns="91080" bIns="91080" anchor="t">
                      <a:noAutofit/>
                    </a:bodyPr>
                    <a:p>
                      <a:pPr>
                        <a:lnSpc>
                          <a:spcPct val="115000"/>
                        </a:lnSpc>
                        <a:spcAft>
                          <a:spcPts val="1701"/>
                        </a:spcAft>
                        <a:buNone/>
                        <a:tabLst>
                          <a:tab algn="l" pos="0"/>
                        </a:tabLst>
                      </a:pPr>
                      <a:r>
                        <a:rPr b="1" lang="en" sz="1600" spc="-1" strike="noStrike">
                          <a:solidFill>
                            <a:srgbClr val="000000"/>
                          </a:solidFill>
                          <a:latin typeface="Roboto"/>
                          <a:ea typeface="Roboto"/>
                        </a:rPr>
                        <a:t>Clase: Tablas unidimensionales y bidimensionales</a:t>
                      </a:r>
                      <a:endParaRPr b="0" lang="en-US" sz="16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solidFill>
                      <a:srgbClr val="d9ead3"/>
                    </a:solidFill>
                  </a:tcPr>
                </a:tc>
              </a:tr>
              <a:tr h="3718080">
                <a:tc>
                  <a:txBody>
                    <a:bodyPr lIns="91080" rIns="91080" tIns="91080" bIns="91080" anchor="t">
                      <a:noAutofit/>
                    </a:bodyPr>
                    <a:p>
                      <a:pPr>
                        <a:lnSpc>
                          <a:spcPct val="115000"/>
                        </a:lnSpc>
                        <a:buNone/>
                        <a:tabLst>
                          <a:tab algn="l" pos="0"/>
                        </a:tabLst>
                      </a:pPr>
                      <a:r>
                        <a:rPr b="1" lang="en" sz="1200" spc="-1" strike="noStrike">
                          <a:solidFill>
                            <a:srgbClr val="000000"/>
                          </a:solidFill>
                          <a:latin typeface="Roboto"/>
                          <a:ea typeface="Roboto"/>
                        </a:rPr>
                        <a:t>Ejercicio 2: </a:t>
                      </a:r>
                      <a:endParaRPr b="0" lang="en-US" sz="1200" spc="-1" strike="noStrike">
                        <a:latin typeface="Arial"/>
                      </a:endParaRPr>
                    </a:p>
                    <a:p>
                      <a:pPr>
                        <a:lnSpc>
                          <a:spcPct val="115000"/>
                        </a:lnSpc>
                        <a:spcBef>
                          <a:spcPts val="1701"/>
                        </a:spcBef>
                        <a:buNone/>
                        <a:tabLst>
                          <a:tab algn="l" pos="0"/>
                        </a:tabLst>
                      </a:pPr>
                      <a:r>
                        <a:rPr b="0" lang="en" sz="1200" spc="-1" strike="noStrike">
                          <a:solidFill>
                            <a:srgbClr val="000000"/>
                          </a:solidFill>
                          <a:latin typeface="Roboto"/>
                          <a:ea typeface="Roboto"/>
                        </a:rPr>
                        <a:t>Explica por qué la siguiente es un ejemplo de una tabla de una entrada.</a:t>
                      </a:r>
                      <a:endParaRPr b="0" lang="en-US" sz="1200" spc="-1" strike="noStrike">
                        <a:latin typeface="Arial"/>
                      </a:endParaRPr>
                    </a:p>
                    <a:p>
                      <a:pPr>
                        <a:lnSpc>
                          <a:spcPct val="115000"/>
                        </a:lnSpc>
                        <a:spcBef>
                          <a:spcPts val="1701"/>
                        </a:spcBef>
                        <a:buNone/>
                        <a:tabLst>
                          <a:tab algn="l" pos="0"/>
                        </a:tabLst>
                      </a:pPr>
                      <a:endParaRPr b="0" lang="en-US" sz="1200" spc="-1" strike="noStrike">
                        <a:latin typeface="Arial"/>
                      </a:endParaRPr>
                    </a:p>
                    <a:p>
                      <a:pPr>
                        <a:lnSpc>
                          <a:spcPct val="115000"/>
                        </a:lnSpc>
                        <a:spcBef>
                          <a:spcPts val="1701"/>
                        </a:spcBef>
                        <a:buNone/>
                        <a:tabLst>
                          <a:tab algn="l" pos="0"/>
                        </a:tabLst>
                      </a:pPr>
                      <a:endParaRPr b="0" lang="en-US" sz="1200" spc="-1" strike="noStrike">
                        <a:latin typeface="Arial"/>
                      </a:endParaRPr>
                    </a:p>
                    <a:p>
                      <a:pPr>
                        <a:lnSpc>
                          <a:spcPct val="115000"/>
                        </a:lnSpc>
                        <a:spcBef>
                          <a:spcPts val="1701"/>
                        </a:spcBef>
                        <a:spcAft>
                          <a:spcPts val="1701"/>
                        </a:spcAft>
                        <a:buNone/>
                        <a:tabLst>
                          <a:tab algn="l" pos="0"/>
                        </a:tabLst>
                      </a:pPr>
                      <a:endParaRPr b="0" lang="en-US" sz="12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noFill/>
                  </a:tcPr>
                </a:tc>
              </a:tr>
              <a:tr h="3333960">
                <a:tc>
                  <a:txBody>
                    <a:bodyPr lIns="91080" rIns="91080" tIns="91080" bIns="91080" anchor="t">
                      <a:noAutofit/>
                    </a:bodyPr>
                    <a:p>
                      <a:pPr>
                        <a:lnSpc>
                          <a:spcPct val="115000"/>
                        </a:lnSpc>
                        <a:spcAft>
                          <a:spcPts val="1701"/>
                        </a:spcAft>
                        <a:buNone/>
                        <a:tabLst>
                          <a:tab algn="l" pos="0"/>
                        </a:tabLst>
                      </a:pPr>
                      <a:r>
                        <a:rPr b="1" lang="en" sz="1200" spc="-1" strike="noStrike">
                          <a:solidFill>
                            <a:srgbClr val="000000"/>
                          </a:solidFill>
                          <a:latin typeface="Roboto"/>
                          <a:ea typeface="Roboto"/>
                        </a:rPr>
                        <a:t>Respuesta:</a:t>
                      </a:r>
                      <a:r>
                        <a:rPr b="0" lang="en" sz="1400" spc="-1" strike="noStrike">
                          <a:solidFill>
                            <a:srgbClr val="000000"/>
                          </a:solidFill>
                          <a:latin typeface="Arial"/>
                          <a:ea typeface="Arial"/>
                        </a:rPr>
                        <a:t> </a:t>
                      </a:r>
                      <a:endParaRPr b="0" lang="en-US" sz="14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noFill/>
                  </a:tcPr>
                </a:tc>
              </a:tr>
            </a:tbl>
          </a:graphicData>
        </a:graphic>
      </p:graphicFrame>
      <p:sp>
        <p:nvSpPr>
          <p:cNvPr id="89" name="PlaceHolder 2"/>
          <p:cNvSpPr>
            <a:spLocks noGrp="1"/>
          </p:cNvSpPr>
          <p:nvPr>
            <p:ph type="title"/>
          </p:nvPr>
        </p:nvSpPr>
        <p:spPr>
          <a:xfrm>
            <a:off x="621000" y="40680"/>
            <a:ext cx="5328720" cy="478080"/>
          </a:xfrm>
          <a:prstGeom prst="rect">
            <a:avLst/>
          </a:prstGeom>
          <a:noFill/>
          <a:ln w="0">
            <a:noFill/>
          </a:ln>
        </p:spPr>
        <p:txBody>
          <a:bodyPr lIns="128160" rIns="128160" tIns="128160" bIns="128160" anchor="t">
            <a:noAutofit/>
          </a:bodyPr>
          <a:p>
            <a:pPr>
              <a:lnSpc>
                <a:spcPct val="100000"/>
              </a:lnSpc>
              <a:buNone/>
              <a:tabLst>
                <a:tab algn="l" pos="0"/>
              </a:tabLst>
            </a:pPr>
            <a:r>
              <a:rPr b="1" lang="en" sz="1350" spc="-1" strike="noStrike">
                <a:solidFill>
                  <a:srgbClr val="ffffff"/>
                </a:solidFill>
                <a:latin typeface="IBM Plex Sans"/>
                <a:ea typeface="IBM Plex Sans"/>
              </a:rPr>
              <a:t>Curso de </a:t>
            </a:r>
            <a:r>
              <a:rPr b="1" lang="en" sz="1350" spc="-1" strike="noStrike">
                <a:solidFill>
                  <a:srgbClr val="ffffff"/>
                </a:solidFill>
                <a:latin typeface="IBM Plex Sans"/>
                <a:ea typeface="IBM Plex Sans"/>
              </a:rPr>
              <a:t>Estadística </a:t>
            </a:r>
            <a:r>
              <a:rPr b="1" lang="en" sz="1350" spc="-1" strike="noStrike">
                <a:solidFill>
                  <a:srgbClr val="ffffff"/>
                </a:solidFill>
                <a:latin typeface="IBM Plex Sans"/>
                <a:ea typeface="IBM Plex Sans"/>
              </a:rPr>
              <a:t>y </a:t>
            </a:r>
            <a:r>
              <a:rPr b="1" lang="en" sz="1350" spc="-1" strike="noStrike">
                <a:solidFill>
                  <a:srgbClr val="ffffff"/>
                </a:solidFill>
                <a:latin typeface="IBM Plex Sans"/>
                <a:ea typeface="IBM Plex Sans"/>
              </a:rPr>
              <a:t>Probabilidad</a:t>
            </a:r>
            <a:endParaRPr b="0" lang="en-US" sz="1350" spc="-1" strike="noStrike">
              <a:solidFill>
                <a:srgbClr val="000000"/>
              </a:solidFill>
              <a:latin typeface="Arial"/>
            </a:endParaRPr>
          </a:p>
        </p:txBody>
      </p:sp>
      <p:pic>
        <p:nvPicPr>
          <p:cNvPr id="90" name="Google Shape;49;g230b0e9b9b5_1_14" descr=""/>
          <p:cNvPicPr/>
          <p:nvPr/>
        </p:nvPicPr>
        <p:blipFill>
          <a:blip r:embed="rId1"/>
          <a:stretch/>
        </p:blipFill>
        <p:spPr>
          <a:xfrm>
            <a:off x="341640" y="109080"/>
            <a:ext cx="341280" cy="341280"/>
          </a:xfrm>
          <a:prstGeom prst="rect">
            <a:avLst/>
          </a:prstGeom>
          <a:ln w="0">
            <a:noFill/>
          </a:ln>
        </p:spPr>
      </p:pic>
      <p:graphicFrame>
        <p:nvGraphicFramePr>
          <p:cNvPr id="91" name="Google Shape;50;g230b0e9b9b5_1_14"/>
          <p:cNvGraphicFramePr/>
          <p:nvPr/>
        </p:nvGraphicFramePr>
        <p:xfrm>
          <a:off x="1314360" y="2457360"/>
          <a:ext cx="5143320" cy="2152440"/>
        </p:xfrm>
        <a:graphic>
          <a:graphicData uri="http://schemas.openxmlformats.org/drawingml/2006/table">
            <a:tbl>
              <a:tblPr/>
              <a:tblGrid>
                <a:gridCol w="876240"/>
                <a:gridCol w="1333440"/>
                <a:gridCol w="1923840"/>
                <a:gridCol w="1009800"/>
              </a:tblGrid>
              <a:tr h="501480">
                <a:tc>
                  <a:txBody>
                    <a:bodyPr lIns="50760" rIns="50760" tIns="63360" bIns="63360" anchor="b">
                      <a:noAutofit/>
                    </a:bodyPr>
                    <a:p>
                      <a:pPr algn="ctr">
                        <a:lnSpc>
                          <a:spcPct val="115000"/>
                        </a:lnSpc>
                        <a:buNone/>
                        <a:tabLst>
                          <a:tab algn="l" pos="0"/>
                        </a:tabLst>
                      </a:pPr>
                      <a:r>
                        <a:rPr b="1" lang="en" sz="1100" spc="-1" strike="noStrike">
                          <a:solidFill>
                            <a:srgbClr val="ffffff"/>
                          </a:solidFill>
                          <a:latin typeface="Roboto"/>
                          <a:ea typeface="Roboto"/>
                        </a:rPr>
                        <a:t>Sabor</a:t>
                      </a:r>
                      <a:endParaRPr b="0" lang="en-US" sz="1100" spc="-1" strike="noStrike">
                        <a:latin typeface="Arial"/>
                      </a:endParaRPr>
                    </a:p>
                  </a:txBody>
                  <a:tcPr anchor="b" marL="50760" marR="50760">
                    <a:lnL w="9360">
                      <a:solidFill>
                        <a:srgbClr val="8ea9db"/>
                      </a:solidFill>
                    </a:lnL>
                    <a:lnR>
                      <a:noFill/>
                    </a:lnR>
                    <a:lnT w="9360">
                      <a:solidFill>
                        <a:srgbClr val="8ea9db"/>
                      </a:solidFill>
                    </a:lnT>
                    <a:lnB>
                      <a:noFill/>
                    </a:lnB>
                    <a:solidFill>
                      <a:srgbClr val="4472c4"/>
                    </a:solidFill>
                  </a:tcPr>
                </a:tc>
                <a:tc>
                  <a:txBody>
                    <a:bodyPr lIns="50760" rIns="50760" tIns="63360" bIns="63360" anchor="b">
                      <a:noAutofit/>
                    </a:bodyPr>
                    <a:p>
                      <a:pPr algn="ctr">
                        <a:lnSpc>
                          <a:spcPct val="115000"/>
                        </a:lnSpc>
                        <a:buNone/>
                        <a:tabLst>
                          <a:tab algn="l" pos="0"/>
                        </a:tabLst>
                      </a:pPr>
                      <a:r>
                        <a:rPr b="1" lang="en" sz="1100" spc="-1" strike="noStrike">
                          <a:solidFill>
                            <a:srgbClr val="ffffff"/>
                          </a:solidFill>
                          <a:latin typeface="Roboto"/>
                          <a:ea typeface="Roboto"/>
                        </a:rPr>
                        <a:t>Cucharadas vendidas</a:t>
                      </a:r>
                      <a:endParaRPr b="0" lang="en-US" sz="1100" spc="-1" strike="noStrike">
                        <a:latin typeface="Arial"/>
                      </a:endParaRPr>
                    </a:p>
                  </a:txBody>
                  <a:tcPr anchor="b" marL="50760" marR="50760">
                    <a:lnL>
                      <a:noFill/>
                    </a:lnL>
                    <a:lnR>
                      <a:noFill/>
                    </a:lnR>
                    <a:lnT w="9360">
                      <a:solidFill>
                        <a:srgbClr val="8ea9db"/>
                      </a:solidFill>
                    </a:lnT>
                    <a:lnB>
                      <a:noFill/>
                    </a:lnB>
                    <a:solidFill>
                      <a:srgbClr val="4472c4"/>
                    </a:solidFill>
                  </a:tcPr>
                </a:tc>
                <a:tc>
                  <a:txBody>
                    <a:bodyPr lIns="50760" rIns="50760" tIns="63360" bIns="63360" anchor="b">
                      <a:noAutofit/>
                    </a:bodyPr>
                    <a:p>
                      <a:pPr algn="ctr">
                        <a:lnSpc>
                          <a:spcPct val="115000"/>
                        </a:lnSpc>
                        <a:buNone/>
                        <a:tabLst>
                          <a:tab algn="l" pos="0"/>
                        </a:tabLst>
                      </a:pPr>
                      <a:r>
                        <a:rPr b="1" lang="en" sz="1100" spc="-1" strike="noStrike">
                          <a:solidFill>
                            <a:srgbClr val="ffffff"/>
                          </a:solidFill>
                          <a:latin typeface="Roboto"/>
                          <a:ea typeface="Roboto"/>
                        </a:rPr>
                        <a:t>¿Puede llevar chocolate extra?</a:t>
                      </a:r>
                      <a:endParaRPr b="0" lang="en-US" sz="1100" spc="-1" strike="noStrike">
                        <a:latin typeface="Arial"/>
                      </a:endParaRPr>
                    </a:p>
                  </a:txBody>
                  <a:tcPr anchor="b" marL="50760" marR="50760">
                    <a:lnL>
                      <a:noFill/>
                    </a:lnL>
                    <a:lnR>
                      <a:noFill/>
                    </a:lnR>
                    <a:lnT w="9360">
                      <a:solidFill>
                        <a:srgbClr val="8ea9db"/>
                      </a:solidFill>
                    </a:lnT>
                    <a:lnB>
                      <a:noFill/>
                    </a:lnB>
                    <a:solidFill>
                      <a:srgbClr val="4472c4"/>
                    </a:solidFill>
                  </a:tcPr>
                </a:tc>
                <a:tc>
                  <a:txBody>
                    <a:bodyPr lIns="50760" rIns="50760" tIns="63360" bIns="63360" anchor="b">
                      <a:noAutofit/>
                    </a:bodyPr>
                    <a:p>
                      <a:pPr algn="ctr">
                        <a:lnSpc>
                          <a:spcPct val="115000"/>
                        </a:lnSpc>
                        <a:buNone/>
                        <a:tabLst>
                          <a:tab algn="l" pos="0"/>
                        </a:tabLst>
                      </a:pPr>
                      <a:r>
                        <a:rPr b="1" lang="en" sz="1100" spc="-1" strike="noStrike">
                          <a:solidFill>
                            <a:srgbClr val="ffffff"/>
                          </a:solidFill>
                          <a:latin typeface="Roboto"/>
                          <a:ea typeface="Roboto"/>
                        </a:rPr>
                        <a:t>Helado o nieve</a:t>
                      </a:r>
                      <a:endParaRPr b="0" lang="en-US" sz="1100" spc="-1" strike="noStrike">
                        <a:latin typeface="Arial"/>
                      </a:endParaRPr>
                    </a:p>
                  </a:txBody>
                  <a:tcPr anchor="b" marL="50760" marR="50760">
                    <a:lnL>
                      <a:noFill/>
                    </a:lnL>
                    <a:lnR w="9360">
                      <a:solidFill>
                        <a:srgbClr val="8ea9db"/>
                      </a:solidFill>
                    </a:lnR>
                    <a:lnT w="9360">
                      <a:solidFill>
                        <a:srgbClr val="8ea9db"/>
                      </a:solidFill>
                    </a:lnT>
                    <a:lnB>
                      <a:noFill/>
                    </a:lnB>
                    <a:solidFill>
                      <a:srgbClr val="4472c4"/>
                    </a:solidFill>
                  </a:tcPr>
                </a:tc>
              </a:tr>
              <a:tr h="332280">
                <a:tc>
                  <a:txBody>
                    <a:bodyPr lIns="50760" rIns="50760" tIns="63360" bIns="63360" anchor="b">
                      <a:noAutofit/>
                    </a:bodyPr>
                    <a:p>
                      <a:pPr algn="ctr">
                        <a:lnSpc>
                          <a:spcPct val="115000"/>
                        </a:lnSpc>
                        <a:buNone/>
                        <a:tabLst>
                          <a:tab algn="l" pos="0"/>
                        </a:tabLst>
                      </a:pPr>
                      <a:r>
                        <a:rPr b="0" lang="en" sz="1200" spc="-1" strike="noStrike">
                          <a:solidFill>
                            <a:srgbClr val="000000"/>
                          </a:solidFill>
                          <a:latin typeface="Roboto"/>
                          <a:ea typeface="Roboto"/>
                        </a:rPr>
                        <a:t>Mango</a:t>
                      </a:r>
                      <a:endParaRPr b="0" lang="en-US" sz="1200" spc="-1" strike="noStrike">
                        <a:latin typeface="Arial"/>
                      </a:endParaRPr>
                    </a:p>
                  </a:txBody>
                  <a:tcPr anchor="b" marL="50760" marR="50760">
                    <a:lnL w="9360">
                      <a:solidFill>
                        <a:srgbClr val="8ea9db"/>
                      </a:solidFill>
                    </a:lnL>
                    <a:lnR>
                      <a:noFill/>
                    </a:lnR>
                    <a:lnT>
                      <a:noFill/>
                    </a:lnT>
                    <a:lnB>
                      <a:noFill/>
                    </a:lnB>
                    <a:solidFill>
                      <a:srgbClr val="d9e1f2"/>
                    </a:solidFill>
                  </a:tcPr>
                </a:tc>
                <a:tc>
                  <a:txBody>
                    <a:bodyPr lIns="50760" rIns="50760" tIns="63360" bIns="63360" anchor="b">
                      <a:noAutofit/>
                    </a:bodyPr>
                    <a:p>
                      <a:pPr algn="ctr">
                        <a:lnSpc>
                          <a:spcPct val="115000"/>
                        </a:lnSpc>
                        <a:buNone/>
                        <a:tabLst>
                          <a:tab algn="l" pos="0"/>
                        </a:tabLst>
                      </a:pPr>
                      <a:r>
                        <a:rPr b="0" lang="en" sz="1200" spc="-1" strike="noStrike">
                          <a:solidFill>
                            <a:srgbClr val="000000"/>
                          </a:solidFill>
                          <a:latin typeface="Roboto"/>
                          <a:ea typeface="Roboto"/>
                        </a:rPr>
                        <a:t>67</a:t>
                      </a:r>
                      <a:endParaRPr b="0" lang="en-US" sz="1200" spc="-1" strike="noStrike">
                        <a:latin typeface="Arial"/>
                      </a:endParaRPr>
                    </a:p>
                  </a:txBody>
                  <a:tcPr anchor="b" marL="50760" marR="50760">
                    <a:lnL>
                      <a:noFill/>
                    </a:lnL>
                    <a:lnR>
                      <a:noFill/>
                    </a:lnR>
                    <a:lnT>
                      <a:noFill/>
                    </a:lnT>
                    <a:lnB>
                      <a:noFill/>
                    </a:lnB>
                    <a:solidFill>
                      <a:srgbClr val="d9e1f2"/>
                    </a:solidFill>
                  </a:tcPr>
                </a:tc>
                <a:tc>
                  <a:txBody>
                    <a:bodyPr lIns="50760" rIns="50760" tIns="63360" bIns="63360" anchor="b">
                      <a:noAutofit/>
                    </a:bodyPr>
                    <a:p>
                      <a:pPr algn="ctr">
                        <a:lnSpc>
                          <a:spcPct val="115000"/>
                        </a:lnSpc>
                        <a:buNone/>
                        <a:tabLst>
                          <a:tab algn="l" pos="0"/>
                        </a:tabLst>
                      </a:pPr>
                      <a:r>
                        <a:rPr b="0" lang="en" sz="1200" spc="-1" strike="noStrike">
                          <a:solidFill>
                            <a:srgbClr val="000000"/>
                          </a:solidFill>
                          <a:latin typeface="Roboto"/>
                          <a:ea typeface="Roboto"/>
                        </a:rPr>
                        <a:t>No</a:t>
                      </a:r>
                      <a:endParaRPr b="0" lang="en-US" sz="1200" spc="-1" strike="noStrike">
                        <a:latin typeface="Arial"/>
                      </a:endParaRPr>
                    </a:p>
                  </a:txBody>
                  <a:tcPr anchor="b" marL="50760" marR="50760">
                    <a:lnL>
                      <a:noFill/>
                    </a:lnL>
                    <a:lnR>
                      <a:noFill/>
                    </a:lnR>
                    <a:lnT>
                      <a:noFill/>
                    </a:lnT>
                    <a:lnB>
                      <a:noFill/>
                    </a:lnB>
                    <a:solidFill>
                      <a:srgbClr val="d9e1f2"/>
                    </a:solidFill>
                  </a:tcPr>
                </a:tc>
                <a:tc>
                  <a:txBody>
                    <a:bodyPr lIns="50760" rIns="50760" tIns="63360" bIns="63360" anchor="b">
                      <a:noAutofit/>
                    </a:bodyPr>
                    <a:p>
                      <a:pPr algn="ctr">
                        <a:lnSpc>
                          <a:spcPct val="115000"/>
                        </a:lnSpc>
                        <a:buNone/>
                        <a:tabLst>
                          <a:tab algn="l" pos="0"/>
                        </a:tabLst>
                      </a:pPr>
                      <a:r>
                        <a:rPr b="0" lang="en" sz="1200" spc="-1" strike="noStrike">
                          <a:solidFill>
                            <a:srgbClr val="000000"/>
                          </a:solidFill>
                          <a:latin typeface="Roboto"/>
                          <a:ea typeface="Roboto"/>
                        </a:rPr>
                        <a:t>Nieve</a:t>
                      </a:r>
                      <a:endParaRPr b="0" lang="en-US" sz="1200" spc="-1" strike="noStrike">
                        <a:latin typeface="Arial"/>
                      </a:endParaRPr>
                    </a:p>
                  </a:txBody>
                  <a:tcPr anchor="b" marL="50760" marR="50760">
                    <a:lnL>
                      <a:noFill/>
                    </a:lnL>
                    <a:lnR w="9360">
                      <a:solidFill>
                        <a:srgbClr val="8ea9db"/>
                      </a:solidFill>
                    </a:lnR>
                    <a:lnT>
                      <a:noFill/>
                    </a:lnT>
                    <a:lnB>
                      <a:noFill/>
                    </a:lnB>
                    <a:solidFill>
                      <a:srgbClr val="d9e1f2"/>
                    </a:solidFill>
                  </a:tcPr>
                </a:tc>
              </a:tr>
              <a:tr h="332280">
                <a:tc>
                  <a:txBody>
                    <a:bodyPr lIns="50760" rIns="50760" tIns="63360" bIns="63360" anchor="b">
                      <a:noAutofit/>
                    </a:bodyPr>
                    <a:p>
                      <a:pPr algn="ctr">
                        <a:lnSpc>
                          <a:spcPct val="115000"/>
                        </a:lnSpc>
                        <a:buNone/>
                        <a:tabLst>
                          <a:tab algn="l" pos="0"/>
                        </a:tabLst>
                      </a:pPr>
                      <a:r>
                        <a:rPr b="0" lang="en" sz="1200" spc="-1" strike="noStrike">
                          <a:solidFill>
                            <a:srgbClr val="000000"/>
                          </a:solidFill>
                          <a:latin typeface="Roboto"/>
                          <a:ea typeface="Roboto"/>
                        </a:rPr>
                        <a:t>Pistache</a:t>
                      </a:r>
                      <a:endParaRPr b="0" lang="en-US" sz="1200" spc="-1" strike="noStrike">
                        <a:latin typeface="Arial"/>
                      </a:endParaRPr>
                    </a:p>
                  </a:txBody>
                  <a:tcPr anchor="b" marL="50760" marR="50760">
                    <a:lnL w="9360">
                      <a:solidFill>
                        <a:srgbClr val="8ea9db"/>
                      </a:solidFill>
                    </a:lnL>
                    <a:lnR>
                      <a:noFill/>
                    </a:lnR>
                    <a:lnT>
                      <a:noFill/>
                    </a:lnT>
                    <a:lnB>
                      <a:noFill/>
                    </a:lnB>
                    <a:noFill/>
                  </a:tcPr>
                </a:tc>
                <a:tc>
                  <a:txBody>
                    <a:bodyPr lIns="50760" rIns="50760" tIns="63360" bIns="63360" anchor="b">
                      <a:noAutofit/>
                    </a:bodyPr>
                    <a:p>
                      <a:pPr algn="ctr">
                        <a:lnSpc>
                          <a:spcPct val="115000"/>
                        </a:lnSpc>
                        <a:buNone/>
                        <a:tabLst>
                          <a:tab algn="l" pos="0"/>
                        </a:tabLst>
                      </a:pPr>
                      <a:r>
                        <a:rPr b="0" lang="en" sz="1200" spc="-1" strike="noStrike">
                          <a:solidFill>
                            <a:srgbClr val="000000"/>
                          </a:solidFill>
                          <a:latin typeface="Roboto"/>
                          <a:ea typeface="Roboto"/>
                        </a:rPr>
                        <a:t>92</a:t>
                      </a:r>
                      <a:endParaRPr b="0" lang="en-US" sz="1200" spc="-1" strike="noStrike">
                        <a:latin typeface="Arial"/>
                      </a:endParaRPr>
                    </a:p>
                  </a:txBody>
                  <a:tcPr anchor="b" marL="50760" marR="50760">
                    <a:lnL>
                      <a:noFill/>
                    </a:lnL>
                    <a:lnR>
                      <a:noFill/>
                    </a:lnR>
                    <a:lnT>
                      <a:noFill/>
                    </a:lnT>
                    <a:lnB>
                      <a:noFill/>
                    </a:lnB>
                    <a:noFill/>
                  </a:tcPr>
                </a:tc>
                <a:tc>
                  <a:txBody>
                    <a:bodyPr lIns="50760" rIns="50760" tIns="63360" bIns="63360" anchor="b">
                      <a:noAutofit/>
                    </a:bodyPr>
                    <a:p>
                      <a:pPr algn="ctr">
                        <a:lnSpc>
                          <a:spcPct val="115000"/>
                        </a:lnSpc>
                        <a:buNone/>
                        <a:tabLst>
                          <a:tab algn="l" pos="0"/>
                        </a:tabLst>
                      </a:pPr>
                      <a:r>
                        <a:rPr b="0" lang="en" sz="1200" spc="-1" strike="noStrike">
                          <a:solidFill>
                            <a:srgbClr val="000000"/>
                          </a:solidFill>
                          <a:latin typeface="Roboto"/>
                          <a:ea typeface="Roboto"/>
                        </a:rPr>
                        <a:t>No</a:t>
                      </a:r>
                      <a:endParaRPr b="0" lang="en-US" sz="1200" spc="-1" strike="noStrike">
                        <a:latin typeface="Arial"/>
                      </a:endParaRPr>
                    </a:p>
                  </a:txBody>
                  <a:tcPr anchor="b" marL="50760" marR="50760">
                    <a:lnL>
                      <a:noFill/>
                    </a:lnL>
                    <a:lnR>
                      <a:noFill/>
                    </a:lnR>
                    <a:lnT>
                      <a:noFill/>
                    </a:lnT>
                    <a:lnB>
                      <a:noFill/>
                    </a:lnB>
                    <a:noFill/>
                  </a:tcPr>
                </a:tc>
                <a:tc>
                  <a:txBody>
                    <a:bodyPr lIns="50760" rIns="50760" tIns="63360" bIns="63360" anchor="b">
                      <a:noAutofit/>
                    </a:bodyPr>
                    <a:p>
                      <a:pPr algn="ctr">
                        <a:lnSpc>
                          <a:spcPct val="115000"/>
                        </a:lnSpc>
                        <a:buNone/>
                        <a:tabLst>
                          <a:tab algn="l" pos="0"/>
                        </a:tabLst>
                      </a:pPr>
                      <a:r>
                        <a:rPr b="0" lang="en" sz="1200" spc="-1" strike="noStrike">
                          <a:solidFill>
                            <a:srgbClr val="000000"/>
                          </a:solidFill>
                          <a:latin typeface="Roboto"/>
                          <a:ea typeface="Roboto"/>
                        </a:rPr>
                        <a:t>Helado</a:t>
                      </a:r>
                      <a:endParaRPr b="0" lang="en-US" sz="1200" spc="-1" strike="noStrike">
                        <a:latin typeface="Arial"/>
                      </a:endParaRPr>
                    </a:p>
                  </a:txBody>
                  <a:tcPr anchor="b" marL="50760" marR="50760">
                    <a:lnL>
                      <a:noFill/>
                    </a:lnL>
                    <a:lnR w="9360">
                      <a:solidFill>
                        <a:srgbClr val="8ea9db"/>
                      </a:solidFill>
                    </a:lnR>
                    <a:lnT>
                      <a:noFill/>
                    </a:lnT>
                    <a:lnB>
                      <a:noFill/>
                    </a:lnB>
                    <a:noFill/>
                  </a:tcPr>
                </a:tc>
              </a:tr>
              <a:tr h="332280">
                <a:tc>
                  <a:txBody>
                    <a:bodyPr lIns="50760" rIns="50760" tIns="63360" bIns="63360" anchor="b">
                      <a:noAutofit/>
                    </a:bodyPr>
                    <a:p>
                      <a:pPr algn="ctr">
                        <a:lnSpc>
                          <a:spcPct val="115000"/>
                        </a:lnSpc>
                        <a:buNone/>
                        <a:tabLst>
                          <a:tab algn="l" pos="0"/>
                        </a:tabLst>
                      </a:pPr>
                      <a:r>
                        <a:rPr b="0" lang="en" sz="1200" spc="-1" strike="noStrike">
                          <a:solidFill>
                            <a:srgbClr val="000000"/>
                          </a:solidFill>
                          <a:latin typeface="Roboto"/>
                          <a:ea typeface="Roboto"/>
                        </a:rPr>
                        <a:t>Vainilla</a:t>
                      </a:r>
                      <a:endParaRPr b="0" lang="en-US" sz="1200" spc="-1" strike="noStrike">
                        <a:latin typeface="Arial"/>
                      </a:endParaRPr>
                    </a:p>
                  </a:txBody>
                  <a:tcPr anchor="b" marL="50760" marR="50760">
                    <a:lnL w="9360">
                      <a:solidFill>
                        <a:srgbClr val="8ea9db"/>
                      </a:solidFill>
                    </a:lnL>
                    <a:lnR>
                      <a:noFill/>
                    </a:lnR>
                    <a:lnT>
                      <a:noFill/>
                    </a:lnT>
                    <a:lnB>
                      <a:noFill/>
                    </a:lnB>
                    <a:solidFill>
                      <a:srgbClr val="d9e1f2"/>
                    </a:solidFill>
                  </a:tcPr>
                </a:tc>
                <a:tc>
                  <a:txBody>
                    <a:bodyPr lIns="50760" rIns="50760" tIns="63360" bIns="63360" anchor="b">
                      <a:noAutofit/>
                    </a:bodyPr>
                    <a:p>
                      <a:pPr algn="ctr">
                        <a:lnSpc>
                          <a:spcPct val="115000"/>
                        </a:lnSpc>
                        <a:buNone/>
                        <a:tabLst>
                          <a:tab algn="l" pos="0"/>
                        </a:tabLst>
                      </a:pPr>
                      <a:r>
                        <a:rPr b="0" lang="en" sz="1200" spc="-1" strike="noStrike">
                          <a:solidFill>
                            <a:srgbClr val="000000"/>
                          </a:solidFill>
                          <a:latin typeface="Roboto"/>
                          <a:ea typeface="Roboto"/>
                        </a:rPr>
                        <a:t>74</a:t>
                      </a:r>
                      <a:endParaRPr b="0" lang="en-US" sz="1200" spc="-1" strike="noStrike">
                        <a:latin typeface="Arial"/>
                      </a:endParaRPr>
                    </a:p>
                  </a:txBody>
                  <a:tcPr anchor="b" marL="50760" marR="50760">
                    <a:lnL>
                      <a:noFill/>
                    </a:lnL>
                    <a:lnR>
                      <a:noFill/>
                    </a:lnR>
                    <a:lnT>
                      <a:noFill/>
                    </a:lnT>
                    <a:lnB>
                      <a:noFill/>
                    </a:lnB>
                    <a:solidFill>
                      <a:srgbClr val="d9e1f2"/>
                    </a:solidFill>
                  </a:tcPr>
                </a:tc>
                <a:tc>
                  <a:txBody>
                    <a:bodyPr lIns="50760" rIns="50760" tIns="63360" bIns="63360" anchor="b">
                      <a:noAutofit/>
                    </a:bodyPr>
                    <a:p>
                      <a:pPr algn="ctr">
                        <a:lnSpc>
                          <a:spcPct val="115000"/>
                        </a:lnSpc>
                        <a:buNone/>
                        <a:tabLst>
                          <a:tab algn="l" pos="0"/>
                        </a:tabLst>
                      </a:pPr>
                      <a:r>
                        <a:rPr b="0" lang="en" sz="1200" spc="-1" strike="noStrike">
                          <a:solidFill>
                            <a:srgbClr val="000000"/>
                          </a:solidFill>
                          <a:latin typeface="Roboto"/>
                          <a:ea typeface="Roboto"/>
                        </a:rPr>
                        <a:t>Sí</a:t>
                      </a:r>
                      <a:endParaRPr b="0" lang="en-US" sz="1200" spc="-1" strike="noStrike">
                        <a:latin typeface="Arial"/>
                      </a:endParaRPr>
                    </a:p>
                  </a:txBody>
                  <a:tcPr anchor="b" marL="50760" marR="50760">
                    <a:lnL>
                      <a:noFill/>
                    </a:lnL>
                    <a:lnR>
                      <a:noFill/>
                    </a:lnR>
                    <a:lnT>
                      <a:noFill/>
                    </a:lnT>
                    <a:lnB>
                      <a:noFill/>
                    </a:lnB>
                    <a:solidFill>
                      <a:srgbClr val="d9e1f2"/>
                    </a:solidFill>
                  </a:tcPr>
                </a:tc>
                <a:tc>
                  <a:txBody>
                    <a:bodyPr lIns="50760" rIns="50760" tIns="63360" bIns="63360" anchor="b">
                      <a:noAutofit/>
                    </a:bodyPr>
                    <a:p>
                      <a:pPr algn="ctr">
                        <a:lnSpc>
                          <a:spcPct val="115000"/>
                        </a:lnSpc>
                        <a:buNone/>
                        <a:tabLst>
                          <a:tab algn="l" pos="0"/>
                        </a:tabLst>
                      </a:pPr>
                      <a:r>
                        <a:rPr b="0" lang="en" sz="1200" spc="-1" strike="noStrike">
                          <a:solidFill>
                            <a:srgbClr val="000000"/>
                          </a:solidFill>
                          <a:latin typeface="Roboto"/>
                          <a:ea typeface="Roboto"/>
                        </a:rPr>
                        <a:t>Helado</a:t>
                      </a:r>
                      <a:endParaRPr b="0" lang="en-US" sz="1200" spc="-1" strike="noStrike">
                        <a:latin typeface="Arial"/>
                      </a:endParaRPr>
                    </a:p>
                  </a:txBody>
                  <a:tcPr anchor="b" marL="50760" marR="50760">
                    <a:lnL>
                      <a:noFill/>
                    </a:lnL>
                    <a:lnR w="9360">
                      <a:solidFill>
                        <a:srgbClr val="8ea9db"/>
                      </a:solidFill>
                    </a:lnR>
                    <a:lnT>
                      <a:noFill/>
                    </a:lnT>
                    <a:lnB>
                      <a:noFill/>
                    </a:lnB>
                    <a:solidFill>
                      <a:srgbClr val="d9e1f2"/>
                    </a:solidFill>
                  </a:tcPr>
                </a:tc>
              </a:tr>
              <a:tr h="332280">
                <a:tc>
                  <a:txBody>
                    <a:bodyPr lIns="50760" rIns="50760" tIns="63360" bIns="63360" anchor="b">
                      <a:noAutofit/>
                    </a:bodyPr>
                    <a:p>
                      <a:pPr algn="ctr">
                        <a:lnSpc>
                          <a:spcPct val="115000"/>
                        </a:lnSpc>
                        <a:buNone/>
                        <a:tabLst>
                          <a:tab algn="l" pos="0"/>
                        </a:tabLst>
                      </a:pPr>
                      <a:r>
                        <a:rPr b="0" lang="en" sz="1200" spc="-1" strike="noStrike">
                          <a:solidFill>
                            <a:srgbClr val="000000"/>
                          </a:solidFill>
                          <a:latin typeface="Roboto"/>
                          <a:ea typeface="Roboto"/>
                        </a:rPr>
                        <a:t>Nuez</a:t>
                      </a:r>
                      <a:endParaRPr b="0" lang="en-US" sz="1200" spc="-1" strike="noStrike">
                        <a:latin typeface="Arial"/>
                      </a:endParaRPr>
                    </a:p>
                  </a:txBody>
                  <a:tcPr anchor="b" marL="50760" marR="50760">
                    <a:lnL w="9360">
                      <a:solidFill>
                        <a:srgbClr val="8ea9db"/>
                      </a:solidFill>
                    </a:lnL>
                    <a:lnR>
                      <a:noFill/>
                    </a:lnR>
                    <a:lnT>
                      <a:noFill/>
                    </a:lnT>
                    <a:lnB>
                      <a:noFill/>
                    </a:lnB>
                    <a:noFill/>
                  </a:tcPr>
                </a:tc>
                <a:tc>
                  <a:txBody>
                    <a:bodyPr lIns="50760" rIns="50760" tIns="63360" bIns="63360" anchor="b">
                      <a:noAutofit/>
                    </a:bodyPr>
                    <a:p>
                      <a:pPr algn="ctr">
                        <a:lnSpc>
                          <a:spcPct val="115000"/>
                        </a:lnSpc>
                        <a:buNone/>
                        <a:tabLst>
                          <a:tab algn="l" pos="0"/>
                        </a:tabLst>
                      </a:pPr>
                      <a:r>
                        <a:rPr b="0" lang="en" sz="1200" spc="-1" strike="noStrike">
                          <a:solidFill>
                            <a:srgbClr val="000000"/>
                          </a:solidFill>
                          <a:latin typeface="Roboto"/>
                          <a:ea typeface="Roboto"/>
                        </a:rPr>
                        <a:t>63</a:t>
                      </a:r>
                      <a:endParaRPr b="0" lang="en-US" sz="1200" spc="-1" strike="noStrike">
                        <a:latin typeface="Arial"/>
                      </a:endParaRPr>
                    </a:p>
                  </a:txBody>
                  <a:tcPr anchor="b" marL="50760" marR="50760">
                    <a:lnL>
                      <a:noFill/>
                    </a:lnL>
                    <a:lnR>
                      <a:noFill/>
                    </a:lnR>
                    <a:lnT>
                      <a:noFill/>
                    </a:lnT>
                    <a:lnB>
                      <a:noFill/>
                    </a:lnB>
                    <a:noFill/>
                  </a:tcPr>
                </a:tc>
                <a:tc>
                  <a:txBody>
                    <a:bodyPr lIns="50760" rIns="50760" tIns="63360" bIns="63360" anchor="b">
                      <a:noAutofit/>
                    </a:bodyPr>
                    <a:p>
                      <a:pPr algn="ctr">
                        <a:lnSpc>
                          <a:spcPct val="115000"/>
                        </a:lnSpc>
                        <a:buNone/>
                        <a:tabLst>
                          <a:tab algn="l" pos="0"/>
                        </a:tabLst>
                      </a:pPr>
                      <a:r>
                        <a:rPr b="0" lang="en" sz="1200" spc="-1" strike="noStrike">
                          <a:solidFill>
                            <a:srgbClr val="000000"/>
                          </a:solidFill>
                          <a:latin typeface="Roboto"/>
                          <a:ea typeface="Roboto"/>
                        </a:rPr>
                        <a:t>Sí</a:t>
                      </a:r>
                      <a:endParaRPr b="0" lang="en-US" sz="1200" spc="-1" strike="noStrike">
                        <a:latin typeface="Arial"/>
                      </a:endParaRPr>
                    </a:p>
                  </a:txBody>
                  <a:tcPr anchor="b" marL="50760" marR="50760">
                    <a:lnL>
                      <a:noFill/>
                    </a:lnL>
                    <a:lnR>
                      <a:noFill/>
                    </a:lnR>
                    <a:lnT>
                      <a:noFill/>
                    </a:lnT>
                    <a:lnB>
                      <a:noFill/>
                    </a:lnB>
                    <a:noFill/>
                  </a:tcPr>
                </a:tc>
                <a:tc>
                  <a:txBody>
                    <a:bodyPr lIns="50760" rIns="50760" tIns="63360" bIns="63360" anchor="b">
                      <a:noAutofit/>
                    </a:bodyPr>
                    <a:p>
                      <a:pPr algn="ctr">
                        <a:lnSpc>
                          <a:spcPct val="115000"/>
                        </a:lnSpc>
                        <a:buNone/>
                        <a:tabLst>
                          <a:tab algn="l" pos="0"/>
                        </a:tabLst>
                      </a:pPr>
                      <a:r>
                        <a:rPr b="0" lang="en" sz="1200" spc="-1" strike="noStrike">
                          <a:solidFill>
                            <a:srgbClr val="000000"/>
                          </a:solidFill>
                          <a:latin typeface="Roboto"/>
                          <a:ea typeface="Roboto"/>
                        </a:rPr>
                        <a:t>Helado</a:t>
                      </a:r>
                      <a:endParaRPr b="0" lang="en-US" sz="1200" spc="-1" strike="noStrike">
                        <a:latin typeface="Arial"/>
                      </a:endParaRPr>
                    </a:p>
                  </a:txBody>
                  <a:tcPr anchor="b" marL="50760" marR="50760">
                    <a:lnL>
                      <a:noFill/>
                    </a:lnL>
                    <a:lnR w="9360">
                      <a:solidFill>
                        <a:srgbClr val="8ea9db"/>
                      </a:solidFill>
                    </a:lnR>
                    <a:lnT>
                      <a:noFill/>
                    </a:lnT>
                    <a:lnB>
                      <a:noFill/>
                    </a:lnB>
                    <a:noFill/>
                  </a:tcPr>
                </a:tc>
              </a:tr>
              <a:tr h="332280">
                <a:tc>
                  <a:txBody>
                    <a:bodyPr lIns="50760" rIns="50760" tIns="63360" bIns="63360" anchor="b">
                      <a:noAutofit/>
                    </a:bodyPr>
                    <a:p>
                      <a:pPr algn="ctr">
                        <a:lnSpc>
                          <a:spcPct val="115000"/>
                        </a:lnSpc>
                        <a:buNone/>
                        <a:tabLst>
                          <a:tab algn="l" pos="0"/>
                        </a:tabLst>
                      </a:pPr>
                      <a:r>
                        <a:rPr b="0" lang="en" sz="1200" spc="-1" strike="noStrike">
                          <a:solidFill>
                            <a:srgbClr val="000000"/>
                          </a:solidFill>
                          <a:latin typeface="Roboto"/>
                          <a:ea typeface="Roboto"/>
                        </a:rPr>
                        <a:t>Fresa</a:t>
                      </a:r>
                      <a:endParaRPr b="0" lang="en-US" sz="1200" spc="-1" strike="noStrike">
                        <a:latin typeface="Arial"/>
                      </a:endParaRPr>
                    </a:p>
                  </a:txBody>
                  <a:tcPr anchor="b" marL="50760" marR="50760">
                    <a:lnL w="9360">
                      <a:solidFill>
                        <a:srgbClr val="8ea9db"/>
                      </a:solidFill>
                    </a:lnL>
                    <a:lnR>
                      <a:noFill/>
                    </a:lnR>
                    <a:lnT>
                      <a:noFill/>
                    </a:lnT>
                    <a:lnB>
                      <a:noFill/>
                    </a:lnB>
                    <a:solidFill>
                      <a:srgbClr val="d9e1f2"/>
                    </a:solidFill>
                  </a:tcPr>
                </a:tc>
                <a:tc>
                  <a:txBody>
                    <a:bodyPr lIns="50760" rIns="50760" tIns="63360" bIns="63360" anchor="b">
                      <a:noAutofit/>
                    </a:bodyPr>
                    <a:p>
                      <a:pPr algn="ctr">
                        <a:lnSpc>
                          <a:spcPct val="115000"/>
                        </a:lnSpc>
                        <a:buNone/>
                        <a:tabLst>
                          <a:tab algn="l" pos="0"/>
                        </a:tabLst>
                      </a:pPr>
                      <a:r>
                        <a:rPr b="0" lang="en" sz="1200" spc="-1" strike="noStrike">
                          <a:solidFill>
                            <a:srgbClr val="000000"/>
                          </a:solidFill>
                          <a:latin typeface="Roboto"/>
                          <a:ea typeface="Roboto"/>
                        </a:rPr>
                        <a:t>97</a:t>
                      </a:r>
                      <a:endParaRPr b="0" lang="en-US" sz="1200" spc="-1" strike="noStrike">
                        <a:latin typeface="Arial"/>
                      </a:endParaRPr>
                    </a:p>
                  </a:txBody>
                  <a:tcPr anchor="b" marL="50760" marR="50760">
                    <a:lnL>
                      <a:noFill/>
                    </a:lnL>
                    <a:lnR>
                      <a:noFill/>
                    </a:lnR>
                    <a:lnT>
                      <a:noFill/>
                    </a:lnT>
                    <a:lnB>
                      <a:noFill/>
                    </a:lnB>
                    <a:solidFill>
                      <a:srgbClr val="d9e1f2"/>
                    </a:solidFill>
                  </a:tcPr>
                </a:tc>
                <a:tc>
                  <a:txBody>
                    <a:bodyPr lIns="50760" rIns="50760" tIns="63360" bIns="63360" anchor="b">
                      <a:noAutofit/>
                    </a:bodyPr>
                    <a:p>
                      <a:pPr algn="ctr">
                        <a:lnSpc>
                          <a:spcPct val="115000"/>
                        </a:lnSpc>
                        <a:buNone/>
                        <a:tabLst>
                          <a:tab algn="l" pos="0"/>
                        </a:tabLst>
                      </a:pPr>
                      <a:r>
                        <a:rPr b="0" lang="en" sz="1200" spc="-1" strike="noStrike">
                          <a:solidFill>
                            <a:srgbClr val="000000"/>
                          </a:solidFill>
                          <a:latin typeface="Roboto"/>
                          <a:ea typeface="Roboto"/>
                        </a:rPr>
                        <a:t>No</a:t>
                      </a:r>
                      <a:endParaRPr b="0" lang="en-US" sz="1200" spc="-1" strike="noStrike">
                        <a:latin typeface="Arial"/>
                      </a:endParaRPr>
                    </a:p>
                  </a:txBody>
                  <a:tcPr anchor="b" marL="50760" marR="50760">
                    <a:lnL>
                      <a:noFill/>
                    </a:lnL>
                    <a:lnR>
                      <a:noFill/>
                    </a:lnR>
                    <a:lnT>
                      <a:noFill/>
                    </a:lnT>
                    <a:lnB>
                      <a:noFill/>
                    </a:lnB>
                    <a:solidFill>
                      <a:srgbClr val="d9e1f2"/>
                    </a:solidFill>
                  </a:tcPr>
                </a:tc>
                <a:tc>
                  <a:txBody>
                    <a:bodyPr lIns="50760" rIns="50760" tIns="63360" bIns="63360" anchor="b">
                      <a:noAutofit/>
                    </a:bodyPr>
                    <a:p>
                      <a:pPr algn="ctr">
                        <a:lnSpc>
                          <a:spcPct val="115000"/>
                        </a:lnSpc>
                        <a:buNone/>
                        <a:tabLst>
                          <a:tab algn="l" pos="0"/>
                        </a:tabLst>
                      </a:pPr>
                      <a:r>
                        <a:rPr b="0" lang="en" sz="1200" spc="-1" strike="noStrike">
                          <a:solidFill>
                            <a:srgbClr val="000000"/>
                          </a:solidFill>
                          <a:latin typeface="Roboto"/>
                          <a:ea typeface="Roboto"/>
                        </a:rPr>
                        <a:t>Nieve</a:t>
                      </a:r>
                      <a:endParaRPr b="0" lang="en-US" sz="1200" spc="-1" strike="noStrike">
                        <a:latin typeface="Arial"/>
                      </a:endParaRPr>
                    </a:p>
                  </a:txBody>
                  <a:tcPr anchor="b" marL="50760" marR="50760">
                    <a:lnL>
                      <a:noFill/>
                    </a:lnL>
                    <a:lnR w="9360">
                      <a:solidFill>
                        <a:srgbClr val="8ea9db"/>
                      </a:solidFill>
                    </a:lnR>
                    <a:lnT>
                      <a:noFill/>
                    </a:lnT>
                    <a:lnB>
                      <a:noFill/>
                    </a:lnB>
                    <a:solidFill>
                      <a:srgbClr val="d9e1f2"/>
                    </a:solidFill>
                  </a:tcPr>
                </a:tc>
              </a:tr>
              <a:tr h="537480">
                <a:tc>
                  <a:txBody>
                    <a:bodyPr lIns="50760" rIns="50760" tIns="63360" bIns="63360" anchor="b">
                      <a:noAutofit/>
                    </a:bodyPr>
                    <a:p>
                      <a:pPr algn="ctr">
                        <a:lnSpc>
                          <a:spcPct val="115000"/>
                        </a:lnSpc>
                        <a:buNone/>
                        <a:tabLst>
                          <a:tab algn="l" pos="0"/>
                        </a:tabLst>
                      </a:pPr>
                      <a:r>
                        <a:rPr b="0" lang="en" sz="1200" spc="-1" strike="noStrike">
                          <a:solidFill>
                            <a:srgbClr val="000000"/>
                          </a:solidFill>
                          <a:latin typeface="Roboto"/>
                          <a:ea typeface="Roboto"/>
                        </a:rPr>
                        <a:t>Napolitano</a:t>
                      </a:r>
                      <a:endParaRPr b="0" lang="en-US" sz="1200" spc="-1" strike="noStrike">
                        <a:latin typeface="Arial"/>
                      </a:endParaRPr>
                    </a:p>
                  </a:txBody>
                  <a:tcPr anchor="b" marL="50760" marR="50760">
                    <a:lnL w="9360">
                      <a:solidFill>
                        <a:srgbClr val="8ea9db"/>
                      </a:solidFill>
                    </a:lnL>
                    <a:lnR>
                      <a:noFill/>
                    </a:lnR>
                    <a:lnT>
                      <a:noFill/>
                    </a:lnT>
                    <a:lnB w="9360">
                      <a:solidFill>
                        <a:srgbClr val="8ea9db"/>
                      </a:solidFill>
                    </a:lnB>
                    <a:noFill/>
                  </a:tcPr>
                </a:tc>
                <a:tc>
                  <a:txBody>
                    <a:bodyPr lIns="50760" rIns="50760" tIns="63360" bIns="63360" anchor="b">
                      <a:noAutofit/>
                    </a:bodyPr>
                    <a:p>
                      <a:pPr algn="ctr">
                        <a:lnSpc>
                          <a:spcPct val="115000"/>
                        </a:lnSpc>
                        <a:buNone/>
                        <a:tabLst>
                          <a:tab algn="l" pos="0"/>
                        </a:tabLst>
                      </a:pPr>
                      <a:r>
                        <a:rPr b="0" lang="en" sz="1200" spc="-1" strike="noStrike">
                          <a:solidFill>
                            <a:srgbClr val="000000"/>
                          </a:solidFill>
                          <a:latin typeface="Roboto"/>
                          <a:ea typeface="Roboto"/>
                        </a:rPr>
                        <a:t>53</a:t>
                      </a:r>
                      <a:endParaRPr b="0" lang="en-US" sz="1200" spc="-1" strike="noStrike">
                        <a:latin typeface="Arial"/>
                      </a:endParaRPr>
                    </a:p>
                  </a:txBody>
                  <a:tcPr anchor="b" marL="50760" marR="50760">
                    <a:lnL>
                      <a:noFill/>
                    </a:lnL>
                    <a:lnR>
                      <a:noFill/>
                    </a:lnR>
                    <a:lnT>
                      <a:noFill/>
                    </a:lnT>
                    <a:lnB w="9360">
                      <a:solidFill>
                        <a:srgbClr val="8ea9db"/>
                      </a:solidFill>
                    </a:lnB>
                    <a:noFill/>
                  </a:tcPr>
                </a:tc>
                <a:tc>
                  <a:txBody>
                    <a:bodyPr lIns="50760" rIns="50760" tIns="63360" bIns="63360" anchor="b">
                      <a:noAutofit/>
                    </a:bodyPr>
                    <a:p>
                      <a:pPr algn="ctr">
                        <a:lnSpc>
                          <a:spcPct val="115000"/>
                        </a:lnSpc>
                        <a:buNone/>
                        <a:tabLst>
                          <a:tab algn="l" pos="0"/>
                        </a:tabLst>
                      </a:pPr>
                      <a:r>
                        <a:rPr b="0" lang="en" sz="1200" spc="-1" strike="noStrike">
                          <a:solidFill>
                            <a:srgbClr val="000000"/>
                          </a:solidFill>
                          <a:latin typeface="Roboto"/>
                          <a:ea typeface="Roboto"/>
                        </a:rPr>
                        <a:t>No</a:t>
                      </a:r>
                      <a:endParaRPr b="0" lang="en-US" sz="1200" spc="-1" strike="noStrike">
                        <a:latin typeface="Arial"/>
                      </a:endParaRPr>
                    </a:p>
                  </a:txBody>
                  <a:tcPr anchor="b" marL="50760" marR="50760">
                    <a:lnL>
                      <a:noFill/>
                    </a:lnL>
                    <a:lnR>
                      <a:noFill/>
                    </a:lnR>
                    <a:lnT>
                      <a:noFill/>
                    </a:lnT>
                    <a:lnB w="9360">
                      <a:solidFill>
                        <a:srgbClr val="8ea9db"/>
                      </a:solidFill>
                    </a:lnB>
                    <a:noFill/>
                  </a:tcPr>
                </a:tc>
                <a:tc>
                  <a:txBody>
                    <a:bodyPr lIns="50760" rIns="50760" tIns="63360" bIns="63360" anchor="b">
                      <a:noAutofit/>
                    </a:bodyPr>
                    <a:p>
                      <a:pPr algn="ctr">
                        <a:lnSpc>
                          <a:spcPct val="115000"/>
                        </a:lnSpc>
                        <a:buNone/>
                        <a:tabLst>
                          <a:tab algn="l" pos="0"/>
                        </a:tabLst>
                      </a:pPr>
                      <a:r>
                        <a:rPr b="0" lang="en" sz="1200" spc="-1" strike="noStrike">
                          <a:solidFill>
                            <a:srgbClr val="000000"/>
                          </a:solidFill>
                          <a:latin typeface="Roboto"/>
                          <a:ea typeface="Roboto"/>
                        </a:rPr>
                        <a:t>Helado</a:t>
                      </a:r>
                      <a:endParaRPr b="0" lang="en-US" sz="1200" spc="-1" strike="noStrike">
                        <a:latin typeface="Arial"/>
                      </a:endParaRPr>
                    </a:p>
                  </a:txBody>
                  <a:tcPr anchor="b" marL="50760" marR="50760">
                    <a:lnL>
                      <a:noFill/>
                    </a:lnL>
                    <a:lnR w="9360">
                      <a:solidFill>
                        <a:srgbClr val="8ea9db"/>
                      </a:solidFill>
                    </a:lnR>
                    <a:lnT>
                      <a:noFill/>
                    </a:lnT>
                    <a:lnB w="9360">
                      <a:solidFill>
                        <a:srgbClr val="8ea9db"/>
                      </a:solidFill>
                    </a:lnB>
                    <a:noFill/>
                  </a:tcPr>
                </a:tc>
              </a:tr>
            </a:tbl>
          </a:graphicData>
        </a:graphic>
      </p:graphicFrame>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subTitle"/>
          </p:nvPr>
        </p:nvSpPr>
        <p:spPr>
          <a:xfrm>
            <a:off x="1221480" y="9579960"/>
            <a:ext cx="5328720" cy="478080"/>
          </a:xfrm>
          <a:prstGeom prst="rect">
            <a:avLst/>
          </a:prstGeom>
          <a:noFill/>
          <a:ln w="0">
            <a:noFill/>
          </a:ln>
        </p:spPr>
        <p:txBody>
          <a:bodyPr lIns="128160" rIns="128160" tIns="128160" bIns="128160" anchor="t">
            <a:normAutofit fontScale="24000"/>
          </a:bodyPr>
          <a:p>
            <a:pPr algn="ctr">
              <a:lnSpc>
                <a:spcPct val="115000"/>
              </a:lnSpc>
              <a:spcAft>
                <a:spcPts val="1701"/>
              </a:spcAft>
              <a:buNone/>
              <a:tabLst>
                <a:tab algn="l" pos="0"/>
              </a:tabLst>
            </a:pPr>
            <a:r>
              <a:rPr b="0" lang="en" sz="5200" spc="-1" strike="noStrike">
                <a:solidFill>
                  <a:srgbClr val="ffffff"/>
                </a:solidFill>
                <a:latin typeface="IBM Plex Sans"/>
                <a:ea typeface="IBM Plex Sans"/>
              </a:rPr>
              <a:t>platzi.com/estadistica</a:t>
            </a:r>
            <a:endParaRPr b="0" lang="en-US" sz="5200" spc="-1" strike="noStrike">
              <a:latin typeface="Arial"/>
            </a:endParaRPr>
          </a:p>
        </p:txBody>
      </p:sp>
      <p:graphicFrame>
        <p:nvGraphicFramePr>
          <p:cNvPr id="169" name="Google Shape;200;g230b0e9b9b5_1_210"/>
          <p:cNvGraphicFramePr/>
          <p:nvPr/>
        </p:nvGraphicFramePr>
        <p:xfrm>
          <a:off x="635760" y="1123920"/>
          <a:ext cx="6500520" cy="8141400"/>
        </p:xfrm>
        <a:graphic>
          <a:graphicData uri="http://schemas.openxmlformats.org/drawingml/2006/table">
            <a:tbl>
              <a:tblPr/>
              <a:tblGrid>
                <a:gridCol w="6500520"/>
              </a:tblGrid>
              <a:tr h="929520">
                <a:tc>
                  <a:txBody>
                    <a:bodyPr lIns="91080" rIns="91080" tIns="91080" bIns="91080" anchor="t">
                      <a:noAutofit/>
                    </a:bodyPr>
                    <a:p>
                      <a:pPr>
                        <a:lnSpc>
                          <a:spcPct val="115000"/>
                        </a:lnSpc>
                        <a:spcAft>
                          <a:spcPts val="1701"/>
                        </a:spcAft>
                        <a:buNone/>
                        <a:tabLst>
                          <a:tab algn="l" pos="0"/>
                        </a:tabLst>
                      </a:pPr>
                      <a:r>
                        <a:rPr b="1" lang="en" sz="1600" spc="-1" strike="noStrike">
                          <a:solidFill>
                            <a:srgbClr val="000000"/>
                          </a:solidFill>
                          <a:latin typeface="Roboto"/>
                          <a:ea typeface="Roboto"/>
                        </a:rPr>
                        <a:t>Clase: Probabilidad condicional y eventos dependientes e independientes</a:t>
                      </a:r>
                      <a:endParaRPr b="0" lang="en-US" sz="16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solidFill>
                      <a:srgbClr val="d9ead3"/>
                    </a:solidFill>
                  </a:tcPr>
                </a:tc>
              </a:tr>
              <a:tr h="3529800">
                <a:tc>
                  <a:txBody>
                    <a:bodyPr lIns="91080" rIns="91080" tIns="91080" bIns="91080" anchor="t">
                      <a:noAutofit/>
                    </a:bodyPr>
                    <a:p>
                      <a:pPr>
                        <a:lnSpc>
                          <a:spcPct val="115000"/>
                        </a:lnSpc>
                        <a:buNone/>
                        <a:tabLst>
                          <a:tab algn="l" pos="0"/>
                        </a:tabLst>
                      </a:pPr>
                      <a:r>
                        <a:rPr b="1" lang="en" sz="1200" spc="-1" strike="noStrike">
                          <a:solidFill>
                            <a:srgbClr val="000000"/>
                          </a:solidFill>
                          <a:latin typeface="Roboto"/>
                          <a:ea typeface="Roboto"/>
                        </a:rPr>
                        <a:t>Ejercicio 22: </a:t>
                      </a:r>
                      <a:endParaRPr b="0" lang="en-US" sz="1200" spc="-1" strike="noStrike">
                        <a:latin typeface="Arial"/>
                      </a:endParaRPr>
                    </a:p>
                    <a:p>
                      <a:pPr>
                        <a:lnSpc>
                          <a:spcPct val="115000"/>
                        </a:lnSpc>
                        <a:spcBef>
                          <a:spcPts val="1701"/>
                        </a:spcBef>
                        <a:buNone/>
                        <a:tabLst>
                          <a:tab algn="l" pos="0"/>
                        </a:tabLst>
                      </a:pPr>
                      <a:r>
                        <a:rPr b="0" lang="en" sz="1200" spc="-1" strike="noStrike">
                          <a:solidFill>
                            <a:srgbClr val="000000"/>
                          </a:solidFill>
                          <a:latin typeface="Roboto"/>
                          <a:ea typeface="Roboto"/>
                        </a:rPr>
                        <a:t>Camila tiene 12 animales de peluche, 7 de los cuales son elefantes (4 de los elefantes tocan música y se iluminan) y 5 de los cuales son osos (2 de los osos tocan música y se iluminan). </a:t>
                      </a:r>
                      <a:endParaRPr b="0" lang="en-US" sz="1200" spc="-1" strike="noStrike">
                        <a:latin typeface="Arial"/>
                      </a:endParaRPr>
                    </a:p>
                    <a:p>
                      <a:pPr>
                        <a:lnSpc>
                          <a:spcPct val="115000"/>
                        </a:lnSpc>
                        <a:buNone/>
                        <a:tabLst>
                          <a:tab algn="l" pos="0"/>
                        </a:tabLst>
                      </a:pPr>
                      <a:endParaRPr b="0" lang="en-US" sz="1200" spc="-1" strike="noStrike">
                        <a:latin typeface="Arial"/>
                      </a:endParaRPr>
                    </a:p>
                    <a:p>
                      <a:pPr>
                        <a:lnSpc>
                          <a:spcPct val="115000"/>
                        </a:lnSpc>
                        <a:buNone/>
                        <a:tabLst>
                          <a:tab algn="l" pos="0"/>
                        </a:tabLst>
                      </a:pPr>
                      <a:r>
                        <a:rPr b="0" lang="en" sz="1200" spc="-1" strike="noStrike">
                          <a:solidFill>
                            <a:srgbClr val="000000"/>
                          </a:solidFill>
                          <a:latin typeface="Roboto"/>
                          <a:ea typeface="Roboto"/>
                        </a:rPr>
                        <a:t>Su madre selecciona al azar un animal para llevarlo de vacaciones. Sea A el evento de que selecciona un elefante y B el evento de que selecciona un animal que toca música y se enciende, encuentra P(A), P(B), P(A|B) y P(B|A). </a:t>
                      </a:r>
                      <a:endParaRPr b="0" lang="en-US" sz="1200" spc="-1" strike="noStrike">
                        <a:latin typeface="Arial"/>
                      </a:endParaRPr>
                    </a:p>
                    <a:p>
                      <a:pPr>
                        <a:lnSpc>
                          <a:spcPct val="115000"/>
                        </a:lnSpc>
                        <a:buNone/>
                        <a:tabLst>
                          <a:tab algn="l" pos="0"/>
                        </a:tabLst>
                      </a:pPr>
                      <a:endParaRPr b="0" lang="en-US" sz="1200" spc="-1" strike="noStrike">
                        <a:latin typeface="Arial"/>
                      </a:endParaRPr>
                    </a:p>
                    <a:p>
                      <a:pPr>
                        <a:lnSpc>
                          <a:spcPct val="115000"/>
                        </a:lnSpc>
                        <a:buNone/>
                        <a:tabLst>
                          <a:tab algn="l" pos="0"/>
                        </a:tabLst>
                      </a:pPr>
                      <a:r>
                        <a:rPr b="0" lang="en" sz="1200" spc="-1" strike="noStrike">
                          <a:solidFill>
                            <a:srgbClr val="000000"/>
                          </a:solidFill>
                          <a:latin typeface="Roboto"/>
                          <a:ea typeface="Roboto"/>
                        </a:rPr>
                        <a:t>Indica si los eventos A y B son eventos dependientes o independientes, luego encuentra P(A y B).</a:t>
                      </a:r>
                      <a:endParaRPr b="0" lang="en-US" sz="1200" spc="-1" strike="noStrike">
                        <a:latin typeface="Arial"/>
                      </a:endParaRPr>
                    </a:p>
                    <a:p>
                      <a:pPr>
                        <a:lnSpc>
                          <a:spcPct val="115000"/>
                        </a:lnSpc>
                        <a:buNone/>
                        <a:tabLst>
                          <a:tab algn="l" pos="0"/>
                        </a:tabLst>
                      </a:pPr>
                      <a:endParaRPr b="0" lang="en-US" sz="12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noFill/>
                  </a:tcPr>
                </a:tc>
              </a:tr>
              <a:tr h="3682080">
                <a:tc>
                  <a:txBody>
                    <a:bodyPr lIns="91080" rIns="91080" tIns="91080" bIns="91080" anchor="t">
                      <a:noAutofit/>
                    </a:bodyPr>
                    <a:p>
                      <a:pPr>
                        <a:lnSpc>
                          <a:spcPct val="115000"/>
                        </a:lnSpc>
                        <a:buNone/>
                        <a:tabLst>
                          <a:tab algn="l" pos="0"/>
                        </a:tabLst>
                      </a:pPr>
                      <a:r>
                        <a:rPr b="1" lang="en" sz="1200" spc="-1" strike="noStrike">
                          <a:solidFill>
                            <a:srgbClr val="000000"/>
                          </a:solidFill>
                          <a:latin typeface="Roboto"/>
                          <a:ea typeface="Roboto"/>
                        </a:rPr>
                        <a:t>Respuesta:</a:t>
                      </a:r>
                      <a:r>
                        <a:rPr b="0" lang="en" sz="1400" spc="-1" strike="noStrike">
                          <a:solidFill>
                            <a:srgbClr val="000000"/>
                          </a:solidFill>
                          <a:latin typeface="Arial"/>
                          <a:ea typeface="Arial"/>
                        </a:rPr>
                        <a:t> </a:t>
                      </a:r>
                      <a:endParaRPr b="0" lang="en-US" sz="1400" spc="-1" strike="noStrike">
                        <a:latin typeface="Arial"/>
                      </a:endParaRPr>
                    </a:p>
                    <a:p>
                      <a:pPr>
                        <a:lnSpc>
                          <a:spcPct val="115000"/>
                        </a:lnSpc>
                        <a:spcBef>
                          <a:spcPts val="1701"/>
                        </a:spcBef>
                        <a:spcAft>
                          <a:spcPts val="1701"/>
                        </a:spcAft>
                        <a:buNone/>
                        <a:tabLst>
                          <a:tab algn="l" pos="0"/>
                        </a:tabLst>
                      </a:pPr>
                      <a:endParaRPr b="0" lang="en-US" sz="14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noFill/>
                  </a:tcPr>
                </a:tc>
              </a:tr>
            </a:tbl>
          </a:graphicData>
        </a:graphic>
      </p:graphicFrame>
      <p:sp>
        <p:nvSpPr>
          <p:cNvPr id="170" name="PlaceHolder 2"/>
          <p:cNvSpPr>
            <a:spLocks noGrp="1"/>
          </p:cNvSpPr>
          <p:nvPr>
            <p:ph type="title"/>
          </p:nvPr>
        </p:nvSpPr>
        <p:spPr>
          <a:xfrm>
            <a:off x="621000" y="40680"/>
            <a:ext cx="5328720" cy="478080"/>
          </a:xfrm>
          <a:prstGeom prst="rect">
            <a:avLst/>
          </a:prstGeom>
          <a:noFill/>
          <a:ln w="0">
            <a:noFill/>
          </a:ln>
        </p:spPr>
        <p:txBody>
          <a:bodyPr lIns="128160" rIns="128160" tIns="128160" bIns="128160" anchor="t">
            <a:noAutofit/>
          </a:bodyPr>
          <a:p>
            <a:pPr>
              <a:lnSpc>
                <a:spcPct val="100000"/>
              </a:lnSpc>
              <a:buNone/>
              <a:tabLst>
                <a:tab algn="l" pos="0"/>
              </a:tabLst>
            </a:pPr>
            <a:r>
              <a:rPr b="1" lang="en" sz="1350" spc="-1" strike="noStrike">
                <a:solidFill>
                  <a:srgbClr val="ffffff"/>
                </a:solidFill>
                <a:latin typeface="IBM Plex Sans"/>
                <a:ea typeface="IBM Plex Sans"/>
              </a:rPr>
              <a:t>Curso de Estadística y Probabilidad</a:t>
            </a:r>
            <a:endParaRPr b="0" lang="en-US" sz="1350" spc="-1" strike="noStrike">
              <a:solidFill>
                <a:srgbClr val="000000"/>
              </a:solidFill>
              <a:latin typeface="Arial"/>
            </a:endParaRPr>
          </a:p>
        </p:txBody>
      </p:sp>
      <p:pic>
        <p:nvPicPr>
          <p:cNvPr id="171" name="Google Shape;202;g230b0e9b9b5_1_210" descr=""/>
          <p:cNvPicPr/>
          <p:nvPr/>
        </p:nvPicPr>
        <p:blipFill>
          <a:blip r:embed="rId1"/>
          <a:stretch/>
        </p:blipFill>
        <p:spPr>
          <a:xfrm>
            <a:off x="341640" y="109080"/>
            <a:ext cx="341280" cy="34128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PlaceHolder 1"/>
          <p:cNvSpPr>
            <a:spLocks noGrp="1"/>
          </p:cNvSpPr>
          <p:nvPr>
            <p:ph type="subTitle"/>
          </p:nvPr>
        </p:nvSpPr>
        <p:spPr>
          <a:xfrm>
            <a:off x="1221480" y="9579960"/>
            <a:ext cx="5328720" cy="478080"/>
          </a:xfrm>
          <a:prstGeom prst="rect">
            <a:avLst/>
          </a:prstGeom>
          <a:noFill/>
          <a:ln w="0">
            <a:noFill/>
          </a:ln>
        </p:spPr>
        <p:txBody>
          <a:bodyPr lIns="128160" rIns="128160" tIns="128160" bIns="128160" anchor="t">
            <a:normAutofit fontScale="24000"/>
          </a:bodyPr>
          <a:p>
            <a:pPr algn="ctr">
              <a:lnSpc>
                <a:spcPct val="115000"/>
              </a:lnSpc>
              <a:spcAft>
                <a:spcPts val="1701"/>
              </a:spcAft>
              <a:buNone/>
              <a:tabLst>
                <a:tab algn="l" pos="0"/>
              </a:tabLst>
            </a:pPr>
            <a:r>
              <a:rPr b="0" lang="en" sz="5200" spc="-1" strike="noStrike">
                <a:solidFill>
                  <a:srgbClr val="ffffff"/>
                </a:solidFill>
                <a:latin typeface="IBM Plex Sans"/>
                <a:ea typeface="IBM Plex Sans"/>
              </a:rPr>
              <a:t>p</a:t>
            </a:r>
            <a:r>
              <a:rPr b="0" lang="en" sz="5200" spc="-1" strike="noStrike">
                <a:solidFill>
                  <a:srgbClr val="ffffff"/>
                </a:solidFill>
                <a:latin typeface="IBM Plex Sans"/>
                <a:ea typeface="IBM Plex Sans"/>
              </a:rPr>
              <a:t>l</a:t>
            </a:r>
            <a:r>
              <a:rPr b="0" lang="en" sz="5200" spc="-1" strike="noStrike">
                <a:solidFill>
                  <a:srgbClr val="ffffff"/>
                </a:solidFill>
                <a:latin typeface="IBM Plex Sans"/>
                <a:ea typeface="IBM Plex Sans"/>
              </a:rPr>
              <a:t>a</a:t>
            </a:r>
            <a:r>
              <a:rPr b="0" lang="en" sz="5200" spc="-1" strike="noStrike">
                <a:solidFill>
                  <a:srgbClr val="ffffff"/>
                </a:solidFill>
                <a:latin typeface="IBM Plex Sans"/>
                <a:ea typeface="IBM Plex Sans"/>
              </a:rPr>
              <a:t>t</a:t>
            </a:r>
            <a:r>
              <a:rPr b="0" lang="en" sz="5200" spc="-1" strike="noStrike">
                <a:solidFill>
                  <a:srgbClr val="ffffff"/>
                </a:solidFill>
                <a:latin typeface="IBM Plex Sans"/>
                <a:ea typeface="IBM Plex Sans"/>
              </a:rPr>
              <a:t>z</a:t>
            </a:r>
            <a:r>
              <a:rPr b="0" lang="en" sz="5200" spc="-1" strike="noStrike">
                <a:solidFill>
                  <a:srgbClr val="ffffff"/>
                </a:solidFill>
                <a:latin typeface="IBM Plex Sans"/>
                <a:ea typeface="IBM Plex Sans"/>
              </a:rPr>
              <a:t>i</a:t>
            </a:r>
            <a:r>
              <a:rPr b="0" lang="en" sz="5200" spc="-1" strike="noStrike">
                <a:solidFill>
                  <a:srgbClr val="ffffff"/>
                </a:solidFill>
                <a:latin typeface="IBM Plex Sans"/>
                <a:ea typeface="IBM Plex Sans"/>
              </a:rPr>
              <a:t>.</a:t>
            </a:r>
            <a:r>
              <a:rPr b="0" lang="en" sz="5200" spc="-1" strike="noStrike">
                <a:solidFill>
                  <a:srgbClr val="ffffff"/>
                </a:solidFill>
                <a:latin typeface="IBM Plex Sans"/>
                <a:ea typeface="IBM Plex Sans"/>
              </a:rPr>
              <a:t>c</a:t>
            </a:r>
            <a:r>
              <a:rPr b="0" lang="en" sz="5200" spc="-1" strike="noStrike">
                <a:solidFill>
                  <a:srgbClr val="ffffff"/>
                </a:solidFill>
                <a:latin typeface="IBM Plex Sans"/>
                <a:ea typeface="IBM Plex Sans"/>
              </a:rPr>
              <a:t>o</a:t>
            </a:r>
            <a:r>
              <a:rPr b="0" lang="en" sz="5200" spc="-1" strike="noStrike">
                <a:solidFill>
                  <a:srgbClr val="ffffff"/>
                </a:solidFill>
                <a:latin typeface="IBM Plex Sans"/>
                <a:ea typeface="IBM Plex Sans"/>
              </a:rPr>
              <a:t>m</a:t>
            </a:r>
            <a:r>
              <a:rPr b="0" lang="en" sz="5200" spc="-1" strike="noStrike">
                <a:solidFill>
                  <a:srgbClr val="ffffff"/>
                </a:solidFill>
                <a:latin typeface="IBM Plex Sans"/>
                <a:ea typeface="IBM Plex Sans"/>
              </a:rPr>
              <a:t>/</a:t>
            </a:r>
            <a:r>
              <a:rPr b="0" lang="en" sz="5200" spc="-1" strike="noStrike">
                <a:solidFill>
                  <a:srgbClr val="ffffff"/>
                </a:solidFill>
                <a:latin typeface="IBM Plex Sans"/>
                <a:ea typeface="IBM Plex Sans"/>
              </a:rPr>
              <a:t>e</a:t>
            </a:r>
            <a:r>
              <a:rPr b="0" lang="en" sz="5200" spc="-1" strike="noStrike">
                <a:solidFill>
                  <a:srgbClr val="ffffff"/>
                </a:solidFill>
                <a:latin typeface="IBM Plex Sans"/>
                <a:ea typeface="IBM Plex Sans"/>
              </a:rPr>
              <a:t>s</a:t>
            </a:r>
            <a:r>
              <a:rPr b="0" lang="en" sz="5200" spc="-1" strike="noStrike">
                <a:solidFill>
                  <a:srgbClr val="ffffff"/>
                </a:solidFill>
                <a:latin typeface="IBM Plex Sans"/>
                <a:ea typeface="IBM Plex Sans"/>
              </a:rPr>
              <a:t>t</a:t>
            </a:r>
            <a:r>
              <a:rPr b="0" lang="en" sz="5200" spc="-1" strike="noStrike">
                <a:solidFill>
                  <a:srgbClr val="ffffff"/>
                </a:solidFill>
                <a:latin typeface="IBM Plex Sans"/>
                <a:ea typeface="IBM Plex Sans"/>
              </a:rPr>
              <a:t>a</a:t>
            </a:r>
            <a:r>
              <a:rPr b="0" lang="en" sz="5200" spc="-1" strike="noStrike">
                <a:solidFill>
                  <a:srgbClr val="ffffff"/>
                </a:solidFill>
                <a:latin typeface="IBM Plex Sans"/>
                <a:ea typeface="IBM Plex Sans"/>
              </a:rPr>
              <a:t>d</a:t>
            </a:r>
            <a:r>
              <a:rPr b="0" lang="en" sz="5200" spc="-1" strike="noStrike">
                <a:solidFill>
                  <a:srgbClr val="ffffff"/>
                </a:solidFill>
                <a:latin typeface="IBM Plex Sans"/>
                <a:ea typeface="IBM Plex Sans"/>
              </a:rPr>
              <a:t>i</a:t>
            </a:r>
            <a:r>
              <a:rPr b="0" lang="en" sz="5200" spc="-1" strike="noStrike">
                <a:solidFill>
                  <a:srgbClr val="ffffff"/>
                </a:solidFill>
                <a:latin typeface="IBM Plex Sans"/>
                <a:ea typeface="IBM Plex Sans"/>
              </a:rPr>
              <a:t>s</a:t>
            </a:r>
            <a:r>
              <a:rPr b="0" lang="en" sz="5200" spc="-1" strike="noStrike">
                <a:solidFill>
                  <a:srgbClr val="ffffff"/>
                </a:solidFill>
                <a:latin typeface="IBM Plex Sans"/>
                <a:ea typeface="IBM Plex Sans"/>
              </a:rPr>
              <a:t>t</a:t>
            </a:r>
            <a:r>
              <a:rPr b="0" lang="en" sz="5200" spc="-1" strike="noStrike">
                <a:solidFill>
                  <a:srgbClr val="ffffff"/>
                </a:solidFill>
                <a:latin typeface="IBM Plex Sans"/>
                <a:ea typeface="IBM Plex Sans"/>
              </a:rPr>
              <a:t>i</a:t>
            </a:r>
            <a:r>
              <a:rPr b="0" lang="en" sz="5200" spc="-1" strike="noStrike">
                <a:solidFill>
                  <a:srgbClr val="ffffff"/>
                </a:solidFill>
                <a:latin typeface="IBM Plex Sans"/>
                <a:ea typeface="IBM Plex Sans"/>
              </a:rPr>
              <a:t>c</a:t>
            </a:r>
            <a:r>
              <a:rPr b="0" lang="en" sz="5200" spc="-1" strike="noStrike">
                <a:solidFill>
                  <a:srgbClr val="ffffff"/>
                </a:solidFill>
                <a:latin typeface="IBM Plex Sans"/>
                <a:ea typeface="IBM Plex Sans"/>
              </a:rPr>
              <a:t>a</a:t>
            </a:r>
            <a:endParaRPr b="0" lang="en-US" sz="5200" spc="-1" strike="noStrike">
              <a:latin typeface="Arial"/>
            </a:endParaRPr>
          </a:p>
        </p:txBody>
      </p:sp>
      <p:graphicFrame>
        <p:nvGraphicFramePr>
          <p:cNvPr id="173" name="Google Shape;208;g230b0e9b9b5_1_218"/>
          <p:cNvGraphicFramePr/>
          <p:nvPr/>
        </p:nvGraphicFramePr>
        <p:xfrm>
          <a:off x="635760" y="1123920"/>
          <a:ext cx="6500520" cy="8122320"/>
        </p:xfrm>
        <a:graphic>
          <a:graphicData uri="http://schemas.openxmlformats.org/drawingml/2006/table">
            <a:tbl>
              <a:tblPr/>
              <a:tblGrid>
                <a:gridCol w="6500520"/>
              </a:tblGrid>
              <a:tr h="929520">
                <a:tc>
                  <a:txBody>
                    <a:bodyPr lIns="91080" rIns="91080" tIns="91080" bIns="91080" anchor="t">
                      <a:noAutofit/>
                    </a:bodyPr>
                    <a:p>
                      <a:pPr>
                        <a:lnSpc>
                          <a:spcPct val="115000"/>
                        </a:lnSpc>
                        <a:spcAft>
                          <a:spcPts val="1701"/>
                        </a:spcAft>
                        <a:buNone/>
                        <a:tabLst>
                          <a:tab algn="l" pos="0"/>
                        </a:tabLst>
                      </a:pPr>
                      <a:r>
                        <a:rPr b="1" lang="en" sz="1600" spc="-1" strike="noStrike">
                          <a:solidFill>
                            <a:srgbClr val="000000"/>
                          </a:solidFill>
                          <a:latin typeface="Roboto"/>
                          <a:ea typeface="Roboto"/>
                        </a:rPr>
                        <a:t>Clase: Teorema de Bayes</a:t>
                      </a:r>
                      <a:endParaRPr b="0" lang="en-US" sz="16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solidFill>
                      <a:srgbClr val="d9ead3"/>
                    </a:solidFill>
                  </a:tcPr>
                </a:tc>
              </a:tr>
              <a:tr h="3825360">
                <a:tc>
                  <a:txBody>
                    <a:bodyPr lIns="91080" rIns="91080" tIns="91080" bIns="91080" anchor="t">
                      <a:noAutofit/>
                    </a:bodyPr>
                    <a:p>
                      <a:pPr>
                        <a:lnSpc>
                          <a:spcPct val="115000"/>
                        </a:lnSpc>
                        <a:buNone/>
                        <a:tabLst>
                          <a:tab algn="l" pos="0"/>
                        </a:tabLst>
                      </a:pPr>
                      <a:r>
                        <a:rPr b="1" lang="en" sz="1200" spc="-1" strike="noStrike">
                          <a:solidFill>
                            <a:srgbClr val="000000"/>
                          </a:solidFill>
                          <a:latin typeface="Roboto"/>
                          <a:ea typeface="Roboto"/>
                        </a:rPr>
                        <a:t>Ejercicio 23: </a:t>
                      </a:r>
                      <a:endParaRPr b="0" lang="en-US" sz="1200" spc="-1" strike="noStrike">
                        <a:latin typeface="Arial"/>
                      </a:endParaRPr>
                    </a:p>
                    <a:p>
                      <a:pPr>
                        <a:lnSpc>
                          <a:spcPct val="115000"/>
                        </a:lnSpc>
                        <a:spcBef>
                          <a:spcPts val="1701"/>
                        </a:spcBef>
                        <a:buNone/>
                        <a:tabLst>
                          <a:tab algn="l" pos="0"/>
                        </a:tabLst>
                      </a:pPr>
                      <a:r>
                        <a:rPr b="0" lang="en" sz="1200" spc="-1" strike="noStrike">
                          <a:solidFill>
                            <a:srgbClr val="000000"/>
                          </a:solidFill>
                          <a:latin typeface="Roboto"/>
                          <a:ea typeface="Roboto"/>
                        </a:rPr>
                        <a:t>Tenemos dos monedas, una justa y una cargada para caer en cara 4/5 de las veces. Sin saber qué moneda agarramos, seleccionamos una al azar, lanzamos la moneda y obtenemos cara. </a:t>
                      </a:r>
                      <a:endParaRPr b="0" lang="en-US" sz="1200" spc="-1" strike="noStrike">
                        <a:latin typeface="Arial"/>
                      </a:endParaRPr>
                    </a:p>
                    <a:p>
                      <a:pPr>
                        <a:lnSpc>
                          <a:spcPct val="115000"/>
                        </a:lnSpc>
                        <a:buNone/>
                        <a:tabLst>
                          <a:tab algn="l" pos="0"/>
                        </a:tabLst>
                      </a:pPr>
                      <a:endParaRPr b="0" lang="en-US" sz="1200" spc="-1" strike="noStrike">
                        <a:latin typeface="Arial"/>
                      </a:endParaRPr>
                    </a:p>
                    <a:p>
                      <a:pPr>
                        <a:lnSpc>
                          <a:spcPct val="115000"/>
                        </a:lnSpc>
                        <a:buNone/>
                        <a:tabLst>
                          <a:tab algn="l" pos="0"/>
                        </a:tabLst>
                      </a:pPr>
                      <a:r>
                        <a:rPr b="0" lang="en" sz="1200" spc="-1" strike="noStrike">
                          <a:solidFill>
                            <a:srgbClr val="000000"/>
                          </a:solidFill>
                          <a:latin typeface="Roboto"/>
                          <a:ea typeface="Roboto"/>
                        </a:rPr>
                        <a:t>¿Cuál es la probabilidad de que hayamos lanzado la moneda cargada? Completa el diagrama de árbol para resolver la pregunta.</a:t>
                      </a:r>
                      <a:endParaRPr b="0" lang="en-US" sz="1200" spc="-1" strike="noStrike">
                        <a:latin typeface="Arial"/>
                      </a:endParaRPr>
                    </a:p>
                    <a:p>
                      <a:pPr>
                        <a:lnSpc>
                          <a:spcPct val="115000"/>
                        </a:lnSpc>
                        <a:buNone/>
                        <a:tabLst>
                          <a:tab algn="l" pos="0"/>
                        </a:tabLst>
                      </a:pPr>
                      <a:endParaRPr b="0" lang="en-US" sz="12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noFill/>
                  </a:tcPr>
                </a:tc>
              </a:tr>
              <a:tr h="3367440">
                <a:tc>
                  <a:txBody>
                    <a:bodyPr lIns="91080" rIns="91080" tIns="91080" bIns="91080" anchor="t">
                      <a:noAutofit/>
                    </a:bodyPr>
                    <a:p>
                      <a:pPr>
                        <a:lnSpc>
                          <a:spcPct val="115000"/>
                        </a:lnSpc>
                        <a:buNone/>
                        <a:tabLst>
                          <a:tab algn="l" pos="0"/>
                        </a:tabLst>
                      </a:pPr>
                      <a:r>
                        <a:rPr b="1" lang="en" sz="1200" spc="-1" strike="noStrike">
                          <a:solidFill>
                            <a:srgbClr val="000000"/>
                          </a:solidFill>
                          <a:latin typeface="Roboto"/>
                          <a:ea typeface="Roboto"/>
                        </a:rPr>
                        <a:t>Respuesta:</a:t>
                      </a:r>
                      <a:r>
                        <a:rPr b="0" lang="en" sz="1400" spc="-1" strike="noStrike">
                          <a:solidFill>
                            <a:srgbClr val="000000"/>
                          </a:solidFill>
                          <a:latin typeface="Arial"/>
                          <a:ea typeface="Arial"/>
                        </a:rPr>
                        <a:t> </a:t>
                      </a:r>
                      <a:endParaRPr b="0" lang="en-US" sz="1400" spc="-1" strike="noStrike">
                        <a:latin typeface="Arial"/>
                      </a:endParaRPr>
                    </a:p>
                    <a:p>
                      <a:pPr>
                        <a:lnSpc>
                          <a:spcPct val="115000"/>
                        </a:lnSpc>
                        <a:spcBef>
                          <a:spcPts val="1701"/>
                        </a:spcBef>
                        <a:spcAft>
                          <a:spcPts val="1701"/>
                        </a:spcAft>
                        <a:buNone/>
                        <a:tabLst>
                          <a:tab algn="l" pos="0"/>
                        </a:tabLst>
                      </a:pPr>
                      <a:endParaRPr b="0" lang="en-US" sz="14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noFill/>
                  </a:tcPr>
                </a:tc>
              </a:tr>
            </a:tbl>
          </a:graphicData>
        </a:graphic>
      </p:graphicFrame>
      <p:sp>
        <p:nvSpPr>
          <p:cNvPr id="174" name="PlaceHolder 2"/>
          <p:cNvSpPr>
            <a:spLocks noGrp="1"/>
          </p:cNvSpPr>
          <p:nvPr>
            <p:ph type="title"/>
          </p:nvPr>
        </p:nvSpPr>
        <p:spPr>
          <a:xfrm>
            <a:off x="621000" y="40680"/>
            <a:ext cx="5328720" cy="478080"/>
          </a:xfrm>
          <a:prstGeom prst="rect">
            <a:avLst/>
          </a:prstGeom>
          <a:noFill/>
          <a:ln w="0">
            <a:noFill/>
          </a:ln>
        </p:spPr>
        <p:txBody>
          <a:bodyPr lIns="128160" rIns="128160" tIns="128160" bIns="128160" anchor="t">
            <a:noAutofit/>
          </a:bodyPr>
          <a:p>
            <a:pPr>
              <a:lnSpc>
                <a:spcPct val="100000"/>
              </a:lnSpc>
              <a:buNone/>
              <a:tabLst>
                <a:tab algn="l" pos="0"/>
              </a:tabLst>
            </a:pPr>
            <a:r>
              <a:rPr b="1" lang="en" sz="1350" spc="-1" strike="noStrike">
                <a:solidFill>
                  <a:srgbClr val="ffffff"/>
                </a:solidFill>
                <a:latin typeface="IBM Plex Sans"/>
                <a:ea typeface="IBM Plex Sans"/>
              </a:rPr>
              <a:t>Curso de Estadística y Probabilidad</a:t>
            </a:r>
            <a:endParaRPr b="0" lang="en-US" sz="1350" spc="-1" strike="noStrike">
              <a:solidFill>
                <a:srgbClr val="000000"/>
              </a:solidFill>
              <a:latin typeface="Arial"/>
            </a:endParaRPr>
          </a:p>
        </p:txBody>
      </p:sp>
      <p:pic>
        <p:nvPicPr>
          <p:cNvPr id="175" name="Google Shape;210;g230b0e9b9b5_1_218" descr=""/>
          <p:cNvPicPr/>
          <p:nvPr/>
        </p:nvPicPr>
        <p:blipFill>
          <a:blip r:embed="rId1"/>
          <a:stretch/>
        </p:blipFill>
        <p:spPr>
          <a:xfrm>
            <a:off x="341640" y="109080"/>
            <a:ext cx="341280" cy="341280"/>
          </a:xfrm>
          <a:prstGeom prst="rect">
            <a:avLst/>
          </a:prstGeom>
          <a:ln w="0">
            <a:noFill/>
          </a:ln>
        </p:spPr>
      </p:pic>
      <p:pic>
        <p:nvPicPr>
          <p:cNvPr id="176" name="Google Shape;211;g230b0e9b9b5_1_218" descr=""/>
          <p:cNvPicPr/>
          <p:nvPr/>
        </p:nvPicPr>
        <p:blipFill>
          <a:blip r:embed="rId2"/>
          <a:stretch/>
        </p:blipFill>
        <p:spPr>
          <a:xfrm>
            <a:off x="2101320" y="3758040"/>
            <a:ext cx="3569760" cy="201600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subTitle"/>
          </p:nvPr>
        </p:nvSpPr>
        <p:spPr>
          <a:xfrm>
            <a:off x="1221480" y="9579960"/>
            <a:ext cx="5328720" cy="478080"/>
          </a:xfrm>
          <a:prstGeom prst="rect">
            <a:avLst/>
          </a:prstGeom>
          <a:noFill/>
          <a:ln w="0">
            <a:noFill/>
          </a:ln>
        </p:spPr>
        <p:txBody>
          <a:bodyPr lIns="128160" rIns="128160" tIns="128160" bIns="128160" anchor="t">
            <a:normAutofit fontScale="24000"/>
          </a:bodyPr>
          <a:p>
            <a:pPr algn="ctr">
              <a:lnSpc>
                <a:spcPct val="115000"/>
              </a:lnSpc>
              <a:spcAft>
                <a:spcPts val="1701"/>
              </a:spcAft>
              <a:buNone/>
              <a:tabLst>
                <a:tab algn="l" pos="0"/>
              </a:tabLst>
            </a:pPr>
            <a:r>
              <a:rPr b="0" lang="en" sz="5200" spc="-1" strike="noStrike">
                <a:solidFill>
                  <a:srgbClr val="ffffff"/>
                </a:solidFill>
                <a:latin typeface="IBM Plex Sans"/>
                <a:ea typeface="IBM Plex Sans"/>
              </a:rPr>
              <a:t>platzi.com/estadistica</a:t>
            </a:r>
            <a:endParaRPr b="0" lang="en-US" sz="5200" spc="-1" strike="noStrike">
              <a:latin typeface="Arial"/>
            </a:endParaRPr>
          </a:p>
        </p:txBody>
      </p:sp>
      <p:graphicFrame>
        <p:nvGraphicFramePr>
          <p:cNvPr id="178" name="Google Shape;217;g230b0e9b9b5_1_229"/>
          <p:cNvGraphicFramePr/>
          <p:nvPr/>
        </p:nvGraphicFramePr>
        <p:xfrm>
          <a:off x="635760" y="1123920"/>
          <a:ext cx="6500520" cy="6550560"/>
        </p:xfrm>
        <a:graphic>
          <a:graphicData uri="http://schemas.openxmlformats.org/drawingml/2006/table">
            <a:tbl>
              <a:tblPr/>
              <a:tblGrid>
                <a:gridCol w="6500520"/>
              </a:tblGrid>
              <a:tr h="929520">
                <a:tc>
                  <a:txBody>
                    <a:bodyPr lIns="91080" rIns="91080" tIns="91080" bIns="91080" anchor="t">
                      <a:noAutofit/>
                    </a:bodyPr>
                    <a:p>
                      <a:pPr>
                        <a:lnSpc>
                          <a:spcPct val="115000"/>
                        </a:lnSpc>
                        <a:spcAft>
                          <a:spcPts val="1701"/>
                        </a:spcAft>
                        <a:buNone/>
                        <a:tabLst>
                          <a:tab algn="l" pos="0"/>
                        </a:tabLst>
                      </a:pPr>
                      <a:r>
                        <a:rPr b="1" lang="en" sz="1600" spc="-1" strike="noStrike">
                          <a:solidFill>
                            <a:srgbClr val="000000"/>
                          </a:solidFill>
                          <a:latin typeface="Roboto"/>
                          <a:ea typeface="Roboto"/>
                        </a:rPr>
                        <a:t>Clase: Teorema de Bayes</a:t>
                      </a:r>
                      <a:endParaRPr b="0" lang="en-US" sz="16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solidFill>
                      <a:srgbClr val="d9ead3"/>
                    </a:solidFill>
                  </a:tcPr>
                </a:tc>
              </a:tr>
              <a:tr h="2253600">
                <a:tc>
                  <a:txBody>
                    <a:bodyPr lIns="91080" rIns="91080" tIns="91080" bIns="91080" anchor="t">
                      <a:noAutofit/>
                    </a:bodyPr>
                    <a:p>
                      <a:pPr>
                        <a:lnSpc>
                          <a:spcPct val="115000"/>
                        </a:lnSpc>
                        <a:buNone/>
                        <a:tabLst>
                          <a:tab algn="l" pos="0"/>
                        </a:tabLst>
                      </a:pPr>
                      <a:r>
                        <a:rPr b="1" lang="en" sz="1200" spc="-1" strike="noStrike">
                          <a:solidFill>
                            <a:srgbClr val="000000"/>
                          </a:solidFill>
                          <a:latin typeface="Roboto"/>
                          <a:ea typeface="Roboto"/>
                        </a:rPr>
                        <a:t>Ejercicio 24: </a:t>
                      </a:r>
                      <a:endParaRPr b="0" lang="en-US" sz="1200" spc="-1" strike="noStrike">
                        <a:latin typeface="Arial"/>
                      </a:endParaRPr>
                    </a:p>
                    <a:p>
                      <a:pPr>
                        <a:lnSpc>
                          <a:spcPct val="115000"/>
                        </a:lnSpc>
                        <a:spcBef>
                          <a:spcPts val="1701"/>
                        </a:spcBef>
                        <a:buNone/>
                        <a:tabLst>
                          <a:tab algn="l" pos="0"/>
                        </a:tabLst>
                      </a:pPr>
                      <a:r>
                        <a:rPr b="0" lang="en" sz="1200" spc="-1" strike="noStrike">
                          <a:solidFill>
                            <a:srgbClr val="000000"/>
                          </a:solidFill>
                          <a:latin typeface="Roboto"/>
                          <a:ea typeface="Roboto"/>
                        </a:rPr>
                        <a:t>Carlos sabe que en su escuela:</a:t>
                      </a:r>
                      <a:endParaRPr b="0" lang="en-US" sz="1200" spc="-1" strike="noStrike">
                        <a:latin typeface="Arial"/>
                      </a:endParaRPr>
                    </a:p>
                    <a:p>
                      <a:pPr marL="457200">
                        <a:lnSpc>
                          <a:spcPct val="115000"/>
                        </a:lnSpc>
                        <a:buNone/>
                        <a:tabLst>
                          <a:tab algn="l" pos="0"/>
                        </a:tabLst>
                      </a:pPr>
                      <a:r>
                        <a:rPr b="0" lang="en" sz="1200" spc="-1" strike="noStrike">
                          <a:solidFill>
                            <a:srgbClr val="000000"/>
                          </a:solidFill>
                          <a:latin typeface="Roboto"/>
                          <a:ea typeface="Roboto"/>
                        </a:rPr>
                        <a:t>P(último año = senior )= 0.40</a:t>
                      </a:r>
                      <a:endParaRPr b="0" lang="en-US" sz="1200" spc="-1" strike="noStrike">
                        <a:latin typeface="Arial"/>
                      </a:endParaRPr>
                    </a:p>
                    <a:p>
                      <a:pPr marL="457200">
                        <a:lnSpc>
                          <a:spcPct val="115000"/>
                        </a:lnSpc>
                        <a:buNone/>
                        <a:tabLst>
                          <a:tab algn="l" pos="0"/>
                        </a:tabLst>
                      </a:pPr>
                      <a:r>
                        <a:rPr b="0" lang="en" sz="1200" spc="-1" strike="noStrike">
                          <a:solidFill>
                            <a:srgbClr val="000000"/>
                          </a:solidFill>
                          <a:latin typeface="Roboto"/>
                          <a:ea typeface="Roboto"/>
                        </a:rPr>
                        <a:t>P(jugador futbol)=0.15</a:t>
                      </a:r>
                      <a:endParaRPr b="0" lang="en-US" sz="1200" spc="-1" strike="noStrike">
                        <a:latin typeface="Arial"/>
                      </a:endParaRPr>
                    </a:p>
                    <a:p>
                      <a:pPr marL="457200">
                        <a:lnSpc>
                          <a:spcPct val="115000"/>
                        </a:lnSpc>
                        <a:buNone/>
                        <a:tabLst>
                          <a:tab algn="l" pos="0"/>
                        </a:tabLst>
                      </a:pPr>
                      <a:r>
                        <a:rPr b="0" lang="en" sz="1200" spc="-1" strike="noStrike">
                          <a:solidFill>
                            <a:srgbClr val="000000"/>
                          </a:solidFill>
                          <a:latin typeface="Roboto"/>
                          <a:ea typeface="Roboto"/>
                        </a:rPr>
                        <a:t>P(juega fútbol y es de último año)=0.05</a:t>
                      </a:r>
                      <a:endParaRPr b="0" lang="en-US" sz="1200" spc="-1" strike="noStrike">
                        <a:latin typeface="Arial"/>
                      </a:endParaRPr>
                    </a:p>
                    <a:p>
                      <a:pPr marL="457200">
                        <a:lnSpc>
                          <a:spcPct val="115000"/>
                        </a:lnSpc>
                        <a:buNone/>
                        <a:tabLst>
                          <a:tab algn="l" pos="0"/>
                        </a:tabLst>
                      </a:pPr>
                      <a:endParaRPr b="0" lang="en-US" sz="1200" spc="-1" strike="noStrike">
                        <a:latin typeface="Arial"/>
                      </a:endParaRPr>
                    </a:p>
                    <a:p>
                      <a:pPr>
                        <a:lnSpc>
                          <a:spcPct val="115000"/>
                        </a:lnSpc>
                        <a:buNone/>
                        <a:tabLst>
                          <a:tab algn="l" pos="0"/>
                        </a:tabLst>
                      </a:pPr>
                      <a:r>
                        <a:rPr b="0" lang="en" sz="1200" spc="-1" strike="noStrike">
                          <a:solidFill>
                            <a:srgbClr val="000000"/>
                          </a:solidFill>
                          <a:latin typeface="Roboto"/>
                          <a:ea typeface="Roboto"/>
                        </a:rPr>
                        <a:t>Busca la probabilidad de P(último año | juega fútbol) y resume por qué el teorema de Bayes podría ser o no usado para resolver el problema.</a:t>
                      </a:r>
                      <a:endParaRPr b="0" lang="en-US" sz="12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noFill/>
                  </a:tcPr>
                </a:tc>
              </a:tr>
              <a:tr h="3367440">
                <a:tc>
                  <a:txBody>
                    <a:bodyPr lIns="91080" rIns="91080" tIns="91080" bIns="91080" anchor="t">
                      <a:noAutofit/>
                    </a:bodyPr>
                    <a:p>
                      <a:pPr>
                        <a:lnSpc>
                          <a:spcPct val="115000"/>
                        </a:lnSpc>
                        <a:buNone/>
                        <a:tabLst>
                          <a:tab algn="l" pos="0"/>
                        </a:tabLst>
                      </a:pPr>
                      <a:r>
                        <a:rPr b="1" lang="en" sz="1200" spc="-1" strike="noStrike">
                          <a:solidFill>
                            <a:srgbClr val="000000"/>
                          </a:solidFill>
                          <a:latin typeface="Roboto"/>
                          <a:ea typeface="Roboto"/>
                        </a:rPr>
                        <a:t>Respuesta:</a:t>
                      </a:r>
                      <a:r>
                        <a:rPr b="0" lang="en" sz="1400" spc="-1" strike="noStrike">
                          <a:solidFill>
                            <a:srgbClr val="000000"/>
                          </a:solidFill>
                          <a:latin typeface="Arial"/>
                          <a:ea typeface="Arial"/>
                        </a:rPr>
                        <a:t> </a:t>
                      </a:r>
                      <a:endParaRPr b="0" lang="en-US" sz="1400" spc="-1" strike="noStrike">
                        <a:latin typeface="Arial"/>
                      </a:endParaRPr>
                    </a:p>
                    <a:p>
                      <a:pPr>
                        <a:lnSpc>
                          <a:spcPct val="115000"/>
                        </a:lnSpc>
                        <a:spcBef>
                          <a:spcPts val="1701"/>
                        </a:spcBef>
                        <a:spcAft>
                          <a:spcPts val="1701"/>
                        </a:spcAft>
                        <a:buNone/>
                        <a:tabLst>
                          <a:tab algn="l" pos="0"/>
                        </a:tabLst>
                      </a:pPr>
                      <a:endParaRPr b="0" lang="en-US" sz="14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noFill/>
                  </a:tcPr>
                </a:tc>
              </a:tr>
            </a:tbl>
          </a:graphicData>
        </a:graphic>
      </p:graphicFrame>
      <p:sp>
        <p:nvSpPr>
          <p:cNvPr id="179" name="PlaceHolder 2"/>
          <p:cNvSpPr>
            <a:spLocks noGrp="1"/>
          </p:cNvSpPr>
          <p:nvPr>
            <p:ph type="title"/>
          </p:nvPr>
        </p:nvSpPr>
        <p:spPr>
          <a:xfrm>
            <a:off x="621000" y="40680"/>
            <a:ext cx="5328720" cy="478080"/>
          </a:xfrm>
          <a:prstGeom prst="rect">
            <a:avLst/>
          </a:prstGeom>
          <a:noFill/>
          <a:ln w="0">
            <a:noFill/>
          </a:ln>
        </p:spPr>
        <p:txBody>
          <a:bodyPr lIns="128160" rIns="128160" tIns="128160" bIns="128160" anchor="t">
            <a:noAutofit/>
          </a:bodyPr>
          <a:p>
            <a:pPr>
              <a:lnSpc>
                <a:spcPct val="100000"/>
              </a:lnSpc>
              <a:buNone/>
              <a:tabLst>
                <a:tab algn="l" pos="0"/>
              </a:tabLst>
            </a:pPr>
            <a:r>
              <a:rPr b="1" lang="en" sz="1350" spc="-1" strike="noStrike">
                <a:solidFill>
                  <a:srgbClr val="ffffff"/>
                </a:solidFill>
                <a:latin typeface="IBM Plex Sans"/>
                <a:ea typeface="IBM Plex Sans"/>
              </a:rPr>
              <a:t>Curso de Estadística y Probabilidad</a:t>
            </a:r>
            <a:endParaRPr b="0" lang="en-US" sz="1350" spc="-1" strike="noStrike">
              <a:solidFill>
                <a:srgbClr val="000000"/>
              </a:solidFill>
              <a:latin typeface="Arial"/>
            </a:endParaRPr>
          </a:p>
        </p:txBody>
      </p:sp>
      <p:pic>
        <p:nvPicPr>
          <p:cNvPr id="180" name="Google Shape;219;g230b0e9b9b5_1_229" descr=""/>
          <p:cNvPicPr/>
          <p:nvPr/>
        </p:nvPicPr>
        <p:blipFill>
          <a:blip r:embed="rId1"/>
          <a:stretch/>
        </p:blipFill>
        <p:spPr>
          <a:xfrm>
            <a:off x="341640" y="109080"/>
            <a:ext cx="341280" cy="34128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subTitle"/>
          </p:nvPr>
        </p:nvSpPr>
        <p:spPr>
          <a:xfrm>
            <a:off x="1221480" y="9579960"/>
            <a:ext cx="5328720" cy="478080"/>
          </a:xfrm>
          <a:prstGeom prst="rect">
            <a:avLst/>
          </a:prstGeom>
          <a:noFill/>
          <a:ln w="0">
            <a:noFill/>
          </a:ln>
        </p:spPr>
        <p:txBody>
          <a:bodyPr lIns="128160" rIns="128160" tIns="128160" bIns="128160" anchor="t">
            <a:normAutofit fontScale="24000"/>
          </a:bodyPr>
          <a:p>
            <a:pPr algn="ctr">
              <a:lnSpc>
                <a:spcPct val="115000"/>
              </a:lnSpc>
              <a:spcAft>
                <a:spcPts val="1701"/>
              </a:spcAft>
              <a:buNone/>
              <a:tabLst>
                <a:tab algn="l" pos="0"/>
              </a:tabLst>
            </a:pPr>
            <a:r>
              <a:rPr b="0" lang="en" sz="5200" spc="-1" strike="noStrike">
                <a:solidFill>
                  <a:srgbClr val="ffffff"/>
                </a:solidFill>
                <a:latin typeface="IBM Plex Sans"/>
                <a:ea typeface="IBM Plex Sans"/>
              </a:rPr>
              <a:t>platzi.com/estadistica</a:t>
            </a:r>
            <a:endParaRPr b="0" lang="en-US" sz="5200" spc="-1" strike="noStrike">
              <a:latin typeface="Arial"/>
            </a:endParaRPr>
          </a:p>
        </p:txBody>
      </p:sp>
      <p:graphicFrame>
        <p:nvGraphicFramePr>
          <p:cNvPr id="182" name="Google Shape;225;g230b0e9b9b5_1_238"/>
          <p:cNvGraphicFramePr/>
          <p:nvPr/>
        </p:nvGraphicFramePr>
        <p:xfrm>
          <a:off x="635760" y="1123920"/>
          <a:ext cx="6500520" cy="5369400"/>
        </p:xfrm>
        <a:graphic>
          <a:graphicData uri="http://schemas.openxmlformats.org/drawingml/2006/table">
            <a:tbl>
              <a:tblPr/>
              <a:tblGrid>
                <a:gridCol w="6500520"/>
              </a:tblGrid>
              <a:tr h="929520">
                <a:tc>
                  <a:txBody>
                    <a:bodyPr lIns="91080" rIns="91080" tIns="91080" bIns="91080" anchor="t">
                      <a:noAutofit/>
                    </a:bodyPr>
                    <a:p>
                      <a:pPr>
                        <a:lnSpc>
                          <a:spcPct val="115000"/>
                        </a:lnSpc>
                        <a:spcAft>
                          <a:spcPts val="1701"/>
                        </a:spcAft>
                        <a:buNone/>
                        <a:tabLst>
                          <a:tab algn="l" pos="0"/>
                        </a:tabLst>
                      </a:pPr>
                      <a:r>
                        <a:rPr b="1" lang="en" sz="1600" spc="-1" strike="noStrike">
                          <a:solidFill>
                            <a:srgbClr val="000000"/>
                          </a:solidFill>
                          <a:latin typeface="Roboto"/>
                          <a:ea typeface="Roboto"/>
                        </a:rPr>
                        <a:t>Clase: Combinaciones y permutaciones</a:t>
                      </a:r>
                      <a:endParaRPr b="0" lang="en-US" sz="16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solidFill>
                      <a:srgbClr val="d9ead3"/>
                    </a:solidFill>
                  </a:tcPr>
                </a:tc>
              </a:tr>
              <a:tr h="1072440">
                <a:tc>
                  <a:txBody>
                    <a:bodyPr lIns="91080" rIns="91080" tIns="91080" bIns="91080" anchor="t">
                      <a:noAutofit/>
                    </a:bodyPr>
                    <a:p>
                      <a:pPr>
                        <a:lnSpc>
                          <a:spcPct val="115000"/>
                        </a:lnSpc>
                        <a:buNone/>
                        <a:tabLst>
                          <a:tab algn="l" pos="0"/>
                        </a:tabLst>
                      </a:pPr>
                      <a:r>
                        <a:rPr b="1" lang="en" sz="1200" spc="-1" strike="noStrike">
                          <a:solidFill>
                            <a:srgbClr val="000000"/>
                          </a:solidFill>
                          <a:latin typeface="Roboto"/>
                          <a:ea typeface="Roboto"/>
                        </a:rPr>
                        <a:t>Ejercicio 25: </a:t>
                      </a:r>
                      <a:endParaRPr b="0" lang="en-US" sz="1200" spc="-1" strike="noStrike">
                        <a:latin typeface="Arial"/>
                      </a:endParaRPr>
                    </a:p>
                    <a:p>
                      <a:pPr>
                        <a:lnSpc>
                          <a:spcPct val="115000"/>
                        </a:lnSpc>
                        <a:spcBef>
                          <a:spcPts val="1701"/>
                        </a:spcBef>
                        <a:buNone/>
                        <a:tabLst>
                          <a:tab algn="l" pos="0"/>
                        </a:tabLst>
                      </a:pPr>
                      <a:r>
                        <a:rPr b="0" lang="en" sz="1200" spc="-1" strike="noStrike">
                          <a:solidFill>
                            <a:srgbClr val="000000"/>
                          </a:solidFill>
                          <a:latin typeface="Roboto"/>
                          <a:ea typeface="Roboto"/>
                        </a:rPr>
                        <a:t>¿Qué tan grande es la permutación de 2 en 5  comparado a su combinación?</a:t>
                      </a:r>
                      <a:endParaRPr b="0" lang="en-US" sz="12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noFill/>
                  </a:tcPr>
                </a:tc>
              </a:tr>
              <a:tr h="3367440">
                <a:tc>
                  <a:txBody>
                    <a:bodyPr lIns="91080" rIns="91080" tIns="91080" bIns="91080" anchor="t">
                      <a:noAutofit/>
                    </a:bodyPr>
                    <a:p>
                      <a:pPr>
                        <a:lnSpc>
                          <a:spcPct val="115000"/>
                        </a:lnSpc>
                        <a:buNone/>
                        <a:tabLst>
                          <a:tab algn="l" pos="0"/>
                        </a:tabLst>
                      </a:pPr>
                      <a:r>
                        <a:rPr b="1" lang="en" sz="1200" spc="-1" strike="noStrike">
                          <a:solidFill>
                            <a:srgbClr val="000000"/>
                          </a:solidFill>
                          <a:latin typeface="Roboto"/>
                          <a:ea typeface="Roboto"/>
                        </a:rPr>
                        <a:t>Respuesta:</a:t>
                      </a:r>
                      <a:r>
                        <a:rPr b="0" lang="en" sz="1400" spc="-1" strike="noStrike">
                          <a:solidFill>
                            <a:srgbClr val="000000"/>
                          </a:solidFill>
                          <a:latin typeface="Arial"/>
                          <a:ea typeface="Arial"/>
                        </a:rPr>
                        <a:t> </a:t>
                      </a:r>
                      <a:endParaRPr b="0" lang="en-US" sz="1400" spc="-1" strike="noStrike">
                        <a:latin typeface="Arial"/>
                      </a:endParaRPr>
                    </a:p>
                    <a:p>
                      <a:pPr>
                        <a:lnSpc>
                          <a:spcPct val="115000"/>
                        </a:lnSpc>
                        <a:spcBef>
                          <a:spcPts val="1701"/>
                        </a:spcBef>
                        <a:spcAft>
                          <a:spcPts val="1701"/>
                        </a:spcAft>
                        <a:buNone/>
                        <a:tabLst>
                          <a:tab algn="l" pos="0"/>
                        </a:tabLst>
                      </a:pPr>
                      <a:endParaRPr b="0" lang="en-US" sz="14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noFill/>
                  </a:tcPr>
                </a:tc>
              </a:tr>
            </a:tbl>
          </a:graphicData>
        </a:graphic>
      </p:graphicFrame>
      <p:sp>
        <p:nvSpPr>
          <p:cNvPr id="183" name="PlaceHolder 2"/>
          <p:cNvSpPr>
            <a:spLocks noGrp="1"/>
          </p:cNvSpPr>
          <p:nvPr>
            <p:ph type="title"/>
          </p:nvPr>
        </p:nvSpPr>
        <p:spPr>
          <a:xfrm>
            <a:off x="621000" y="40680"/>
            <a:ext cx="5328720" cy="478080"/>
          </a:xfrm>
          <a:prstGeom prst="rect">
            <a:avLst/>
          </a:prstGeom>
          <a:noFill/>
          <a:ln w="0">
            <a:noFill/>
          </a:ln>
        </p:spPr>
        <p:txBody>
          <a:bodyPr lIns="128160" rIns="128160" tIns="128160" bIns="128160" anchor="t">
            <a:noAutofit/>
          </a:bodyPr>
          <a:p>
            <a:pPr>
              <a:lnSpc>
                <a:spcPct val="100000"/>
              </a:lnSpc>
              <a:buNone/>
              <a:tabLst>
                <a:tab algn="l" pos="0"/>
              </a:tabLst>
            </a:pPr>
            <a:r>
              <a:rPr b="1" lang="en" sz="1350" spc="-1" strike="noStrike">
                <a:solidFill>
                  <a:srgbClr val="ffffff"/>
                </a:solidFill>
                <a:latin typeface="IBM Plex Sans"/>
                <a:ea typeface="IBM Plex Sans"/>
              </a:rPr>
              <a:t>Curso de Estadística y Probabilidad</a:t>
            </a:r>
            <a:endParaRPr b="0" lang="en-US" sz="1350" spc="-1" strike="noStrike">
              <a:solidFill>
                <a:srgbClr val="000000"/>
              </a:solidFill>
              <a:latin typeface="Arial"/>
            </a:endParaRPr>
          </a:p>
        </p:txBody>
      </p:sp>
      <p:pic>
        <p:nvPicPr>
          <p:cNvPr id="184" name="Google Shape;227;g230b0e9b9b5_1_238" descr=""/>
          <p:cNvPicPr/>
          <p:nvPr/>
        </p:nvPicPr>
        <p:blipFill>
          <a:blip r:embed="rId1"/>
          <a:stretch/>
        </p:blipFill>
        <p:spPr>
          <a:xfrm>
            <a:off x="341640" y="109080"/>
            <a:ext cx="341280" cy="34128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type="subTitle"/>
          </p:nvPr>
        </p:nvSpPr>
        <p:spPr>
          <a:xfrm>
            <a:off x="1221480" y="9579960"/>
            <a:ext cx="5328720" cy="478080"/>
          </a:xfrm>
          <a:prstGeom prst="rect">
            <a:avLst/>
          </a:prstGeom>
          <a:noFill/>
          <a:ln w="0">
            <a:noFill/>
          </a:ln>
        </p:spPr>
        <p:txBody>
          <a:bodyPr lIns="128160" rIns="128160" tIns="128160" bIns="128160" anchor="t">
            <a:normAutofit fontScale="24000"/>
          </a:bodyPr>
          <a:p>
            <a:pPr algn="ctr">
              <a:lnSpc>
                <a:spcPct val="115000"/>
              </a:lnSpc>
              <a:spcAft>
                <a:spcPts val="1701"/>
              </a:spcAft>
              <a:buNone/>
              <a:tabLst>
                <a:tab algn="l" pos="0"/>
              </a:tabLst>
            </a:pPr>
            <a:r>
              <a:rPr b="0" lang="en" sz="5200" spc="-1" strike="noStrike">
                <a:solidFill>
                  <a:srgbClr val="ffffff"/>
                </a:solidFill>
                <a:latin typeface="IBM Plex Sans"/>
                <a:ea typeface="IBM Plex Sans"/>
              </a:rPr>
              <a:t>platzi.com/estadistica</a:t>
            </a:r>
            <a:endParaRPr b="0" lang="en-US" sz="5200" spc="-1" strike="noStrike">
              <a:latin typeface="Arial"/>
            </a:endParaRPr>
          </a:p>
        </p:txBody>
      </p:sp>
      <p:graphicFrame>
        <p:nvGraphicFramePr>
          <p:cNvPr id="186" name="Google Shape;233;g230b0e9b9b5_1_248"/>
          <p:cNvGraphicFramePr/>
          <p:nvPr/>
        </p:nvGraphicFramePr>
        <p:xfrm>
          <a:off x="635760" y="1123920"/>
          <a:ext cx="6500520" cy="5369400"/>
        </p:xfrm>
        <a:graphic>
          <a:graphicData uri="http://schemas.openxmlformats.org/drawingml/2006/table">
            <a:tbl>
              <a:tblPr/>
              <a:tblGrid>
                <a:gridCol w="6500520"/>
              </a:tblGrid>
              <a:tr h="929520">
                <a:tc>
                  <a:txBody>
                    <a:bodyPr lIns="91080" rIns="91080" tIns="91080" bIns="91080" anchor="t">
                      <a:noAutofit/>
                    </a:bodyPr>
                    <a:p>
                      <a:pPr>
                        <a:lnSpc>
                          <a:spcPct val="115000"/>
                        </a:lnSpc>
                        <a:spcAft>
                          <a:spcPts val="1701"/>
                        </a:spcAft>
                        <a:buNone/>
                        <a:tabLst>
                          <a:tab algn="l" pos="0"/>
                        </a:tabLst>
                      </a:pPr>
                      <a:r>
                        <a:rPr b="1" lang="en" sz="1600" spc="-1" strike="noStrike">
                          <a:solidFill>
                            <a:srgbClr val="000000"/>
                          </a:solidFill>
                          <a:latin typeface="Roboto"/>
                          <a:ea typeface="Roboto"/>
                        </a:rPr>
                        <a:t>Clase: Combinaciones y permutaciones</a:t>
                      </a:r>
                      <a:endParaRPr b="0" lang="en-US" sz="16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solidFill>
                      <a:srgbClr val="d9ead3"/>
                    </a:solidFill>
                  </a:tcPr>
                </a:tc>
              </a:tr>
              <a:tr h="2040120">
                <a:tc>
                  <a:txBody>
                    <a:bodyPr lIns="91080" rIns="91080" tIns="91080" bIns="91080" anchor="t">
                      <a:noAutofit/>
                    </a:bodyPr>
                    <a:p>
                      <a:pPr>
                        <a:lnSpc>
                          <a:spcPct val="115000"/>
                        </a:lnSpc>
                        <a:buNone/>
                        <a:tabLst>
                          <a:tab algn="l" pos="0"/>
                        </a:tabLst>
                      </a:pPr>
                      <a:r>
                        <a:rPr b="1" lang="en" sz="1200" spc="-1" strike="noStrike">
                          <a:solidFill>
                            <a:srgbClr val="000000"/>
                          </a:solidFill>
                          <a:latin typeface="Roboto"/>
                          <a:ea typeface="Roboto"/>
                        </a:rPr>
                        <a:t>Ejercicio 26: </a:t>
                      </a:r>
                      <a:endParaRPr b="0" lang="en-US" sz="1200" spc="-1" strike="noStrike">
                        <a:latin typeface="Arial"/>
                      </a:endParaRPr>
                    </a:p>
                    <a:p>
                      <a:pPr>
                        <a:lnSpc>
                          <a:spcPct val="115000"/>
                        </a:lnSpc>
                        <a:spcBef>
                          <a:spcPts val="1701"/>
                        </a:spcBef>
                        <a:buNone/>
                        <a:tabLst>
                          <a:tab algn="l" pos="0"/>
                        </a:tabLst>
                      </a:pPr>
                      <a:r>
                        <a:rPr b="0" lang="en" sz="1200" spc="-1" strike="noStrike">
                          <a:solidFill>
                            <a:srgbClr val="000000"/>
                          </a:solidFill>
                          <a:latin typeface="Roboto"/>
                          <a:ea typeface="Roboto"/>
                        </a:rPr>
                        <a:t>El equipo de baloncesto femenino de la escuela secundaria tiene 8 jugadoras, 5 de las cuales son seniors. Necesitan averiguar qué senior será la capitana y qué senior será la co-capitana. Para que sea justo, eligen a dos jugadoras de un sombrero. La primera sorteada será capitana y la segunda será co-capitana. </a:t>
                      </a:r>
                      <a:endParaRPr b="0" lang="en-US" sz="1200" spc="-1" strike="noStrike">
                        <a:latin typeface="Arial"/>
                      </a:endParaRPr>
                    </a:p>
                    <a:p>
                      <a:pPr>
                        <a:lnSpc>
                          <a:spcPct val="115000"/>
                        </a:lnSpc>
                        <a:buNone/>
                        <a:tabLst>
                          <a:tab algn="l" pos="0"/>
                        </a:tabLst>
                      </a:pPr>
                      <a:endParaRPr b="0" lang="en-US" sz="1200" spc="-1" strike="noStrike">
                        <a:latin typeface="Arial"/>
                      </a:endParaRPr>
                    </a:p>
                    <a:p>
                      <a:pPr>
                        <a:lnSpc>
                          <a:spcPct val="115000"/>
                        </a:lnSpc>
                        <a:buNone/>
                        <a:tabLst>
                          <a:tab algn="l" pos="0"/>
                        </a:tabLst>
                      </a:pPr>
                      <a:r>
                        <a:rPr b="0" lang="en" sz="1200" spc="-1" strike="noStrike">
                          <a:solidFill>
                            <a:srgbClr val="000000"/>
                          </a:solidFill>
                          <a:latin typeface="Roboto"/>
                          <a:ea typeface="Roboto"/>
                        </a:rPr>
                        <a:t>¿Cuántas parejas diferentes de capitana/co-capitana son posibles?</a:t>
                      </a:r>
                      <a:endParaRPr b="0" lang="en-US" sz="1200" spc="-1" strike="noStrike">
                        <a:latin typeface="Arial"/>
                      </a:endParaRPr>
                    </a:p>
                    <a:p>
                      <a:pPr>
                        <a:lnSpc>
                          <a:spcPct val="115000"/>
                        </a:lnSpc>
                        <a:buNone/>
                        <a:tabLst>
                          <a:tab algn="l" pos="0"/>
                        </a:tabLst>
                      </a:pPr>
                      <a:endParaRPr b="0" lang="en-US" sz="12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noFill/>
                  </a:tcPr>
                </a:tc>
              </a:tr>
              <a:tr h="3367080">
                <a:tc>
                  <a:txBody>
                    <a:bodyPr lIns="91080" rIns="91080" tIns="91080" bIns="91080" anchor="t">
                      <a:noAutofit/>
                    </a:bodyPr>
                    <a:p>
                      <a:pPr>
                        <a:lnSpc>
                          <a:spcPct val="115000"/>
                        </a:lnSpc>
                        <a:buNone/>
                        <a:tabLst>
                          <a:tab algn="l" pos="0"/>
                        </a:tabLst>
                      </a:pPr>
                      <a:r>
                        <a:rPr b="1" lang="en" sz="1200" spc="-1" strike="noStrike">
                          <a:solidFill>
                            <a:srgbClr val="000000"/>
                          </a:solidFill>
                          <a:latin typeface="Roboto"/>
                          <a:ea typeface="Roboto"/>
                        </a:rPr>
                        <a:t>Respuesta:</a:t>
                      </a:r>
                      <a:r>
                        <a:rPr b="0" lang="en" sz="1400" spc="-1" strike="noStrike">
                          <a:solidFill>
                            <a:srgbClr val="000000"/>
                          </a:solidFill>
                          <a:latin typeface="Arial"/>
                          <a:ea typeface="Arial"/>
                        </a:rPr>
                        <a:t> </a:t>
                      </a:r>
                      <a:endParaRPr b="0" lang="en-US" sz="1400" spc="-1" strike="noStrike">
                        <a:latin typeface="Arial"/>
                      </a:endParaRPr>
                    </a:p>
                    <a:p>
                      <a:pPr>
                        <a:lnSpc>
                          <a:spcPct val="115000"/>
                        </a:lnSpc>
                        <a:spcBef>
                          <a:spcPts val="1701"/>
                        </a:spcBef>
                        <a:spcAft>
                          <a:spcPts val="1701"/>
                        </a:spcAft>
                        <a:buNone/>
                        <a:tabLst>
                          <a:tab algn="l" pos="0"/>
                        </a:tabLst>
                      </a:pPr>
                      <a:endParaRPr b="0" lang="en-US" sz="14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noFill/>
                  </a:tcPr>
                </a:tc>
              </a:tr>
            </a:tbl>
          </a:graphicData>
        </a:graphic>
      </p:graphicFrame>
      <p:sp>
        <p:nvSpPr>
          <p:cNvPr id="187" name="PlaceHolder 2"/>
          <p:cNvSpPr>
            <a:spLocks noGrp="1"/>
          </p:cNvSpPr>
          <p:nvPr>
            <p:ph type="title"/>
          </p:nvPr>
        </p:nvSpPr>
        <p:spPr>
          <a:xfrm>
            <a:off x="621000" y="40680"/>
            <a:ext cx="5328720" cy="478080"/>
          </a:xfrm>
          <a:prstGeom prst="rect">
            <a:avLst/>
          </a:prstGeom>
          <a:noFill/>
          <a:ln w="0">
            <a:noFill/>
          </a:ln>
        </p:spPr>
        <p:txBody>
          <a:bodyPr lIns="128160" rIns="128160" tIns="128160" bIns="128160" anchor="t">
            <a:noAutofit/>
          </a:bodyPr>
          <a:p>
            <a:pPr>
              <a:lnSpc>
                <a:spcPct val="100000"/>
              </a:lnSpc>
              <a:buNone/>
              <a:tabLst>
                <a:tab algn="l" pos="0"/>
              </a:tabLst>
            </a:pPr>
            <a:r>
              <a:rPr b="1" lang="en" sz="1350" spc="-1" strike="noStrike">
                <a:solidFill>
                  <a:srgbClr val="ffffff"/>
                </a:solidFill>
                <a:latin typeface="IBM Plex Sans"/>
                <a:ea typeface="IBM Plex Sans"/>
              </a:rPr>
              <a:t>Curso de Estadística y Probabilidad</a:t>
            </a:r>
            <a:endParaRPr b="0" lang="en-US" sz="1350" spc="-1" strike="noStrike">
              <a:solidFill>
                <a:srgbClr val="000000"/>
              </a:solidFill>
              <a:latin typeface="Arial"/>
            </a:endParaRPr>
          </a:p>
        </p:txBody>
      </p:sp>
      <p:pic>
        <p:nvPicPr>
          <p:cNvPr id="188" name="Google Shape;235;g230b0e9b9b5_1_248" descr=""/>
          <p:cNvPicPr/>
          <p:nvPr/>
        </p:nvPicPr>
        <p:blipFill>
          <a:blip r:embed="rId1"/>
          <a:stretch/>
        </p:blipFill>
        <p:spPr>
          <a:xfrm>
            <a:off x="341640" y="109080"/>
            <a:ext cx="341280" cy="341280"/>
          </a:xfrm>
          <a:prstGeom prst="rect">
            <a:avLst/>
          </a:prstGeom>
          <a:ln w="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PlaceHolder 1"/>
          <p:cNvSpPr>
            <a:spLocks noGrp="1"/>
          </p:cNvSpPr>
          <p:nvPr>
            <p:ph type="subTitle"/>
          </p:nvPr>
        </p:nvSpPr>
        <p:spPr>
          <a:xfrm>
            <a:off x="1221480" y="9579960"/>
            <a:ext cx="5328720" cy="478080"/>
          </a:xfrm>
          <a:prstGeom prst="rect">
            <a:avLst/>
          </a:prstGeom>
          <a:noFill/>
          <a:ln w="0">
            <a:noFill/>
          </a:ln>
        </p:spPr>
        <p:txBody>
          <a:bodyPr lIns="128160" rIns="128160" tIns="128160" bIns="128160" anchor="t">
            <a:normAutofit fontScale="24000"/>
          </a:bodyPr>
          <a:p>
            <a:pPr algn="ctr">
              <a:lnSpc>
                <a:spcPct val="115000"/>
              </a:lnSpc>
              <a:spcAft>
                <a:spcPts val="1701"/>
              </a:spcAft>
              <a:buNone/>
              <a:tabLst>
                <a:tab algn="l" pos="0"/>
              </a:tabLst>
            </a:pPr>
            <a:r>
              <a:rPr b="0" lang="en" sz="5200" spc="-1" strike="noStrike">
                <a:solidFill>
                  <a:srgbClr val="ffffff"/>
                </a:solidFill>
                <a:latin typeface="IBM Plex Sans"/>
                <a:ea typeface="IBM Plex Sans"/>
              </a:rPr>
              <a:t>platzi.com/estadistica</a:t>
            </a:r>
            <a:endParaRPr b="0" lang="en-US" sz="5200" spc="-1" strike="noStrike">
              <a:latin typeface="Arial"/>
            </a:endParaRPr>
          </a:p>
        </p:txBody>
      </p:sp>
      <p:graphicFrame>
        <p:nvGraphicFramePr>
          <p:cNvPr id="190" name="Google Shape;241;g230b0e9b9b5_1_256"/>
          <p:cNvGraphicFramePr/>
          <p:nvPr/>
        </p:nvGraphicFramePr>
        <p:xfrm>
          <a:off x="635760" y="1123920"/>
          <a:ext cx="6500520" cy="8280000"/>
        </p:xfrm>
        <a:graphic>
          <a:graphicData uri="http://schemas.openxmlformats.org/drawingml/2006/table">
            <a:tbl>
              <a:tblPr/>
              <a:tblGrid>
                <a:gridCol w="6500520"/>
              </a:tblGrid>
              <a:tr h="929520">
                <a:tc>
                  <a:txBody>
                    <a:bodyPr lIns="91080" rIns="91080" tIns="91080" bIns="91080" anchor="t">
                      <a:noAutofit/>
                    </a:bodyPr>
                    <a:p>
                      <a:pPr>
                        <a:lnSpc>
                          <a:spcPct val="115000"/>
                        </a:lnSpc>
                        <a:spcAft>
                          <a:spcPts val="1701"/>
                        </a:spcAft>
                        <a:buNone/>
                        <a:tabLst>
                          <a:tab algn="l" pos="0"/>
                        </a:tabLst>
                      </a:pPr>
                      <a:r>
                        <a:rPr b="1" lang="en" sz="1600" spc="-1" strike="noStrike">
                          <a:solidFill>
                            <a:srgbClr val="000000"/>
                          </a:solidFill>
                          <a:latin typeface="Roboto"/>
                          <a:ea typeface="Roboto"/>
                        </a:rPr>
                        <a:t>Clase: Gráficos de dispersión e introducción a la regresión</a:t>
                      </a:r>
                      <a:endParaRPr b="0" lang="en-US" sz="16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solidFill>
                      <a:srgbClr val="d9ead3"/>
                    </a:solidFill>
                  </a:tcPr>
                </a:tc>
              </a:tr>
              <a:tr h="4383000">
                <a:tc>
                  <a:txBody>
                    <a:bodyPr lIns="91080" rIns="91080" tIns="91080" bIns="91080" anchor="t">
                      <a:noAutofit/>
                    </a:bodyPr>
                    <a:p>
                      <a:pPr>
                        <a:lnSpc>
                          <a:spcPct val="115000"/>
                        </a:lnSpc>
                        <a:buNone/>
                        <a:tabLst>
                          <a:tab algn="l" pos="0"/>
                        </a:tabLst>
                      </a:pPr>
                      <a:r>
                        <a:rPr b="1" lang="en" sz="1200" spc="-1" strike="noStrike">
                          <a:solidFill>
                            <a:srgbClr val="000000"/>
                          </a:solidFill>
                          <a:latin typeface="Roboto"/>
                          <a:ea typeface="Roboto"/>
                        </a:rPr>
                        <a:t>Ejercicio 27: </a:t>
                      </a:r>
                      <a:endParaRPr b="0" lang="en-US" sz="1200" spc="-1" strike="noStrike">
                        <a:latin typeface="Arial"/>
                      </a:endParaRPr>
                    </a:p>
                    <a:p>
                      <a:pPr>
                        <a:lnSpc>
                          <a:spcPct val="115000"/>
                        </a:lnSpc>
                        <a:spcBef>
                          <a:spcPts val="1701"/>
                        </a:spcBef>
                        <a:buNone/>
                        <a:tabLst>
                          <a:tab algn="l" pos="0"/>
                        </a:tabLst>
                      </a:pPr>
                      <a:r>
                        <a:rPr b="0" lang="en" sz="1200" spc="-1" strike="noStrike">
                          <a:solidFill>
                            <a:srgbClr val="000000"/>
                          </a:solidFill>
                          <a:latin typeface="Roboto"/>
                          <a:ea typeface="Roboto"/>
                        </a:rPr>
                        <a:t>La siguiente tabla mide el peso en libras y la altura en centímetros a bebés y niñas de 3 meses. </a:t>
                      </a:r>
                      <a:endParaRPr b="0" lang="en-US" sz="1200" spc="-1" strike="noStrike">
                        <a:latin typeface="Arial"/>
                      </a:endParaRPr>
                    </a:p>
                    <a:p>
                      <a:pPr>
                        <a:lnSpc>
                          <a:spcPct val="115000"/>
                        </a:lnSpc>
                        <a:buNone/>
                        <a:tabLst>
                          <a:tab algn="l" pos="0"/>
                        </a:tabLst>
                      </a:pPr>
                      <a:endParaRPr b="0" lang="en-US" sz="1200" spc="-1" strike="noStrike">
                        <a:latin typeface="Arial"/>
                      </a:endParaRPr>
                    </a:p>
                    <a:p>
                      <a:pPr>
                        <a:lnSpc>
                          <a:spcPct val="115000"/>
                        </a:lnSpc>
                        <a:buNone/>
                        <a:tabLst>
                          <a:tab algn="l" pos="0"/>
                        </a:tabLst>
                      </a:pPr>
                      <a:r>
                        <a:rPr b="0" lang="en" sz="1200" spc="-1" strike="noStrike">
                          <a:solidFill>
                            <a:srgbClr val="000000"/>
                          </a:solidFill>
                          <a:latin typeface="Roboto"/>
                          <a:ea typeface="Roboto"/>
                        </a:rPr>
                        <a:t>Grafica los puntos de la misma en un gráfico de dispersión y describe la tendencia lo más detallado posible con base en tus observaciones.</a:t>
                      </a:r>
                      <a:endParaRPr b="0" lang="en-US" sz="1200" spc="-1" strike="noStrike">
                        <a:latin typeface="Arial"/>
                      </a:endParaRPr>
                    </a:p>
                    <a:p>
                      <a:pPr>
                        <a:lnSpc>
                          <a:spcPct val="115000"/>
                        </a:lnSpc>
                        <a:buNone/>
                        <a:tabLst>
                          <a:tab algn="l" pos="0"/>
                        </a:tabLst>
                      </a:pPr>
                      <a:endParaRPr b="0" lang="en-US" sz="1200" spc="-1" strike="noStrike">
                        <a:latin typeface="Arial"/>
                      </a:endParaRPr>
                    </a:p>
                    <a:p>
                      <a:pPr>
                        <a:lnSpc>
                          <a:spcPct val="115000"/>
                        </a:lnSpc>
                        <a:buNone/>
                        <a:tabLst>
                          <a:tab algn="l" pos="0"/>
                        </a:tabLst>
                      </a:pPr>
                      <a:endParaRPr b="0" lang="en-US" sz="1200" spc="-1" strike="noStrike">
                        <a:latin typeface="Arial"/>
                      </a:endParaRPr>
                    </a:p>
                    <a:p>
                      <a:pPr>
                        <a:lnSpc>
                          <a:spcPct val="115000"/>
                        </a:lnSpc>
                        <a:buNone/>
                        <a:tabLst>
                          <a:tab algn="l" pos="0"/>
                        </a:tabLst>
                      </a:pPr>
                      <a:endParaRPr b="0" lang="en-US" sz="1200" spc="-1" strike="noStrike">
                        <a:latin typeface="Arial"/>
                      </a:endParaRPr>
                    </a:p>
                    <a:p>
                      <a:pPr>
                        <a:lnSpc>
                          <a:spcPct val="115000"/>
                        </a:lnSpc>
                        <a:buNone/>
                        <a:tabLst>
                          <a:tab algn="l" pos="0"/>
                        </a:tabLst>
                      </a:pPr>
                      <a:endParaRPr b="0" lang="en-US" sz="1200" spc="-1" strike="noStrike">
                        <a:latin typeface="Arial"/>
                      </a:endParaRPr>
                    </a:p>
                    <a:p>
                      <a:pPr>
                        <a:lnSpc>
                          <a:spcPct val="115000"/>
                        </a:lnSpc>
                        <a:buNone/>
                        <a:tabLst>
                          <a:tab algn="l" pos="0"/>
                        </a:tabLst>
                      </a:pPr>
                      <a:endParaRPr b="0" lang="en-US" sz="1200" spc="-1" strike="noStrike">
                        <a:latin typeface="Arial"/>
                      </a:endParaRPr>
                    </a:p>
                    <a:p>
                      <a:pPr>
                        <a:lnSpc>
                          <a:spcPct val="115000"/>
                        </a:lnSpc>
                        <a:buNone/>
                        <a:tabLst>
                          <a:tab algn="l" pos="0"/>
                        </a:tabLst>
                      </a:pPr>
                      <a:endParaRPr b="0" lang="en-US" sz="1200" spc="-1" strike="noStrike">
                        <a:latin typeface="Arial"/>
                      </a:endParaRPr>
                    </a:p>
                    <a:p>
                      <a:pPr>
                        <a:lnSpc>
                          <a:spcPct val="115000"/>
                        </a:lnSpc>
                        <a:buNone/>
                        <a:tabLst>
                          <a:tab algn="l" pos="0"/>
                        </a:tabLst>
                      </a:pPr>
                      <a:endParaRPr b="0" lang="en-US" sz="1200" spc="-1" strike="noStrike">
                        <a:latin typeface="Arial"/>
                      </a:endParaRPr>
                    </a:p>
                    <a:p>
                      <a:pPr>
                        <a:lnSpc>
                          <a:spcPct val="115000"/>
                        </a:lnSpc>
                        <a:buNone/>
                        <a:tabLst>
                          <a:tab algn="l" pos="0"/>
                        </a:tabLst>
                      </a:pPr>
                      <a:endParaRPr b="0" lang="en-US" sz="1200" spc="-1" strike="noStrike">
                        <a:latin typeface="Arial"/>
                      </a:endParaRPr>
                    </a:p>
                    <a:p>
                      <a:pPr>
                        <a:lnSpc>
                          <a:spcPct val="115000"/>
                        </a:lnSpc>
                        <a:buNone/>
                        <a:tabLst>
                          <a:tab algn="l" pos="0"/>
                        </a:tabLst>
                      </a:pPr>
                      <a:endParaRPr b="0" lang="en-US" sz="12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noFill/>
                  </a:tcPr>
                </a:tc>
              </a:tr>
              <a:tr h="2967480">
                <a:tc>
                  <a:txBody>
                    <a:bodyPr lIns="91080" rIns="91080" tIns="91080" bIns="91080" anchor="t">
                      <a:noAutofit/>
                    </a:bodyPr>
                    <a:p>
                      <a:pPr>
                        <a:lnSpc>
                          <a:spcPct val="115000"/>
                        </a:lnSpc>
                        <a:buNone/>
                        <a:tabLst>
                          <a:tab algn="l" pos="0"/>
                        </a:tabLst>
                      </a:pPr>
                      <a:r>
                        <a:rPr b="1" lang="en" sz="1200" spc="-1" strike="noStrike">
                          <a:solidFill>
                            <a:srgbClr val="000000"/>
                          </a:solidFill>
                          <a:latin typeface="Roboto"/>
                          <a:ea typeface="Roboto"/>
                        </a:rPr>
                        <a:t>Respuesta:</a:t>
                      </a:r>
                      <a:r>
                        <a:rPr b="0" lang="en" sz="1400" spc="-1" strike="noStrike">
                          <a:solidFill>
                            <a:srgbClr val="000000"/>
                          </a:solidFill>
                          <a:latin typeface="Arial"/>
                          <a:ea typeface="Arial"/>
                        </a:rPr>
                        <a:t> </a:t>
                      </a:r>
                      <a:endParaRPr b="0" lang="en-US" sz="1400" spc="-1" strike="noStrike">
                        <a:latin typeface="Arial"/>
                      </a:endParaRPr>
                    </a:p>
                    <a:p>
                      <a:pPr>
                        <a:lnSpc>
                          <a:spcPct val="115000"/>
                        </a:lnSpc>
                        <a:spcBef>
                          <a:spcPts val="1701"/>
                        </a:spcBef>
                        <a:spcAft>
                          <a:spcPts val="1701"/>
                        </a:spcAft>
                        <a:buNone/>
                        <a:tabLst>
                          <a:tab algn="l" pos="0"/>
                        </a:tabLst>
                      </a:pPr>
                      <a:endParaRPr b="0" lang="en-US" sz="14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noFill/>
                  </a:tcPr>
                </a:tc>
              </a:tr>
            </a:tbl>
          </a:graphicData>
        </a:graphic>
      </p:graphicFrame>
      <p:sp>
        <p:nvSpPr>
          <p:cNvPr id="191" name="PlaceHolder 2"/>
          <p:cNvSpPr>
            <a:spLocks noGrp="1"/>
          </p:cNvSpPr>
          <p:nvPr>
            <p:ph type="title"/>
          </p:nvPr>
        </p:nvSpPr>
        <p:spPr>
          <a:xfrm>
            <a:off x="621000" y="40680"/>
            <a:ext cx="5328720" cy="478080"/>
          </a:xfrm>
          <a:prstGeom prst="rect">
            <a:avLst/>
          </a:prstGeom>
          <a:noFill/>
          <a:ln w="0">
            <a:noFill/>
          </a:ln>
        </p:spPr>
        <p:txBody>
          <a:bodyPr lIns="128160" rIns="128160" tIns="128160" bIns="128160" anchor="t">
            <a:noAutofit/>
          </a:bodyPr>
          <a:p>
            <a:pPr>
              <a:lnSpc>
                <a:spcPct val="100000"/>
              </a:lnSpc>
              <a:buNone/>
              <a:tabLst>
                <a:tab algn="l" pos="0"/>
              </a:tabLst>
            </a:pPr>
            <a:r>
              <a:rPr b="1" lang="en" sz="1350" spc="-1" strike="noStrike">
                <a:solidFill>
                  <a:srgbClr val="ffffff"/>
                </a:solidFill>
                <a:latin typeface="IBM Plex Sans"/>
                <a:ea typeface="IBM Plex Sans"/>
              </a:rPr>
              <a:t>Curso de Estadística y Probabilidad</a:t>
            </a:r>
            <a:endParaRPr b="0" lang="en-US" sz="1350" spc="-1" strike="noStrike">
              <a:solidFill>
                <a:srgbClr val="000000"/>
              </a:solidFill>
              <a:latin typeface="Arial"/>
            </a:endParaRPr>
          </a:p>
        </p:txBody>
      </p:sp>
      <p:pic>
        <p:nvPicPr>
          <p:cNvPr id="192" name="Google Shape;243;g230b0e9b9b5_1_256" descr=""/>
          <p:cNvPicPr/>
          <p:nvPr/>
        </p:nvPicPr>
        <p:blipFill>
          <a:blip r:embed="rId1"/>
          <a:stretch/>
        </p:blipFill>
        <p:spPr>
          <a:xfrm>
            <a:off x="341640" y="109080"/>
            <a:ext cx="341280" cy="341280"/>
          </a:xfrm>
          <a:prstGeom prst="rect">
            <a:avLst/>
          </a:prstGeom>
          <a:ln w="0">
            <a:noFill/>
          </a:ln>
        </p:spPr>
      </p:pic>
      <p:graphicFrame>
        <p:nvGraphicFramePr>
          <p:cNvPr id="193" name="Google Shape;244;g230b0e9b9b5_1_256"/>
          <p:cNvGraphicFramePr/>
          <p:nvPr/>
        </p:nvGraphicFramePr>
        <p:xfrm>
          <a:off x="2617920" y="3855960"/>
          <a:ext cx="2536200" cy="2209320"/>
        </p:xfrm>
        <a:graphic>
          <a:graphicData uri="http://schemas.openxmlformats.org/drawingml/2006/table">
            <a:tbl>
              <a:tblPr/>
              <a:tblGrid>
                <a:gridCol w="1034640"/>
                <a:gridCol w="1501560"/>
              </a:tblGrid>
              <a:tr h="466920">
                <a:tc>
                  <a:txBody>
                    <a:bodyPr lIns="50760" rIns="50760" tIns="63360" bIns="63360" anchor="b">
                      <a:noAutofit/>
                    </a:bodyPr>
                    <a:p>
                      <a:pPr>
                        <a:lnSpc>
                          <a:spcPct val="115000"/>
                        </a:lnSpc>
                        <a:buNone/>
                        <a:tabLst>
                          <a:tab algn="l" pos="0"/>
                        </a:tabLst>
                      </a:pPr>
                      <a:r>
                        <a:rPr b="1" lang="en" sz="1000" spc="-1" strike="noStrike">
                          <a:solidFill>
                            <a:srgbClr val="ffffff"/>
                          </a:solidFill>
                          <a:latin typeface="IBM Plex Sans"/>
                          <a:ea typeface="IBM Plex Sans"/>
                        </a:rPr>
                        <a:t>Peso en libras</a:t>
                      </a:r>
                      <a:endParaRPr b="0" lang="en-US" sz="1000" spc="-1" strike="noStrike">
                        <a:latin typeface="Arial"/>
                      </a:endParaRPr>
                    </a:p>
                  </a:txBody>
                  <a:tcPr anchor="b" marL="50760" marR="50760">
                    <a:lnL w="9360">
                      <a:solidFill>
                        <a:srgbClr val="8ea9db"/>
                      </a:solidFill>
                    </a:lnL>
                    <a:lnR>
                      <a:noFill/>
                    </a:lnR>
                    <a:lnT w="9360">
                      <a:solidFill>
                        <a:srgbClr val="8ea9db"/>
                      </a:solidFill>
                    </a:lnT>
                    <a:lnB>
                      <a:noFill/>
                    </a:lnB>
                    <a:solidFill>
                      <a:srgbClr val="4472c4"/>
                    </a:solidFill>
                  </a:tcPr>
                </a:tc>
                <a:tc>
                  <a:txBody>
                    <a:bodyPr lIns="50760" rIns="50760" tIns="63360" bIns="63360" anchor="t">
                      <a:noAutofit/>
                    </a:bodyPr>
                    <a:p>
                      <a:pPr>
                        <a:lnSpc>
                          <a:spcPct val="115000"/>
                        </a:lnSpc>
                        <a:buNone/>
                        <a:tabLst>
                          <a:tab algn="l" pos="0"/>
                        </a:tabLst>
                      </a:pPr>
                      <a:r>
                        <a:rPr b="1" lang="en" sz="1000" spc="-1" strike="noStrike">
                          <a:solidFill>
                            <a:srgbClr val="ffffff"/>
                          </a:solidFill>
                          <a:latin typeface="IBM Plex Sans"/>
                          <a:ea typeface="IBM Plex Sans"/>
                        </a:rPr>
                        <a:t>Altura en centímetros</a:t>
                      </a:r>
                      <a:endParaRPr b="0" lang="en-US" sz="1000" spc="-1" strike="noStrike">
                        <a:latin typeface="Arial"/>
                      </a:endParaRPr>
                    </a:p>
                  </a:txBody>
                  <a:tcPr anchor="t" marL="50760" marR="50760">
                    <a:lnL>
                      <a:noFill/>
                    </a:lnL>
                    <a:lnR w="9360">
                      <a:solidFill>
                        <a:srgbClr val="8ea9db"/>
                      </a:solidFill>
                    </a:lnR>
                    <a:lnT w="9360">
                      <a:solidFill>
                        <a:srgbClr val="8ea9db"/>
                      </a:solidFill>
                    </a:lnT>
                    <a:lnB>
                      <a:noFill/>
                    </a:lnB>
                    <a:solidFill>
                      <a:srgbClr val="4472c4"/>
                    </a:solidFill>
                  </a:tcPr>
                </a:tc>
              </a:tr>
              <a:tr h="297000">
                <a:tc>
                  <a:txBody>
                    <a:bodyPr lIns="50760" rIns="50760" tIns="63360" bIns="63360" anchor="b">
                      <a:noAutofit/>
                    </a:bodyPr>
                    <a:p>
                      <a:pPr algn="r">
                        <a:lnSpc>
                          <a:spcPct val="115000"/>
                        </a:lnSpc>
                        <a:buNone/>
                        <a:tabLst>
                          <a:tab algn="l" pos="0"/>
                        </a:tabLst>
                      </a:pPr>
                      <a:r>
                        <a:rPr b="0" lang="en" sz="1000" spc="-1" strike="noStrike">
                          <a:solidFill>
                            <a:srgbClr val="000000"/>
                          </a:solidFill>
                          <a:latin typeface="IBM Plex Sans"/>
                          <a:ea typeface="IBM Plex Sans"/>
                        </a:rPr>
                        <a:t>9.7</a:t>
                      </a:r>
                      <a:endParaRPr b="0" lang="en-US" sz="1000" spc="-1" strike="noStrike">
                        <a:latin typeface="Arial"/>
                      </a:endParaRPr>
                    </a:p>
                  </a:txBody>
                  <a:tcPr anchor="b" marL="50760" marR="50760">
                    <a:lnL w="9360">
                      <a:solidFill>
                        <a:srgbClr val="8ea9db"/>
                      </a:solidFill>
                    </a:lnL>
                    <a:lnR>
                      <a:noFill/>
                    </a:lnR>
                    <a:lnT>
                      <a:noFill/>
                    </a:lnT>
                    <a:lnB>
                      <a:noFill/>
                    </a:lnB>
                    <a:solidFill>
                      <a:srgbClr val="d9e1f2"/>
                    </a:solidFill>
                  </a:tcPr>
                </a:tc>
                <a:tc>
                  <a:txBody>
                    <a:bodyPr lIns="50760" rIns="50760" tIns="63360" bIns="63360" anchor="b">
                      <a:noAutofit/>
                    </a:bodyPr>
                    <a:p>
                      <a:pPr algn="r">
                        <a:lnSpc>
                          <a:spcPct val="115000"/>
                        </a:lnSpc>
                        <a:buNone/>
                        <a:tabLst>
                          <a:tab algn="l" pos="0"/>
                        </a:tabLst>
                      </a:pPr>
                      <a:r>
                        <a:rPr b="0" lang="en" sz="1000" spc="-1" strike="noStrike">
                          <a:solidFill>
                            <a:srgbClr val="000000"/>
                          </a:solidFill>
                          <a:latin typeface="IBM Plex Sans"/>
                          <a:ea typeface="IBM Plex Sans"/>
                        </a:rPr>
                        <a:t>51.84</a:t>
                      </a:r>
                      <a:endParaRPr b="0" lang="en-US" sz="1000" spc="-1" strike="noStrike">
                        <a:latin typeface="Arial"/>
                      </a:endParaRPr>
                    </a:p>
                  </a:txBody>
                  <a:tcPr anchor="b" marL="50760" marR="50760">
                    <a:lnL>
                      <a:noFill/>
                    </a:lnL>
                    <a:lnR w="9360">
                      <a:solidFill>
                        <a:srgbClr val="8ea9db"/>
                      </a:solidFill>
                    </a:lnR>
                    <a:lnT>
                      <a:noFill/>
                    </a:lnT>
                    <a:lnB>
                      <a:noFill/>
                    </a:lnB>
                    <a:solidFill>
                      <a:srgbClr val="d9e1f2"/>
                    </a:solidFill>
                  </a:tcPr>
                </a:tc>
              </a:tr>
              <a:tr h="297000">
                <a:tc>
                  <a:txBody>
                    <a:bodyPr lIns="50760" rIns="50760" tIns="63360" bIns="63360" anchor="b">
                      <a:noAutofit/>
                    </a:bodyPr>
                    <a:p>
                      <a:pPr algn="r">
                        <a:lnSpc>
                          <a:spcPct val="115000"/>
                        </a:lnSpc>
                        <a:buNone/>
                        <a:tabLst>
                          <a:tab algn="l" pos="0"/>
                        </a:tabLst>
                      </a:pPr>
                      <a:r>
                        <a:rPr b="0" lang="en" sz="1000" spc="-1" strike="noStrike">
                          <a:solidFill>
                            <a:srgbClr val="000000"/>
                          </a:solidFill>
                          <a:latin typeface="IBM Plex Sans"/>
                          <a:ea typeface="IBM Plex Sans"/>
                        </a:rPr>
                        <a:t>10.2</a:t>
                      </a:r>
                      <a:endParaRPr b="0" lang="en-US" sz="1000" spc="-1" strike="noStrike">
                        <a:latin typeface="Arial"/>
                      </a:endParaRPr>
                    </a:p>
                  </a:txBody>
                  <a:tcPr anchor="b" marL="50760" marR="50760">
                    <a:lnL w="9360">
                      <a:solidFill>
                        <a:srgbClr val="8ea9db"/>
                      </a:solidFill>
                    </a:lnL>
                    <a:lnR>
                      <a:noFill/>
                    </a:lnR>
                    <a:lnT>
                      <a:noFill/>
                    </a:lnT>
                    <a:lnB>
                      <a:noFill/>
                    </a:lnB>
                    <a:noFill/>
                  </a:tcPr>
                </a:tc>
                <a:tc>
                  <a:txBody>
                    <a:bodyPr lIns="50760" rIns="50760" tIns="63360" bIns="63360" anchor="b">
                      <a:noAutofit/>
                    </a:bodyPr>
                    <a:p>
                      <a:pPr algn="r">
                        <a:lnSpc>
                          <a:spcPct val="115000"/>
                        </a:lnSpc>
                        <a:buNone/>
                        <a:tabLst>
                          <a:tab algn="l" pos="0"/>
                        </a:tabLst>
                      </a:pPr>
                      <a:r>
                        <a:rPr b="0" lang="en" sz="1000" spc="-1" strike="noStrike">
                          <a:solidFill>
                            <a:srgbClr val="000000"/>
                          </a:solidFill>
                          <a:latin typeface="IBM Plex Sans"/>
                          <a:ea typeface="IBM Plex Sans"/>
                        </a:rPr>
                        <a:t>53.04</a:t>
                      </a:r>
                      <a:endParaRPr b="0" lang="en-US" sz="1000" spc="-1" strike="noStrike">
                        <a:latin typeface="Arial"/>
                      </a:endParaRPr>
                    </a:p>
                  </a:txBody>
                  <a:tcPr anchor="b" marL="50760" marR="50760">
                    <a:lnL>
                      <a:noFill/>
                    </a:lnL>
                    <a:lnR w="9360">
                      <a:solidFill>
                        <a:srgbClr val="8ea9db"/>
                      </a:solidFill>
                    </a:lnR>
                    <a:lnT>
                      <a:noFill/>
                    </a:lnT>
                    <a:lnB>
                      <a:noFill/>
                    </a:lnB>
                    <a:noFill/>
                  </a:tcPr>
                </a:tc>
              </a:tr>
              <a:tr h="297000">
                <a:tc>
                  <a:txBody>
                    <a:bodyPr lIns="50760" rIns="50760" tIns="63360" bIns="63360" anchor="b">
                      <a:noAutofit/>
                    </a:bodyPr>
                    <a:p>
                      <a:pPr algn="r">
                        <a:lnSpc>
                          <a:spcPct val="115000"/>
                        </a:lnSpc>
                        <a:buNone/>
                        <a:tabLst>
                          <a:tab algn="l" pos="0"/>
                        </a:tabLst>
                      </a:pPr>
                      <a:r>
                        <a:rPr b="0" lang="en" sz="1000" spc="-1" strike="noStrike">
                          <a:solidFill>
                            <a:srgbClr val="000000"/>
                          </a:solidFill>
                          <a:latin typeface="IBM Plex Sans"/>
                          <a:ea typeface="IBM Plex Sans"/>
                        </a:rPr>
                        <a:t>12.4</a:t>
                      </a:r>
                      <a:endParaRPr b="0" lang="en-US" sz="1000" spc="-1" strike="noStrike">
                        <a:latin typeface="Arial"/>
                      </a:endParaRPr>
                    </a:p>
                  </a:txBody>
                  <a:tcPr anchor="b" marL="50760" marR="50760">
                    <a:lnL w="9360">
                      <a:solidFill>
                        <a:srgbClr val="8ea9db"/>
                      </a:solidFill>
                    </a:lnL>
                    <a:lnR>
                      <a:noFill/>
                    </a:lnR>
                    <a:lnT>
                      <a:noFill/>
                    </a:lnT>
                    <a:lnB>
                      <a:noFill/>
                    </a:lnB>
                    <a:solidFill>
                      <a:srgbClr val="d9e1f2"/>
                    </a:solidFill>
                  </a:tcPr>
                </a:tc>
                <a:tc>
                  <a:txBody>
                    <a:bodyPr lIns="50760" rIns="50760" tIns="63360" bIns="63360" anchor="b">
                      <a:noAutofit/>
                    </a:bodyPr>
                    <a:p>
                      <a:pPr algn="r">
                        <a:lnSpc>
                          <a:spcPct val="115000"/>
                        </a:lnSpc>
                        <a:buNone/>
                        <a:tabLst>
                          <a:tab algn="l" pos="0"/>
                        </a:tabLst>
                      </a:pPr>
                      <a:r>
                        <a:rPr b="0" lang="en" sz="1000" spc="-1" strike="noStrike">
                          <a:solidFill>
                            <a:srgbClr val="000000"/>
                          </a:solidFill>
                          <a:latin typeface="IBM Plex Sans"/>
                          <a:ea typeface="IBM Plex Sans"/>
                        </a:rPr>
                        <a:t>56.64</a:t>
                      </a:r>
                      <a:endParaRPr b="0" lang="en-US" sz="1000" spc="-1" strike="noStrike">
                        <a:latin typeface="Arial"/>
                      </a:endParaRPr>
                    </a:p>
                  </a:txBody>
                  <a:tcPr anchor="b" marL="50760" marR="50760">
                    <a:lnL>
                      <a:noFill/>
                    </a:lnL>
                    <a:lnR w="9360">
                      <a:solidFill>
                        <a:srgbClr val="8ea9db"/>
                      </a:solidFill>
                    </a:lnR>
                    <a:lnT>
                      <a:noFill/>
                    </a:lnT>
                    <a:lnB>
                      <a:noFill/>
                    </a:lnB>
                    <a:solidFill>
                      <a:srgbClr val="d9e1f2"/>
                    </a:solidFill>
                  </a:tcPr>
                </a:tc>
              </a:tr>
              <a:tr h="297000">
                <a:tc>
                  <a:txBody>
                    <a:bodyPr lIns="50760" rIns="50760" tIns="63360" bIns="63360" anchor="b">
                      <a:noAutofit/>
                    </a:bodyPr>
                    <a:p>
                      <a:pPr algn="r">
                        <a:lnSpc>
                          <a:spcPct val="115000"/>
                        </a:lnSpc>
                        <a:buNone/>
                        <a:tabLst>
                          <a:tab algn="l" pos="0"/>
                        </a:tabLst>
                      </a:pPr>
                      <a:r>
                        <a:rPr b="0" lang="en" sz="1000" spc="-1" strike="noStrike">
                          <a:solidFill>
                            <a:srgbClr val="000000"/>
                          </a:solidFill>
                          <a:latin typeface="IBM Plex Sans"/>
                          <a:ea typeface="IBM Plex Sans"/>
                        </a:rPr>
                        <a:t>13.6</a:t>
                      </a:r>
                      <a:endParaRPr b="0" lang="en-US" sz="1000" spc="-1" strike="noStrike">
                        <a:latin typeface="Arial"/>
                      </a:endParaRPr>
                    </a:p>
                  </a:txBody>
                  <a:tcPr anchor="b" marL="50760" marR="50760">
                    <a:lnL w="9360">
                      <a:solidFill>
                        <a:srgbClr val="8ea9db"/>
                      </a:solidFill>
                    </a:lnL>
                    <a:lnR>
                      <a:noFill/>
                    </a:lnR>
                    <a:lnT>
                      <a:noFill/>
                    </a:lnT>
                    <a:lnB>
                      <a:noFill/>
                    </a:lnB>
                    <a:noFill/>
                  </a:tcPr>
                </a:tc>
                <a:tc>
                  <a:txBody>
                    <a:bodyPr lIns="50760" rIns="50760" tIns="63360" bIns="63360" anchor="b">
                      <a:noAutofit/>
                    </a:bodyPr>
                    <a:p>
                      <a:pPr algn="r">
                        <a:lnSpc>
                          <a:spcPct val="115000"/>
                        </a:lnSpc>
                        <a:buNone/>
                        <a:tabLst>
                          <a:tab algn="l" pos="0"/>
                        </a:tabLst>
                      </a:pPr>
                      <a:r>
                        <a:rPr b="0" lang="en" sz="1000" spc="-1" strike="noStrike">
                          <a:solidFill>
                            <a:srgbClr val="000000"/>
                          </a:solidFill>
                          <a:latin typeface="IBM Plex Sans"/>
                          <a:ea typeface="IBM Plex Sans"/>
                        </a:rPr>
                        <a:t>60.24</a:t>
                      </a:r>
                      <a:endParaRPr b="0" lang="en-US" sz="1000" spc="-1" strike="noStrike">
                        <a:latin typeface="Arial"/>
                      </a:endParaRPr>
                    </a:p>
                  </a:txBody>
                  <a:tcPr anchor="b" marL="50760" marR="50760">
                    <a:lnL>
                      <a:noFill/>
                    </a:lnL>
                    <a:lnR w="9360">
                      <a:solidFill>
                        <a:srgbClr val="8ea9db"/>
                      </a:solidFill>
                    </a:lnR>
                    <a:lnT>
                      <a:noFill/>
                    </a:lnT>
                    <a:lnB>
                      <a:noFill/>
                    </a:lnB>
                    <a:noFill/>
                  </a:tcPr>
                </a:tc>
              </a:tr>
              <a:tr h="297000">
                <a:tc>
                  <a:txBody>
                    <a:bodyPr lIns="50760" rIns="50760" tIns="63360" bIns="63360" anchor="b">
                      <a:noAutofit/>
                    </a:bodyPr>
                    <a:p>
                      <a:pPr algn="r">
                        <a:lnSpc>
                          <a:spcPct val="115000"/>
                        </a:lnSpc>
                        <a:buNone/>
                        <a:tabLst>
                          <a:tab algn="l" pos="0"/>
                        </a:tabLst>
                      </a:pPr>
                      <a:r>
                        <a:rPr b="0" lang="en" sz="1000" spc="-1" strike="noStrike">
                          <a:solidFill>
                            <a:srgbClr val="000000"/>
                          </a:solidFill>
                          <a:latin typeface="IBM Plex Sans"/>
                          <a:ea typeface="IBM Plex Sans"/>
                        </a:rPr>
                        <a:t>9.8</a:t>
                      </a:r>
                      <a:endParaRPr b="0" lang="en-US" sz="1000" spc="-1" strike="noStrike">
                        <a:latin typeface="Arial"/>
                      </a:endParaRPr>
                    </a:p>
                  </a:txBody>
                  <a:tcPr anchor="b" marL="50760" marR="50760">
                    <a:lnL w="9360">
                      <a:solidFill>
                        <a:srgbClr val="8ea9db"/>
                      </a:solidFill>
                    </a:lnL>
                    <a:lnR>
                      <a:noFill/>
                    </a:lnR>
                    <a:lnT>
                      <a:noFill/>
                    </a:lnT>
                    <a:lnB>
                      <a:noFill/>
                    </a:lnB>
                    <a:solidFill>
                      <a:srgbClr val="d9e1f2"/>
                    </a:solidFill>
                  </a:tcPr>
                </a:tc>
                <a:tc>
                  <a:txBody>
                    <a:bodyPr lIns="50760" rIns="50760" tIns="63360" bIns="63360" anchor="b">
                      <a:noAutofit/>
                    </a:bodyPr>
                    <a:p>
                      <a:pPr algn="r">
                        <a:lnSpc>
                          <a:spcPct val="115000"/>
                        </a:lnSpc>
                        <a:buNone/>
                        <a:tabLst>
                          <a:tab algn="l" pos="0"/>
                        </a:tabLst>
                      </a:pPr>
                      <a:r>
                        <a:rPr b="0" lang="en" sz="1000" spc="-1" strike="noStrike">
                          <a:solidFill>
                            <a:srgbClr val="000000"/>
                          </a:solidFill>
                          <a:latin typeface="IBM Plex Sans"/>
                          <a:ea typeface="IBM Plex Sans"/>
                        </a:rPr>
                        <a:t>53.76</a:t>
                      </a:r>
                      <a:endParaRPr b="0" lang="en-US" sz="1000" spc="-1" strike="noStrike">
                        <a:latin typeface="Arial"/>
                      </a:endParaRPr>
                    </a:p>
                  </a:txBody>
                  <a:tcPr anchor="b" marL="50760" marR="50760">
                    <a:lnL>
                      <a:noFill/>
                    </a:lnL>
                    <a:lnR w="9360">
                      <a:solidFill>
                        <a:srgbClr val="8ea9db"/>
                      </a:solidFill>
                    </a:lnR>
                    <a:lnT>
                      <a:noFill/>
                    </a:lnT>
                    <a:lnB>
                      <a:noFill/>
                    </a:lnB>
                    <a:solidFill>
                      <a:srgbClr val="d9e1f2"/>
                    </a:solidFill>
                  </a:tcPr>
                </a:tc>
              </a:tr>
              <a:tr h="297000">
                <a:tc>
                  <a:txBody>
                    <a:bodyPr lIns="50760" rIns="50760" tIns="63360" bIns="63360" anchor="b">
                      <a:noAutofit/>
                    </a:bodyPr>
                    <a:p>
                      <a:pPr algn="r">
                        <a:lnSpc>
                          <a:spcPct val="115000"/>
                        </a:lnSpc>
                        <a:buNone/>
                        <a:tabLst>
                          <a:tab algn="l" pos="0"/>
                        </a:tabLst>
                      </a:pPr>
                      <a:r>
                        <a:rPr b="0" lang="en" sz="1000" spc="-1" strike="noStrike">
                          <a:solidFill>
                            <a:srgbClr val="000000"/>
                          </a:solidFill>
                          <a:latin typeface="IBM Plex Sans"/>
                          <a:ea typeface="IBM Plex Sans"/>
                        </a:rPr>
                        <a:t>11.2</a:t>
                      </a:r>
                      <a:endParaRPr b="0" lang="en-US" sz="1000" spc="-1" strike="noStrike">
                        <a:latin typeface="Arial"/>
                      </a:endParaRPr>
                    </a:p>
                  </a:txBody>
                  <a:tcPr anchor="b" marL="50760" marR="50760">
                    <a:lnL w="9360">
                      <a:solidFill>
                        <a:srgbClr val="8ea9db"/>
                      </a:solidFill>
                    </a:lnL>
                    <a:lnR>
                      <a:noFill/>
                    </a:lnR>
                    <a:lnT>
                      <a:noFill/>
                    </a:lnT>
                    <a:lnB>
                      <a:noFill/>
                    </a:lnB>
                    <a:noFill/>
                  </a:tcPr>
                </a:tc>
                <a:tc>
                  <a:txBody>
                    <a:bodyPr lIns="50760" rIns="50760" tIns="63360" bIns="63360" anchor="b">
                      <a:noAutofit/>
                    </a:bodyPr>
                    <a:p>
                      <a:pPr algn="r">
                        <a:lnSpc>
                          <a:spcPct val="115000"/>
                        </a:lnSpc>
                        <a:buNone/>
                        <a:tabLst>
                          <a:tab algn="l" pos="0"/>
                        </a:tabLst>
                      </a:pPr>
                      <a:r>
                        <a:rPr b="0" lang="en" sz="1000" spc="-1" strike="noStrike">
                          <a:solidFill>
                            <a:srgbClr val="000000"/>
                          </a:solidFill>
                          <a:latin typeface="IBM Plex Sans"/>
                          <a:ea typeface="IBM Plex Sans"/>
                        </a:rPr>
                        <a:t>57.360</a:t>
                      </a:r>
                      <a:endParaRPr b="0" lang="en-US" sz="1000" spc="-1" strike="noStrike">
                        <a:latin typeface="Arial"/>
                      </a:endParaRPr>
                    </a:p>
                  </a:txBody>
                  <a:tcPr anchor="b" marL="50760" marR="50760">
                    <a:lnL>
                      <a:noFill/>
                    </a:lnL>
                    <a:lnR w="9360">
                      <a:solidFill>
                        <a:srgbClr val="8ea9db"/>
                      </a:solidFill>
                    </a:lnR>
                    <a:lnT>
                      <a:noFill/>
                    </a:lnT>
                    <a:lnB>
                      <a:noFill/>
                    </a:lnB>
                    <a:noFill/>
                  </a:tcPr>
                </a:tc>
              </a:tr>
              <a:tr h="297000">
                <a:tc>
                  <a:txBody>
                    <a:bodyPr lIns="50760" rIns="50760" tIns="63360" bIns="63360" anchor="b">
                      <a:noAutofit/>
                    </a:bodyPr>
                    <a:p>
                      <a:pPr algn="r">
                        <a:lnSpc>
                          <a:spcPct val="115000"/>
                        </a:lnSpc>
                        <a:buNone/>
                        <a:tabLst>
                          <a:tab algn="l" pos="0"/>
                        </a:tabLst>
                      </a:pPr>
                      <a:r>
                        <a:rPr b="0" lang="en" sz="1000" spc="-1" strike="noStrike">
                          <a:solidFill>
                            <a:srgbClr val="000000"/>
                          </a:solidFill>
                          <a:latin typeface="IBM Plex Sans"/>
                          <a:ea typeface="IBM Plex Sans"/>
                        </a:rPr>
                        <a:t>14.1</a:t>
                      </a:r>
                      <a:endParaRPr b="0" lang="en-US" sz="1000" spc="-1" strike="noStrike">
                        <a:latin typeface="Arial"/>
                      </a:endParaRPr>
                    </a:p>
                  </a:txBody>
                  <a:tcPr anchor="b" marL="50760" marR="50760">
                    <a:lnL w="9360">
                      <a:solidFill>
                        <a:srgbClr val="8ea9db"/>
                      </a:solidFill>
                    </a:lnL>
                    <a:lnR>
                      <a:noFill/>
                    </a:lnR>
                    <a:lnT>
                      <a:noFill/>
                    </a:lnT>
                    <a:lnB w="9360">
                      <a:solidFill>
                        <a:srgbClr val="8ea9db"/>
                      </a:solidFill>
                    </a:lnB>
                    <a:solidFill>
                      <a:srgbClr val="d9e1f2"/>
                    </a:solidFill>
                  </a:tcPr>
                </a:tc>
                <a:tc>
                  <a:txBody>
                    <a:bodyPr lIns="50760" rIns="50760" tIns="63360" bIns="63360" anchor="b">
                      <a:noAutofit/>
                    </a:bodyPr>
                    <a:p>
                      <a:pPr algn="r">
                        <a:lnSpc>
                          <a:spcPct val="115000"/>
                        </a:lnSpc>
                        <a:buNone/>
                        <a:tabLst>
                          <a:tab algn="l" pos="0"/>
                        </a:tabLst>
                      </a:pPr>
                      <a:r>
                        <a:rPr b="0" lang="en" sz="1000" spc="-1" strike="noStrike">
                          <a:solidFill>
                            <a:srgbClr val="000000"/>
                          </a:solidFill>
                          <a:latin typeface="IBM Plex Sans"/>
                          <a:ea typeface="IBM Plex Sans"/>
                        </a:rPr>
                        <a:t>61.92</a:t>
                      </a:r>
                      <a:endParaRPr b="0" lang="en-US" sz="1000" spc="-1" strike="noStrike">
                        <a:latin typeface="Arial"/>
                      </a:endParaRPr>
                    </a:p>
                  </a:txBody>
                  <a:tcPr anchor="b" marL="50760" marR="50760">
                    <a:lnL>
                      <a:noFill/>
                    </a:lnL>
                    <a:lnR w="9360">
                      <a:solidFill>
                        <a:srgbClr val="8ea9db"/>
                      </a:solidFill>
                    </a:lnR>
                    <a:lnT>
                      <a:noFill/>
                    </a:lnT>
                    <a:lnB w="9360">
                      <a:solidFill>
                        <a:srgbClr val="8ea9db"/>
                      </a:solidFill>
                    </a:lnB>
                    <a:solidFill>
                      <a:srgbClr val="d9e1f2"/>
                    </a:solidFill>
                  </a:tcPr>
                </a:tc>
              </a:tr>
            </a:tbl>
          </a:graphicData>
        </a:graphic>
      </p:graphicFrame>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type="subTitle"/>
          </p:nvPr>
        </p:nvSpPr>
        <p:spPr>
          <a:xfrm>
            <a:off x="1221480" y="9579960"/>
            <a:ext cx="5328720" cy="478080"/>
          </a:xfrm>
          <a:prstGeom prst="rect">
            <a:avLst/>
          </a:prstGeom>
          <a:noFill/>
          <a:ln w="0">
            <a:noFill/>
          </a:ln>
        </p:spPr>
        <p:txBody>
          <a:bodyPr lIns="128160" rIns="128160" tIns="128160" bIns="128160" anchor="t">
            <a:normAutofit fontScale="24000"/>
          </a:bodyPr>
          <a:p>
            <a:pPr algn="ctr">
              <a:lnSpc>
                <a:spcPct val="115000"/>
              </a:lnSpc>
              <a:spcAft>
                <a:spcPts val="1701"/>
              </a:spcAft>
              <a:buNone/>
              <a:tabLst>
                <a:tab algn="l" pos="0"/>
              </a:tabLst>
            </a:pPr>
            <a:r>
              <a:rPr b="0" lang="en" sz="5200" spc="-1" strike="noStrike">
                <a:solidFill>
                  <a:srgbClr val="ffffff"/>
                </a:solidFill>
                <a:latin typeface="IBM Plex Sans"/>
                <a:ea typeface="IBM Plex Sans"/>
              </a:rPr>
              <a:t>platzi.com/estadistica</a:t>
            </a:r>
            <a:endParaRPr b="0" lang="en-US" sz="5200" spc="-1" strike="noStrike">
              <a:latin typeface="Arial"/>
            </a:endParaRPr>
          </a:p>
        </p:txBody>
      </p:sp>
      <p:graphicFrame>
        <p:nvGraphicFramePr>
          <p:cNvPr id="195" name="Google Shape;250;g230b0e9b9b5_1_268"/>
          <p:cNvGraphicFramePr/>
          <p:nvPr/>
        </p:nvGraphicFramePr>
        <p:xfrm>
          <a:off x="635760" y="1123920"/>
          <a:ext cx="6500520" cy="5650920"/>
        </p:xfrm>
        <a:graphic>
          <a:graphicData uri="http://schemas.openxmlformats.org/drawingml/2006/table">
            <a:tbl>
              <a:tblPr/>
              <a:tblGrid>
                <a:gridCol w="6500520"/>
              </a:tblGrid>
              <a:tr h="929520">
                <a:tc>
                  <a:txBody>
                    <a:bodyPr lIns="91080" rIns="91080" tIns="91080" bIns="91080" anchor="ctr">
                      <a:noAutofit/>
                    </a:bodyPr>
                    <a:p>
                      <a:pPr algn="ctr">
                        <a:lnSpc>
                          <a:spcPct val="115000"/>
                        </a:lnSpc>
                        <a:spcAft>
                          <a:spcPts val="1701"/>
                        </a:spcAft>
                        <a:buNone/>
                        <a:tabLst>
                          <a:tab algn="l" pos="0"/>
                        </a:tabLst>
                      </a:pPr>
                      <a:r>
                        <a:rPr b="1" lang="en" sz="1600" spc="-1" strike="noStrike">
                          <a:solidFill>
                            <a:srgbClr val="000000"/>
                          </a:solidFill>
                          <a:latin typeface="Roboto"/>
                          <a:ea typeface="Roboto"/>
                        </a:rPr>
                        <a:t>Soluciones a los ejercicios</a:t>
                      </a:r>
                      <a:endParaRPr b="0" lang="en-US" sz="1600" spc="-1" strike="noStrike">
                        <a:latin typeface="Arial"/>
                      </a:endParaRPr>
                    </a:p>
                  </a:txBody>
                  <a:tcPr anchor="ctr" marL="91080" marR="91080">
                    <a:lnL w="9360">
                      <a:solidFill>
                        <a:srgbClr val="434343"/>
                      </a:solidFill>
                    </a:lnL>
                    <a:lnR w="9360">
                      <a:solidFill>
                        <a:srgbClr val="434343"/>
                      </a:solidFill>
                    </a:lnR>
                    <a:lnT w="9360">
                      <a:solidFill>
                        <a:srgbClr val="434343"/>
                      </a:solidFill>
                    </a:lnT>
                    <a:lnB w="9360">
                      <a:solidFill>
                        <a:srgbClr val="434343"/>
                      </a:solidFill>
                    </a:lnB>
                    <a:solidFill>
                      <a:srgbClr val="d9ead3"/>
                    </a:solidFill>
                  </a:tcPr>
                </a:tc>
              </a:tr>
              <a:tr h="4572360">
                <a:tc>
                  <a:txBody>
                    <a:bodyPr lIns="91080" rIns="91080" tIns="91080" bIns="91080" anchor="t">
                      <a:noAutofit/>
                    </a:bodyPr>
                    <a:p>
                      <a:pPr>
                        <a:lnSpc>
                          <a:spcPct val="115000"/>
                        </a:lnSpc>
                        <a:buNone/>
                        <a:tabLst>
                          <a:tab algn="l" pos="0"/>
                        </a:tabLst>
                      </a:pPr>
                      <a:r>
                        <a:rPr b="1" lang="en" sz="1200" spc="-1" strike="noStrike">
                          <a:solidFill>
                            <a:srgbClr val="000000"/>
                          </a:solidFill>
                          <a:latin typeface="Roboto"/>
                          <a:ea typeface="Roboto"/>
                        </a:rPr>
                        <a:t>Ejercicio 1: </a:t>
                      </a:r>
                      <a:endParaRPr b="0" lang="en-US" sz="1200" spc="-1" strike="noStrike">
                        <a:latin typeface="Arial"/>
                      </a:endParaRPr>
                    </a:p>
                    <a:p>
                      <a:pPr>
                        <a:lnSpc>
                          <a:spcPct val="115000"/>
                        </a:lnSpc>
                        <a:spcBef>
                          <a:spcPts val="1701"/>
                        </a:spcBef>
                        <a:buNone/>
                        <a:tabLst>
                          <a:tab algn="l" pos="0"/>
                        </a:tabLst>
                      </a:pPr>
                      <a:r>
                        <a:rPr b="0" lang="en" sz="1000" spc="-1" strike="noStrike">
                          <a:solidFill>
                            <a:srgbClr val="000000"/>
                          </a:solidFill>
                          <a:latin typeface="Roboto"/>
                          <a:ea typeface="Roboto"/>
                        </a:rPr>
                        <a:t>Variables:</a:t>
                      </a:r>
                      <a:endParaRPr b="0" lang="en-US" sz="1000" spc="-1" strike="noStrike">
                        <a:latin typeface="Arial"/>
                      </a:endParaRPr>
                    </a:p>
                    <a:p>
                      <a:pPr marL="457200" indent="-291960">
                        <a:lnSpc>
                          <a:spcPct val="115000"/>
                        </a:lnSpc>
                        <a:spcBef>
                          <a:spcPts val="1701"/>
                        </a:spcBef>
                        <a:buClr>
                          <a:srgbClr val="000000"/>
                        </a:buClr>
                        <a:buFont typeface="Roboto"/>
                        <a:buChar char="●"/>
                        <a:tabLst>
                          <a:tab algn="l" pos="0"/>
                        </a:tabLst>
                      </a:pPr>
                      <a:r>
                        <a:rPr b="0" lang="en" sz="1000" spc="-1" strike="noStrike">
                          <a:solidFill>
                            <a:srgbClr val="000000"/>
                          </a:solidFill>
                          <a:latin typeface="Roboto"/>
                          <a:ea typeface="Roboto"/>
                        </a:rPr>
                        <a:t>Número de conductor: categórica.</a:t>
                      </a:r>
                      <a:endParaRPr b="0" lang="en-US" sz="1000" spc="-1" strike="noStrike">
                        <a:latin typeface="Arial"/>
                      </a:endParaRPr>
                    </a:p>
                    <a:p>
                      <a:pPr marL="457200" indent="-291960">
                        <a:lnSpc>
                          <a:spcPct val="115000"/>
                        </a:lnSpc>
                        <a:buClr>
                          <a:srgbClr val="000000"/>
                        </a:buClr>
                        <a:buFont typeface="Roboto"/>
                        <a:buChar char="●"/>
                        <a:tabLst>
                          <a:tab algn="l" pos="0"/>
                        </a:tabLst>
                      </a:pPr>
                      <a:r>
                        <a:rPr b="0" lang="en" sz="1000" spc="-1" strike="noStrike">
                          <a:solidFill>
                            <a:srgbClr val="000000"/>
                          </a:solidFill>
                          <a:latin typeface="Roboto"/>
                          <a:ea typeface="Roboto"/>
                        </a:rPr>
                        <a:t>Nombre del conductor: categórica.</a:t>
                      </a:r>
                      <a:endParaRPr b="0" lang="en-US" sz="1000" spc="-1" strike="noStrike">
                        <a:latin typeface="Arial"/>
                      </a:endParaRPr>
                    </a:p>
                    <a:p>
                      <a:pPr marL="457200" indent="-291960">
                        <a:lnSpc>
                          <a:spcPct val="115000"/>
                        </a:lnSpc>
                        <a:buClr>
                          <a:srgbClr val="000000"/>
                        </a:buClr>
                        <a:buFont typeface="Roboto"/>
                        <a:buChar char="●"/>
                        <a:tabLst>
                          <a:tab algn="l" pos="0"/>
                        </a:tabLst>
                      </a:pPr>
                      <a:r>
                        <a:rPr b="0" lang="en" sz="1000" spc="-1" strike="noStrike">
                          <a:solidFill>
                            <a:srgbClr val="000000"/>
                          </a:solidFill>
                          <a:latin typeface="Roboto"/>
                          <a:ea typeface="Roboto"/>
                        </a:rPr>
                        <a:t>Tipo de automóvil que usa el conductor: categórica. </a:t>
                      </a:r>
                      <a:endParaRPr b="0" lang="en-US" sz="1000" spc="-1" strike="noStrike">
                        <a:latin typeface="Arial"/>
                      </a:endParaRPr>
                    </a:p>
                    <a:p>
                      <a:pPr marL="457200" indent="-291960">
                        <a:lnSpc>
                          <a:spcPct val="115000"/>
                        </a:lnSpc>
                        <a:buClr>
                          <a:srgbClr val="000000"/>
                        </a:buClr>
                        <a:buFont typeface="Roboto"/>
                        <a:buChar char="●"/>
                        <a:tabLst>
                          <a:tab algn="l" pos="0"/>
                        </a:tabLst>
                      </a:pPr>
                      <a:r>
                        <a:rPr b="0" lang="en" sz="1000" spc="-1" strike="noStrike">
                          <a:solidFill>
                            <a:srgbClr val="000000"/>
                          </a:solidFill>
                          <a:latin typeface="Roboto"/>
                          <a:ea typeface="Roboto"/>
                        </a:rPr>
                        <a:t>Número de vueltas completadas: cuantitativa discreta.</a:t>
                      </a:r>
                      <a:endParaRPr b="0" lang="en-US" sz="1000" spc="-1" strike="noStrike">
                        <a:latin typeface="Arial"/>
                      </a:endParaRPr>
                    </a:p>
                    <a:p>
                      <a:pPr marL="457200" indent="-291960">
                        <a:lnSpc>
                          <a:spcPct val="115000"/>
                        </a:lnSpc>
                        <a:buClr>
                          <a:srgbClr val="000000"/>
                        </a:buClr>
                        <a:buFont typeface="Roboto"/>
                        <a:buChar char="●"/>
                        <a:tabLst>
                          <a:tab algn="l" pos="0"/>
                        </a:tabLst>
                      </a:pPr>
                      <a:r>
                        <a:rPr b="0" lang="en" sz="1000" spc="-1" strike="noStrike">
                          <a:solidFill>
                            <a:srgbClr val="000000"/>
                          </a:solidFill>
                          <a:latin typeface="Roboto"/>
                          <a:ea typeface="Roboto"/>
                        </a:rPr>
                        <a:t>Tiempo a la diezmilésima de segundo más cercana: cuantitativa continua.</a:t>
                      </a:r>
                      <a:endParaRPr b="0" lang="en-US" sz="1000" spc="-1" strike="noStrike">
                        <a:latin typeface="Arial"/>
                      </a:endParaRPr>
                    </a:p>
                    <a:p>
                      <a:pPr marL="457200" indent="-291960">
                        <a:lnSpc>
                          <a:spcPct val="115000"/>
                        </a:lnSpc>
                        <a:buClr>
                          <a:srgbClr val="000000"/>
                        </a:buClr>
                        <a:buFont typeface="Roboto"/>
                        <a:buChar char="●"/>
                        <a:tabLst>
                          <a:tab algn="l" pos="0"/>
                        </a:tabLst>
                      </a:pPr>
                      <a:r>
                        <a:rPr b="0" lang="en" sz="1000" spc="-1" strike="noStrike">
                          <a:solidFill>
                            <a:srgbClr val="000000"/>
                          </a:solidFill>
                          <a:latin typeface="Roboto"/>
                          <a:ea typeface="Roboto"/>
                        </a:rPr>
                        <a:t>Vueltas completadas: cuantitativa discreta.</a:t>
                      </a:r>
                      <a:endParaRPr b="0" lang="en-US" sz="1000" spc="-1" strike="noStrike">
                        <a:latin typeface="Arial"/>
                      </a:endParaRPr>
                    </a:p>
                    <a:p>
                      <a:pPr>
                        <a:lnSpc>
                          <a:spcPct val="115000"/>
                        </a:lnSpc>
                        <a:spcBef>
                          <a:spcPts val="1701"/>
                        </a:spcBef>
                        <a:buNone/>
                        <a:tabLst>
                          <a:tab algn="l" pos="0"/>
                        </a:tabLst>
                      </a:pPr>
                      <a:r>
                        <a:rPr b="0" lang="en" sz="1000" spc="-1" strike="noStrike">
                          <a:solidFill>
                            <a:srgbClr val="000000"/>
                          </a:solidFill>
                          <a:latin typeface="Roboto"/>
                          <a:ea typeface="Roboto"/>
                        </a:rPr>
                        <a:t>Clasificación de las variables:</a:t>
                      </a:r>
                      <a:endParaRPr b="0" lang="en-US" sz="1000" spc="-1" strike="noStrike">
                        <a:latin typeface="Arial"/>
                      </a:endParaRPr>
                    </a:p>
                    <a:p>
                      <a:pPr marL="457200" indent="-291960">
                        <a:lnSpc>
                          <a:spcPct val="115000"/>
                        </a:lnSpc>
                        <a:spcBef>
                          <a:spcPts val="1701"/>
                        </a:spcBef>
                        <a:buClr>
                          <a:srgbClr val="000000"/>
                        </a:buClr>
                        <a:buFont typeface="Roboto"/>
                        <a:buChar char="●"/>
                        <a:tabLst>
                          <a:tab algn="l" pos="0"/>
                        </a:tabLst>
                      </a:pPr>
                      <a:r>
                        <a:rPr b="0" lang="en" sz="1000" spc="-1" strike="noStrike">
                          <a:solidFill>
                            <a:srgbClr val="000000"/>
                          </a:solidFill>
                          <a:latin typeface="Roboto"/>
                          <a:ea typeface="Roboto"/>
                        </a:rPr>
                        <a:t>Categóricas: Número de conductor, Nombre del conductor y Tipo de automóvil que usa el conductor.</a:t>
                      </a:r>
                      <a:endParaRPr b="0" lang="en-US" sz="1000" spc="-1" strike="noStrike">
                        <a:latin typeface="Arial"/>
                      </a:endParaRPr>
                    </a:p>
                    <a:p>
                      <a:pPr marL="457200" indent="-291960">
                        <a:lnSpc>
                          <a:spcPct val="115000"/>
                        </a:lnSpc>
                        <a:buClr>
                          <a:srgbClr val="000000"/>
                        </a:buClr>
                        <a:buFont typeface="Roboto"/>
                        <a:buChar char="●"/>
                        <a:tabLst>
                          <a:tab algn="l" pos="0"/>
                        </a:tabLst>
                      </a:pPr>
                      <a:r>
                        <a:rPr b="0" lang="en" sz="1000" spc="-1" strike="noStrike">
                          <a:solidFill>
                            <a:srgbClr val="000000"/>
                          </a:solidFill>
                          <a:latin typeface="Roboto"/>
                          <a:ea typeface="Roboto"/>
                        </a:rPr>
                        <a:t>Cuantitativas:</a:t>
                      </a:r>
                      <a:endParaRPr b="0" lang="en-US" sz="1000" spc="-1" strike="noStrike">
                        <a:latin typeface="Arial"/>
                      </a:endParaRPr>
                    </a:p>
                    <a:p>
                      <a:pPr lvl="1" marL="914400" indent="-291960">
                        <a:lnSpc>
                          <a:spcPct val="115000"/>
                        </a:lnSpc>
                        <a:buClr>
                          <a:srgbClr val="000000"/>
                        </a:buClr>
                        <a:buFont typeface="Roboto"/>
                        <a:buChar char="○"/>
                        <a:tabLst>
                          <a:tab algn="l" pos="0"/>
                        </a:tabLst>
                      </a:pPr>
                      <a:r>
                        <a:rPr b="0" lang="en" sz="1000" spc="-1" strike="noStrike">
                          <a:solidFill>
                            <a:srgbClr val="000000"/>
                          </a:solidFill>
                          <a:latin typeface="Roboto"/>
                          <a:ea typeface="Roboto"/>
                        </a:rPr>
                        <a:t>Discretas: Número de vueltas completadas.</a:t>
                      </a:r>
                      <a:endParaRPr b="0" lang="en-US" sz="1000" spc="-1" strike="noStrike">
                        <a:latin typeface="Arial"/>
                      </a:endParaRPr>
                    </a:p>
                    <a:p>
                      <a:pPr lvl="1" marL="914400" indent="-291960">
                        <a:lnSpc>
                          <a:spcPct val="115000"/>
                        </a:lnSpc>
                        <a:buClr>
                          <a:srgbClr val="000000"/>
                        </a:buClr>
                        <a:buFont typeface="Roboto"/>
                        <a:buChar char="○"/>
                        <a:tabLst>
                          <a:tab algn="l" pos="0"/>
                        </a:tabLst>
                      </a:pPr>
                      <a:r>
                        <a:rPr b="0" lang="en" sz="1000" spc="-1" strike="noStrike">
                          <a:solidFill>
                            <a:srgbClr val="000000"/>
                          </a:solidFill>
                          <a:latin typeface="Roboto"/>
                          <a:ea typeface="Roboto"/>
                        </a:rPr>
                        <a:t>Continuas: Tiempo a la diezmilésima de segundo más cercana y distancia recorrida.</a:t>
                      </a:r>
                      <a:endParaRPr b="0" lang="en-US" sz="1000" spc="-1" strike="noStrike">
                        <a:latin typeface="Arial"/>
                      </a:endParaRPr>
                    </a:p>
                    <a:p>
                      <a:pPr>
                        <a:lnSpc>
                          <a:spcPct val="115000"/>
                        </a:lnSpc>
                        <a:spcBef>
                          <a:spcPts val="1701"/>
                        </a:spcBef>
                        <a:buNone/>
                        <a:tabLst>
                          <a:tab algn="l" pos="0"/>
                        </a:tabLst>
                      </a:pPr>
                      <a:r>
                        <a:rPr b="0" lang="en" sz="1000" spc="-1" strike="noStrike">
                          <a:solidFill>
                            <a:srgbClr val="000000"/>
                          </a:solidFill>
                          <a:latin typeface="Roboto"/>
                          <a:ea typeface="Roboto"/>
                        </a:rPr>
                        <a:t>Unidades de medida:</a:t>
                      </a:r>
                      <a:endParaRPr b="0" lang="en-US" sz="1000" spc="-1" strike="noStrike">
                        <a:latin typeface="Arial"/>
                      </a:endParaRPr>
                    </a:p>
                    <a:p>
                      <a:pPr marL="457200" indent="-291960">
                        <a:lnSpc>
                          <a:spcPct val="115000"/>
                        </a:lnSpc>
                        <a:spcBef>
                          <a:spcPts val="1701"/>
                        </a:spcBef>
                        <a:buClr>
                          <a:srgbClr val="000000"/>
                        </a:buClr>
                        <a:buFont typeface="Roboto"/>
                        <a:buChar char="●"/>
                        <a:tabLst>
                          <a:tab algn="l" pos="0"/>
                        </a:tabLst>
                      </a:pPr>
                      <a:r>
                        <a:rPr b="0" lang="en" sz="1000" spc="-1" strike="noStrike">
                          <a:solidFill>
                            <a:srgbClr val="000000"/>
                          </a:solidFill>
                          <a:latin typeface="Roboto"/>
                          <a:ea typeface="Roboto"/>
                        </a:rPr>
                        <a:t>Número de vueltas completadas: vueltas.</a:t>
                      </a:r>
                      <a:endParaRPr b="0" lang="en-US" sz="1000" spc="-1" strike="noStrike">
                        <a:latin typeface="Arial"/>
                      </a:endParaRPr>
                    </a:p>
                    <a:p>
                      <a:pPr marL="457200" indent="-291960">
                        <a:lnSpc>
                          <a:spcPct val="115000"/>
                        </a:lnSpc>
                        <a:buClr>
                          <a:srgbClr val="000000"/>
                        </a:buClr>
                        <a:buFont typeface="Roboto"/>
                        <a:buChar char="●"/>
                        <a:tabLst>
                          <a:tab algn="l" pos="0"/>
                        </a:tabLst>
                      </a:pPr>
                      <a:r>
                        <a:rPr b="0" lang="en" sz="1000" spc="-1" strike="noStrike">
                          <a:solidFill>
                            <a:srgbClr val="000000"/>
                          </a:solidFill>
                          <a:latin typeface="Roboto"/>
                          <a:ea typeface="Roboto"/>
                        </a:rPr>
                        <a:t>Tiempo a la diezmilésima de segundo más cercana: segundos.</a:t>
                      </a:r>
                      <a:endParaRPr b="0" lang="en-US" sz="1000" spc="-1" strike="noStrike">
                        <a:latin typeface="Arial"/>
                      </a:endParaRPr>
                    </a:p>
                    <a:p>
                      <a:pPr marL="457200" indent="-291960">
                        <a:lnSpc>
                          <a:spcPct val="115000"/>
                        </a:lnSpc>
                        <a:buClr>
                          <a:srgbClr val="000000"/>
                        </a:buClr>
                        <a:buFont typeface="Roboto"/>
                        <a:buChar char="●"/>
                        <a:tabLst>
                          <a:tab algn="l" pos="0"/>
                        </a:tabLst>
                      </a:pPr>
                      <a:r>
                        <a:rPr b="0" lang="en" sz="1000" spc="-1" strike="noStrike">
                          <a:solidFill>
                            <a:srgbClr val="000000"/>
                          </a:solidFill>
                          <a:latin typeface="Roboto"/>
                          <a:ea typeface="Roboto"/>
                        </a:rPr>
                        <a:t>Distancia recorrida: kilómetros.</a:t>
                      </a:r>
                      <a:endParaRPr b="0" lang="en-US" sz="10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noFill/>
                  </a:tcPr>
                </a:tc>
              </a:tr>
              <a:tr h="3045960">
                <a:tc>
                  <a:txBody>
                    <a:bodyPr lIns="91080" rIns="91080" tIns="91080" bIns="91080" anchor="t">
                      <a:noAutofit/>
                    </a:bodyPr>
                    <a:p>
                      <a:pPr>
                        <a:lnSpc>
                          <a:spcPct val="115000"/>
                        </a:lnSpc>
                        <a:buNone/>
                        <a:tabLst>
                          <a:tab algn="l" pos="0"/>
                        </a:tabLst>
                      </a:pPr>
                      <a:r>
                        <a:rPr b="1" lang="en" sz="1200" spc="-1" strike="noStrike">
                          <a:solidFill>
                            <a:srgbClr val="000000"/>
                          </a:solidFill>
                          <a:latin typeface="Roboto"/>
                          <a:ea typeface="Roboto"/>
                        </a:rPr>
                        <a:t>Ejercicio 2: </a:t>
                      </a:r>
                      <a:endParaRPr b="0" lang="en-US" sz="1200" spc="-1" strike="noStrike">
                        <a:latin typeface="Arial"/>
                      </a:endParaRPr>
                    </a:p>
                    <a:p>
                      <a:pPr>
                        <a:lnSpc>
                          <a:spcPct val="115000"/>
                        </a:lnSpc>
                        <a:spcBef>
                          <a:spcPts val="1701"/>
                        </a:spcBef>
                        <a:buNone/>
                        <a:tabLst>
                          <a:tab algn="l" pos="0"/>
                        </a:tabLst>
                      </a:pPr>
                      <a:r>
                        <a:rPr b="0" lang="en" sz="1000" spc="-1" strike="noStrike">
                          <a:solidFill>
                            <a:srgbClr val="000000"/>
                          </a:solidFill>
                          <a:latin typeface="Roboto"/>
                          <a:ea typeface="Roboto"/>
                        </a:rPr>
                        <a:t>Esta tabla es un ejemplo de una tabla de una entrada porque solo presenta información sobre una variable, que en este caso es el sabor del helado o nieve. Cada fila representa un sabor de helado o nieve diferente, y las columnas indican la cantidad de cucharadas vendidas, si puede llevar chocolate extra y si es helado o nieve. </a:t>
                      </a:r>
                      <a:endParaRPr b="0" lang="en-US" sz="1000" spc="-1" strike="noStrike">
                        <a:latin typeface="Arial"/>
                      </a:endParaRPr>
                    </a:p>
                    <a:p>
                      <a:pPr>
                        <a:lnSpc>
                          <a:spcPct val="115000"/>
                        </a:lnSpc>
                        <a:spcBef>
                          <a:spcPts val="1701"/>
                        </a:spcBef>
                        <a:buNone/>
                        <a:tabLst>
                          <a:tab algn="l" pos="0"/>
                        </a:tabLst>
                      </a:pPr>
                      <a:r>
                        <a:rPr b="0" lang="en" sz="1000" spc="-1" strike="noStrike">
                          <a:solidFill>
                            <a:srgbClr val="000000"/>
                          </a:solidFill>
                          <a:latin typeface="Roboto"/>
                          <a:ea typeface="Roboto"/>
                        </a:rPr>
                        <a:t>Aunque hay varias variables en la tabla (cantidad de cucharadas vendidas, si puede llevar chocolate extra y si es helado o nieve), todas estas variables están relacionadas con el sabor del helado o nieve y no son variables independientes. Por lo tanto, esta tabla sigue siendo un ejemplo de una tabla de una entrada.</a:t>
                      </a:r>
                      <a:endParaRPr b="0" lang="en-US" sz="1000" spc="-1" strike="noStrike">
                        <a:latin typeface="Arial"/>
                      </a:endParaRPr>
                    </a:p>
                    <a:p>
                      <a:pPr>
                        <a:lnSpc>
                          <a:spcPct val="115000"/>
                        </a:lnSpc>
                        <a:spcBef>
                          <a:spcPts val="1701"/>
                        </a:spcBef>
                        <a:buNone/>
                        <a:tabLst>
                          <a:tab algn="l" pos="0"/>
                        </a:tabLst>
                      </a:pPr>
                      <a:endParaRPr b="0" lang="en-US" sz="1200" spc="-1" strike="noStrike">
                        <a:latin typeface="Arial"/>
                      </a:endParaRPr>
                    </a:p>
                    <a:p>
                      <a:pPr>
                        <a:lnSpc>
                          <a:spcPct val="115000"/>
                        </a:lnSpc>
                        <a:spcBef>
                          <a:spcPts val="1701"/>
                        </a:spcBef>
                        <a:spcAft>
                          <a:spcPts val="1701"/>
                        </a:spcAft>
                        <a:buNone/>
                        <a:tabLst>
                          <a:tab algn="l" pos="0"/>
                        </a:tabLst>
                      </a:pPr>
                      <a:endParaRPr b="0" lang="en-US" sz="14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noFill/>
                  </a:tcPr>
                </a:tc>
              </a:tr>
            </a:tbl>
          </a:graphicData>
        </a:graphic>
      </p:graphicFrame>
      <p:sp>
        <p:nvSpPr>
          <p:cNvPr id="196" name="PlaceHolder 2"/>
          <p:cNvSpPr>
            <a:spLocks noGrp="1"/>
          </p:cNvSpPr>
          <p:nvPr>
            <p:ph type="title"/>
          </p:nvPr>
        </p:nvSpPr>
        <p:spPr>
          <a:xfrm>
            <a:off x="621000" y="40680"/>
            <a:ext cx="5328720" cy="478080"/>
          </a:xfrm>
          <a:prstGeom prst="rect">
            <a:avLst/>
          </a:prstGeom>
          <a:noFill/>
          <a:ln w="0">
            <a:noFill/>
          </a:ln>
        </p:spPr>
        <p:txBody>
          <a:bodyPr lIns="128160" rIns="128160" tIns="128160" bIns="128160" anchor="t">
            <a:noAutofit/>
          </a:bodyPr>
          <a:p>
            <a:pPr>
              <a:lnSpc>
                <a:spcPct val="100000"/>
              </a:lnSpc>
              <a:buNone/>
              <a:tabLst>
                <a:tab algn="l" pos="0"/>
              </a:tabLst>
            </a:pPr>
            <a:r>
              <a:rPr b="1" lang="en" sz="1350" spc="-1" strike="noStrike">
                <a:solidFill>
                  <a:srgbClr val="ffffff"/>
                </a:solidFill>
                <a:latin typeface="IBM Plex Sans"/>
                <a:ea typeface="IBM Plex Sans"/>
              </a:rPr>
              <a:t>Curso de Estadística y Probabilidad</a:t>
            </a:r>
            <a:endParaRPr b="0" lang="en-US" sz="1350" spc="-1" strike="noStrike">
              <a:solidFill>
                <a:srgbClr val="000000"/>
              </a:solidFill>
              <a:latin typeface="Arial"/>
            </a:endParaRPr>
          </a:p>
        </p:txBody>
      </p:sp>
      <p:pic>
        <p:nvPicPr>
          <p:cNvPr id="197" name="Google Shape;252;g230b0e9b9b5_1_268" descr=""/>
          <p:cNvPicPr/>
          <p:nvPr/>
        </p:nvPicPr>
        <p:blipFill>
          <a:blip r:embed="rId1"/>
          <a:stretch/>
        </p:blipFill>
        <p:spPr>
          <a:xfrm>
            <a:off x="341640" y="109080"/>
            <a:ext cx="341280" cy="341280"/>
          </a:xfrm>
          <a:prstGeom prst="rect">
            <a:avLst/>
          </a:prstGeom>
          <a:ln w="0">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PlaceHolder 1"/>
          <p:cNvSpPr>
            <a:spLocks noGrp="1"/>
          </p:cNvSpPr>
          <p:nvPr>
            <p:ph type="subTitle"/>
          </p:nvPr>
        </p:nvSpPr>
        <p:spPr>
          <a:xfrm>
            <a:off x="1221480" y="9579960"/>
            <a:ext cx="5328720" cy="478080"/>
          </a:xfrm>
          <a:prstGeom prst="rect">
            <a:avLst/>
          </a:prstGeom>
          <a:noFill/>
          <a:ln w="0">
            <a:noFill/>
          </a:ln>
        </p:spPr>
        <p:txBody>
          <a:bodyPr lIns="128160" rIns="128160" tIns="128160" bIns="128160" anchor="t">
            <a:normAutofit fontScale="24000"/>
          </a:bodyPr>
          <a:p>
            <a:pPr algn="ctr">
              <a:lnSpc>
                <a:spcPct val="115000"/>
              </a:lnSpc>
              <a:spcAft>
                <a:spcPts val="1701"/>
              </a:spcAft>
              <a:buNone/>
              <a:tabLst>
                <a:tab algn="l" pos="0"/>
              </a:tabLst>
            </a:pPr>
            <a:r>
              <a:rPr b="0" lang="en" sz="5200" spc="-1" strike="noStrike">
                <a:solidFill>
                  <a:srgbClr val="ffffff"/>
                </a:solidFill>
                <a:latin typeface="IBM Plex Sans"/>
                <a:ea typeface="IBM Plex Sans"/>
              </a:rPr>
              <a:t>platzi.com/estadistica</a:t>
            </a:r>
            <a:endParaRPr b="0" lang="en-US" sz="5200" spc="-1" strike="noStrike">
              <a:latin typeface="Arial"/>
            </a:endParaRPr>
          </a:p>
        </p:txBody>
      </p:sp>
      <p:graphicFrame>
        <p:nvGraphicFramePr>
          <p:cNvPr id="199" name="Google Shape;258;g230b0e9c36a_0_2"/>
          <p:cNvGraphicFramePr/>
          <p:nvPr/>
        </p:nvGraphicFramePr>
        <p:xfrm>
          <a:off x="635760" y="1123920"/>
          <a:ext cx="6500520" cy="7955280"/>
        </p:xfrm>
        <a:graphic>
          <a:graphicData uri="http://schemas.openxmlformats.org/drawingml/2006/table">
            <a:tbl>
              <a:tblPr/>
              <a:tblGrid>
                <a:gridCol w="6500520"/>
              </a:tblGrid>
              <a:tr h="1278000">
                <a:tc>
                  <a:txBody>
                    <a:bodyPr lIns="91080" rIns="91080" tIns="91080" bIns="91080" anchor="t">
                      <a:noAutofit/>
                    </a:bodyPr>
                    <a:p>
                      <a:pPr>
                        <a:lnSpc>
                          <a:spcPct val="115000"/>
                        </a:lnSpc>
                        <a:buNone/>
                        <a:tabLst>
                          <a:tab algn="l" pos="0"/>
                        </a:tabLst>
                      </a:pPr>
                      <a:r>
                        <a:rPr b="1" lang="en" sz="1200" spc="-1" strike="noStrike">
                          <a:solidFill>
                            <a:srgbClr val="000000"/>
                          </a:solidFill>
                          <a:latin typeface="Roboto"/>
                          <a:ea typeface="Roboto"/>
                        </a:rPr>
                        <a:t>Ejercicio 3: </a:t>
                      </a:r>
                      <a:endParaRPr b="0" lang="en-US" sz="1200" spc="-1" strike="noStrike">
                        <a:latin typeface="Arial"/>
                      </a:endParaRPr>
                    </a:p>
                    <a:p>
                      <a:pPr>
                        <a:lnSpc>
                          <a:spcPct val="115000"/>
                        </a:lnSpc>
                        <a:spcBef>
                          <a:spcPts val="1701"/>
                        </a:spcBef>
                        <a:spcAft>
                          <a:spcPts val="1701"/>
                        </a:spcAft>
                        <a:buNone/>
                        <a:tabLst>
                          <a:tab algn="l" pos="0"/>
                        </a:tabLst>
                      </a:pPr>
                      <a:r>
                        <a:rPr b="0" lang="en" sz="1000" spc="-1" strike="noStrike">
                          <a:solidFill>
                            <a:srgbClr val="000000"/>
                          </a:solidFill>
                          <a:latin typeface="Roboto"/>
                          <a:ea typeface="Roboto"/>
                        </a:rPr>
                        <a:t>Si el 40% de los perros recibió entre 25 y 40 paseos y nadie recibió más de 40, entonces el 60% restante recibió menos de 25 paseos. El 40% de 400 = 160. Entonces, 160 perros recibieron entre 25 y 40 paseos. Así que el restante recibió menos de 25 paseos: 400 – 160 = 240.</a:t>
                      </a:r>
                      <a:endParaRPr b="0" lang="en-US" sz="10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noFill/>
                  </a:tcPr>
                </a:tc>
              </a:tr>
              <a:tr h="2967120">
                <a:tc>
                  <a:txBody>
                    <a:bodyPr lIns="91080" rIns="91080" tIns="91080" bIns="91080" anchor="t">
                      <a:noAutofit/>
                    </a:bodyPr>
                    <a:p>
                      <a:pPr>
                        <a:lnSpc>
                          <a:spcPct val="115000"/>
                        </a:lnSpc>
                        <a:buNone/>
                        <a:tabLst>
                          <a:tab algn="l" pos="0"/>
                        </a:tabLst>
                      </a:pPr>
                      <a:r>
                        <a:rPr b="1" lang="en" sz="1200" spc="-1" strike="noStrike">
                          <a:solidFill>
                            <a:srgbClr val="000000"/>
                          </a:solidFill>
                          <a:latin typeface="Roboto"/>
                          <a:ea typeface="Roboto"/>
                        </a:rPr>
                        <a:t>Ejercicio 4: </a:t>
                      </a:r>
                      <a:endParaRPr b="0" lang="en-US" sz="1200" spc="-1" strike="noStrike">
                        <a:latin typeface="Arial"/>
                      </a:endParaRPr>
                    </a:p>
                    <a:p>
                      <a:pPr>
                        <a:lnSpc>
                          <a:spcPct val="115000"/>
                        </a:lnSpc>
                        <a:spcBef>
                          <a:spcPts val="1701"/>
                        </a:spcBef>
                        <a:buNone/>
                        <a:tabLst>
                          <a:tab algn="l" pos="0"/>
                        </a:tabLst>
                      </a:pPr>
                      <a:endParaRPr b="0" lang="en-US" sz="1000" spc="-1" strike="noStrike">
                        <a:latin typeface="Arial"/>
                      </a:endParaRPr>
                    </a:p>
                    <a:p>
                      <a:pPr>
                        <a:lnSpc>
                          <a:spcPct val="115000"/>
                        </a:lnSpc>
                        <a:spcBef>
                          <a:spcPts val="1701"/>
                        </a:spcBef>
                        <a:buNone/>
                        <a:tabLst>
                          <a:tab algn="l" pos="0"/>
                        </a:tabLst>
                      </a:pPr>
                      <a:endParaRPr b="0" lang="en-US" sz="1200" spc="-1" strike="noStrike">
                        <a:latin typeface="Arial"/>
                      </a:endParaRPr>
                    </a:p>
                    <a:p>
                      <a:pPr>
                        <a:lnSpc>
                          <a:spcPct val="115000"/>
                        </a:lnSpc>
                        <a:spcBef>
                          <a:spcPts val="1701"/>
                        </a:spcBef>
                        <a:spcAft>
                          <a:spcPts val="1701"/>
                        </a:spcAft>
                        <a:buNone/>
                        <a:tabLst>
                          <a:tab algn="l" pos="0"/>
                        </a:tabLst>
                      </a:pPr>
                      <a:endParaRPr b="0" lang="en-US" sz="14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noFill/>
                  </a:tcPr>
                </a:tc>
              </a:tr>
              <a:tr h="3710160">
                <a:tc>
                  <a:txBody>
                    <a:bodyPr lIns="91080" rIns="91080" tIns="91080" bIns="91080" anchor="t">
                      <a:noAutofit/>
                    </a:bodyPr>
                    <a:p>
                      <a:pPr>
                        <a:lnSpc>
                          <a:spcPct val="115000"/>
                        </a:lnSpc>
                        <a:buNone/>
                        <a:tabLst>
                          <a:tab algn="l" pos="0"/>
                        </a:tabLst>
                      </a:pPr>
                      <a:r>
                        <a:rPr b="1" lang="en" sz="1200" spc="-1" strike="noStrike">
                          <a:solidFill>
                            <a:srgbClr val="000000"/>
                          </a:solidFill>
                          <a:latin typeface="Roboto"/>
                          <a:ea typeface="Roboto"/>
                        </a:rPr>
                        <a:t>Ejercicio 5: </a:t>
                      </a:r>
                      <a:endParaRPr b="0" lang="en-US" sz="1200" spc="-1" strike="noStrike">
                        <a:latin typeface="Arial"/>
                      </a:endParaRPr>
                    </a:p>
                    <a:p>
                      <a:pPr>
                        <a:lnSpc>
                          <a:spcPct val="115000"/>
                        </a:lnSpc>
                        <a:spcBef>
                          <a:spcPts val="1701"/>
                        </a:spcBef>
                        <a:buNone/>
                        <a:tabLst>
                          <a:tab algn="l" pos="0"/>
                        </a:tabLst>
                      </a:pPr>
                      <a:endParaRPr b="0" lang="en-US" sz="1200" spc="-1" strike="noStrike">
                        <a:latin typeface="Arial"/>
                      </a:endParaRPr>
                    </a:p>
                    <a:p>
                      <a:pPr>
                        <a:lnSpc>
                          <a:spcPct val="115000"/>
                        </a:lnSpc>
                        <a:spcBef>
                          <a:spcPts val="1701"/>
                        </a:spcBef>
                        <a:spcAft>
                          <a:spcPts val="1701"/>
                        </a:spcAft>
                        <a:buNone/>
                        <a:tabLst>
                          <a:tab algn="l" pos="0"/>
                        </a:tabLst>
                      </a:pPr>
                      <a:endParaRPr b="0" lang="en-US" sz="12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noFill/>
                  </a:tcPr>
                </a:tc>
              </a:tr>
            </a:tbl>
          </a:graphicData>
        </a:graphic>
      </p:graphicFrame>
      <p:sp>
        <p:nvSpPr>
          <p:cNvPr id="200" name="PlaceHolder 2"/>
          <p:cNvSpPr>
            <a:spLocks noGrp="1"/>
          </p:cNvSpPr>
          <p:nvPr>
            <p:ph type="title"/>
          </p:nvPr>
        </p:nvSpPr>
        <p:spPr>
          <a:xfrm>
            <a:off x="621000" y="40680"/>
            <a:ext cx="5328720" cy="478080"/>
          </a:xfrm>
          <a:prstGeom prst="rect">
            <a:avLst/>
          </a:prstGeom>
          <a:noFill/>
          <a:ln w="0">
            <a:noFill/>
          </a:ln>
        </p:spPr>
        <p:txBody>
          <a:bodyPr lIns="128160" rIns="128160" tIns="128160" bIns="128160" anchor="t">
            <a:noAutofit/>
          </a:bodyPr>
          <a:p>
            <a:pPr>
              <a:lnSpc>
                <a:spcPct val="100000"/>
              </a:lnSpc>
              <a:buNone/>
              <a:tabLst>
                <a:tab algn="l" pos="0"/>
              </a:tabLst>
            </a:pPr>
            <a:r>
              <a:rPr b="1" lang="en" sz="1350" spc="-1" strike="noStrike">
                <a:solidFill>
                  <a:srgbClr val="ffffff"/>
                </a:solidFill>
                <a:latin typeface="IBM Plex Sans"/>
                <a:ea typeface="IBM Plex Sans"/>
              </a:rPr>
              <a:t>Curso de Estadística y Probabilidad</a:t>
            </a:r>
            <a:endParaRPr b="0" lang="en-US" sz="1350" spc="-1" strike="noStrike">
              <a:solidFill>
                <a:srgbClr val="000000"/>
              </a:solidFill>
              <a:latin typeface="Arial"/>
            </a:endParaRPr>
          </a:p>
        </p:txBody>
      </p:sp>
      <p:pic>
        <p:nvPicPr>
          <p:cNvPr id="201" name="Google Shape;260;g230b0e9c36a_0_2" descr=""/>
          <p:cNvPicPr/>
          <p:nvPr/>
        </p:nvPicPr>
        <p:blipFill>
          <a:blip r:embed="rId1"/>
          <a:stretch/>
        </p:blipFill>
        <p:spPr>
          <a:xfrm>
            <a:off x="341640" y="109080"/>
            <a:ext cx="341280" cy="341280"/>
          </a:xfrm>
          <a:prstGeom prst="rect">
            <a:avLst/>
          </a:prstGeom>
          <a:ln w="0">
            <a:noFill/>
          </a:ln>
        </p:spPr>
      </p:pic>
      <p:graphicFrame>
        <p:nvGraphicFramePr>
          <p:cNvPr id="202" name="Google Shape;261;g230b0e9c36a_0_2"/>
          <p:cNvGraphicFramePr/>
          <p:nvPr/>
        </p:nvGraphicFramePr>
        <p:xfrm>
          <a:off x="2104920" y="2905200"/>
          <a:ext cx="3561840" cy="1885680"/>
        </p:xfrm>
        <a:graphic>
          <a:graphicData uri="http://schemas.openxmlformats.org/drawingml/2006/table">
            <a:tbl>
              <a:tblPr/>
              <a:tblGrid>
                <a:gridCol w="850320"/>
                <a:gridCol w="1134000"/>
                <a:gridCol w="1577520"/>
              </a:tblGrid>
              <a:tr h="441000">
                <a:tc>
                  <a:txBody>
                    <a:bodyPr lIns="63360" rIns="63360" tIns="63360" bIns="63360" anchor="t">
                      <a:noAutofit/>
                    </a:bodyPr>
                    <a:p>
                      <a:pPr marL="63360" algn="r">
                        <a:lnSpc>
                          <a:spcPct val="115000"/>
                        </a:lnSpc>
                        <a:buNone/>
                        <a:tabLst>
                          <a:tab algn="l" pos="0"/>
                        </a:tabLst>
                      </a:pPr>
                      <a:r>
                        <a:rPr b="1" i="1" lang="en" sz="1100" spc="-1" strike="noStrike">
                          <a:solidFill>
                            <a:srgbClr val="000000"/>
                          </a:solidFill>
                          <a:latin typeface="Arial"/>
                          <a:ea typeface="Arial"/>
                        </a:rPr>
                        <a:t>Colores</a:t>
                      </a:r>
                      <a:endParaRPr b="0" lang="en-US" sz="1100" spc="-1" strike="noStrike">
                        <a:latin typeface="Arial"/>
                      </a:endParaRPr>
                    </a:p>
                  </a:txBody>
                  <a:tcPr anchor="t" marL="63360" marR="63360">
                    <a:lnL>
                      <a:noFill/>
                    </a:lnL>
                    <a:lnR>
                      <a:noFill/>
                    </a:lnR>
                    <a:lnT>
                      <a:noFill/>
                    </a:lnT>
                    <a:lnB>
                      <a:noFill/>
                    </a:lnB>
                    <a:solidFill>
                      <a:srgbClr val="ffffff"/>
                    </a:solidFill>
                  </a:tcPr>
                </a:tc>
                <a:tc>
                  <a:txBody>
                    <a:bodyPr lIns="63360" rIns="63360" tIns="63360" bIns="63360" anchor="t">
                      <a:noAutofit/>
                    </a:bodyPr>
                    <a:p>
                      <a:pPr marL="63360">
                        <a:lnSpc>
                          <a:spcPct val="115000"/>
                        </a:lnSpc>
                        <a:buNone/>
                        <a:tabLst>
                          <a:tab algn="l" pos="0"/>
                        </a:tabLst>
                      </a:pPr>
                      <a:r>
                        <a:rPr b="1" lang="en" sz="1100" spc="-1" strike="noStrike">
                          <a:solidFill>
                            <a:srgbClr val="000000"/>
                          </a:solidFill>
                          <a:latin typeface="Arial"/>
                          <a:ea typeface="Arial"/>
                        </a:rPr>
                        <a:t>Frecuencia</a:t>
                      </a:r>
                      <a:endParaRPr b="0" lang="en-US" sz="1100" spc="-1" strike="noStrike">
                        <a:latin typeface="Arial"/>
                      </a:endParaRPr>
                    </a:p>
                  </a:txBody>
                  <a:tcPr anchor="t" marL="63360" marR="63360">
                    <a:lnL>
                      <a:noFill/>
                    </a:lnL>
                    <a:lnR>
                      <a:noFill/>
                    </a:lnR>
                    <a:lnT>
                      <a:noFill/>
                    </a:lnT>
                    <a:lnB>
                      <a:noFill/>
                    </a:lnB>
                    <a:solidFill>
                      <a:srgbClr val="ffffff"/>
                    </a:solidFill>
                  </a:tcPr>
                </a:tc>
                <a:tc>
                  <a:txBody>
                    <a:bodyPr lIns="63360" rIns="63360" tIns="63360" bIns="63360" anchor="t">
                      <a:noAutofit/>
                    </a:bodyPr>
                    <a:p>
                      <a:pPr marL="63360">
                        <a:lnSpc>
                          <a:spcPct val="115000"/>
                        </a:lnSpc>
                        <a:buNone/>
                        <a:tabLst>
                          <a:tab algn="l" pos="0"/>
                        </a:tabLst>
                      </a:pPr>
                      <a:r>
                        <a:rPr b="1" lang="en" sz="1100" spc="-1" strike="noStrike">
                          <a:solidFill>
                            <a:srgbClr val="000000"/>
                          </a:solidFill>
                          <a:latin typeface="Arial"/>
                          <a:ea typeface="Arial"/>
                        </a:rPr>
                        <a:t>Frecuencia relativa</a:t>
                      </a:r>
                      <a:endParaRPr b="0" lang="en-US" sz="1100" spc="-1" strike="noStrike">
                        <a:latin typeface="Arial"/>
                      </a:endParaRPr>
                    </a:p>
                  </a:txBody>
                  <a:tcPr anchor="t" marL="63360" marR="63360">
                    <a:lnL>
                      <a:noFill/>
                    </a:lnL>
                    <a:lnR>
                      <a:noFill/>
                    </a:lnR>
                    <a:lnT>
                      <a:noFill/>
                    </a:lnT>
                    <a:lnB>
                      <a:noFill/>
                    </a:lnB>
                    <a:solidFill>
                      <a:srgbClr val="ffffff"/>
                    </a:solidFill>
                  </a:tcPr>
                </a:tc>
              </a:tr>
              <a:tr h="321480">
                <a:tc>
                  <a:txBody>
                    <a:bodyPr lIns="63360" rIns="63360" tIns="63360" bIns="63360" anchor="t">
                      <a:noAutofit/>
                    </a:bodyPr>
                    <a:p>
                      <a:pPr marL="63360" algn="r">
                        <a:lnSpc>
                          <a:spcPct val="115000"/>
                        </a:lnSpc>
                        <a:buNone/>
                        <a:tabLst>
                          <a:tab algn="l" pos="0"/>
                        </a:tabLst>
                      </a:pPr>
                      <a:r>
                        <a:rPr b="0" i="1" lang="en" sz="1100" spc="-1" strike="noStrike">
                          <a:solidFill>
                            <a:srgbClr val="000000"/>
                          </a:solidFill>
                          <a:latin typeface="Arial"/>
                          <a:ea typeface="Arial"/>
                        </a:rPr>
                        <a:t>1 - 5</a:t>
                      </a:r>
                      <a:endParaRPr b="0" lang="en-US" sz="1100" spc="-1" strike="noStrike">
                        <a:latin typeface="Arial"/>
                      </a:endParaRPr>
                    </a:p>
                  </a:txBody>
                  <a:tcPr anchor="t" marL="63360" marR="63360">
                    <a:lnL>
                      <a:noFill/>
                    </a:lnL>
                    <a:lnR>
                      <a:noFill/>
                    </a:lnR>
                    <a:lnT>
                      <a:noFill/>
                    </a:lnT>
                    <a:lnB>
                      <a:noFill/>
                    </a:lnB>
                    <a:solidFill>
                      <a:srgbClr val="ffffff"/>
                    </a:solidFill>
                  </a:tcPr>
                </a:tc>
                <a:tc>
                  <a:txBody>
                    <a:bodyPr lIns="63360" rIns="63360" tIns="63360" bIns="63360" anchor="t">
                      <a:noAutofit/>
                    </a:bodyPr>
                    <a:p>
                      <a:pPr marL="63360">
                        <a:lnSpc>
                          <a:spcPct val="115000"/>
                        </a:lnSpc>
                        <a:buNone/>
                        <a:tabLst>
                          <a:tab algn="l" pos="0"/>
                        </a:tabLst>
                      </a:pPr>
                      <a:r>
                        <a:rPr b="0" lang="en" sz="1200" spc="-1" strike="noStrike">
                          <a:solidFill>
                            <a:srgbClr val="000000"/>
                          </a:solidFill>
                          <a:latin typeface="Times New Roman"/>
                          <a:ea typeface="Times New Roman"/>
                        </a:rPr>
                        <a:t>2</a:t>
                      </a:r>
                      <a:endParaRPr b="0" lang="en-US" sz="1200" spc="-1" strike="noStrike">
                        <a:latin typeface="Arial"/>
                      </a:endParaRPr>
                    </a:p>
                  </a:txBody>
                  <a:tcPr anchor="t" marL="63360" marR="63360">
                    <a:lnL>
                      <a:noFill/>
                    </a:lnL>
                    <a:lnR>
                      <a:noFill/>
                    </a:lnR>
                    <a:lnT>
                      <a:noFill/>
                    </a:lnT>
                    <a:lnB>
                      <a:noFill/>
                    </a:lnB>
                    <a:solidFill>
                      <a:srgbClr val="fff2cc"/>
                    </a:solidFill>
                  </a:tcPr>
                </a:tc>
                <a:tc>
                  <a:txBody>
                    <a:bodyPr lIns="63360" rIns="63360" tIns="63360" bIns="63360" anchor="t">
                      <a:noAutofit/>
                    </a:bodyPr>
                    <a:p>
                      <a:pPr marL="63360">
                        <a:lnSpc>
                          <a:spcPct val="115000"/>
                        </a:lnSpc>
                        <a:buNone/>
                        <a:tabLst>
                          <a:tab algn="l" pos="0"/>
                        </a:tabLst>
                      </a:pPr>
                      <a:r>
                        <a:rPr b="0" lang="en" sz="1200" spc="-1" strike="noStrike">
                          <a:solidFill>
                            <a:srgbClr val="000000"/>
                          </a:solidFill>
                          <a:latin typeface="Times New Roman"/>
                          <a:ea typeface="Times New Roman"/>
                        </a:rPr>
                        <a:t>13.33%</a:t>
                      </a:r>
                      <a:endParaRPr b="0" lang="en-US" sz="1200" spc="-1" strike="noStrike">
                        <a:latin typeface="Arial"/>
                      </a:endParaRPr>
                    </a:p>
                  </a:txBody>
                  <a:tcPr anchor="t" marL="63360" marR="63360">
                    <a:lnL>
                      <a:noFill/>
                    </a:lnL>
                    <a:lnR w="9360">
                      <a:solidFill>
                        <a:srgbClr val="ffd966"/>
                      </a:solidFill>
                    </a:lnR>
                    <a:lnT>
                      <a:noFill/>
                    </a:lnT>
                    <a:lnB>
                      <a:noFill/>
                    </a:lnB>
                    <a:solidFill>
                      <a:srgbClr val="fff2cc"/>
                    </a:solidFill>
                  </a:tcPr>
                </a:tc>
              </a:tr>
              <a:tr h="321480">
                <a:tc>
                  <a:txBody>
                    <a:bodyPr lIns="63360" rIns="63360" tIns="63360" bIns="63360" anchor="t">
                      <a:noAutofit/>
                    </a:bodyPr>
                    <a:p>
                      <a:pPr marL="63360">
                        <a:lnSpc>
                          <a:spcPct val="115000"/>
                        </a:lnSpc>
                        <a:buNone/>
                        <a:tabLst>
                          <a:tab algn="l" pos="0"/>
                        </a:tabLst>
                      </a:pPr>
                      <a:r>
                        <a:rPr b="0" lang="en" sz="1200" spc="-1" strike="noStrike">
                          <a:solidFill>
                            <a:srgbClr val="000000"/>
                          </a:solidFill>
                          <a:latin typeface="Times New Roman"/>
                          <a:ea typeface="Times New Roman"/>
                        </a:rPr>
                        <a:t>6 - 10</a:t>
                      </a:r>
                      <a:endParaRPr b="0" lang="en-US" sz="1200" spc="-1" strike="noStrike">
                        <a:latin typeface="Arial"/>
                      </a:endParaRPr>
                    </a:p>
                  </a:txBody>
                  <a:tcPr anchor="t" marL="63360" marR="63360">
                    <a:lnL>
                      <a:noFill/>
                    </a:lnL>
                    <a:lnR>
                      <a:noFill/>
                    </a:lnR>
                    <a:lnT>
                      <a:noFill/>
                    </a:lnT>
                    <a:lnB>
                      <a:noFill/>
                    </a:lnB>
                    <a:solidFill>
                      <a:srgbClr val="ffffff"/>
                    </a:solidFill>
                  </a:tcPr>
                </a:tc>
                <a:tc>
                  <a:txBody>
                    <a:bodyPr lIns="63360" rIns="63360" tIns="63360" bIns="63360" anchor="t">
                      <a:noAutofit/>
                    </a:bodyPr>
                    <a:p>
                      <a:pPr marL="63360">
                        <a:lnSpc>
                          <a:spcPct val="115000"/>
                        </a:lnSpc>
                        <a:buNone/>
                        <a:tabLst>
                          <a:tab algn="l" pos="0"/>
                        </a:tabLst>
                      </a:pPr>
                      <a:r>
                        <a:rPr b="0" lang="en" sz="1200" spc="-1" strike="noStrike">
                          <a:solidFill>
                            <a:srgbClr val="000000"/>
                          </a:solidFill>
                          <a:latin typeface="Times New Roman"/>
                          <a:ea typeface="Times New Roman"/>
                        </a:rPr>
                        <a:t>3</a:t>
                      </a:r>
                      <a:endParaRPr b="0" lang="en-US" sz="1200" spc="-1" strike="noStrike">
                        <a:latin typeface="Arial"/>
                      </a:endParaRPr>
                    </a:p>
                  </a:txBody>
                  <a:tcPr anchor="t" marL="63360" marR="63360">
                    <a:lnL>
                      <a:noFill/>
                    </a:lnL>
                    <a:lnR>
                      <a:noFill/>
                    </a:lnR>
                    <a:lnT>
                      <a:noFill/>
                    </a:lnT>
                    <a:lnB>
                      <a:noFill/>
                    </a:lnB>
                    <a:noFill/>
                  </a:tcPr>
                </a:tc>
                <a:tc>
                  <a:txBody>
                    <a:bodyPr lIns="63360" rIns="63360" tIns="63360" bIns="63360" anchor="t">
                      <a:noAutofit/>
                    </a:bodyPr>
                    <a:p>
                      <a:pPr marL="63360">
                        <a:lnSpc>
                          <a:spcPct val="115000"/>
                        </a:lnSpc>
                        <a:buNone/>
                        <a:tabLst>
                          <a:tab algn="l" pos="0"/>
                        </a:tabLst>
                      </a:pPr>
                      <a:r>
                        <a:rPr b="0" lang="en" sz="1200" spc="-1" strike="noStrike">
                          <a:solidFill>
                            <a:srgbClr val="000000"/>
                          </a:solidFill>
                          <a:latin typeface="Times New Roman"/>
                          <a:ea typeface="Times New Roman"/>
                        </a:rPr>
                        <a:t>20%</a:t>
                      </a:r>
                      <a:endParaRPr b="0" lang="en-US" sz="1200" spc="-1" strike="noStrike">
                        <a:latin typeface="Arial"/>
                      </a:endParaRPr>
                    </a:p>
                  </a:txBody>
                  <a:tcPr anchor="t" marL="63360" marR="63360">
                    <a:lnL>
                      <a:noFill/>
                    </a:lnL>
                    <a:lnR w="9360">
                      <a:solidFill>
                        <a:srgbClr val="ffd966"/>
                      </a:solidFill>
                    </a:lnR>
                    <a:lnT>
                      <a:noFill/>
                    </a:lnT>
                    <a:lnB>
                      <a:noFill/>
                    </a:lnB>
                    <a:noFill/>
                  </a:tcPr>
                </a:tc>
              </a:tr>
              <a:tr h="321480">
                <a:tc>
                  <a:txBody>
                    <a:bodyPr lIns="63360" rIns="63360" tIns="63360" bIns="63360" anchor="t">
                      <a:noAutofit/>
                    </a:bodyPr>
                    <a:p>
                      <a:pPr marL="63360">
                        <a:lnSpc>
                          <a:spcPct val="115000"/>
                        </a:lnSpc>
                        <a:buNone/>
                        <a:tabLst>
                          <a:tab algn="l" pos="0"/>
                        </a:tabLst>
                      </a:pPr>
                      <a:r>
                        <a:rPr b="0" lang="en" sz="1200" spc="-1" strike="noStrike">
                          <a:solidFill>
                            <a:srgbClr val="000000"/>
                          </a:solidFill>
                          <a:latin typeface="Times New Roman"/>
                          <a:ea typeface="Times New Roman"/>
                        </a:rPr>
                        <a:t>11 – 15</a:t>
                      </a:r>
                      <a:endParaRPr b="0" lang="en-US" sz="1200" spc="-1" strike="noStrike">
                        <a:latin typeface="Arial"/>
                      </a:endParaRPr>
                    </a:p>
                  </a:txBody>
                  <a:tcPr anchor="t" marL="63360" marR="63360">
                    <a:lnL>
                      <a:noFill/>
                    </a:lnL>
                    <a:lnR>
                      <a:noFill/>
                    </a:lnR>
                    <a:lnT>
                      <a:noFill/>
                    </a:lnT>
                    <a:lnB>
                      <a:noFill/>
                    </a:lnB>
                    <a:solidFill>
                      <a:srgbClr val="ffffff"/>
                    </a:solidFill>
                  </a:tcPr>
                </a:tc>
                <a:tc>
                  <a:txBody>
                    <a:bodyPr lIns="63360" rIns="63360" tIns="63360" bIns="63360" anchor="t">
                      <a:noAutofit/>
                    </a:bodyPr>
                    <a:p>
                      <a:pPr marL="63360">
                        <a:lnSpc>
                          <a:spcPct val="115000"/>
                        </a:lnSpc>
                        <a:buNone/>
                        <a:tabLst>
                          <a:tab algn="l" pos="0"/>
                        </a:tabLst>
                      </a:pPr>
                      <a:r>
                        <a:rPr b="0" lang="en" sz="1200" spc="-1" strike="noStrike">
                          <a:solidFill>
                            <a:srgbClr val="000000"/>
                          </a:solidFill>
                          <a:latin typeface="Times New Roman"/>
                          <a:ea typeface="Times New Roman"/>
                        </a:rPr>
                        <a:t>3</a:t>
                      </a:r>
                      <a:endParaRPr b="0" lang="en-US" sz="1200" spc="-1" strike="noStrike">
                        <a:latin typeface="Arial"/>
                      </a:endParaRPr>
                    </a:p>
                  </a:txBody>
                  <a:tcPr anchor="t" marL="63360" marR="63360">
                    <a:lnL>
                      <a:noFill/>
                    </a:lnL>
                    <a:lnR>
                      <a:noFill/>
                    </a:lnR>
                    <a:lnT>
                      <a:noFill/>
                    </a:lnT>
                    <a:lnB>
                      <a:noFill/>
                    </a:lnB>
                    <a:solidFill>
                      <a:srgbClr val="fff2cc"/>
                    </a:solidFill>
                  </a:tcPr>
                </a:tc>
                <a:tc>
                  <a:txBody>
                    <a:bodyPr lIns="63360" rIns="63360" tIns="63360" bIns="63360" anchor="t">
                      <a:noAutofit/>
                    </a:bodyPr>
                    <a:p>
                      <a:pPr marL="63360">
                        <a:lnSpc>
                          <a:spcPct val="115000"/>
                        </a:lnSpc>
                        <a:buNone/>
                        <a:tabLst>
                          <a:tab algn="l" pos="0"/>
                        </a:tabLst>
                      </a:pPr>
                      <a:r>
                        <a:rPr b="0" lang="en" sz="1200" spc="-1" strike="noStrike">
                          <a:solidFill>
                            <a:srgbClr val="000000"/>
                          </a:solidFill>
                          <a:latin typeface="Times New Roman"/>
                          <a:ea typeface="Times New Roman"/>
                        </a:rPr>
                        <a:t>20%</a:t>
                      </a:r>
                      <a:endParaRPr b="0" lang="en-US" sz="1200" spc="-1" strike="noStrike">
                        <a:latin typeface="Arial"/>
                      </a:endParaRPr>
                    </a:p>
                  </a:txBody>
                  <a:tcPr anchor="t" marL="63360" marR="63360">
                    <a:lnL>
                      <a:noFill/>
                    </a:lnL>
                    <a:lnR w="9360">
                      <a:solidFill>
                        <a:srgbClr val="ffd966"/>
                      </a:solidFill>
                    </a:lnR>
                    <a:lnT>
                      <a:noFill/>
                    </a:lnT>
                    <a:lnB>
                      <a:noFill/>
                    </a:lnB>
                    <a:solidFill>
                      <a:srgbClr val="fff2cc"/>
                    </a:solidFill>
                  </a:tcPr>
                </a:tc>
              </a:tr>
              <a:tr h="321480">
                <a:tc>
                  <a:txBody>
                    <a:bodyPr lIns="63360" rIns="63360" tIns="63360" bIns="63360" anchor="t">
                      <a:noAutofit/>
                    </a:bodyPr>
                    <a:p>
                      <a:pPr marL="63360">
                        <a:lnSpc>
                          <a:spcPct val="115000"/>
                        </a:lnSpc>
                        <a:buNone/>
                        <a:tabLst>
                          <a:tab algn="l" pos="0"/>
                        </a:tabLst>
                      </a:pPr>
                      <a:r>
                        <a:rPr b="0" lang="en" sz="1200" spc="-1" strike="noStrike">
                          <a:solidFill>
                            <a:srgbClr val="000000"/>
                          </a:solidFill>
                          <a:latin typeface="Times New Roman"/>
                          <a:ea typeface="Times New Roman"/>
                        </a:rPr>
                        <a:t>16 - 20</a:t>
                      </a:r>
                      <a:endParaRPr b="0" lang="en-US" sz="1200" spc="-1" strike="noStrike">
                        <a:latin typeface="Arial"/>
                      </a:endParaRPr>
                    </a:p>
                  </a:txBody>
                  <a:tcPr anchor="t" marL="63360" marR="63360">
                    <a:lnL>
                      <a:noFill/>
                    </a:lnL>
                    <a:lnR>
                      <a:noFill/>
                    </a:lnR>
                    <a:lnT>
                      <a:noFill/>
                    </a:lnT>
                    <a:lnB>
                      <a:noFill/>
                    </a:lnB>
                    <a:solidFill>
                      <a:srgbClr val="ffffff"/>
                    </a:solidFill>
                  </a:tcPr>
                </a:tc>
                <a:tc>
                  <a:txBody>
                    <a:bodyPr lIns="63360" rIns="63360" tIns="63360" bIns="63360" anchor="t">
                      <a:noAutofit/>
                    </a:bodyPr>
                    <a:p>
                      <a:pPr marL="63360">
                        <a:lnSpc>
                          <a:spcPct val="115000"/>
                        </a:lnSpc>
                        <a:buNone/>
                        <a:tabLst>
                          <a:tab algn="l" pos="0"/>
                        </a:tabLst>
                      </a:pPr>
                      <a:r>
                        <a:rPr b="0" lang="en" sz="1200" spc="-1" strike="noStrike">
                          <a:solidFill>
                            <a:srgbClr val="000000"/>
                          </a:solidFill>
                          <a:latin typeface="Times New Roman"/>
                          <a:ea typeface="Times New Roman"/>
                        </a:rPr>
                        <a:t>7</a:t>
                      </a:r>
                      <a:endParaRPr b="0" lang="en-US" sz="1200" spc="-1" strike="noStrike">
                        <a:latin typeface="Arial"/>
                      </a:endParaRPr>
                    </a:p>
                  </a:txBody>
                  <a:tcPr anchor="t" marL="63360" marR="63360">
                    <a:lnL>
                      <a:noFill/>
                    </a:lnL>
                    <a:lnR>
                      <a:noFill/>
                    </a:lnR>
                    <a:lnT>
                      <a:noFill/>
                    </a:lnT>
                    <a:lnB>
                      <a:noFill/>
                    </a:lnB>
                    <a:noFill/>
                  </a:tcPr>
                </a:tc>
                <a:tc>
                  <a:txBody>
                    <a:bodyPr lIns="63360" rIns="63360" tIns="63360" bIns="63360" anchor="t">
                      <a:noAutofit/>
                    </a:bodyPr>
                    <a:p>
                      <a:pPr marL="63360">
                        <a:lnSpc>
                          <a:spcPct val="115000"/>
                        </a:lnSpc>
                        <a:buNone/>
                        <a:tabLst>
                          <a:tab algn="l" pos="0"/>
                        </a:tabLst>
                      </a:pPr>
                      <a:r>
                        <a:rPr b="0" lang="en" sz="1200" spc="-1" strike="noStrike">
                          <a:solidFill>
                            <a:srgbClr val="000000"/>
                          </a:solidFill>
                          <a:latin typeface="Times New Roman"/>
                          <a:ea typeface="Times New Roman"/>
                        </a:rPr>
                        <a:t>46.67%</a:t>
                      </a:r>
                      <a:endParaRPr b="0" lang="en-US" sz="1200" spc="-1" strike="noStrike">
                        <a:latin typeface="Arial"/>
                      </a:endParaRPr>
                    </a:p>
                  </a:txBody>
                  <a:tcPr anchor="t" marL="63360" marR="63360">
                    <a:lnL>
                      <a:noFill/>
                    </a:lnL>
                    <a:lnR w="9360">
                      <a:solidFill>
                        <a:srgbClr val="ffd966"/>
                      </a:solidFill>
                    </a:lnR>
                    <a:lnT>
                      <a:noFill/>
                    </a:lnT>
                    <a:lnB>
                      <a:noFill/>
                    </a:lnB>
                    <a:noFill/>
                  </a:tcPr>
                </a:tc>
              </a:tr>
              <a:tr h="321480">
                <a:tc>
                  <a:txBody>
                    <a:bodyPr lIns="63360" rIns="63360" tIns="63360" bIns="63360" anchor="t">
                      <a:noAutofit/>
                    </a:bodyPr>
                    <a:p>
                      <a:pPr marL="63360">
                        <a:lnSpc>
                          <a:spcPct val="115000"/>
                        </a:lnSpc>
                        <a:buNone/>
                        <a:tabLst>
                          <a:tab algn="l" pos="0"/>
                        </a:tabLst>
                      </a:pPr>
                      <a:r>
                        <a:rPr b="0" lang="en" sz="1200" spc="-1" strike="noStrike">
                          <a:solidFill>
                            <a:srgbClr val="000000"/>
                          </a:solidFill>
                          <a:latin typeface="Times New Roman"/>
                          <a:ea typeface="Times New Roman"/>
                        </a:rPr>
                        <a:t>Totales</a:t>
                      </a:r>
                      <a:endParaRPr b="0" lang="en-US" sz="1200" spc="-1" strike="noStrike">
                        <a:latin typeface="Arial"/>
                      </a:endParaRPr>
                    </a:p>
                  </a:txBody>
                  <a:tcPr anchor="t" marL="63360" marR="63360">
                    <a:lnL>
                      <a:noFill/>
                    </a:lnL>
                    <a:lnR>
                      <a:noFill/>
                    </a:lnR>
                    <a:lnT>
                      <a:noFill/>
                    </a:lnT>
                    <a:lnB>
                      <a:noFill/>
                    </a:lnB>
                    <a:solidFill>
                      <a:srgbClr val="ffffff"/>
                    </a:solidFill>
                  </a:tcPr>
                </a:tc>
                <a:tc>
                  <a:txBody>
                    <a:bodyPr lIns="63360" rIns="63360" tIns="63360" bIns="63360" anchor="t">
                      <a:noAutofit/>
                    </a:bodyPr>
                    <a:p>
                      <a:pPr marL="63360">
                        <a:lnSpc>
                          <a:spcPct val="115000"/>
                        </a:lnSpc>
                        <a:buNone/>
                        <a:tabLst>
                          <a:tab algn="l" pos="0"/>
                        </a:tabLst>
                      </a:pPr>
                      <a:r>
                        <a:rPr b="0" lang="en" sz="1200" spc="-1" strike="noStrike">
                          <a:solidFill>
                            <a:srgbClr val="000000"/>
                          </a:solidFill>
                          <a:latin typeface="Times New Roman"/>
                          <a:ea typeface="Times New Roman"/>
                        </a:rPr>
                        <a:t>15</a:t>
                      </a:r>
                      <a:endParaRPr b="0" lang="en-US" sz="1200" spc="-1" strike="noStrike">
                        <a:latin typeface="Arial"/>
                      </a:endParaRPr>
                    </a:p>
                  </a:txBody>
                  <a:tcPr anchor="t" marL="63360" marR="63360">
                    <a:lnL>
                      <a:noFill/>
                    </a:lnL>
                    <a:lnR>
                      <a:noFill/>
                    </a:lnR>
                    <a:lnT>
                      <a:noFill/>
                    </a:lnT>
                    <a:lnB w="9360">
                      <a:solidFill>
                        <a:srgbClr val="ffd966"/>
                      </a:solidFill>
                    </a:lnB>
                    <a:solidFill>
                      <a:srgbClr val="fff2cc"/>
                    </a:solidFill>
                  </a:tcPr>
                </a:tc>
                <a:tc>
                  <a:txBody>
                    <a:bodyPr lIns="63360" rIns="63360" tIns="63360" bIns="63360" anchor="t">
                      <a:noAutofit/>
                    </a:bodyPr>
                    <a:p>
                      <a:pPr marL="63360" algn="r">
                        <a:lnSpc>
                          <a:spcPct val="115000"/>
                        </a:lnSpc>
                        <a:buNone/>
                        <a:tabLst>
                          <a:tab algn="l" pos="0"/>
                        </a:tabLst>
                      </a:pPr>
                      <a:r>
                        <a:rPr b="0" lang="en" sz="1200" spc="-1" strike="noStrike">
                          <a:solidFill>
                            <a:srgbClr val="000000"/>
                          </a:solidFill>
                          <a:latin typeface="Times New Roman"/>
                          <a:ea typeface="Times New Roman"/>
                        </a:rPr>
                        <a:t>100%</a:t>
                      </a:r>
                      <a:endParaRPr b="0" lang="en-US" sz="1200" spc="-1" strike="noStrike">
                        <a:latin typeface="Arial"/>
                      </a:endParaRPr>
                    </a:p>
                  </a:txBody>
                  <a:tcPr anchor="t" marL="63360" marR="63360">
                    <a:lnL>
                      <a:noFill/>
                    </a:lnL>
                    <a:lnR w="9360">
                      <a:solidFill>
                        <a:srgbClr val="ffd966"/>
                      </a:solidFill>
                    </a:lnR>
                    <a:lnT>
                      <a:noFill/>
                    </a:lnT>
                    <a:lnB w="9360">
                      <a:solidFill>
                        <a:srgbClr val="ffd966"/>
                      </a:solidFill>
                    </a:lnB>
                    <a:solidFill>
                      <a:srgbClr val="fff2cc"/>
                    </a:solidFill>
                  </a:tcPr>
                </a:tc>
              </a:tr>
            </a:tbl>
          </a:graphicData>
        </a:graphic>
      </p:graphicFrame>
      <p:graphicFrame>
        <p:nvGraphicFramePr>
          <p:cNvPr id="203" name="Google Shape;262;g230b0e9c36a_0_2"/>
          <p:cNvGraphicFramePr/>
          <p:nvPr/>
        </p:nvGraphicFramePr>
        <p:xfrm>
          <a:off x="1221480" y="5845320"/>
          <a:ext cx="5263560" cy="1333080"/>
        </p:xfrm>
        <a:graphic>
          <a:graphicData uri="http://schemas.openxmlformats.org/drawingml/2006/table">
            <a:tbl>
              <a:tblPr/>
              <a:tblGrid>
                <a:gridCol w="720720"/>
                <a:gridCol w="1184040"/>
                <a:gridCol w="2059200"/>
                <a:gridCol w="1299600"/>
              </a:tblGrid>
              <a:tr h="361080">
                <a:tc>
                  <a:txBody>
                    <a:bodyPr lIns="91080" rIns="91080" tIns="91080" bIns="91080" anchor="t">
                      <a:noAutofit/>
                    </a:bodyPr>
                    <a:p>
                      <a:pPr algn="ctr">
                        <a:lnSpc>
                          <a:spcPct val="115000"/>
                        </a:lnSpc>
                        <a:buNone/>
                        <a:tabLst>
                          <a:tab algn="l" pos="0"/>
                        </a:tabLst>
                      </a:pPr>
                      <a:r>
                        <a:rPr b="1" lang="en" sz="1100" spc="-1" strike="noStrike">
                          <a:solidFill>
                            <a:srgbClr val="000000"/>
                          </a:solidFill>
                          <a:latin typeface="Arial"/>
                          <a:ea typeface="Arial"/>
                        </a:rPr>
                        <a:t>Semana</a:t>
                      </a:r>
                      <a:endParaRPr b="0" lang="en-US" sz="1100" spc="-1" strike="noStrike">
                        <a:latin typeface="Arial"/>
                      </a:endParaRPr>
                    </a:p>
                  </a:txBody>
                  <a:tcPr anchor="t" marL="91080" marR="91080">
                    <a:lnL>
                      <a:noFill/>
                    </a:lnL>
                    <a:lnR>
                      <a:noFill/>
                    </a:lnR>
                    <a:lnT>
                      <a:noFill/>
                    </a:lnT>
                    <a:lnB>
                      <a:noFill/>
                    </a:lnB>
                    <a:noFill/>
                  </a:tcPr>
                </a:tc>
                <a:tc>
                  <a:txBody>
                    <a:bodyPr lIns="91080" rIns="91080" tIns="91080" bIns="91080" anchor="t">
                      <a:noAutofit/>
                    </a:bodyPr>
                    <a:p>
                      <a:pPr algn="ctr">
                        <a:lnSpc>
                          <a:spcPct val="115000"/>
                        </a:lnSpc>
                        <a:buNone/>
                        <a:tabLst>
                          <a:tab algn="l" pos="0"/>
                        </a:tabLst>
                      </a:pPr>
                      <a:r>
                        <a:rPr b="1" lang="en" sz="1100" spc="-1" strike="noStrike">
                          <a:solidFill>
                            <a:srgbClr val="000000"/>
                          </a:solidFill>
                          <a:latin typeface="Arial"/>
                          <a:ea typeface="Arial"/>
                        </a:rPr>
                        <a:t>Abdominales</a:t>
                      </a:r>
                      <a:endParaRPr b="0" lang="en-US" sz="1100" spc="-1" strike="noStrike">
                        <a:latin typeface="Arial"/>
                      </a:endParaRPr>
                    </a:p>
                  </a:txBody>
                  <a:tcPr anchor="t" marL="91080" marR="91080">
                    <a:lnL>
                      <a:noFill/>
                    </a:lnL>
                    <a:lnR>
                      <a:noFill/>
                    </a:lnR>
                    <a:lnT>
                      <a:noFill/>
                    </a:lnT>
                    <a:lnB>
                      <a:noFill/>
                    </a:lnB>
                    <a:noFill/>
                  </a:tcPr>
                </a:tc>
                <a:tc>
                  <a:txBody>
                    <a:bodyPr lIns="91080" rIns="91080" tIns="91080" bIns="91080" anchor="t">
                      <a:noAutofit/>
                    </a:bodyPr>
                    <a:p>
                      <a:pPr algn="ctr">
                        <a:lnSpc>
                          <a:spcPct val="115000"/>
                        </a:lnSpc>
                        <a:buNone/>
                        <a:tabLst>
                          <a:tab algn="l" pos="0"/>
                        </a:tabLst>
                      </a:pPr>
                      <a:r>
                        <a:rPr b="1" lang="en" sz="1100" spc="-1" strike="noStrike">
                          <a:solidFill>
                            <a:srgbClr val="000000"/>
                          </a:solidFill>
                          <a:latin typeface="Arial"/>
                          <a:ea typeface="Arial"/>
                        </a:rPr>
                        <a:t>Frecuencia Acumulada</a:t>
                      </a:r>
                      <a:endParaRPr b="0" lang="en-US" sz="1100" spc="-1" strike="noStrike">
                        <a:latin typeface="Arial"/>
                      </a:endParaRPr>
                    </a:p>
                  </a:txBody>
                  <a:tcPr anchor="t" marL="91080" marR="91080">
                    <a:lnL>
                      <a:noFill/>
                    </a:lnL>
                    <a:lnR>
                      <a:noFill/>
                    </a:lnR>
                    <a:lnT>
                      <a:noFill/>
                    </a:lnT>
                    <a:lnB>
                      <a:noFill/>
                    </a:lnB>
                    <a:noFill/>
                  </a:tcPr>
                </a:tc>
                <a:tc>
                  <a:txBody>
                    <a:bodyPr lIns="91080" rIns="91080" tIns="91080" bIns="91080" anchor="t">
                      <a:noAutofit/>
                    </a:bodyPr>
                    <a:p>
                      <a:pPr algn="ctr">
                        <a:lnSpc>
                          <a:spcPct val="115000"/>
                        </a:lnSpc>
                        <a:buNone/>
                        <a:tabLst>
                          <a:tab algn="l" pos="0"/>
                        </a:tabLst>
                      </a:pPr>
                      <a:r>
                        <a:rPr b="1" lang="en" sz="1100" spc="-1" strike="noStrike">
                          <a:solidFill>
                            <a:srgbClr val="000000"/>
                          </a:solidFill>
                          <a:latin typeface="Arial"/>
                          <a:ea typeface="Arial"/>
                        </a:rPr>
                        <a:t>% Acumulado</a:t>
                      </a:r>
                      <a:endParaRPr b="0" lang="en-US" sz="1100" spc="-1" strike="noStrike">
                        <a:latin typeface="Arial"/>
                      </a:endParaRPr>
                    </a:p>
                  </a:txBody>
                  <a:tcPr anchor="t" marL="91080" marR="91080">
                    <a:lnL>
                      <a:noFill/>
                    </a:lnL>
                    <a:lnR>
                      <a:noFill/>
                    </a:lnR>
                    <a:lnT>
                      <a:noFill/>
                    </a:lnT>
                    <a:lnB>
                      <a:noFill/>
                    </a:lnB>
                    <a:noFill/>
                  </a:tcPr>
                </a:tc>
              </a:tr>
              <a:tr h="382320">
                <a:tc>
                  <a:txBody>
                    <a:bodyPr lIns="91080" rIns="91080" tIns="91080" bIns="91080" anchor="t">
                      <a:noAutofit/>
                    </a:bodyPr>
                    <a:p>
                      <a:pPr>
                        <a:lnSpc>
                          <a:spcPct val="100000"/>
                        </a:lnSpc>
                        <a:buNone/>
                        <a:tabLst>
                          <a:tab algn="l" pos="0"/>
                        </a:tabLst>
                      </a:pPr>
                      <a:r>
                        <a:rPr b="0" lang="en" sz="1400" spc="-1" strike="noStrike">
                          <a:solidFill>
                            <a:srgbClr val="000000"/>
                          </a:solidFill>
                          <a:latin typeface="Arial"/>
                          <a:ea typeface="Arial"/>
                        </a:rPr>
                        <a:t>1</a:t>
                      </a:r>
                      <a:endParaRPr b="0" lang="en-US" sz="1400" spc="-1" strike="noStrike">
                        <a:latin typeface="Arial"/>
                      </a:endParaRPr>
                    </a:p>
                  </a:txBody>
                  <a:tcPr anchor="t" marL="91080" marR="91080">
                    <a:lnL>
                      <a:noFill/>
                    </a:lnL>
                    <a:lnR>
                      <a:noFill/>
                    </a:lnR>
                    <a:lnT>
                      <a:noFill/>
                    </a:lnT>
                    <a:lnB>
                      <a:noFill/>
                    </a:lnB>
                    <a:noFill/>
                  </a:tcPr>
                </a:tc>
                <a:tc>
                  <a:txBody>
                    <a:bodyPr lIns="91080" rIns="91080" tIns="91080" bIns="91080" anchor="t">
                      <a:noAutofit/>
                    </a:bodyPr>
                    <a:p>
                      <a:pPr>
                        <a:lnSpc>
                          <a:spcPct val="100000"/>
                        </a:lnSpc>
                        <a:buNone/>
                        <a:tabLst>
                          <a:tab algn="l" pos="0"/>
                        </a:tabLst>
                      </a:pPr>
                      <a:r>
                        <a:rPr b="0" lang="en" sz="1400" spc="-1" strike="noStrike">
                          <a:solidFill>
                            <a:srgbClr val="000000"/>
                          </a:solidFill>
                          <a:latin typeface="Arial"/>
                          <a:ea typeface="Arial"/>
                        </a:rPr>
                        <a:t>355</a:t>
                      </a:r>
                      <a:endParaRPr b="0" lang="en-US" sz="1400" spc="-1" strike="noStrike">
                        <a:latin typeface="Arial"/>
                      </a:endParaRPr>
                    </a:p>
                  </a:txBody>
                  <a:tcPr anchor="t" marL="91080" marR="91080">
                    <a:lnL>
                      <a:noFill/>
                    </a:lnL>
                    <a:lnR>
                      <a:noFill/>
                    </a:lnR>
                    <a:lnT>
                      <a:noFill/>
                    </a:lnT>
                    <a:lnB>
                      <a:noFill/>
                    </a:lnB>
                    <a:noFill/>
                  </a:tcPr>
                </a:tc>
                <a:tc>
                  <a:txBody>
                    <a:bodyPr lIns="91080" rIns="91080" tIns="91080" bIns="91080" anchor="t">
                      <a:noAutofit/>
                    </a:bodyPr>
                    <a:p>
                      <a:pPr>
                        <a:lnSpc>
                          <a:spcPct val="100000"/>
                        </a:lnSpc>
                        <a:buNone/>
                        <a:tabLst>
                          <a:tab algn="l" pos="0"/>
                        </a:tabLst>
                      </a:pPr>
                      <a:r>
                        <a:rPr b="0" lang="en" sz="1400" spc="-1" strike="noStrike">
                          <a:solidFill>
                            <a:srgbClr val="000000"/>
                          </a:solidFill>
                          <a:latin typeface="Arial"/>
                          <a:ea typeface="Arial"/>
                        </a:rPr>
                        <a:t>355</a:t>
                      </a:r>
                      <a:endParaRPr b="0" lang="en-US" sz="1400" spc="-1" strike="noStrike">
                        <a:latin typeface="Arial"/>
                      </a:endParaRPr>
                    </a:p>
                  </a:txBody>
                  <a:tcPr anchor="t" marL="91080" marR="91080">
                    <a:lnL>
                      <a:noFill/>
                    </a:lnL>
                    <a:lnR>
                      <a:noFill/>
                    </a:lnR>
                    <a:lnT>
                      <a:noFill/>
                    </a:lnT>
                    <a:lnB>
                      <a:noFill/>
                    </a:lnB>
                    <a:noFill/>
                  </a:tcPr>
                </a:tc>
                <a:tc>
                  <a:txBody>
                    <a:bodyPr lIns="91080" rIns="91080" tIns="91080" bIns="91080" anchor="t">
                      <a:noAutofit/>
                    </a:bodyPr>
                    <a:p>
                      <a:pPr>
                        <a:lnSpc>
                          <a:spcPct val="100000"/>
                        </a:lnSpc>
                        <a:buNone/>
                        <a:tabLst>
                          <a:tab algn="l" pos="0"/>
                        </a:tabLst>
                      </a:pPr>
                      <a:r>
                        <a:rPr b="0" lang="en" sz="1400" spc="-1" strike="noStrike">
                          <a:solidFill>
                            <a:srgbClr val="000000"/>
                          </a:solidFill>
                          <a:latin typeface="Arial"/>
                          <a:ea typeface="Arial"/>
                        </a:rPr>
                        <a:t>7.2%</a:t>
                      </a:r>
                      <a:endParaRPr b="0" lang="en-US" sz="1400" spc="-1" strike="noStrike">
                        <a:latin typeface="Arial"/>
                      </a:endParaRPr>
                    </a:p>
                  </a:txBody>
                  <a:tcPr anchor="t" marL="91080" marR="91080">
                    <a:lnL>
                      <a:noFill/>
                    </a:lnL>
                    <a:lnR>
                      <a:noFill/>
                    </a:lnR>
                    <a:lnT>
                      <a:noFill/>
                    </a:lnT>
                    <a:lnB>
                      <a:noFill/>
                    </a:lnB>
                    <a:noFill/>
                  </a:tcPr>
                </a:tc>
              </a:tr>
              <a:tr h="382320">
                <a:tc>
                  <a:txBody>
                    <a:bodyPr lIns="91080" rIns="91080" tIns="91080" bIns="91080" anchor="t">
                      <a:noAutofit/>
                    </a:bodyPr>
                    <a:p>
                      <a:pPr>
                        <a:lnSpc>
                          <a:spcPct val="100000"/>
                        </a:lnSpc>
                        <a:buNone/>
                        <a:tabLst>
                          <a:tab algn="l" pos="0"/>
                        </a:tabLst>
                      </a:pPr>
                      <a:r>
                        <a:rPr b="0" lang="en" sz="1400" spc="-1" strike="noStrike">
                          <a:solidFill>
                            <a:srgbClr val="000000"/>
                          </a:solidFill>
                          <a:latin typeface="Arial"/>
                          <a:ea typeface="Arial"/>
                        </a:rPr>
                        <a:t>2</a:t>
                      </a:r>
                      <a:endParaRPr b="0" lang="en-US" sz="1400" spc="-1" strike="noStrike">
                        <a:latin typeface="Arial"/>
                      </a:endParaRPr>
                    </a:p>
                  </a:txBody>
                  <a:tcPr anchor="t" marL="91080" marR="91080">
                    <a:lnL>
                      <a:noFill/>
                    </a:lnL>
                    <a:lnR>
                      <a:noFill/>
                    </a:lnR>
                    <a:lnT>
                      <a:noFill/>
                    </a:lnT>
                    <a:lnB>
                      <a:noFill/>
                    </a:lnB>
                    <a:noFill/>
                  </a:tcPr>
                </a:tc>
                <a:tc>
                  <a:txBody>
                    <a:bodyPr lIns="91080" rIns="91080" tIns="91080" bIns="91080" anchor="t">
                      <a:noAutofit/>
                    </a:bodyPr>
                    <a:p>
                      <a:pPr>
                        <a:lnSpc>
                          <a:spcPct val="100000"/>
                        </a:lnSpc>
                        <a:buNone/>
                        <a:tabLst>
                          <a:tab algn="l" pos="0"/>
                        </a:tabLst>
                      </a:pPr>
                      <a:r>
                        <a:rPr b="0" lang="en" sz="1400" spc="-1" strike="noStrike">
                          <a:solidFill>
                            <a:srgbClr val="000000"/>
                          </a:solidFill>
                          <a:latin typeface="Arial"/>
                          <a:ea typeface="Arial"/>
                        </a:rPr>
                        <a:t>460</a:t>
                      </a:r>
                      <a:endParaRPr b="0" lang="en-US" sz="1400" spc="-1" strike="noStrike">
                        <a:latin typeface="Arial"/>
                      </a:endParaRPr>
                    </a:p>
                  </a:txBody>
                  <a:tcPr anchor="t" marL="91080" marR="91080">
                    <a:lnL>
                      <a:noFill/>
                    </a:lnL>
                    <a:lnR>
                      <a:noFill/>
                    </a:lnR>
                    <a:lnT>
                      <a:noFill/>
                    </a:lnT>
                    <a:lnB>
                      <a:noFill/>
                    </a:lnB>
                    <a:noFill/>
                  </a:tcPr>
                </a:tc>
                <a:tc>
                  <a:txBody>
                    <a:bodyPr lIns="91080" rIns="91080" tIns="91080" bIns="91080" anchor="t">
                      <a:noAutofit/>
                    </a:bodyPr>
                    <a:p>
                      <a:pPr>
                        <a:lnSpc>
                          <a:spcPct val="100000"/>
                        </a:lnSpc>
                        <a:buNone/>
                        <a:tabLst>
                          <a:tab algn="l" pos="0"/>
                        </a:tabLst>
                      </a:pPr>
                      <a:r>
                        <a:rPr b="0" lang="en" sz="1400" spc="-1" strike="noStrike">
                          <a:solidFill>
                            <a:srgbClr val="000000"/>
                          </a:solidFill>
                          <a:latin typeface="Arial"/>
                          <a:ea typeface="Arial"/>
                        </a:rPr>
                        <a:t>815</a:t>
                      </a:r>
                      <a:endParaRPr b="0" lang="en-US" sz="1400" spc="-1" strike="noStrike">
                        <a:latin typeface="Arial"/>
                      </a:endParaRPr>
                    </a:p>
                  </a:txBody>
                  <a:tcPr anchor="t" marL="91080" marR="91080">
                    <a:lnL>
                      <a:noFill/>
                    </a:lnL>
                    <a:lnR>
                      <a:noFill/>
                    </a:lnR>
                    <a:lnT>
                      <a:noFill/>
                    </a:lnT>
                    <a:lnB>
                      <a:noFill/>
                    </a:lnB>
                    <a:noFill/>
                  </a:tcPr>
                </a:tc>
                <a:tc>
                  <a:txBody>
                    <a:bodyPr lIns="91080" rIns="91080" tIns="91080" bIns="91080" anchor="t">
                      <a:noAutofit/>
                    </a:bodyPr>
                    <a:p>
                      <a:pPr>
                        <a:lnSpc>
                          <a:spcPct val="100000"/>
                        </a:lnSpc>
                        <a:buNone/>
                        <a:tabLst>
                          <a:tab algn="l" pos="0"/>
                        </a:tabLst>
                      </a:pPr>
                      <a:r>
                        <a:rPr b="0" lang="en" sz="1400" spc="-1" strike="noStrike">
                          <a:solidFill>
                            <a:srgbClr val="000000"/>
                          </a:solidFill>
                          <a:latin typeface="Arial"/>
                          <a:ea typeface="Arial"/>
                        </a:rPr>
                        <a:t>16.5%</a:t>
                      </a:r>
                      <a:endParaRPr b="0" lang="en-US" sz="1400" spc="-1" strike="noStrike">
                        <a:latin typeface="Arial"/>
                      </a:endParaRPr>
                    </a:p>
                  </a:txBody>
                  <a:tcPr anchor="t" marL="91080" marR="91080">
                    <a:lnL>
                      <a:noFill/>
                    </a:lnL>
                    <a:lnR>
                      <a:noFill/>
                    </a:lnR>
                    <a:lnT>
                      <a:noFill/>
                    </a:lnT>
                    <a:lnB>
                      <a:noFill/>
                    </a:lnB>
                    <a:noFill/>
                  </a:tcPr>
                </a:tc>
              </a:tr>
              <a:tr h="382320">
                <a:tc>
                  <a:txBody>
                    <a:bodyPr lIns="91080" rIns="91080" tIns="91080" bIns="91080" anchor="t">
                      <a:noAutofit/>
                    </a:bodyPr>
                    <a:p>
                      <a:pPr>
                        <a:lnSpc>
                          <a:spcPct val="100000"/>
                        </a:lnSpc>
                        <a:buNone/>
                        <a:tabLst>
                          <a:tab algn="l" pos="0"/>
                        </a:tabLst>
                      </a:pPr>
                      <a:r>
                        <a:rPr b="0" lang="en" sz="1400" spc="-1" strike="noStrike">
                          <a:solidFill>
                            <a:srgbClr val="000000"/>
                          </a:solidFill>
                          <a:latin typeface="Arial"/>
                          <a:ea typeface="Arial"/>
                        </a:rPr>
                        <a:t>3</a:t>
                      </a:r>
                      <a:endParaRPr b="0" lang="en-US" sz="1400" spc="-1" strike="noStrike">
                        <a:latin typeface="Arial"/>
                      </a:endParaRPr>
                    </a:p>
                  </a:txBody>
                  <a:tcPr anchor="t" marL="91080" marR="91080">
                    <a:lnL>
                      <a:noFill/>
                    </a:lnL>
                    <a:lnR>
                      <a:noFill/>
                    </a:lnR>
                    <a:lnT>
                      <a:noFill/>
                    </a:lnT>
                    <a:lnB>
                      <a:noFill/>
                    </a:lnB>
                    <a:noFill/>
                  </a:tcPr>
                </a:tc>
                <a:tc>
                  <a:txBody>
                    <a:bodyPr lIns="91080" rIns="91080" tIns="91080" bIns="91080" anchor="t">
                      <a:noAutofit/>
                    </a:bodyPr>
                    <a:p>
                      <a:pPr>
                        <a:lnSpc>
                          <a:spcPct val="100000"/>
                        </a:lnSpc>
                        <a:buNone/>
                        <a:tabLst>
                          <a:tab algn="l" pos="0"/>
                        </a:tabLst>
                      </a:pPr>
                      <a:r>
                        <a:rPr b="0" lang="en" sz="1400" spc="-1" strike="noStrike">
                          <a:solidFill>
                            <a:srgbClr val="000000"/>
                          </a:solidFill>
                          <a:latin typeface="Arial"/>
                          <a:ea typeface="Arial"/>
                        </a:rPr>
                        <a:t>605</a:t>
                      </a:r>
                      <a:endParaRPr b="0" lang="en-US" sz="1400" spc="-1" strike="noStrike">
                        <a:latin typeface="Arial"/>
                      </a:endParaRPr>
                    </a:p>
                  </a:txBody>
                  <a:tcPr anchor="t" marL="91080" marR="91080">
                    <a:lnL>
                      <a:noFill/>
                    </a:lnL>
                    <a:lnR>
                      <a:noFill/>
                    </a:lnR>
                    <a:lnT>
                      <a:noFill/>
                    </a:lnT>
                    <a:lnB>
                      <a:noFill/>
                    </a:lnB>
                    <a:noFill/>
                  </a:tcPr>
                </a:tc>
                <a:tc>
                  <a:txBody>
                    <a:bodyPr lIns="91080" rIns="91080" tIns="91080" bIns="91080" anchor="t">
                      <a:noAutofit/>
                    </a:bodyPr>
                    <a:p>
                      <a:pPr>
                        <a:lnSpc>
                          <a:spcPct val="100000"/>
                        </a:lnSpc>
                        <a:buNone/>
                        <a:tabLst>
                          <a:tab algn="l" pos="0"/>
                        </a:tabLst>
                      </a:pPr>
                      <a:r>
                        <a:rPr b="0" lang="en" sz="1400" spc="-1" strike="noStrike">
                          <a:solidFill>
                            <a:srgbClr val="000000"/>
                          </a:solidFill>
                          <a:latin typeface="Arial"/>
                          <a:ea typeface="Arial"/>
                        </a:rPr>
                        <a:t>1420</a:t>
                      </a:r>
                      <a:endParaRPr b="0" lang="en-US" sz="1400" spc="-1" strike="noStrike">
                        <a:latin typeface="Arial"/>
                      </a:endParaRPr>
                    </a:p>
                  </a:txBody>
                  <a:tcPr anchor="t" marL="91080" marR="91080">
                    <a:lnL>
                      <a:noFill/>
                    </a:lnL>
                    <a:lnR>
                      <a:noFill/>
                    </a:lnR>
                    <a:lnT>
                      <a:noFill/>
                    </a:lnT>
                    <a:lnB>
                      <a:noFill/>
                    </a:lnB>
                    <a:noFill/>
                  </a:tcPr>
                </a:tc>
                <a:tc>
                  <a:txBody>
                    <a:bodyPr lIns="91080" rIns="91080" tIns="91080" bIns="91080" anchor="t">
                      <a:noAutofit/>
                    </a:bodyPr>
                    <a:p>
                      <a:pPr>
                        <a:lnSpc>
                          <a:spcPct val="100000"/>
                        </a:lnSpc>
                        <a:buNone/>
                        <a:tabLst>
                          <a:tab algn="l" pos="0"/>
                        </a:tabLst>
                      </a:pPr>
                      <a:r>
                        <a:rPr b="0" lang="en" sz="1400" spc="-1" strike="noStrike">
                          <a:solidFill>
                            <a:srgbClr val="000000"/>
                          </a:solidFill>
                          <a:latin typeface="Arial"/>
                          <a:ea typeface="Arial"/>
                        </a:rPr>
                        <a:t>28.8%</a:t>
                      </a:r>
                      <a:endParaRPr b="0" lang="en-US" sz="1400" spc="-1" strike="noStrike">
                        <a:latin typeface="Arial"/>
                      </a:endParaRPr>
                    </a:p>
                  </a:txBody>
                  <a:tcPr anchor="t" marL="91080" marR="91080">
                    <a:lnL>
                      <a:noFill/>
                    </a:lnL>
                    <a:lnR>
                      <a:noFill/>
                    </a:lnR>
                    <a:lnT>
                      <a:noFill/>
                    </a:lnT>
                    <a:lnB>
                      <a:noFill/>
                    </a:lnB>
                    <a:noFill/>
                  </a:tcPr>
                </a:tc>
              </a:tr>
              <a:tr h="382320">
                <a:tc>
                  <a:txBody>
                    <a:bodyPr lIns="91080" rIns="91080" tIns="91080" bIns="91080" anchor="t">
                      <a:noAutofit/>
                    </a:bodyPr>
                    <a:p>
                      <a:pPr>
                        <a:lnSpc>
                          <a:spcPct val="100000"/>
                        </a:lnSpc>
                        <a:buNone/>
                        <a:tabLst>
                          <a:tab algn="l" pos="0"/>
                        </a:tabLst>
                      </a:pPr>
                      <a:r>
                        <a:rPr b="0" lang="en" sz="1400" spc="-1" strike="noStrike">
                          <a:solidFill>
                            <a:srgbClr val="000000"/>
                          </a:solidFill>
                          <a:latin typeface="Arial"/>
                          <a:ea typeface="Arial"/>
                        </a:rPr>
                        <a:t>4</a:t>
                      </a:r>
                      <a:endParaRPr b="0" lang="en-US" sz="1400" spc="-1" strike="noStrike">
                        <a:latin typeface="Arial"/>
                      </a:endParaRPr>
                    </a:p>
                  </a:txBody>
                  <a:tcPr anchor="t" marL="91080" marR="91080">
                    <a:lnL>
                      <a:noFill/>
                    </a:lnL>
                    <a:lnR>
                      <a:noFill/>
                    </a:lnR>
                    <a:lnT>
                      <a:noFill/>
                    </a:lnT>
                    <a:lnB>
                      <a:noFill/>
                    </a:lnB>
                    <a:noFill/>
                  </a:tcPr>
                </a:tc>
                <a:tc>
                  <a:txBody>
                    <a:bodyPr lIns="91080" rIns="91080" tIns="91080" bIns="91080" anchor="t">
                      <a:noAutofit/>
                    </a:bodyPr>
                    <a:p>
                      <a:pPr>
                        <a:lnSpc>
                          <a:spcPct val="100000"/>
                        </a:lnSpc>
                        <a:buNone/>
                        <a:tabLst>
                          <a:tab algn="l" pos="0"/>
                        </a:tabLst>
                      </a:pPr>
                      <a:r>
                        <a:rPr b="0" lang="en" sz="1400" spc="-1" strike="noStrike">
                          <a:solidFill>
                            <a:srgbClr val="000000"/>
                          </a:solidFill>
                          <a:latin typeface="Arial"/>
                          <a:ea typeface="Arial"/>
                        </a:rPr>
                        <a:t>545</a:t>
                      </a:r>
                      <a:endParaRPr b="0" lang="en-US" sz="1400" spc="-1" strike="noStrike">
                        <a:latin typeface="Arial"/>
                      </a:endParaRPr>
                    </a:p>
                  </a:txBody>
                  <a:tcPr anchor="t" marL="91080" marR="91080">
                    <a:lnL>
                      <a:noFill/>
                    </a:lnL>
                    <a:lnR>
                      <a:noFill/>
                    </a:lnR>
                    <a:lnT>
                      <a:noFill/>
                    </a:lnT>
                    <a:lnB>
                      <a:noFill/>
                    </a:lnB>
                    <a:noFill/>
                  </a:tcPr>
                </a:tc>
                <a:tc>
                  <a:txBody>
                    <a:bodyPr lIns="91080" rIns="91080" tIns="91080" bIns="91080" anchor="t">
                      <a:noAutofit/>
                    </a:bodyPr>
                    <a:p>
                      <a:pPr>
                        <a:lnSpc>
                          <a:spcPct val="100000"/>
                        </a:lnSpc>
                        <a:buNone/>
                        <a:tabLst>
                          <a:tab algn="l" pos="0"/>
                        </a:tabLst>
                      </a:pPr>
                      <a:r>
                        <a:rPr b="0" lang="en" sz="1400" spc="-1" strike="noStrike">
                          <a:solidFill>
                            <a:srgbClr val="000000"/>
                          </a:solidFill>
                          <a:latin typeface="Arial"/>
                          <a:ea typeface="Arial"/>
                        </a:rPr>
                        <a:t>1965</a:t>
                      </a:r>
                      <a:endParaRPr b="0" lang="en-US" sz="1400" spc="-1" strike="noStrike">
                        <a:latin typeface="Arial"/>
                      </a:endParaRPr>
                    </a:p>
                  </a:txBody>
                  <a:tcPr anchor="t" marL="91080" marR="91080">
                    <a:lnL>
                      <a:noFill/>
                    </a:lnL>
                    <a:lnR>
                      <a:noFill/>
                    </a:lnR>
                    <a:lnT>
                      <a:noFill/>
                    </a:lnT>
                    <a:lnB>
                      <a:noFill/>
                    </a:lnB>
                    <a:noFill/>
                  </a:tcPr>
                </a:tc>
                <a:tc>
                  <a:txBody>
                    <a:bodyPr lIns="91080" rIns="91080" tIns="91080" bIns="91080" anchor="t">
                      <a:noAutofit/>
                    </a:bodyPr>
                    <a:p>
                      <a:pPr>
                        <a:lnSpc>
                          <a:spcPct val="100000"/>
                        </a:lnSpc>
                        <a:buNone/>
                        <a:tabLst>
                          <a:tab algn="l" pos="0"/>
                        </a:tabLst>
                      </a:pPr>
                      <a:r>
                        <a:rPr b="0" lang="en" sz="1400" spc="-1" strike="noStrike">
                          <a:solidFill>
                            <a:srgbClr val="000000"/>
                          </a:solidFill>
                          <a:latin typeface="Arial"/>
                          <a:ea typeface="Arial"/>
                        </a:rPr>
                        <a:t>39.8%</a:t>
                      </a:r>
                      <a:endParaRPr b="0" lang="en-US" sz="1400" spc="-1" strike="noStrike">
                        <a:latin typeface="Arial"/>
                      </a:endParaRPr>
                    </a:p>
                  </a:txBody>
                  <a:tcPr anchor="t" marL="91080" marR="91080">
                    <a:lnL>
                      <a:noFill/>
                    </a:lnL>
                    <a:lnR>
                      <a:noFill/>
                    </a:lnR>
                    <a:lnT>
                      <a:noFill/>
                    </a:lnT>
                    <a:lnB>
                      <a:noFill/>
                    </a:lnB>
                    <a:noFill/>
                  </a:tcPr>
                </a:tc>
              </a:tr>
              <a:tr h="382320">
                <a:tc>
                  <a:txBody>
                    <a:bodyPr lIns="91080" rIns="91080" tIns="91080" bIns="91080" anchor="t">
                      <a:noAutofit/>
                    </a:bodyPr>
                    <a:p>
                      <a:pPr>
                        <a:lnSpc>
                          <a:spcPct val="100000"/>
                        </a:lnSpc>
                        <a:buNone/>
                        <a:tabLst>
                          <a:tab algn="l" pos="0"/>
                        </a:tabLst>
                      </a:pPr>
                      <a:r>
                        <a:rPr b="0" lang="en" sz="1400" spc="-1" strike="noStrike">
                          <a:solidFill>
                            <a:srgbClr val="000000"/>
                          </a:solidFill>
                          <a:latin typeface="Arial"/>
                          <a:ea typeface="Arial"/>
                        </a:rPr>
                        <a:t>5</a:t>
                      </a:r>
                      <a:endParaRPr b="0" lang="en-US" sz="1400" spc="-1" strike="noStrike">
                        <a:latin typeface="Arial"/>
                      </a:endParaRPr>
                    </a:p>
                  </a:txBody>
                  <a:tcPr anchor="t" marL="91080" marR="91080">
                    <a:lnL>
                      <a:noFill/>
                    </a:lnL>
                    <a:lnR>
                      <a:noFill/>
                    </a:lnR>
                    <a:lnT>
                      <a:noFill/>
                    </a:lnT>
                    <a:lnB>
                      <a:noFill/>
                    </a:lnB>
                    <a:noFill/>
                  </a:tcPr>
                </a:tc>
                <a:tc>
                  <a:txBody>
                    <a:bodyPr lIns="91080" rIns="91080" tIns="91080" bIns="91080" anchor="t">
                      <a:noAutofit/>
                    </a:bodyPr>
                    <a:p>
                      <a:pPr>
                        <a:lnSpc>
                          <a:spcPct val="100000"/>
                        </a:lnSpc>
                        <a:buNone/>
                        <a:tabLst>
                          <a:tab algn="l" pos="0"/>
                        </a:tabLst>
                      </a:pPr>
                      <a:r>
                        <a:rPr b="0" lang="en" sz="1400" spc="-1" strike="noStrike">
                          <a:solidFill>
                            <a:srgbClr val="000000"/>
                          </a:solidFill>
                          <a:latin typeface="Arial"/>
                          <a:ea typeface="Arial"/>
                        </a:rPr>
                        <a:t>1280</a:t>
                      </a:r>
                      <a:endParaRPr b="0" lang="en-US" sz="1400" spc="-1" strike="noStrike">
                        <a:latin typeface="Arial"/>
                      </a:endParaRPr>
                    </a:p>
                  </a:txBody>
                  <a:tcPr anchor="t" marL="91080" marR="91080">
                    <a:lnL>
                      <a:noFill/>
                    </a:lnL>
                    <a:lnR>
                      <a:noFill/>
                    </a:lnR>
                    <a:lnT>
                      <a:noFill/>
                    </a:lnT>
                    <a:lnB>
                      <a:noFill/>
                    </a:lnB>
                    <a:noFill/>
                  </a:tcPr>
                </a:tc>
                <a:tc>
                  <a:txBody>
                    <a:bodyPr lIns="91080" rIns="91080" tIns="91080" bIns="91080" anchor="t">
                      <a:noAutofit/>
                    </a:bodyPr>
                    <a:p>
                      <a:pPr>
                        <a:lnSpc>
                          <a:spcPct val="100000"/>
                        </a:lnSpc>
                        <a:buNone/>
                        <a:tabLst>
                          <a:tab algn="l" pos="0"/>
                        </a:tabLst>
                      </a:pPr>
                      <a:r>
                        <a:rPr b="0" lang="en" sz="1400" spc="-1" strike="noStrike">
                          <a:solidFill>
                            <a:srgbClr val="000000"/>
                          </a:solidFill>
                          <a:latin typeface="Arial"/>
                          <a:ea typeface="Arial"/>
                        </a:rPr>
                        <a:t>3245</a:t>
                      </a:r>
                      <a:endParaRPr b="0" lang="en-US" sz="1400" spc="-1" strike="noStrike">
                        <a:latin typeface="Arial"/>
                      </a:endParaRPr>
                    </a:p>
                  </a:txBody>
                  <a:tcPr anchor="t" marL="91080" marR="91080">
                    <a:lnL>
                      <a:noFill/>
                    </a:lnL>
                    <a:lnR>
                      <a:noFill/>
                    </a:lnR>
                    <a:lnT>
                      <a:noFill/>
                    </a:lnT>
                    <a:lnB>
                      <a:noFill/>
                    </a:lnB>
                    <a:noFill/>
                  </a:tcPr>
                </a:tc>
                <a:tc>
                  <a:txBody>
                    <a:bodyPr lIns="91080" rIns="91080" tIns="91080" bIns="91080" anchor="t">
                      <a:noAutofit/>
                    </a:bodyPr>
                    <a:p>
                      <a:pPr>
                        <a:lnSpc>
                          <a:spcPct val="100000"/>
                        </a:lnSpc>
                        <a:buNone/>
                        <a:tabLst>
                          <a:tab algn="l" pos="0"/>
                        </a:tabLst>
                      </a:pPr>
                      <a:r>
                        <a:rPr b="0" lang="en" sz="1400" spc="-1" strike="noStrike">
                          <a:solidFill>
                            <a:srgbClr val="000000"/>
                          </a:solidFill>
                          <a:latin typeface="Arial"/>
                          <a:ea typeface="Arial"/>
                        </a:rPr>
                        <a:t>65.8%</a:t>
                      </a:r>
                      <a:endParaRPr b="0" lang="en-US" sz="1400" spc="-1" strike="noStrike">
                        <a:latin typeface="Arial"/>
                      </a:endParaRPr>
                    </a:p>
                  </a:txBody>
                  <a:tcPr anchor="t" marL="91080" marR="91080">
                    <a:lnL>
                      <a:noFill/>
                    </a:lnL>
                    <a:lnR>
                      <a:noFill/>
                    </a:lnR>
                    <a:lnT>
                      <a:noFill/>
                    </a:lnT>
                    <a:lnB>
                      <a:noFill/>
                    </a:lnB>
                    <a:noFill/>
                  </a:tcPr>
                </a:tc>
              </a:tr>
              <a:tr h="382320">
                <a:tc>
                  <a:txBody>
                    <a:bodyPr lIns="91080" rIns="91080" tIns="91080" bIns="91080" anchor="t">
                      <a:noAutofit/>
                    </a:bodyPr>
                    <a:p>
                      <a:pPr>
                        <a:lnSpc>
                          <a:spcPct val="100000"/>
                        </a:lnSpc>
                        <a:buNone/>
                        <a:tabLst>
                          <a:tab algn="l" pos="0"/>
                        </a:tabLst>
                      </a:pPr>
                      <a:r>
                        <a:rPr b="0" lang="en" sz="1400" spc="-1" strike="noStrike">
                          <a:solidFill>
                            <a:srgbClr val="000000"/>
                          </a:solidFill>
                          <a:latin typeface="Arial"/>
                          <a:ea typeface="Arial"/>
                        </a:rPr>
                        <a:t>6</a:t>
                      </a:r>
                      <a:endParaRPr b="0" lang="en-US" sz="1400" spc="-1" strike="noStrike">
                        <a:latin typeface="Arial"/>
                      </a:endParaRPr>
                    </a:p>
                  </a:txBody>
                  <a:tcPr anchor="t" marL="91080" marR="91080">
                    <a:lnL>
                      <a:noFill/>
                    </a:lnL>
                    <a:lnR>
                      <a:noFill/>
                    </a:lnR>
                    <a:lnT>
                      <a:noFill/>
                    </a:lnT>
                    <a:lnB>
                      <a:noFill/>
                    </a:lnB>
                    <a:noFill/>
                  </a:tcPr>
                </a:tc>
                <a:tc>
                  <a:txBody>
                    <a:bodyPr lIns="91080" rIns="91080" tIns="91080" bIns="91080" anchor="t">
                      <a:noAutofit/>
                    </a:bodyPr>
                    <a:p>
                      <a:pPr>
                        <a:lnSpc>
                          <a:spcPct val="100000"/>
                        </a:lnSpc>
                        <a:buNone/>
                        <a:tabLst>
                          <a:tab algn="l" pos="0"/>
                        </a:tabLst>
                      </a:pPr>
                      <a:r>
                        <a:rPr b="0" lang="en" sz="1400" spc="-1" strike="noStrike">
                          <a:solidFill>
                            <a:srgbClr val="000000"/>
                          </a:solidFill>
                          <a:latin typeface="Arial"/>
                          <a:ea typeface="Arial"/>
                        </a:rPr>
                        <a:t>1690</a:t>
                      </a:r>
                      <a:endParaRPr b="0" lang="en-US" sz="1400" spc="-1" strike="noStrike">
                        <a:latin typeface="Arial"/>
                      </a:endParaRPr>
                    </a:p>
                  </a:txBody>
                  <a:tcPr anchor="t" marL="91080" marR="91080">
                    <a:lnL>
                      <a:noFill/>
                    </a:lnL>
                    <a:lnR>
                      <a:noFill/>
                    </a:lnR>
                    <a:lnT>
                      <a:noFill/>
                    </a:lnT>
                    <a:lnB>
                      <a:noFill/>
                    </a:lnB>
                    <a:noFill/>
                  </a:tcPr>
                </a:tc>
                <a:tc>
                  <a:txBody>
                    <a:bodyPr lIns="91080" rIns="91080" tIns="91080" bIns="91080" anchor="t">
                      <a:noAutofit/>
                    </a:bodyPr>
                    <a:p>
                      <a:pPr>
                        <a:lnSpc>
                          <a:spcPct val="100000"/>
                        </a:lnSpc>
                        <a:buNone/>
                        <a:tabLst>
                          <a:tab algn="l" pos="0"/>
                        </a:tabLst>
                      </a:pPr>
                      <a:r>
                        <a:rPr b="0" lang="en" sz="1400" spc="-1" strike="noStrike">
                          <a:solidFill>
                            <a:srgbClr val="000000"/>
                          </a:solidFill>
                          <a:latin typeface="Arial"/>
                          <a:ea typeface="Arial"/>
                        </a:rPr>
                        <a:t>4935</a:t>
                      </a:r>
                      <a:endParaRPr b="0" lang="en-US" sz="1400" spc="-1" strike="noStrike">
                        <a:latin typeface="Arial"/>
                      </a:endParaRPr>
                    </a:p>
                  </a:txBody>
                  <a:tcPr anchor="t" marL="91080" marR="91080">
                    <a:lnL>
                      <a:noFill/>
                    </a:lnL>
                    <a:lnR>
                      <a:noFill/>
                    </a:lnR>
                    <a:lnT>
                      <a:noFill/>
                    </a:lnT>
                    <a:lnB>
                      <a:noFill/>
                    </a:lnB>
                    <a:noFill/>
                  </a:tcPr>
                </a:tc>
                <a:tc>
                  <a:txBody>
                    <a:bodyPr lIns="91080" rIns="91080" tIns="91080" bIns="91080" anchor="t">
                      <a:noAutofit/>
                    </a:bodyPr>
                    <a:p>
                      <a:pPr>
                        <a:lnSpc>
                          <a:spcPct val="100000"/>
                        </a:lnSpc>
                        <a:buNone/>
                        <a:tabLst>
                          <a:tab algn="l" pos="0"/>
                        </a:tabLst>
                      </a:pPr>
                      <a:r>
                        <a:rPr b="0" lang="en" sz="1400" spc="-1" strike="noStrike">
                          <a:solidFill>
                            <a:srgbClr val="000000"/>
                          </a:solidFill>
                          <a:latin typeface="Arial"/>
                          <a:ea typeface="Arial"/>
                        </a:rPr>
                        <a:t>100.0%</a:t>
                      </a:r>
                      <a:endParaRPr b="0" lang="en-US" sz="1400" spc="-1" strike="noStrike">
                        <a:latin typeface="Arial"/>
                      </a:endParaRPr>
                    </a:p>
                  </a:txBody>
                  <a:tcPr anchor="t" marL="91080" marR="91080">
                    <a:lnL>
                      <a:noFill/>
                    </a:lnL>
                    <a:lnR>
                      <a:noFill/>
                    </a:lnR>
                    <a:lnT>
                      <a:noFill/>
                    </a:lnT>
                    <a:lnB>
                      <a:noFill/>
                    </a:lnB>
                    <a:noFill/>
                  </a:tcPr>
                </a:tc>
              </a:tr>
            </a:tbl>
          </a:graphicData>
        </a:graphic>
      </p:graphicFrame>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PlaceHolder 1"/>
          <p:cNvSpPr>
            <a:spLocks noGrp="1"/>
          </p:cNvSpPr>
          <p:nvPr>
            <p:ph type="subTitle"/>
          </p:nvPr>
        </p:nvSpPr>
        <p:spPr>
          <a:xfrm>
            <a:off x="1221480" y="9579960"/>
            <a:ext cx="5328720" cy="478080"/>
          </a:xfrm>
          <a:prstGeom prst="rect">
            <a:avLst/>
          </a:prstGeom>
          <a:noFill/>
          <a:ln w="0">
            <a:noFill/>
          </a:ln>
        </p:spPr>
        <p:txBody>
          <a:bodyPr lIns="128160" rIns="128160" tIns="128160" bIns="128160" anchor="t">
            <a:normAutofit fontScale="24000"/>
          </a:bodyPr>
          <a:p>
            <a:pPr algn="ctr">
              <a:lnSpc>
                <a:spcPct val="115000"/>
              </a:lnSpc>
              <a:spcAft>
                <a:spcPts val="1701"/>
              </a:spcAft>
              <a:buNone/>
              <a:tabLst>
                <a:tab algn="l" pos="0"/>
              </a:tabLst>
            </a:pPr>
            <a:r>
              <a:rPr b="0" lang="en" sz="5200" spc="-1" strike="noStrike">
                <a:solidFill>
                  <a:srgbClr val="ffffff"/>
                </a:solidFill>
                <a:latin typeface="IBM Plex Sans"/>
                <a:ea typeface="IBM Plex Sans"/>
              </a:rPr>
              <a:t>platzi.com/estadistica</a:t>
            </a:r>
            <a:endParaRPr b="0" lang="en-US" sz="5200" spc="-1" strike="noStrike">
              <a:latin typeface="Arial"/>
            </a:endParaRPr>
          </a:p>
        </p:txBody>
      </p:sp>
      <p:graphicFrame>
        <p:nvGraphicFramePr>
          <p:cNvPr id="205" name="Google Shape;268;g230b0e9c36a_0_15"/>
          <p:cNvGraphicFramePr/>
          <p:nvPr/>
        </p:nvGraphicFramePr>
        <p:xfrm>
          <a:off x="635760" y="1123920"/>
          <a:ext cx="6500520" cy="7891920"/>
        </p:xfrm>
        <a:graphic>
          <a:graphicData uri="http://schemas.openxmlformats.org/drawingml/2006/table">
            <a:tbl>
              <a:tblPr/>
              <a:tblGrid>
                <a:gridCol w="6500520"/>
              </a:tblGrid>
              <a:tr h="3244680">
                <a:tc>
                  <a:txBody>
                    <a:bodyPr lIns="91080" rIns="91080" tIns="91080" bIns="91080" anchor="t">
                      <a:noAutofit/>
                    </a:bodyPr>
                    <a:p>
                      <a:pPr>
                        <a:lnSpc>
                          <a:spcPct val="115000"/>
                        </a:lnSpc>
                        <a:buNone/>
                        <a:tabLst>
                          <a:tab algn="l" pos="0"/>
                        </a:tabLst>
                      </a:pPr>
                      <a:r>
                        <a:rPr b="1" lang="en" sz="1200" spc="-1" strike="noStrike">
                          <a:solidFill>
                            <a:srgbClr val="000000"/>
                          </a:solidFill>
                          <a:latin typeface="Roboto"/>
                          <a:ea typeface="Roboto"/>
                        </a:rPr>
                        <a:t>Ejercicio 6: </a:t>
                      </a:r>
                      <a:endParaRPr b="0" lang="en-US" sz="1200" spc="-1" strike="noStrike">
                        <a:latin typeface="Arial"/>
                      </a:endParaRPr>
                    </a:p>
                    <a:p>
                      <a:pPr>
                        <a:lnSpc>
                          <a:spcPct val="115000"/>
                        </a:lnSpc>
                        <a:spcBef>
                          <a:spcPts val="1701"/>
                        </a:spcBef>
                        <a:buNone/>
                        <a:tabLst>
                          <a:tab algn="l" pos="0"/>
                        </a:tabLst>
                      </a:pPr>
                      <a:r>
                        <a:rPr b="0" lang="en" sz="1000" spc="-1" strike="noStrike">
                          <a:solidFill>
                            <a:srgbClr val="000000"/>
                          </a:solidFill>
                          <a:latin typeface="Roboto"/>
                          <a:ea typeface="Roboto"/>
                        </a:rPr>
                        <a:t>La distribución marginal de la columna vertical total muestra el número total de participantes que experimentaron cada nivel de acidez estomacal, independientemente de si recibieron el analgésico o el placebo. Según la tabla, un total de 185 participantes experimentaron acidez leve, 138 experimentaron acidez intensa y 21046 no experimentaron acidez. </a:t>
                      </a:r>
                      <a:endParaRPr b="0" lang="en-US" sz="1000" spc="-1" strike="noStrike">
                        <a:latin typeface="Arial"/>
                      </a:endParaRPr>
                    </a:p>
                    <a:p>
                      <a:pPr>
                        <a:lnSpc>
                          <a:spcPct val="115000"/>
                        </a:lnSpc>
                        <a:spcBef>
                          <a:spcPts val="1701"/>
                        </a:spcBef>
                        <a:buNone/>
                        <a:tabLst>
                          <a:tab algn="l" pos="0"/>
                        </a:tabLst>
                      </a:pPr>
                      <a:r>
                        <a:rPr b="0" lang="en" sz="1000" spc="-1" strike="noStrike">
                          <a:solidFill>
                            <a:srgbClr val="000000"/>
                          </a:solidFill>
                          <a:latin typeface="Roboto"/>
                          <a:ea typeface="Roboto"/>
                        </a:rPr>
                        <a:t>A partir de esta información, podemos concluir que la mayoría de los participantes del estudio no experimentaron acidez estomacal, ya que 21046 personas no informaron tener acidez. También podemos concluir que un número significativamente menor de participantes experimentaron acidez intensa en comparación con la acidez leve, ya que solo 138 personas experimentaron acidez intensa en comparación con las 185 personas que experimentaron acidez leve. </a:t>
                      </a:r>
                      <a:endParaRPr b="0" lang="en-US" sz="1000" spc="-1" strike="noStrike">
                        <a:latin typeface="Arial"/>
                      </a:endParaRPr>
                    </a:p>
                    <a:p>
                      <a:pPr>
                        <a:lnSpc>
                          <a:spcPct val="115000"/>
                        </a:lnSpc>
                        <a:spcBef>
                          <a:spcPts val="1701"/>
                        </a:spcBef>
                        <a:spcAft>
                          <a:spcPts val="1701"/>
                        </a:spcAft>
                        <a:buNone/>
                        <a:tabLst>
                          <a:tab algn="l" pos="0"/>
                        </a:tabLst>
                      </a:pPr>
                      <a:r>
                        <a:rPr b="0" lang="en" sz="1000" spc="-1" strike="noStrike">
                          <a:solidFill>
                            <a:srgbClr val="000000"/>
                          </a:solidFill>
                          <a:latin typeface="Roboto"/>
                          <a:ea typeface="Roboto"/>
                        </a:rPr>
                        <a:t>Sin embargo, la distribución marginal de la columna vertical total no nos permite sacar conclusiones sobre la eficacia del analgésico o el placebo en el tratamiento de la acidez estomacal. Es necesario examinar la distribución conjunta de las variables para obtener una comprensión completa de los resultados del estudio.</a:t>
                      </a:r>
                      <a:endParaRPr b="0" lang="en-US" sz="10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noFill/>
                  </a:tcPr>
                </a:tc>
              </a:tr>
              <a:tr h="2784600">
                <a:tc>
                  <a:txBody>
                    <a:bodyPr lIns="91080" rIns="91080" tIns="91080" bIns="91080" anchor="t">
                      <a:noAutofit/>
                    </a:bodyPr>
                    <a:p>
                      <a:pPr>
                        <a:lnSpc>
                          <a:spcPct val="115000"/>
                        </a:lnSpc>
                        <a:buNone/>
                        <a:tabLst>
                          <a:tab algn="l" pos="0"/>
                        </a:tabLst>
                      </a:pPr>
                      <a:r>
                        <a:rPr b="1" lang="en" sz="1200" spc="-1" strike="noStrike">
                          <a:solidFill>
                            <a:srgbClr val="000000"/>
                          </a:solidFill>
                          <a:latin typeface="Roboto"/>
                          <a:ea typeface="Roboto"/>
                        </a:rPr>
                        <a:t>Ejercicio 7: </a:t>
                      </a:r>
                      <a:endParaRPr b="0" lang="en-US" sz="1200" spc="-1" strike="noStrike">
                        <a:latin typeface="Arial"/>
                      </a:endParaRPr>
                    </a:p>
                    <a:p>
                      <a:pPr>
                        <a:lnSpc>
                          <a:spcPct val="115000"/>
                        </a:lnSpc>
                        <a:spcBef>
                          <a:spcPts val="1701"/>
                        </a:spcBef>
                        <a:buNone/>
                        <a:tabLst>
                          <a:tab algn="l" pos="0"/>
                        </a:tabLst>
                      </a:pPr>
                      <a:r>
                        <a:rPr b="0" lang="en" sz="1000" spc="-1" strike="noStrike">
                          <a:solidFill>
                            <a:srgbClr val="000000"/>
                          </a:solidFill>
                          <a:latin typeface="Roboto"/>
                          <a:ea typeface="Roboto"/>
                        </a:rPr>
                        <a:t>Para encontrar la media de un conjunto de datos, es necesario sumar todos los valores y luego dividir el resultado por el número total de valores. En este caso, el conjunto de datos es: 107, 252, 360, 424. Para encontrar la media, primero sumamos los valores:</a:t>
                      </a:r>
                      <a:endParaRPr b="0" lang="en-US" sz="1000" spc="-1" strike="noStrike">
                        <a:latin typeface="Arial"/>
                      </a:endParaRPr>
                    </a:p>
                    <a:p>
                      <a:pPr>
                        <a:lnSpc>
                          <a:spcPct val="115000"/>
                        </a:lnSpc>
                        <a:spcBef>
                          <a:spcPts val="1701"/>
                        </a:spcBef>
                        <a:buNone/>
                        <a:tabLst>
                          <a:tab algn="l" pos="0"/>
                        </a:tabLst>
                      </a:pPr>
                      <a:r>
                        <a:rPr b="0" lang="en" sz="1000" spc="-1" strike="noStrike">
                          <a:solidFill>
                            <a:srgbClr val="000000"/>
                          </a:solidFill>
                          <a:latin typeface="Roboto"/>
                          <a:ea typeface="Roboto"/>
                        </a:rPr>
                        <a:t>107 + 252 + 360 + 424 = 1143</a:t>
                      </a:r>
                      <a:endParaRPr b="0" lang="en-US" sz="1000" spc="-1" strike="noStrike">
                        <a:latin typeface="Arial"/>
                      </a:endParaRPr>
                    </a:p>
                    <a:p>
                      <a:pPr>
                        <a:lnSpc>
                          <a:spcPct val="115000"/>
                        </a:lnSpc>
                        <a:spcBef>
                          <a:spcPts val="1701"/>
                        </a:spcBef>
                        <a:buNone/>
                        <a:tabLst>
                          <a:tab algn="l" pos="0"/>
                        </a:tabLst>
                      </a:pPr>
                      <a:r>
                        <a:rPr b="0" lang="en" sz="1000" spc="-1" strike="noStrike">
                          <a:solidFill>
                            <a:srgbClr val="000000"/>
                          </a:solidFill>
                          <a:latin typeface="Roboto"/>
                          <a:ea typeface="Roboto"/>
                        </a:rPr>
                        <a:t>Luego, dividimos la suma por el número total de valores, que es 4 en este caso:</a:t>
                      </a:r>
                      <a:endParaRPr b="0" lang="en-US" sz="1000" spc="-1" strike="noStrike">
                        <a:latin typeface="Arial"/>
                      </a:endParaRPr>
                    </a:p>
                    <a:p>
                      <a:pPr>
                        <a:lnSpc>
                          <a:spcPct val="115000"/>
                        </a:lnSpc>
                        <a:spcBef>
                          <a:spcPts val="1701"/>
                        </a:spcBef>
                        <a:buNone/>
                        <a:tabLst>
                          <a:tab algn="l" pos="0"/>
                        </a:tabLst>
                      </a:pPr>
                      <a:r>
                        <a:rPr b="0" lang="en" sz="1000" spc="-1" strike="noStrike">
                          <a:solidFill>
                            <a:srgbClr val="000000"/>
                          </a:solidFill>
                          <a:latin typeface="Roboto"/>
                          <a:ea typeface="Roboto"/>
                        </a:rPr>
                        <a:t>1143 / 4 = 285.75</a:t>
                      </a:r>
                      <a:endParaRPr b="0" lang="en-US" sz="1000" spc="-1" strike="noStrike">
                        <a:latin typeface="Arial"/>
                      </a:endParaRPr>
                    </a:p>
                    <a:p>
                      <a:pPr>
                        <a:lnSpc>
                          <a:spcPct val="115000"/>
                        </a:lnSpc>
                        <a:spcBef>
                          <a:spcPts val="1701"/>
                        </a:spcBef>
                        <a:spcAft>
                          <a:spcPts val="1701"/>
                        </a:spcAft>
                        <a:buNone/>
                        <a:tabLst>
                          <a:tab algn="l" pos="0"/>
                        </a:tabLst>
                      </a:pPr>
                      <a:r>
                        <a:rPr b="0" lang="en" sz="1000" spc="-1" strike="noStrike">
                          <a:solidFill>
                            <a:srgbClr val="000000"/>
                          </a:solidFill>
                          <a:latin typeface="Roboto"/>
                          <a:ea typeface="Roboto"/>
                        </a:rPr>
                        <a:t>Por lo tanto, la media del conjunto de datos es 285.75.</a:t>
                      </a:r>
                      <a:endParaRPr b="0" lang="en-US" sz="10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noFill/>
                  </a:tcPr>
                </a:tc>
              </a:tr>
              <a:tr h="1881720">
                <a:tc>
                  <a:txBody>
                    <a:bodyPr lIns="91080" rIns="91080" tIns="91080" bIns="91080" anchor="t">
                      <a:noAutofit/>
                    </a:bodyPr>
                    <a:p>
                      <a:pPr>
                        <a:lnSpc>
                          <a:spcPct val="115000"/>
                        </a:lnSpc>
                        <a:buNone/>
                        <a:tabLst>
                          <a:tab algn="l" pos="0"/>
                        </a:tabLst>
                      </a:pPr>
                      <a:r>
                        <a:rPr b="1" lang="en" sz="1200" spc="-1" strike="noStrike">
                          <a:solidFill>
                            <a:srgbClr val="000000"/>
                          </a:solidFill>
                          <a:latin typeface="Roboto"/>
                          <a:ea typeface="Roboto"/>
                        </a:rPr>
                        <a:t>Ejercicio 8: </a:t>
                      </a:r>
                      <a:endParaRPr b="0" lang="en-US" sz="1200" spc="-1" strike="noStrike">
                        <a:latin typeface="Arial"/>
                      </a:endParaRPr>
                    </a:p>
                    <a:p>
                      <a:pPr>
                        <a:lnSpc>
                          <a:spcPct val="115000"/>
                        </a:lnSpc>
                        <a:spcBef>
                          <a:spcPts val="1701"/>
                        </a:spcBef>
                        <a:buNone/>
                        <a:tabLst>
                          <a:tab algn="l" pos="0"/>
                        </a:tabLst>
                      </a:pPr>
                      <a:r>
                        <a:rPr b="0" lang="en" sz="1000" spc="-1" strike="noStrike">
                          <a:solidFill>
                            <a:srgbClr val="000000"/>
                          </a:solidFill>
                          <a:latin typeface="Roboto"/>
                          <a:ea typeface="Roboto"/>
                        </a:rPr>
                        <a:t>Para encontrar la mediana de un conjunto de datos es necesario ordenar los valores en orden ascendente o descendente. Luego encontrar el valor central o la media de los dos valores centrales si el conjunto de datos tiene un número par de elementos. En este caso, el conjunto de datos es: 74, 75, 62, 77, 70, 71, 64, 69, 70, 73.</a:t>
                      </a:r>
                      <a:endParaRPr b="0" lang="en-US" sz="1000" spc="-1" strike="noStrike">
                        <a:latin typeface="Arial"/>
                      </a:endParaRPr>
                    </a:p>
                    <a:p>
                      <a:pPr>
                        <a:lnSpc>
                          <a:spcPct val="115000"/>
                        </a:lnSpc>
                        <a:spcBef>
                          <a:spcPts val="1701"/>
                        </a:spcBef>
                        <a:spcAft>
                          <a:spcPts val="1701"/>
                        </a:spcAft>
                        <a:buNone/>
                        <a:tabLst>
                          <a:tab algn="l" pos="0"/>
                        </a:tabLst>
                      </a:pPr>
                      <a:r>
                        <a:rPr b="0" lang="en" sz="1000" spc="-1" strike="noStrike">
                          <a:solidFill>
                            <a:srgbClr val="000000"/>
                          </a:solidFill>
                          <a:latin typeface="Roboto"/>
                          <a:ea typeface="Roboto"/>
                        </a:rPr>
                        <a:t>Primero, ordenamos los valores en orden ascendente: 62, 64, 69, 70, 70, 71, 73, 74, 75, 77.</a:t>
                      </a:r>
                      <a:endParaRPr b="0" lang="en-US" sz="10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noFill/>
                  </a:tcPr>
                </a:tc>
              </a:tr>
            </a:tbl>
          </a:graphicData>
        </a:graphic>
      </p:graphicFrame>
      <p:sp>
        <p:nvSpPr>
          <p:cNvPr id="206" name="PlaceHolder 2"/>
          <p:cNvSpPr>
            <a:spLocks noGrp="1"/>
          </p:cNvSpPr>
          <p:nvPr>
            <p:ph type="title"/>
          </p:nvPr>
        </p:nvSpPr>
        <p:spPr>
          <a:xfrm>
            <a:off x="621000" y="40680"/>
            <a:ext cx="5328720" cy="478080"/>
          </a:xfrm>
          <a:prstGeom prst="rect">
            <a:avLst/>
          </a:prstGeom>
          <a:noFill/>
          <a:ln w="0">
            <a:noFill/>
          </a:ln>
        </p:spPr>
        <p:txBody>
          <a:bodyPr lIns="128160" rIns="128160" tIns="128160" bIns="128160" anchor="t">
            <a:noAutofit/>
          </a:bodyPr>
          <a:p>
            <a:pPr>
              <a:lnSpc>
                <a:spcPct val="100000"/>
              </a:lnSpc>
              <a:buNone/>
              <a:tabLst>
                <a:tab algn="l" pos="0"/>
              </a:tabLst>
            </a:pPr>
            <a:r>
              <a:rPr b="1" lang="en" sz="1350" spc="-1" strike="noStrike">
                <a:solidFill>
                  <a:srgbClr val="ffffff"/>
                </a:solidFill>
                <a:latin typeface="IBM Plex Sans"/>
                <a:ea typeface="IBM Plex Sans"/>
              </a:rPr>
              <a:t>Curso de Estadística y Probabilidad</a:t>
            </a:r>
            <a:endParaRPr b="0" lang="en-US" sz="1350" spc="-1" strike="noStrike">
              <a:solidFill>
                <a:srgbClr val="000000"/>
              </a:solidFill>
              <a:latin typeface="Arial"/>
            </a:endParaRPr>
          </a:p>
        </p:txBody>
      </p:sp>
      <p:pic>
        <p:nvPicPr>
          <p:cNvPr id="207" name="Google Shape;270;g230b0e9c36a_0_15" descr=""/>
          <p:cNvPicPr/>
          <p:nvPr/>
        </p:nvPicPr>
        <p:blipFill>
          <a:blip r:embed="rId1"/>
          <a:stretch/>
        </p:blipFill>
        <p:spPr>
          <a:xfrm>
            <a:off x="341640" y="109080"/>
            <a:ext cx="341280" cy="341280"/>
          </a:xfrm>
          <a:prstGeom prst="rect">
            <a:avLst/>
          </a:prstGeom>
          <a:ln w="0">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PlaceHolder 1"/>
          <p:cNvSpPr>
            <a:spLocks noGrp="1"/>
          </p:cNvSpPr>
          <p:nvPr>
            <p:ph type="subTitle"/>
          </p:nvPr>
        </p:nvSpPr>
        <p:spPr>
          <a:xfrm>
            <a:off x="1221480" y="9579960"/>
            <a:ext cx="5328720" cy="478080"/>
          </a:xfrm>
          <a:prstGeom prst="rect">
            <a:avLst/>
          </a:prstGeom>
          <a:noFill/>
          <a:ln w="0">
            <a:noFill/>
          </a:ln>
        </p:spPr>
        <p:txBody>
          <a:bodyPr lIns="128160" rIns="128160" tIns="128160" bIns="128160" anchor="t">
            <a:normAutofit fontScale="24000"/>
          </a:bodyPr>
          <a:p>
            <a:pPr algn="ctr">
              <a:lnSpc>
                <a:spcPct val="115000"/>
              </a:lnSpc>
              <a:spcAft>
                <a:spcPts val="1701"/>
              </a:spcAft>
              <a:buNone/>
              <a:tabLst>
                <a:tab algn="l" pos="0"/>
              </a:tabLst>
            </a:pPr>
            <a:r>
              <a:rPr b="0" lang="en" sz="5200" spc="-1" strike="noStrike">
                <a:solidFill>
                  <a:srgbClr val="ffffff"/>
                </a:solidFill>
                <a:latin typeface="IBM Plex Sans"/>
                <a:ea typeface="IBM Plex Sans"/>
              </a:rPr>
              <a:t>platzi.com/estadistica</a:t>
            </a:r>
            <a:endParaRPr b="0" lang="en-US" sz="5200" spc="-1" strike="noStrike">
              <a:latin typeface="Arial"/>
            </a:endParaRPr>
          </a:p>
        </p:txBody>
      </p:sp>
      <p:graphicFrame>
        <p:nvGraphicFramePr>
          <p:cNvPr id="209" name="Google Shape;276;g230b0e9c36a_0_27"/>
          <p:cNvGraphicFramePr/>
          <p:nvPr/>
        </p:nvGraphicFramePr>
        <p:xfrm>
          <a:off x="635760" y="1123920"/>
          <a:ext cx="6500520" cy="5852160"/>
        </p:xfrm>
        <a:graphic>
          <a:graphicData uri="http://schemas.openxmlformats.org/drawingml/2006/table">
            <a:tbl>
              <a:tblPr/>
              <a:tblGrid>
                <a:gridCol w="6500520"/>
              </a:tblGrid>
              <a:tr h="6459480">
                <a:tc>
                  <a:txBody>
                    <a:bodyPr lIns="91080" rIns="91080" tIns="91080" bIns="91080" anchor="t">
                      <a:noAutofit/>
                    </a:bodyPr>
                    <a:p>
                      <a:pPr>
                        <a:lnSpc>
                          <a:spcPct val="115000"/>
                        </a:lnSpc>
                        <a:buNone/>
                        <a:tabLst>
                          <a:tab algn="l" pos="0"/>
                        </a:tabLst>
                      </a:pPr>
                      <a:r>
                        <a:rPr b="1" lang="en" sz="1200" spc="-1" strike="noStrike">
                          <a:solidFill>
                            <a:srgbClr val="000000"/>
                          </a:solidFill>
                          <a:latin typeface="Roboto"/>
                          <a:ea typeface="Roboto"/>
                        </a:rPr>
                        <a:t>Ejercicio 9: </a:t>
                      </a:r>
                      <a:endParaRPr b="0" lang="en-US" sz="1200" spc="-1" strike="noStrike">
                        <a:latin typeface="Arial"/>
                      </a:endParaRPr>
                    </a:p>
                    <a:p>
                      <a:pPr>
                        <a:lnSpc>
                          <a:spcPct val="115000"/>
                        </a:lnSpc>
                        <a:spcBef>
                          <a:spcPts val="1701"/>
                        </a:spcBef>
                        <a:buNone/>
                        <a:tabLst>
                          <a:tab algn="l" pos="0"/>
                        </a:tabLst>
                      </a:pPr>
                      <a:r>
                        <a:rPr b="0" lang="en" sz="1000" spc="-1" strike="noStrike">
                          <a:solidFill>
                            <a:srgbClr val="000000"/>
                          </a:solidFill>
                          <a:latin typeface="Roboto"/>
                          <a:ea typeface="Roboto"/>
                        </a:rPr>
                        <a:t>Primero, es necesario ordenar los datos de menor a mayor: 0, 1, 3, 3, 3, 6, 6, 7, 7, 20, 21, 21.</a:t>
                      </a:r>
                      <a:endParaRPr b="0" lang="en-US" sz="1000" spc="-1" strike="noStrike">
                        <a:latin typeface="Arial"/>
                      </a:endParaRPr>
                    </a:p>
                    <a:p>
                      <a:pPr>
                        <a:lnSpc>
                          <a:spcPct val="115000"/>
                        </a:lnSpc>
                        <a:spcBef>
                          <a:spcPts val="1701"/>
                        </a:spcBef>
                        <a:buNone/>
                        <a:tabLst>
                          <a:tab algn="l" pos="0"/>
                        </a:tabLst>
                      </a:pPr>
                      <a:r>
                        <a:rPr b="0" lang="en" sz="1000" spc="-1" strike="noStrike">
                          <a:solidFill>
                            <a:srgbClr val="000000"/>
                          </a:solidFill>
                          <a:latin typeface="Roboto"/>
                          <a:ea typeface="Roboto"/>
                        </a:rPr>
                        <a:t>El rango se calcula como la diferencia entre el valor máximo y el valor mínimo. En este caso, el valor mínimo es 0 y el valor máximo es 21: Rango = 21 - 0 = 21</a:t>
                      </a:r>
                      <a:endParaRPr b="0" lang="en-US" sz="1000" spc="-1" strike="noStrike">
                        <a:latin typeface="Arial"/>
                      </a:endParaRPr>
                    </a:p>
                    <a:p>
                      <a:pPr>
                        <a:lnSpc>
                          <a:spcPct val="115000"/>
                        </a:lnSpc>
                        <a:spcBef>
                          <a:spcPts val="1701"/>
                        </a:spcBef>
                        <a:buNone/>
                        <a:tabLst>
                          <a:tab algn="l" pos="0"/>
                        </a:tabLst>
                      </a:pPr>
                      <a:r>
                        <a:rPr b="0" lang="en" sz="1000" spc="-1" strike="noStrike">
                          <a:solidFill>
                            <a:srgbClr val="000000"/>
                          </a:solidFill>
                          <a:latin typeface="Roboto"/>
                          <a:ea typeface="Roboto"/>
                        </a:rPr>
                        <a:t>Para calcular el rango intercuartil (IQR), primero es necesario encontrar los cuartiles Q1 y Q3.</a:t>
                      </a:r>
                      <a:endParaRPr b="0" lang="en-US" sz="1000" spc="-1" strike="noStrike">
                        <a:latin typeface="Arial"/>
                      </a:endParaRPr>
                    </a:p>
                    <a:p>
                      <a:pPr>
                        <a:lnSpc>
                          <a:spcPct val="115000"/>
                        </a:lnSpc>
                        <a:spcBef>
                          <a:spcPts val="1701"/>
                        </a:spcBef>
                        <a:buNone/>
                        <a:tabLst>
                          <a:tab algn="l" pos="0"/>
                        </a:tabLst>
                      </a:pPr>
                      <a:r>
                        <a:rPr b="0" lang="en" sz="1000" spc="-1" strike="noStrike">
                          <a:solidFill>
                            <a:srgbClr val="000000"/>
                          </a:solidFill>
                          <a:latin typeface="Roboto"/>
                          <a:ea typeface="Roboto"/>
                        </a:rPr>
                        <a:t>Q1 es el valor que divide al conjunto de datos en dos partes iguales, de modo que el 25% de los datos estén por debajo de él. Para encontrar Q1, podemos utilizar la fórmula: Q1 = (n + 1) * 0.25 para encontrar la posición del valor del Q1</a:t>
                      </a:r>
                      <a:endParaRPr b="0" lang="en-US" sz="1000" spc="-1" strike="noStrike">
                        <a:latin typeface="Arial"/>
                      </a:endParaRPr>
                    </a:p>
                    <a:p>
                      <a:pPr>
                        <a:lnSpc>
                          <a:spcPct val="115000"/>
                        </a:lnSpc>
                        <a:spcBef>
                          <a:spcPts val="1701"/>
                        </a:spcBef>
                        <a:buNone/>
                        <a:tabLst>
                          <a:tab algn="l" pos="0"/>
                        </a:tabLst>
                      </a:pPr>
                      <a:r>
                        <a:rPr b="0" lang="en" sz="1000" spc="-1" strike="noStrike">
                          <a:solidFill>
                            <a:srgbClr val="000000"/>
                          </a:solidFill>
                          <a:latin typeface="Roboto"/>
                          <a:ea typeface="Roboto"/>
                        </a:rPr>
                        <a:t>Donde "n" es el número de datos en el conjunto ordenado. En este caso, "n" es igual a 12, por lo que:</a:t>
                      </a:r>
                      <a:endParaRPr b="0" lang="en-US" sz="1000" spc="-1" strike="noStrike">
                        <a:latin typeface="Arial"/>
                      </a:endParaRPr>
                    </a:p>
                    <a:p>
                      <a:pPr>
                        <a:lnSpc>
                          <a:spcPct val="115000"/>
                        </a:lnSpc>
                        <a:spcBef>
                          <a:spcPts val="1701"/>
                        </a:spcBef>
                        <a:buNone/>
                        <a:tabLst>
                          <a:tab algn="l" pos="0"/>
                        </a:tabLst>
                      </a:pPr>
                      <a:r>
                        <a:rPr b="0" lang="en" sz="1000" spc="-1" strike="noStrike">
                          <a:solidFill>
                            <a:srgbClr val="000000"/>
                          </a:solidFill>
                          <a:latin typeface="Roboto"/>
                          <a:ea typeface="Roboto"/>
                        </a:rPr>
                        <a:t>Q1 = (12 + 1) * 0.25 = 3.25 como posición.</a:t>
                      </a:r>
                      <a:endParaRPr b="0" lang="en-US" sz="1000" spc="-1" strike="noStrike">
                        <a:latin typeface="Arial"/>
                      </a:endParaRPr>
                    </a:p>
                    <a:p>
                      <a:pPr>
                        <a:lnSpc>
                          <a:spcPct val="115000"/>
                        </a:lnSpc>
                        <a:spcBef>
                          <a:spcPts val="1701"/>
                        </a:spcBef>
                        <a:buNone/>
                        <a:tabLst>
                          <a:tab algn="l" pos="0"/>
                        </a:tabLst>
                      </a:pPr>
                      <a:r>
                        <a:rPr b="0" lang="en" sz="1000" spc="-1" strike="noStrike">
                          <a:solidFill>
                            <a:srgbClr val="000000"/>
                          </a:solidFill>
                          <a:latin typeface="Roboto"/>
                          <a:ea typeface="Roboto"/>
                        </a:rPr>
                        <a:t>Como Q1 es un valor entre dos datos, tomamos la media de los dos valores centrales:</a:t>
                      </a:r>
                      <a:endParaRPr b="0" lang="en-US" sz="1000" spc="-1" strike="noStrike">
                        <a:latin typeface="Arial"/>
                      </a:endParaRPr>
                    </a:p>
                    <a:p>
                      <a:pPr>
                        <a:lnSpc>
                          <a:spcPct val="115000"/>
                        </a:lnSpc>
                        <a:spcBef>
                          <a:spcPts val="1701"/>
                        </a:spcBef>
                        <a:buNone/>
                        <a:tabLst>
                          <a:tab algn="l" pos="0"/>
                        </a:tabLst>
                      </a:pPr>
                      <a:r>
                        <a:rPr b="0" lang="en" sz="1000" spc="-1" strike="noStrike">
                          <a:solidFill>
                            <a:srgbClr val="000000"/>
                          </a:solidFill>
                          <a:latin typeface="Roboto"/>
                          <a:ea typeface="Roboto"/>
                        </a:rPr>
                        <a:t>Q1 = (3 + 3) / 2 = 3</a:t>
                      </a:r>
                      <a:endParaRPr b="0" lang="en-US" sz="1000" spc="-1" strike="noStrike">
                        <a:latin typeface="Arial"/>
                      </a:endParaRPr>
                    </a:p>
                    <a:p>
                      <a:pPr>
                        <a:lnSpc>
                          <a:spcPct val="115000"/>
                        </a:lnSpc>
                        <a:spcBef>
                          <a:spcPts val="1701"/>
                        </a:spcBef>
                        <a:buNone/>
                        <a:tabLst>
                          <a:tab algn="l" pos="0"/>
                        </a:tabLst>
                      </a:pPr>
                      <a:r>
                        <a:rPr b="0" lang="en" sz="1000" spc="-1" strike="noStrike">
                          <a:solidFill>
                            <a:srgbClr val="000000"/>
                          </a:solidFill>
                          <a:latin typeface="Roboto"/>
                          <a:ea typeface="Roboto"/>
                        </a:rPr>
                        <a:t>Q3 es el valor que divide al conjunto de datos en dos partes iguales, de modo que el 75% de los datos estén por debajo de él. Para encontrar Q3, podemos utilizar la fórmula: Q3 = (n + 1) * 0.75</a:t>
                      </a:r>
                      <a:endParaRPr b="0" lang="en-US" sz="1000" spc="-1" strike="noStrike">
                        <a:latin typeface="Arial"/>
                      </a:endParaRPr>
                    </a:p>
                    <a:p>
                      <a:pPr>
                        <a:lnSpc>
                          <a:spcPct val="115000"/>
                        </a:lnSpc>
                        <a:spcBef>
                          <a:spcPts val="1701"/>
                        </a:spcBef>
                        <a:buNone/>
                        <a:tabLst>
                          <a:tab algn="l" pos="0"/>
                        </a:tabLst>
                      </a:pPr>
                      <a:r>
                        <a:rPr b="0" lang="en" sz="1000" spc="-1" strike="noStrike">
                          <a:solidFill>
                            <a:srgbClr val="000000"/>
                          </a:solidFill>
                          <a:latin typeface="Roboto"/>
                          <a:ea typeface="Roboto"/>
                        </a:rPr>
                        <a:t>En este caso, Q3 = (12 + 1) * 0.75 = 9.75. Como Q3 es un valor entre dos datos, tomamos la media de los dos valores centrales: Q3 = (7 + 20) / 2 = 13.5</a:t>
                      </a:r>
                      <a:endParaRPr b="0" lang="en-US" sz="1000" spc="-1" strike="noStrike">
                        <a:latin typeface="Arial"/>
                      </a:endParaRPr>
                    </a:p>
                    <a:p>
                      <a:pPr>
                        <a:lnSpc>
                          <a:spcPct val="115000"/>
                        </a:lnSpc>
                        <a:spcBef>
                          <a:spcPts val="1701"/>
                        </a:spcBef>
                        <a:buNone/>
                        <a:tabLst>
                          <a:tab algn="l" pos="0"/>
                        </a:tabLst>
                      </a:pPr>
                      <a:r>
                        <a:rPr b="0" lang="en" sz="1000" spc="-1" strike="noStrike">
                          <a:solidFill>
                            <a:srgbClr val="000000"/>
                          </a:solidFill>
                          <a:latin typeface="Roboto"/>
                          <a:ea typeface="Roboto"/>
                        </a:rPr>
                        <a:t>Finalmente, podemos calcular el IQR como la diferencia entre Q3 y Q1:</a:t>
                      </a:r>
                      <a:endParaRPr b="0" lang="en-US" sz="1000" spc="-1" strike="noStrike">
                        <a:latin typeface="Arial"/>
                      </a:endParaRPr>
                    </a:p>
                    <a:p>
                      <a:pPr>
                        <a:lnSpc>
                          <a:spcPct val="115000"/>
                        </a:lnSpc>
                        <a:spcBef>
                          <a:spcPts val="1701"/>
                        </a:spcBef>
                        <a:buNone/>
                        <a:tabLst>
                          <a:tab algn="l" pos="0"/>
                        </a:tabLst>
                      </a:pPr>
                      <a:r>
                        <a:rPr b="0" lang="en" sz="1000" spc="-1" strike="noStrike">
                          <a:solidFill>
                            <a:srgbClr val="000000"/>
                          </a:solidFill>
                          <a:latin typeface="Roboto"/>
                          <a:ea typeface="Roboto"/>
                        </a:rPr>
                        <a:t>IQR = Q3 - Q1 = 13.5 - 3 = 10.5. Por lo tanto, el rango de los datos es 21 y el IQR es 10.5.</a:t>
                      </a:r>
                      <a:endParaRPr b="0" lang="en-US" sz="1000" spc="-1" strike="noStrike">
                        <a:latin typeface="Arial"/>
                      </a:endParaRPr>
                    </a:p>
                    <a:p>
                      <a:pPr>
                        <a:lnSpc>
                          <a:spcPct val="115000"/>
                        </a:lnSpc>
                        <a:spcBef>
                          <a:spcPts val="1701"/>
                        </a:spcBef>
                        <a:spcAft>
                          <a:spcPts val="1701"/>
                        </a:spcAft>
                        <a:buNone/>
                        <a:tabLst>
                          <a:tab algn="l" pos="0"/>
                        </a:tabLst>
                      </a:pPr>
                      <a:endParaRPr b="0" lang="en-US" sz="12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noFill/>
                  </a:tcPr>
                </a:tc>
              </a:tr>
              <a:tr h="1841400">
                <a:tc>
                  <a:txBody>
                    <a:bodyPr lIns="91080" rIns="91080" tIns="91080" bIns="91080" anchor="t">
                      <a:noAutofit/>
                    </a:bodyPr>
                    <a:p>
                      <a:pPr>
                        <a:lnSpc>
                          <a:spcPct val="115000"/>
                        </a:lnSpc>
                        <a:buNone/>
                        <a:tabLst>
                          <a:tab algn="l" pos="0"/>
                        </a:tabLst>
                      </a:pPr>
                      <a:r>
                        <a:rPr b="1" lang="en" sz="1200" spc="-1" strike="noStrike">
                          <a:solidFill>
                            <a:srgbClr val="000000"/>
                          </a:solidFill>
                          <a:latin typeface="Roboto"/>
                          <a:ea typeface="Roboto"/>
                        </a:rPr>
                        <a:t>Ejercicio 10: </a:t>
                      </a:r>
                      <a:endParaRPr b="0" lang="en-US" sz="1200" spc="-1" strike="noStrike">
                        <a:latin typeface="Arial"/>
                      </a:endParaRPr>
                    </a:p>
                    <a:p>
                      <a:pPr>
                        <a:lnSpc>
                          <a:spcPct val="115000"/>
                        </a:lnSpc>
                        <a:spcBef>
                          <a:spcPts val="1701"/>
                        </a:spcBef>
                        <a:buNone/>
                        <a:tabLst>
                          <a:tab algn="l" pos="0"/>
                        </a:tabLst>
                      </a:pPr>
                      <a:r>
                        <a:rPr b="0" lang="en" sz="1000" spc="-1" strike="noStrike">
                          <a:solidFill>
                            <a:srgbClr val="000000"/>
                          </a:solidFill>
                          <a:latin typeface="Roboto"/>
                          <a:ea typeface="Roboto"/>
                        </a:rPr>
                        <a:t>Para calcular el rango de los datos, se debe restar el valor mínimo del valor máximo en el conjunto de datos.</a:t>
                      </a:r>
                      <a:endParaRPr b="0" lang="en-US" sz="1000" spc="-1" strike="noStrike">
                        <a:latin typeface="Arial"/>
                      </a:endParaRPr>
                    </a:p>
                    <a:p>
                      <a:pPr>
                        <a:lnSpc>
                          <a:spcPct val="115000"/>
                        </a:lnSpc>
                        <a:spcBef>
                          <a:spcPts val="1701"/>
                        </a:spcBef>
                        <a:buNone/>
                        <a:tabLst>
                          <a:tab algn="l" pos="0"/>
                        </a:tabLst>
                      </a:pPr>
                      <a:r>
                        <a:rPr b="0" lang="en" sz="1000" spc="-1" strike="noStrike">
                          <a:solidFill>
                            <a:srgbClr val="000000"/>
                          </a:solidFill>
                          <a:latin typeface="Roboto"/>
                          <a:ea typeface="Roboto"/>
                        </a:rPr>
                        <a:t>En este caso, el valor mínimo es 20 y el valor máximo es 43, por lo tanto:</a:t>
                      </a:r>
                      <a:endParaRPr b="0" lang="en-US" sz="1000" spc="-1" strike="noStrike">
                        <a:latin typeface="Arial"/>
                      </a:endParaRPr>
                    </a:p>
                    <a:p>
                      <a:pPr>
                        <a:lnSpc>
                          <a:spcPct val="115000"/>
                        </a:lnSpc>
                        <a:spcBef>
                          <a:spcPts val="1701"/>
                        </a:spcBef>
                        <a:spcAft>
                          <a:spcPts val="1701"/>
                        </a:spcAft>
                        <a:buNone/>
                        <a:tabLst>
                          <a:tab algn="l" pos="0"/>
                        </a:tabLst>
                      </a:pPr>
                      <a:r>
                        <a:rPr b="0" lang="en" sz="1000" spc="-1" strike="noStrike">
                          <a:solidFill>
                            <a:srgbClr val="000000"/>
                          </a:solidFill>
                          <a:latin typeface="Roboto"/>
                          <a:ea typeface="Roboto"/>
                        </a:rPr>
                        <a:t>Rango = Valor máximo - Valor mínimo = 43 - 20 = 23. Por lo tanto, el rango de los datos es 23.</a:t>
                      </a:r>
                      <a:endParaRPr b="0" lang="en-US" sz="10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noFill/>
                  </a:tcPr>
                </a:tc>
              </a:tr>
            </a:tbl>
          </a:graphicData>
        </a:graphic>
      </p:graphicFrame>
      <p:sp>
        <p:nvSpPr>
          <p:cNvPr id="210" name="PlaceHolder 2"/>
          <p:cNvSpPr>
            <a:spLocks noGrp="1"/>
          </p:cNvSpPr>
          <p:nvPr>
            <p:ph type="title"/>
          </p:nvPr>
        </p:nvSpPr>
        <p:spPr>
          <a:xfrm>
            <a:off x="621000" y="40680"/>
            <a:ext cx="5328720" cy="478080"/>
          </a:xfrm>
          <a:prstGeom prst="rect">
            <a:avLst/>
          </a:prstGeom>
          <a:noFill/>
          <a:ln w="0">
            <a:noFill/>
          </a:ln>
        </p:spPr>
        <p:txBody>
          <a:bodyPr lIns="128160" rIns="128160" tIns="128160" bIns="128160" anchor="t">
            <a:noAutofit/>
          </a:bodyPr>
          <a:p>
            <a:pPr>
              <a:lnSpc>
                <a:spcPct val="100000"/>
              </a:lnSpc>
              <a:buNone/>
              <a:tabLst>
                <a:tab algn="l" pos="0"/>
              </a:tabLst>
            </a:pPr>
            <a:r>
              <a:rPr b="1" lang="en" sz="1350" spc="-1" strike="noStrike">
                <a:solidFill>
                  <a:srgbClr val="ffffff"/>
                </a:solidFill>
                <a:latin typeface="IBM Plex Sans"/>
                <a:ea typeface="IBM Plex Sans"/>
              </a:rPr>
              <a:t>Curso de Estadística y Probabilidad</a:t>
            </a:r>
            <a:endParaRPr b="0" lang="en-US" sz="1350" spc="-1" strike="noStrike">
              <a:solidFill>
                <a:srgbClr val="000000"/>
              </a:solidFill>
              <a:latin typeface="Arial"/>
            </a:endParaRPr>
          </a:p>
        </p:txBody>
      </p:sp>
      <p:pic>
        <p:nvPicPr>
          <p:cNvPr id="211" name="Google Shape;278;g230b0e9c36a_0_27" descr=""/>
          <p:cNvPicPr/>
          <p:nvPr/>
        </p:nvPicPr>
        <p:blipFill>
          <a:blip r:embed="rId1"/>
          <a:stretch/>
        </p:blipFill>
        <p:spPr>
          <a:xfrm>
            <a:off x="341640" y="109080"/>
            <a:ext cx="341280" cy="34128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subTitle"/>
          </p:nvPr>
        </p:nvSpPr>
        <p:spPr>
          <a:xfrm>
            <a:off x="1221480" y="9579960"/>
            <a:ext cx="5328720" cy="478080"/>
          </a:xfrm>
          <a:prstGeom prst="rect">
            <a:avLst/>
          </a:prstGeom>
          <a:noFill/>
          <a:ln w="0">
            <a:noFill/>
          </a:ln>
        </p:spPr>
        <p:txBody>
          <a:bodyPr lIns="128160" rIns="128160" tIns="128160" bIns="128160" anchor="t">
            <a:normAutofit fontScale="24000"/>
          </a:bodyPr>
          <a:p>
            <a:pPr algn="ctr">
              <a:lnSpc>
                <a:spcPct val="115000"/>
              </a:lnSpc>
              <a:spcAft>
                <a:spcPts val="1701"/>
              </a:spcAft>
              <a:buNone/>
              <a:tabLst>
                <a:tab algn="l" pos="0"/>
              </a:tabLst>
            </a:pPr>
            <a:r>
              <a:rPr b="0" lang="en" sz="5200" spc="-1" strike="noStrike">
                <a:solidFill>
                  <a:srgbClr val="ffffff"/>
                </a:solidFill>
                <a:latin typeface="IBM Plex Sans"/>
                <a:ea typeface="IBM Plex Sans"/>
              </a:rPr>
              <a:t>pla</a:t>
            </a:r>
            <a:r>
              <a:rPr b="0" lang="en" sz="5200" spc="-1" strike="noStrike">
                <a:solidFill>
                  <a:srgbClr val="ffffff"/>
                </a:solidFill>
                <a:latin typeface="IBM Plex Sans"/>
                <a:ea typeface="IBM Plex Sans"/>
              </a:rPr>
              <a:t>tzi.</a:t>
            </a:r>
            <a:r>
              <a:rPr b="0" lang="en" sz="5200" spc="-1" strike="noStrike">
                <a:solidFill>
                  <a:srgbClr val="ffffff"/>
                </a:solidFill>
                <a:latin typeface="IBM Plex Sans"/>
                <a:ea typeface="IBM Plex Sans"/>
              </a:rPr>
              <a:t>co</a:t>
            </a:r>
            <a:r>
              <a:rPr b="0" lang="en" sz="5200" spc="-1" strike="noStrike">
                <a:solidFill>
                  <a:srgbClr val="ffffff"/>
                </a:solidFill>
                <a:latin typeface="IBM Plex Sans"/>
                <a:ea typeface="IBM Plex Sans"/>
              </a:rPr>
              <a:t>m/</a:t>
            </a:r>
            <a:r>
              <a:rPr b="0" lang="en" sz="5200" spc="-1" strike="noStrike">
                <a:solidFill>
                  <a:srgbClr val="ffffff"/>
                </a:solidFill>
                <a:latin typeface="IBM Plex Sans"/>
                <a:ea typeface="IBM Plex Sans"/>
              </a:rPr>
              <a:t>est</a:t>
            </a:r>
            <a:r>
              <a:rPr b="0" lang="en" sz="5200" spc="-1" strike="noStrike">
                <a:solidFill>
                  <a:srgbClr val="ffffff"/>
                </a:solidFill>
                <a:latin typeface="IBM Plex Sans"/>
                <a:ea typeface="IBM Plex Sans"/>
              </a:rPr>
              <a:t>adi</a:t>
            </a:r>
            <a:r>
              <a:rPr b="0" lang="en" sz="5200" spc="-1" strike="noStrike">
                <a:solidFill>
                  <a:srgbClr val="ffffff"/>
                </a:solidFill>
                <a:latin typeface="IBM Plex Sans"/>
                <a:ea typeface="IBM Plex Sans"/>
              </a:rPr>
              <a:t>stic</a:t>
            </a:r>
            <a:r>
              <a:rPr b="0" lang="en" sz="5200" spc="-1" strike="noStrike">
                <a:solidFill>
                  <a:srgbClr val="ffffff"/>
                </a:solidFill>
                <a:latin typeface="IBM Plex Sans"/>
                <a:ea typeface="IBM Plex Sans"/>
              </a:rPr>
              <a:t>a</a:t>
            </a:r>
            <a:endParaRPr b="0" lang="en-US" sz="5200" spc="-1" strike="noStrike">
              <a:latin typeface="Arial"/>
            </a:endParaRPr>
          </a:p>
        </p:txBody>
      </p:sp>
      <p:graphicFrame>
        <p:nvGraphicFramePr>
          <p:cNvPr id="93" name="Google Shape;56;g230b0e9b9b5_1_31"/>
          <p:cNvGraphicFramePr/>
          <p:nvPr/>
        </p:nvGraphicFramePr>
        <p:xfrm>
          <a:off x="635760" y="1123920"/>
          <a:ext cx="6500520" cy="5583600"/>
        </p:xfrm>
        <a:graphic>
          <a:graphicData uri="http://schemas.openxmlformats.org/drawingml/2006/table">
            <a:tbl>
              <a:tblPr/>
              <a:tblGrid>
                <a:gridCol w="6500520"/>
              </a:tblGrid>
              <a:tr h="721800">
                <a:tc>
                  <a:txBody>
                    <a:bodyPr lIns="91080" rIns="91080" tIns="91080" bIns="91080" anchor="t">
                      <a:noAutofit/>
                    </a:bodyPr>
                    <a:p>
                      <a:pPr>
                        <a:lnSpc>
                          <a:spcPct val="115000"/>
                        </a:lnSpc>
                        <a:spcAft>
                          <a:spcPts val="1701"/>
                        </a:spcAft>
                        <a:buNone/>
                        <a:tabLst>
                          <a:tab algn="l" pos="0"/>
                        </a:tabLst>
                      </a:pPr>
                      <a:r>
                        <a:rPr b="1" lang="en" sz="1600" spc="-1" strike="noStrike">
                          <a:solidFill>
                            <a:srgbClr val="000000"/>
                          </a:solidFill>
                          <a:latin typeface="Roboto"/>
                          <a:ea typeface="Roboto"/>
                        </a:rPr>
                        <a:t>Clase: ¿Qué es la frecuencia estadística y con qué se come?</a:t>
                      </a:r>
                      <a:endParaRPr b="0" lang="en-US" sz="16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solidFill>
                      <a:srgbClr val="d9ead3"/>
                    </a:solidFill>
                  </a:tcPr>
                </a:tc>
              </a:tr>
              <a:tr h="2266920">
                <a:tc>
                  <a:txBody>
                    <a:bodyPr lIns="91080" rIns="91080" tIns="91080" bIns="91080" anchor="t">
                      <a:noAutofit/>
                    </a:bodyPr>
                    <a:p>
                      <a:pPr>
                        <a:lnSpc>
                          <a:spcPct val="115000"/>
                        </a:lnSpc>
                        <a:buNone/>
                        <a:tabLst>
                          <a:tab algn="l" pos="0"/>
                        </a:tabLst>
                      </a:pPr>
                      <a:r>
                        <a:rPr b="1" lang="en" sz="1200" spc="-1" strike="noStrike">
                          <a:solidFill>
                            <a:srgbClr val="000000"/>
                          </a:solidFill>
                          <a:latin typeface="Roboto"/>
                          <a:ea typeface="Roboto"/>
                        </a:rPr>
                        <a:t>Ejercicio 3: </a:t>
                      </a:r>
                      <a:endParaRPr b="0" lang="en-US" sz="1200" spc="-1" strike="noStrike">
                        <a:latin typeface="Arial"/>
                      </a:endParaRPr>
                    </a:p>
                    <a:p>
                      <a:pPr>
                        <a:lnSpc>
                          <a:spcPct val="115000"/>
                        </a:lnSpc>
                        <a:spcBef>
                          <a:spcPts val="1701"/>
                        </a:spcBef>
                        <a:buNone/>
                        <a:tabLst>
                          <a:tab algn="l" pos="0"/>
                        </a:tabLst>
                      </a:pPr>
                      <a:r>
                        <a:rPr b="0" lang="en" sz="1200" spc="-1" strike="noStrike">
                          <a:solidFill>
                            <a:srgbClr val="000000"/>
                          </a:solidFill>
                          <a:latin typeface="Roboto"/>
                          <a:ea typeface="Roboto"/>
                        </a:rPr>
                        <a:t>Una compañía de paseos de perros lleva registro de cuántas veces se pasean los perros. 40% de los perros paseados por la compañía recibieron entre 25 y 40 paseos y ningún perro recibió más de 40 paseos. </a:t>
                      </a:r>
                      <a:endParaRPr b="0" lang="en-US" sz="1200" spc="-1" strike="noStrike">
                        <a:latin typeface="Arial"/>
                      </a:endParaRPr>
                    </a:p>
                    <a:p>
                      <a:pPr>
                        <a:lnSpc>
                          <a:spcPct val="115000"/>
                        </a:lnSpc>
                        <a:spcBef>
                          <a:spcPts val="1701"/>
                        </a:spcBef>
                        <a:buNone/>
                        <a:tabLst>
                          <a:tab algn="l" pos="0"/>
                        </a:tabLst>
                      </a:pPr>
                      <a:r>
                        <a:rPr b="0" lang="en" sz="1200" spc="-1" strike="noStrike">
                          <a:solidFill>
                            <a:srgbClr val="000000"/>
                          </a:solidFill>
                          <a:latin typeface="Roboto"/>
                          <a:ea typeface="Roboto"/>
                        </a:rPr>
                        <a:t>¿Cuántos perros tuvieron entre 0 y 25 paseos si la compañía si la compañía pasea a 400 perros?</a:t>
                      </a:r>
                      <a:endParaRPr b="0" lang="en-US" sz="1200" spc="-1" strike="noStrike">
                        <a:latin typeface="Arial"/>
                      </a:endParaRPr>
                    </a:p>
                    <a:p>
                      <a:pPr>
                        <a:lnSpc>
                          <a:spcPct val="115000"/>
                        </a:lnSpc>
                        <a:spcBef>
                          <a:spcPts val="1701"/>
                        </a:spcBef>
                        <a:spcAft>
                          <a:spcPts val="1701"/>
                        </a:spcAft>
                        <a:buNone/>
                        <a:tabLst>
                          <a:tab algn="l" pos="0"/>
                        </a:tabLst>
                      </a:pPr>
                      <a:endParaRPr b="0" lang="en-US" sz="12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noFill/>
                  </a:tcPr>
                </a:tc>
              </a:tr>
              <a:tr h="3333960">
                <a:tc>
                  <a:txBody>
                    <a:bodyPr lIns="91080" rIns="91080" tIns="91080" bIns="91080" anchor="t">
                      <a:noAutofit/>
                    </a:bodyPr>
                    <a:p>
                      <a:pPr>
                        <a:lnSpc>
                          <a:spcPct val="115000"/>
                        </a:lnSpc>
                        <a:spcAft>
                          <a:spcPts val="1701"/>
                        </a:spcAft>
                        <a:buNone/>
                        <a:tabLst>
                          <a:tab algn="l" pos="0"/>
                        </a:tabLst>
                      </a:pPr>
                      <a:r>
                        <a:rPr b="1" lang="en" sz="1200" spc="-1" strike="noStrike">
                          <a:solidFill>
                            <a:srgbClr val="000000"/>
                          </a:solidFill>
                          <a:latin typeface="Roboto"/>
                          <a:ea typeface="Roboto"/>
                        </a:rPr>
                        <a:t>Respuesta:</a:t>
                      </a:r>
                      <a:r>
                        <a:rPr b="0" lang="en" sz="1400" spc="-1" strike="noStrike">
                          <a:solidFill>
                            <a:srgbClr val="000000"/>
                          </a:solidFill>
                          <a:latin typeface="Arial"/>
                          <a:ea typeface="Arial"/>
                        </a:rPr>
                        <a:t> </a:t>
                      </a:r>
                      <a:endParaRPr b="0" lang="en-US" sz="14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noFill/>
                  </a:tcPr>
                </a:tc>
              </a:tr>
            </a:tbl>
          </a:graphicData>
        </a:graphic>
      </p:graphicFrame>
      <p:sp>
        <p:nvSpPr>
          <p:cNvPr id="94" name="PlaceHolder 2"/>
          <p:cNvSpPr>
            <a:spLocks noGrp="1"/>
          </p:cNvSpPr>
          <p:nvPr>
            <p:ph type="title"/>
          </p:nvPr>
        </p:nvSpPr>
        <p:spPr>
          <a:xfrm>
            <a:off x="621000" y="40680"/>
            <a:ext cx="5328720" cy="478080"/>
          </a:xfrm>
          <a:prstGeom prst="rect">
            <a:avLst/>
          </a:prstGeom>
          <a:noFill/>
          <a:ln w="0">
            <a:noFill/>
          </a:ln>
        </p:spPr>
        <p:txBody>
          <a:bodyPr lIns="128160" rIns="128160" tIns="128160" bIns="128160" anchor="t">
            <a:noAutofit/>
          </a:bodyPr>
          <a:p>
            <a:pPr>
              <a:lnSpc>
                <a:spcPct val="100000"/>
              </a:lnSpc>
              <a:buNone/>
              <a:tabLst>
                <a:tab algn="l" pos="0"/>
              </a:tabLst>
            </a:pPr>
            <a:r>
              <a:rPr b="1" lang="en" sz="1350" spc="-1" strike="noStrike">
                <a:solidFill>
                  <a:srgbClr val="ffffff"/>
                </a:solidFill>
                <a:latin typeface="IBM Plex Sans"/>
                <a:ea typeface="IBM Plex Sans"/>
              </a:rPr>
              <a:t>Curso de </a:t>
            </a:r>
            <a:r>
              <a:rPr b="1" lang="en" sz="1350" spc="-1" strike="noStrike">
                <a:solidFill>
                  <a:srgbClr val="ffffff"/>
                </a:solidFill>
                <a:latin typeface="IBM Plex Sans"/>
                <a:ea typeface="IBM Plex Sans"/>
              </a:rPr>
              <a:t>Estadística </a:t>
            </a:r>
            <a:r>
              <a:rPr b="1" lang="en" sz="1350" spc="-1" strike="noStrike">
                <a:solidFill>
                  <a:srgbClr val="ffffff"/>
                </a:solidFill>
                <a:latin typeface="IBM Plex Sans"/>
                <a:ea typeface="IBM Plex Sans"/>
              </a:rPr>
              <a:t>y </a:t>
            </a:r>
            <a:r>
              <a:rPr b="1" lang="en" sz="1350" spc="-1" strike="noStrike">
                <a:solidFill>
                  <a:srgbClr val="ffffff"/>
                </a:solidFill>
                <a:latin typeface="IBM Plex Sans"/>
                <a:ea typeface="IBM Plex Sans"/>
              </a:rPr>
              <a:t>Probabilidad</a:t>
            </a:r>
            <a:endParaRPr b="0" lang="en-US" sz="1350" spc="-1" strike="noStrike">
              <a:solidFill>
                <a:srgbClr val="000000"/>
              </a:solidFill>
              <a:latin typeface="Arial"/>
            </a:endParaRPr>
          </a:p>
        </p:txBody>
      </p:sp>
      <p:pic>
        <p:nvPicPr>
          <p:cNvPr id="95" name="Google Shape;58;g230b0e9b9b5_1_31" descr=""/>
          <p:cNvPicPr/>
          <p:nvPr/>
        </p:nvPicPr>
        <p:blipFill>
          <a:blip r:embed="rId1"/>
          <a:stretch/>
        </p:blipFill>
        <p:spPr>
          <a:xfrm>
            <a:off x="341640" y="109080"/>
            <a:ext cx="341280" cy="341280"/>
          </a:xfrm>
          <a:prstGeom prst="rect">
            <a:avLst/>
          </a:prstGeom>
          <a:ln w="0">
            <a:noFill/>
          </a:ln>
        </p:spPr>
      </p:pic>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PlaceHolder 1"/>
          <p:cNvSpPr>
            <a:spLocks noGrp="1"/>
          </p:cNvSpPr>
          <p:nvPr>
            <p:ph type="subTitle"/>
          </p:nvPr>
        </p:nvSpPr>
        <p:spPr>
          <a:xfrm>
            <a:off x="1221480" y="9579960"/>
            <a:ext cx="5328720" cy="478080"/>
          </a:xfrm>
          <a:prstGeom prst="rect">
            <a:avLst/>
          </a:prstGeom>
          <a:noFill/>
          <a:ln w="0">
            <a:noFill/>
          </a:ln>
        </p:spPr>
        <p:txBody>
          <a:bodyPr lIns="128160" rIns="128160" tIns="128160" bIns="128160" anchor="t">
            <a:normAutofit fontScale="24000"/>
          </a:bodyPr>
          <a:p>
            <a:pPr algn="ctr">
              <a:lnSpc>
                <a:spcPct val="115000"/>
              </a:lnSpc>
              <a:spcAft>
                <a:spcPts val="1701"/>
              </a:spcAft>
              <a:buNone/>
              <a:tabLst>
                <a:tab algn="l" pos="0"/>
              </a:tabLst>
            </a:pPr>
            <a:r>
              <a:rPr b="0" lang="en" sz="5200" spc="-1" strike="noStrike">
                <a:solidFill>
                  <a:srgbClr val="ffffff"/>
                </a:solidFill>
                <a:latin typeface="IBM Plex Sans"/>
                <a:ea typeface="IBM Plex Sans"/>
              </a:rPr>
              <a:t>platzi.com/estadistica</a:t>
            </a:r>
            <a:endParaRPr b="0" lang="en-US" sz="5200" spc="-1" strike="noStrike">
              <a:latin typeface="Arial"/>
            </a:endParaRPr>
          </a:p>
        </p:txBody>
      </p:sp>
      <p:graphicFrame>
        <p:nvGraphicFramePr>
          <p:cNvPr id="213" name="Google Shape;284;g230b0e9c36a_0_36"/>
          <p:cNvGraphicFramePr/>
          <p:nvPr/>
        </p:nvGraphicFramePr>
        <p:xfrm>
          <a:off x="635760" y="1123920"/>
          <a:ext cx="6500520" cy="4922280"/>
        </p:xfrm>
        <a:graphic>
          <a:graphicData uri="http://schemas.openxmlformats.org/drawingml/2006/table">
            <a:tbl>
              <a:tblPr/>
              <a:tblGrid>
                <a:gridCol w="6500520"/>
              </a:tblGrid>
              <a:tr h="1283400">
                <a:tc>
                  <a:txBody>
                    <a:bodyPr lIns="91080" rIns="91080" tIns="91080" bIns="91080" anchor="t">
                      <a:noAutofit/>
                    </a:bodyPr>
                    <a:p>
                      <a:pPr>
                        <a:lnSpc>
                          <a:spcPct val="115000"/>
                        </a:lnSpc>
                        <a:buNone/>
                        <a:tabLst>
                          <a:tab algn="l" pos="0"/>
                        </a:tabLst>
                      </a:pPr>
                      <a:r>
                        <a:rPr b="1" lang="en" sz="1200" spc="-1" strike="noStrike">
                          <a:solidFill>
                            <a:srgbClr val="000000"/>
                          </a:solidFill>
                          <a:latin typeface="Roboto"/>
                          <a:ea typeface="Roboto"/>
                        </a:rPr>
                        <a:t>Ejercicio 11: </a:t>
                      </a:r>
                      <a:endParaRPr b="0" lang="en-US" sz="1200" spc="-1" strike="noStrike">
                        <a:latin typeface="Arial"/>
                      </a:endParaRPr>
                    </a:p>
                    <a:p>
                      <a:pPr>
                        <a:lnSpc>
                          <a:spcPct val="115000"/>
                        </a:lnSpc>
                        <a:spcBef>
                          <a:spcPts val="1701"/>
                        </a:spcBef>
                        <a:spcAft>
                          <a:spcPts val="1701"/>
                        </a:spcAft>
                        <a:buNone/>
                        <a:tabLst>
                          <a:tab algn="l" pos="0"/>
                        </a:tabLst>
                      </a:pPr>
                      <a:r>
                        <a:rPr b="0" lang="en" sz="1000" spc="-1" strike="noStrike">
                          <a:solidFill>
                            <a:srgbClr val="000000"/>
                          </a:solidFill>
                          <a:latin typeface="Roboto"/>
                          <a:ea typeface="Roboto"/>
                        </a:rPr>
                        <a:t>El decir que se le aumenta un 10% a cada valor significa que cada dato es multiplicado por 1.1, como vimos en las clases, al multiplicar todos los datos por un escalar también las medidas de TC y de dispersión se multiplican. Por lo que el nuevo promedio será de 65*1.1 = 71.5 y el rango de 25 * 1.1 = 27.5</a:t>
                      </a:r>
                      <a:endParaRPr b="0" lang="en-US" sz="10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noFill/>
                  </a:tcPr>
                </a:tc>
              </a:tr>
              <a:tr h="1931400">
                <a:tc>
                  <a:txBody>
                    <a:bodyPr lIns="91080" rIns="91080" tIns="91080" bIns="91080" anchor="t">
                      <a:noAutofit/>
                    </a:bodyPr>
                    <a:p>
                      <a:pPr>
                        <a:lnSpc>
                          <a:spcPct val="115000"/>
                        </a:lnSpc>
                        <a:buNone/>
                        <a:tabLst>
                          <a:tab algn="l" pos="0"/>
                        </a:tabLst>
                      </a:pPr>
                      <a:r>
                        <a:rPr b="1" lang="en" sz="1200" spc="-1" strike="noStrike">
                          <a:solidFill>
                            <a:srgbClr val="000000"/>
                          </a:solidFill>
                          <a:latin typeface="Roboto"/>
                          <a:ea typeface="Roboto"/>
                        </a:rPr>
                        <a:t>Ejercicio 12: </a:t>
                      </a:r>
                      <a:endParaRPr b="0" lang="en-US" sz="1200" spc="-1" strike="noStrike">
                        <a:latin typeface="Arial"/>
                      </a:endParaRPr>
                    </a:p>
                    <a:p>
                      <a:pPr>
                        <a:lnSpc>
                          <a:spcPct val="115000"/>
                        </a:lnSpc>
                        <a:spcBef>
                          <a:spcPts val="1701"/>
                        </a:spcBef>
                        <a:buNone/>
                        <a:tabLst>
                          <a:tab algn="l" pos="0"/>
                        </a:tabLst>
                      </a:pPr>
                      <a:r>
                        <a:rPr b="0" lang="en" sz="1000" spc="-1" strike="noStrike">
                          <a:solidFill>
                            <a:srgbClr val="000000"/>
                          </a:solidFill>
                          <a:latin typeface="Roboto"/>
                          <a:ea typeface="Roboto"/>
                        </a:rPr>
                        <a:t>El rango se calcula restando el valor mínimo del valor máximo en el conjunto de datos:</a:t>
                      </a:r>
                      <a:endParaRPr b="0" lang="en-US" sz="1000" spc="-1" strike="noStrike">
                        <a:latin typeface="Arial"/>
                      </a:endParaRPr>
                    </a:p>
                    <a:p>
                      <a:pPr>
                        <a:lnSpc>
                          <a:spcPct val="115000"/>
                        </a:lnSpc>
                        <a:spcBef>
                          <a:spcPts val="1701"/>
                        </a:spcBef>
                        <a:buNone/>
                        <a:tabLst>
                          <a:tab algn="l" pos="0"/>
                        </a:tabLst>
                      </a:pPr>
                      <a:r>
                        <a:rPr b="0" lang="en" sz="1000" spc="-1" strike="noStrike">
                          <a:solidFill>
                            <a:srgbClr val="000000"/>
                          </a:solidFill>
                          <a:latin typeface="Roboto"/>
                          <a:ea typeface="Roboto"/>
                        </a:rPr>
                        <a:t>Rango = Máximo - Mínimo = 845,300 - 216,290 = 629,010. El rango es de 629,010.</a:t>
                      </a:r>
                      <a:endParaRPr b="0" lang="en-US" sz="1000" spc="-1" strike="noStrike">
                        <a:latin typeface="Arial"/>
                      </a:endParaRPr>
                    </a:p>
                    <a:p>
                      <a:pPr>
                        <a:lnSpc>
                          <a:spcPct val="115000"/>
                        </a:lnSpc>
                        <a:spcBef>
                          <a:spcPts val="1701"/>
                        </a:spcBef>
                        <a:buNone/>
                        <a:tabLst>
                          <a:tab algn="l" pos="0"/>
                        </a:tabLst>
                      </a:pPr>
                      <a:r>
                        <a:rPr b="0" lang="en" sz="1000" spc="-1" strike="noStrike">
                          <a:solidFill>
                            <a:srgbClr val="000000"/>
                          </a:solidFill>
                          <a:latin typeface="Roboto"/>
                          <a:ea typeface="Roboto"/>
                        </a:rPr>
                        <a:t>El IQR (rango intercuartil) es la diferencia entre el tercer cuartil y el primer cuartil:</a:t>
                      </a:r>
                      <a:endParaRPr b="0" lang="en-US" sz="1000" spc="-1" strike="noStrike">
                        <a:latin typeface="Arial"/>
                      </a:endParaRPr>
                    </a:p>
                    <a:p>
                      <a:pPr>
                        <a:lnSpc>
                          <a:spcPct val="115000"/>
                        </a:lnSpc>
                        <a:spcBef>
                          <a:spcPts val="1701"/>
                        </a:spcBef>
                        <a:spcAft>
                          <a:spcPts val="1701"/>
                        </a:spcAft>
                        <a:buNone/>
                        <a:tabLst>
                          <a:tab algn="l" pos="0"/>
                        </a:tabLst>
                      </a:pPr>
                      <a:r>
                        <a:rPr b="0" lang="en" sz="1000" spc="-1" strike="noStrike">
                          <a:solidFill>
                            <a:srgbClr val="000000"/>
                          </a:solidFill>
                          <a:latin typeface="Roboto"/>
                          <a:ea typeface="Roboto"/>
                        </a:rPr>
                        <a:t>IQR = Tercer cuartil - Primer cuartil = 790,370 - 324,876 = 465,494. El IQR es de 465,494.</a:t>
                      </a:r>
                      <a:endParaRPr b="0" lang="en-US" sz="10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noFill/>
                  </a:tcPr>
                </a:tc>
              </a:tr>
              <a:tr h="4178520">
                <a:tc>
                  <a:txBody>
                    <a:bodyPr lIns="91080" rIns="91080" tIns="91080" bIns="91080" anchor="t">
                      <a:noAutofit/>
                    </a:bodyPr>
                    <a:p>
                      <a:pPr>
                        <a:lnSpc>
                          <a:spcPct val="115000"/>
                        </a:lnSpc>
                        <a:buNone/>
                        <a:tabLst>
                          <a:tab algn="l" pos="0"/>
                        </a:tabLst>
                      </a:pPr>
                      <a:r>
                        <a:rPr b="1" lang="en" sz="1200" spc="-1" strike="noStrike">
                          <a:solidFill>
                            <a:srgbClr val="000000"/>
                          </a:solidFill>
                          <a:latin typeface="Roboto"/>
                          <a:ea typeface="Roboto"/>
                        </a:rPr>
                        <a:t>Ejercicio 13: </a:t>
                      </a:r>
                      <a:endParaRPr b="0" lang="en-US" sz="1200" spc="-1" strike="noStrike">
                        <a:latin typeface="Arial"/>
                      </a:endParaRPr>
                    </a:p>
                    <a:p>
                      <a:pPr>
                        <a:lnSpc>
                          <a:spcPct val="115000"/>
                        </a:lnSpc>
                        <a:spcBef>
                          <a:spcPts val="1701"/>
                        </a:spcBef>
                        <a:buNone/>
                        <a:tabLst>
                          <a:tab algn="l" pos="0"/>
                        </a:tabLst>
                      </a:pPr>
                      <a:endParaRPr b="0" lang="en-US" sz="1200" spc="-1" strike="noStrike">
                        <a:latin typeface="Arial"/>
                      </a:endParaRPr>
                    </a:p>
                    <a:p>
                      <a:pPr>
                        <a:lnSpc>
                          <a:spcPct val="115000"/>
                        </a:lnSpc>
                        <a:spcBef>
                          <a:spcPts val="1701"/>
                        </a:spcBef>
                        <a:buNone/>
                        <a:tabLst>
                          <a:tab algn="l" pos="0"/>
                        </a:tabLst>
                      </a:pPr>
                      <a:endParaRPr b="0" lang="en-US" sz="1200" spc="-1" strike="noStrike">
                        <a:latin typeface="Arial"/>
                      </a:endParaRPr>
                    </a:p>
                    <a:p>
                      <a:pPr>
                        <a:lnSpc>
                          <a:spcPct val="115000"/>
                        </a:lnSpc>
                        <a:spcBef>
                          <a:spcPts val="1701"/>
                        </a:spcBef>
                        <a:buNone/>
                        <a:tabLst>
                          <a:tab algn="l" pos="0"/>
                        </a:tabLst>
                      </a:pPr>
                      <a:endParaRPr b="0" lang="en-US" sz="1200" spc="-1" strike="noStrike">
                        <a:latin typeface="Arial"/>
                      </a:endParaRPr>
                    </a:p>
                    <a:p>
                      <a:pPr>
                        <a:lnSpc>
                          <a:spcPct val="115000"/>
                        </a:lnSpc>
                        <a:spcBef>
                          <a:spcPts val="1701"/>
                        </a:spcBef>
                        <a:buNone/>
                        <a:tabLst>
                          <a:tab algn="l" pos="0"/>
                        </a:tabLst>
                      </a:pPr>
                      <a:endParaRPr b="0" lang="en-US" sz="1200" spc="-1" strike="noStrike">
                        <a:latin typeface="Arial"/>
                      </a:endParaRPr>
                    </a:p>
                    <a:p>
                      <a:pPr>
                        <a:lnSpc>
                          <a:spcPct val="115000"/>
                        </a:lnSpc>
                        <a:spcBef>
                          <a:spcPts val="1701"/>
                        </a:spcBef>
                        <a:buNone/>
                        <a:tabLst>
                          <a:tab algn="l" pos="0"/>
                        </a:tabLst>
                      </a:pPr>
                      <a:endParaRPr b="0" lang="en-US" sz="1200" spc="-1" strike="noStrike">
                        <a:latin typeface="Arial"/>
                      </a:endParaRPr>
                    </a:p>
                    <a:p>
                      <a:pPr>
                        <a:lnSpc>
                          <a:spcPct val="115000"/>
                        </a:lnSpc>
                        <a:spcBef>
                          <a:spcPts val="1701"/>
                        </a:spcBef>
                        <a:buNone/>
                        <a:tabLst>
                          <a:tab algn="l" pos="0"/>
                        </a:tabLst>
                      </a:pPr>
                      <a:endParaRPr b="0" lang="en-US" sz="1200" spc="-1" strike="noStrike">
                        <a:latin typeface="Arial"/>
                      </a:endParaRPr>
                    </a:p>
                    <a:p>
                      <a:pPr>
                        <a:lnSpc>
                          <a:spcPct val="115000"/>
                        </a:lnSpc>
                        <a:spcBef>
                          <a:spcPts val="1701"/>
                        </a:spcBef>
                        <a:buNone/>
                        <a:tabLst>
                          <a:tab algn="l" pos="0"/>
                        </a:tabLst>
                      </a:pPr>
                      <a:endParaRPr b="0" lang="en-US" sz="1200" spc="-1" strike="noStrike">
                        <a:latin typeface="Arial"/>
                      </a:endParaRPr>
                    </a:p>
                    <a:p>
                      <a:pPr>
                        <a:lnSpc>
                          <a:spcPct val="115000"/>
                        </a:lnSpc>
                        <a:spcBef>
                          <a:spcPts val="1701"/>
                        </a:spcBef>
                        <a:buNone/>
                        <a:tabLst>
                          <a:tab algn="l" pos="0"/>
                        </a:tabLst>
                      </a:pPr>
                      <a:endParaRPr b="0" lang="en-US" sz="1200" spc="-1" strike="noStrike">
                        <a:latin typeface="Arial"/>
                      </a:endParaRPr>
                    </a:p>
                    <a:p>
                      <a:pPr>
                        <a:lnSpc>
                          <a:spcPct val="115000"/>
                        </a:lnSpc>
                        <a:spcBef>
                          <a:spcPts val="1701"/>
                        </a:spcBef>
                        <a:spcAft>
                          <a:spcPts val="1701"/>
                        </a:spcAft>
                        <a:buNone/>
                        <a:tabLst>
                          <a:tab algn="l" pos="0"/>
                        </a:tabLst>
                      </a:pPr>
                      <a:endParaRPr b="0" lang="en-US" sz="12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noFill/>
                  </a:tcPr>
                </a:tc>
              </a:tr>
            </a:tbl>
          </a:graphicData>
        </a:graphic>
      </p:graphicFrame>
      <p:sp>
        <p:nvSpPr>
          <p:cNvPr id="214" name="PlaceHolder 2"/>
          <p:cNvSpPr>
            <a:spLocks noGrp="1"/>
          </p:cNvSpPr>
          <p:nvPr>
            <p:ph type="title"/>
          </p:nvPr>
        </p:nvSpPr>
        <p:spPr>
          <a:xfrm>
            <a:off x="621000" y="40680"/>
            <a:ext cx="5328720" cy="478080"/>
          </a:xfrm>
          <a:prstGeom prst="rect">
            <a:avLst/>
          </a:prstGeom>
          <a:noFill/>
          <a:ln w="0">
            <a:noFill/>
          </a:ln>
        </p:spPr>
        <p:txBody>
          <a:bodyPr lIns="128160" rIns="128160" tIns="128160" bIns="128160" anchor="t">
            <a:noAutofit/>
          </a:bodyPr>
          <a:p>
            <a:pPr>
              <a:lnSpc>
                <a:spcPct val="100000"/>
              </a:lnSpc>
              <a:buNone/>
              <a:tabLst>
                <a:tab algn="l" pos="0"/>
              </a:tabLst>
            </a:pPr>
            <a:r>
              <a:rPr b="1" lang="en" sz="1350" spc="-1" strike="noStrike">
                <a:solidFill>
                  <a:srgbClr val="ffffff"/>
                </a:solidFill>
                <a:latin typeface="IBM Plex Sans"/>
                <a:ea typeface="IBM Plex Sans"/>
              </a:rPr>
              <a:t>Curso de Estadística y Probabilidad</a:t>
            </a:r>
            <a:endParaRPr b="0" lang="en-US" sz="1350" spc="-1" strike="noStrike">
              <a:solidFill>
                <a:srgbClr val="000000"/>
              </a:solidFill>
              <a:latin typeface="Arial"/>
            </a:endParaRPr>
          </a:p>
        </p:txBody>
      </p:sp>
      <p:pic>
        <p:nvPicPr>
          <p:cNvPr id="215" name="Google Shape;286;g230b0e9c36a_0_36" descr=""/>
          <p:cNvPicPr/>
          <p:nvPr/>
        </p:nvPicPr>
        <p:blipFill>
          <a:blip r:embed="rId1"/>
          <a:stretch/>
        </p:blipFill>
        <p:spPr>
          <a:xfrm>
            <a:off x="341640" y="109080"/>
            <a:ext cx="341280" cy="341280"/>
          </a:xfrm>
          <a:prstGeom prst="rect">
            <a:avLst/>
          </a:prstGeom>
          <a:ln w="0">
            <a:noFill/>
          </a:ln>
        </p:spPr>
      </p:pic>
      <p:pic>
        <p:nvPicPr>
          <p:cNvPr id="216" name="Google Shape;287;g230b0e9c36a_0_36" descr=""/>
          <p:cNvPicPr/>
          <p:nvPr/>
        </p:nvPicPr>
        <p:blipFill>
          <a:blip r:embed="rId2"/>
          <a:stretch/>
        </p:blipFill>
        <p:spPr>
          <a:xfrm>
            <a:off x="1521000" y="4796640"/>
            <a:ext cx="4730400" cy="3135240"/>
          </a:xfrm>
          <a:prstGeom prst="rect">
            <a:avLst/>
          </a:prstGeom>
          <a:ln w="0">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PlaceHolder 1"/>
          <p:cNvSpPr>
            <a:spLocks noGrp="1"/>
          </p:cNvSpPr>
          <p:nvPr>
            <p:ph type="subTitle"/>
          </p:nvPr>
        </p:nvSpPr>
        <p:spPr>
          <a:xfrm>
            <a:off x="1221480" y="9579960"/>
            <a:ext cx="5328720" cy="478080"/>
          </a:xfrm>
          <a:prstGeom prst="rect">
            <a:avLst/>
          </a:prstGeom>
          <a:noFill/>
          <a:ln w="0">
            <a:noFill/>
          </a:ln>
        </p:spPr>
        <p:txBody>
          <a:bodyPr lIns="128160" rIns="128160" tIns="128160" bIns="128160" anchor="t">
            <a:normAutofit fontScale="24000"/>
          </a:bodyPr>
          <a:p>
            <a:pPr algn="ctr">
              <a:lnSpc>
                <a:spcPct val="115000"/>
              </a:lnSpc>
              <a:spcAft>
                <a:spcPts val="1701"/>
              </a:spcAft>
              <a:buNone/>
              <a:tabLst>
                <a:tab algn="l" pos="0"/>
              </a:tabLst>
            </a:pPr>
            <a:r>
              <a:rPr b="0" lang="en" sz="5200" spc="-1" strike="noStrike">
                <a:solidFill>
                  <a:srgbClr val="ffffff"/>
                </a:solidFill>
                <a:latin typeface="IBM Plex Sans"/>
                <a:ea typeface="IBM Plex Sans"/>
              </a:rPr>
              <a:t>platzi.com/estadistica</a:t>
            </a:r>
            <a:endParaRPr b="0" lang="en-US" sz="5200" spc="-1" strike="noStrike">
              <a:latin typeface="Arial"/>
            </a:endParaRPr>
          </a:p>
        </p:txBody>
      </p:sp>
      <p:graphicFrame>
        <p:nvGraphicFramePr>
          <p:cNvPr id="218" name="Google Shape;293;g230b0e9c36a_0_47"/>
          <p:cNvGraphicFramePr/>
          <p:nvPr/>
        </p:nvGraphicFramePr>
        <p:xfrm>
          <a:off x="635760" y="1123920"/>
          <a:ext cx="6500520" cy="6123960"/>
        </p:xfrm>
        <a:graphic>
          <a:graphicData uri="http://schemas.openxmlformats.org/drawingml/2006/table">
            <a:tbl>
              <a:tblPr/>
              <a:tblGrid>
                <a:gridCol w="6500520"/>
              </a:tblGrid>
              <a:tr h="1238760">
                <a:tc>
                  <a:txBody>
                    <a:bodyPr lIns="91080" rIns="91080" tIns="91080" bIns="91080" anchor="t">
                      <a:noAutofit/>
                    </a:bodyPr>
                    <a:p>
                      <a:pPr>
                        <a:lnSpc>
                          <a:spcPct val="115000"/>
                        </a:lnSpc>
                        <a:buNone/>
                        <a:tabLst>
                          <a:tab algn="l" pos="0"/>
                        </a:tabLst>
                      </a:pPr>
                      <a:r>
                        <a:rPr b="1" lang="en" sz="1200" spc="-1" strike="noStrike">
                          <a:solidFill>
                            <a:srgbClr val="000000"/>
                          </a:solidFill>
                          <a:latin typeface="Roboto"/>
                          <a:ea typeface="Roboto"/>
                        </a:rPr>
                        <a:t>Ejercicio 14: </a:t>
                      </a:r>
                      <a:endParaRPr b="0" lang="en-US" sz="1200" spc="-1" strike="noStrike">
                        <a:latin typeface="Arial"/>
                      </a:endParaRPr>
                    </a:p>
                    <a:p>
                      <a:pPr>
                        <a:lnSpc>
                          <a:spcPct val="115000"/>
                        </a:lnSpc>
                        <a:spcBef>
                          <a:spcPts val="1701"/>
                        </a:spcBef>
                        <a:spcAft>
                          <a:spcPts val="1701"/>
                        </a:spcAft>
                        <a:buNone/>
                        <a:tabLst>
                          <a:tab algn="l" pos="0"/>
                        </a:tabLst>
                      </a:pPr>
                      <a:r>
                        <a:rPr b="0" lang="en" sz="1000" spc="-1" strike="noStrike">
                          <a:solidFill>
                            <a:srgbClr val="000000"/>
                          </a:solidFill>
                          <a:latin typeface="Roboto"/>
                          <a:ea typeface="Roboto"/>
                        </a:rPr>
                        <a:t>Si sumamos un valor a todos los datos, solo afecta a las medidas de tendencia central, por lo que el promedio aumentaría en 10 puntos de 68 a 78.</a:t>
                      </a:r>
                      <a:endParaRPr b="0" lang="en-US" sz="10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noFill/>
                  </a:tcPr>
                </a:tc>
              </a:tr>
              <a:tr h="4885200">
                <a:tc>
                  <a:txBody>
                    <a:bodyPr lIns="91080" rIns="91080" tIns="91080" bIns="91080" anchor="t">
                      <a:noAutofit/>
                    </a:bodyPr>
                    <a:p>
                      <a:pPr>
                        <a:lnSpc>
                          <a:spcPct val="115000"/>
                        </a:lnSpc>
                        <a:buNone/>
                        <a:tabLst>
                          <a:tab algn="l" pos="0"/>
                        </a:tabLst>
                      </a:pPr>
                      <a:r>
                        <a:rPr b="1" lang="en" sz="1200" spc="-1" strike="noStrike">
                          <a:solidFill>
                            <a:srgbClr val="000000"/>
                          </a:solidFill>
                          <a:latin typeface="Roboto"/>
                          <a:ea typeface="Roboto"/>
                        </a:rPr>
                        <a:t>Ejercicio 15: </a:t>
                      </a:r>
                      <a:endParaRPr b="0" lang="en-US" sz="1200" spc="-1" strike="noStrike">
                        <a:latin typeface="Arial"/>
                      </a:endParaRPr>
                    </a:p>
                    <a:p>
                      <a:pPr>
                        <a:lnSpc>
                          <a:spcPct val="115000"/>
                        </a:lnSpc>
                        <a:spcBef>
                          <a:spcPts val="1701"/>
                        </a:spcBef>
                        <a:buNone/>
                        <a:tabLst>
                          <a:tab algn="l" pos="0"/>
                        </a:tabLst>
                      </a:pPr>
                      <a:r>
                        <a:rPr b="0" lang="en" sz="1000" spc="-1" strike="noStrike">
                          <a:solidFill>
                            <a:srgbClr val="000000"/>
                          </a:solidFill>
                          <a:latin typeface="Roboto"/>
                          <a:ea typeface="Roboto"/>
                        </a:rPr>
                        <a:t>El diagrama de tallo y hojas cuenta de 10 en 10 a lo largo del lado izquierdo. Luego podemos ver cuántos puntos de datos caen en cada cubo, porque estamos usando cubos de tamaño 10. En otras palabras, los tallos se convierten en cubos y el número de hojas se convierte en las frecuencias graficadas en el histograma.</a:t>
                      </a:r>
                      <a:endParaRPr b="0" lang="en-US" sz="1000" spc="-1" strike="noStrike">
                        <a:latin typeface="Arial"/>
                      </a:endParaRPr>
                    </a:p>
                    <a:p>
                      <a:pPr>
                        <a:lnSpc>
                          <a:spcPct val="115000"/>
                        </a:lnSpc>
                        <a:spcBef>
                          <a:spcPts val="1701"/>
                        </a:spcBef>
                        <a:buNone/>
                        <a:tabLst>
                          <a:tab algn="l" pos="0"/>
                        </a:tabLst>
                      </a:pPr>
                      <a:endParaRPr b="0" lang="en-US" sz="1000" spc="-1" strike="noStrike">
                        <a:latin typeface="Arial"/>
                      </a:endParaRPr>
                    </a:p>
                    <a:p>
                      <a:pPr>
                        <a:lnSpc>
                          <a:spcPct val="115000"/>
                        </a:lnSpc>
                        <a:spcBef>
                          <a:spcPts val="1701"/>
                        </a:spcBef>
                        <a:spcAft>
                          <a:spcPts val="1701"/>
                        </a:spcAft>
                        <a:buNone/>
                        <a:tabLst>
                          <a:tab algn="l" pos="0"/>
                        </a:tabLst>
                      </a:pPr>
                      <a:endParaRPr b="0" lang="en-US" sz="10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noFill/>
                  </a:tcPr>
                </a:tc>
              </a:tr>
            </a:tbl>
          </a:graphicData>
        </a:graphic>
      </p:graphicFrame>
      <p:sp>
        <p:nvSpPr>
          <p:cNvPr id="219" name="PlaceHolder 2"/>
          <p:cNvSpPr>
            <a:spLocks noGrp="1"/>
          </p:cNvSpPr>
          <p:nvPr>
            <p:ph type="title"/>
          </p:nvPr>
        </p:nvSpPr>
        <p:spPr>
          <a:xfrm>
            <a:off x="621000" y="40680"/>
            <a:ext cx="5328720" cy="478080"/>
          </a:xfrm>
          <a:prstGeom prst="rect">
            <a:avLst/>
          </a:prstGeom>
          <a:noFill/>
          <a:ln w="0">
            <a:noFill/>
          </a:ln>
        </p:spPr>
        <p:txBody>
          <a:bodyPr lIns="128160" rIns="128160" tIns="128160" bIns="128160" anchor="t">
            <a:noAutofit/>
          </a:bodyPr>
          <a:p>
            <a:pPr>
              <a:lnSpc>
                <a:spcPct val="100000"/>
              </a:lnSpc>
              <a:buNone/>
              <a:tabLst>
                <a:tab algn="l" pos="0"/>
              </a:tabLst>
            </a:pPr>
            <a:r>
              <a:rPr b="1" lang="en" sz="1350" spc="-1" strike="noStrike">
                <a:solidFill>
                  <a:srgbClr val="ffffff"/>
                </a:solidFill>
                <a:latin typeface="IBM Plex Sans"/>
                <a:ea typeface="IBM Plex Sans"/>
              </a:rPr>
              <a:t>Curso de Estadística y Probabilidad</a:t>
            </a:r>
            <a:endParaRPr b="0" lang="en-US" sz="1350" spc="-1" strike="noStrike">
              <a:solidFill>
                <a:srgbClr val="000000"/>
              </a:solidFill>
              <a:latin typeface="Arial"/>
            </a:endParaRPr>
          </a:p>
        </p:txBody>
      </p:sp>
      <p:pic>
        <p:nvPicPr>
          <p:cNvPr id="220" name="Google Shape;295;g230b0e9c36a_0_47" descr=""/>
          <p:cNvPicPr/>
          <p:nvPr/>
        </p:nvPicPr>
        <p:blipFill>
          <a:blip r:embed="rId1"/>
          <a:stretch/>
        </p:blipFill>
        <p:spPr>
          <a:xfrm>
            <a:off x="341640" y="109080"/>
            <a:ext cx="341280" cy="341280"/>
          </a:xfrm>
          <a:prstGeom prst="rect">
            <a:avLst/>
          </a:prstGeom>
          <a:ln w="0">
            <a:noFill/>
          </a:ln>
        </p:spPr>
      </p:pic>
      <p:pic>
        <p:nvPicPr>
          <p:cNvPr id="221" name="Google Shape;296;g230b0e9c36a_0_47" descr=""/>
          <p:cNvPicPr/>
          <p:nvPr/>
        </p:nvPicPr>
        <p:blipFill>
          <a:blip r:embed="rId2"/>
          <a:stretch/>
        </p:blipFill>
        <p:spPr>
          <a:xfrm>
            <a:off x="1273680" y="3552480"/>
            <a:ext cx="5225040" cy="3133080"/>
          </a:xfrm>
          <a:prstGeom prst="rect">
            <a:avLst/>
          </a:prstGeom>
          <a:ln w="0">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PlaceHolder 1"/>
          <p:cNvSpPr>
            <a:spLocks noGrp="1"/>
          </p:cNvSpPr>
          <p:nvPr>
            <p:ph type="subTitle"/>
          </p:nvPr>
        </p:nvSpPr>
        <p:spPr>
          <a:xfrm>
            <a:off x="1221480" y="9579960"/>
            <a:ext cx="5328720" cy="478080"/>
          </a:xfrm>
          <a:prstGeom prst="rect">
            <a:avLst/>
          </a:prstGeom>
          <a:noFill/>
          <a:ln w="0">
            <a:noFill/>
          </a:ln>
        </p:spPr>
        <p:txBody>
          <a:bodyPr lIns="128160" rIns="128160" tIns="128160" bIns="128160" anchor="t">
            <a:normAutofit fontScale="24000"/>
          </a:bodyPr>
          <a:p>
            <a:pPr algn="ctr">
              <a:lnSpc>
                <a:spcPct val="115000"/>
              </a:lnSpc>
              <a:spcAft>
                <a:spcPts val="1701"/>
              </a:spcAft>
              <a:buNone/>
              <a:tabLst>
                <a:tab algn="l" pos="0"/>
              </a:tabLst>
            </a:pPr>
            <a:r>
              <a:rPr b="0" lang="en" sz="5200" spc="-1" strike="noStrike">
                <a:solidFill>
                  <a:srgbClr val="ffffff"/>
                </a:solidFill>
                <a:latin typeface="IBM Plex Sans"/>
                <a:ea typeface="IBM Plex Sans"/>
              </a:rPr>
              <a:t>platzi.com/estadistica</a:t>
            </a:r>
            <a:endParaRPr b="0" lang="en-US" sz="5200" spc="-1" strike="noStrike">
              <a:latin typeface="Arial"/>
            </a:endParaRPr>
          </a:p>
        </p:txBody>
      </p:sp>
      <p:graphicFrame>
        <p:nvGraphicFramePr>
          <p:cNvPr id="223" name="Google Shape;302;g230b0e9c36a_0_59"/>
          <p:cNvGraphicFramePr/>
          <p:nvPr/>
        </p:nvGraphicFramePr>
        <p:xfrm>
          <a:off x="635760" y="1123920"/>
          <a:ext cx="6500520" cy="1238760"/>
        </p:xfrm>
        <a:graphic>
          <a:graphicData uri="http://schemas.openxmlformats.org/drawingml/2006/table">
            <a:tbl>
              <a:tblPr/>
              <a:tblGrid>
                <a:gridCol w="6500520"/>
              </a:tblGrid>
              <a:tr h="6640200">
                <a:tc>
                  <a:txBody>
                    <a:bodyPr lIns="91080" rIns="91080" tIns="91080" bIns="91080" anchor="t">
                      <a:noAutofit/>
                    </a:bodyPr>
                    <a:p>
                      <a:pPr>
                        <a:lnSpc>
                          <a:spcPct val="115000"/>
                        </a:lnSpc>
                        <a:buNone/>
                        <a:tabLst>
                          <a:tab algn="l" pos="0"/>
                        </a:tabLst>
                      </a:pPr>
                      <a:r>
                        <a:rPr b="1" lang="en" sz="1200" spc="-1" strike="noStrike">
                          <a:solidFill>
                            <a:srgbClr val="000000"/>
                          </a:solidFill>
                          <a:latin typeface="Roboto"/>
                          <a:ea typeface="Roboto"/>
                        </a:rPr>
                        <a:t>Ejercicio 16: </a:t>
                      </a:r>
                      <a:endParaRPr b="0" lang="en-US" sz="1200" spc="-1" strike="noStrike">
                        <a:latin typeface="Arial"/>
                      </a:endParaRPr>
                    </a:p>
                    <a:p>
                      <a:pPr>
                        <a:lnSpc>
                          <a:spcPct val="115000"/>
                        </a:lnSpc>
                        <a:spcBef>
                          <a:spcPts val="1701"/>
                        </a:spcBef>
                        <a:buNone/>
                        <a:tabLst>
                          <a:tab algn="l" pos="0"/>
                        </a:tabLst>
                      </a:pPr>
                      <a:r>
                        <a:rPr b="0" lang="en" sz="1000" spc="-1" strike="noStrike">
                          <a:solidFill>
                            <a:srgbClr val="000000"/>
                          </a:solidFill>
                          <a:latin typeface="Roboto"/>
                          <a:ea typeface="Roboto"/>
                        </a:rPr>
                        <a:t>Estos datos tienen un valor atípico bajo de 0, por lo que la mejor medida de tendencia central es la mediana y la mejor medida de dispersión es el rango intercuartílico. Para ver si hay valores atípicos en los datos, use la regla 1.5-IQR.</a:t>
                      </a:r>
                      <a:endParaRPr b="0" lang="en-US" sz="1000" spc="-1" strike="noStrike">
                        <a:latin typeface="Arial"/>
                      </a:endParaRPr>
                    </a:p>
                    <a:p>
                      <a:pPr>
                        <a:lnSpc>
                          <a:spcPct val="115000"/>
                        </a:lnSpc>
                        <a:spcBef>
                          <a:spcPts val="1701"/>
                        </a:spcBef>
                        <a:buNone/>
                        <a:tabLst>
                          <a:tab algn="l" pos="0"/>
                        </a:tabLst>
                      </a:pPr>
                      <a:r>
                        <a:rPr b="0" lang="en" sz="1000" spc="-1" strike="noStrike">
                          <a:solidFill>
                            <a:srgbClr val="000000"/>
                          </a:solidFill>
                          <a:latin typeface="Roboto"/>
                          <a:ea typeface="Roboto"/>
                        </a:rPr>
                        <a:t>Los valores atípicos bajos están dados por Q1 − 1.5 (IQR)</a:t>
                      </a:r>
                      <a:endParaRPr b="0" lang="en-US" sz="1000" spc="-1" strike="noStrike">
                        <a:latin typeface="Arial"/>
                      </a:endParaRPr>
                    </a:p>
                    <a:p>
                      <a:pPr>
                        <a:lnSpc>
                          <a:spcPct val="115000"/>
                        </a:lnSpc>
                        <a:spcBef>
                          <a:spcPts val="1701"/>
                        </a:spcBef>
                        <a:buNone/>
                        <a:tabLst>
                          <a:tab algn="l" pos="0"/>
                        </a:tabLst>
                      </a:pPr>
                      <a:r>
                        <a:rPr b="0" lang="en" sz="1000" spc="-1" strike="noStrike">
                          <a:solidFill>
                            <a:srgbClr val="000000"/>
                          </a:solidFill>
                          <a:latin typeface="Roboto"/>
                          <a:ea typeface="Roboto"/>
                        </a:rPr>
                        <a:t>Los valores atípicos altos están dados por Q3 + 1.5 (IQR)</a:t>
                      </a:r>
                      <a:endParaRPr b="0" lang="en-US" sz="1000" spc="-1" strike="noStrike">
                        <a:latin typeface="Arial"/>
                      </a:endParaRPr>
                    </a:p>
                    <a:p>
                      <a:pPr>
                        <a:lnSpc>
                          <a:spcPct val="115000"/>
                        </a:lnSpc>
                        <a:spcBef>
                          <a:spcPts val="1701"/>
                        </a:spcBef>
                        <a:buNone/>
                        <a:tabLst>
                          <a:tab algn="l" pos="0"/>
                        </a:tabLst>
                      </a:pPr>
                      <a:r>
                        <a:rPr b="0" lang="en" sz="1000" spc="-1" strike="noStrike">
                          <a:solidFill>
                            <a:srgbClr val="000000"/>
                          </a:solidFill>
                          <a:latin typeface="Roboto"/>
                          <a:ea typeface="Roboto"/>
                        </a:rPr>
                        <a:t>La mediana del conjunto de datos es 24. El primer y tercer cuartil son</a:t>
                      </a:r>
                      <a:endParaRPr b="0" lang="en-US" sz="1000" spc="-1" strike="noStrike">
                        <a:latin typeface="Arial"/>
                      </a:endParaRPr>
                    </a:p>
                    <a:p>
                      <a:pPr>
                        <a:lnSpc>
                          <a:spcPct val="115000"/>
                        </a:lnSpc>
                        <a:spcBef>
                          <a:spcPts val="1701"/>
                        </a:spcBef>
                        <a:buNone/>
                        <a:tabLst>
                          <a:tab algn="l" pos="0"/>
                        </a:tabLst>
                      </a:pPr>
                      <a:r>
                        <a:rPr b="0" lang="en" sz="1000" spc="-1" strike="noStrike">
                          <a:solidFill>
                            <a:srgbClr val="000000"/>
                          </a:solidFill>
                          <a:latin typeface="Roboto"/>
                          <a:ea typeface="Roboto"/>
                        </a:rPr>
                        <a:t>Q1=(20+21)/2 = 20.5</a:t>
                      </a:r>
                      <a:endParaRPr b="0" lang="en-US" sz="1000" spc="-1" strike="noStrike">
                        <a:latin typeface="Arial"/>
                      </a:endParaRPr>
                    </a:p>
                    <a:p>
                      <a:pPr>
                        <a:lnSpc>
                          <a:spcPct val="115000"/>
                        </a:lnSpc>
                        <a:spcBef>
                          <a:spcPts val="1701"/>
                        </a:spcBef>
                        <a:buNone/>
                        <a:tabLst>
                          <a:tab algn="l" pos="0"/>
                        </a:tabLst>
                      </a:pPr>
                      <a:r>
                        <a:rPr b="0" lang="en" sz="1000" spc="-1" strike="noStrike">
                          <a:solidFill>
                            <a:srgbClr val="000000"/>
                          </a:solidFill>
                          <a:latin typeface="Roboto"/>
                          <a:ea typeface="Roboto"/>
                        </a:rPr>
                        <a:t>Q3=(25+25)/2 = 25</a:t>
                      </a:r>
                      <a:endParaRPr b="0" lang="en-US" sz="1000" spc="-1" strike="noStrike">
                        <a:latin typeface="Arial"/>
                      </a:endParaRPr>
                    </a:p>
                    <a:p>
                      <a:pPr>
                        <a:lnSpc>
                          <a:spcPct val="115000"/>
                        </a:lnSpc>
                        <a:spcBef>
                          <a:spcPts val="1701"/>
                        </a:spcBef>
                        <a:buNone/>
                        <a:tabLst>
                          <a:tab algn="l" pos="0"/>
                        </a:tabLst>
                      </a:pPr>
                      <a:r>
                        <a:rPr b="0" lang="en" sz="1000" spc="-1" strike="noStrike">
                          <a:solidFill>
                            <a:srgbClr val="000000"/>
                          </a:solidFill>
                          <a:latin typeface="Roboto"/>
                          <a:ea typeface="Roboto"/>
                        </a:rPr>
                        <a:t>Entonces el rango intercuartílico es</a:t>
                      </a:r>
                      <a:endParaRPr b="0" lang="en-US" sz="1000" spc="-1" strike="noStrike">
                        <a:latin typeface="Arial"/>
                      </a:endParaRPr>
                    </a:p>
                    <a:p>
                      <a:pPr>
                        <a:lnSpc>
                          <a:spcPct val="115000"/>
                        </a:lnSpc>
                        <a:spcBef>
                          <a:spcPts val="1701"/>
                        </a:spcBef>
                        <a:buNone/>
                        <a:tabLst>
                          <a:tab algn="l" pos="0"/>
                        </a:tabLst>
                      </a:pPr>
                      <a:r>
                        <a:rPr b="0" lang="en" sz="1000" spc="-1" strike="noStrike">
                          <a:solidFill>
                            <a:srgbClr val="000000"/>
                          </a:solidFill>
                          <a:latin typeface="Roboto"/>
                          <a:ea typeface="Roboto"/>
                        </a:rPr>
                        <a:t>Q3 − Q1 = 25 − 20.5 = 4.5</a:t>
                      </a:r>
                      <a:endParaRPr b="0" lang="en-US" sz="1000" spc="-1" strike="noStrike">
                        <a:latin typeface="Arial"/>
                      </a:endParaRPr>
                    </a:p>
                    <a:p>
                      <a:pPr>
                        <a:lnSpc>
                          <a:spcPct val="115000"/>
                        </a:lnSpc>
                        <a:spcBef>
                          <a:spcPts val="1701"/>
                        </a:spcBef>
                        <a:buNone/>
                        <a:tabLst>
                          <a:tab algn="l" pos="0"/>
                        </a:tabLst>
                      </a:pPr>
                      <a:r>
                        <a:rPr b="0" lang="en" sz="1000" spc="-1" strike="noStrike">
                          <a:solidFill>
                            <a:srgbClr val="000000"/>
                          </a:solidFill>
                          <a:latin typeface="Roboto"/>
                          <a:ea typeface="Roboto"/>
                        </a:rPr>
                        <a:t>Ahora podemos calcular dónde buscar valores atípicos.</a:t>
                      </a:r>
                      <a:endParaRPr b="0" lang="en-US" sz="1000" spc="-1" strike="noStrike">
                        <a:latin typeface="Arial"/>
                      </a:endParaRPr>
                    </a:p>
                    <a:p>
                      <a:pPr>
                        <a:lnSpc>
                          <a:spcPct val="115000"/>
                        </a:lnSpc>
                        <a:spcBef>
                          <a:spcPts val="1701"/>
                        </a:spcBef>
                        <a:buNone/>
                        <a:tabLst>
                          <a:tab algn="l" pos="0"/>
                        </a:tabLst>
                      </a:pPr>
                      <a:r>
                        <a:rPr b="0" lang="en" sz="1000" spc="-1" strike="noStrike">
                          <a:solidFill>
                            <a:srgbClr val="000000"/>
                          </a:solidFill>
                          <a:latin typeface="Roboto"/>
                          <a:ea typeface="Roboto"/>
                        </a:rPr>
                        <a:t>Valores atípicos bajos:</a:t>
                      </a:r>
                      <a:endParaRPr b="0" lang="en-US" sz="1000" spc="-1" strike="noStrike">
                        <a:latin typeface="Arial"/>
                      </a:endParaRPr>
                    </a:p>
                    <a:p>
                      <a:pPr>
                        <a:lnSpc>
                          <a:spcPct val="115000"/>
                        </a:lnSpc>
                        <a:spcBef>
                          <a:spcPts val="1701"/>
                        </a:spcBef>
                        <a:buNone/>
                        <a:tabLst>
                          <a:tab algn="l" pos="0"/>
                        </a:tabLst>
                      </a:pPr>
                      <a:r>
                        <a:rPr b="0" lang="en" sz="1000" spc="-1" strike="noStrike">
                          <a:solidFill>
                            <a:srgbClr val="000000"/>
                          </a:solidFill>
                          <a:latin typeface="Roboto"/>
                          <a:ea typeface="Roboto"/>
                        </a:rPr>
                        <a:t>Q1 − 1,5 (IQR) --&gt;20.5 − 1.5(4.5) = 13.75</a:t>
                      </a:r>
                      <a:endParaRPr b="0" lang="en-US" sz="1000" spc="-1" strike="noStrike">
                        <a:latin typeface="Arial"/>
                      </a:endParaRPr>
                    </a:p>
                    <a:p>
                      <a:pPr>
                        <a:lnSpc>
                          <a:spcPct val="115000"/>
                        </a:lnSpc>
                        <a:spcBef>
                          <a:spcPts val="1701"/>
                        </a:spcBef>
                        <a:buNone/>
                        <a:tabLst>
                          <a:tab algn="l" pos="0"/>
                        </a:tabLst>
                      </a:pPr>
                      <a:r>
                        <a:rPr b="0" lang="en" sz="1000" spc="-1" strike="noStrike">
                          <a:solidFill>
                            <a:srgbClr val="000000"/>
                          </a:solidFill>
                          <a:latin typeface="Roboto"/>
                          <a:ea typeface="Roboto"/>
                        </a:rPr>
                        <a:t>Valores atípicos altos:</a:t>
                      </a:r>
                      <a:endParaRPr b="0" lang="en-US" sz="1000" spc="-1" strike="noStrike">
                        <a:latin typeface="Arial"/>
                      </a:endParaRPr>
                    </a:p>
                    <a:p>
                      <a:pPr>
                        <a:lnSpc>
                          <a:spcPct val="115000"/>
                        </a:lnSpc>
                        <a:spcBef>
                          <a:spcPts val="1701"/>
                        </a:spcBef>
                        <a:buNone/>
                        <a:tabLst>
                          <a:tab algn="l" pos="0"/>
                        </a:tabLst>
                      </a:pPr>
                      <a:r>
                        <a:rPr b="0" lang="en" sz="1000" spc="-1" strike="noStrike">
                          <a:solidFill>
                            <a:srgbClr val="000000"/>
                          </a:solidFill>
                          <a:latin typeface="Roboto"/>
                          <a:ea typeface="Roboto"/>
                        </a:rPr>
                        <a:t>Q3 + 1.5 (IQR) --&gt; 25 + 1.5(4.5) = 31.75</a:t>
                      </a:r>
                      <a:endParaRPr b="0" lang="en-US" sz="1000" spc="-1" strike="noStrike">
                        <a:latin typeface="Arial"/>
                      </a:endParaRPr>
                    </a:p>
                    <a:p>
                      <a:pPr>
                        <a:lnSpc>
                          <a:spcPct val="115000"/>
                        </a:lnSpc>
                        <a:spcBef>
                          <a:spcPts val="1701"/>
                        </a:spcBef>
                        <a:spcAft>
                          <a:spcPts val="1701"/>
                        </a:spcAft>
                        <a:buNone/>
                        <a:tabLst>
                          <a:tab algn="l" pos="0"/>
                        </a:tabLst>
                      </a:pPr>
                      <a:r>
                        <a:rPr b="0" lang="en" sz="1000" spc="-1" strike="noStrike">
                          <a:solidFill>
                            <a:srgbClr val="000000"/>
                          </a:solidFill>
                          <a:latin typeface="Roboto"/>
                          <a:ea typeface="Roboto"/>
                        </a:rPr>
                        <a:t>Los datos tienen un valor atípico bajo de 0 porque es inferior a 13,75. Los datos no tienen valores atípicos altos porque ningún número en el conjunto es mayor que 31.75. Dado que los datos tienen un valor atípico, la mejor medida de tendencia central es la mediana y la mejor medida de dispersión es el rango intercuartílico.</a:t>
                      </a:r>
                      <a:endParaRPr b="0" lang="en-US" sz="10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noFill/>
                  </a:tcPr>
                </a:tc>
              </a:tr>
            </a:tbl>
          </a:graphicData>
        </a:graphic>
      </p:graphicFrame>
      <p:sp>
        <p:nvSpPr>
          <p:cNvPr id="224" name="PlaceHolder 2"/>
          <p:cNvSpPr>
            <a:spLocks noGrp="1"/>
          </p:cNvSpPr>
          <p:nvPr>
            <p:ph type="title"/>
          </p:nvPr>
        </p:nvSpPr>
        <p:spPr>
          <a:xfrm>
            <a:off x="621000" y="40680"/>
            <a:ext cx="5328720" cy="478080"/>
          </a:xfrm>
          <a:prstGeom prst="rect">
            <a:avLst/>
          </a:prstGeom>
          <a:noFill/>
          <a:ln w="0">
            <a:noFill/>
          </a:ln>
        </p:spPr>
        <p:txBody>
          <a:bodyPr lIns="128160" rIns="128160" tIns="128160" bIns="128160" anchor="t">
            <a:noAutofit/>
          </a:bodyPr>
          <a:p>
            <a:pPr>
              <a:lnSpc>
                <a:spcPct val="100000"/>
              </a:lnSpc>
              <a:buNone/>
              <a:tabLst>
                <a:tab algn="l" pos="0"/>
              </a:tabLst>
            </a:pPr>
            <a:r>
              <a:rPr b="1" lang="en" sz="1350" spc="-1" strike="noStrike">
                <a:solidFill>
                  <a:srgbClr val="ffffff"/>
                </a:solidFill>
                <a:latin typeface="IBM Plex Sans"/>
                <a:ea typeface="IBM Plex Sans"/>
              </a:rPr>
              <a:t>Curso de Estadística y Probabilidad</a:t>
            </a:r>
            <a:endParaRPr b="0" lang="en-US" sz="1350" spc="-1" strike="noStrike">
              <a:solidFill>
                <a:srgbClr val="000000"/>
              </a:solidFill>
              <a:latin typeface="Arial"/>
            </a:endParaRPr>
          </a:p>
        </p:txBody>
      </p:sp>
      <p:pic>
        <p:nvPicPr>
          <p:cNvPr id="225" name="Google Shape;304;g230b0e9c36a_0_59" descr=""/>
          <p:cNvPicPr/>
          <p:nvPr/>
        </p:nvPicPr>
        <p:blipFill>
          <a:blip r:embed="rId1"/>
          <a:stretch/>
        </p:blipFill>
        <p:spPr>
          <a:xfrm>
            <a:off x="341640" y="109080"/>
            <a:ext cx="341280" cy="341280"/>
          </a:xfrm>
          <a:prstGeom prst="rect">
            <a:avLst/>
          </a:prstGeom>
          <a:ln w="0">
            <a:noFill/>
          </a:ln>
        </p:spPr>
      </p:pic>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PlaceHolder 1"/>
          <p:cNvSpPr>
            <a:spLocks noGrp="1"/>
          </p:cNvSpPr>
          <p:nvPr>
            <p:ph type="subTitle"/>
          </p:nvPr>
        </p:nvSpPr>
        <p:spPr>
          <a:xfrm>
            <a:off x="1221480" y="9579960"/>
            <a:ext cx="5328720" cy="478080"/>
          </a:xfrm>
          <a:prstGeom prst="rect">
            <a:avLst/>
          </a:prstGeom>
          <a:noFill/>
          <a:ln w="0">
            <a:noFill/>
          </a:ln>
        </p:spPr>
        <p:txBody>
          <a:bodyPr lIns="128160" rIns="128160" tIns="128160" bIns="128160" anchor="t">
            <a:normAutofit fontScale="24000"/>
          </a:bodyPr>
          <a:p>
            <a:pPr algn="ctr">
              <a:lnSpc>
                <a:spcPct val="115000"/>
              </a:lnSpc>
              <a:spcAft>
                <a:spcPts val="1701"/>
              </a:spcAft>
              <a:buNone/>
              <a:tabLst>
                <a:tab algn="l" pos="0"/>
              </a:tabLst>
            </a:pPr>
            <a:r>
              <a:rPr b="0" lang="en" sz="5200" spc="-1" strike="noStrike">
                <a:solidFill>
                  <a:srgbClr val="ffffff"/>
                </a:solidFill>
                <a:latin typeface="IBM Plex Sans"/>
                <a:ea typeface="IBM Plex Sans"/>
              </a:rPr>
              <a:t>platzi.com/estadistica</a:t>
            </a:r>
            <a:endParaRPr b="0" lang="en-US" sz="5200" spc="-1" strike="noStrike">
              <a:latin typeface="Arial"/>
            </a:endParaRPr>
          </a:p>
        </p:txBody>
      </p:sp>
      <p:graphicFrame>
        <p:nvGraphicFramePr>
          <p:cNvPr id="227" name="Google Shape;310;g230b0e9c36a_0_69"/>
          <p:cNvGraphicFramePr/>
          <p:nvPr/>
        </p:nvGraphicFramePr>
        <p:xfrm>
          <a:off x="635760" y="1123920"/>
          <a:ext cx="6500520" cy="5590440"/>
        </p:xfrm>
        <a:graphic>
          <a:graphicData uri="http://schemas.openxmlformats.org/drawingml/2006/table">
            <a:tbl>
              <a:tblPr/>
              <a:tblGrid>
                <a:gridCol w="6500520"/>
              </a:tblGrid>
              <a:tr h="3495960">
                <a:tc>
                  <a:txBody>
                    <a:bodyPr lIns="91080" rIns="91080" tIns="91080" bIns="91080" anchor="t">
                      <a:noAutofit/>
                    </a:bodyPr>
                    <a:p>
                      <a:pPr>
                        <a:lnSpc>
                          <a:spcPct val="115000"/>
                        </a:lnSpc>
                        <a:buNone/>
                        <a:tabLst>
                          <a:tab algn="l" pos="0"/>
                        </a:tabLst>
                      </a:pPr>
                      <a:r>
                        <a:rPr b="1" lang="en" sz="1200" spc="-1" strike="noStrike">
                          <a:solidFill>
                            <a:srgbClr val="000000"/>
                          </a:solidFill>
                          <a:latin typeface="Roboto"/>
                          <a:ea typeface="Roboto"/>
                        </a:rPr>
                        <a:t>Ejercicio 17: </a:t>
                      </a:r>
                      <a:endParaRPr b="0" lang="en-US" sz="1200" spc="-1" strike="noStrike">
                        <a:latin typeface="Arial"/>
                      </a:endParaRPr>
                    </a:p>
                    <a:p>
                      <a:pPr>
                        <a:lnSpc>
                          <a:spcPct val="115000"/>
                        </a:lnSpc>
                        <a:spcBef>
                          <a:spcPts val="1701"/>
                        </a:spcBef>
                        <a:buNone/>
                        <a:tabLst>
                          <a:tab algn="l" pos="0"/>
                        </a:tabLst>
                      </a:pPr>
                      <a:r>
                        <a:rPr b="0" lang="en" sz="1000" spc="-1" strike="noStrike">
                          <a:solidFill>
                            <a:srgbClr val="000000"/>
                          </a:solidFill>
                          <a:latin typeface="Roboto"/>
                          <a:ea typeface="Roboto"/>
                        </a:rPr>
                        <a:t>El método de muestreo utilizado en la encuesta del zoológico puede estar sesgado debido a la selección de la población objetivo. Al enfocarse únicamente en las familias con hijos, se excluyen a otras posibles poblaciones objetivo, como parejas sin hijos, personas solteras o personas mayores, que podrían tener motivaciones diferentes para visitar el zoológico.</a:t>
                      </a:r>
                      <a:endParaRPr b="0" lang="en-US" sz="1000" spc="-1" strike="noStrike">
                        <a:latin typeface="Arial"/>
                      </a:endParaRPr>
                    </a:p>
                    <a:p>
                      <a:pPr>
                        <a:lnSpc>
                          <a:spcPct val="115000"/>
                        </a:lnSpc>
                        <a:spcBef>
                          <a:spcPts val="1701"/>
                        </a:spcBef>
                        <a:buNone/>
                        <a:tabLst>
                          <a:tab algn="l" pos="0"/>
                        </a:tabLst>
                      </a:pPr>
                      <a:r>
                        <a:rPr b="0" lang="en" sz="1000" spc="-1" strike="noStrike">
                          <a:solidFill>
                            <a:srgbClr val="000000"/>
                          </a:solidFill>
                          <a:latin typeface="Roboto"/>
                          <a:ea typeface="Roboto"/>
                        </a:rPr>
                        <a:t>Además, la muestra obtenida puede no ser representativa de la población total de visitantes del zoológico, ya que las familias con hijos podrían ser una minoría en comparación con otros grupos demográficos, y sus motivaciones pueden no ser representativas de los motivos de los visitantes en general. Esto puede sesgar los resultados y llevar a conclusiones erróneas sobre las motivaciones de los visitantes del zoológico en su conjunto.</a:t>
                      </a:r>
                      <a:endParaRPr b="0" lang="en-US" sz="1000" spc="-1" strike="noStrike">
                        <a:latin typeface="Arial"/>
                      </a:endParaRPr>
                    </a:p>
                    <a:p>
                      <a:pPr>
                        <a:lnSpc>
                          <a:spcPct val="115000"/>
                        </a:lnSpc>
                        <a:spcBef>
                          <a:spcPts val="1701"/>
                        </a:spcBef>
                        <a:buNone/>
                        <a:tabLst>
                          <a:tab algn="l" pos="0"/>
                        </a:tabLst>
                      </a:pPr>
                      <a:r>
                        <a:rPr b="0" lang="en" sz="1000" spc="-1" strike="noStrike">
                          <a:solidFill>
                            <a:srgbClr val="000000"/>
                          </a:solidFill>
                          <a:latin typeface="Roboto"/>
                          <a:ea typeface="Roboto"/>
                        </a:rPr>
                        <a:t>En resumen, el método de muestreo utilizado puede ser sesgado debido a la selección de una población objetivo limitada, lo que puede no reflejar las motivaciones de la población total de visitantes del zoológico.</a:t>
                      </a:r>
                      <a:endParaRPr b="0" lang="en-US" sz="1000" spc="-1" strike="noStrike">
                        <a:latin typeface="Arial"/>
                      </a:endParaRPr>
                    </a:p>
                    <a:p>
                      <a:pPr>
                        <a:lnSpc>
                          <a:spcPct val="115000"/>
                        </a:lnSpc>
                        <a:spcBef>
                          <a:spcPts val="1701"/>
                        </a:spcBef>
                        <a:spcAft>
                          <a:spcPts val="1701"/>
                        </a:spcAft>
                        <a:buNone/>
                        <a:tabLst>
                          <a:tab algn="l" pos="0"/>
                        </a:tabLst>
                      </a:pPr>
                      <a:endParaRPr b="0" lang="en-US" sz="12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noFill/>
                  </a:tcPr>
                </a:tc>
              </a:tr>
              <a:tr h="4351680">
                <a:tc>
                  <a:txBody>
                    <a:bodyPr lIns="91080" rIns="91080" tIns="91080" bIns="91080" anchor="t">
                      <a:noAutofit/>
                    </a:bodyPr>
                    <a:p>
                      <a:pPr>
                        <a:lnSpc>
                          <a:spcPct val="115000"/>
                        </a:lnSpc>
                        <a:buNone/>
                        <a:tabLst>
                          <a:tab algn="l" pos="0"/>
                        </a:tabLst>
                      </a:pPr>
                      <a:r>
                        <a:rPr b="1" lang="en" sz="1200" spc="-1" strike="noStrike">
                          <a:solidFill>
                            <a:srgbClr val="000000"/>
                          </a:solidFill>
                          <a:latin typeface="Roboto"/>
                          <a:ea typeface="Roboto"/>
                        </a:rPr>
                        <a:t>Ejercicio 18: </a:t>
                      </a:r>
                      <a:endParaRPr b="0" lang="en-US" sz="1200" spc="-1" strike="noStrike">
                        <a:latin typeface="Arial"/>
                      </a:endParaRPr>
                    </a:p>
                    <a:p>
                      <a:pPr>
                        <a:lnSpc>
                          <a:spcPct val="115000"/>
                        </a:lnSpc>
                        <a:spcBef>
                          <a:spcPts val="1701"/>
                        </a:spcBef>
                        <a:buNone/>
                        <a:tabLst>
                          <a:tab algn="l" pos="0"/>
                        </a:tabLst>
                      </a:pPr>
                      <a:r>
                        <a:rPr b="0" lang="en" sz="1000" spc="-1" strike="noStrike">
                          <a:solidFill>
                            <a:srgbClr val="000000"/>
                          </a:solidFill>
                          <a:latin typeface="Roboto"/>
                          <a:ea typeface="Roboto"/>
                        </a:rPr>
                        <a:t>El método de muestreo utilizado en la encuesta del dueño del restaurante puede estar sesgado debido a la naturaleza de la pregunta formulada. La pregunta "¿Has dejado a tu mesero sin propina?" se enfoca en un comportamiento específico, es decir, dejar sin propina al mesero.</a:t>
                      </a:r>
                      <a:endParaRPr b="0" lang="en-US" sz="1000" spc="-1" strike="noStrike">
                        <a:latin typeface="Arial"/>
                      </a:endParaRPr>
                    </a:p>
                    <a:p>
                      <a:pPr>
                        <a:lnSpc>
                          <a:spcPct val="115000"/>
                        </a:lnSpc>
                        <a:spcBef>
                          <a:spcPts val="1701"/>
                        </a:spcBef>
                        <a:buNone/>
                        <a:tabLst>
                          <a:tab algn="l" pos="0"/>
                        </a:tabLst>
                      </a:pPr>
                      <a:r>
                        <a:rPr b="0" lang="en" sz="1000" spc="-1" strike="noStrike">
                          <a:solidFill>
                            <a:srgbClr val="000000"/>
                          </a:solidFill>
                          <a:latin typeface="Roboto"/>
                          <a:ea typeface="Roboto"/>
                        </a:rPr>
                        <a:t>Sin embargo, este tipo de pregunta puede estar sesgada debido a que puede hacer que los encuestados se sientan incómodos o avergonzados de admitir que han dejado sin propina a su mesero. Es posible que algunos encuestados no quieran admitir abiertamente este comportamiento negativo por temor a ser juzgados o percibidos como personas irrespetuosas o poco éticas.</a:t>
                      </a:r>
                      <a:endParaRPr b="0" lang="en-US" sz="1000" spc="-1" strike="noStrike">
                        <a:latin typeface="Arial"/>
                      </a:endParaRPr>
                    </a:p>
                    <a:p>
                      <a:pPr>
                        <a:lnSpc>
                          <a:spcPct val="115000"/>
                        </a:lnSpc>
                        <a:spcBef>
                          <a:spcPts val="1701"/>
                        </a:spcBef>
                        <a:buNone/>
                        <a:tabLst>
                          <a:tab algn="l" pos="0"/>
                        </a:tabLst>
                      </a:pPr>
                      <a:r>
                        <a:rPr b="0" lang="en" sz="1000" spc="-1" strike="noStrike">
                          <a:solidFill>
                            <a:srgbClr val="000000"/>
                          </a:solidFill>
                          <a:latin typeface="Roboto"/>
                          <a:ea typeface="Roboto"/>
                        </a:rPr>
                        <a:t>Además, el hecho de que se haga la pregunta puede influir en el comportamiento de los comensales. Sabiendo que están siendo encuestados sobre su comportamiento de propina, pueden sentirse obligados a dejar una propina incluso si no hubieran planeado hacerlo originalmente. Esto puede generar respuestas sesgadas y poco confiables.</a:t>
                      </a:r>
                      <a:endParaRPr b="0" lang="en-US" sz="1000" spc="-1" strike="noStrike">
                        <a:latin typeface="Arial"/>
                      </a:endParaRPr>
                    </a:p>
                    <a:p>
                      <a:pPr>
                        <a:lnSpc>
                          <a:spcPct val="115000"/>
                        </a:lnSpc>
                        <a:spcBef>
                          <a:spcPts val="1701"/>
                        </a:spcBef>
                        <a:spcAft>
                          <a:spcPts val="1701"/>
                        </a:spcAft>
                        <a:buNone/>
                        <a:tabLst>
                          <a:tab algn="l" pos="0"/>
                        </a:tabLst>
                      </a:pPr>
                      <a:r>
                        <a:rPr b="0" lang="en" sz="1000" spc="-1" strike="noStrike">
                          <a:solidFill>
                            <a:srgbClr val="000000"/>
                          </a:solidFill>
                          <a:latin typeface="Roboto"/>
                          <a:ea typeface="Roboto"/>
                        </a:rPr>
                        <a:t>En resumen, la pregunta formulada en la encuesta del dueño del restaurante puede estar sesgada debido a la naturaleza delicada de la pregunta y a la posibilidad de que los encuestados se sientan incómodos o avergonzados de responder de manera honesta. Además, el hecho de que se haga la pregunta puede influir en el comportamiento de los comensales, lo que puede generar respuestas sesgadas.</a:t>
                      </a:r>
                      <a:endParaRPr b="0" lang="en-US" sz="10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noFill/>
                  </a:tcPr>
                </a:tc>
              </a:tr>
            </a:tbl>
          </a:graphicData>
        </a:graphic>
      </p:graphicFrame>
      <p:sp>
        <p:nvSpPr>
          <p:cNvPr id="228" name="PlaceHolder 2"/>
          <p:cNvSpPr>
            <a:spLocks noGrp="1"/>
          </p:cNvSpPr>
          <p:nvPr>
            <p:ph type="title"/>
          </p:nvPr>
        </p:nvSpPr>
        <p:spPr>
          <a:xfrm>
            <a:off x="621000" y="40680"/>
            <a:ext cx="5328720" cy="478080"/>
          </a:xfrm>
          <a:prstGeom prst="rect">
            <a:avLst/>
          </a:prstGeom>
          <a:noFill/>
          <a:ln w="0">
            <a:noFill/>
          </a:ln>
        </p:spPr>
        <p:txBody>
          <a:bodyPr lIns="128160" rIns="128160" tIns="128160" bIns="128160" anchor="t">
            <a:noAutofit/>
          </a:bodyPr>
          <a:p>
            <a:pPr>
              <a:lnSpc>
                <a:spcPct val="100000"/>
              </a:lnSpc>
              <a:buNone/>
              <a:tabLst>
                <a:tab algn="l" pos="0"/>
              </a:tabLst>
            </a:pPr>
            <a:r>
              <a:rPr b="1" lang="en" sz="1350" spc="-1" strike="noStrike">
                <a:solidFill>
                  <a:srgbClr val="ffffff"/>
                </a:solidFill>
                <a:latin typeface="IBM Plex Sans"/>
                <a:ea typeface="IBM Plex Sans"/>
              </a:rPr>
              <a:t>Curso de Estadística y Probabilidad</a:t>
            </a:r>
            <a:endParaRPr b="0" lang="en-US" sz="1350" spc="-1" strike="noStrike">
              <a:solidFill>
                <a:srgbClr val="000000"/>
              </a:solidFill>
              <a:latin typeface="Arial"/>
            </a:endParaRPr>
          </a:p>
        </p:txBody>
      </p:sp>
      <p:pic>
        <p:nvPicPr>
          <p:cNvPr id="229" name="Google Shape;312;g230b0e9c36a_0_69" descr=""/>
          <p:cNvPicPr/>
          <p:nvPr/>
        </p:nvPicPr>
        <p:blipFill>
          <a:blip r:embed="rId1"/>
          <a:stretch/>
        </p:blipFill>
        <p:spPr>
          <a:xfrm>
            <a:off x="341640" y="109080"/>
            <a:ext cx="341280" cy="341280"/>
          </a:xfrm>
          <a:prstGeom prst="rect">
            <a:avLst/>
          </a:prstGeom>
          <a:ln w="0">
            <a:noFill/>
          </a:ln>
        </p:spPr>
      </p:pic>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PlaceHolder 1"/>
          <p:cNvSpPr>
            <a:spLocks noGrp="1"/>
          </p:cNvSpPr>
          <p:nvPr>
            <p:ph type="subTitle"/>
          </p:nvPr>
        </p:nvSpPr>
        <p:spPr>
          <a:xfrm>
            <a:off x="1221480" y="9579960"/>
            <a:ext cx="5328720" cy="478080"/>
          </a:xfrm>
          <a:prstGeom prst="rect">
            <a:avLst/>
          </a:prstGeom>
          <a:noFill/>
          <a:ln w="0">
            <a:noFill/>
          </a:ln>
        </p:spPr>
        <p:txBody>
          <a:bodyPr lIns="128160" rIns="128160" tIns="128160" bIns="128160" anchor="t">
            <a:normAutofit fontScale="24000"/>
          </a:bodyPr>
          <a:p>
            <a:pPr algn="ctr">
              <a:lnSpc>
                <a:spcPct val="115000"/>
              </a:lnSpc>
              <a:spcAft>
                <a:spcPts val="1701"/>
              </a:spcAft>
              <a:buNone/>
              <a:tabLst>
                <a:tab algn="l" pos="0"/>
              </a:tabLst>
            </a:pPr>
            <a:r>
              <a:rPr b="0" lang="en" sz="5200" spc="-1" strike="noStrike">
                <a:solidFill>
                  <a:srgbClr val="ffffff"/>
                </a:solidFill>
                <a:latin typeface="IBM Plex Sans"/>
                <a:ea typeface="IBM Plex Sans"/>
              </a:rPr>
              <a:t>platzi.com/estadistica</a:t>
            </a:r>
            <a:endParaRPr b="0" lang="en-US" sz="5200" spc="-1" strike="noStrike">
              <a:latin typeface="Arial"/>
            </a:endParaRPr>
          </a:p>
        </p:txBody>
      </p:sp>
      <p:graphicFrame>
        <p:nvGraphicFramePr>
          <p:cNvPr id="231" name="Google Shape;318;g230b0e9c36a_0_78"/>
          <p:cNvGraphicFramePr/>
          <p:nvPr/>
        </p:nvGraphicFramePr>
        <p:xfrm>
          <a:off x="635760" y="1123920"/>
          <a:ext cx="6500520" cy="6055920"/>
        </p:xfrm>
        <a:graphic>
          <a:graphicData uri="http://schemas.openxmlformats.org/drawingml/2006/table">
            <a:tbl>
              <a:tblPr/>
              <a:tblGrid>
                <a:gridCol w="6500520"/>
              </a:tblGrid>
              <a:tr h="1874520">
                <a:tc>
                  <a:txBody>
                    <a:bodyPr lIns="91080" rIns="91080" tIns="91080" bIns="91080" anchor="t">
                      <a:noAutofit/>
                    </a:bodyPr>
                    <a:p>
                      <a:pPr>
                        <a:lnSpc>
                          <a:spcPct val="115000"/>
                        </a:lnSpc>
                        <a:buNone/>
                        <a:tabLst>
                          <a:tab algn="l" pos="0"/>
                        </a:tabLst>
                      </a:pPr>
                      <a:r>
                        <a:rPr b="1" lang="en" sz="1200" spc="-1" strike="noStrike">
                          <a:solidFill>
                            <a:srgbClr val="000000"/>
                          </a:solidFill>
                          <a:latin typeface="Roboto"/>
                          <a:ea typeface="Roboto"/>
                        </a:rPr>
                        <a:t>Ejercicio 19: </a:t>
                      </a:r>
                      <a:endParaRPr b="0" lang="en-US" sz="1200" spc="-1" strike="noStrike">
                        <a:latin typeface="Arial"/>
                      </a:endParaRPr>
                    </a:p>
                    <a:p>
                      <a:pPr>
                        <a:lnSpc>
                          <a:spcPct val="115000"/>
                        </a:lnSpc>
                        <a:spcBef>
                          <a:spcPts val="1701"/>
                        </a:spcBef>
                        <a:buNone/>
                        <a:tabLst>
                          <a:tab algn="l" pos="0"/>
                        </a:tabLst>
                      </a:pPr>
                      <a:r>
                        <a:rPr b="0" lang="en" sz="1000" spc="-1" strike="noStrike">
                          <a:solidFill>
                            <a:srgbClr val="000000"/>
                          </a:solidFill>
                          <a:latin typeface="Roboto"/>
                          <a:ea typeface="Roboto"/>
                        </a:rPr>
                        <a:t>Los eventos A y B no son eventos mutuamente excluyentes porque a veces pueden ocurrir al mismo tiempo. El problema incluso nos dice que P(A ∩ B) = 0.05, lo que significa que hay un 5 % de posibilidades de que ambos eventos sucedan al mismo tiempo. Para encontrar P(A ∪ B), usaremos P(A ∪ B) = P(A) + P(B) − P(A ∩ B) y reemplazamos P(A) = 0.3, P(B) = 0,6 y P(A ∩ B) = 0,05. P(A ∪ B) = 0,3 + 0,6 − 0,05 P(A ∪ B) = 0,85</a:t>
                      </a:r>
                      <a:endParaRPr b="0" lang="en-US" sz="1000" spc="-1" strike="noStrike">
                        <a:latin typeface="Arial"/>
                      </a:endParaRPr>
                    </a:p>
                    <a:p>
                      <a:pPr>
                        <a:lnSpc>
                          <a:spcPct val="115000"/>
                        </a:lnSpc>
                        <a:spcBef>
                          <a:spcPts val="1701"/>
                        </a:spcBef>
                        <a:spcAft>
                          <a:spcPts val="1701"/>
                        </a:spcAft>
                        <a:buNone/>
                        <a:tabLst>
                          <a:tab algn="l" pos="0"/>
                        </a:tabLst>
                      </a:pPr>
                      <a:endParaRPr b="0" lang="en-US" sz="12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noFill/>
                  </a:tcPr>
                </a:tc>
              </a:tr>
              <a:tr h="2950920">
                <a:tc>
                  <a:txBody>
                    <a:bodyPr lIns="91080" rIns="91080" tIns="91080" bIns="91080" anchor="t">
                      <a:noAutofit/>
                    </a:bodyPr>
                    <a:p>
                      <a:pPr>
                        <a:lnSpc>
                          <a:spcPct val="115000"/>
                        </a:lnSpc>
                        <a:buNone/>
                        <a:tabLst>
                          <a:tab algn="l" pos="0"/>
                        </a:tabLst>
                      </a:pPr>
                      <a:r>
                        <a:rPr b="1" lang="en" sz="1200" spc="-1" strike="noStrike">
                          <a:solidFill>
                            <a:srgbClr val="000000"/>
                          </a:solidFill>
                          <a:latin typeface="Roboto"/>
                          <a:ea typeface="Roboto"/>
                        </a:rPr>
                        <a:t>Ejercicio 20: </a:t>
                      </a:r>
                      <a:endParaRPr b="0" lang="en-US" sz="1200" spc="-1" strike="noStrike">
                        <a:latin typeface="Arial"/>
                      </a:endParaRPr>
                    </a:p>
                    <a:p>
                      <a:pPr>
                        <a:lnSpc>
                          <a:spcPct val="115000"/>
                        </a:lnSpc>
                        <a:spcBef>
                          <a:spcPts val="1701"/>
                        </a:spcBef>
                        <a:buNone/>
                        <a:tabLst>
                          <a:tab algn="l" pos="0"/>
                        </a:tabLst>
                      </a:pPr>
                      <a:r>
                        <a:rPr b="0" lang="en" sz="1000" spc="-1" strike="noStrike">
                          <a:solidFill>
                            <a:srgbClr val="000000"/>
                          </a:solidFill>
                          <a:latin typeface="Roboto"/>
                          <a:ea typeface="Roboto"/>
                        </a:rPr>
                        <a:t>Del diagrama de Venn, podemos sumar los números de cada una de las cuatro secciones para ver que Juan y Maria  hicieron juntos 12 + 2 + 11 + 42 = 67 viajes cuesta arriba. Desde el 2 en el centro del diagrama de Venn donde los círculos se superponen, podemos decir que Juan y María se cayeron en 2 de los viajes cuesta arriba. Entonces, la probabilidad de que Juan se caiga y Maria se caiga es</a:t>
                      </a:r>
                      <a:endParaRPr b="0" lang="en-US" sz="1000" spc="-1" strike="noStrike">
                        <a:latin typeface="Arial"/>
                      </a:endParaRPr>
                    </a:p>
                    <a:p>
                      <a:pPr>
                        <a:lnSpc>
                          <a:spcPct val="115000"/>
                        </a:lnSpc>
                        <a:spcBef>
                          <a:spcPts val="1701"/>
                        </a:spcBef>
                        <a:buNone/>
                        <a:tabLst>
                          <a:tab algn="l" pos="0"/>
                        </a:tabLst>
                      </a:pPr>
                      <a:r>
                        <a:rPr b="0" lang="en" sz="1000" spc="-1" strike="noStrike">
                          <a:solidFill>
                            <a:srgbClr val="000000"/>
                          </a:solidFill>
                          <a:latin typeface="Roboto"/>
                          <a:ea typeface="Roboto"/>
                        </a:rPr>
                        <a:t>P(caidaJuan ∩ caidaMaria)= 2/67</a:t>
                      </a:r>
                      <a:endParaRPr b="0" lang="en-US" sz="1000" spc="-1" strike="noStrike">
                        <a:latin typeface="Arial"/>
                      </a:endParaRPr>
                    </a:p>
                    <a:p>
                      <a:pPr>
                        <a:lnSpc>
                          <a:spcPct val="115000"/>
                        </a:lnSpc>
                        <a:spcBef>
                          <a:spcPts val="1701"/>
                        </a:spcBef>
                        <a:buNone/>
                        <a:tabLst>
                          <a:tab algn="l" pos="0"/>
                        </a:tabLst>
                      </a:pPr>
                      <a:r>
                        <a:rPr b="0" lang="en" sz="1000" spc="-1" strike="noStrike">
                          <a:solidFill>
                            <a:srgbClr val="000000"/>
                          </a:solidFill>
                          <a:latin typeface="Roboto"/>
                          <a:ea typeface="Roboto"/>
                        </a:rPr>
                        <a:t>  </a:t>
                      </a:r>
                      <a:r>
                        <a:rPr b="0" lang="en" sz="1000" spc="-1" strike="noStrike">
                          <a:solidFill>
                            <a:srgbClr val="000000"/>
                          </a:solidFill>
                          <a:latin typeface="Roboto"/>
                          <a:ea typeface="Roboto"/>
                        </a:rPr>
                        <a:t>Por el diagrama de Venn, sabemos que hicieron 12 viajes en los que solo se cayó Juan y 11 viajes en los que solo se cayó María. Entonces, la probabilidad de que solo Juan se caiga o solo Maria se caiga es</a:t>
                      </a:r>
                      <a:endParaRPr b="0" lang="en-US" sz="1000" spc="-1" strike="noStrike">
                        <a:latin typeface="Arial"/>
                      </a:endParaRPr>
                    </a:p>
                    <a:p>
                      <a:pPr>
                        <a:lnSpc>
                          <a:spcPct val="115000"/>
                        </a:lnSpc>
                        <a:spcBef>
                          <a:spcPts val="1701"/>
                        </a:spcBef>
                        <a:spcAft>
                          <a:spcPts val="1701"/>
                        </a:spcAft>
                        <a:buNone/>
                        <a:tabLst>
                          <a:tab algn="l" pos="0"/>
                        </a:tabLst>
                      </a:pPr>
                      <a:r>
                        <a:rPr b="0" lang="en" sz="1000" spc="-1" strike="noStrike">
                          <a:solidFill>
                            <a:srgbClr val="000000"/>
                          </a:solidFill>
                          <a:latin typeface="Roboto"/>
                          <a:ea typeface="Roboto"/>
                        </a:rPr>
                        <a:t>P(JuanCayó U MaríaCayó) = (12 + 11) / 67 = 23</a:t>
                      </a:r>
                      <a:endParaRPr b="0" lang="en-US" sz="10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noFill/>
                  </a:tcPr>
                </a:tc>
              </a:tr>
              <a:tr h="2055240">
                <a:tc>
                  <a:txBody>
                    <a:bodyPr lIns="91080" rIns="91080" tIns="91080" bIns="91080" anchor="t">
                      <a:noAutofit/>
                    </a:bodyPr>
                    <a:p>
                      <a:pPr>
                        <a:lnSpc>
                          <a:spcPct val="115000"/>
                        </a:lnSpc>
                        <a:buNone/>
                        <a:tabLst>
                          <a:tab algn="l" pos="0"/>
                        </a:tabLst>
                      </a:pPr>
                      <a:r>
                        <a:rPr b="1" lang="en" sz="1200" spc="-1" strike="noStrike">
                          <a:solidFill>
                            <a:srgbClr val="000000"/>
                          </a:solidFill>
                          <a:latin typeface="Roboto"/>
                          <a:ea typeface="Roboto"/>
                        </a:rPr>
                        <a:t>Ejercicio 21: </a:t>
                      </a:r>
                      <a:endParaRPr b="0" lang="en-US" sz="1200" spc="-1" strike="noStrike">
                        <a:latin typeface="Arial"/>
                      </a:endParaRPr>
                    </a:p>
                    <a:p>
                      <a:pPr>
                        <a:lnSpc>
                          <a:spcPct val="115000"/>
                        </a:lnSpc>
                        <a:spcBef>
                          <a:spcPts val="1701"/>
                        </a:spcBef>
                        <a:buNone/>
                        <a:tabLst>
                          <a:tab algn="l" pos="0"/>
                        </a:tabLst>
                      </a:pPr>
                      <a:r>
                        <a:rPr b="0" lang="en" sz="1000" spc="-1" strike="noStrike">
                          <a:solidFill>
                            <a:srgbClr val="000000"/>
                          </a:solidFill>
                          <a:latin typeface="Roboto"/>
                          <a:ea typeface="Roboto"/>
                        </a:rPr>
                        <a:t>La probabilidad de obtener una cabeza en un solo lanzamiento de una moneda equilibrada es de 0.5. Como los lanzamientos son independientes entre sí, la probabilidad de obtener 4 cabezas seguidas en 4 lanzamientos es:</a:t>
                      </a:r>
                      <a:endParaRPr b="0" lang="en-US" sz="1000" spc="-1" strike="noStrike">
                        <a:latin typeface="Arial"/>
                      </a:endParaRPr>
                    </a:p>
                    <a:p>
                      <a:pPr>
                        <a:lnSpc>
                          <a:spcPct val="115000"/>
                        </a:lnSpc>
                        <a:spcBef>
                          <a:spcPts val="1701"/>
                        </a:spcBef>
                        <a:buNone/>
                        <a:tabLst>
                          <a:tab algn="l" pos="0"/>
                        </a:tabLst>
                      </a:pPr>
                      <a:r>
                        <a:rPr b="0" lang="en" sz="1000" spc="-1" strike="noStrike">
                          <a:solidFill>
                            <a:srgbClr val="000000"/>
                          </a:solidFill>
                          <a:latin typeface="Roboto"/>
                          <a:ea typeface="Roboto"/>
                        </a:rPr>
                        <a:t>P(4 cabezas seguidas) = 0.5 x 0.5 x 0.5 x 0.5 = 0.0625</a:t>
                      </a:r>
                      <a:endParaRPr b="0" lang="en-US" sz="1000" spc="-1" strike="noStrike">
                        <a:latin typeface="Arial"/>
                      </a:endParaRPr>
                    </a:p>
                    <a:p>
                      <a:pPr>
                        <a:lnSpc>
                          <a:spcPct val="115000"/>
                        </a:lnSpc>
                        <a:spcBef>
                          <a:spcPts val="1701"/>
                        </a:spcBef>
                        <a:spcAft>
                          <a:spcPts val="1701"/>
                        </a:spcAft>
                        <a:buNone/>
                        <a:tabLst>
                          <a:tab algn="l" pos="0"/>
                        </a:tabLst>
                      </a:pPr>
                      <a:r>
                        <a:rPr b="0" lang="en" sz="1000" spc="-1" strike="noStrike">
                          <a:solidFill>
                            <a:srgbClr val="000000"/>
                          </a:solidFill>
                          <a:latin typeface="Roboto"/>
                          <a:ea typeface="Roboto"/>
                        </a:rPr>
                        <a:t>Por lo tanto, la probabilidad de obtener 4 cabezas seguidas cuando lanzamos una moneda al aire cuatro veces es de 0.0625 o 6.25%.</a:t>
                      </a:r>
                      <a:endParaRPr b="0" lang="en-US" sz="10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noFill/>
                  </a:tcPr>
                </a:tc>
              </a:tr>
            </a:tbl>
          </a:graphicData>
        </a:graphic>
      </p:graphicFrame>
      <p:sp>
        <p:nvSpPr>
          <p:cNvPr id="232" name="PlaceHolder 2"/>
          <p:cNvSpPr>
            <a:spLocks noGrp="1"/>
          </p:cNvSpPr>
          <p:nvPr>
            <p:ph type="title"/>
          </p:nvPr>
        </p:nvSpPr>
        <p:spPr>
          <a:xfrm>
            <a:off x="621000" y="40680"/>
            <a:ext cx="5328720" cy="478080"/>
          </a:xfrm>
          <a:prstGeom prst="rect">
            <a:avLst/>
          </a:prstGeom>
          <a:noFill/>
          <a:ln w="0">
            <a:noFill/>
          </a:ln>
        </p:spPr>
        <p:txBody>
          <a:bodyPr lIns="128160" rIns="128160" tIns="128160" bIns="128160" anchor="t">
            <a:noAutofit/>
          </a:bodyPr>
          <a:p>
            <a:pPr>
              <a:lnSpc>
                <a:spcPct val="100000"/>
              </a:lnSpc>
              <a:buNone/>
              <a:tabLst>
                <a:tab algn="l" pos="0"/>
              </a:tabLst>
            </a:pPr>
            <a:r>
              <a:rPr b="1" lang="en" sz="1350" spc="-1" strike="noStrike">
                <a:solidFill>
                  <a:srgbClr val="ffffff"/>
                </a:solidFill>
                <a:latin typeface="IBM Plex Sans"/>
                <a:ea typeface="IBM Plex Sans"/>
              </a:rPr>
              <a:t>Curso de Estadística y Probabilidad</a:t>
            </a:r>
            <a:endParaRPr b="0" lang="en-US" sz="1350" spc="-1" strike="noStrike">
              <a:solidFill>
                <a:srgbClr val="000000"/>
              </a:solidFill>
              <a:latin typeface="Arial"/>
            </a:endParaRPr>
          </a:p>
        </p:txBody>
      </p:sp>
      <p:pic>
        <p:nvPicPr>
          <p:cNvPr id="233" name="Google Shape;320;g230b0e9c36a_0_78" descr=""/>
          <p:cNvPicPr/>
          <p:nvPr/>
        </p:nvPicPr>
        <p:blipFill>
          <a:blip r:embed="rId1"/>
          <a:stretch/>
        </p:blipFill>
        <p:spPr>
          <a:xfrm>
            <a:off x="341640" y="109080"/>
            <a:ext cx="341280" cy="341280"/>
          </a:xfrm>
          <a:prstGeom prst="rect">
            <a:avLst/>
          </a:prstGeom>
          <a:ln w="0">
            <a:noFill/>
          </a:ln>
        </p:spPr>
      </p:pic>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PlaceHolder 1"/>
          <p:cNvSpPr>
            <a:spLocks noGrp="1"/>
          </p:cNvSpPr>
          <p:nvPr>
            <p:ph type="subTitle"/>
          </p:nvPr>
        </p:nvSpPr>
        <p:spPr>
          <a:xfrm>
            <a:off x="1221480" y="9579960"/>
            <a:ext cx="5328720" cy="478080"/>
          </a:xfrm>
          <a:prstGeom prst="rect">
            <a:avLst/>
          </a:prstGeom>
          <a:noFill/>
          <a:ln w="0">
            <a:noFill/>
          </a:ln>
        </p:spPr>
        <p:txBody>
          <a:bodyPr lIns="128160" rIns="128160" tIns="128160" bIns="128160" anchor="t">
            <a:normAutofit fontScale="24000"/>
          </a:bodyPr>
          <a:p>
            <a:pPr algn="ctr">
              <a:lnSpc>
                <a:spcPct val="115000"/>
              </a:lnSpc>
              <a:spcAft>
                <a:spcPts val="1701"/>
              </a:spcAft>
              <a:buNone/>
              <a:tabLst>
                <a:tab algn="l" pos="0"/>
              </a:tabLst>
            </a:pPr>
            <a:r>
              <a:rPr b="0" lang="en" sz="5200" spc="-1" strike="noStrike">
                <a:solidFill>
                  <a:srgbClr val="ffffff"/>
                </a:solidFill>
                <a:latin typeface="IBM Plex Sans"/>
                <a:ea typeface="IBM Plex Sans"/>
              </a:rPr>
              <a:t>platzi.com/estadistica</a:t>
            </a:r>
            <a:endParaRPr b="0" lang="en-US" sz="5200" spc="-1" strike="noStrike">
              <a:latin typeface="Arial"/>
            </a:endParaRPr>
          </a:p>
        </p:txBody>
      </p:sp>
      <p:graphicFrame>
        <p:nvGraphicFramePr>
          <p:cNvPr id="235" name="Google Shape;326;g230b0e9c36a_0_88"/>
          <p:cNvGraphicFramePr/>
          <p:nvPr/>
        </p:nvGraphicFramePr>
        <p:xfrm>
          <a:off x="635760" y="1123920"/>
          <a:ext cx="6500520" cy="1238760"/>
        </p:xfrm>
        <a:graphic>
          <a:graphicData uri="http://schemas.openxmlformats.org/drawingml/2006/table">
            <a:tbl>
              <a:tblPr/>
              <a:tblGrid>
                <a:gridCol w="6500520"/>
              </a:tblGrid>
              <a:tr h="6810120">
                <a:tc>
                  <a:txBody>
                    <a:bodyPr lIns="91080" rIns="91080" tIns="91080" bIns="91080" anchor="t">
                      <a:noAutofit/>
                    </a:bodyPr>
                    <a:p>
                      <a:pPr>
                        <a:lnSpc>
                          <a:spcPct val="115000"/>
                        </a:lnSpc>
                        <a:buNone/>
                        <a:tabLst>
                          <a:tab algn="l" pos="0"/>
                        </a:tabLst>
                      </a:pPr>
                      <a:r>
                        <a:rPr b="1" lang="en" sz="1200" spc="-1" strike="noStrike">
                          <a:solidFill>
                            <a:srgbClr val="000000"/>
                          </a:solidFill>
                          <a:latin typeface="Roboto"/>
                          <a:ea typeface="Roboto"/>
                        </a:rPr>
                        <a:t>Ejercicio 22: </a:t>
                      </a:r>
                      <a:endParaRPr b="0" lang="en-US" sz="1200" spc="-1" strike="noStrike">
                        <a:latin typeface="Arial"/>
                      </a:endParaRPr>
                    </a:p>
                    <a:p>
                      <a:pPr>
                        <a:lnSpc>
                          <a:spcPct val="115000"/>
                        </a:lnSpc>
                        <a:spcBef>
                          <a:spcPts val="1701"/>
                        </a:spcBef>
                        <a:buNone/>
                        <a:tabLst>
                          <a:tab algn="l" pos="0"/>
                        </a:tabLst>
                      </a:pPr>
                      <a:r>
                        <a:rPr b="0" lang="en" sz="1000" spc="-1" strike="noStrike">
                          <a:solidFill>
                            <a:srgbClr val="000000"/>
                          </a:solidFill>
                          <a:latin typeface="Roboto"/>
                          <a:ea typeface="Roboto"/>
                        </a:rPr>
                        <a:t>Hay 7 + 5 = 12 animales de peluche en total. P(A) es la probabilidad de seleccionar un elefante, y hay 7 elefantes.</a:t>
                      </a:r>
                      <a:endParaRPr b="0" lang="en-US" sz="1000" spc="-1" strike="noStrike">
                        <a:latin typeface="Arial"/>
                      </a:endParaRPr>
                    </a:p>
                    <a:p>
                      <a:pPr>
                        <a:lnSpc>
                          <a:spcPct val="115000"/>
                        </a:lnSpc>
                        <a:spcBef>
                          <a:spcPts val="1701"/>
                        </a:spcBef>
                        <a:buNone/>
                        <a:tabLst>
                          <a:tab algn="l" pos="0"/>
                        </a:tabLst>
                      </a:pPr>
                      <a:r>
                        <a:rPr b="0" lang="en" sz="1000" spc="-1" strike="noStrike">
                          <a:solidFill>
                            <a:srgbClr val="000000"/>
                          </a:solidFill>
                          <a:latin typeface="Roboto"/>
                          <a:ea typeface="Roboto"/>
                        </a:rPr>
                        <a:t>P(A)= 7/12</a:t>
                      </a:r>
                      <a:endParaRPr b="0" lang="en-US" sz="1000" spc="-1" strike="noStrike">
                        <a:latin typeface="Arial"/>
                      </a:endParaRPr>
                    </a:p>
                    <a:p>
                      <a:pPr>
                        <a:lnSpc>
                          <a:spcPct val="115000"/>
                        </a:lnSpc>
                        <a:spcBef>
                          <a:spcPts val="1701"/>
                        </a:spcBef>
                        <a:buNone/>
                        <a:tabLst>
                          <a:tab algn="l" pos="0"/>
                        </a:tabLst>
                      </a:pPr>
                      <a:r>
                        <a:rPr b="0" lang="en" sz="1000" spc="-1" strike="noStrike">
                          <a:solidFill>
                            <a:srgbClr val="000000"/>
                          </a:solidFill>
                          <a:latin typeface="Roboto"/>
                          <a:ea typeface="Roboto"/>
                        </a:rPr>
                        <a:t>P(B) es la probabilidad de seleccionar un animal que toque música y se ilumine. Hay 4 + 2 = 6 animales que tocan música y se iluminan.</a:t>
                      </a:r>
                      <a:endParaRPr b="0" lang="en-US" sz="1000" spc="-1" strike="noStrike">
                        <a:latin typeface="Arial"/>
                      </a:endParaRPr>
                    </a:p>
                    <a:p>
                      <a:pPr>
                        <a:lnSpc>
                          <a:spcPct val="115000"/>
                        </a:lnSpc>
                        <a:spcBef>
                          <a:spcPts val="1701"/>
                        </a:spcBef>
                        <a:buNone/>
                        <a:tabLst>
                          <a:tab algn="l" pos="0"/>
                        </a:tabLst>
                      </a:pPr>
                      <a:r>
                        <a:rPr b="0" lang="en" sz="1000" spc="-1" strike="noStrike">
                          <a:solidFill>
                            <a:srgbClr val="000000"/>
                          </a:solidFill>
                          <a:latin typeface="Roboto"/>
                          <a:ea typeface="Roboto"/>
                        </a:rPr>
                        <a:t>P(B) = 6/12 = 1/ 2</a:t>
                      </a:r>
                      <a:endParaRPr b="0" lang="en-US" sz="1000" spc="-1" strike="noStrike">
                        <a:latin typeface="Arial"/>
                      </a:endParaRPr>
                    </a:p>
                    <a:p>
                      <a:pPr>
                        <a:lnSpc>
                          <a:spcPct val="115000"/>
                        </a:lnSpc>
                        <a:spcBef>
                          <a:spcPts val="1701"/>
                        </a:spcBef>
                        <a:buNone/>
                        <a:tabLst>
                          <a:tab algn="l" pos="0"/>
                        </a:tabLst>
                      </a:pPr>
                      <a:r>
                        <a:rPr b="0" lang="en" sz="1000" spc="-1" strike="noStrike">
                          <a:solidFill>
                            <a:srgbClr val="000000"/>
                          </a:solidFill>
                          <a:latin typeface="Roboto"/>
                          <a:ea typeface="Roboto"/>
                        </a:rPr>
                        <a:t>P(A|B) es la probabilidad de seleccionar un elefante, dado que el animal toca música y se enciende. Hay 4 elefantes que tocan música y se iluminan de 4 + 2 = 6 animales en total que tocan música y se iluminan.</a:t>
                      </a:r>
                      <a:endParaRPr b="0" lang="en-US" sz="1000" spc="-1" strike="noStrike">
                        <a:latin typeface="Arial"/>
                      </a:endParaRPr>
                    </a:p>
                    <a:p>
                      <a:pPr>
                        <a:lnSpc>
                          <a:spcPct val="115000"/>
                        </a:lnSpc>
                        <a:spcBef>
                          <a:spcPts val="1701"/>
                        </a:spcBef>
                        <a:buNone/>
                        <a:tabLst>
                          <a:tab algn="l" pos="0"/>
                        </a:tabLst>
                      </a:pPr>
                      <a:r>
                        <a:rPr b="0" lang="en" sz="1000" spc="-1" strike="noStrike">
                          <a:solidFill>
                            <a:srgbClr val="000000"/>
                          </a:solidFill>
                          <a:latin typeface="Roboto"/>
                          <a:ea typeface="Roboto"/>
                        </a:rPr>
                        <a:t>P( A | B ) = 4/6 = 2/3</a:t>
                      </a:r>
                      <a:endParaRPr b="0" lang="en-US" sz="1000" spc="-1" strike="noStrike">
                        <a:latin typeface="Arial"/>
                      </a:endParaRPr>
                    </a:p>
                    <a:p>
                      <a:pPr>
                        <a:lnSpc>
                          <a:spcPct val="115000"/>
                        </a:lnSpc>
                        <a:spcBef>
                          <a:spcPts val="1701"/>
                        </a:spcBef>
                        <a:buNone/>
                        <a:tabLst>
                          <a:tab algn="l" pos="0"/>
                        </a:tabLst>
                      </a:pPr>
                      <a:r>
                        <a:rPr b="0" lang="en" sz="1000" spc="-1" strike="noStrike">
                          <a:solidFill>
                            <a:srgbClr val="000000"/>
                          </a:solidFill>
                          <a:latin typeface="Roboto"/>
                          <a:ea typeface="Roboto"/>
                        </a:rPr>
                        <a:t>P(B|A) es la probabilidad de elegir un juguete que reproduce música y se ilumina dado que el juguete es un elefante. Hay 4 elefantes que tocan música y se iluminan de un total de 7 elefantes.</a:t>
                      </a:r>
                      <a:endParaRPr b="0" lang="en-US" sz="1000" spc="-1" strike="noStrike">
                        <a:latin typeface="Arial"/>
                      </a:endParaRPr>
                    </a:p>
                    <a:p>
                      <a:pPr>
                        <a:lnSpc>
                          <a:spcPct val="115000"/>
                        </a:lnSpc>
                        <a:spcBef>
                          <a:spcPts val="1701"/>
                        </a:spcBef>
                        <a:buNone/>
                        <a:tabLst>
                          <a:tab algn="l" pos="0"/>
                        </a:tabLst>
                      </a:pPr>
                      <a:r>
                        <a:rPr b="0" lang="en" sz="1000" spc="-1" strike="noStrike">
                          <a:solidFill>
                            <a:srgbClr val="000000"/>
                          </a:solidFill>
                          <a:latin typeface="Roboto"/>
                          <a:ea typeface="Roboto"/>
                        </a:rPr>
                        <a:t>P( B | A ) = 4/7</a:t>
                      </a:r>
                      <a:endParaRPr b="0" lang="en-US" sz="1000" spc="-1" strike="noStrike">
                        <a:latin typeface="Arial"/>
                      </a:endParaRPr>
                    </a:p>
                    <a:p>
                      <a:pPr>
                        <a:lnSpc>
                          <a:spcPct val="115000"/>
                        </a:lnSpc>
                        <a:spcBef>
                          <a:spcPts val="1701"/>
                        </a:spcBef>
                        <a:buNone/>
                        <a:tabLst>
                          <a:tab algn="l" pos="0"/>
                        </a:tabLst>
                      </a:pPr>
                      <a:r>
                        <a:rPr b="0" lang="en" sz="1000" spc="-1" strike="noStrike">
                          <a:solidFill>
                            <a:srgbClr val="000000"/>
                          </a:solidFill>
                          <a:latin typeface="Roboto"/>
                          <a:ea typeface="Roboto"/>
                        </a:rPr>
                        <a:t>Porque P(A) ≠ P(A|B) y P(B) ≠ P(B|A), ya que A y B son eventos dependientes.</a:t>
                      </a:r>
                      <a:endParaRPr b="0" lang="en-US" sz="1000" spc="-1" strike="noStrike">
                        <a:latin typeface="Arial"/>
                      </a:endParaRPr>
                    </a:p>
                    <a:p>
                      <a:pPr>
                        <a:lnSpc>
                          <a:spcPct val="115000"/>
                        </a:lnSpc>
                        <a:spcBef>
                          <a:spcPts val="1701"/>
                        </a:spcBef>
                        <a:buNone/>
                        <a:tabLst>
                          <a:tab algn="l" pos="0"/>
                        </a:tabLst>
                      </a:pPr>
                      <a:r>
                        <a:rPr b="0" lang="en" sz="1000" spc="-1" strike="noStrike">
                          <a:solidFill>
                            <a:srgbClr val="000000"/>
                          </a:solidFill>
                          <a:latin typeface="Roboto"/>
                          <a:ea typeface="Roboto"/>
                        </a:rPr>
                        <a:t>P(A y B) es la probabilidad de elegir un elefante que toca música y se ilumina. Sabemos que los eventos son eventos dependientes, entonces</a:t>
                      </a:r>
                      <a:endParaRPr b="0" lang="en-US" sz="1000" spc="-1" strike="noStrike">
                        <a:latin typeface="Arial"/>
                      </a:endParaRPr>
                    </a:p>
                    <a:p>
                      <a:pPr>
                        <a:lnSpc>
                          <a:spcPct val="115000"/>
                        </a:lnSpc>
                        <a:spcBef>
                          <a:spcPts val="1701"/>
                        </a:spcBef>
                        <a:buNone/>
                        <a:tabLst>
                          <a:tab algn="l" pos="0"/>
                        </a:tabLst>
                      </a:pPr>
                      <a:r>
                        <a:rPr b="0" lang="en" sz="1000" spc="-1" strike="noStrike">
                          <a:solidFill>
                            <a:srgbClr val="000000"/>
                          </a:solidFill>
                          <a:latin typeface="Roboto"/>
                          <a:ea typeface="Roboto"/>
                        </a:rPr>
                        <a:t>P(A y B) = P(A) ⋅ P(B|A)</a:t>
                      </a:r>
                      <a:endParaRPr b="0" lang="en-US" sz="1000" spc="-1" strike="noStrike">
                        <a:latin typeface="Arial"/>
                      </a:endParaRPr>
                    </a:p>
                    <a:p>
                      <a:pPr>
                        <a:lnSpc>
                          <a:spcPct val="115000"/>
                        </a:lnSpc>
                        <a:spcBef>
                          <a:spcPts val="1701"/>
                        </a:spcBef>
                        <a:buNone/>
                        <a:tabLst>
                          <a:tab algn="l" pos="0"/>
                        </a:tabLst>
                      </a:pPr>
                      <a:r>
                        <a:rPr b="0" lang="en" sz="1000" spc="-1" strike="noStrike">
                          <a:solidFill>
                            <a:srgbClr val="000000"/>
                          </a:solidFill>
                          <a:latin typeface="Roboto"/>
                          <a:ea typeface="Roboto"/>
                        </a:rPr>
                        <a:t>P(AyB)= 7/12 * 4/7</a:t>
                      </a:r>
                      <a:endParaRPr b="0" lang="en-US" sz="1000" spc="-1" strike="noStrike">
                        <a:latin typeface="Arial"/>
                      </a:endParaRPr>
                    </a:p>
                    <a:p>
                      <a:pPr>
                        <a:lnSpc>
                          <a:spcPct val="115000"/>
                        </a:lnSpc>
                        <a:spcBef>
                          <a:spcPts val="1701"/>
                        </a:spcBef>
                        <a:buNone/>
                        <a:tabLst>
                          <a:tab algn="l" pos="0"/>
                        </a:tabLst>
                      </a:pPr>
                      <a:r>
                        <a:rPr b="0" lang="en" sz="1000" spc="-1" strike="noStrike">
                          <a:solidFill>
                            <a:srgbClr val="000000"/>
                          </a:solidFill>
                          <a:latin typeface="Roboto"/>
                          <a:ea typeface="Roboto"/>
                        </a:rPr>
                        <a:t>P(AyB)= 28/84 = 4/12</a:t>
                      </a:r>
                      <a:endParaRPr b="0" lang="en-US" sz="1000" spc="-1" strike="noStrike">
                        <a:latin typeface="Arial"/>
                      </a:endParaRPr>
                    </a:p>
                    <a:p>
                      <a:pPr>
                        <a:lnSpc>
                          <a:spcPct val="115000"/>
                        </a:lnSpc>
                        <a:spcBef>
                          <a:spcPts val="1701"/>
                        </a:spcBef>
                        <a:spcAft>
                          <a:spcPts val="1701"/>
                        </a:spcAft>
                        <a:buNone/>
                        <a:tabLst>
                          <a:tab algn="l" pos="0"/>
                        </a:tabLst>
                      </a:pPr>
                      <a:r>
                        <a:rPr b="0" lang="en" sz="1000" spc="-1" strike="noStrike">
                          <a:solidFill>
                            <a:srgbClr val="000000"/>
                          </a:solidFill>
                          <a:latin typeface="Roboto"/>
                          <a:ea typeface="Roboto"/>
                        </a:rPr>
                        <a:t>P(A y B) = 1/3</a:t>
                      </a:r>
                      <a:endParaRPr b="0" lang="en-US" sz="10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noFill/>
                  </a:tcPr>
                </a:tc>
              </a:tr>
            </a:tbl>
          </a:graphicData>
        </a:graphic>
      </p:graphicFrame>
      <p:sp>
        <p:nvSpPr>
          <p:cNvPr id="236" name="PlaceHolder 2"/>
          <p:cNvSpPr>
            <a:spLocks noGrp="1"/>
          </p:cNvSpPr>
          <p:nvPr>
            <p:ph type="title"/>
          </p:nvPr>
        </p:nvSpPr>
        <p:spPr>
          <a:xfrm>
            <a:off x="621000" y="40680"/>
            <a:ext cx="5328720" cy="478080"/>
          </a:xfrm>
          <a:prstGeom prst="rect">
            <a:avLst/>
          </a:prstGeom>
          <a:noFill/>
          <a:ln w="0">
            <a:noFill/>
          </a:ln>
        </p:spPr>
        <p:txBody>
          <a:bodyPr lIns="128160" rIns="128160" tIns="128160" bIns="128160" anchor="t">
            <a:noAutofit/>
          </a:bodyPr>
          <a:p>
            <a:pPr>
              <a:lnSpc>
                <a:spcPct val="100000"/>
              </a:lnSpc>
              <a:buNone/>
              <a:tabLst>
                <a:tab algn="l" pos="0"/>
              </a:tabLst>
            </a:pPr>
            <a:r>
              <a:rPr b="1" lang="en" sz="1350" spc="-1" strike="noStrike">
                <a:solidFill>
                  <a:srgbClr val="ffffff"/>
                </a:solidFill>
                <a:latin typeface="IBM Plex Sans"/>
                <a:ea typeface="IBM Plex Sans"/>
              </a:rPr>
              <a:t>Curso de Estadística y Probabilidad</a:t>
            </a:r>
            <a:endParaRPr b="0" lang="en-US" sz="1350" spc="-1" strike="noStrike">
              <a:solidFill>
                <a:srgbClr val="000000"/>
              </a:solidFill>
              <a:latin typeface="Arial"/>
            </a:endParaRPr>
          </a:p>
        </p:txBody>
      </p:sp>
      <p:pic>
        <p:nvPicPr>
          <p:cNvPr id="237" name="Google Shape;328;g230b0e9c36a_0_88" descr=""/>
          <p:cNvPicPr/>
          <p:nvPr/>
        </p:nvPicPr>
        <p:blipFill>
          <a:blip r:embed="rId1"/>
          <a:stretch/>
        </p:blipFill>
        <p:spPr>
          <a:xfrm>
            <a:off x="341640" y="109080"/>
            <a:ext cx="341280" cy="341280"/>
          </a:xfrm>
          <a:prstGeom prst="rect">
            <a:avLst/>
          </a:prstGeom>
          <a:ln w="0">
            <a:noFill/>
          </a:ln>
        </p:spPr>
      </p:pic>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PlaceHolder 1"/>
          <p:cNvSpPr>
            <a:spLocks noGrp="1"/>
          </p:cNvSpPr>
          <p:nvPr>
            <p:ph type="subTitle"/>
          </p:nvPr>
        </p:nvSpPr>
        <p:spPr>
          <a:xfrm>
            <a:off x="1221480" y="9579960"/>
            <a:ext cx="5328720" cy="478080"/>
          </a:xfrm>
          <a:prstGeom prst="rect">
            <a:avLst/>
          </a:prstGeom>
          <a:noFill/>
          <a:ln w="0">
            <a:noFill/>
          </a:ln>
        </p:spPr>
        <p:txBody>
          <a:bodyPr lIns="128160" rIns="128160" tIns="128160" bIns="128160" anchor="t">
            <a:normAutofit fontScale="24000"/>
          </a:bodyPr>
          <a:p>
            <a:pPr algn="ctr">
              <a:lnSpc>
                <a:spcPct val="115000"/>
              </a:lnSpc>
              <a:spcAft>
                <a:spcPts val="1701"/>
              </a:spcAft>
              <a:buNone/>
              <a:tabLst>
                <a:tab algn="l" pos="0"/>
              </a:tabLst>
            </a:pPr>
            <a:r>
              <a:rPr b="0" lang="en" sz="5200" spc="-1" strike="noStrike">
                <a:solidFill>
                  <a:srgbClr val="ffffff"/>
                </a:solidFill>
                <a:latin typeface="IBM Plex Sans"/>
                <a:ea typeface="IBM Plex Sans"/>
              </a:rPr>
              <a:t>platzi.com/estadistica</a:t>
            </a:r>
            <a:endParaRPr b="0" lang="en-US" sz="5200" spc="-1" strike="noStrike">
              <a:latin typeface="Arial"/>
            </a:endParaRPr>
          </a:p>
        </p:txBody>
      </p:sp>
      <p:graphicFrame>
        <p:nvGraphicFramePr>
          <p:cNvPr id="239" name="Google Shape;334;g230b0e9c36a_0_96"/>
          <p:cNvGraphicFramePr/>
          <p:nvPr/>
        </p:nvGraphicFramePr>
        <p:xfrm>
          <a:off x="635760" y="1123920"/>
          <a:ext cx="6500520" cy="7707240"/>
        </p:xfrm>
        <a:graphic>
          <a:graphicData uri="http://schemas.openxmlformats.org/drawingml/2006/table">
            <a:tbl>
              <a:tblPr/>
              <a:tblGrid>
                <a:gridCol w="6500520"/>
              </a:tblGrid>
              <a:tr h="7707600">
                <a:tc>
                  <a:txBody>
                    <a:bodyPr lIns="91080" rIns="91080" tIns="91080" bIns="91080" anchor="t">
                      <a:noAutofit/>
                    </a:bodyPr>
                    <a:p>
                      <a:pPr>
                        <a:lnSpc>
                          <a:spcPct val="115000"/>
                        </a:lnSpc>
                        <a:buNone/>
                        <a:tabLst>
                          <a:tab algn="l" pos="0"/>
                        </a:tabLst>
                      </a:pPr>
                      <a:r>
                        <a:rPr b="1" lang="en" sz="1200" spc="-1" strike="noStrike">
                          <a:solidFill>
                            <a:srgbClr val="000000"/>
                          </a:solidFill>
                          <a:latin typeface="Roboto"/>
                          <a:ea typeface="Roboto"/>
                        </a:rPr>
                        <a:t>Ejercicio 23: </a:t>
                      </a:r>
                      <a:endParaRPr b="0" lang="en-US" sz="1200" spc="-1" strike="noStrike">
                        <a:latin typeface="Arial"/>
                      </a:endParaRPr>
                    </a:p>
                    <a:p>
                      <a:pPr>
                        <a:lnSpc>
                          <a:spcPct val="115000"/>
                        </a:lnSpc>
                        <a:spcBef>
                          <a:spcPts val="1701"/>
                        </a:spcBef>
                        <a:buNone/>
                        <a:tabLst>
                          <a:tab algn="l" pos="0"/>
                        </a:tabLst>
                      </a:pPr>
                      <a:r>
                        <a:rPr b="0" lang="en" sz="1000" spc="-1" strike="noStrike">
                          <a:solidFill>
                            <a:srgbClr val="000000"/>
                          </a:solidFill>
                          <a:latin typeface="Roboto"/>
                          <a:ea typeface="Roboto"/>
                        </a:rPr>
                        <a:t>Estamos buscando la probabilidad de que la moneda está cargada dado que ya lanzamos cara, por lo que estamos buscando P (cargada | cara).</a:t>
                      </a:r>
                      <a:endParaRPr b="0" lang="en-US" sz="1000" spc="-1" strike="noStrike">
                        <a:latin typeface="Arial"/>
                      </a:endParaRPr>
                    </a:p>
                    <a:p>
                      <a:pPr>
                        <a:lnSpc>
                          <a:spcPct val="115000"/>
                        </a:lnSpc>
                        <a:spcBef>
                          <a:spcPts val="1701"/>
                        </a:spcBef>
                        <a:buNone/>
                        <a:tabLst>
                          <a:tab algn="l" pos="0"/>
                        </a:tabLst>
                      </a:pPr>
                      <a:r>
                        <a:rPr b="0" lang="en" sz="1000" spc="-1" strike="noStrike">
                          <a:solidFill>
                            <a:srgbClr val="000000"/>
                          </a:solidFill>
                          <a:latin typeface="Roboto"/>
                          <a:ea typeface="Roboto"/>
                        </a:rPr>
                        <a:t>El siguiente paso para el diagrama de árbol es asegurarse de que las ramas estén equilibradas. Usamos fracciones equivalentes para hacer esto. Para el lado cargado, sabemos que obtenemos cara 4 de 5 veces. Esto es lo mismo que 8 de cada 10 veces. Para la moneda imparcial, obtenemos cara 1 de 2 veces, que es lo mismo que 5 de 10 veces.</a:t>
                      </a:r>
                      <a:endParaRPr b="0" lang="en-US" sz="1000" spc="-1" strike="noStrike">
                        <a:latin typeface="Arial"/>
                      </a:endParaRPr>
                    </a:p>
                    <a:p>
                      <a:pPr>
                        <a:lnSpc>
                          <a:spcPct val="115000"/>
                        </a:lnSpc>
                        <a:spcBef>
                          <a:spcPts val="1701"/>
                        </a:spcBef>
                        <a:buNone/>
                        <a:tabLst>
                          <a:tab algn="l" pos="0"/>
                        </a:tabLst>
                      </a:pPr>
                      <a:endParaRPr b="0" lang="en-US" sz="1000" spc="-1" strike="noStrike">
                        <a:latin typeface="Arial"/>
                      </a:endParaRPr>
                    </a:p>
                    <a:p>
                      <a:pPr>
                        <a:lnSpc>
                          <a:spcPct val="115000"/>
                        </a:lnSpc>
                        <a:spcBef>
                          <a:spcPts val="1701"/>
                        </a:spcBef>
                        <a:buNone/>
                        <a:tabLst>
                          <a:tab algn="l" pos="0"/>
                        </a:tabLst>
                      </a:pPr>
                      <a:endParaRPr b="0" lang="en-US" sz="1000" spc="-1" strike="noStrike">
                        <a:latin typeface="Arial"/>
                      </a:endParaRPr>
                    </a:p>
                    <a:p>
                      <a:pPr>
                        <a:lnSpc>
                          <a:spcPct val="115000"/>
                        </a:lnSpc>
                        <a:spcBef>
                          <a:spcPts val="1701"/>
                        </a:spcBef>
                        <a:buNone/>
                        <a:tabLst>
                          <a:tab algn="l" pos="0"/>
                        </a:tabLst>
                      </a:pPr>
                      <a:endParaRPr b="0" lang="en-US" sz="1000" spc="-1" strike="noStrike">
                        <a:latin typeface="Arial"/>
                      </a:endParaRPr>
                    </a:p>
                    <a:p>
                      <a:pPr>
                        <a:lnSpc>
                          <a:spcPct val="115000"/>
                        </a:lnSpc>
                        <a:spcBef>
                          <a:spcPts val="1701"/>
                        </a:spcBef>
                        <a:buNone/>
                        <a:tabLst>
                          <a:tab algn="l" pos="0"/>
                        </a:tabLst>
                      </a:pPr>
                      <a:endParaRPr b="0" lang="en-US" sz="1000" spc="-1" strike="noStrike">
                        <a:latin typeface="Arial"/>
                      </a:endParaRPr>
                    </a:p>
                    <a:p>
                      <a:pPr>
                        <a:lnSpc>
                          <a:spcPct val="115000"/>
                        </a:lnSpc>
                        <a:spcBef>
                          <a:spcPts val="1701"/>
                        </a:spcBef>
                        <a:buNone/>
                        <a:tabLst>
                          <a:tab algn="l" pos="0"/>
                        </a:tabLst>
                      </a:pPr>
                      <a:endParaRPr b="0" lang="en-US" sz="1000" spc="-1" strike="noStrike">
                        <a:latin typeface="Arial"/>
                      </a:endParaRPr>
                    </a:p>
                    <a:p>
                      <a:pPr>
                        <a:lnSpc>
                          <a:spcPct val="115000"/>
                        </a:lnSpc>
                        <a:spcBef>
                          <a:spcPts val="1701"/>
                        </a:spcBef>
                        <a:buNone/>
                        <a:tabLst>
                          <a:tab algn="l" pos="0"/>
                        </a:tabLst>
                      </a:pPr>
                      <a:r>
                        <a:rPr b="0" lang="en" sz="1000" spc="-1" strike="noStrike">
                          <a:solidFill>
                            <a:srgbClr val="000000"/>
                          </a:solidFill>
                          <a:latin typeface="Roboto"/>
                          <a:ea typeface="Roboto"/>
                        </a:rPr>
                        <a:t>Solo nos interesan las caras, así que ahora debemos podar el árbol.</a:t>
                      </a:r>
                      <a:endParaRPr b="0" lang="en-US" sz="1000" spc="-1" strike="noStrike">
                        <a:latin typeface="Arial"/>
                      </a:endParaRPr>
                    </a:p>
                    <a:p>
                      <a:pPr>
                        <a:lnSpc>
                          <a:spcPct val="115000"/>
                        </a:lnSpc>
                        <a:spcBef>
                          <a:spcPts val="1701"/>
                        </a:spcBef>
                        <a:buNone/>
                        <a:tabLst>
                          <a:tab algn="l" pos="0"/>
                        </a:tabLst>
                      </a:pPr>
                      <a:endParaRPr b="0" lang="en-US" sz="1000" spc="-1" strike="noStrike">
                        <a:latin typeface="Arial"/>
                      </a:endParaRPr>
                    </a:p>
                    <a:p>
                      <a:pPr>
                        <a:lnSpc>
                          <a:spcPct val="115000"/>
                        </a:lnSpc>
                        <a:spcBef>
                          <a:spcPts val="1701"/>
                        </a:spcBef>
                        <a:buNone/>
                        <a:tabLst>
                          <a:tab algn="l" pos="0"/>
                        </a:tabLst>
                      </a:pPr>
                      <a:endParaRPr b="0" lang="en-US" sz="1000" spc="-1" strike="noStrike">
                        <a:latin typeface="Arial"/>
                      </a:endParaRPr>
                    </a:p>
                    <a:p>
                      <a:pPr>
                        <a:lnSpc>
                          <a:spcPct val="115000"/>
                        </a:lnSpc>
                        <a:spcBef>
                          <a:spcPts val="1701"/>
                        </a:spcBef>
                        <a:buNone/>
                        <a:tabLst>
                          <a:tab algn="l" pos="0"/>
                        </a:tabLst>
                      </a:pPr>
                      <a:endParaRPr b="0" lang="en-US" sz="1000" spc="-1" strike="noStrike">
                        <a:latin typeface="Arial"/>
                      </a:endParaRPr>
                    </a:p>
                    <a:p>
                      <a:pPr>
                        <a:lnSpc>
                          <a:spcPct val="115000"/>
                        </a:lnSpc>
                        <a:spcBef>
                          <a:spcPts val="1701"/>
                        </a:spcBef>
                        <a:buNone/>
                        <a:tabLst>
                          <a:tab algn="l" pos="0"/>
                        </a:tabLst>
                      </a:pPr>
                      <a:endParaRPr b="0" lang="en-US" sz="1000" spc="-1" strike="noStrike">
                        <a:latin typeface="Arial"/>
                      </a:endParaRPr>
                    </a:p>
                    <a:p>
                      <a:pPr>
                        <a:lnSpc>
                          <a:spcPct val="115000"/>
                        </a:lnSpc>
                        <a:spcBef>
                          <a:spcPts val="1701"/>
                        </a:spcBef>
                        <a:buNone/>
                        <a:tabLst>
                          <a:tab algn="l" pos="0"/>
                        </a:tabLst>
                      </a:pPr>
                      <a:endParaRPr b="0" lang="en-US" sz="1000" spc="-1" strike="noStrike">
                        <a:latin typeface="Arial"/>
                      </a:endParaRPr>
                    </a:p>
                    <a:p>
                      <a:pPr>
                        <a:lnSpc>
                          <a:spcPct val="115000"/>
                        </a:lnSpc>
                        <a:spcBef>
                          <a:spcPts val="1701"/>
                        </a:spcBef>
                        <a:buNone/>
                        <a:tabLst>
                          <a:tab algn="l" pos="0"/>
                        </a:tabLst>
                      </a:pPr>
                      <a:r>
                        <a:rPr b="0" lang="en" sz="1000" spc="-1" strike="noStrike">
                          <a:solidFill>
                            <a:srgbClr val="000000"/>
                          </a:solidFill>
                          <a:latin typeface="Roboto"/>
                          <a:ea typeface="Roboto"/>
                        </a:rPr>
                        <a:t>Ahora buscamos la probabilidad de que hayamos lanzado la moneda cargada. 8 de las caras provinieron de la moneda cargada y 5 no.</a:t>
                      </a:r>
                      <a:endParaRPr b="0" lang="en-US" sz="1000" spc="-1" strike="noStrike">
                        <a:latin typeface="Arial"/>
                      </a:endParaRPr>
                    </a:p>
                    <a:p>
                      <a:pPr>
                        <a:lnSpc>
                          <a:spcPct val="115000"/>
                        </a:lnSpc>
                        <a:spcBef>
                          <a:spcPts val="1701"/>
                        </a:spcBef>
                        <a:buNone/>
                        <a:tabLst>
                          <a:tab algn="l" pos="0"/>
                        </a:tabLst>
                      </a:pPr>
                      <a:r>
                        <a:rPr b="0" lang="en" sz="1000" spc="-1" strike="noStrike">
                          <a:solidFill>
                            <a:srgbClr val="000000"/>
                          </a:solidFill>
                          <a:latin typeface="Roboto"/>
                          <a:ea typeface="Roboto"/>
                        </a:rPr>
                        <a:t>P(cargada) = 8/(8+5) = 8/13</a:t>
                      </a:r>
                      <a:endParaRPr b="0" lang="en-US" sz="1000" spc="-1" strike="noStrike">
                        <a:latin typeface="Arial"/>
                      </a:endParaRPr>
                    </a:p>
                    <a:p>
                      <a:pPr>
                        <a:lnSpc>
                          <a:spcPct val="115000"/>
                        </a:lnSpc>
                        <a:spcBef>
                          <a:spcPts val="1701"/>
                        </a:spcBef>
                        <a:spcAft>
                          <a:spcPts val="1701"/>
                        </a:spcAft>
                        <a:buNone/>
                        <a:tabLst>
                          <a:tab algn="l" pos="0"/>
                        </a:tabLst>
                      </a:pPr>
                      <a:r>
                        <a:rPr b="0" lang="en" sz="1000" spc="-1" strike="noStrike">
                          <a:solidFill>
                            <a:srgbClr val="000000"/>
                          </a:solidFill>
                          <a:latin typeface="Roboto"/>
                          <a:ea typeface="Roboto"/>
                        </a:rPr>
                        <a:t>La probabilidad de que lancemos la moneda sesgada, sabiendo que salió cara, es 8/13.</a:t>
                      </a:r>
                      <a:endParaRPr b="0" lang="en-US" sz="10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noFill/>
                  </a:tcPr>
                </a:tc>
              </a:tr>
            </a:tbl>
          </a:graphicData>
        </a:graphic>
      </p:graphicFrame>
      <p:sp>
        <p:nvSpPr>
          <p:cNvPr id="240" name="PlaceHolder 2"/>
          <p:cNvSpPr>
            <a:spLocks noGrp="1"/>
          </p:cNvSpPr>
          <p:nvPr>
            <p:ph type="title"/>
          </p:nvPr>
        </p:nvSpPr>
        <p:spPr>
          <a:xfrm>
            <a:off x="621000" y="40680"/>
            <a:ext cx="5328720" cy="478080"/>
          </a:xfrm>
          <a:prstGeom prst="rect">
            <a:avLst/>
          </a:prstGeom>
          <a:noFill/>
          <a:ln w="0">
            <a:noFill/>
          </a:ln>
        </p:spPr>
        <p:txBody>
          <a:bodyPr lIns="128160" rIns="128160" tIns="128160" bIns="128160" anchor="t">
            <a:noAutofit/>
          </a:bodyPr>
          <a:p>
            <a:pPr>
              <a:lnSpc>
                <a:spcPct val="100000"/>
              </a:lnSpc>
              <a:buNone/>
              <a:tabLst>
                <a:tab algn="l" pos="0"/>
              </a:tabLst>
            </a:pPr>
            <a:r>
              <a:rPr b="1" lang="en" sz="1350" spc="-1" strike="noStrike">
                <a:solidFill>
                  <a:srgbClr val="ffffff"/>
                </a:solidFill>
                <a:latin typeface="IBM Plex Sans"/>
                <a:ea typeface="IBM Plex Sans"/>
              </a:rPr>
              <a:t>Curso de Estadística y Probabilidad</a:t>
            </a:r>
            <a:endParaRPr b="0" lang="en-US" sz="1350" spc="-1" strike="noStrike">
              <a:solidFill>
                <a:srgbClr val="000000"/>
              </a:solidFill>
              <a:latin typeface="Arial"/>
            </a:endParaRPr>
          </a:p>
        </p:txBody>
      </p:sp>
      <p:pic>
        <p:nvPicPr>
          <p:cNvPr id="241" name="Google Shape;336;g230b0e9c36a_0_96" descr=""/>
          <p:cNvPicPr/>
          <p:nvPr/>
        </p:nvPicPr>
        <p:blipFill>
          <a:blip r:embed="rId1"/>
          <a:stretch/>
        </p:blipFill>
        <p:spPr>
          <a:xfrm>
            <a:off x="341640" y="109080"/>
            <a:ext cx="341280" cy="341280"/>
          </a:xfrm>
          <a:prstGeom prst="rect">
            <a:avLst/>
          </a:prstGeom>
          <a:ln w="0">
            <a:noFill/>
          </a:ln>
        </p:spPr>
      </p:pic>
      <p:pic>
        <p:nvPicPr>
          <p:cNvPr id="242" name="Google Shape;337;g230b0e9c36a_0_96" descr=""/>
          <p:cNvPicPr/>
          <p:nvPr/>
        </p:nvPicPr>
        <p:blipFill>
          <a:blip r:embed="rId2"/>
          <a:stretch/>
        </p:blipFill>
        <p:spPr>
          <a:xfrm>
            <a:off x="1995480" y="3007440"/>
            <a:ext cx="3781080" cy="1651680"/>
          </a:xfrm>
          <a:prstGeom prst="rect">
            <a:avLst/>
          </a:prstGeom>
          <a:ln w="0">
            <a:noFill/>
          </a:ln>
        </p:spPr>
      </p:pic>
      <p:pic>
        <p:nvPicPr>
          <p:cNvPr id="243" name="Google Shape;338;g230b0e9c36a_0_96" descr=""/>
          <p:cNvPicPr/>
          <p:nvPr/>
        </p:nvPicPr>
        <p:blipFill>
          <a:blip r:embed="rId3"/>
          <a:stretch/>
        </p:blipFill>
        <p:spPr>
          <a:xfrm>
            <a:off x="2200320" y="5335920"/>
            <a:ext cx="3371400" cy="1741680"/>
          </a:xfrm>
          <a:prstGeom prst="rect">
            <a:avLst/>
          </a:prstGeom>
          <a:ln w="0">
            <a:noFill/>
          </a:ln>
        </p:spPr>
      </p:pic>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PlaceHolder 1"/>
          <p:cNvSpPr>
            <a:spLocks noGrp="1"/>
          </p:cNvSpPr>
          <p:nvPr>
            <p:ph type="subTitle"/>
          </p:nvPr>
        </p:nvSpPr>
        <p:spPr>
          <a:xfrm>
            <a:off x="1221480" y="9579960"/>
            <a:ext cx="5328720" cy="478080"/>
          </a:xfrm>
          <a:prstGeom prst="rect">
            <a:avLst/>
          </a:prstGeom>
          <a:noFill/>
          <a:ln w="0">
            <a:noFill/>
          </a:ln>
        </p:spPr>
        <p:txBody>
          <a:bodyPr lIns="128160" rIns="128160" tIns="128160" bIns="128160" anchor="t">
            <a:normAutofit fontScale="24000"/>
          </a:bodyPr>
          <a:p>
            <a:pPr algn="ctr">
              <a:lnSpc>
                <a:spcPct val="115000"/>
              </a:lnSpc>
              <a:spcAft>
                <a:spcPts val="1701"/>
              </a:spcAft>
              <a:buNone/>
              <a:tabLst>
                <a:tab algn="l" pos="0"/>
              </a:tabLst>
            </a:pPr>
            <a:r>
              <a:rPr b="0" lang="en" sz="5200" spc="-1" strike="noStrike">
                <a:solidFill>
                  <a:srgbClr val="ffffff"/>
                </a:solidFill>
                <a:latin typeface="IBM Plex Sans"/>
                <a:ea typeface="IBM Plex Sans"/>
              </a:rPr>
              <a:t>platzi.com/estadistica</a:t>
            </a:r>
            <a:endParaRPr b="0" lang="en-US" sz="5200" spc="-1" strike="noStrike">
              <a:latin typeface="Arial"/>
            </a:endParaRPr>
          </a:p>
        </p:txBody>
      </p:sp>
      <p:graphicFrame>
        <p:nvGraphicFramePr>
          <p:cNvPr id="245" name="Google Shape;344;g230b0e9c36a_0_110"/>
          <p:cNvGraphicFramePr/>
          <p:nvPr/>
        </p:nvGraphicFramePr>
        <p:xfrm>
          <a:off x="635760" y="1123920"/>
          <a:ext cx="6500520" cy="6859800"/>
        </p:xfrm>
        <a:graphic>
          <a:graphicData uri="http://schemas.openxmlformats.org/drawingml/2006/table">
            <a:tbl>
              <a:tblPr/>
              <a:tblGrid>
                <a:gridCol w="6500520"/>
              </a:tblGrid>
              <a:tr h="6859800">
                <a:tc>
                  <a:txBody>
                    <a:bodyPr lIns="91080" rIns="91080" tIns="91080" bIns="91080" anchor="t">
                      <a:noAutofit/>
                    </a:bodyPr>
                    <a:p>
                      <a:pPr>
                        <a:lnSpc>
                          <a:spcPct val="115000"/>
                        </a:lnSpc>
                        <a:buNone/>
                        <a:tabLst>
                          <a:tab algn="l" pos="0"/>
                        </a:tabLst>
                      </a:pPr>
                      <a:r>
                        <a:rPr b="1" lang="en" sz="1200" spc="-1" strike="noStrike">
                          <a:solidFill>
                            <a:srgbClr val="000000"/>
                          </a:solidFill>
                          <a:latin typeface="Roboto"/>
                          <a:ea typeface="Roboto"/>
                        </a:rPr>
                        <a:t>Ejercicio 24: </a:t>
                      </a:r>
                      <a:endParaRPr b="0" lang="en-US" sz="1200" spc="-1" strike="noStrike">
                        <a:latin typeface="Arial"/>
                      </a:endParaRPr>
                    </a:p>
                    <a:p>
                      <a:pPr>
                        <a:lnSpc>
                          <a:spcPct val="115000"/>
                        </a:lnSpc>
                        <a:spcBef>
                          <a:spcPts val="1701"/>
                        </a:spcBef>
                        <a:buNone/>
                        <a:tabLst>
                          <a:tab algn="l" pos="0"/>
                        </a:tabLst>
                      </a:pPr>
                      <a:r>
                        <a:rPr b="0" lang="en" sz="1000" spc="-1" strike="noStrike">
                          <a:solidFill>
                            <a:srgbClr val="000000"/>
                          </a:solidFill>
                          <a:latin typeface="Roboto"/>
                          <a:ea typeface="Roboto"/>
                        </a:rPr>
                        <a:t>Veamos si podemos usar el teorema de Bayes para encontrar la probabilidad. Primero, tomemos el teorema de Bayes y escríbalo en términos de nuestro problema. Queremos resolver la probabilidad P(senior|futbol), entonces</a:t>
                      </a:r>
                      <a:endParaRPr b="0" lang="en-US" sz="1000" spc="-1" strike="noStrike">
                        <a:latin typeface="Arial"/>
                      </a:endParaRPr>
                    </a:p>
                    <a:p>
                      <a:pPr>
                        <a:lnSpc>
                          <a:spcPct val="115000"/>
                        </a:lnSpc>
                        <a:spcBef>
                          <a:spcPts val="1701"/>
                        </a:spcBef>
                        <a:buNone/>
                        <a:tabLst>
                          <a:tab algn="l" pos="0"/>
                        </a:tabLst>
                      </a:pPr>
                      <a:r>
                        <a:rPr b="0" lang="en" sz="1000" spc="-1" strike="noStrike">
                          <a:solidFill>
                            <a:srgbClr val="000000"/>
                          </a:solidFill>
                          <a:latin typeface="Roboto"/>
                          <a:ea typeface="Roboto"/>
                        </a:rPr>
                        <a:t>P(A|B) =(P(B|A)P(A)) / P(B)  </a:t>
                      </a:r>
                      <a:endParaRPr b="0" lang="en-US" sz="1000" spc="-1" strike="noStrike">
                        <a:latin typeface="Arial"/>
                      </a:endParaRPr>
                    </a:p>
                    <a:p>
                      <a:pPr>
                        <a:lnSpc>
                          <a:spcPct val="115000"/>
                        </a:lnSpc>
                        <a:spcBef>
                          <a:spcPts val="1701"/>
                        </a:spcBef>
                        <a:buNone/>
                        <a:tabLst>
                          <a:tab algn="l" pos="0"/>
                        </a:tabLst>
                      </a:pPr>
                      <a:r>
                        <a:rPr b="0" lang="en" sz="1000" spc="-1" strike="noStrike">
                          <a:solidFill>
                            <a:srgbClr val="000000"/>
                          </a:solidFill>
                          <a:latin typeface="Roboto"/>
                          <a:ea typeface="Roboto"/>
                        </a:rPr>
                        <a:t>P(senior|futbol) =(P(futbol|senior)P(senior)) / P(futbol)  </a:t>
                      </a:r>
                      <a:endParaRPr b="0" lang="en-US" sz="1000" spc="-1" strike="noStrike">
                        <a:latin typeface="Arial"/>
                      </a:endParaRPr>
                    </a:p>
                    <a:p>
                      <a:pPr>
                        <a:lnSpc>
                          <a:spcPct val="115000"/>
                        </a:lnSpc>
                        <a:spcBef>
                          <a:spcPts val="1701"/>
                        </a:spcBef>
                        <a:buNone/>
                        <a:tabLst>
                          <a:tab algn="l" pos="0"/>
                        </a:tabLst>
                      </a:pPr>
                      <a:r>
                        <a:rPr b="0" lang="en" sz="1000" spc="-1" strike="noStrike">
                          <a:solidFill>
                            <a:srgbClr val="000000"/>
                          </a:solidFill>
                          <a:latin typeface="Roboto"/>
                          <a:ea typeface="Roboto"/>
                        </a:rPr>
                        <a:t>Recuerda que la regla de la multiplicación dice que</a:t>
                      </a:r>
                      <a:endParaRPr b="0" lang="en-US" sz="1000" spc="-1" strike="noStrike">
                        <a:latin typeface="Arial"/>
                      </a:endParaRPr>
                    </a:p>
                    <a:p>
                      <a:pPr>
                        <a:lnSpc>
                          <a:spcPct val="115000"/>
                        </a:lnSpc>
                        <a:spcBef>
                          <a:spcPts val="1701"/>
                        </a:spcBef>
                        <a:buNone/>
                        <a:tabLst>
                          <a:tab algn="l" pos="0"/>
                        </a:tabLst>
                      </a:pPr>
                      <a:r>
                        <a:rPr b="0" lang="en" sz="1000" spc="-1" strike="noStrike">
                          <a:solidFill>
                            <a:srgbClr val="000000"/>
                          </a:solidFill>
                          <a:latin typeface="Roboto"/>
                          <a:ea typeface="Roboto"/>
                        </a:rPr>
                        <a:t>P(B y A) = P(B | A) ⋅ P(A).</a:t>
                      </a:r>
                      <a:endParaRPr b="0" lang="en-US" sz="1000" spc="-1" strike="noStrike">
                        <a:latin typeface="Arial"/>
                      </a:endParaRPr>
                    </a:p>
                    <a:p>
                      <a:pPr>
                        <a:lnSpc>
                          <a:spcPct val="115000"/>
                        </a:lnSpc>
                        <a:spcBef>
                          <a:spcPts val="1701"/>
                        </a:spcBef>
                        <a:buNone/>
                        <a:tabLst>
                          <a:tab algn="l" pos="0"/>
                        </a:tabLst>
                      </a:pPr>
                      <a:r>
                        <a:rPr b="0" lang="en" sz="1000" spc="-1" strike="noStrike">
                          <a:solidFill>
                            <a:srgbClr val="000000"/>
                          </a:solidFill>
                          <a:latin typeface="Roboto"/>
                          <a:ea typeface="Roboto"/>
                        </a:rPr>
                        <a:t>Entonces también podemos decir que</a:t>
                      </a:r>
                      <a:endParaRPr b="0" lang="en-US" sz="1000" spc="-1" strike="noStrike">
                        <a:latin typeface="Arial"/>
                      </a:endParaRPr>
                    </a:p>
                    <a:p>
                      <a:pPr>
                        <a:lnSpc>
                          <a:spcPct val="115000"/>
                        </a:lnSpc>
                        <a:spcBef>
                          <a:spcPts val="1701"/>
                        </a:spcBef>
                        <a:buNone/>
                        <a:tabLst>
                          <a:tab algn="l" pos="0"/>
                        </a:tabLst>
                      </a:pPr>
                      <a:r>
                        <a:rPr b="0" lang="en" sz="1000" spc="-1" strike="noStrike">
                          <a:solidFill>
                            <a:srgbClr val="000000"/>
                          </a:solidFill>
                          <a:latin typeface="Roboto"/>
                          <a:ea typeface="Roboto"/>
                        </a:rPr>
                        <a:t>P(futbol y senior) = P(futbol | senior) ⋅ P(senior).</a:t>
                      </a:r>
                      <a:endParaRPr b="0" lang="en-US" sz="1000" spc="-1" strike="noStrike">
                        <a:latin typeface="Arial"/>
                      </a:endParaRPr>
                    </a:p>
                    <a:p>
                      <a:pPr>
                        <a:lnSpc>
                          <a:spcPct val="115000"/>
                        </a:lnSpc>
                        <a:spcBef>
                          <a:spcPts val="1701"/>
                        </a:spcBef>
                        <a:buNone/>
                        <a:tabLst>
                          <a:tab algn="l" pos="0"/>
                        </a:tabLst>
                      </a:pPr>
                      <a:r>
                        <a:rPr b="0" lang="en" sz="1000" spc="-1" strike="noStrike">
                          <a:solidFill>
                            <a:srgbClr val="000000"/>
                          </a:solidFill>
                          <a:latin typeface="Roboto"/>
                          <a:ea typeface="Roboto"/>
                        </a:rPr>
                        <a:t>Entonces podemos usar el Teorema de Bayes.</a:t>
                      </a:r>
                      <a:endParaRPr b="0" lang="en-US" sz="1000" spc="-1" strike="noStrike">
                        <a:latin typeface="Arial"/>
                      </a:endParaRPr>
                    </a:p>
                    <a:p>
                      <a:pPr>
                        <a:lnSpc>
                          <a:spcPct val="115000"/>
                        </a:lnSpc>
                        <a:spcBef>
                          <a:spcPts val="1701"/>
                        </a:spcBef>
                        <a:buNone/>
                        <a:tabLst>
                          <a:tab algn="l" pos="0"/>
                        </a:tabLst>
                      </a:pPr>
                      <a:r>
                        <a:rPr b="0" lang="en" sz="1000" spc="-1" strike="noStrike">
                          <a:solidFill>
                            <a:srgbClr val="000000"/>
                          </a:solidFill>
                          <a:latin typeface="Roboto"/>
                          <a:ea typeface="Roboto"/>
                        </a:rPr>
                        <a:t>P(senior|soccer) = P(soccer y senior) / P(soccer)</a:t>
                      </a:r>
                      <a:endParaRPr b="0" lang="en-US" sz="1000" spc="-1" strike="noStrike">
                        <a:latin typeface="Arial"/>
                      </a:endParaRPr>
                    </a:p>
                    <a:p>
                      <a:pPr>
                        <a:lnSpc>
                          <a:spcPct val="115000"/>
                        </a:lnSpc>
                        <a:spcBef>
                          <a:spcPts val="1701"/>
                        </a:spcBef>
                        <a:buNone/>
                        <a:tabLst>
                          <a:tab algn="l" pos="0"/>
                        </a:tabLst>
                      </a:pPr>
                      <a:r>
                        <a:rPr b="0" lang="en" sz="1000" spc="-1" strike="noStrike">
                          <a:solidFill>
                            <a:srgbClr val="000000"/>
                          </a:solidFill>
                          <a:latin typeface="Roboto"/>
                          <a:ea typeface="Roboto"/>
                        </a:rPr>
                        <a:t>Ahora podemos usar la información que nos han dado para resolver el problema.</a:t>
                      </a:r>
                      <a:endParaRPr b="0" lang="en-US" sz="1000" spc="-1" strike="noStrike">
                        <a:latin typeface="Arial"/>
                      </a:endParaRPr>
                    </a:p>
                    <a:p>
                      <a:pPr>
                        <a:lnSpc>
                          <a:spcPct val="115000"/>
                        </a:lnSpc>
                        <a:spcBef>
                          <a:spcPts val="1701"/>
                        </a:spcBef>
                        <a:buNone/>
                        <a:tabLst>
                          <a:tab algn="l" pos="0"/>
                        </a:tabLst>
                      </a:pPr>
                      <a:r>
                        <a:rPr b="0" lang="en" sz="1000" spc="-1" strike="noStrike">
                          <a:solidFill>
                            <a:srgbClr val="000000"/>
                          </a:solidFill>
                          <a:latin typeface="Roboto"/>
                          <a:ea typeface="Roboto"/>
                        </a:rPr>
                        <a:t>P(fútbol y sénior) = 0,05</a:t>
                      </a:r>
                      <a:endParaRPr b="0" lang="en-US" sz="1000" spc="-1" strike="noStrike">
                        <a:latin typeface="Arial"/>
                      </a:endParaRPr>
                    </a:p>
                    <a:p>
                      <a:pPr>
                        <a:lnSpc>
                          <a:spcPct val="115000"/>
                        </a:lnSpc>
                        <a:spcBef>
                          <a:spcPts val="1701"/>
                        </a:spcBef>
                        <a:buNone/>
                        <a:tabLst>
                          <a:tab algn="l" pos="0"/>
                        </a:tabLst>
                      </a:pPr>
                      <a:r>
                        <a:rPr b="0" lang="en" sz="1000" spc="-1" strike="noStrike">
                          <a:solidFill>
                            <a:srgbClr val="000000"/>
                          </a:solidFill>
                          <a:latin typeface="Roboto"/>
                          <a:ea typeface="Roboto"/>
                        </a:rPr>
                        <a:t>P(jugar al fútbol) = 0,15</a:t>
                      </a:r>
                      <a:endParaRPr b="0" lang="en-US" sz="1000" spc="-1" strike="noStrike">
                        <a:latin typeface="Arial"/>
                      </a:endParaRPr>
                    </a:p>
                    <a:p>
                      <a:pPr>
                        <a:lnSpc>
                          <a:spcPct val="115000"/>
                        </a:lnSpc>
                        <a:spcBef>
                          <a:spcPts val="1701"/>
                        </a:spcBef>
                        <a:buNone/>
                        <a:tabLst>
                          <a:tab algn="l" pos="0"/>
                        </a:tabLst>
                      </a:pPr>
                      <a:r>
                        <a:rPr b="0" lang="en" sz="1000" spc="-1" strike="noStrike">
                          <a:solidFill>
                            <a:srgbClr val="000000"/>
                          </a:solidFill>
                          <a:latin typeface="Roboto"/>
                          <a:ea typeface="Roboto"/>
                        </a:rPr>
                        <a:t>P(senior|fútbol) = 0.05/0.15 = 1/3</a:t>
                      </a:r>
                      <a:endParaRPr b="0" lang="en-US" sz="1000" spc="-1" strike="noStrike">
                        <a:latin typeface="Arial"/>
                      </a:endParaRPr>
                    </a:p>
                    <a:p>
                      <a:pPr>
                        <a:lnSpc>
                          <a:spcPct val="115000"/>
                        </a:lnSpc>
                        <a:spcBef>
                          <a:spcPts val="1701"/>
                        </a:spcBef>
                        <a:spcAft>
                          <a:spcPts val="1701"/>
                        </a:spcAft>
                        <a:buNone/>
                        <a:tabLst>
                          <a:tab algn="l" pos="0"/>
                        </a:tabLst>
                      </a:pPr>
                      <a:r>
                        <a:rPr b="0" lang="en" sz="1000" spc="-1" strike="noStrike">
                          <a:solidFill>
                            <a:srgbClr val="000000"/>
                          </a:solidFill>
                          <a:latin typeface="Roboto"/>
                          <a:ea typeface="Roboto"/>
                        </a:rPr>
                        <a:t>También podríamos haber usado un diagrama de Venn, en lugar del teorema de Bayes, para resolver este problema.</a:t>
                      </a:r>
                      <a:endParaRPr b="0" lang="en-US" sz="10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noFill/>
                  </a:tcPr>
                </a:tc>
              </a:tr>
            </a:tbl>
          </a:graphicData>
        </a:graphic>
      </p:graphicFrame>
      <p:sp>
        <p:nvSpPr>
          <p:cNvPr id="246" name="PlaceHolder 2"/>
          <p:cNvSpPr>
            <a:spLocks noGrp="1"/>
          </p:cNvSpPr>
          <p:nvPr>
            <p:ph type="title"/>
          </p:nvPr>
        </p:nvSpPr>
        <p:spPr>
          <a:xfrm>
            <a:off x="621000" y="40680"/>
            <a:ext cx="5328720" cy="478080"/>
          </a:xfrm>
          <a:prstGeom prst="rect">
            <a:avLst/>
          </a:prstGeom>
          <a:noFill/>
          <a:ln w="0">
            <a:noFill/>
          </a:ln>
        </p:spPr>
        <p:txBody>
          <a:bodyPr lIns="128160" rIns="128160" tIns="128160" bIns="128160" anchor="t">
            <a:noAutofit/>
          </a:bodyPr>
          <a:p>
            <a:pPr>
              <a:lnSpc>
                <a:spcPct val="100000"/>
              </a:lnSpc>
              <a:buNone/>
              <a:tabLst>
                <a:tab algn="l" pos="0"/>
              </a:tabLst>
            </a:pPr>
            <a:r>
              <a:rPr b="1" lang="en" sz="1350" spc="-1" strike="noStrike">
                <a:solidFill>
                  <a:srgbClr val="ffffff"/>
                </a:solidFill>
                <a:latin typeface="IBM Plex Sans"/>
                <a:ea typeface="IBM Plex Sans"/>
              </a:rPr>
              <a:t>Curso de Estadística y Probabilidad</a:t>
            </a:r>
            <a:endParaRPr b="0" lang="en-US" sz="1350" spc="-1" strike="noStrike">
              <a:solidFill>
                <a:srgbClr val="000000"/>
              </a:solidFill>
              <a:latin typeface="Arial"/>
            </a:endParaRPr>
          </a:p>
        </p:txBody>
      </p:sp>
      <p:pic>
        <p:nvPicPr>
          <p:cNvPr id="247" name="Google Shape;346;g230b0e9c36a_0_110" descr=""/>
          <p:cNvPicPr/>
          <p:nvPr/>
        </p:nvPicPr>
        <p:blipFill>
          <a:blip r:embed="rId1"/>
          <a:stretch/>
        </p:blipFill>
        <p:spPr>
          <a:xfrm>
            <a:off x="341640" y="109080"/>
            <a:ext cx="341280" cy="341280"/>
          </a:xfrm>
          <a:prstGeom prst="rect">
            <a:avLst/>
          </a:prstGeom>
          <a:ln w="0">
            <a:noFill/>
          </a:ln>
        </p:spPr>
      </p:pic>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PlaceHolder 1"/>
          <p:cNvSpPr>
            <a:spLocks noGrp="1"/>
          </p:cNvSpPr>
          <p:nvPr>
            <p:ph type="subTitle"/>
          </p:nvPr>
        </p:nvSpPr>
        <p:spPr>
          <a:xfrm>
            <a:off x="1221480" y="9579960"/>
            <a:ext cx="5328720" cy="478080"/>
          </a:xfrm>
          <a:prstGeom prst="rect">
            <a:avLst/>
          </a:prstGeom>
          <a:noFill/>
          <a:ln w="0">
            <a:noFill/>
          </a:ln>
        </p:spPr>
        <p:txBody>
          <a:bodyPr lIns="128160" rIns="128160" tIns="128160" bIns="128160" anchor="t">
            <a:normAutofit fontScale="24000"/>
          </a:bodyPr>
          <a:p>
            <a:pPr algn="ctr">
              <a:lnSpc>
                <a:spcPct val="115000"/>
              </a:lnSpc>
              <a:spcAft>
                <a:spcPts val="1701"/>
              </a:spcAft>
              <a:buNone/>
              <a:tabLst>
                <a:tab algn="l" pos="0"/>
              </a:tabLst>
            </a:pPr>
            <a:r>
              <a:rPr b="0" lang="en" sz="5200" spc="-1" strike="noStrike">
                <a:solidFill>
                  <a:srgbClr val="ffffff"/>
                </a:solidFill>
                <a:latin typeface="IBM Plex Sans"/>
                <a:ea typeface="IBM Plex Sans"/>
              </a:rPr>
              <a:t>platzi.com/estadistica</a:t>
            </a:r>
            <a:endParaRPr b="0" lang="en-US" sz="5200" spc="-1" strike="noStrike">
              <a:latin typeface="Arial"/>
            </a:endParaRPr>
          </a:p>
        </p:txBody>
      </p:sp>
      <p:graphicFrame>
        <p:nvGraphicFramePr>
          <p:cNvPr id="249" name="Google Shape;352;g230b0e9c36a_0_120"/>
          <p:cNvGraphicFramePr/>
          <p:nvPr/>
        </p:nvGraphicFramePr>
        <p:xfrm>
          <a:off x="635760" y="1123920"/>
          <a:ext cx="6500520" cy="8282880"/>
        </p:xfrm>
        <a:graphic>
          <a:graphicData uri="http://schemas.openxmlformats.org/drawingml/2006/table">
            <a:tbl>
              <a:tblPr/>
              <a:tblGrid>
                <a:gridCol w="6500520"/>
              </a:tblGrid>
              <a:tr h="2840400">
                <a:tc>
                  <a:txBody>
                    <a:bodyPr lIns="91080" rIns="91080" tIns="91080" bIns="91080" anchor="t">
                      <a:noAutofit/>
                    </a:bodyPr>
                    <a:p>
                      <a:pPr>
                        <a:lnSpc>
                          <a:spcPct val="115000"/>
                        </a:lnSpc>
                        <a:buNone/>
                        <a:tabLst>
                          <a:tab algn="l" pos="0"/>
                        </a:tabLst>
                      </a:pPr>
                      <a:r>
                        <a:rPr b="1" lang="en" sz="1200" spc="-1" strike="noStrike">
                          <a:solidFill>
                            <a:srgbClr val="000000"/>
                          </a:solidFill>
                          <a:latin typeface="Roboto"/>
                          <a:ea typeface="Roboto"/>
                        </a:rPr>
                        <a:t>Ejercicio 25: </a:t>
                      </a:r>
                      <a:endParaRPr b="0" lang="en-US" sz="1200" spc="-1" strike="noStrike">
                        <a:latin typeface="Arial"/>
                      </a:endParaRPr>
                    </a:p>
                    <a:p>
                      <a:pPr>
                        <a:lnSpc>
                          <a:spcPct val="115000"/>
                        </a:lnSpc>
                        <a:spcBef>
                          <a:spcPts val="1701"/>
                        </a:spcBef>
                        <a:buNone/>
                        <a:tabLst>
                          <a:tab algn="l" pos="0"/>
                        </a:tabLst>
                      </a:pPr>
                      <a:r>
                        <a:rPr b="0" lang="en" sz="1000" spc="-1" strike="noStrike">
                          <a:solidFill>
                            <a:srgbClr val="000000"/>
                          </a:solidFill>
                          <a:latin typeface="Roboto"/>
                          <a:ea typeface="Roboto"/>
                        </a:rPr>
                        <a:t>Calcularemos ambos valores, luego encontraremos la diferencia.</a:t>
                      </a:r>
                      <a:endParaRPr b="0" lang="en-US" sz="1000" spc="-1" strike="noStrike">
                        <a:latin typeface="Arial"/>
                      </a:endParaRPr>
                    </a:p>
                    <a:p>
                      <a:pPr>
                        <a:lnSpc>
                          <a:spcPct val="115000"/>
                        </a:lnSpc>
                        <a:spcBef>
                          <a:spcPts val="1701"/>
                        </a:spcBef>
                        <a:buNone/>
                        <a:tabLst>
                          <a:tab algn="l" pos="0"/>
                        </a:tabLst>
                      </a:pPr>
                      <a:endParaRPr b="0" lang="en-US" sz="1000" spc="-1" strike="noStrike">
                        <a:latin typeface="Arial"/>
                      </a:endParaRPr>
                    </a:p>
                    <a:p>
                      <a:pPr>
                        <a:lnSpc>
                          <a:spcPct val="115000"/>
                        </a:lnSpc>
                        <a:spcBef>
                          <a:spcPts val="1701"/>
                        </a:spcBef>
                        <a:buNone/>
                        <a:tabLst>
                          <a:tab algn="l" pos="0"/>
                        </a:tabLst>
                      </a:pPr>
                      <a:endParaRPr b="0" lang="en-US" sz="1000" spc="-1" strike="noStrike">
                        <a:latin typeface="Arial"/>
                      </a:endParaRPr>
                    </a:p>
                    <a:p>
                      <a:pPr>
                        <a:lnSpc>
                          <a:spcPct val="115000"/>
                        </a:lnSpc>
                        <a:spcBef>
                          <a:spcPts val="1701"/>
                        </a:spcBef>
                        <a:buNone/>
                        <a:tabLst>
                          <a:tab algn="l" pos="0"/>
                        </a:tabLst>
                      </a:pPr>
                      <a:endParaRPr b="0" lang="en-US" sz="1000" spc="-1" strike="noStrike">
                        <a:latin typeface="Arial"/>
                      </a:endParaRPr>
                    </a:p>
                    <a:p>
                      <a:pPr>
                        <a:lnSpc>
                          <a:spcPct val="115000"/>
                        </a:lnSpc>
                        <a:spcBef>
                          <a:spcPts val="1701"/>
                        </a:spcBef>
                        <a:buNone/>
                        <a:tabLst>
                          <a:tab algn="l" pos="0"/>
                        </a:tabLst>
                      </a:pPr>
                      <a:endParaRPr b="0" lang="en-US" sz="1000" spc="-1" strike="noStrike">
                        <a:latin typeface="Arial"/>
                      </a:endParaRPr>
                    </a:p>
                    <a:p>
                      <a:pPr>
                        <a:lnSpc>
                          <a:spcPct val="115000"/>
                        </a:lnSpc>
                        <a:spcBef>
                          <a:spcPts val="1701"/>
                        </a:spcBef>
                        <a:spcAft>
                          <a:spcPts val="1701"/>
                        </a:spcAft>
                        <a:buNone/>
                        <a:tabLst>
                          <a:tab algn="l" pos="0"/>
                        </a:tabLst>
                      </a:pPr>
                      <a:r>
                        <a:rPr b="0" lang="en" sz="1000" spc="-1" strike="noStrike" baseline="-25000">
                          <a:solidFill>
                            <a:srgbClr val="000000"/>
                          </a:solidFill>
                          <a:latin typeface="Roboto"/>
                          <a:ea typeface="Roboto"/>
                        </a:rPr>
                        <a:t>5</a:t>
                      </a:r>
                      <a:r>
                        <a:rPr b="0" lang="en" sz="1000" spc="-1" strike="noStrike">
                          <a:solidFill>
                            <a:srgbClr val="000000"/>
                          </a:solidFill>
                          <a:latin typeface="Roboto"/>
                          <a:ea typeface="Roboto"/>
                        </a:rPr>
                        <a:t>P</a:t>
                      </a:r>
                      <a:r>
                        <a:rPr b="0" lang="en" sz="1000" spc="-1" strike="noStrike" baseline="-25000">
                          <a:solidFill>
                            <a:srgbClr val="000000"/>
                          </a:solidFill>
                          <a:latin typeface="Roboto"/>
                          <a:ea typeface="Roboto"/>
                        </a:rPr>
                        <a:t>2</a:t>
                      </a:r>
                      <a:r>
                        <a:rPr b="0" lang="en" sz="1000" spc="-1" strike="noStrike">
                          <a:solidFill>
                            <a:srgbClr val="000000"/>
                          </a:solidFill>
                          <a:latin typeface="Roboto"/>
                          <a:ea typeface="Roboto"/>
                        </a:rPr>
                        <a:t> es el doble de </a:t>
                      </a:r>
                      <a:r>
                        <a:rPr b="0" lang="en" sz="1000" spc="-1" strike="noStrike" baseline="-25000">
                          <a:solidFill>
                            <a:srgbClr val="000000"/>
                          </a:solidFill>
                          <a:latin typeface="Roboto"/>
                          <a:ea typeface="Roboto"/>
                        </a:rPr>
                        <a:t>5</a:t>
                      </a:r>
                      <a:r>
                        <a:rPr b="0" lang="en" sz="1000" spc="-1" strike="noStrike">
                          <a:solidFill>
                            <a:srgbClr val="000000"/>
                          </a:solidFill>
                          <a:latin typeface="Roboto"/>
                          <a:ea typeface="Roboto"/>
                        </a:rPr>
                        <a:t>C</a:t>
                      </a:r>
                      <a:r>
                        <a:rPr b="0" lang="en" sz="1000" spc="-1" strike="noStrike" baseline="-25000">
                          <a:solidFill>
                            <a:srgbClr val="000000"/>
                          </a:solidFill>
                          <a:latin typeface="Roboto"/>
                          <a:ea typeface="Roboto"/>
                        </a:rPr>
                        <a:t>2</a:t>
                      </a:r>
                      <a:endParaRPr b="0" lang="en-US" sz="10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noFill/>
                  </a:tcPr>
                </a:tc>
              </a:tr>
              <a:tr h="2249640">
                <a:tc>
                  <a:txBody>
                    <a:bodyPr lIns="91080" rIns="91080" tIns="91080" bIns="91080" anchor="t">
                      <a:noAutofit/>
                    </a:bodyPr>
                    <a:p>
                      <a:pPr>
                        <a:lnSpc>
                          <a:spcPct val="115000"/>
                        </a:lnSpc>
                        <a:buNone/>
                        <a:tabLst>
                          <a:tab algn="l" pos="0"/>
                        </a:tabLst>
                      </a:pPr>
                      <a:r>
                        <a:rPr b="1" lang="en" sz="1200" spc="-1" strike="noStrike">
                          <a:solidFill>
                            <a:srgbClr val="000000"/>
                          </a:solidFill>
                          <a:latin typeface="Roboto"/>
                          <a:ea typeface="Roboto"/>
                        </a:rPr>
                        <a:t>Ejercicio 26: </a:t>
                      </a:r>
                      <a:endParaRPr b="0" lang="en-US" sz="1200" spc="-1" strike="noStrike">
                        <a:latin typeface="Arial"/>
                      </a:endParaRPr>
                    </a:p>
                    <a:p>
                      <a:pPr>
                        <a:lnSpc>
                          <a:spcPct val="115000"/>
                        </a:lnSpc>
                        <a:spcBef>
                          <a:spcPts val="1701"/>
                        </a:spcBef>
                        <a:buNone/>
                        <a:tabLst>
                          <a:tab algn="l" pos="0"/>
                        </a:tabLst>
                      </a:pPr>
                      <a:r>
                        <a:rPr b="0" lang="en" sz="1000" spc="-1" strike="noStrike">
                          <a:solidFill>
                            <a:srgbClr val="000000"/>
                          </a:solidFill>
                          <a:latin typeface="Roboto"/>
                          <a:ea typeface="Roboto"/>
                        </a:rPr>
                        <a:t>Como el orden importa, tenemos que calcular las permutaciones. Hay 5 mujeres entre las que podemos elegir y 2 lugares para ubicarlas.</a:t>
                      </a:r>
                      <a:endParaRPr b="0" lang="en-US" sz="1000" spc="-1" strike="noStrike">
                        <a:latin typeface="Arial"/>
                      </a:endParaRPr>
                    </a:p>
                    <a:p>
                      <a:pPr>
                        <a:lnSpc>
                          <a:spcPct val="115000"/>
                        </a:lnSpc>
                        <a:spcBef>
                          <a:spcPts val="1701"/>
                        </a:spcBef>
                        <a:buNone/>
                        <a:tabLst>
                          <a:tab algn="l" pos="0"/>
                        </a:tabLst>
                      </a:pPr>
                      <a:endParaRPr b="0" lang="en-US" sz="1000" spc="-1" strike="noStrike">
                        <a:latin typeface="Arial"/>
                      </a:endParaRPr>
                    </a:p>
                    <a:p>
                      <a:pPr>
                        <a:lnSpc>
                          <a:spcPct val="115000"/>
                        </a:lnSpc>
                        <a:spcBef>
                          <a:spcPts val="1701"/>
                        </a:spcBef>
                        <a:buNone/>
                        <a:tabLst>
                          <a:tab algn="l" pos="0"/>
                        </a:tabLst>
                      </a:pPr>
                      <a:endParaRPr b="0" lang="en-US" sz="1000" spc="-1" strike="noStrike">
                        <a:latin typeface="Arial"/>
                      </a:endParaRPr>
                    </a:p>
                    <a:p>
                      <a:pPr>
                        <a:lnSpc>
                          <a:spcPct val="115000"/>
                        </a:lnSpc>
                        <a:spcBef>
                          <a:spcPts val="1701"/>
                        </a:spcBef>
                        <a:spcAft>
                          <a:spcPts val="1701"/>
                        </a:spcAft>
                        <a:buNone/>
                        <a:tabLst>
                          <a:tab algn="l" pos="0"/>
                        </a:tabLst>
                      </a:pPr>
                      <a:r>
                        <a:rPr b="0" lang="en" sz="1000" spc="-1" strike="noStrike">
                          <a:solidFill>
                            <a:srgbClr val="000000"/>
                          </a:solidFill>
                          <a:latin typeface="Roboto"/>
                          <a:ea typeface="Roboto"/>
                        </a:rPr>
                        <a:t>Hay 20 parejas posibles de capitana/co-capitana.</a:t>
                      </a:r>
                      <a:endParaRPr b="0" lang="en-US" sz="10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noFill/>
                  </a:tcPr>
                </a:tc>
              </a:tr>
              <a:tr h="3192840">
                <a:tc>
                  <a:txBody>
                    <a:bodyPr lIns="91080" rIns="91080" tIns="91080" bIns="91080" anchor="t">
                      <a:noAutofit/>
                    </a:bodyPr>
                    <a:p>
                      <a:pPr>
                        <a:lnSpc>
                          <a:spcPct val="115000"/>
                        </a:lnSpc>
                        <a:buNone/>
                        <a:tabLst>
                          <a:tab algn="l" pos="0"/>
                        </a:tabLst>
                      </a:pPr>
                      <a:r>
                        <a:rPr b="1" lang="en" sz="1200" spc="-1" strike="noStrike">
                          <a:solidFill>
                            <a:srgbClr val="000000"/>
                          </a:solidFill>
                          <a:latin typeface="Roboto"/>
                          <a:ea typeface="Roboto"/>
                        </a:rPr>
                        <a:t>Ejercicio 27: </a:t>
                      </a:r>
                      <a:endParaRPr b="0" lang="en-US" sz="1200" spc="-1" strike="noStrike">
                        <a:latin typeface="Arial"/>
                      </a:endParaRPr>
                    </a:p>
                    <a:p>
                      <a:pPr>
                        <a:lnSpc>
                          <a:spcPct val="115000"/>
                        </a:lnSpc>
                        <a:spcBef>
                          <a:spcPts val="1701"/>
                        </a:spcBef>
                        <a:buNone/>
                        <a:tabLst>
                          <a:tab algn="l" pos="0"/>
                        </a:tabLst>
                      </a:pPr>
                      <a:endParaRPr b="0" lang="en-US" sz="1200" spc="-1" strike="noStrike">
                        <a:latin typeface="Arial"/>
                      </a:endParaRPr>
                    </a:p>
                    <a:p>
                      <a:pPr>
                        <a:lnSpc>
                          <a:spcPct val="115000"/>
                        </a:lnSpc>
                        <a:spcBef>
                          <a:spcPts val="1701"/>
                        </a:spcBef>
                        <a:buNone/>
                        <a:tabLst>
                          <a:tab algn="l" pos="0"/>
                        </a:tabLst>
                      </a:pPr>
                      <a:endParaRPr b="0" lang="en-US" sz="1200" spc="-1" strike="noStrike">
                        <a:latin typeface="Arial"/>
                      </a:endParaRPr>
                    </a:p>
                    <a:p>
                      <a:pPr>
                        <a:lnSpc>
                          <a:spcPct val="115000"/>
                        </a:lnSpc>
                        <a:spcBef>
                          <a:spcPts val="1701"/>
                        </a:spcBef>
                        <a:buNone/>
                        <a:tabLst>
                          <a:tab algn="l" pos="0"/>
                        </a:tabLst>
                      </a:pPr>
                      <a:endParaRPr b="0" lang="en-US" sz="1200" spc="-1" strike="noStrike">
                        <a:latin typeface="Arial"/>
                      </a:endParaRPr>
                    </a:p>
                    <a:p>
                      <a:pPr>
                        <a:lnSpc>
                          <a:spcPct val="115000"/>
                        </a:lnSpc>
                        <a:spcBef>
                          <a:spcPts val="1701"/>
                        </a:spcBef>
                        <a:buNone/>
                        <a:tabLst>
                          <a:tab algn="l" pos="0"/>
                        </a:tabLst>
                      </a:pPr>
                      <a:endParaRPr b="0" lang="en-US" sz="1200" spc="-1" strike="noStrike">
                        <a:latin typeface="Arial"/>
                      </a:endParaRPr>
                    </a:p>
                    <a:p>
                      <a:pPr>
                        <a:lnSpc>
                          <a:spcPct val="115000"/>
                        </a:lnSpc>
                        <a:spcBef>
                          <a:spcPts val="1701"/>
                        </a:spcBef>
                        <a:buNone/>
                        <a:tabLst>
                          <a:tab algn="l" pos="0"/>
                        </a:tabLst>
                      </a:pPr>
                      <a:endParaRPr b="0" lang="en-US" sz="1200" spc="-1" strike="noStrike">
                        <a:latin typeface="Arial"/>
                      </a:endParaRPr>
                    </a:p>
                    <a:p>
                      <a:pPr>
                        <a:lnSpc>
                          <a:spcPct val="115000"/>
                        </a:lnSpc>
                        <a:spcBef>
                          <a:spcPts val="1701"/>
                        </a:spcBef>
                        <a:spcAft>
                          <a:spcPts val="1701"/>
                        </a:spcAft>
                        <a:buNone/>
                        <a:tabLst>
                          <a:tab algn="l" pos="0"/>
                        </a:tabLst>
                      </a:pPr>
                      <a:r>
                        <a:rPr b="0" lang="en" sz="1000" spc="-1" strike="noStrike">
                          <a:solidFill>
                            <a:srgbClr val="000000"/>
                          </a:solidFill>
                          <a:latin typeface="Roboto"/>
                          <a:ea typeface="Roboto"/>
                        </a:rPr>
                        <a:t>Los puntos se elevan de izquierda a derecha y son bastante lineales. Podemos decir que existe una fuerte correlación lineal positiva entre los puntos. No parece haber valores atípicos en los datos.</a:t>
                      </a:r>
                      <a:endParaRPr b="0" lang="en-US" sz="10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noFill/>
                  </a:tcPr>
                </a:tc>
              </a:tr>
            </a:tbl>
          </a:graphicData>
        </a:graphic>
      </p:graphicFrame>
      <p:sp>
        <p:nvSpPr>
          <p:cNvPr id="250" name="PlaceHolder 2"/>
          <p:cNvSpPr>
            <a:spLocks noGrp="1"/>
          </p:cNvSpPr>
          <p:nvPr>
            <p:ph type="title"/>
          </p:nvPr>
        </p:nvSpPr>
        <p:spPr>
          <a:xfrm>
            <a:off x="621000" y="40680"/>
            <a:ext cx="5328720" cy="478080"/>
          </a:xfrm>
          <a:prstGeom prst="rect">
            <a:avLst/>
          </a:prstGeom>
          <a:noFill/>
          <a:ln w="0">
            <a:noFill/>
          </a:ln>
        </p:spPr>
        <p:txBody>
          <a:bodyPr lIns="128160" rIns="128160" tIns="128160" bIns="128160" anchor="t">
            <a:noAutofit/>
          </a:bodyPr>
          <a:p>
            <a:pPr>
              <a:lnSpc>
                <a:spcPct val="100000"/>
              </a:lnSpc>
              <a:buNone/>
              <a:tabLst>
                <a:tab algn="l" pos="0"/>
              </a:tabLst>
            </a:pPr>
            <a:r>
              <a:rPr b="1" lang="en" sz="1350" spc="-1" strike="noStrike">
                <a:solidFill>
                  <a:srgbClr val="ffffff"/>
                </a:solidFill>
                <a:latin typeface="IBM Plex Sans"/>
                <a:ea typeface="IBM Plex Sans"/>
              </a:rPr>
              <a:t>Curso de Estadística y Probabilidad</a:t>
            </a:r>
            <a:endParaRPr b="0" lang="en-US" sz="1350" spc="-1" strike="noStrike">
              <a:solidFill>
                <a:srgbClr val="000000"/>
              </a:solidFill>
              <a:latin typeface="Arial"/>
            </a:endParaRPr>
          </a:p>
        </p:txBody>
      </p:sp>
      <p:pic>
        <p:nvPicPr>
          <p:cNvPr id="251" name="Google Shape;354;g230b0e9c36a_0_120" descr=""/>
          <p:cNvPicPr/>
          <p:nvPr/>
        </p:nvPicPr>
        <p:blipFill>
          <a:blip r:embed="rId1"/>
          <a:stretch/>
        </p:blipFill>
        <p:spPr>
          <a:xfrm>
            <a:off x="341640" y="109080"/>
            <a:ext cx="341280" cy="341280"/>
          </a:xfrm>
          <a:prstGeom prst="rect">
            <a:avLst/>
          </a:prstGeom>
          <a:ln w="0">
            <a:noFill/>
          </a:ln>
        </p:spPr>
      </p:pic>
      <p:pic>
        <p:nvPicPr>
          <p:cNvPr id="252" name="Google Shape;355;g230b0e9c36a_0_120" descr=""/>
          <p:cNvPicPr/>
          <p:nvPr/>
        </p:nvPicPr>
        <p:blipFill>
          <a:blip r:embed="rId2"/>
          <a:stretch/>
        </p:blipFill>
        <p:spPr>
          <a:xfrm>
            <a:off x="1878480" y="2071440"/>
            <a:ext cx="4014720" cy="1166760"/>
          </a:xfrm>
          <a:prstGeom prst="rect">
            <a:avLst/>
          </a:prstGeom>
          <a:ln w="0">
            <a:noFill/>
          </a:ln>
        </p:spPr>
      </p:pic>
      <p:pic>
        <p:nvPicPr>
          <p:cNvPr id="253" name="Google Shape;356;g230b0e9c36a_0_120" descr=""/>
          <p:cNvPicPr/>
          <p:nvPr/>
        </p:nvPicPr>
        <p:blipFill>
          <a:blip r:embed="rId3"/>
          <a:stretch/>
        </p:blipFill>
        <p:spPr>
          <a:xfrm>
            <a:off x="1653480" y="5029200"/>
            <a:ext cx="4465080" cy="600480"/>
          </a:xfrm>
          <a:prstGeom prst="rect">
            <a:avLst/>
          </a:prstGeom>
          <a:ln w="0">
            <a:noFill/>
          </a:ln>
        </p:spPr>
      </p:pic>
      <p:pic>
        <p:nvPicPr>
          <p:cNvPr id="254" name="Google Shape;357;g230b0e9c36a_0_120" descr=""/>
          <p:cNvPicPr/>
          <p:nvPr/>
        </p:nvPicPr>
        <p:blipFill>
          <a:blip r:embed="rId4"/>
          <a:stretch/>
        </p:blipFill>
        <p:spPr>
          <a:xfrm>
            <a:off x="2253600" y="6710040"/>
            <a:ext cx="3264840" cy="1957680"/>
          </a:xfrm>
          <a:prstGeom prst="rect">
            <a:avLst/>
          </a:prstGeom>
          <a:ln w="25400">
            <a:solidFill>
              <a:srgbClr val="ffff00"/>
            </a:solidFill>
            <a:miter/>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subTitle"/>
          </p:nvPr>
        </p:nvSpPr>
        <p:spPr>
          <a:xfrm>
            <a:off x="1221480" y="9579960"/>
            <a:ext cx="5328720" cy="478080"/>
          </a:xfrm>
          <a:prstGeom prst="rect">
            <a:avLst/>
          </a:prstGeom>
          <a:noFill/>
          <a:ln w="0">
            <a:noFill/>
          </a:ln>
        </p:spPr>
        <p:txBody>
          <a:bodyPr lIns="128160" rIns="128160" tIns="128160" bIns="128160" anchor="t">
            <a:normAutofit fontScale="24000"/>
          </a:bodyPr>
          <a:p>
            <a:pPr algn="ctr">
              <a:lnSpc>
                <a:spcPct val="115000"/>
              </a:lnSpc>
              <a:spcAft>
                <a:spcPts val="1701"/>
              </a:spcAft>
              <a:buNone/>
              <a:tabLst>
                <a:tab algn="l" pos="0"/>
              </a:tabLst>
            </a:pPr>
            <a:r>
              <a:rPr b="0" lang="en" sz="5200" spc="-1" strike="noStrike">
                <a:solidFill>
                  <a:srgbClr val="ffffff"/>
                </a:solidFill>
                <a:latin typeface="IBM Plex Sans"/>
                <a:ea typeface="IBM Plex Sans"/>
              </a:rPr>
              <a:t>pla</a:t>
            </a:r>
            <a:r>
              <a:rPr b="0" lang="en" sz="5200" spc="-1" strike="noStrike">
                <a:solidFill>
                  <a:srgbClr val="ffffff"/>
                </a:solidFill>
                <a:latin typeface="IBM Plex Sans"/>
                <a:ea typeface="IBM Plex Sans"/>
              </a:rPr>
              <a:t>tzi.</a:t>
            </a:r>
            <a:r>
              <a:rPr b="0" lang="en" sz="5200" spc="-1" strike="noStrike">
                <a:solidFill>
                  <a:srgbClr val="ffffff"/>
                </a:solidFill>
                <a:latin typeface="IBM Plex Sans"/>
                <a:ea typeface="IBM Plex Sans"/>
              </a:rPr>
              <a:t>co</a:t>
            </a:r>
            <a:r>
              <a:rPr b="0" lang="en" sz="5200" spc="-1" strike="noStrike">
                <a:solidFill>
                  <a:srgbClr val="ffffff"/>
                </a:solidFill>
                <a:latin typeface="IBM Plex Sans"/>
                <a:ea typeface="IBM Plex Sans"/>
              </a:rPr>
              <a:t>m/</a:t>
            </a:r>
            <a:r>
              <a:rPr b="0" lang="en" sz="5200" spc="-1" strike="noStrike">
                <a:solidFill>
                  <a:srgbClr val="ffffff"/>
                </a:solidFill>
                <a:latin typeface="IBM Plex Sans"/>
                <a:ea typeface="IBM Plex Sans"/>
              </a:rPr>
              <a:t>est</a:t>
            </a:r>
            <a:r>
              <a:rPr b="0" lang="en" sz="5200" spc="-1" strike="noStrike">
                <a:solidFill>
                  <a:srgbClr val="ffffff"/>
                </a:solidFill>
                <a:latin typeface="IBM Plex Sans"/>
                <a:ea typeface="IBM Plex Sans"/>
              </a:rPr>
              <a:t>adi</a:t>
            </a:r>
            <a:r>
              <a:rPr b="0" lang="en" sz="5200" spc="-1" strike="noStrike">
                <a:solidFill>
                  <a:srgbClr val="ffffff"/>
                </a:solidFill>
                <a:latin typeface="IBM Plex Sans"/>
                <a:ea typeface="IBM Plex Sans"/>
              </a:rPr>
              <a:t>stic</a:t>
            </a:r>
            <a:r>
              <a:rPr b="0" lang="en" sz="5200" spc="-1" strike="noStrike">
                <a:solidFill>
                  <a:srgbClr val="ffffff"/>
                </a:solidFill>
                <a:latin typeface="IBM Plex Sans"/>
                <a:ea typeface="IBM Plex Sans"/>
              </a:rPr>
              <a:t>a</a:t>
            </a:r>
            <a:endParaRPr b="0" lang="en-US" sz="5200" spc="-1" strike="noStrike">
              <a:latin typeface="Arial"/>
            </a:endParaRPr>
          </a:p>
        </p:txBody>
      </p:sp>
      <p:graphicFrame>
        <p:nvGraphicFramePr>
          <p:cNvPr id="97" name="Google Shape;64;g230b0e9b9b5_1_41"/>
          <p:cNvGraphicFramePr/>
          <p:nvPr/>
        </p:nvGraphicFramePr>
        <p:xfrm>
          <a:off x="635760" y="1123920"/>
          <a:ext cx="6500520" cy="5583600"/>
        </p:xfrm>
        <a:graphic>
          <a:graphicData uri="http://schemas.openxmlformats.org/drawingml/2006/table">
            <a:tbl>
              <a:tblPr/>
              <a:tblGrid>
                <a:gridCol w="6500520"/>
              </a:tblGrid>
              <a:tr h="721800">
                <a:tc>
                  <a:txBody>
                    <a:bodyPr lIns="91080" rIns="91080" tIns="91080" bIns="91080" anchor="t">
                      <a:noAutofit/>
                    </a:bodyPr>
                    <a:p>
                      <a:pPr>
                        <a:lnSpc>
                          <a:spcPct val="115000"/>
                        </a:lnSpc>
                        <a:spcAft>
                          <a:spcPts val="1701"/>
                        </a:spcAft>
                        <a:buNone/>
                        <a:tabLst>
                          <a:tab algn="l" pos="0"/>
                        </a:tabLst>
                      </a:pPr>
                      <a:r>
                        <a:rPr b="1" lang="en" sz="1600" spc="-1" strike="noStrike">
                          <a:solidFill>
                            <a:srgbClr val="000000"/>
                          </a:solidFill>
                          <a:latin typeface="Roboto"/>
                          <a:ea typeface="Roboto"/>
                        </a:rPr>
                        <a:t>Clase: ¿Qué es la frecuencia estadística y con qué se come?</a:t>
                      </a:r>
                      <a:endParaRPr b="0" lang="en-US" sz="16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solidFill>
                      <a:srgbClr val="d9ead3"/>
                    </a:solidFill>
                  </a:tcPr>
                </a:tc>
              </a:tr>
              <a:tr h="1822680">
                <a:tc>
                  <a:txBody>
                    <a:bodyPr lIns="91080" rIns="91080" tIns="91080" bIns="91080" anchor="t">
                      <a:noAutofit/>
                    </a:bodyPr>
                    <a:p>
                      <a:pPr>
                        <a:lnSpc>
                          <a:spcPct val="115000"/>
                        </a:lnSpc>
                        <a:buNone/>
                        <a:tabLst>
                          <a:tab algn="l" pos="0"/>
                        </a:tabLst>
                      </a:pPr>
                      <a:r>
                        <a:rPr b="1" lang="en" sz="1200" spc="-1" strike="noStrike">
                          <a:solidFill>
                            <a:srgbClr val="000000"/>
                          </a:solidFill>
                          <a:latin typeface="Roboto"/>
                          <a:ea typeface="Roboto"/>
                        </a:rPr>
                        <a:t>Ejercicio 4: </a:t>
                      </a:r>
                      <a:endParaRPr b="0" lang="en-US" sz="1200" spc="-1" strike="noStrike">
                        <a:latin typeface="Arial"/>
                      </a:endParaRPr>
                    </a:p>
                    <a:p>
                      <a:pPr>
                        <a:lnSpc>
                          <a:spcPct val="115000"/>
                        </a:lnSpc>
                        <a:spcBef>
                          <a:spcPts val="1701"/>
                        </a:spcBef>
                        <a:buNone/>
                        <a:tabLst>
                          <a:tab algn="l" pos="0"/>
                        </a:tabLst>
                      </a:pPr>
                      <a:r>
                        <a:rPr b="0" lang="en" sz="1200" spc="-1" strike="noStrike">
                          <a:solidFill>
                            <a:srgbClr val="000000"/>
                          </a:solidFill>
                          <a:latin typeface="Roboto"/>
                          <a:ea typeface="Roboto"/>
                        </a:rPr>
                        <a:t>El número de colores en un estuche de varios estudiantes de kinder es: 5,2,6,6,10,12,16,14,16,15,17,18,17,17,18.</a:t>
                      </a:r>
                      <a:endParaRPr b="0" lang="en-US" sz="1200" spc="-1" strike="noStrike">
                        <a:latin typeface="Arial"/>
                      </a:endParaRPr>
                    </a:p>
                    <a:p>
                      <a:pPr>
                        <a:lnSpc>
                          <a:spcPct val="115000"/>
                        </a:lnSpc>
                        <a:spcBef>
                          <a:spcPts val="1701"/>
                        </a:spcBef>
                        <a:spcAft>
                          <a:spcPts val="1701"/>
                        </a:spcAft>
                        <a:buNone/>
                        <a:tabLst>
                          <a:tab algn="l" pos="0"/>
                        </a:tabLst>
                      </a:pPr>
                      <a:r>
                        <a:rPr b="0" lang="en" sz="1200" spc="-1" strike="noStrike">
                          <a:solidFill>
                            <a:srgbClr val="000000"/>
                          </a:solidFill>
                          <a:latin typeface="Roboto"/>
                          <a:ea typeface="Roboto"/>
                        </a:rPr>
                        <a:t>Completa la tabla de frecuencia y frecuencia relativa para los datos. Utilízala para crear un histograma de frecuencias.</a:t>
                      </a:r>
                      <a:endParaRPr b="0" lang="en-US" sz="12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noFill/>
                  </a:tcPr>
                </a:tc>
              </a:tr>
              <a:tr h="3333960">
                <a:tc>
                  <a:txBody>
                    <a:bodyPr lIns="91080" rIns="91080" tIns="91080" bIns="91080" anchor="t">
                      <a:noAutofit/>
                    </a:bodyPr>
                    <a:p>
                      <a:pPr>
                        <a:lnSpc>
                          <a:spcPct val="115000"/>
                        </a:lnSpc>
                        <a:buNone/>
                        <a:tabLst>
                          <a:tab algn="l" pos="0"/>
                        </a:tabLst>
                      </a:pPr>
                      <a:r>
                        <a:rPr b="1" lang="en" sz="1200" spc="-1" strike="noStrike">
                          <a:solidFill>
                            <a:srgbClr val="000000"/>
                          </a:solidFill>
                          <a:latin typeface="Roboto"/>
                          <a:ea typeface="Roboto"/>
                        </a:rPr>
                        <a:t>Respuesta:</a:t>
                      </a:r>
                      <a:r>
                        <a:rPr b="0" lang="en" sz="1400" spc="-1" strike="noStrike">
                          <a:solidFill>
                            <a:srgbClr val="000000"/>
                          </a:solidFill>
                          <a:latin typeface="Arial"/>
                          <a:ea typeface="Arial"/>
                        </a:rPr>
                        <a:t> </a:t>
                      </a:r>
                      <a:endParaRPr b="0" lang="en-US" sz="1400" spc="-1" strike="noStrike">
                        <a:latin typeface="Arial"/>
                      </a:endParaRPr>
                    </a:p>
                    <a:p>
                      <a:pPr>
                        <a:lnSpc>
                          <a:spcPct val="115000"/>
                        </a:lnSpc>
                        <a:spcBef>
                          <a:spcPts val="1701"/>
                        </a:spcBef>
                        <a:spcAft>
                          <a:spcPts val="1701"/>
                        </a:spcAft>
                        <a:buNone/>
                        <a:tabLst>
                          <a:tab algn="l" pos="0"/>
                        </a:tabLst>
                      </a:pPr>
                      <a:endParaRPr b="0" lang="en-US" sz="14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noFill/>
                  </a:tcPr>
                </a:tc>
              </a:tr>
            </a:tbl>
          </a:graphicData>
        </a:graphic>
      </p:graphicFrame>
      <p:sp>
        <p:nvSpPr>
          <p:cNvPr id="98" name="PlaceHolder 2"/>
          <p:cNvSpPr>
            <a:spLocks noGrp="1"/>
          </p:cNvSpPr>
          <p:nvPr>
            <p:ph type="title"/>
          </p:nvPr>
        </p:nvSpPr>
        <p:spPr>
          <a:xfrm>
            <a:off x="621000" y="40680"/>
            <a:ext cx="5328720" cy="478080"/>
          </a:xfrm>
          <a:prstGeom prst="rect">
            <a:avLst/>
          </a:prstGeom>
          <a:noFill/>
          <a:ln w="0">
            <a:noFill/>
          </a:ln>
        </p:spPr>
        <p:txBody>
          <a:bodyPr lIns="128160" rIns="128160" tIns="128160" bIns="128160" anchor="t">
            <a:noAutofit/>
          </a:bodyPr>
          <a:p>
            <a:pPr>
              <a:lnSpc>
                <a:spcPct val="100000"/>
              </a:lnSpc>
              <a:buNone/>
              <a:tabLst>
                <a:tab algn="l" pos="0"/>
              </a:tabLst>
            </a:pPr>
            <a:r>
              <a:rPr b="1" lang="en" sz="1350" spc="-1" strike="noStrike">
                <a:solidFill>
                  <a:srgbClr val="ffffff"/>
                </a:solidFill>
                <a:latin typeface="IBM Plex Sans"/>
                <a:ea typeface="IBM Plex Sans"/>
              </a:rPr>
              <a:t>Curso de </a:t>
            </a:r>
            <a:r>
              <a:rPr b="1" lang="en" sz="1350" spc="-1" strike="noStrike">
                <a:solidFill>
                  <a:srgbClr val="ffffff"/>
                </a:solidFill>
                <a:latin typeface="IBM Plex Sans"/>
                <a:ea typeface="IBM Plex Sans"/>
              </a:rPr>
              <a:t>Estadística </a:t>
            </a:r>
            <a:r>
              <a:rPr b="1" lang="en" sz="1350" spc="-1" strike="noStrike">
                <a:solidFill>
                  <a:srgbClr val="ffffff"/>
                </a:solidFill>
                <a:latin typeface="IBM Plex Sans"/>
                <a:ea typeface="IBM Plex Sans"/>
              </a:rPr>
              <a:t>y </a:t>
            </a:r>
            <a:r>
              <a:rPr b="1" lang="en" sz="1350" spc="-1" strike="noStrike">
                <a:solidFill>
                  <a:srgbClr val="ffffff"/>
                </a:solidFill>
                <a:latin typeface="IBM Plex Sans"/>
                <a:ea typeface="IBM Plex Sans"/>
              </a:rPr>
              <a:t>Probabilidad</a:t>
            </a:r>
            <a:endParaRPr b="0" lang="en-US" sz="1350" spc="-1" strike="noStrike">
              <a:solidFill>
                <a:srgbClr val="000000"/>
              </a:solidFill>
              <a:latin typeface="Arial"/>
            </a:endParaRPr>
          </a:p>
        </p:txBody>
      </p:sp>
      <p:pic>
        <p:nvPicPr>
          <p:cNvPr id="99" name="Google Shape;66;g230b0e9b9b5_1_41" descr=""/>
          <p:cNvPicPr/>
          <p:nvPr/>
        </p:nvPicPr>
        <p:blipFill>
          <a:blip r:embed="rId1"/>
          <a:stretch/>
        </p:blipFill>
        <p:spPr>
          <a:xfrm>
            <a:off x="341640" y="109080"/>
            <a:ext cx="341280" cy="341280"/>
          </a:xfrm>
          <a:prstGeom prst="rect">
            <a:avLst/>
          </a:prstGeom>
          <a:ln w="0">
            <a:noFill/>
          </a:ln>
        </p:spPr>
      </p:pic>
      <p:graphicFrame>
        <p:nvGraphicFramePr>
          <p:cNvPr id="100" name="Google Shape;67;g230b0e9b9b5_1_41"/>
          <p:cNvGraphicFramePr/>
          <p:nvPr/>
        </p:nvGraphicFramePr>
        <p:xfrm>
          <a:off x="971640" y="3886200"/>
          <a:ext cx="2673360" cy="1866600"/>
        </p:xfrm>
        <a:graphic>
          <a:graphicData uri="http://schemas.openxmlformats.org/drawingml/2006/table">
            <a:tbl>
              <a:tblPr/>
              <a:tblGrid>
                <a:gridCol w="681840"/>
                <a:gridCol w="959760"/>
                <a:gridCol w="1031760"/>
              </a:tblGrid>
              <a:tr h="501480">
                <a:tc>
                  <a:txBody>
                    <a:bodyPr lIns="50760" rIns="50760" tIns="63360" bIns="63360" anchor="b">
                      <a:noAutofit/>
                    </a:bodyPr>
                    <a:p>
                      <a:pPr>
                        <a:lnSpc>
                          <a:spcPct val="115000"/>
                        </a:lnSpc>
                        <a:buNone/>
                        <a:tabLst>
                          <a:tab algn="l" pos="0"/>
                        </a:tabLst>
                      </a:pPr>
                      <a:r>
                        <a:rPr b="1" lang="en" sz="1100" spc="-1" strike="noStrike">
                          <a:solidFill>
                            <a:srgbClr val="ffffff"/>
                          </a:solidFill>
                          <a:latin typeface="IBM Plex Sans"/>
                          <a:ea typeface="IBM Plex Sans"/>
                        </a:rPr>
                        <a:t>Colores</a:t>
                      </a:r>
                      <a:endParaRPr b="0" lang="en-US" sz="1100" spc="-1" strike="noStrike">
                        <a:latin typeface="Arial"/>
                      </a:endParaRPr>
                    </a:p>
                  </a:txBody>
                  <a:tcPr anchor="b" marL="50760" marR="50760">
                    <a:lnL w="9360">
                      <a:solidFill>
                        <a:srgbClr val="8ea9db"/>
                      </a:solidFill>
                    </a:lnL>
                    <a:lnR>
                      <a:noFill/>
                    </a:lnR>
                    <a:lnT w="9360">
                      <a:solidFill>
                        <a:srgbClr val="8ea9db"/>
                      </a:solidFill>
                    </a:lnT>
                    <a:lnB>
                      <a:noFill/>
                    </a:lnB>
                    <a:solidFill>
                      <a:srgbClr val="4472c4"/>
                    </a:solidFill>
                  </a:tcPr>
                </a:tc>
                <a:tc>
                  <a:txBody>
                    <a:bodyPr lIns="50760" rIns="50760" tIns="63360" bIns="63360" anchor="b">
                      <a:noAutofit/>
                    </a:bodyPr>
                    <a:p>
                      <a:pPr>
                        <a:lnSpc>
                          <a:spcPct val="115000"/>
                        </a:lnSpc>
                        <a:buNone/>
                        <a:tabLst>
                          <a:tab algn="l" pos="0"/>
                        </a:tabLst>
                      </a:pPr>
                      <a:r>
                        <a:rPr b="1" lang="en" sz="1100" spc="-1" strike="noStrike">
                          <a:solidFill>
                            <a:srgbClr val="ffffff"/>
                          </a:solidFill>
                          <a:latin typeface="IBM Plex Sans"/>
                          <a:ea typeface="IBM Plex Sans"/>
                        </a:rPr>
                        <a:t>Frecuencia</a:t>
                      </a:r>
                      <a:endParaRPr b="0" lang="en-US" sz="1100" spc="-1" strike="noStrike">
                        <a:latin typeface="Arial"/>
                      </a:endParaRPr>
                    </a:p>
                  </a:txBody>
                  <a:tcPr anchor="b" marL="50760" marR="50760">
                    <a:lnL>
                      <a:noFill/>
                    </a:lnL>
                    <a:lnR>
                      <a:noFill/>
                    </a:lnR>
                    <a:lnT w="9360">
                      <a:solidFill>
                        <a:srgbClr val="8ea9db"/>
                      </a:solidFill>
                    </a:lnT>
                    <a:lnB>
                      <a:noFill/>
                    </a:lnB>
                    <a:solidFill>
                      <a:srgbClr val="4472c4"/>
                    </a:solidFill>
                  </a:tcPr>
                </a:tc>
                <a:tc>
                  <a:txBody>
                    <a:bodyPr lIns="50760" rIns="50760" tIns="63360" bIns="63360" anchor="b">
                      <a:noAutofit/>
                    </a:bodyPr>
                    <a:p>
                      <a:pPr>
                        <a:lnSpc>
                          <a:spcPct val="115000"/>
                        </a:lnSpc>
                        <a:buNone/>
                        <a:tabLst>
                          <a:tab algn="l" pos="0"/>
                        </a:tabLst>
                      </a:pPr>
                      <a:r>
                        <a:rPr b="1" lang="en" sz="1100" spc="-1" strike="noStrike">
                          <a:solidFill>
                            <a:srgbClr val="ffffff"/>
                          </a:solidFill>
                          <a:latin typeface="IBM Plex Sans"/>
                          <a:ea typeface="IBM Plex Sans"/>
                        </a:rPr>
                        <a:t>Frecuencia relativa</a:t>
                      </a:r>
                      <a:endParaRPr b="0" lang="en-US" sz="1100" spc="-1" strike="noStrike">
                        <a:latin typeface="Arial"/>
                      </a:endParaRPr>
                    </a:p>
                  </a:txBody>
                  <a:tcPr anchor="b" marL="50760" marR="50760">
                    <a:lnL>
                      <a:noFill/>
                    </a:lnL>
                    <a:lnR w="9360">
                      <a:solidFill>
                        <a:srgbClr val="8ea9db"/>
                      </a:solidFill>
                    </a:lnR>
                    <a:lnT w="9360">
                      <a:solidFill>
                        <a:srgbClr val="8ea9db"/>
                      </a:solidFill>
                    </a:lnT>
                    <a:lnB>
                      <a:noFill/>
                    </a:lnB>
                    <a:solidFill>
                      <a:srgbClr val="4472c4"/>
                    </a:solidFill>
                  </a:tcPr>
                </a:tc>
              </a:tr>
              <a:tr h="332280">
                <a:tc>
                  <a:txBody>
                    <a:bodyPr lIns="50760" rIns="50760" tIns="63360" bIns="63360" anchor="b">
                      <a:noAutofit/>
                    </a:bodyPr>
                    <a:p>
                      <a:pPr>
                        <a:lnSpc>
                          <a:spcPct val="115000"/>
                        </a:lnSpc>
                        <a:buNone/>
                        <a:tabLst>
                          <a:tab algn="l" pos="0"/>
                        </a:tabLst>
                      </a:pPr>
                      <a:r>
                        <a:rPr b="0" lang="en" sz="1200" spc="-1" strike="noStrike">
                          <a:solidFill>
                            <a:srgbClr val="000000"/>
                          </a:solidFill>
                          <a:latin typeface="IBM Plex Sans"/>
                          <a:ea typeface="IBM Plex Sans"/>
                        </a:rPr>
                        <a:t>1 - 5</a:t>
                      </a:r>
                      <a:endParaRPr b="0" lang="en-US" sz="1200" spc="-1" strike="noStrike">
                        <a:latin typeface="Arial"/>
                      </a:endParaRPr>
                    </a:p>
                  </a:txBody>
                  <a:tcPr anchor="b" marL="50760" marR="50760">
                    <a:lnL w="9360">
                      <a:solidFill>
                        <a:srgbClr val="8ea9db"/>
                      </a:solidFill>
                    </a:lnL>
                    <a:lnR>
                      <a:noFill/>
                    </a:lnR>
                    <a:lnT>
                      <a:noFill/>
                    </a:lnT>
                    <a:lnB>
                      <a:noFill/>
                    </a:lnB>
                    <a:solidFill>
                      <a:srgbClr val="d9e1f2"/>
                    </a:solidFill>
                  </a:tcPr>
                </a:tc>
                <a:tc>
                  <a:tcPr anchor="b" marL="50760" marR="50760">
                    <a:lnL>
                      <a:noFill/>
                    </a:lnL>
                    <a:lnR>
                      <a:noFill/>
                    </a:lnR>
                    <a:lnT>
                      <a:noFill/>
                    </a:lnT>
                    <a:lnB>
                      <a:noFill/>
                    </a:lnB>
                    <a:solidFill>
                      <a:srgbClr val="d9e1f2"/>
                    </a:solidFill>
                  </a:tcPr>
                </a:tc>
                <a:tc>
                  <a:tcPr anchor="b" marL="50760" marR="50760">
                    <a:lnL>
                      <a:noFill/>
                    </a:lnL>
                    <a:lnR w="9360">
                      <a:solidFill>
                        <a:srgbClr val="8ea9db"/>
                      </a:solidFill>
                    </a:lnR>
                    <a:lnT>
                      <a:noFill/>
                    </a:lnT>
                    <a:lnB>
                      <a:noFill/>
                    </a:lnB>
                    <a:solidFill>
                      <a:srgbClr val="d9e1f2"/>
                    </a:solidFill>
                  </a:tcPr>
                </a:tc>
              </a:tr>
              <a:tr h="332280">
                <a:tc>
                  <a:txBody>
                    <a:bodyPr lIns="50760" rIns="50760" tIns="63360" bIns="63360" anchor="b">
                      <a:noAutofit/>
                    </a:bodyPr>
                    <a:p>
                      <a:pPr>
                        <a:lnSpc>
                          <a:spcPct val="115000"/>
                        </a:lnSpc>
                        <a:buNone/>
                        <a:tabLst>
                          <a:tab algn="l" pos="0"/>
                        </a:tabLst>
                      </a:pPr>
                      <a:r>
                        <a:rPr b="0" lang="en" sz="1200" spc="-1" strike="noStrike">
                          <a:solidFill>
                            <a:srgbClr val="000000"/>
                          </a:solidFill>
                          <a:latin typeface="IBM Plex Sans"/>
                          <a:ea typeface="IBM Plex Sans"/>
                        </a:rPr>
                        <a:t>6 - 10</a:t>
                      </a:r>
                      <a:endParaRPr b="0" lang="en-US" sz="1200" spc="-1" strike="noStrike">
                        <a:latin typeface="Arial"/>
                      </a:endParaRPr>
                    </a:p>
                  </a:txBody>
                  <a:tcPr anchor="b" marL="50760" marR="50760">
                    <a:lnL w="9360">
                      <a:solidFill>
                        <a:srgbClr val="8ea9db"/>
                      </a:solidFill>
                    </a:lnL>
                    <a:lnR>
                      <a:noFill/>
                    </a:lnR>
                    <a:lnT>
                      <a:noFill/>
                    </a:lnT>
                    <a:lnB>
                      <a:noFill/>
                    </a:lnB>
                    <a:noFill/>
                  </a:tcPr>
                </a:tc>
                <a:tc>
                  <a:tcPr anchor="b" marL="50760" marR="50760">
                    <a:lnL>
                      <a:noFill/>
                    </a:lnL>
                    <a:lnR>
                      <a:noFill/>
                    </a:lnR>
                    <a:lnT>
                      <a:noFill/>
                    </a:lnT>
                    <a:lnB>
                      <a:noFill/>
                    </a:lnB>
                    <a:noFill/>
                  </a:tcPr>
                </a:tc>
                <a:tc>
                  <a:tcPr anchor="b" marL="50760" marR="50760">
                    <a:lnL>
                      <a:noFill/>
                    </a:lnL>
                    <a:lnR w="9360">
                      <a:solidFill>
                        <a:srgbClr val="8ea9db"/>
                      </a:solidFill>
                    </a:lnR>
                    <a:lnT>
                      <a:noFill/>
                    </a:lnT>
                    <a:lnB>
                      <a:noFill/>
                    </a:lnB>
                    <a:noFill/>
                  </a:tcPr>
                </a:tc>
              </a:tr>
              <a:tr h="332280">
                <a:tc>
                  <a:txBody>
                    <a:bodyPr lIns="50760" rIns="50760" tIns="63360" bIns="63360" anchor="b">
                      <a:noAutofit/>
                    </a:bodyPr>
                    <a:p>
                      <a:pPr>
                        <a:lnSpc>
                          <a:spcPct val="115000"/>
                        </a:lnSpc>
                        <a:buNone/>
                        <a:tabLst>
                          <a:tab algn="l" pos="0"/>
                        </a:tabLst>
                      </a:pPr>
                      <a:r>
                        <a:rPr b="0" lang="en" sz="1200" spc="-1" strike="noStrike">
                          <a:solidFill>
                            <a:srgbClr val="000000"/>
                          </a:solidFill>
                          <a:latin typeface="IBM Plex Sans"/>
                          <a:ea typeface="IBM Plex Sans"/>
                        </a:rPr>
                        <a:t>11 - 15</a:t>
                      </a:r>
                      <a:endParaRPr b="0" lang="en-US" sz="1200" spc="-1" strike="noStrike">
                        <a:latin typeface="Arial"/>
                      </a:endParaRPr>
                    </a:p>
                  </a:txBody>
                  <a:tcPr anchor="b" marL="50760" marR="50760">
                    <a:lnL w="9360">
                      <a:solidFill>
                        <a:srgbClr val="8ea9db"/>
                      </a:solidFill>
                    </a:lnL>
                    <a:lnR>
                      <a:noFill/>
                    </a:lnR>
                    <a:lnT>
                      <a:noFill/>
                    </a:lnT>
                    <a:lnB>
                      <a:noFill/>
                    </a:lnB>
                    <a:solidFill>
                      <a:srgbClr val="d9e1f2"/>
                    </a:solidFill>
                  </a:tcPr>
                </a:tc>
                <a:tc>
                  <a:tcPr anchor="b" marL="50760" marR="50760">
                    <a:lnL>
                      <a:noFill/>
                    </a:lnL>
                    <a:lnR>
                      <a:noFill/>
                    </a:lnR>
                    <a:lnT>
                      <a:noFill/>
                    </a:lnT>
                    <a:lnB>
                      <a:noFill/>
                    </a:lnB>
                    <a:solidFill>
                      <a:srgbClr val="d9e1f2"/>
                    </a:solidFill>
                  </a:tcPr>
                </a:tc>
                <a:tc>
                  <a:tcPr anchor="b" marL="50760" marR="50760">
                    <a:lnL>
                      <a:noFill/>
                    </a:lnL>
                    <a:lnR w="9360">
                      <a:solidFill>
                        <a:srgbClr val="8ea9db"/>
                      </a:solidFill>
                    </a:lnR>
                    <a:lnT>
                      <a:noFill/>
                    </a:lnT>
                    <a:lnB>
                      <a:noFill/>
                    </a:lnB>
                    <a:solidFill>
                      <a:srgbClr val="d9e1f2"/>
                    </a:solidFill>
                  </a:tcPr>
                </a:tc>
              </a:tr>
              <a:tr h="332280">
                <a:tc>
                  <a:txBody>
                    <a:bodyPr lIns="50760" rIns="50760" tIns="63360" bIns="63360" anchor="b">
                      <a:noAutofit/>
                    </a:bodyPr>
                    <a:p>
                      <a:pPr>
                        <a:lnSpc>
                          <a:spcPct val="115000"/>
                        </a:lnSpc>
                        <a:buNone/>
                        <a:tabLst>
                          <a:tab algn="l" pos="0"/>
                        </a:tabLst>
                      </a:pPr>
                      <a:r>
                        <a:rPr b="0" lang="en" sz="1200" spc="-1" strike="noStrike">
                          <a:solidFill>
                            <a:srgbClr val="000000"/>
                          </a:solidFill>
                          <a:latin typeface="IBM Plex Sans"/>
                          <a:ea typeface="IBM Plex Sans"/>
                        </a:rPr>
                        <a:t>16 - 20</a:t>
                      </a:r>
                      <a:endParaRPr b="0" lang="en-US" sz="1200" spc="-1" strike="noStrike">
                        <a:latin typeface="Arial"/>
                      </a:endParaRPr>
                    </a:p>
                  </a:txBody>
                  <a:tcPr anchor="b" marL="50760" marR="50760">
                    <a:lnL w="9360">
                      <a:solidFill>
                        <a:srgbClr val="8ea9db"/>
                      </a:solidFill>
                    </a:lnL>
                    <a:lnR>
                      <a:noFill/>
                    </a:lnR>
                    <a:lnT>
                      <a:noFill/>
                    </a:lnT>
                    <a:lnB>
                      <a:noFill/>
                    </a:lnB>
                    <a:noFill/>
                  </a:tcPr>
                </a:tc>
                <a:tc>
                  <a:tcPr anchor="b" marL="50760" marR="50760">
                    <a:lnL>
                      <a:noFill/>
                    </a:lnL>
                    <a:lnR>
                      <a:noFill/>
                    </a:lnR>
                    <a:lnT>
                      <a:noFill/>
                    </a:lnT>
                    <a:lnB>
                      <a:noFill/>
                    </a:lnB>
                    <a:noFill/>
                  </a:tcPr>
                </a:tc>
                <a:tc>
                  <a:tcPr anchor="b" marL="50760" marR="50760">
                    <a:lnL>
                      <a:noFill/>
                    </a:lnL>
                    <a:lnR w="9360">
                      <a:solidFill>
                        <a:srgbClr val="8ea9db"/>
                      </a:solidFill>
                    </a:lnR>
                    <a:lnT>
                      <a:noFill/>
                    </a:lnT>
                    <a:lnB>
                      <a:noFill/>
                    </a:lnB>
                    <a:noFill/>
                  </a:tcPr>
                </a:tc>
              </a:tr>
              <a:tr h="332280">
                <a:tc>
                  <a:txBody>
                    <a:bodyPr lIns="50760" rIns="50760" tIns="63360" bIns="63360" anchor="b">
                      <a:noAutofit/>
                    </a:bodyPr>
                    <a:p>
                      <a:pPr>
                        <a:lnSpc>
                          <a:spcPct val="115000"/>
                        </a:lnSpc>
                        <a:buNone/>
                        <a:tabLst>
                          <a:tab algn="l" pos="0"/>
                        </a:tabLst>
                      </a:pPr>
                      <a:r>
                        <a:rPr b="0" lang="en" sz="1200" spc="-1" strike="noStrike">
                          <a:solidFill>
                            <a:srgbClr val="000000"/>
                          </a:solidFill>
                          <a:latin typeface="IBM Plex Sans"/>
                          <a:ea typeface="IBM Plex Sans"/>
                        </a:rPr>
                        <a:t>Totales</a:t>
                      </a:r>
                      <a:endParaRPr b="0" lang="en-US" sz="1200" spc="-1" strike="noStrike">
                        <a:latin typeface="Arial"/>
                      </a:endParaRPr>
                    </a:p>
                  </a:txBody>
                  <a:tcPr anchor="b" marL="50760" marR="50760">
                    <a:lnL w="9360">
                      <a:solidFill>
                        <a:srgbClr val="8ea9db"/>
                      </a:solidFill>
                    </a:lnL>
                    <a:lnR>
                      <a:noFill/>
                    </a:lnR>
                    <a:lnT>
                      <a:noFill/>
                    </a:lnT>
                    <a:lnB w="9360">
                      <a:solidFill>
                        <a:srgbClr val="8ea9db"/>
                      </a:solidFill>
                    </a:lnB>
                    <a:solidFill>
                      <a:srgbClr val="d9e1f2"/>
                    </a:solidFill>
                  </a:tcPr>
                </a:tc>
                <a:tc>
                  <a:tcPr anchor="b" marL="50760" marR="50760">
                    <a:lnL>
                      <a:noFill/>
                    </a:lnL>
                    <a:lnR>
                      <a:noFill/>
                    </a:lnR>
                    <a:lnT>
                      <a:noFill/>
                    </a:lnT>
                    <a:lnB w="9360">
                      <a:solidFill>
                        <a:srgbClr val="8ea9db"/>
                      </a:solidFill>
                    </a:lnB>
                    <a:solidFill>
                      <a:srgbClr val="d9e1f2"/>
                    </a:solidFill>
                  </a:tcPr>
                </a:tc>
                <a:tc>
                  <a:txBody>
                    <a:bodyPr lIns="50760" rIns="50760" tIns="63360" bIns="63360" anchor="b">
                      <a:noAutofit/>
                    </a:bodyPr>
                    <a:p>
                      <a:pPr algn="r">
                        <a:lnSpc>
                          <a:spcPct val="115000"/>
                        </a:lnSpc>
                        <a:buNone/>
                        <a:tabLst>
                          <a:tab algn="l" pos="0"/>
                        </a:tabLst>
                      </a:pPr>
                      <a:r>
                        <a:rPr b="0" lang="en" sz="1200" spc="-1" strike="noStrike">
                          <a:solidFill>
                            <a:srgbClr val="000000"/>
                          </a:solidFill>
                          <a:latin typeface="IBM Plex Sans"/>
                          <a:ea typeface="IBM Plex Sans"/>
                        </a:rPr>
                        <a:t>100%</a:t>
                      </a:r>
                      <a:endParaRPr b="0" lang="en-US" sz="1200" spc="-1" strike="noStrike">
                        <a:latin typeface="Arial"/>
                      </a:endParaRPr>
                    </a:p>
                  </a:txBody>
                  <a:tcPr anchor="b" marL="50760" marR="50760">
                    <a:lnL>
                      <a:noFill/>
                    </a:lnL>
                    <a:lnR w="9360">
                      <a:solidFill>
                        <a:srgbClr val="8ea9db"/>
                      </a:solidFill>
                    </a:lnR>
                    <a:lnT>
                      <a:noFill/>
                    </a:lnT>
                    <a:lnB w="9360">
                      <a:solidFill>
                        <a:srgbClr val="8ea9db"/>
                      </a:solidFill>
                    </a:lnB>
                    <a:solidFill>
                      <a:srgbClr val="d9e1f2"/>
                    </a:solidFill>
                  </a:tcPr>
                </a:tc>
              </a:tr>
            </a:tbl>
          </a:graphicData>
        </a:graphic>
      </p:graphicFrame>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subTitle"/>
          </p:nvPr>
        </p:nvSpPr>
        <p:spPr>
          <a:xfrm>
            <a:off x="1221480" y="9579960"/>
            <a:ext cx="5328720" cy="478080"/>
          </a:xfrm>
          <a:prstGeom prst="rect">
            <a:avLst/>
          </a:prstGeom>
          <a:noFill/>
          <a:ln w="0">
            <a:noFill/>
          </a:ln>
        </p:spPr>
        <p:txBody>
          <a:bodyPr lIns="128160" rIns="128160" tIns="128160" bIns="128160" anchor="t">
            <a:normAutofit fontScale="24000"/>
          </a:bodyPr>
          <a:p>
            <a:pPr algn="ctr">
              <a:lnSpc>
                <a:spcPct val="115000"/>
              </a:lnSpc>
              <a:spcAft>
                <a:spcPts val="1701"/>
              </a:spcAft>
              <a:buNone/>
              <a:tabLst>
                <a:tab algn="l" pos="0"/>
              </a:tabLst>
            </a:pPr>
            <a:r>
              <a:rPr b="0" lang="en" sz="5200" spc="-1" strike="noStrike">
                <a:solidFill>
                  <a:srgbClr val="ffffff"/>
                </a:solidFill>
                <a:latin typeface="IBM Plex Sans"/>
                <a:ea typeface="IBM Plex Sans"/>
              </a:rPr>
              <a:t>pla</a:t>
            </a:r>
            <a:r>
              <a:rPr b="0" lang="en" sz="5200" spc="-1" strike="noStrike">
                <a:solidFill>
                  <a:srgbClr val="ffffff"/>
                </a:solidFill>
                <a:latin typeface="IBM Plex Sans"/>
                <a:ea typeface="IBM Plex Sans"/>
              </a:rPr>
              <a:t>tzi.</a:t>
            </a:r>
            <a:r>
              <a:rPr b="0" lang="en" sz="5200" spc="-1" strike="noStrike">
                <a:solidFill>
                  <a:srgbClr val="ffffff"/>
                </a:solidFill>
                <a:latin typeface="IBM Plex Sans"/>
                <a:ea typeface="IBM Plex Sans"/>
              </a:rPr>
              <a:t>co</a:t>
            </a:r>
            <a:r>
              <a:rPr b="0" lang="en" sz="5200" spc="-1" strike="noStrike">
                <a:solidFill>
                  <a:srgbClr val="ffffff"/>
                </a:solidFill>
                <a:latin typeface="IBM Plex Sans"/>
                <a:ea typeface="IBM Plex Sans"/>
              </a:rPr>
              <a:t>m/</a:t>
            </a:r>
            <a:r>
              <a:rPr b="0" lang="en" sz="5200" spc="-1" strike="noStrike">
                <a:solidFill>
                  <a:srgbClr val="ffffff"/>
                </a:solidFill>
                <a:latin typeface="IBM Plex Sans"/>
                <a:ea typeface="IBM Plex Sans"/>
              </a:rPr>
              <a:t>est</a:t>
            </a:r>
            <a:r>
              <a:rPr b="0" lang="en" sz="5200" spc="-1" strike="noStrike">
                <a:solidFill>
                  <a:srgbClr val="ffffff"/>
                </a:solidFill>
                <a:latin typeface="IBM Plex Sans"/>
                <a:ea typeface="IBM Plex Sans"/>
              </a:rPr>
              <a:t>adi</a:t>
            </a:r>
            <a:r>
              <a:rPr b="0" lang="en" sz="5200" spc="-1" strike="noStrike">
                <a:solidFill>
                  <a:srgbClr val="ffffff"/>
                </a:solidFill>
                <a:latin typeface="IBM Plex Sans"/>
                <a:ea typeface="IBM Plex Sans"/>
              </a:rPr>
              <a:t>stic</a:t>
            </a:r>
            <a:r>
              <a:rPr b="0" lang="en" sz="5200" spc="-1" strike="noStrike">
                <a:solidFill>
                  <a:srgbClr val="ffffff"/>
                </a:solidFill>
                <a:latin typeface="IBM Plex Sans"/>
                <a:ea typeface="IBM Plex Sans"/>
              </a:rPr>
              <a:t>a</a:t>
            </a:r>
            <a:endParaRPr b="0" lang="en-US" sz="5200" spc="-1" strike="noStrike">
              <a:latin typeface="Arial"/>
            </a:endParaRPr>
          </a:p>
        </p:txBody>
      </p:sp>
      <p:graphicFrame>
        <p:nvGraphicFramePr>
          <p:cNvPr id="102" name="Google Shape;73;g230b0e9b9b5_1_58"/>
          <p:cNvGraphicFramePr/>
          <p:nvPr/>
        </p:nvGraphicFramePr>
        <p:xfrm>
          <a:off x="635760" y="1123920"/>
          <a:ext cx="6500520" cy="5583600"/>
        </p:xfrm>
        <a:graphic>
          <a:graphicData uri="http://schemas.openxmlformats.org/drawingml/2006/table">
            <a:tbl>
              <a:tblPr/>
              <a:tblGrid>
                <a:gridCol w="6500520"/>
              </a:tblGrid>
              <a:tr h="452160">
                <a:tc>
                  <a:txBody>
                    <a:bodyPr lIns="91080" rIns="91080" tIns="91080" bIns="91080" anchor="t">
                      <a:noAutofit/>
                    </a:bodyPr>
                    <a:p>
                      <a:pPr>
                        <a:lnSpc>
                          <a:spcPct val="115000"/>
                        </a:lnSpc>
                        <a:spcAft>
                          <a:spcPts val="1701"/>
                        </a:spcAft>
                        <a:buNone/>
                        <a:tabLst>
                          <a:tab algn="l" pos="0"/>
                        </a:tabLst>
                      </a:pPr>
                      <a:r>
                        <a:rPr b="1" lang="en" sz="1600" spc="-1" strike="noStrike">
                          <a:solidFill>
                            <a:srgbClr val="000000"/>
                          </a:solidFill>
                          <a:latin typeface="Roboto"/>
                          <a:ea typeface="Roboto"/>
                        </a:rPr>
                        <a:t>Clase: ¿Cuál es la mejor visualización para mis datos?</a:t>
                      </a:r>
                      <a:endParaRPr b="0" lang="en-US" sz="16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solidFill>
                      <a:srgbClr val="d9ead3"/>
                    </a:solidFill>
                  </a:tcPr>
                </a:tc>
              </a:tr>
              <a:tr h="4167720">
                <a:tc>
                  <a:txBody>
                    <a:bodyPr lIns="91080" rIns="91080" tIns="91080" bIns="91080" anchor="t">
                      <a:noAutofit/>
                    </a:bodyPr>
                    <a:p>
                      <a:pPr>
                        <a:lnSpc>
                          <a:spcPct val="115000"/>
                        </a:lnSpc>
                        <a:buNone/>
                        <a:tabLst>
                          <a:tab algn="l" pos="0"/>
                        </a:tabLst>
                      </a:pPr>
                      <a:r>
                        <a:rPr b="1" lang="en" sz="1200" spc="-1" strike="noStrike">
                          <a:solidFill>
                            <a:srgbClr val="000000"/>
                          </a:solidFill>
                          <a:latin typeface="Roboto"/>
                          <a:ea typeface="Roboto"/>
                        </a:rPr>
                        <a:t>Ejercicio 5: </a:t>
                      </a:r>
                      <a:endParaRPr b="0" lang="en-US" sz="1200" spc="-1" strike="noStrike">
                        <a:latin typeface="Arial"/>
                      </a:endParaRPr>
                    </a:p>
                    <a:p>
                      <a:pPr>
                        <a:lnSpc>
                          <a:spcPct val="115000"/>
                        </a:lnSpc>
                        <a:spcBef>
                          <a:spcPts val="1701"/>
                        </a:spcBef>
                        <a:buNone/>
                        <a:tabLst>
                          <a:tab algn="l" pos="0"/>
                        </a:tabLst>
                      </a:pPr>
                      <a:r>
                        <a:rPr b="0" lang="en" sz="1200" spc="-1" strike="noStrike">
                          <a:solidFill>
                            <a:srgbClr val="000000"/>
                          </a:solidFill>
                          <a:latin typeface="Roboto"/>
                          <a:ea typeface="Roboto"/>
                        </a:rPr>
                        <a:t>Bertha empezó un programa de ejercicios para poder hacer 2000 abdominales a lo largo de varias semanas. Al final de la semana 6 habrá completado 1685 abdominales. </a:t>
                      </a:r>
                      <a:endParaRPr b="0" lang="en-US" sz="1200" spc="-1" strike="noStrike">
                        <a:latin typeface="Arial"/>
                      </a:endParaRPr>
                    </a:p>
                    <a:p>
                      <a:pPr>
                        <a:lnSpc>
                          <a:spcPct val="115000"/>
                        </a:lnSpc>
                        <a:spcBef>
                          <a:spcPts val="1701"/>
                        </a:spcBef>
                        <a:buNone/>
                        <a:tabLst>
                          <a:tab algn="l" pos="0"/>
                        </a:tabLst>
                      </a:pPr>
                      <a:r>
                        <a:rPr b="0" lang="en" sz="1200" spc="-1" strike="noStrike">
                          <a:solidFill>
                            <a:srgbClr val="000000"/>
                          </a:solidFill>
                          <a:latin typeface="Roboto"/>
                          <a:ea typeface="Roboto"/>
                        </a:rPr>
                        <a:t>Crea una gráfica de ojiva de los datos.</a:t>
                      </a:r>
                      <a:endParaRPr b="0" lang="en-US" sz="1200" spc="-1" strike="noStrike">
                        <a:latin typeface="Arial"/>
                      </a:endParaRPr>
                    </a:p>
                    <a:p>
                      <a:pPr>
                        <a:lnSpc>
                          <a:spcPct val="115000"/>
                        </a:lnSpc>
                        <a:spcBef>
                          <a:spcPts val="1701"/>
                        </a:spcBef>
                        <a:buNone/>
                        <a:tabLst>
                          <a:tab algn="l" pos="0"/>
                        </a:tabLst>
                      </a:pPr>
                      <a:endParaRPr b="0" lang="en-US" sz="1200" spc="-1" strike="noStrike">
                        <a:latin typeface="Arial"/>
                      </a:endParaRPr>
                    </a:p>
                    <a:p>
                      <a:pPr>
                        <a:lnSpc>
                          <a:spcPct val="115000"/>
                        </a:lnSpc>
                        <a:spcBef>
                          <a:spcPts val="1701"/>
                        </a:spcBef>
                        <a:buNone/>
                        <a:tabLst>
                          <a:tab algn="l" pos="0"/>
                        </a:tabLst>
                      </a:pPr>
                      <a:endParaRPr b="0" lang="en-US" sz="1200" spc="-1" strike="noStrike">
                        <a:latin typeface="Arial"/>
                      </a:endParaRPr>
                    </a:p>
                    <a:p>
                      <a:pPr>
                        <a:lnSpc>
                          <a:spcPct val="115000"/>
                        </a:lnSpc>
                        <a:spcBef>
                          <a:spcPts val="1701"/>
                        </a:spcBef>
                        <a:buNone/>
                        <a:tabLst>
                          <a:tab algn="l" pos="0"/>
                        </a:tabLst>
                      </a:pPr>
                      <a:endParaRPr b="0" lang="en-US" sz="1200" spc="-1" strike="noStrike">
                        <a:latin typeface="Arial"/>
                      </a:endParaRPr>
                    </a:p>
                    <a:p>
                      <a:pPr>
                        <a:lnSpc>
                          <a:spcPct val="115000"/>
                        </a:lnSpc>
                        <a:spcBef>
                          <a:spcPts val="1701"/>
                        </a:spcBef>
                        <a:buNone/>
                        <a:tabLst>
                          <a:tab algn="l" pos="0"/>
                        </a:tabLst>
                      </a:pPr>
                      <a:endParaRPr b="0" lang="en-US" sz="1200" spc="-1" strike="noStrike">
                        <a:latin typeface="Arial"/>
                      </a:endParaRPr>
                    </a:p>
                    <a:p>
                      <a:pPr>
                        <a:lnSpc>
                          <a:spcPct val="115000"/>
                        </a:lnSpc>
                        <a:spcBef>
                          <a:spcPts val="1701"/>
                        </a:spcBef>
                        <a:buNone/>
                        <a:tabLst>
                          <a:tab algn="l" pos="0"/>
                        </a:tabLst>
                      </a:pPr>
                      <a:endParaRPr b="0" lang="en-US" sz="1200" spc="-1" strike="noStrike">
                        <a:latin typeface="Arial"/>
                      </a:endParaRPr>
                    </a:p>
                    <a:p>
                      <a:pPr>
                        <a:lnSpc>
                          <a:spcPct val="115000"/>
                        </a:lnSpc>
                        <a:spcBef>
                          <a:spcPts val="1701"/>
                        </a:spcBef>
                        <a:spcAft>
                          <a:spcPts val="1701"/>
                        </a:spcAft>
                        <a:buNone/>
                        <a:tabLst>
                          <a:tab algn="l" pos="0"/>
                        </a:tabLst>
                      </a:pPr>
                      <a:endParaRPr b="0" lang="en-US" sz="12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noFill/>
                  </a:tcPr>
                </a:tc>
              </a:tr>
              <a:tr h="3333960">
                <a:tc>
                  <a:txBody>
                    <a:bodyPr lIns="91080" rIns="91080" tIns="91080" bIns="91080" anchor="t">
                      <a:noAutofit/>
                    </a:bodyPr>
                    <a:p>
                      <a:pPr>
                        <a:lnSpc>
                          <a:spcPct val="115000"/>
                        </a:lnSpc>
                        <a:buNone/>
                        <a:tabLst>
                          <a:tab algn="l" pos="0"/>
                        </a:tabLst>
                      </a:pPr>
                      <a:r>
                        <a:rPr b="1" lang="en" sz="1200" spc="-1" strike="noStrike">
                          <a:solidFill>
                            <a:srgbClr val="000000"/>
                          </a:solidFill>
                          <a:latin typeface="Roboto"/>
                          <a:ea typeface="Roboto"/>
                        </a:rPr>
                        <a:t>Respuesta:</a:t>
                      </a:r>
                      <a:r>
                        <a:rPr b="0" lang="en" sz="1400" spc="-1" strike="noStrike">
                          <a:solidFill>
                            <a:srgbClr val="000000"/>
                          </a:solidFill>
                          <a:latin typeface="Arial"/>
                          <a:ea typeface="Arial"/>
                        </a:rPr>
                        <a:t> </a:t>
                      </a:r>
                      <a:endParaRPr b="0" lang="en-US" sz="1400" spc="-1" strike="noStrike">
                        <a:latin typeface="Arial"/>
                      </a:endParaRPr>
                    </a:p>
                    <a:p>
                      <a:pPr>
                        <a:lnSpc>
                          <a:spcPct val="115000"/>
                        </a:lnSpc>
                        <a:spcBef>
                          <a:spcPts val="1701"/>
                        </a:spcBef>
                        <a:spcAft>
                          <a:spcPts val="1701"/>
                        </a:spcAft>
                        <a:buNone/>
                        <a:tabLst>
                          <a:tab algn="l" pos="0"/>
                        </a:tabLst>
                      </a:pPr>
                      <a:endParaRPr b="0" lang="en-US" sz="14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noFill/>
                  </a:tcPr>
                </a:tc>
              </a:tr>
            </a:tbl>
          </a:graphicData>
        </a:graphic>
      </p:graphicFrame>
      <p:sp>
        <p:nvSpPr>
          <p:cNvPr id="103" name="PlaceHolder 2"/>
          <p:cNvSpPr>
            <a:spLocks noGrp="1"/>
          </p:cNvSpPr>
          <p:nvPr>
            <p:ph type="title"/>
          </p:nvPr>
        </p:nvSpPr>
        <p:spPr>
          <a:xfrm>
            <a:off x="621000" y="40680"/>
            <a:ext cx="5328720" cy="478080"/>
          </a:xfrm>
          <a:prstGeom prst="rect">
            <a:avLst/>
          </a:prstGeom>
          <a:noFill/>
          <a:ln w="0">
            <a:noFill/>
          </a:ln>
        </p:spPr>
        <p:txBody>
          <a:bodyPr lIns="128160" rIns="128160" tIns="128160" bIns="128160" anchor="t">
            <a:noAutofit/>
          </a:bodyPr>
          <a:p>
            <a:pPr>
              <a:lnSpc>
                <a:spcPct val="100000"/>
              </a:lnSpc>
              <a:buNone/>
              <a:tabLst>
                <a:tab algn="l" pos="0"/>
              </a:tabLst>
            </a:pPr>
            <a:r>
              <a:rPr b="1" lang="en" sz="1350" spc="-1" strike="noStrike">
                <a:solidFill>
                  <a:srgbClr val="ffffff"/>
                </a:solidFill>
                <a:latin typeface="IBM Plex Sans"/>
                <a:ea typeface="IBM Plex Sans"/>
              </a:rPr>
              <a:t>Curso de </a:t>
            </a:r>
            <a:r>
              <a:rPr b="1" lang="en" sz="1350" spc="-1" strike="noStrike">
                <a:solidFill>
                  <a:srgbClr val="ffffff"/>
                </a:solidFill>
                <a:latin typeface="IBM Plex Sans"/>
                <a:ea typeface="IBM Plex Sans"/>
              </a:rPr>
              <a:t>Estadística </a:t>
            </a:r>
            <a:r>
              <a:rPr b="1" lang="en" sz="1350" spc="-1" strike="noStrike">
                <a:solidFill>
                  <a:srgbClr val="ffffff"/>
                </a:solidFill>
                <a:latin typeface="IBM Plex Sans"/>
                <a:ea typeface="IBM Plex Sans"/>
              </a:rPr>
              <a:t>y </a:t>
            </a:r>
            <a:r>
              <a:rPr b="1" lang="en" sz="1350" spc="-1" strike="noStrike">
                <a:solidFill>
                  <a:srgbClr val="ffffff"/>
                </a:solidFill>
                <a:latin typeface="IBM Plex Sans"/>
                <a:ea typeface="IBM Plex Sans"/>
              </a:rPr>
              <a:t>Probabilidad</a:t>
            </a:r>
            <a:endParaRPr b="0" lang="en-US" sz="1350" spc="-1" strike="noStrike">
              <a:solidFill>
                <a:srgbClr val="000000"/>
              </a:solidFill>
              <a:latin typeface="Arial"/>
            </a:endParaRPr>
          </a:p>
        </p:txBody>
      </p:sp>
      <p:pic>
        <p:nvPicPr>
          <p:cNvPr id="104" name="Google Shape;75;g230b0e9b9b5_1_58" descr=""/>
          <p:cNvPicPr/>
          <p:nvPr/>
        </p:nvPicPr>
        <p:blipFill>
          <a:blip r:embed="rId1"/>
          <a:stretch/>
        </p:blipFill>
        <p:spPr>
          <a:xfrm>
            <a:off x="341640" y="109080"/>
            <a:ext cx="341280" cy="341280"/>
          </a:xfrm>
          <a:prstGeom prst="rect">
            <a:avLst/>
          </a:prstGeom>
          <a:ln w="0">
            <a:noFill/>
          </a:ln>
        </p:spPr>
      </p:pic>
      <p:graphicFrame>
        <p:nvGraphicFramePr>
          <p:cNvPr id="105" name="Google Shape;76;g230b0e9b9b5_1_58"/>
          <p:cNvGraphicFramePr/>
          <p:nvPr/>
        </p:nvGraphicFramePr>
        <p:xfrm>
          <a:off x="1221480" y="3035160"/>
          <a:ext cx="2130480" cy="1866600"/>
        </p:xfrm>
        <a:graphic>
          <a:graphicData uri="http://schemas.openxmlformats.org/drawingml/2006/table">
            <a:tbl>
              <a:tblPr/>
              <a:tblGrid>
                <a:gridCol w="843120"/>
                <a:gridCol w="1287360"/>
              </a:tblGrid>
              <a:tr h="314280">
                <a:tc>
                  <a:txBody>
                    <a:bodyPr lIns="50760" rIns="50760" tIns="63360" bIns="63360" anchor="b">
                      <a:noAutofit/>
                    </a:bodyPr>
                    <a:p>
                      <a:pPr>
                        <a:lnSpc>
                          <a:spcPct val="115000"/>
                        </a:lnSpc>
                        <a:buNone/>
                        <a:tabLst>
                          <a:tab algn="l" pos="0"/>
                        </a:tabLst>
                      </a:pPr>
                      <a:r>
                        <a:rPr b="1" lang="en" sz="1100" spc="-1" strike="noStrike">
                          <a:solidFill>
                            <a:srgbClr val="ffffff"/>
                          </a:solidFill>
                          <a:latin typeface="IBM Plex Sans"/>
                          <a:ea typeface="IBM Plex Sans"/>
                        </a:rPr>
                        <a:t>Semana</a:t>
                      </a:r>
                      <a:endParaRPr b="0" lang="en-US" sz="1100" spc="-1" strike="noStrike">
                        <a:latin typeface="Arial"/>
                      </a:endParaRPr>
                    </a:p>
                  </a:txBody>
                  <a:tcPr anchor="b" marL="50760" marR="50760">
                    <a:lnL w="9360">
                      <a:solidFill>
                        <a:srgbClr val="8ea9db"/>
                      </a:solidFill>
                    </a:lnL>
                    <a:lnR>
                      <a:noFill/>
                    </a:lnR>
                    <a:lnT w="9360">
                      <a:solidFill>
                        <a:srgbClr val="8ea9db"/>
                      </a:solidFill>
                    </a:lnT>
                    <a:lnB>
                      <a:noFill/>
                    </a:lnB>
                    <a:solidFill>
                      <a:srgbClr val="4472c4"/>
                    </a:solidFill>
                  </a:tcPr>
                </a:tc>
                <a:tc>
                  <a:txBody>
                    <a:bodyPr lIns="50760" rIns="50760" tIns="63360" bIns="63360" anchor="b">
                      <a:noAutofit/>
                    </a:bodyPr>
                    <a:p>
                      <a:pPr>
                        <a:lnSpc>
                          <a:spcPct val="115000"/>
                        </a:lnSpc>
                        <a:buNone/>
                        <a:tabLst>
                          <a:tab algn="l" pos="0"/>
                        </a:tabLst>
                      </a:pPr>
                      <a:r>
                        <a:rPr b="1" lang="en" sz="1100" spc="-1" strike="noStrike">
                          <a:solidFill>
                            <a:srgbClr val="ffffff"/>
                          </a:solidFill>
                          <a:latin typeface="IBM Plex Sans"/>
                          <a:ea typeface="IBM Plex Sans"/>
                        </a:rPr>
                        <a:t>Abdominales</a:t>
                      </a:r>
                      <a:endParaRPr b="0" lang="en-US" sz="1100" spc="-1" strike="noStrike">
                        <a:latin typeface="Arial"/>
                      </a:endParaRPr>
                    </a:p>
                  </a:txBody>
                  <a:tcPr anchor="b" marL="50760" marR="50760">
                    <a:lnL>
                      <a:noFill/>
                    </a:lnL>
                    <a:lnR w="9360">
                      <a:solidFill>
                        <a:srgbClr val="8ea9db"/>
                      </a:solidFill>
                    </a:lnR>
                    <a:lnT w="9360">
                      <a:solidFill>
                        <a:srgbClr val="8ea9db"/>
                      </a:solidFill>
                    </a:lnT>
                    <a:lnB>
                      <a:noFill/>
                    </a:lnB>
                    <a:solidFill>
                      <a:srgbClr val="4472c4"/>
                    </a:solidFill>
                  </a:tcPr>
                </a:tc>
              </a:tr>
              <a:tr h="314280">
                <a:tc>
                  <a:txBody>
                    <a:bodyPr lIns="50760" rIns="50760" tIns="63360" bIns="63360" anchor="b">
                      <a:noAutofit/>
                    </a:bodyPr>
                    <a:p>
                      <a:pPr algn="r">
                        <a:lnSpc>
                          <a:spcPct val="115000"/>
                        </a:lnSpc>
                        <a:buNone/>
                        <a:tabLst>
                          <a:tab algn="l" pos="0"/>
                        </a:tabLst>
                      </a:pPr>
                      <a:r>
                        <a:rPr b="0" lang="en" sz="1100" spc="-1" strike="noStrike">
                          <a:solidFill>
                            <a:srgbClr val="000000"/>
                          </a:solidFill>
                          <a:latin typeface="IBM Plex Sans"/>
                          <a:ea typeface="IBM Plex Sans"/>
                        </a:rPr>
                        <a:t>1</a:t>
                      </a:r>
                      <a:endParaRPr b="0" lang="en-US" sz="1100" spc="-1" strike="noStrike">
                        <a:latin typeface="Arial"/>
                      </a:endParaRPr>
                    </a:p>
                  </a:txBody>
                  <a:tcPr anchor="b" marL="50760" marR="50760">
                    <a:lnL w="9360">
                      <a:solidFill>
                        <a:srgbClr val="8ea9db"/>
                      </a:solidFill>
                    </a:lnL>
                    <a:lnR>
                      <a:noFill/>
                    </a:lnR>
                    <a:lnT>
                      <a:noFill/>
                    </a:lnT>
                    <a:lnB>
                      <a:noFill/>
                    </a:lnB>
                    <a:solidFill>
                      <a:srgbClr val="d9e1f2"/>
                    </a:solidFill>
                  </a:tcPr>
                </a:tc>
                <a:tc>
                  <a:txBody>
                    <a:bodyPr lIns="50760" rIns="50760" tIns="63360" bIns="63360" anchor="b">
                      <a:noAutofit/>
                    </a:bodyPr>
                    <a:p>
                      <a:pPr algn="r">
                        <a:lnSpc>
                          <a:spcPct val="115000"/>
                        </a:lnSpc>
                        <a:buNone/>
                        <a:tabLst>
                          <a:tab algn="l" pos="0"/>
                        </a:tabLst>
                      </a:pPr>
                      <a:r>
                        <a:rPr b="0" lang="en" sz="1100" spc="-1" strike="noStrike">
                          <a:solidFill>
                            <a:srgbClr val="000000"/>
                          </a:solidFill>
                          <a:latin typeface="IBM Plex Sans"/>
                          <a:ea typeface="IBM Plex Sans"/>
                        </a:rPr>
                        <a:t>355</a:t>
                      </a:r>
                      <a:endParaRPr b="0" lang="en-US" sz="1100" spc="-1" strike="noStrike">
                        <a:latin typeface="Arial"/>
                      </a:endParaRPr>
                    </a:p>
                  </a:txBody>
                  <a:tcPr anchor="b" marL="50760" marR="50760">
                    <a:lnL>
                      <a:noFill/>
                    </a:lnL>
                    <a:lnR w="9360">
                      <a:solidFill>
                        <a:srgbClr val="8ea9db"/>
                      </a:solidFill>
                    </a:lnR>
                    <a:lnT>
                      <a:noFill/>
                    </a:lnT>
                    <a:lnB>
                      <a:noFill/>
                    </a:lnB>
                    <a:solidFill>
                      <a:srgbClr val="d9e1f2"/>
                    </a:solidFill>
                  </a:tcPr>
                </a:tc>
              </a:tr>
              <a:tr h="314280">
                <a:tc>
                  <a:txBody>
                    <a:bodyPr lIns="50760" rIns="50760" tIns="63360" bIns="63360" anchor="b">
                      <a:noAutofit/>
                    </a:bodyPr>
                    <a:p>
                      <a:pPr algn="r">
                        <a:lnSpc>
                          <a:spcPct val="115000"/>
                        </a:lnSpc>
                        <a:buNone/>
                        <a:tabLst>
                          <a:tab algn="l" pos="0"/>
                        </a:tabLst>
                      </a:pPr>
                      <a:r>
                        <a:rPr b="0" lang="en" sz="1100" spc="-1" strike="noStrike">
                          <a:solidFill>
                            <a:srgbClr val="000000"/>
                          </a:solidFill>
                          <a:latin typeface="IBM Plex Sans"/>
                          <a:ea typeface="IBM Plex Sans"/>
                        </a:rPr>
                        <a:t>2</a:t>
                      </a:r>
                      <a:endParaRPr b="0" lang="en-US" sz="1100" spc="-1" strike="noStrike">
                        <a:latin typeface="Arial"/>
                      </a:endParaRPr>
                    </a:p>
                  </a:txBody>
                  <a:tcPr anchor="b" marL="50760" marR="50760">
                    <a:lnL w="9360">
                      <a:solidFill>
                        <a:srgbClr val="8ea9db"/>
                      </a:solidFill>
                    </a:lnL>
                    <a:lnR>
                      <a:noFill/>
                    </a:lnR>
                    <a:lnT>
                      <a:noFill/>
                    </a:lnT>
                    <a:lnB>
                      <a:noFill/>
                    </a:lnB>
                    <a:noFill/>
                  </a:tcPr>
                </a:tc>
                <a:tc>
                  <a:txBody>
                    <a:bodyPr lIns="50760" rIns="50760" tIns="63360" bIns="63360" anchor="b">
                      <a:noAutofit/>
                    </a:bodyPr>
                    <a:p>
                      <a:pPr algn="r">
                        <a:lnSpc>
                          <a:spcPct val="115000"/>
                        </a:lnSpc>
                        <a:buNone/>
                        <a:tabLst>
                          <a:tab algn="l" pos="0"/>
                        </a:tabLst>
                      </a:pPr>
                      <a:r>
                        <a:rPr b="0" lang="en" sz="1100" spc="-1" strike="noStrike">
                          <a:solidFill>
                            <a:srgbClr val="000000"/>
                          </a:solidFill>
                          <a:latin typeface="IBM Plex Sans"/>
                          <a:ea typeface="IBM Plex Sans"/>
                        </a:rPr>
                        <a:t>460</a:t>
                      </a:r>
                      <a:endParaRPr b="0" lang="en-US" sz="1100" spc="-1" strike="noStrike">
                        <a:latin typeface="Arial"/>
                      </a:endParaRPr>
                    </a:p>
                  </a:txBody>
                  <a:tcPr anchor="b" marL="50760" marR="50760">
                    <a:lnL>
                      <a:noFill/>
                    </a:lnL>
                    <a:lnR w="9360">
                      <a:solidFill>
                        <a:srgbClr val="8ea9db"/>
                      </a:solidFill>
                    </a:lnR>
                    <a:lnT>
                      <a:noFill/>
                    </a:lnT>
                    <a:lnB>
                      <a:noFill/>
                    </a:lnB>
                    <a:noFill/>
                  </a:tcPr>
                </a:tc>
              </a:tr>
              <a:tr h="314280">
                <a:tc>
                  <a:txBody>
                    <a:bodyPr lIns="50760" rIns="50760" tIns="63360" bIns="63360" anchor="b">
                      <a:noAutofit/>
                    </a:bodyPr>
                    <a:p>
                      <a:pPr algn="r">
                        <a:lnSpc>
                          <a:spcPct val="115000"/>
                        </a:lnSpc>
                        <a:buNone/>
                        <a:tabLst>
                          <a:tab algn="l" pos="0"/>
                        </a:tabLst>
                      </a:pPr>
                      <a:r>
                        <a:rPr b="0" lang="en" sz="1100" spc="-1" strike="noStrike">
                          <a:solidFill>
                            <a:srgbClr val="000000"/>
                          </a:solidFill>
                          <a:latin typeface="IBM Plex Sans"/>
                          <a:ea typeface="IBM Plex Sans"/>
                        </a:rPr>
                        <a:t>3</a:t>
                      </a:r>
                      <a:endParaRPr b="0" lang="en-US" sz="1100" spc="-1" strike="noStrike">
                        <a:latin typeface="Arial"/>
                      </a:endParaRPr>
                    </a:p>
                  </a:txBody>
                  <a:tcPr anchor="b" marL="50760" marR="50760">
                    <a:lnL w="9360">
                      <a:solidFill>
                        <a:srgbClr val="8ea9db"/>
                      </a:solidFill>
                    </a:lnL>
                    <a:lnR>
                      <a:noFill/>
                    </a:lnR>
                    <a:lnT>
                      <a:noFill/>
                    </a:lnT>
                    <a:lnB>
                      <a:noFill/>
                    </a:lnB>
                    <a:solidFill>
                      <a:srgbClr val="d9e1f2"/>
                    </a:solidFill>
                  </a:tcPr>
                </a:tc>
                <a:tc>
                  <a:txBody>
                    <a:bodyPr lIns="50760" rIns="50760" tIns="63360" bIns="63360" anchor="b">
                      <a:noAutofit/>
                    </a:bodyPr>
                    <a:p>
                      <a:pPr algn="r">
                        <a:lnSpc>
                          <a:spcPct val="115000"/>
                        </a:lnSpc>
                        <a:buNone/>
                        <a:tabLst>
                          <a:tab algn="l" pos="0"/>
                        </a:tabLst>
                      </a:pPr>
                      <a:r>
                        <a:rPr b="0" lang="en" sz="1100" spc="-1" strike="noStrike">
                          <a:solidFill>
                            <a:srgbClr val="000000"/>
                          </a:solidFill>
                          <a:latin typeface="IBM Plex Sans"/>
                          <a:ea typeface="IBM Plex Sans"/>
                        </a:rPr>
                        <a:t>605</a:t>
                      </a:r>
                      <a:endParaRPr b="0" lang="en-US" sz="1100" spc="-1" strike="noStrike">
                        <a:latin typeface="Arial"/>
                      </a:endParaRPr>
                    </a:p>
                  </a:txBody>
                  <a:tcPr anchor="b" marL="50760" marR="50760">
                    <a:lnL>
                      <a:noFill/>
                    </a:lnL>
                    <a:lnR w="9360">
                      <a:solidFill>
                        <a:srgbClr val="8ea9db"/>
                      </a:solidFill>
                    </a:lnR>
                    <a:lnT>
                      <a:noFill/>
                    </a:lnT>
                    <a:lnB>
                      <a:noFill/>
                    </a:lnB>
                    <a:solidFill>
                      <a:srgbClr val="d9e1f2"/>
                    </a:solidFill>
                  </a:tcPr>
                </a:tc>
              </a:tr>
              <a:tr h="314280">
                <a:tc>
                  <a:txBody>
                    <a:bodyPr lIns="50760" rIns="50760" tIns="63360" bIns="63360" anchor="b">
                      <a:noAutofit/>
                    </a:bodyPr>
                    <a:p>
                      <a:pPr algn="r">
                        <a:lnSpc>
                          <a:spcPct val="115000"/>
                        </a:lnSpc>
                        <a:buNone/>
                        <a:tabLst>
                          <a:tab algn="l" pos="0"/>
                        </a:tabLst>
                      </a:pPr>
                      <a:r>
                        <a:rPr b="0" lang="en" sz="1100" spc="-1" strike="noStrike">
                          <a:solidFill>
                            <a:srgbClr val="000000"/>
                          </a:solidFill>
                          <a:latin typeface="IBM Plex Sans"/>
                          <a:ea typeface="IBM Plex Sans"/>
                        </a:rPr>
                        <a:t>4</a:t>
                      </a:r>
                      <a:endParaRPr b="0" lang="en-US" sz="1100" spc="-1" strike="noStrike">
                        <a:latin typeface="Arial"/>
                      </a:endParaRPr>
                    </a:p>
                  </a:txBody>
                  <a:tcPr anchor="b" marL="50760" marR="50760">
                    <a:lnL w="9360">
                      <a:solidFill>
                        <a:srgbClr val="8ea9db"/>
                      </a:solidFill>
                    </a:lnL>
                    <a:lnR>
                      <a:noFill/>
                    </a:lnR>
                    <a:lnT>
                      <a:noFill/>
                    </a:lnT>
                    <a:lnB>
                      <a:noFill/>
                    </a:lnB>
                    <a:noFill/>
                  </a:tcPr>
                </a:tc>
                <a:tc>
                  <a:txBody>
                    <a:bodyPr lIns="50760" rIns="50760" tIns="63360" bIns="63360" anchor="b">
                      <a:noAutofit/>
                    </a:bodyPr>
                    <a:p>
                      <a:pPr algn="r">
                        <a:lnSpc>
                          <a:spcPct val="115000"/>
                        </a:lnSpc>
                        <a:buNone/>
                        <a:tabLst>
                          <a:tab algn="l" pos="0"/>
                        </a:tabLst>
                      </a:pPr>
                      <a:r>
                        <a:rPr b="0" lang="en" sz="1100" spc="-1" strike="noStrike">
                          <a:solidFill>
                            <a:srgbClr val="000000"/>
                          </a:solidFill>
                          <a:latin typeface="IBM Plex Sans"/>
                          <a:ea typeface="IBM Plex Sans"/>
                        </a:rPr>
                        <a:t>545</a:t>
                      </a:r>
                      <a:endParaRPr b="0" lang="en-US" sz="1100" spc="-1" strike="noStrike">
                        <a:latin typeface="Arial"/>
                      </a:endParaRPr>
                    </a:p>
                  </a:txBody>
                  <a:tcPr anchor="b" marL="50760" marR="50760">
                    <a:lnL>
                      <a:noFill/>
                    </a:lnL>
                    <a:lnR w="9360">
                      <a:solidFill>
                        <a:srgbClr val="8ea9db"/>
                      </a:solidFill>
                    </a:lnR>
                    <a:lnT>
                      <a:noFill/>
                    </a:lnT>
                    <a:lnB>
                      <a:noFill/>
                    </a:lnB>
                    <a:noFill/>
                  </a:tcPr>
                </a:tc>
              </a:tr>
              <a:tr h="314280">
                <a:tc>
                  <a:txBody>
                    <a:bodyPr lIns="50760" rIns="50760" tIns="63360" bIns="63360" anchor="b">
                      <a:noAutofit/>
                    </a:bodyPr>
                    <a:p>
                      <a:pPr algn="r">
                        <a:lnSpc>
                          <a:spcPct val="115000"/>
                        </a:lnSpc>
                        <a:buNone/>
                        <a:tabLst>
                          <a:tab algn="l" pos="0"/>
                        </a:tabLst>
                      </a:pPr>
                      <a:r>
                        <a:rPr b="0" lang="en" sz="1100" spc="-1" strike="noStrike">
                          <a:solidFill>
                            <a:srgbClr val="000000"/>
                          </a:solidFill>
                          <a:latin typeface="IBM Plex Sans"/>
                          <a:ea typeface="IBM Plex Sans"/>
                        </a:rPr>
                        <a:t>5</a:t>
                      </a:r>
                      <a:endParaRPr b="0" lang="en-US" sz="1100" spc="-1" strike="noStrike">
                        <a:latin typeface="Arial"/>
                      </a:endParaRPr>
                    </a:p>
                  </a:txBody>
                  <a:tcPr anchor="b" marL="50760" marR="50760">
                    <a:lnL w="9360">
                      <a:solidFill>
                        <a:srgbClr val="8ea9db"/>
                      </a:solidFill>
                    </a:lnL>
                    <a:lnR>
                      <a:noFill/>
                    </a:lnR>
                    <a:lnT>
                      <a:noFill/>
                    </a:lnT>
                    <a:lnB>
                      <a:noFill/>
                    </a:lnB>
                    <a:solidFill>
                      <a:srgbClr val="d9e1f2"/>
                    </a:solidFill>
                  </a:tcPr>
                </a:tc>
                <a:tc>
                  <a:txBody>
                    <a:bodyPr lIns="50760" rIns="50760" tIns="63360" bIns="63360" anchor="b">
                      <a:noAutofit/>
                    </a:bodyPr>
                    <a:p>
                      <a:pPr algn="r">
                        <a:lnSpc>
                          <a:spcPct val="115000"/>
                        </a:lnSpc>
                        <a:buNone/>
                        <a:tabLst>
                          <a:tab algn="l" pos="0"/>
                        </a:tabLst>
                      </a:pPr>
                      <a:r>
                        <a:rPr b="0" lang="en" sz="1100" spc="-1" strike="noStrike">
                          <a:solidFill>
                            <a:srgbClr val="000000"/>
                          </a:solidFill>
                          <a:latin typeface="IBM Plex Sans"/>
                          <a:ea typeface="IBM Plex Sans"/>
                        </a:rPr>
                        <a:t>1280</a:t>
                      </a:r>
                      <a:endParaRPr b="0" lang="en-US" sz="1100" spc="-1" strike="noStrike">
                        <a:latin typeface="Arial"/>
                      </a:endParaRPr>
                    </a:p>
                  </a:txBody>
                  <a:tcPr anchor="b" marL="50760" marR="50760">
                    <a:lnL>
                      <a:noFill/>
                    </a:lnL>
                    <a:lnR w="9360">
                      <a:solidFill>
                        <a:srgbClr val="8ea9db"/>
                      </a:solidFill>
                    </a:lnR>
                    <a:lnT>
                      <a:noFill/>
                    </a:lnT>
                    <a:lnB>
                      <a:noFill/>
                    </a:lnB>
                    <a:solidFill>
                      <a:srgbClr val="d9e1f2"/>
                    </a:solidFill>
                  </a:tcPr>
                </a:tc>
              </a:tr>
              <a:tr h="314280">
                <a:tc>
                  <a:txBody>
                    <a:bodyPr lIns="50760" rIns="50760" tIns="63360" bIns="63360" anchor="b">
                      <a:noAutofit/>
                    </a:bodyPr>
                    <a:p>
                      <a:pPr algn="r">
                        <a:lnSpc>
                          <a:spcPct val="115000"/>
                        </a:lnSpc>
                        <a:buNone/>
                        <a:tabLst>
                          <a:tab algn="l" pos="0"/>
                        </a:tabLst>
                      </a:pPr>
                      <a:r>
                        <a:rPr b="0" lang="en" sz="1100" spc="-1" strike="noStrike">
                          <a:solidFill>
                            <a:srgbClr val="000000"/>
                          </a:solidFill>
                          <a:latin typeface="IBM Plex Sans"/>
                          <a:ea typeface="IBM Plex Sans"/>
                        </a:rPr>
                        <a:t>6</a:t>
                      </a:r>
                      <a:endParaRPr b="0" lang="en-US" sz="1100" spc="-1" strike="noStrike">
                        <a:latin typeface="Arial"/>
                      </a:endParaRPr>
                    </a:p>
                  </a:txBody>
                  <a:tcPr anchor="b" marL="50760" marR="50760">
                    <a:lnL w="9360">
                      <a:solidFill>
                        <a:srgbClr val="8ea9db"/>
                      </a:solidFill>
                    </a:lnL>
                    <a:lnR>
                      <a:noFill/>
                    </a:lnR>
                    <a:lnT>
                      <a:noFill/>
                    </a:lnT>
                    <a:lnB w="9360">
                      <a:solidFill>
                        <a:srgbClr val="8ea9db"/>
                      </a:solidFill>
                    </a:lnB>
                    <a:noFill/>
                  </a:tcPr>
                </a:tc>
                <a:tc>
                  <a:txBody>
                    <a:bodyPr lIns="50760" rIns="50760" tIns="63360" bIns="63360" anchor="b">
                      <a:noAutofit/>
                    </a:bodyPr>
                    <a:p>
                      <a:pPr algn="r">
                        <a:lnSpc>
                          <a:spcPct val="115000"/>
                        </a:lnSpc>
                        <a:buNone/>
                        <a:tabLst>
                          <a:tab algn="l" pos="0"/>
                        </a:tabLst>
                      </a:pPr>
                      <a:r>
                        <a:rPr b="0" lang="en" sz="1100" spc="-1" strike="noStrike">
                          <a:solidFill>
                            <a:srgbClr val="000000"/>
                          </a:solidFill>
                          <a:latin typeface="IBM Plex Sans"/>
                          <a:ea typeface="IBM Plex Sans"/>
                        </a:rPr>
                        <a:t>1690</a:t>
                      </a:r>
                      <a:endParaRPr b="0" lang="en-US" sz="1100" spc="-1" strike="noStrike">
                        <a:latin typeface="Arial"/>
                      </a:endParaRPr>
                    </a:p>
                  </a:txBody>
                  <a:tcPr anchor="b" marL="50760" marR="50760">
                    <a:lnL>
                      <a:noFill/>
                    </a:lnL>
                    <a:lnR w="9360">
                      <a:solidFill>
                        <a:srgbClr val="8ea9db"/>
                      </a:solidFill>
                    </a:lnR>
                    <a:lnT>
                      <a:noFill/>
                    </a:lnT>
                    <a:lnB w="9360">
                      <a:solidFill>
                        <a:srgbClr val="8ea9db"/>
                      </a:solidFill>
                    </a:lnB>
                    <a:noFill/>
                  </a:tcPr>
                </a:tc>
              </a:tr>
            </a:tbl>
          </a:graphicData>
        </a:graphic>
      </p:graphicFrame>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subTitle"/>
          </p:nvPr>
        </p:nvSpPr>
        <p:spPr>
          <a:xfrm>
            <a:off x="1221480" y="9579960"/>
            <a:ext cx="5328720" cy="478080"/>
          </a:xfrm>
          <a:prstGeom prst="rect">
            <a:avLst/>
          </a:prstGeom>
          <a:noFill/>
          <a:ln w="0">
            <a:noFill/>
          </a:ln>
        </p:spPr>
        <p:txBody>
          <a:bodyPr lIns="128160" rIns="128160" tIns="128160" bIns="128160" anchor="t">
            <a:normAutofit fontScale="24000"/>
          </a:bodyPr>
          <a:p>
            <a:pPr algn="ctr">
              <a:lnSpc>
                <a:spcPct val="115000"/>
              </a:lnSpc>
              <a:spcAft>
                <a:spcPts val="1701"/>
              </a:spcAft>
              <a:buNone/>
              <a:tabLst>
                <a:tab algn="l" pos="0"/>
              </a:tabLst>
            </a:pPr>
            <a:r>
              <a:rPr b="0" lang="en" sz="5200" spc="-1" strike="noStrike">
                <a:solidFill>
                  <a:srgbClr val="ffffff"/>
                </a:solidFill>
                <a:latin typeface="IBM Plex Sans"/>
                <a:ea typeface="IBM Plex Sans"/>
              </a:rPr>
              <a:t>platzi.com/estadistica</a:t>
            </a:r>
            <a:endParaRPr b="0" lang="en-US" sz="5200" spc="-1" strike="noStrike">
              <a:latin typeface="Arial"/>
            </a:endParaRPr>
          </a:p>
        </p:txBody>
      </p:sp>
      <p:graphicFrame>
        <p:nvGraphicFramePr>
          <p:cNvPr id="107" name="Google Shape;82;g230b0e9b9b5_1_68"/>
          <p:cNvGraphicFramePr/>
          <p:nvPr/>
        </p:nvGraphicFramePr>
        <p:xfrm>
          <a:off x="635760" y="1123920"/>
          <a:ext cx="6500520" cy="5583600"/>
        </p:xfrm>
        <a:graphic>
          <a:graphicData uri="http://schemas.openxmlformats.org/drawingml/2006/table">
            <a:tbl>
              <a:tblPr/>
              <a:tblGrid>
                <a:gridCol w="6500520"/>
              </a:tblGrid>
              <a:tr h="452160">
                <a:tc>
                  <a:txBody>
                    <a:bodyPr lIns="91080" rIns="91080" tIns="91080" bIns="91080" anchor="t">
                      <a:noAutofit/>
                    </a:bodyPr>
                    <a:p>
                      <a:pPr>
                        <a:lnSpc>
                          <a:spcPct val="115000"/>
                        </a:lnSpc>
                        <a:spcAft>
                          <a:spcPts val="1701"/>
                        </a:spcAft>
                        <a:buNone/>
                        <a:tabLst>
                          <a:tab algn="l" pos="0"/>
                        </a:tabLst>
                      </a:pPr>
                      <a:r>
                        <a:rPr b="1" lang="en" sz="1600" spc="-1" strike="noStrike">
                          <a:solidFill>
                            <a:srgbClr val="000000"/>
                          </a:solidFill>
                          <a:latin typeface="Roboto"/>
                          <a:ea typeface="Roboto"/>
                        </a:rPr>
                        <a:t>Clase: Distribuciones conjuntas</a:t>
                      </a:r>
                      <a:endParaRPr b="0" lang="en-US" sz="16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solidFill>
                      <a:srgbClr val="d9ead3"/>
                    </a:solidFill>
                  </a:tcPr>
                </a:tc>
              </a:tr>
              <a:tr h="3472920">
                <a:tc>
                  <a:txBody>
                    <a:bodyPr lIns="91080" rIns="91080" tIns="91080" bIns="91080" anchor="t">
                      <a:noAutofit/>
                    </a:bodyPr>
                    <a:p>
                      <a:pPr>
                        <a:lnSpc>
                          <a:spcPct val="115000"/>
                        </a:lnSpc>
                        <a:buNone/>
                        <a:tabLst>
                          <a:tab algn="l" pos="0"/>
                        </a:tabLst>
                      </a:pPr>
                      <a:r>
                        <a:rPr b="1" lang="en" sz="1200" spc="-1" strike="noStrike">
                          <a:solidFill>
                            <a:srgbClr val="000000"/>
                          </a:solidFill>
                          <a:latin typeface="Roboto"/>
                          <a:ea typeface="Roboto"/>
                        </a:rPr>
                        <a:t>Ejercicio 6: </a:t>
                      </a:r>
                      <a:endParaRPr b="0" lang="en-US" sz="1200" spc="-1" strike="noStrike">
                        <a:latin typeface="Arial"/>
                      </a:endParaRPr>
                    </a:p>
                    <a:p>
                      <a:pPr>
                        <a:lnSpc>
                          <a:spcPct val="115000"/>
                        </a:lnSpc>
                        <a:spcBef>
                          <a:spcPts val="1701"/>
                        </a:spcBef>
                        <a:buNone/>
                        <a:tabLst>
                          <a:tab algn="l" pos="0"/>
                        </a:tabLst>
                      </a:pPr>
                      <a:r>
                        <a:rPr b="0" lang="en" sz="1200" spc="-1" strike="noStrike">
                          <a:solidFill>
                            <a:srgbClr val="000000"/>
                          </a:solidFill>
                          <a:latin typeface="Roboto"/>
                          <a:ea typeface="Roboto"/>
                        </a:rPr>
                        <a:t>Una compañía farmacéutica está examinando la acidez como efecto secundario de su nuevo analgésico. ¿Qué conclusiones puedes hacer de la siguiente distribución marginal?</a:t>
                      </a:r>
                      <a:endParaRPr b="0" lang="en-US" sz="1200" spc="-1" strike="noStrike">
                        <a:latin typeface="Arial"/>
                      </a:endParaRPr>
                    </a:p>
                    <a:p>
                      <a:pPr>
                        <a:lnSpc>
                          <a:spcPct val="115000"/>
                        </a:lnSpc>
                        <a:buNone/>
                        <a:tabLst>
                          <a:tab algn="l" pos="0"/>
                        </a:tabLst>
                      </a:pPr>
                      <a:endParaRPr b="0" lang="en-US" sz="1200" spc="-1" strike="noStrike">
                        <a:latin typeface="Arial"/>
                      </a:endParaRPr>
                    </a:p>
                    <a:p>
                      <a:pPr>
                        <a:lnSpc>
                          <a:spcPct val="115000"/>
                        </a:lnSpc>
                        <a:buNone/>
                        <a:tabLst>
                          <a:tab algn="l" pos="0"/>
                        </a:tabLst>
                      </a:pPr>
                      <a:endParaRPr b="0" lang="en-US" sz="1200" spc="-1" strike="noStrike">
                        <a:latin typeface="Arial"/>
                      </a:endParaRPr>
                    </a:p>
                    <a:p>
                      <a:pPr>
                        <a:lnSpc>
                          <a:spcPct val="115000"/>
                        </a:lnSpc>
                        <a:buNone/>
                        <a:tabLst>
                          <a:tab algn="l" pos="0"/>
                        </a:tabLst>
                      </a:pPr>
                      <a:endParaRPr b="0" lang="en-US" sz="1200" spc="-1" strike="noStrike">
                        <a:latin typeface="Arial"/>
                      </a:endParaRPr>
                    </a:p>
                    <a:p>
                      <a:pPr>
                        <a:lnSpc>
                          <a:spcPct val="115000"/>
                        </a:lnSpc>
                        <a:buNone/>
                        <a:tabLst>
                          <a:tab algn="l" pos="0"/>
                        </a:tabLst>
                      </a:pPr>
                      <a:endParaRPr b="0" lang="en-US" sz="1200" spc="-1" strike="noStrike">
                        <a:latin typeface="Arial"/>
                      </a:endParaRPr>
                    </a:p>
                    <a:p>
                      <a:pPr>
                        <a:lnSpc>
                          <a:spcPct val="115000"/>
                        </a:lnSpc>
                        <a:buNone/>
                        <a:tabLst>
                          <a:tab algn="l" pos="0"/>
                        </a:tabLst>
                      </a:pPr>
                      <a:endParaRPr b="0" lang="en-US" sz="1200" spc="-1" strike="noStrike">
                        <a:latin typeface="Arial"/>
                      </a:endParaRPr>
                    </a:p>
                    <a:p>
                      <a:pPr>
                        <a:lnSpc>
                          <a:spcPct val="115000"/>
                        </a:lnSpc>
                        <a:spcBef>
                          <a:spcPts val="1701"/>
                        </a:spcBef>
                        <a:buNone/>
                        <a:tabLst>
                          <a:tab algn="l" pos="0"/>
                        </a:tabLst>
                      </a:pPr>
                      <a:endParaRPr b="0" lang="en-US" sz="1200" spc="-1" strike="noStrike">
                        <a:latin typeface="Arial"/>
                      </a:endParaRPr>
                    </a:p>
                    <a:p>
                      <a:pPr>
                        <a:lnSpc>
                          <a:spcPct val="115000"/>
                        </a:lnSpc>
                        <a:spcBef>
                          <a:spcPts val="1701"/>
                        </a:spcBef>
                        <a:buNone/>
                        <a:tabLst>
                          <a:tab algn="l" pos="0"/>
                        </a:tabLst>
                      </a:pPr>
                      <a:endParaRPr b="0" lang="en-US" sz="1200" spc="-1" strike="noStrike">
                        <a:latin typeface="Arial"/>
                      </a:endParaRPr>
                    </a:p>
                    <a:p>
                      <a:pPr>
                        <a:lnSpc>
                          <a:spcPct val="115000"/>
                        </a:lnSpc>
                        <a:spcBef>
                          <a:spcPts val="1701"/>
                        </a:spcBef>
                        <a:spcAft>
                          <a:spcPts val="1701"/>
                        </a:spcAft>
                        <a:buNone/>
                        <a:tabLst>
                          <a:tab algn="l" pos="0"/>
                        </a:tabLst>
                      </a:pPr>
                      <a:endParaRPr b="0" lang="en-US" sz="12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noFill/>
                  </a:tcPr>
                </a:tc>
              </a:tr>
              <a:tr h="3333960">
                <a:tc>
                  <a:txBody>
                    <a:bodyPr lIns="91080" rIns="91080" tIns="91080" bIns="91080" anchor="t">
                      <a:noAutofit/>
                    </a:bodyPr>
                    <a:p>
                      <a:pPr>
                        <a:lnSpc>
                          <a:spcPct val="115000"/>
                        </a:lnSpc>
                        <a:buNone/>
                        <a:tabLst>
                          <a:tab algn="l" pos="0"/>
                        </a:tabLst>
                      </a:pPr>
                      <a:r>
                        <a:rPr b="1" lang="en" sz="1200" spc="-1" strike="noStrike">
                          <a:solidFill>
                            <a:srgbClr val="000000"/>
                          </a:solidFill>
                          <a:latin typeface="Roboto"/>
                          <a:ea typeface="Roboto"/>
                        </a:rPr>
                        <a:t>Respuesta:</a:t>
                      </a:r>
                      <a:r>
                        <a:rPr b="0" lang="en" sz="1400" spc="-1" strike="noStrike">
                          <a:solidFill>
                            <a:srgbClr val="000000"/>
                          </a:solidFill>
                          <a:latin typeface="Arial"/>
                          <a:ea typeface="Arial"/>
                        </a:rPr>
                        <a:t> </a:t>
                      </a:r>
                      <a:endParaRPr b="0" lang="en-US" sz="1400" spc="-1" strike="noStrike">
                        <a:latin typeface="Arial"/>
                      </a:endParaRPr>
                    </a:p>
                    <a:p>
                      <a:pPr>
                        <a:lnSpc>
                          <a:spcPct val="115000"/>
                        </a:lnSpc>
                        <a:spcBef>
                          <a:spcPts val="1701"/>
                        </a:spcBef>
                        <a:spcAft>
                          <a:spcPts val="1701"/>
                        </a:spcAft>
                        <a:buNone/>
                        <a:tabLst>
                          <a:tab algn="l" pos="0"/>
                        </a:tabLst>
                      </a:pPr>
                      <a:endParaRPr b="0" lang="en-US" sz="14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noFill/>
                  </a:tcPr>
                </a:tc>
              </a:tr>
            </a:tbl>
          </a:graphicData>
        </a:graphic>
      </p:graphicFrame>
      <p:sp>
        <p:nvSpPr>
          <p:cNvPr id="108" name="PlaceHolder 2"/>
          <p:cNvSpPr>
            <a:spLocks noGrp="1"/>
          </p:cNvSpPr>
          <p:nvPr>
            <p:ph type="title"/>
          </p:nvPr>
        </p:nvSpPr>
        <p:spPr>
          <a:xfrm>
            <a:off x="621000" y="40680"/>
            <a:ext cx="5328720" cy="478080"/>
          </a:xfrm>
          <a:prstGeom prst="rect">
            <a:avLst/>
          </a:prstGeom>
          <a:noFill/>
          <a:ln w="0">
            <a:noFill/>
          </a:ln>
        </p:spPr>
        <p:txBody>
          <a:bodyPr lIns="128160" rIns="128160" tIns="128160" bIns="128160" anchor="t">
            <a:noAutofit/>
          </a:bodyPr>
          <a:p>
            <a:pPr>
              <a:lnSpc>
                <a:spcPct val="100000"/>
              </a:lnSpc>
              <a:buNone/>
              <a:tabLst>
                <a:tab algn="l" pos="0"/>
              </a:tabLst>
            </a:pPr>
            <a:r>
              <a:rPr b="1" lang="en" sz="1350" spc="-1" strike="noStrike">
                <a:solidFill>
                  <a:srgbClr val="ffffff"/>
                </a:solidFill>
                <a:latin typeface="IBM Plex Sans"/>
                <a:ea typeface="IBM Plex Sans"/>
              </a:rPr>
              <a:t>Curso de Estadística y Probabilidad</a:t>
            </a:r>
            <a:endParaRPr b="0" lang="en-US" sz="1350" spc="-1" strike="noStrike">
              <a:solidFill>
                <a:srgbClr val="000000"/>
              </a:solidFill>
              <a:latin typeface="Arial"/>
            </a:endParaRPr>
          </a:p>
        </p:txBody>
      </p:sp>
      <p:pic>
        <p:nvPicPr>
          <p:cNvPr id="109" name="Google Shape;84;g230b0e9b9b5_1_68" descr=""/>
          <p:cNvPicPr/>
          <p:nvPr/>
        </p:nvPicPr>
        <p:blipFill>
          <a:blip r:embed="rId1"/>
          <a:stretch/>
        </p:blipFill>
        <p:spPr>
          <a:xfrm>
            <a:off x="341640" y="109080"/>
            <a:ext cx="341280" cy="341280"/>
          </a:xfrm>
          <a:prstGeom prst="rect">
            <a:avLst/>
          </a:prstGeom>
          <a:ln w="0">
            <a:noFill/>
          </a:ln>
        </p:spPr>
      </p:pic>
      <p:graphicFrame>
        <p:nvGraphicFramePr>
          <p:cNvPr id="110" name="Google Shape;85;g230b0e9b9b5_1_68"/>
          <p:cNvGraphicFramePr/>
          <p:nvPr/>
        </p:nvGraphicFramePr>
        <p:xfrm>
          <a:off x="2190600" y="2705040"/>
          <a:ext cx="3390480" cy="1523520"/>
        </p:xfrm>
        <a:graphic>
          <a:graphicData uri="http://schemas.openxmlformats.org/drawingml/2006/table">
            <a:tbl>
              <a:tblPr/>
              <a:tblGrid>
                <a:gridCol w="1095120"/>
                <a:gridCol w="914400"/>
                <a:gridCol w="685800"/>
                <a:gridCol w="695160"/>
              </a:tblGrid>
              <a:tr h="537480">
                <a:tc>
                  <a:tcPr anchor="b" marL="50760" marR="50760">
                    <a:lnL w="9360">
                      <a:solidFill>
                        <a:srgbClr val="8ea9db"/>
                      </a:solidFill>
                    </a:lnL>
                    <a:lnR>
                      <a:noFill/>
                    </a:lnR>
                    <a:lnT w="9360">
                      <a:solidFill>
                        <a:srgbClr val="8ea9db"/>
                      </a:solidFill>
                    </a:lnT>
                    <a:lnB>
                      <a:noFill/>
                    </a:lnB>
                    <a:solidFill>
                      <a:srgbClr val="ffffff"/>
                    </a:solidFill>
                  </a:tcPr>
                </a:tc>
                <a:tc>
                  <a:txBody>
                    <a:bodyPr lIns="50760" rIns="50760" tIns="63360" bIns="63360" anchor="b">
                      <a:noAutofit/>
                    </a:bodyPr>
                    <a:p>
                      <a:pPr>
                        <a:lnSpc>
                          <a:spcPct val="115000"/>
                        </a:lnSpc>
                        <a:buNone/>
                        <a:tabLst>
                          <a:tab algn="l" pos="0"/>
                        </a:tabLst>
                      </a:pPr>
                      <a:r>
                        <a:rPr b="1" lang="en" sz="1200" spc="-1" strike="noStrike">
                          <a:solidFill>
                            <a:srgbClr val="ffffff"/>
                          </a:solidFill>
                          <a:latin typeface="IBM Plex Sans"/>
                          <a:ea typeface="IBM Plex Sans"/>
                        </a:rPr>
                        <a:t>Analgésico</a:t>
                      </a:r>
                      <a:endParaRPr b="0" lang="en-US" sz="1200" spc="-1" strike="noStrike">
                        <a:latin typeface="Arial"/>
                      </a:endParaRPr>
                    </a:p>
                  </a:txBody>
                  <a:tcPr anchor="b" marL="50760" marR="50760">
                    <a:lnL>
                      <a:noFill/>
                    </a:lnL>
                    <a:lnR>
                      <a:noFill/>
                    </a:lnR>
                    <a:lnT w="9360">
                      <a:solidFill>
                        <a:srgbClr val="8ea9db"/>
                      </a:solidFill>
                    </a:lnT>
                    <a:lnB>
                      <a:noFill/>
                    </a:lnB>
                    <a:solidFill>
                      <a:srgbClr val="4472c4"/>
                    </a:solidFill>
                  </a:tcPr>
                </a:tc>
                <a:tc>
                  <a:txBody>
                    <a:bodyPr lIns="50760" rIns="50760" tIns="63360" bIns="63360" anchor="b">
                      <a:noAutofit/>
                    </a:bodyPr>
                    <a:p>
                      <a:pPr>
                        <a:lnSpc>
                          <a:spcPct val="115000"/>
                        </a:lnSpc>
                        <a:buNone/>
                        <a:tabLst>
                          <a:tab algn="l" pos="0"/>
                        </a:tabLst>
                      </a:pPr>
                      <a:r>
                        <a:rPr b="1" lang="en" sz="1200" spc="-1" strike="noStrike">
                          <a:solidFill>
                            <a:srgbClr val="ffffff"/>
                          </a:solidFill>
                          <a:latin typeface="IBM Plex Sans"/>
                          <a:ea typeface="IBM Plex Sans"/>
                        </a:rPr>
                        <a:t>Placebo</a:t>
                      </a:r>
                      <a:endParaRPr b="0" lang="en-US" sz="1200" spc="-1" strike="noStrike">
                        <a:latin typeface="Arial"/>
                      </a:endParaRPr>
                    </a:p>
                  </a:txBody>
                  <a:tcPr anchor="b" marL="50760" marR="50760">
                    <a:lnL>
                      <a:noFill/>
                    </a:lnL>
                    <a:lnR>
                      <a:noFill/>
                    </a:lnR>
                    <a:lnT w="9360">
                      <a:solidFill>
                        <a:srgbClr val="8ea9db"/>
                      </a:solidFill>
                    </a:lnT>
                    <a:lnB>
                      <a:noFill/>
                    </a:lnB>
                    <a:solidFill>
                      <a:srgbClr val="4472c4"/>
                    </a:solidFill>
                  </a:tcPr>
                </a:tc>
                <a:tc>
                  <a:txBody>
                    <a:bodyPr lIns="50760" rIns="50760" tIns="63360" bIns="63360" anchor="b">
                      <a:noAutofit/>
                    </a:bodyPr>
                    <a:p>
                      <a:pPr>
                        <a:lnSpc>
                          <a:spcPct val="115000"/>
                        </a:lnSpc>
                        <a:buNone/>
                        <a:tabLst>
                          <a:tab algn="l" pos="0"/>
                        </a:tabLst>
                      </a:pPr>
                      <a:r>
                        <a:rPr b="1" lang="en" sz="1200" spc="-1" strike="noStrike">
                          <a:solidFill>
                            <a:srgbClr val="ffffff"/>
                          </a:solidFill>
                          <a:latin typeface="IBM Plex Sans"/>
                          <a:ea typeface="IBM Plex Sans"/>
                        </a:rPr>
                        <a:t>Total</a:t>
                      </a:r>
                      <a:endParaRPr b="0" lang="en-US" sz="1200" spc="-1" strike="noStrike">
                        <a:latin typeface="Arial"/>
                      </a:endParaRPr>
                    </a:p>
                  </a:txBody>
                  <a:tcPr anchor="b" marL="50760" marR="50760">
                    <a:lnL>
                      <a:noFill/>
                    </a:lnL>
                    <a:lnR w="9360">
                      <a:solidFill>
                        <a:srgbClr val="8ea9db"/>
                      </a:solidFill>
                    </a:lnR>
                    <a:lnT w="9360">
                      <a:solidFill>
                        <a:srgbClr val="8ea9db"/>
                      </a:solidFill>
                    </a:lnT>
                    <a:lnB>
                      <a:noFill/>
                    </a:lnB>
                    <a:solidFill>
                      <a:srgbClr val="4472c4"/>
                    </a:solidFill>
                  </a:tcPr>
                </a:tc>
              </a:tr>
              <a:tr h="332280">
                <a:tc>
                  <a:txBody>
                    <a:bodyPr lIns="50760" rIns="50760" tIns="63360" bIns="63360" anchor="b">
                      <a:noAutofit/>
                    </a:bodyPr>
                    <a:p>
                      <a:pPr>
                        <a:lnSpc>
                          <a:spcPct val="115000"/>
                        </a:lnSpc>
                        <a:buNone/>
                        <a:tabLst>
                          <a:tab algn="l" pos="0"/>
                        </a:tabLst>
                      </a:pPr>
                      <a:r>
                        <a:rPr b="0" lang="en" sz="1200" spc="-1" strike="noStrike">
                          <a:solidFill>
                            <a:srgbClr val="000000"/>
                          </a:solidFill>
                          <a:latin typeface="IBM Plex Sans"/>
                          <a:ea typeface="IBM Plex Sans"/>
                        </a:rPr>
                        <a:t>Acidez leve</a:t>
                      </a:r>
                      <a:endParaRPr b="0" lang="en-US" sz="1200" spc="-1" strike="noStrike">
                        <a:latin typeface="Arial"/>
                      </a:endParaRPr>
                    </a:p>
                  </a:txBody>
                  <a:tcPr anchor="b" marL="50760" marR="50760">
                    <a:lnL w="9360">
                      <a:solidFill>
                        <a:srgbClr val="8ea9db"/>
                      </a:solidFill>
                    </a:lnL>
                    <a:lnR>
                      <a:noFill/>
                    </a:lnR>
                    <a:lnT>
                      <a:noFill/>
                    </a:lnT>
                    <a:lnB>
                      <a:noFill/>
                    </a:lnB>
                    <a:solidFill>
                      <a:srgbClr val="d9e1f2"/>
                    </a:solidFill>
                  </a:tcPr>
                </a:tc>
                <a:tc>
                  <a:txBody>
                    <a:bodyPr lIns="50760" rIns="50760" tIns="63360" bIns="63360" anchor="b">
                      <a:noAutofit/>
                    </a:bodyPr>
                    <a:p>
                      <a:pPr algn="r">
                        <a:lnSpc>
                          <a:spcPct val="115000"/>
                        </a:lnSpc>
                        <a:buNone/>
                        <a:tabLst>
                          <a:tab algn="l" pos="0"/>
                        </a:tabLst>
                      </a:pPr>
                      <a:r>
                        <a:rPr b="0" lang="en" sz="1200" spc="-1" strike="noStrike">
                          <a:solidFill>
                            <a:srgbClr val="000000"/>
                          </a:solidFill>
                          <a:latin typeface="IBM Plex Sans"/>
                          <a:ea typeface="IBM Plex Sans"/>
                        </a:rPr>
                        <a:t>9</a:t>
                      </a:r>
                      <a:endParaRPr b="0" lang="en-US" sz="1200" spc="-1" strike="noStrike">
                        <a:latin typeface="Arial"/>
                      </a:endParaRPr>
                    </a:p>
                  </a:txBody>
                  <a:tcPr anchor="b" marL="50760" marR="50760">
                    <a:lnL>
                      <a:noFill/>
                    </a:lnL>
                    <a:lnR>
                      <a:noFill/>
                    </a:lnR>
                    <a:lnT>
                      <a:noFill/>
                    </a:lnT>
                    <a:lnB>
                      <a:noFill/>
                    </a:lnB>
                    <a:solidFill>
                      <a:srgbClr val="d9e1f2"/>
                    </a:solidFill>
                  </a:tcPr>
                </a:tc>
                <a:tc>
                  <a:txBody>
                    <a:bodyPr lIns="50760" rIns="50760" tIns="63360" bIns="63360" anchor="b">
                      <a:noAutofit/>
                    </a:bodyPr>
                    <a:p>
                      <a:pPr algn="r">
                        <a:lnSpc>
                          <a:spcPct val="115000"/>
                        </a:lnSpc>
                        <a:buNone/>
                        <a:tabLst>
                          <a:tab algn="l" pos="0"/>
                        </a:tabLst>
                      </a:pPr>
                      <a:r>
                        <a:rPr b="0" lang="en" sz="1200" spc="-1" strike="noStrike">
                          <a:solidFill>
                            <a:srgbClr val="000000"/>
                          </a:solidFill>
                          <a:latin typeface="IBM Plex Sans"/>
                          <a:ea typeface="IBM Plex Sans"/>
                        </a:rPr>
                        <a:t>176</a:t>
                      </a:r>
                      <a:endParaRPr b="0" lang="en-US" sz="1200" spc="-1" strike="noStrike">
                        <a:latin typeface="Arial"/>
                      </a:endParaRPr>
                    </a:p>
                  </a:txBody>
                  <a:tcPr anchor="b" marL="50760" marR="50760">
                    <a:lnL>
                      <a:noFill/>
                    </a:lnL>
                    <a:lnR>
                      <a:noFill/>
                    </a:lnR>
                    <a:lnT>
                      <a:noFill/>
                    </a:lnT>
                    <a:lnB>
                      <a:noFill/>
                    </a:lnB>
                    <a:solidFill>
                      <a:srgbClr val="d9e1f2"/>
                    </a:solidFill>
                  </a:tcPr>
                </a:tc>
                <a:tc>
                  <a:txBody>
                    <a:bodyPr lIns="50760" rIns="50760" tIns="63360" bIns="63360" anchor="b">
                      <a:noAutofit/>
                    </a:bodyPr>
                    <a:p>
                      <a:pPr algn="r">
                        <a:lnSpc>
                          <a:spcPct val="115000"/>
                        </a:lnSpc>
                        <a:buNone/>
                        <a:tabLst>
                          <a:tab algn="l" pos="0"/>
                        </a:tabLst>
                      </a:pPr>
                      <a:r>
                        <a:rPr b="0" lang="en" sz="1200" spc="-1" strike="noStrike">
                          <a:solidFill>
                            <a:srgbClr val="000000"/>
                          </a:solidFill>
                          <a:latin typeface="IBM Plex Sans"/>
                          <a:ea typeface="IBM Plex Sans"/>
                        </a:rPr>
                        <a:t>185</a:t>
                      </a:r>
                      <a:endParaRPr b="0" lang="en-US" sz="1200" spc="-1" strike="noStrike">
                        <a:latin typeface="Arial"/>
                      </a:endParaRPr>
                    </a:p>
                  </a:txBody>
                  <a:tcPr anchor="b" marL="50760" marR="50760">
                    <a:lnL>
                      <a:noFill/>
                    </a:lnL>
                    <a:lnR w="9360">
                      <a:solidFill>
                        <a:srgbClr val="8ea9db"/>
                      </a:solidFill>
                    </a:lnR>
                    <a:lnT>
                      <a:noFill/>
                    </a:lnT>
                    <a:lnB>
                      <a:noFill/>
                    </a:lnB>
                    <a:solidFill>
                      <a:srgbClr val="d9e1f2"/>
                    </a:solidFill>
                  </a:tcPr>
                </a:tc>
              </a:tr>
              <a:tr h="537480">
                <a:tc>
                  <a:txBody>
                    <a:bodyPr lIns="50760" rIns="50760" tIns="63360" bIns="63360" anchor="b">
                      <a:noAutofit/>
                    </a:bodyPr>
                    <a:p>
                      <a:pPr>
                        <a:lnSpc>
                          <a:spcPct val="115000"/>
                        </a:lnSpc>
                        <a:buNone/>
                        <a:tabLst>
                          <a:tab algn="l" pos="0"/>
                        </a:tabLst>
                      </a:pPr>
                      <a:r>
                        <a:rPr b="0" lang="en" sz="1200" spc="-1" strike="noStrike">
                          <a:solidFill>
                            <a:srgbClr val="000000"/>
                          </a:solidFill>
                          <a:latin typeface="IBM Plex Sans"/>
                          <a:ea typeface="IBM Plex Sans"/>
                        </a:rPr>
                        <a:t>Acidez intensa</a:t>
                      </a:r>
                      <a:endParaRPr b="0" lang="en-US" sz="1200" spc="-1" strike="noStrike">
                        <a:latin typeface="Arial"/>
                      </a:endParaRPr>
                    </a:p>
                  </a:txBody>
                  <a:tcPr anchor="b" marL="50760" marR="50760">
                    <a:lnL w="9360">
                      <a:solidFill>
                        <a:srgbClr val="8ea9db"/>
                      </a:solidFill>
                    </a:lnL>
                    <a:lnR>
                      <a:noFill/>
                    </a:lnR>
                    <a:lnT>
                      <a:noFill/>
                    </a:lnT>
                    <a:lnB>
                      <a:noFill/>
                    </a:lnB>
                    <a:noFill/>
                  </a:tcPr>
                </a:tc>
                <a:tc>
                  <a:txBody>
                    <a:bodyPr lIns="50760" rIns="50760" tIns="63360" bIns="63360" anchor="b">
                      <a:noAutofit/>
                    </a:bodyPr>
                    <a:p>
                      <a:pPr algn="r">
                        <a:lnSpc>
                          <a:spcPct val="115000"/>
                        </a:lnSpc>
                        <a:buNone/>
                        <a:tabLst>
                          <a:tab algn="l" pos="0"/>
                        </a:tabLst>
                      </a:pPr>
                      <a:r>
                        <a:rPr b="0" lang="en" sz="1200" spc="-1" strike="noStrike">
                          <a:solidFill>
                            <a:srgbClr val="000000"/>
                          </a:solidFill>
                          <a:latin typeface="IBM Plex Sans"/>
                          <a:ea typeface="IBM Plex Sans"/>
                        </a:rPr>
                        <a:t>107</a:t>
                      </a:r>
                      <a:endParaRPr b="0" lang="en-US" sz="1200" spc="-1" strike="noStrike">
                        <a:latin typeface="Arial"/>
                      </a:endParaRPr>
                    </a:p>
                  </a:txBody>
                  <a:tcPr anchor="b" marL="50760" marR="50760">
                    <a:lnL>
                      <a:noFill/>
                    </a:lnL>
                    <a:lnR>
                      <a:noFill/>
                    </a:lnR>
                    <a:lnT>
                      <a:noFill/>
                    </a:lnT>
                    <a:lnB>
                      <a:noFill/>
                    </a:lnB>
                    <a:noFill/>
                  </a:tcPr>
                </a:tc>
                <a:tc>
                  <a:txBody>
                    <a:bodyPr lIns="50760" rIns="50760" tIns="63360" bIns="63360" anchor="b">
                      <a:noAutofit/>
                    </a:bodyPr>
                    <a:p>
                      <a:pPr algn="r">
                        <a:lnSpc>
                          <a:spcPct val="115000"/>
                        </a:lnSpc>
                        <a:buNone/>
                        <a:tabLst>
                          <a:tab algn="l" pos="0"/>
                        </a:tabLst>
                      </a:pPr>
                      <a:r>
                        <a:rPr b="0" lang="en" sz="1200" spc="-1" strike="noStrike">
                          <a:solidFill>
                            <a:srgbClr val="000000"/>
                          </a:solidFill>
                          <a:latin typeface="IBM Plex Sans"/>
                          <a:ea typeface="IBM Plex Sans"/>
                        </a:rPr>
                        <a:t>31</a:t>
                      </a:r>
                      <a:endParaRPr b="0" lang="en-US" sz="1200" spc="-1" strike="noStrike">
                        <a:latin typeface="Arial"/>
                      </a:endParaRPr>
                    </a:p>
                  </a:txBody>
                  <a:tcPr anchor="b" marL="50760" marR="50760">
                    <a:lnL>
                      <a:noFill/>
                    </a:lnL>
                    <a:lnR>
                      <a:noFill/>
                    </a:lnR>
                    <a:lnT>
                      <a:noFill/>
                    </a:lnT>
                    <a:lnB>
                      <a:noFill/>
                    </a:lnB>
                    <a:noFill/>
                  </a:tcPr>
                </a:tc>
                <a:tc>
                  <a:txBody>
                    <a:bodyPr lIns="50760" rIns="50760" tIns="63360" bIns="63360" anchor="b">
                      <a:noAutofit/>
                    </a:bodyPr>
                    <a:p>
                      <a:pPr algn="r">
                        <a:lnSpc>
                          <a:spcPct val="115000"/>
                        </a:lnSpc>
                        <a:buNone/>
                        <a:tabLst>
                          <a:tab algn="l" pos="0"/>
                        </a:tabLst>
                      </a:pPr>
                      <a:r>
                        <a:rPr b="0" lang="en" sz="1200" spc="-1" strike="noStrike">
                          <a:solidFill>
                            <a:srgbClr val="000000"/>
                          </a:solidFill>
                          <a:latin typeface="IBM Plex Sans"/>
                          <a:ea typeface="IBM Plex Sans"/>
                        </a:rPr>
                        <a:t>138</a:t>
                      </a:r>
                      <a:endParaRPr b="0" lang="en-US" sz="1200" spc="-1" strike="noStrike">
                        <a:latin typeface="Arial"/>
                      </a:endParaRPr>
                    </a:p>
                  </a:txBody>
                  <a:tcPr anchor="b" marL="50760" marR="50760">
                    <a:lnL>
                      <a:noFill/>
                    </a:lnL>
                    <a:lnR w="9360">
                      <a:solidFill>
                        <a:srgbClr val="8ea9db"/>
                      </a:solidFill>
                    </a:lnR>
                    <a:lnT>
                      <a:noFill/>
                    </a:lnT>
                    <a:lnB>
                      <a:noFill/>
                    </a:lnB>
                    <a:noFill/>
                  </a:tcPr>
                </a:tc>
              </a:tr>
              <a:tr h="332280">
                <a:tc>
                  <a:txBody>
                    <a:bodyPr lIns="50760" rIns="50760" tIns="63360" bIns="63360" anchor="b">
                      <a:noAutofit/>
                    </a:bodyPr>
                    <a:p>
                      <a:pPr>
                        <a:lnSpc>
                          <a:spcPct val="115000"/>
                        </a:lnSpc>
                        <a:buNone/>
                        <a:tabLst>
                          <a:tab algn="l" pos="0"/>
                        </a:tabLst>
                      </a:pPr>
                      <a:r>
                        <a:rPr b="0" lang="en" sz="1200" spc="-1" strike="noStrike">
                          <a:solidFill>
                            <a:srgbClr val="000000"/>
                          </a:solidFill>
                          <a:latin typeface="IBM Plex Sans"/>
                          <a:ea typeface="IBM Plex Sans"/>
                        </a:rPr>
                        <a:t>Sin acidez</a:t>
                      </a:r>
                      <a:endParaRPr b="0" lang="en-US" sz="1200" spc="-1" strike="noStrike">
                        <a:latin typeface="Arial"/>
                      </a:endParaRPr>
                    </a:p>
                  </a:txBody>
                  <a:tcPr anchor="b" marL="50760" marR="50760">
                    <a:lnL w="9360">
                      <a:solidFill>
                        <a:srgbClr val="8ea9db"/>
                      </a:solidFill>
                    </a:lnL>
                    <a:lnR>
                      <a:noFill/>
                    </a:lnR>
                    <a:lnT>
                      <a:noFill/>
                    </a:lnT>
                    <a:lnB>
                      <a:noFill/>
                    </a:lnB>
                    <a:solidFill>
                      <a:srgbClr val="d9e1f2"/>
                    </a:solidFill>
                  </a:tcPr>
                </a:tc>
                <a:tc>
                  <a:txBody>
                    <a:bodyPr lIns="50760" rIns="50760" tIns="63360" bIns="63360" anchor="b">
                      <a:noAutofit/>
                    </a:bodyPr>
                    <a:p>
                      <a:pPr algn="r">
                        <a:lnSpc>
                          <a:spcPct val="115000"/>
                        </a:lnSpc>
                        <a:buNone/>
                        <a:tabLst>
                          <a:tab algn="l" pos="0"/>
                        </a:tabLst>
                      </a:pPr>
                      <a:r>
                        <a:rPr b="0" lang="en" sz="1200" spc="-1" strike="noStrike">
                          <a:solidFill>
                            <a:srgbClr val="000000"/>
                          </a:solidFill>
                          <a:latin typeface="IBM Plex Sans"/>
                          <a:ea typeface="IBM Plex Sans"/>
                        </a:rPr>
                        <a:t>10573</a:t>
                      </a:r>
                      <a:endParaRPr b="0" lang="en-US" sz="1200" spc="-1" strike="noStrike">
                        <a:latin typeface="Arial"/>
                      </a:endParaRPr>
                    </a:p>
                  </a:txBody>
                  <a:tcPr anchor="b" marL="50760" marR="50760">
                    <a:lnL>
                      <a:noFill/>
                    </a:lnL>
                    <a:lnR>
                      <a:noFill/>
                    </a:lnR>
                    <a:lnT>
                      <a:noFill/>
                    </a:lnT>
                    <a:lnB>
                      <a:noFill/>
                    </a:lnB>
                    <a:solidFill>
                      <a:srgbClr val="d9e1f2"/>
                    </a:solidFill>
                  </a:tcPr>
                </a:tc>
                <a:tc>
                  <a:txBody>
                    <a:bodyPr lIns="50760" rIns="50760" tIns="63360" bIns="63360" anchor="b">
                      <a:noAutofit/>
                    </a:bodyPr>
                    <a:p>
                      <a:pPr algn="r">
                        <a:lnSpc>
                          <a:spcPct val="115000"/>
                        </a:lnSpc>
                        <a:buNone/>
                        <a:tabLst>
                          <a:tab algn="l" pos="0"/>
                        </a:tabLst>
                      </a:pPr>
                      <a:r>
                        <a:rPr b="0" lang="en" sz="1200" spc="-1" strike="noStrike">
                          <a:solidFill>
                            <a:srgbClr val="000000"/>
                          </a:solidFill>
                          <a:latin typeface="IBM Plex Sans"/>
                          <a:ea typeface="IBM Plex Sans"/>
                        </a:rPr>
                        <a:t>10473</a:t>
                      </a:r>
                      <a:endParaRPr b="0" lang="en-US" sz="1200" spc="-1" strike="noStrike">
                        <a:latin typeface="Arial"/>
                      </a:endParaRPr>
                    </a:p>
                  </a:txBody>
                  <a:tcPr anchor="b" marL="50760" marR="50760">
                    <a:lnL>
                      <a:noFill/>
                    </a:lnL>
                    <a:lnR>
                      <a:noFill/>
                    </a:lnR>
                    <a:lnT>
                      <a:noFill/>
                    </a:lnT>
                    <a:lnB>
                      <a:noFill/>
                    </a:lnB>
                    <a:solidFill>
                      <a:srgbClr val="d9e1f2"/>
                    </a:solidFill>
                  </a:tcPr>
                </a:tc>
                <a:tc>
                  <a:txBody>
                    <a:bodyPr lIns="50760" rIns="50760" tIns="63360" bIns="63360" anchor="b">
                      <a:noAutofit/>
                    </a:bodyPr>
                    <a:p>
                      <a:pPr algn="r">
                        <a:lnSpc>
                          <a:spcPct val="115000"/>
                        </a:lnSpc>
                        <a:buNone/>
                        <a:tabLst>
                          <a:tab algn="l" pos="0"/>
                        </a:tabLst>
                      </a:pPr>
                      <a:r>
                        <a:rPr b="0" lang="en" sz="1200" spc="-1" strike="noStrike">
                          <a:solidFill>
                            <a:srgbClr val="000000"/>
                          </a:solidFill>
                          <a:latin typeface="IBM Plex Sans"/>
                          <a:ea typeface="IBM Plex Sans"/>
                        </a:rPr>
                        <a:t>21046</a:t>
                      </a:r>
                      <a:endParaRPr b="0" lang="en-US" sz="1200" spc="-1" strike="noStrike">
                        <a:latin typeface="Arial"/>
                      </a:endParaRPr>
                    </a:p>
                  </a:txBody>
                  <a:tcPr anchor="b" marL="50760" marR="50760">
                    <a:lnL>
                      <a:noFill/>
                    </a:lnL>
                    <a:lnR w="9360">
                      <a:solidFill>
                        <a:srgbClr val="8ea9db"/>
                      </a:solidFill>
                    </a:lnR>
                    <a:lnT>
                      <a:noFill/>
                    </a:lnT>
                    <a:lnB>
                      <a:noFill/>
                    </a:lnB>
                    <a:solidFill>
                      <a:srgbClr val="d9e1f2"/>
                    </a:solidFill>
                  </a:tcPr>
                </a:tc>
              </a:tr>
              <a:tr h="332280">
                <a:tc>
                  <a:txBody>
                    <a:bodyPr lIns="50760" rIns="50760" tIns="63360" bIns="63360" anchor="b">
                      <a:noAutofit/>
                    </a:bodyPr>
                    <a:p>
                      <a:pPr>
                        <a:lnSpc>
                          <a:spcPct val="115000"/>
                        </a:lnSpc>
                        <a:buNone/>
                        <a:tabLst>
                          <a:tab algn="l" pos="0"/>
                        </a:tabLst>
                      </a:pPr>
                      <a:r>
                        <a:rPr b="0" lang="en" sz="1200" spc="-1" strike="noStrike">
                          <a:solidFill>
                            <a:srgbClr val="000000"/>
                          </a:solidFill>
                          <a:latin typeface="IBM Plex Sans"/>
                          <a:ea typeface="IBM Plex Sans"/>
                        </a:rPr>
                        <a:t>Total</a:t>
                      </a:r>
                      <a:endParaRPr b="0" lang="en-US" sz="1200" spc="-1" strike="noStrike">
                        <a:latin typeface="Arial"/>
                      </a:endParaRPr>
                    </a:p>
                  </a:txBody>
                  <a:tcPr anchor="b" marL="50760" marR="50760">
                    <a:lnL>
                      <a:noFill/>
                    </a:lnL>
                    <a:lnR>
                      <a:noFill/>
                    </a:lnR>
                    <a:lnT>
                      <a:noFill/>
                    </a:lnT>
                    <a:lnB>
                      <a:noFill/>
                    </a:lnB>
                    <a:noFill/>
                  </a:tcPr>
                </a:tc>
                <a:tc>
                  <a:txBody>
                    <a:bodyPr lIns="50760" rIns="50760" tIns="63360" bIns="63360" anchor="b">
                      <a:noAutofit/>
                    </a:bodyPr>
                    <a:p>
                      <a:pPr algn="r">
                        <a:lnSpc>
                          <a:spcPct val="115000"/>
                        </a:lnSpc>
                        <a:buNone/>
                        <a:tabLst>
                          <a:tab algn="l" pos="0"/>
                        </a:tabLst>
                      </a:pPr>
                      <a:r>
                        <a:rPr b="0" lang="en" sz="1200" spc="-1" strike="noStrike">
                          <a:solidFill>
                            <a:srgbClr val="000000"/>
                          </a:solidFill>
                          <a:latin typeface="IBM Plex Sans"/>
                          <a:ea typeface="IBM Plex Sans"/>
                        </a:rPr>
                        <a:t>10689</a:t>
                      </a:r>
                      <a:endParaRPr b="0" lang="en-US" sz="1200" spc="-1" strike="noStrike">
                        <a:latin typeface="Arial"/>
                      </a:endParaRPr>
                    </a:p>
                  </a:txBody>
                  <a:tcPr anchor="b" marL="50760" marR="50760">
                    <a:lnL>
                      <a:noFill/>
                    </a:lnL>
                    <a:lnR>
                      <a:noFill/>
                    </a:lnR>
                    <a:lnT>
                      <a:noFill/>
                    </a:lnT>
                    <a:lnB>
                      <a:noFill/>
                    </a:lnB>
                    <a:noFill/>
                  </a:tcPr>
                </a:tc>
                <a:tc>
                  <a:txBody>
                    <a:bodyPr lIns="50760" rIns="50760" tIns="63360" bIns="63360" anchor="b">
                      <a:noAutofit/>
                    </a:bodyPr>
                    <a:p>
                      <a:pPr algn="r">
                        <a:lnSpc>
                          <a:spcPct val="115000"/>
                        </a:lnSpc>
                        <a:buNone/>
                        <a:tabLst>
                          <a:tab algn="l" pos="0"/>
                        </a:tabLst>
                      </a:pPr>
                      <a:r>
                        <a:rPr b="0" lang="en" sz="1200" spc="-1" strike="noStrike">
                          <a:solidFill>
                            <a:srgbClr val="000000"/>
                          </a:solidFill>
                          <a:latin typeface="IBM Plex Sans"/>
                          <a:ea typeface="IBM Plex Sans"/>
                        </a:rPr>
                        <a:t>10680</a:t>
                      </a:r>
                      <a:endParaRPr b="0" lang="en-US" sz="1200" spc="-1" strike="noStrike">
                        <a:latin typeface="Arial"/>
                      </a:endParaRPr>
                    </a:p>
                  </a:txBody>
                  <a:tcPr anchor="b" marL="50760" marR="50760">
                    <a:lnL>
                      <a:noFill/>
                    </a:lnL>
                    <a:lnR>
                      <a:noFill/>
                    </a:lnR>
                    <a:lnT>
                      <a:noFill/>
                    </a:lnT>
                    <a:lnB>
                      <a:noFill/>
                    </a:lnB>
                    <a:noFill/>
                  </a:tcPr>
                </a:tc>
                <a:tc>
                  <a:txBody>
                    <a:bodyPr lIns="50760" rIns="50760" tIns="63360" bIns="63360" anchor="b">
                      <a:noAutofit/>
                    </a:bodyPr>
                    <a:p>
                      <a:pPr algn="r">
                        <a:lnSpc>
                          <a:spcPct val="115000"/>
                        </a:lnSpc>
                        <a:buNone/>
                        <a:tabLst>
                          <a:tab algn="l" pos="0"/>
                        </a:tabLst>
                      </a:pPr>
                      <a:r>
                        <a:rPr b="0" lang="en" sz="1200" spc="-1" strike="noStrike">
                          <a:solidFill>
                            <a:srgbClr val="000000"/>
                          </a:solidFill>
                          <a:latin typeface="IBM Plex Sans"/>
                          <a:ea typeface="IBM Plex Sans"/>
                        </a:rPr>
                        <a:t>21369</a:t>
                      </a:r>
                      <a:endParaRPr b="0" lang="en-US" sz="1200" spc="-1" strike="noStrike">
                        <a:latin typeface="Arial"/>
                      </a:endParaRPr>
                    </a:p>
                  </a:txBody>
                  <a:tcPr anchor="b" marL="50760" marR="50760">
                    <a:lnL>
                      <a:noFill/>
                    </a:lnL>
                    <a:lnR>
                      <a:noFill/>
                    </a:lnR>
                    <a:lnT>
                      <a:noFill/>
                    </a:lnT>
                    <a:lnB>
                      <a:noFill/>
                    </a:lnB>
                    <a:noFill/>
                  </a:tcPr>
                </a:tc>
              </a:tr>
            </a:tbl>
          </a:graphicData>
        </a:graphic>
      </p:graphicFrame>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subTitle"/>
          </p:nvPr>
        </p:nvSpPr>
        <p:spPr>
          <a:xfrm>
            <a:off x="1221480" y="9579960"/>
            <a:ext cx="5328720" cy="478080"/>
          </a:xfrm>
          <a:prstGeom prst="rect">
            <a:avLst/>
          </a:prstGeom>
          <a:noFill/>
          <a:ln w="0">
            <a:noFill/>
          </a:ln>
        </p:spPr>
        <p:txBody>
          <a:bodyPr lIns="128160" rIns="128160" tIns="128160" bIns="128160" anchor="t">
            <a:normAutofit fontScale="24000"/>
          </a:bodyPr>
          <a:p>
            <a:pPr algn="ctr">
              <a:lnSpc>
                <a:spcPct val="115000"/>
              </a:lnSpc>
              <a:spcAft>
                <a:spcPts val="1701"/>
              </a:spcAft>
              <a:buNone/>
              <a:tabLst>
                <a:tab algn="l" pos="0"/>
              </a:tabLst>
            </a:pPr>
            <a:r>
              <a:rPr b="0" lang="en" sz="5200" spc="-1" strike="noStrike">
                <a:solidFill>
                  <a:srgbClr val="ffffff"/>
                </a:solidFill>
                <a:latin typeface="IBM Plex Sans"/>
                <a:ea typeface="IBM Plex Sans"/>
              </a:rPr>
              <a:t>platzi.com/estadistica</a:t>
            </a:r>
            <a:endParaRPr b="0" lang="en-US" sz="5200" spc="-1" strike="noStrike">
              <a:latin typeface="Arial"/>
            </a:endParaRPr>
          </a:p>
        </p:txBody>
      </p:sp>
      <p:graphicFrame>
        <p:nvGraphicFramePr>
          <p:cNvPr id="112" name="Google Shape;91;g230b0e9b9b5_1_85"/>
          <p:cNvGraphicFramePr/>
          <p:nvPr/>
        </p:nvGraphicFramePr>
        <p:xfrm>
          <a:off x="635760" y="1123920"/>
          <a:ext cx="6500520" cy="2940840"/>
        </p:xfrm>
        <a:graphic>
          <a:graphicData uri="http://schemas.openxmlformats.org/drawingml/2006/table">
            <a:tbl>
              <a:tblPr/>
              <a:tblGrid>
                <a:gridCol w="6500520"/>
              </a:tblGrid>
              <a:tr h="721800">
                <a:tc>
                  <a:txBody>
                    <a:bodyPr lIns="91080" rIns="91080" tIns="91080" bIns="91080" anchor="t">
                      <a:noAutofit/>
                    </a:bodyPr>
                    <a:p>
                      <a:pPr>
                        <a:lnSpc>
                          <a:spcPct val="115000"/>
                        </a:lnSpc>
                        <a:spcAft>
                          <a:spcPts val="1701"/>
                        </a:spcAft>
                        <a:buNone/>
                        <a:tabLst>
                          <a:tab algn="l" pos="0"/>
                        </a:tabLst>
                      </a:pPr>
                      <a:r>
                        <a:rPr b="1" lang="en" sz="1600" spc="-1" strike="noStrike">
                          <a:solidFill>
                            <a:srgbClr val="000000"/>
                          </a:solidFill>
                          <a:latin typeface="Roboto"/>
                          <a:ea typeface="Roboto"/>
                        </a:rPr>
                        <a:t>Clase: Medidas de tendencia central: media, mediana y moda</a:t>
                      </a:r>
                      <a:endParaRPr b="0" lang="en-US" sz="16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solidFill>
                      <a:srgbClr val="d9ead3"/>
                    </a:solidFill>
                  </a:tcPr>
                </a:tc>
              </a:tr>
              <a:tr h="1424520">
                <a:tc>
                  <a:txBody>
                    <a:bodyPr lIns="91080" rIns="91080" tIns="91080" bIns="91080" anchor="t">
                      <a:noAutofit/>
                    </a:bodyPr>
                    <a:p>
                      <a:pPr>
                        <a:lnSpc>
                          <a:spcPct val="115000"/>
                        </a:lnSpc>
                        <a:buNone/>
                        <a:tabLst>
                          <a:tab algn="l" pos="0"/>
                        </a:tabLst>
                      </a:pPr>
                      <a:r>
                        <a:rPr b="1" lang="en" sz="1200" spc="-1" strike="noStrike">
                          <a:solidFill>
                            <a:srgbClr val="000000"/>
                          </a:solidFill>
                          <a:latin typeface="Roboto"/>
                          <a:ea typeface="Roboto"/>
                        </a:rPr>
                        <a:t>Ejercicio 7: </a:t>
                      </a:r>
                      <a:endParaRPr b="0" lang="en-US" sz="1200" spc="-1" strike="noStrike">
                        <a:latin typeface="Arial"/>
                      </a:endParaRPr>
                    </a:p>
                    <a:p>
                      <a:pPr>
                        <a:lnSpc>
                          <a:spcPct val="115000"/>
                        </a:lnSpc>
                        <a:spcBef>
                          <a:spcPts val="1701"/>
                        </a:spcBef>
                        <a:buNone/>
                        <a:tabLst>
                          <a:tab algn="l" pos="0"/>
                        </a:tabLst>
                      </a:pPr>
                      <a:r>
                        <a:rPr b="0" lang="en" sz="1200" spc="-1" strike="noStrike">
                          <a:solidFill>
                            <a:srgbClr val="000000"/>
                          </a:solidFill>
                          <a:latin typeface="Roboto"/>
                          <a:ea typeface="Roboto"/>
                        </a:rPr>
                        <a:t>¿Cuál es la media del siguiente data set? 107, 252, 360, 424</a:t>
                      </a:r>
                      <a:endParaRPr b="0" lang="en-US" sz="1200" spc="-1" strike="noStrike">
                        <a:latin typeface="Arial"/>
                      </a:endParaRPr>
                    </a:p>
                    <a:p>
                      <a:pPr>
                        <a:lnSpc>
                          <a:spcPct val="115000"/>
                        </a:lnSpc>
                        <a:buNone/>
                        <a:tabLst>
                          <a:tab algn="l" pos="0"/>
                        </a:tabLst>
                      </a:pPr>
                      <a:endParaRPr b="0" lang="en-US" sz="1200" spc="-1" strike="noStrike">
                        <a:latin typeface="Arial"/>
                      </a:endParaRPr>
                    </a:p>
                    <a:p>
                      <a:pPr>
                        <a:lnSpc>
                          <a:spcPct val="115000"/>
                        </a:lnSpc>
                        <a:buNone/>
                        <a:tabLst>
                          <a:tab algn="l" pos="0"/>
                        </a:tabLst>
                      </a:pPr>
                      <a:r>
                        <a:rPr b="0" lang="en" sz="1200" spc="-1" strike="noStrike">
                          <a:solidFill>
                            <a:srgbClr val="000000"/>
                          </a:solidFill>
                          <a:latin typeface="Roboto"/>
                          <a:ea typeface="Roboto"/>
                        </a:rPr>
                        <a:t>Hazlo de forma manual y luego comprueba tu resultado con Excel.</a:t>
                      </a:r>
                      <a:endParaRPr b="0" lang="en-US" sz="1200" spc="-1" strike="noStrike">
                        <a:latin typeface="Arial"/>
                      </a:endParaRPr>
                    </a:p>
                    <a:p>
                      <a:pPr>
                        <a:lnSpc>
                          <a:spcPct val="115000"/>
                        </a:lnSpc>
                        <a:spcAft>
                          <a:spcPts val="1701"/>
                        </a:spcAft>
                        <a:buNone/>
                        <a:tabLst>
                          <a:tab algn="l" pos="0"/>
                        </a:tabLst>
                      </a:pPr>
                      <a:endParaRPr b="0" lang="en-US" sz="12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noFill/>
                  </a:tcPr>
                </a:tc>
              </a:tr>
              <a:tr h="1276200">
                <a:tc>
                  <a:txBody>
                    <a:bodyPr lIns="91080" rIns="91080" tIns="91080" bIns="91080" anchor="t">
                      <a:noAutofit/>
                    </a:bodyPr>
                    <a:p>
                      <a:pPr>
                        <a:lnSpc>
                          <a:spcPct val="115000"/>
                        </a:lnSpc>
                        <a:buNone/>
                        <a:tabLst>
                          <a:tab algn="l" pos="0"/>
                        </a:tabLst>
                      </a:pPr>
                      <a:r>
                        <a:rPr b="1" lang="en" sz="1200" spc="-1" strike="noStrike">
                          <a:solidFill>
                            <a:srgbClr val="000000"/>
                          </a:solidFill>
                          <a:latin typeface="Roboto"/>
                          <a:ea typeface="Roboto"/>
                        </a:rPr>
                        <a:t>Respuesta:</a:t>
                      </a:r>
                      <a:r>
                        <a:rPr b="0" lang="en" sz="1400" spc="-1" strike="noStrike">
                          <a:solidFill>
                            <a:srgbClr val="000000"/>
                          </a:solidFill>
                          <a:latin typeface="Arial"/>
                          <a:ea typeface="Arial"/>
                        </a:rPr>
                        <a:t> </a:t>
                      </a:r>
                      <a:endParaRPr b="0" lang="en-US" sz="1400" spc="-1" strike="noStrike">
                        <a:latin typeface="Arial"/>
                      </a:endParaRPr>
                    </a:p>
                    <a:p>
                      <a:pPr>
                        <a:lnSpc>
                          <a:spcPct val="115000"/>
                        </a:lnSpc>
                        <a:spcBef>
                          <a:spcPts val="1701"/>
                        </a:spcBef>
                        <a:spcAft>
                          <a:spcPts val="1701"/>
                        </a:spcAft>
                        <a:buNone/>
                        <a:tabLst>
                          <a:tab algn="l" pos="0"/>
                        </a:tabLst>
                      </a:pPr>
                      <a:endParaRPr b="0" lang="en-US" sz="14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noFill/>
                  </a:tcPr>
                </a:tc>
              </a:tr>
            </a:tbl>
          </a:graphicData>
        </a:graphic>
      </p:graphicFrame>
      <p:sp>
        <p:nvSpPr>
          <p:cNvPr id="113" name="PlaceHolder 2"/>
          <p:cNvSpPr>
            <a:spLocks noGrp="1"/>
          </p:cNvSpPr>
          <p:nvPr>
            <p:ph type="title"/>
          </p:nvPr>
        </p:nvSpPr>
        <p:spPr>
          <a:xfrm>
            <a:off x="621000" y="40680"/>
            <a:ext cx="5328720" cy="478080"/>
          </a:xfrm>
          <a:prstGeom prst="rect">
            <a:avLst/>
          </a:prstGeom>
          <a:noFill/>
          <a:ln w="0">
            <a:noFill/>
          </a:ln>
        </p:spPr>
        <p:txBody>
          <a:bodyPr lIns="128160" rIns="128160" tIns="128160" bIns="128160" anchor="t">
            <a:noAutofit/>
          </a:bodyPr>
          <a:p>
            <a:pPr>
              <a:lnSpc>
                <a:spcPct val="100000"/>
              </a:lnSpc>
              <a:buNone/>
              <a:tabLst>
                <a:tab algn="l" pos="0"/>
              </a:tabLst>
            </a:pPr>
            <a:r>
              <a:rPr b="1" lang="en" sz="1350" spc="-1" strike="noStrike">
                <a:solidFill>
                  <a:srgbClr val="ffffff"/>
                </a:solidFill>
                <a:latin typeface="IBM Plex Sans"/>
                <a:ea typeface="IBM Plex Sans"/>
              </a:rPr>
              <a:t>Curso de Estadística y Probabilidad</a:t>
            </a:r>
            <a:endParaRPr b="0" lang="en-US" sz="1350" spc="-1" strike="noStrike">
              <a:solidFill>
                <a:srgbClr val="000000"/>
              </a:solidFill>
              <a:latin typeface="Arial"/>
            </a:endParaRPr>
          </a:p>
        </p:txBody>
      </p:sp>
      <p:pic>
        <p:nvPicPr>
          <p:cNvPr id="114" name="Google Shape;93;g230b0e9b9b5_1_85" descr=""/>
          <p:cNvPicPr/>
          <p:nvPr/>
        </p:nvPicPr>
        <p:blipFill>
          <a:blip r:embed="rId1"/>
          <a:stretch/>
        </p:blipFill>
        <p:spPr>
          <a:xfrm>
            <a:off x="341640" y="109080"/>
            <a:ext cx="341280" cy="341280"/>
          </a:xfrm>
          <a:prstGeom prst="rect">
            <a:avLst/>
          </a:prstGeom>
          <a:ln w="0">
            <a:noFill/>
          </a:ln>
        </p:spPr>
      </p:pic>
      <p:graphicFrame>
        <p:nvGraphicFramePr>
          <p:cNvPr id="115" name="Google Shape;94;g230b0e9b9b5_1_85"/>
          <p:cNvGraphicFramePr/>
          <p:nvPr/>
        </p:nvGraphicFramePr>
        <p:xfrm>
          <a:off x="635760" y="4495680"/>
          <a:ext cx="6500520" cy="2955960"/>
        </p:xfrm>
        <a:graphic>
          <a:graphicData uri="http://schemas.openxmlformats.org/drawingml/2006/table">
            <a:tbl>
              <a:tblPr/>
              <a:tblGrid>
                <a:gridCol w="6500520"/>
              </a:tblGrid>
              <a:tr h="721800">
                <a:tc>
                  <a:txBody>
                    <a:bodyPr lIns="91080" rIns="91080" tIns="91080" bIns="91080" anchor="t">
                      <a:noAutofit/>
                    </a:bodyPr>
                    <a:p>
                      <a:pPr>
                        <a:lnSpc>
                          <a:spcPct val="115000"/>
                        </a:lnSpc>
                        <a:spcAft>
                          <a:spcPts val="1701"/>
                        </a:spcAft>
                        <a:buNone/>
                        <a:tabLst>
                          <a:tab algn="l" pos="0"/>
                        </a:tabLst>
                      </a:pPr>
                      <a:r>
                        <a:rPr b="1" lang="en" sz="1600" spc="-1" strike="noStrike">
                          <a:solidFill>
                            <a:srgbClr val="000000"/>
                          </a:solidFill>
                          <a:latin typeface="Roboto"/>
                          <a:ea typeface="Roboto"/>
                        </a:rPr>
                        <a:t>Clase: Medidas de tendencia central: media, mediana y moda</a:t>
                      </a:r>
                      <a:endParaRPr b="0" lang="en-US" sz="16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solidFill>
                      <a:srgbClr val="d9ead3"/>
                    </a:solidFill>
                  </a:tcPr>
                </a:tc>
              </a:tr>
              <a:tr h="1424520">
                <a:tc>
                  <a:txBody>
                    <a:bodyPr lIns="91080" rIns="91080" tIns="91080" bIns="91080" anchor="t">
                      <a:noAutofit/>
                    </a:bodyPr>
                    <a:p>
                      <a:pPr>
                        <a:lnSpc>
                          <a:spcPct val="115000"/>
                        </a:lnSpc>
                        <a:buNone/>
                        <a:tabLst>
                          <a:tab algn="l" pos="0"/>
                        </a:tabLst>
                      </a:pPr>
                      <a:r>
                        <a:rPr b="1" lang="en" sz="1200" spc="-1" strike="noStrike">
                          <a:solidFill>
                            <a:srgbClr val="000000"/>
                          </a:solidFill>
                          <a:latin typeface="Roboto"/>
                          <a:ea typeface="Roboto"/>
                        </a:rPr>
                        <a:t>Ejercicio 8: </a:t>
                      </a:r>
                      <a:endParaRPr b="0" lang="en-US" sz="1200" spc="-1" strike="noStrike">
                        <a:latin typeface="Arial"/>
                      </a:endParaRPr>
                    </a:p>
                    <a:p>
                      <a:pPr>
                        <a:lnSpc>
                          <a:spcPct val="115000"/>
                        </a:lnSpc>
                        <a:spcBef>
                          <a:spcPts val="1701"/>
                        </a:spcBef>
                        <a:buNone/>
                        <a:tabLst>
                          <a:tab algn="l" pos="0"/>
                        </a:tabLst>
                      </a:pPr>
                      <a:r>
                        <a:rPr b="0" lang="en" sz="1200" spc="-1" strike="noStrike">
                          <a:solidFill>
                            <a:srgbClr val="000000"/>
                          </a:solidFill>
                          <a:latin typeface="Roboto"/>
                          <a:ea typeface="Roboto"/>
                        </a:rPr>
                        <a:t>¿Cuál es la mediana del siguiente data set? 74, 75, 62, 77, 70, 71, 64, 69, 70, 73</a:t>
                      </a:r>
                      <a:endParaRPr b="0" lang="en-US" sz="1200" spc="-1" strike="noStrike">
                        <a:latin typeface="Arial"/>
                      </a:endParaRPr>
                    </a:p>
                    <a:p>
                      <a:pPr>
                        <a:lnSpc>
                          <a:spcPct val="115000"/>
                        </a:lnSpc>
                        <a:buNone/>
                        <a:tabLst>
                          <a:tab algn="l" pos="0"/>
                        </a:tabLst>
                      </a:pPr>
                      <a:endParaRPr b="0" lang="en-US" sz="1200" spc="-1" strike="noStrike">
                        <a:latin typeface="Arial"/>
                      </a:endParaRPr>
                    </a:p>
                    <a:p>
                      <a:pPr>
                        <a:lnSpc>
                          <a:spcPct val="115000"/>
                        </a:lnSpc>
                        <a:buNone/>
                        <a:tabLst>
                          <a:tab algn="l" pos="0"/>
                        </a:tabLst>
                      </a:pPr>
                      <a:r>
                        <a:rPr b="0" lang="en" sz="1200" spc="-1" strike="noStrike">
                          <a:solidFill>
                            <a:srgbClr val="000000"/>
                          </a:solidFill>
                          <a:latin typeface="Roboto"/>
                          <a:ea typeface="Roboto"/>
                        </a:rPr>
                        <a:t>Hazlo de forma manual y luego comprueba tu resultado con Excel.</a:t>
                      </a:r>
                      <a:endParaRPr b="0" lang="en-US" sz="1200" spc="-1" strike="noStrike">
                        <a:latin typeface="Arial"/>
                      </a:endParaRPr>
                    </a:p>
                    <a:p>
                      <a:pPr>
                        <a:lnSpc>
                          <a:spcPct val="115000"/>
                        </a:lnSpc>
                        <a:spcAft>
                          <a:spcPts val="1701"/>
                        </a:spcAft>
                        <a:buNone/>
                        <a:tabLst>
                          <a:tab algn="l" pos="0"/>
                        </a:tabLst>
                      </a:pPr>
                      <a:endParaRPr b="0" lang="en-US" sz="12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noFill/>
                  </a:tcPr>
                </a:tc>
              </a:tr>
              <a:tr h="1282680">
                <a:tc>
                  <a:txBody>
                    <a:bodyPr lIns="91080" rIns="91080" tIns="91080" bIns="91080" anchor="t">
                      <a:noAutofit/>
                    </a:bodyPr>
                    <a:p>
                      <a:pPr>
                        <a:lnSpc>
                          <a:spcPct val="115000"/>
                        </a:lnSpc>
                        <a:buNone/>
                        <a:tabLst>
                          <a:tab algn="l" pos="0"/>
                        </a:tabLst>
                      </a:pPr>
                      <a:r>
                        <a:rPr b="1" lang="en" sz="1200" spc="-1" strike="noStrike">
                          <a:solidFill>
                            <a:srgbClr val="000000"/>
                          </a:solidFill>
                          <a:latin typeface="Roboto"/>
                          <a:ea typeface="Roboto"/>
                        </a:rPr>
                        <a:t>Respuesta:</a:t>
                      </a:r>
                      <a:r>
                        <a:rPr b="0" lang="en" sz="1400" spc="-1" strike="noStrike">
                          <a:solidFill>
                            <a:srgbClr val="000000"/>
                          </a:solidFill>
                          <a:latin typeface="Arial"/>
                          <a:ea typeface="Arial"/>
                        </a:rPr>
                        <a:t> </a:t>
                      </a:r>
                      <a:endParaRPr b="0" lang="en-US" sz="1400" spc="-1" strike="noStrike">
                        <a:latin typeface="Arial"/>
                      </a:endParaRPr>
                    </a:p>
                    <a:p>
                      <a:pPr>
                        <a:lnSpc>
                          <a:spcPct val="115000"/>
                        </a:lnSpc>
                        <a:spcBef>
                          <a:spcPts val="1701"/>
                        </a:spcBef>
                        <a:spcAft>
                          <a:spcPts val="1701"/>
                        </a:spcAft>
                        <a:buNone/>
                        <a:tabLst>
                          <a:tab algn="l" pos="0"/>
                        </a:tabLst>
                      </a:pPr>
                      <a:endParaRPr b="0" lang="en-US" sz="14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noFill/>
                  </a:tcPr>
                </a:tc>
              </a:tr>
            </a:tbl>
          </a:graphicData>
        </a:graphic>
      </p:graphicFrame>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subTitle"/>
          </p:nvPr>
        </p:nvSpPr>
        <p:spPr>
          <a:xfrm>
            <a:off x="1221480" y="9579960"/>
            <a:ext cx="5328720" cy="478080"/>
          </a:xfrm>
          <a:prstGeom prst="rect">
            <a:avLst/>
          </a:prstGeom>
          <a:noFill/>
          <a:ln w="0">
            <a:noFill/>
          </a:ln>
        </p:spPr>
        <p:txBody>
          <a:bodyPr lIns="128160" rIns="128160" tIns="128160" bIns="128160" anchor="t">
            <a:normAutofit fontScale="24000"/>
          </a:bodyPr>
          <a:p>
            <a:pPr algn="ctr">
              <a:lnSpc>
                <a:spcPct val="115000"/>
              </a:lnSpc>
              <a:spcAft>
                <a:spcPts val="1701"/>
              </a:spcAft>
              <a:buNone/>
              <a:tabLst>
                <a:tab algn="l" pos="0"/>
              </a:tabLst>
            </a:pPr>
            <a:r>
              <a:rPr b="0" lang="en" sz="5200" spc="-1" strike="noStrike">
                <a:solidFill>
                  <a:srgbClr val="ffffff"/>
                </a:solidFill>
                <a:latin typeface="IBM Plex Sans"/>
                <a:ea typeface="IBM Plex Sans"/>
              </a:rPr>
              <a:t>platzi.com/estadistica</a:t>
            </a:r>
            <a:endParaRPr b="0" lang="en-US" sz="5200" spc="-1" strike="noStrike">
              <a:latin typeface="Arial"/>
            </a:endParaRPr>
          </a:p>
        </p:txBody>
      </p:sp>
      <p:graphicFrame>
        <p:nvGraphicFramePr>
          <p:cNvPr id="117" name="Google Shape;100;g230b0e9b9b5_1_113"/>
          <p:cNvGraphicFramePr/>
          <p:nvPr/>
        </p:nvGraphicFramePr>
        <p:xfrm>
          <a:off x="635760" y="1123920"/>
          <a:ext cx="6500520" cy="2992680"/>
        </p:xfrm>
        <a:graphic>
          <a:graphicData uri="http://schemas.openxmlformats.org/drawingml/2006/table">
            <a:tbl>
              <a:tblPr/>
              <a:tblGrid>
                <a:gridCol w="6500520"/>
              </a:tblGrid>
              <a:tr h="452160">
                <a:tc>
                  <a:txBody>
                    <a:bodyPr lIns="91080" rIns="91080" tIns="91080" bIns="91080" anchor="t">
                      <a:noAutofit/>
                    </a:bodyPr>
                    <a:p>
                      <a:pPr>
                        <a:lnSpc>
                          <a:spcPct val="115000"/>
                        </a:lnSpc>
                        <a:spcAft>
                          <a:spcPts val="1701"/>
                        </a:spcAft>
                        <a:buNone/>
                        <a:tabLst>
                          <a:tab algn="l" pos="0"/>
                        </a:tabLst>
                      </a:pPr>
                      <a:r>
                        <a:rPr b="1" lang="en" sz="1600" spc="-1" strike="noStrike">
                          <a:solidFill>
                            <a:srgbClr val="000000"/>
                          </a:solidFill>
                          <a:latin typeface="Roboto"/>
                          <a:ea typeface="Roboto"/>
                        </a:rPr>
                        <a:t>Clase: Medidas de dispersión: rango e IQR</a:t>
                      </a:r>
                      <a:endParaRPr b="0" lang="en-US" sz="16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solidFill>
                      <a:srgbClr val="d9ead3"/>
                    </a:solidFill>
                  </a:tcPr>
                </a:tc>
              </a:tr>
              <a:tr h="1629720">
                <a:tc>
                  <a:txBody>
                    <a:bodyPr lIns="91080" rIns="91080" tIns="91080" bIns="91080" anchor="t">
                      <a:noAutofit/>
                    </a:bodyPr>
                    <a:p>
                      <a:pPr>
                        <a:lnSpc>
                          <a:spcPct val="115000"/>
                        </a:lnSpc>
                        <a:buNone/>
                        <a:tabLst>
                          <a:tab algn="l" pos="0"/>
                        </a:tabLst>
                      </a:pPr>
                      <a:r>
                        <a:rPr b="1" lang="en" sz="1200" spc="-1" strike="noStrike">
                          <a:solidFill>
                            <a:srgbClr val="000000"/>
                          </a:solidFill>
                          <a:latin typeface="Roboto"/>
                          <a:ea typeface="Roboto"/>
                        </a:rPr>
                        <a:t>Ejercicio 9: </a:t>
                      </a:r>
                      <a:endParaRPr b="0" lang="en-US" sz="1200" spc="-1" strike="noStrike">
                        <a:latin typeface="Arial"/>
                      </a:endParaRPr>
                    </a:p>
                    <a:p>
                      <a:pPr>
                        <a:lnSpc>
                          <a:spcPct val="115000"/>
                        </a:lnSpc>
                        <a:spcBef>
                          <a:spcPts val="1701"/>
                        </a:spcBef>
                        <a:buNone/>
                        <a:tabLst>
                          <a:tab algn="l" pos="0"/>
                        </a:tabLst>
                      </a:pPr>
                      <a:r>
                        <a:rPr b="0" lang="en" sz="1200" spc="-1" strike="noStrike">
                          <a:solidFill>
                            <a:srgbClr val="000000"/>
                          </a:solidFill>
                          <a:latin typeface="Roboto"/>
                          <a:ea typeface="Roboto"/>
                        </a:rPr>
                        <a:t>Laura visita centros de investigación para un proyecto y registra cuántos papers le sirven a su proyecto de investigación de cada centro.</a:t>
                      </a:r>
                      <a:endParaRPr b="0" lang="en-US" sz="1200" spc="-1" strike="noStrike">
                        <a:latin typeface="Arial"/>
                      </a:endParaRPr>
                    </a:p>
                    <a:p>
                      <a:pPr>
                        <a:lnSpc>
                          <a:spcPct val="115000"/>
                        </a:lnSpc>
                        <a:buNone/>
                        <a:tabLst>
                          <a:tab algn="l" pos="0"/>
                        </a:tabLst>
                      </a:pPr>
                      <a:endParaRPr b="0" lang="en-US" sz="1200" spc="-1" strike="noStrike">
                        <a:latin typeface="Arial"/>
                      </a:endParaRPr>
                    </a:p>
                    <a:p>
                      <a:pPr>
                        <a:lnSpc>
                          <a:spcPct val="115000"/>
                        </a:lnSpc>
                        <a:buNone/>
                        <a:tabLst>
                          <a:tab algn="l" pos="0"/>
                        </a:tabLst>
                      </a:pPr>
                      <a:r>
                        <a:rPr b="0" lang="en" sz="1200" spc="-1" strike="noStrike">
                          <a:solidFill>
                            <a:srgbClr val="000000"/>
                          </a:solidFill>
                          <a:latin typeface="Roboto"/>
                          <a:ea typeface="Roboto"/>
                        </a:rPr>
                        <a:t>Calcula el rango y el IQR de los datos: 6, 20, 21, 0, 3, 7, 7,6, ,21, 3, 3, 1.</a:t>
                      </a:r>
                      <a:endParaRPr b="0" lang="en-US" sz="1200" spc="-1" strike="noStrike">
                        <a:latin typeface="Arial"/>
                      </a:endParaRPr>
                    </a:p>
                    <a:p>
                      <a:pPr>
                        <a:lnSpc>
                          <a:spcPct val="115000"/>
                        </a:lnSpc>
                        <a:spcAft>
                          <a:spcPts val="1701"/>
                        </a:spcAft>
                        <a:buNone/>
                        <a:tabLst>
                          <a:tab algn="l" pos="0"/>
                        </a:tabLst>
                      </a:pPr>
                      <a:endParaRPr b="0" lang="en-US" sz="12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noFill/>
                  </a:tcPr>
                </a:tc>
              </a:tr>
              <a:tr h="1009080">
                <a:tc>
                  <a:txBody>
                    <a:bodyPr lIns="91080" rIns="91080" tIns="91080" bIns="91080" anchor="t">
                      <a:noAutofit/>
                    </a:bodyPr>
                    <a:p>
                      <a:pPr>
                        <a:lnSpc>
                          <a:spcPct val="115000"/>
                        </a:lnSpc>
                        <a:buNone/>
                        <a:tabLst>
                          <a:tab algn="l" pos="0"/>
                        </a:tabLst>
                      </a:pPr>
                      <a:r>
                        <a:rPr b="1" lang="en" sz="1200" spc="-1" strike="noStrike">
                          <a:solidFill>
                            <a:srgbClr val="000000"/>
                          </a:solidFill>
                          <a:latin typeface="Roboto"/>
                          <a:ea typeface="Roboto"/>
                        </a:rPr>
                        <a:t>Respuesta:</a:t>
                      </a:r>
                      <a:r>
                        <a:rPr b="0" lang="en" sz="1400" spc="-1" strike="noStrike">
                          <a:solidFill>
                            <a:srgbClr val="000000"/>
                          </a:solidFill>
                          <a:latin typeface="Arial"/>
                          <a:ea typeface="Arial"/>
                        </a:rPr>
                        <a:t> </a:t>
                      </a:r>
                      <a:endParaRPr b="0" lang="en-US" sz="1400" spc="-1" strike="noStrike">
                        <a:latin typeface="Arial"/>
                      </a:endParaRPr>
                    </a:p>
                    <a:p>
                      <a:pPr>
                        <a:lnSpc>
                          <a:spcPct val="115000"/>
                        </a:lnSpc>
                        <a:spcBef>
                          <a:spcPts val="1701"/>
                        </a:spcBef>
                        <a:spcAft>
                          <a:spcPts val="1701"/>
                        </a:spcAft>
                        <a:buNone/>
                        <a:tabLst>
                          <a:tab algn="l" pos="0"/>
                        </a:tabLst>
                      </a:pPr>
                      <a:endParaRPr b="0" lang="en-US" sz="14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noFill/>
                  </a:tcPr>
                </a:tc>
              </a:tr>
            </a:tbl>
          </a:graphicData>
        </a:graphic>
      </p:graphicFrame>
      <p:sp>
        <p:nvSpPr>
          <p:cNvPr id="118" name="PlaceHolder 2"/>
          <p:cNvSpPr>
            <a:spLocks noGrp="1"/>
          </p:cNvSpPr>
          <p:nvPr>
            <p:ph type="title"/>
          </p:nvPr>
        </p:nvSpPr>
        <p:spPr>
          <a:xfrm>
            <a:off x="621000" y="40680"/>
            <a:ext cx="5328720" cy="478080"/>
          </a:xfrm>
          <a:prstGeom prst="rect">
            <a:avLst/>
          </a:prstGeom>
          <a:noFill/>
          <a:ln w="0">
            <a:noFill/>
          </a:ln>
        </p:spPr>
        <p:txBody>
          <a:bodyPr lIns="128160" rIns="128160" tIns="128160" bIns="128160" anchor="t">
            <a:noAutofit/>
          </a:bodyPr>
          <a:p>
            <a:pPr>
              <a:lnSpc>
                <a:spcPct val="100000"/>
              </a:lnSpc>
              <a:buNone/>
              <a:tabLst>
                <a:tab algn="l" pos="0"/>
              </a:tabLst>
            </a:pPr>
            <a:r>
              <a:rPr b="1" lang="en" sz="1350" spc="-1" strike="noStrike">
                <a:solidFill>
                  <a:srgbClr val="ffffff"/>
                </a:solidFill>
                <a:latin typeface="IBM Plex Sans"/>
                <a:ea typeface="IBM Plex Sans"/>
              </a:rPr>
              <a:t>Curso de Estadística y Probabilidad</a:t>
            </a:r>
            <a:endParaRPr b="0" lang="en-US" sz="1350" spc="-1" strike="noStrike">
              <a:solidFill>
                <a:srgbClr val="000000"/>
              </a:solidFill>
              <a:latin typeface="Arial"/>
            </a:endParaRPr>
          </a:p>
        </p:txBody>
      </p:sp>
      <p:pic>
        <p:nvPicPr>
          <p:cNvPr id="119" name="Google Shape;102;g230b0e9b9b5_1_113" descr=""/>
          <p:cNvPicPr/>
          <p:nvPr/>
        </p:nvPicPr>
        <p:blipFill>
          <a:blip r:embed="rId1"/>
          <a:stretch/>
        </p:blipFill>
        <p:spPr>
          <a:xfrm>
            <a:off x="341640" y="109080"/>
            <a:ext cx="341280" cy="341280"/>
          </a:xfrm>
          <a:prstGeom prst="rect">
            <a:avLst/>
          </a:prstGeom>
          <a:ln w="0">
            <a:noFill/>
          </a:ln>
        </p:spPr>
      </p:pic>
      <p:graphicFrame>
        <p:nvGraphicFramePr>
          <p:cNvPr id="120" name="Google Shape;103;g230b0e9b9b5_1_113"/>
          <p:cNvGraphicFramePr/>
          <p:nvPr/>
        </p:nvGraphicFramePr>
        <p:xfrm>
          <a:off x="635760" y="4495680"/>
          <a:ext cx="6500520" cy="4785480"/>
        </p:xfrm>
        <a:graphic>
          <a:graphicData uri="http://schemas.openxmlformats.org/drawingml/2006/table">
            <a:tbl>
              <a:tblPr/>
              <a:tblGrid>
                <a:gridCol w="6500520"/>
              </a:tblGrid>
              <a:tr h="452160">
                <a:tc>
                  <a:txBody>
                    <a:bodyPr lIns="91080" rIns="91080" tIns="91080" bIns="91080" anchor="t">
                      <a:noAutofit/>
                    </a:bodyPr>
                    <a:p>
                      <a:pPr>
                        <a:lnSpc>
                          <a:spcPct val="115000"/>
                        </a:lnSpc>
                        <a:spcAft>
                          <a:spcPts val="1701"/>
                        </a:spcAft>
                        <a:buNone/>
                        <a:tabLst>
                          <a:tab algn="l" pos="0"/>
                        </a:tabLst>
                      </a:pPr>
                      <a:r>
                        <a:rPr b="1" lang="en" sz="1600" spc="-1" strike="noStrike">
                          <a:solidFill>
                            <a:srgbClr val="000000"/>
                          </a:solidFill>
                          <a:latin typeface="Roboto"/>
                          <a:ea typeface="Roboto"/>
                        </a:rPr>
                        <a:t>Clase: Medidas de dispersión: rango e IQR</a:t>
                      </a:r>
                      <a:endParaRPr b="0" lang="en-US" sz="16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solidFill>
                      <a:srgbClr val="d9ead3"/>
                    </a:solidFill>
                  </a:tcPr>
                </a:tc>
              </a:tr>
              <a:tr h="3328920">
                <a:tc>
                  <a:txBody>
                    <a:bodyPr lIns="91080" rIns="91080" tIns="91080" bIns="91080" anchor="t">
                      <a:noAutofit/>
                    </a:bodyPr>
                    <a:p>
                      <a:pPr>
                        <a:lnSpc>
                          <a:spcPct val="115000"/>
                        </a:lnSpc>
                        <a:buNone/>
                        <a:tabLst>
                          <a:tab algn="l" pos="0"/>
                        </a:tabLst>
                      </a:pPr>
                      <a:r>
                        <a:rPr b="1" lang="en" sz="1200" spc="-1" strike="noStrike">
                          <a:solidFill>
                            <a:srgbClr val="000000"/>
                          </a:solidFill>
                          <a:latin typeface="Roboto"/>
                          <a:ea typeface="Roboto"/>
                        </a:rPr>
                        <a:t>Ejercicio 10: </a:t>
                      </a:r>
                      <a:endParaRPr b="0" lang="en-US" sz="1200" spc="-1" strike="noStrike">
                        <a:latin typeface="Arial"/>
                      </a:endParaRPr>
                    </a:p>
                    <a:p>
                      <a:pPr>
                        <a:lnSpc>
                          <a:spcPct val="115000"/>
                        </a:lnSpc>
                        <a:spcBef>
                          <a:spcPts val="1701"/>
                        </a:spcBef>
                        <a:buNone/>
                        <a:tabLst>
                          <a:tab algn="l" pos="0"/>
                        </a:tabLst>
                      </a:pPr>
                      <a:r>
                        <a:rPr b="0" lang="en" sz="1200" spc="-1" strike="noStrike">
                          <a:solidFill>
                            <a:srgbClr val="000000"/>
                          </a:solidFill>
                          <a:latin typeface="Roboto"/>
                          <a:ea typeface="Roboto"/>
                        </a:rPr>
                        <a:t>¿Cuál es el rango de los siguientes datos?</a:t>
                      </a:r>
                      <a:endParaRPr b="0" lang="en-US" sz="1200" spc="-1" strike="noStrike">
                        <a:latin typeface="Arial"/>
                      </a:endParaRPr>
                    </a:p>
                    <a:p>
                      <a:pPr>
                        <a:lnSpc>
                          <a:spcPct val="115000"/>
                        </a:lnSpc>
                        <a:spcAft>
                          <a:spcPts val="1701"/>
                        </a:spcAft>
                        <a:buNone/>
                        <a:tabLst>
                          <a:tab algn="l" pos="0"/>
                        </a:tabLst>
                      </a:pPr>
                      <a:endParaRPr b="0" lang="en-US" sz="12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noFill/>
                  </a:tcPr>
                </a:tc>
              </a:tr>
              <a:tr h="1042200">
                <a:tc>
                  <a:txBody>
                    <a:bodyPr lIns="91080" rIns="91080" tIns="91080" bIns="91080" anchor="t">
                      <a:noAutofit/>
                    </a:bodyPr>
                    <a:p>
                      <a:pPr>
                        <a:lnSpc>
                          <a:spcPct val="115000"/>
                        </a:lnSpc>
                        <a:buNone/>
                        <a:tabLst>
                          <a:tab algn="l" pos="0"/>
                        </a:tabLst>
                      </a:pPr>
                      <a:r>
                        <a:rPr b="1" lang="en" sz="1200" spc="-1" strike="noStrike">
                          <a:solidFill>
                            <a:srgbClr val="000000"/>
                          </a:solidFill>
                          <a:latin typeface="Roboto"/>
                          <a:ea typeface="Roboto"/>
                        </a:rPr>
                        <a:t>Respuesta:</a:t>
                      </a:r>
                      <a:r>
                        <a:rPr b="0" lang="en" sz="1400" spc="-1" strike="noStrike">
                          <a:solidFill>
                            <a:srgbClr val="000000"/>
                          </a:solidFill>
                          <a:latin typeface="Arial"/>
                          <a:ea typeface="Arial"/>
                        </a:rPr>
                        <a:t> </a:t>
                      </a:r>
                      <a:endParaRPr b="0" lang="en-US" sz="1400" spc="-1" strike="noStrike">
                        <a:latin typeface="Arial"/>
                      </a:endParaRPr>
                    </a:p>
                    <a:p>
                      <a:pPr>
                        <a:lnSpc>
                          <a:spcPct val="115000"/>
                        </a:lnSpc>
                        <a:spcBef>
                          <a:spcPts val="1701"/>
                        </a:spcBef>
                        <a:spcAft>
                          <a:spcPts val="1701"/>
                        </a:spcAft>
                        <a:buNone/>
                        <a:tabLst>
                          <a:tab algn="l" pos="0"/>
                        </a:tabLst>
                      </a:pPr>
                      <a:endParaRPr b="0" lang="en-US" sz="14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noFill/>
                  </a:tcPr>
                </a:tc>
              </a:tr>
            </a:tbl>
          </a:graphicData>
        </a:graphic>
      </p:graphicFrame>
      <p:graphicFrame>
        <p:nvGraphicFramePr>
          <p:cNvPr id="121" name="Google Shape;104;g230b0e9b9b5_1_113"/>
          <p:cNvGraphicFramePr/>
          <p:nvPr/>
        </p:nvGraphicFramePr>
        <p:xfrm>
          <a:off x="2693520" y="5700960"/>
          <a:ext cx="2384640" cy="1972800"/>
        </p:xfrm>
        <a:graphic>
          <a:graphicData uri="http://schemas.openxmlformats.org/drawingml/2006/table">
            <a:tbl>
              <a:tblPr/>
              <a:tblGrid>
                <a:gridCol w="1366920"/>
                <a:gridCol w="1017720"/>
              </a:tblGrid>
              <a:tr h="466920">
                <a:tc>
                  <a:txBody>
                    <a:bodyPr lIns="50760" rIns="50760" tIns="63360" bIns="63360" anchor="b">
                      <a:noAutofit/>
                    </a:bodyPr>
                    <a:p>
                      <a:pPr>
                        <a:lnSpc>
                          <a:spcPct val="115000"/>
                        </a:lnSpc>
                        <a:buNone/>
                        <a:tabLst>
                          <a:tab algn="l" pos="0"/>
                        </a:tabLst>
                      </a:pPr>
                      <a:r>
                        <a:rPr b="1" lang="en" sz="1000" spc="-1" strike="noStrike">
                          <a:solidFill>
                            <a:srgbClr val="ffffff"/>
                          </a:solidFill>
                          <a:latin typeface="IBM Plex Sans"/>
                          <a:ea typeface="IBM Plex Sans"/>
                        </a:rPr>
                        <a:t>Número de perros</a:t>
                      </a:r>
                      <a:endParaRPr b="0" lang="en-US" sz="1000" spc="-1" strike="noStrike">
                        <a:latin typeface="Arial"/>
                      </a:endParaRPr>
                    </a:p>
                  </a:txBody>
                  <a:tcPr anchor="b" marL="50760" marR="50760">
                    <a:lnL w="9360">
                      <a:solidFill>
                        <a:srgbClr val="8ea9db"/>
                      </a:solidFill>
                    </a:lnL>
                    <a:lnR>
                      <a:noFill/>
                    </a:lnR>
                    <a:lnT w="9360">
                      <a:solidFill>
                        <a:srgbClr val="8ea9db"/>
                      </a:solidFill>
                    </a:lnT>
                    <a:lnB>
                      <a:noFill/>
                    </a:lnB>
                    <a:solidFill>
                      <a:srgbClr val="4472c4"/>
                    </a:solidFill>
                  </a:tcPr>
                </a:tc>
                <a:tc>
                  <a:txBody>
                    <a:bodyPr lIns="50760" rIns="50760" tIns="63360" bIns="63360" anchor="b">
                      <a:noAutofit/>
                    </a:bodyPr>
                    <a:p>
                      <a:pPr>
                        <a:lnSpc>
                          <a:spcPct val="115000"/>
                        </a:lnSpc>
                        <a:buNone/>
                        <a:tabLst>
                          <a:tab algn="l" pos="0"/>
                        </a:tabLst>
                      </a:pPr>
                      <a:r>
                        <a:rPr b="1" lang="en" sz="1000" spc="-1" strike="noStrike">
                          <a:solidFill>
                            <a:srgbClr val="ffffff"/>
                          </a:solidFill>
                          <a:latin typeface="IBM Plex Sans"/>
                          <a:ea typeface="IBM Plex Sans"/>
                        </a:rPr>
                        <a:t>Frecuencia</a:t>
                      </a:r>
                      <a:endParaRPr b="0" lang="en-US" sz="1000" spc="-1" strike="noStrike">
                        <a:latin typeface="Arial"/>
                      </a:endParaRPr>
                    </a:p>
                  </a:txBody>
                  <a:tcPr anchor="b" marL="50760" marR="50760">
                    <a:lnL>
                      <a:noFill/>
                    </a:lnL>
                    <a:lnR w="9360">
                      <a:solidFill>
                        <a:srgbClr val="8ea9db"/>
                      </a:solidFill>
                    </a:lnR>
                    <a:lnT w="9360">
                      <a:solidFill>
                        <a:srgbClr val="8ea9db"/>
                      </a:solidFill>
                    </a:lnT>
                    <a:lnB>
                      <a:noFill/>
                    </a:lnB>
                    <a:solidFill>
                      <a:srgbClr val="4472c4"/>
                    </a:solidFill>
                  </a:tcPr>
                </a:tc>
              </a:tr>
              <a:tr h="297000">
                <a:tc>
                  <a:txBody>
                    <a:bodyPr lIns="50760" rIns="50760" tIns="63360" bIns="63360" anchor="b">
                      <a:noAutofit/>
                    </a:bodyPr>
                    <a:p>
                      <a:pPr algn="r">
                        <a:lnSpc>
                          <a:spcPct val="115000"/>
                        </a:lnSpc>
                        <a:buNone/>
                        <a:tabLst>
                          <a:tab algn="l" pos="0"/>
                        </a:tabLst>
                      </a:pPr>
                      <a:r>
                        <a:rPr b="0" lang="en" sz="1000" spc="-1" strike="noStrike">
                          <a:solidFill>
                            <a:srgbClr val="000000"/>
                          </a:solidFill>
                          <a:latin typeface="IBM Plex Sans"/>
                          <a:ea typeface="IBM Plex Sans"/>
                        </a:rPr>
                        <a:t>20</a:t>
                      </a:r>
                      <a:endParaRPr b="0" lang="en-US" sz="1000" spc="-1" strike="noStrike">
                        <a:latin typeface="Arial"/>
                      </a:endParaRPr>
                    </a:p>
                  </a:txBody>
                  <a:tcPr anchor="b" marL="50760" marR="50760">
                    <a:lnL w="9360">
                      <a:solidFill>
                        <a:srgbClr val="8ea9db"/>
                      </a:solidFill>
                    </a:lnL>
                    <a:lnR>
                      <a:noFill/>
                    </a:lnR>
                    <a:lnT>
                      <a:noFill/>
                    </a:lnT>
                    <a:lnB>
                      <a:noFill/>
                    </a:lnB>
                    <a:solidFill>
                      <a:srgbClr val="d9e1f2"/>
                    </a:solidFill>
                  </a:tcPr>
                </a:tc>
                <a:tc>
                  <a:txBody>
                    <a:bodyPr lIns="50760" rIns="50760" tIns="63360" bIns="63360" anchor="b">
                      <a:noAutofit/>
                    </a:bodyPr>
                    <a:p>
                      <a:pPr algn="r">
                        <a:lnSpc>
                          <a:spcPct val="115000"/>
                        </a:lnSpc>
                        <a:buNone/>
                        <a:tabLst>
                          <a:tab algn="l" pos="0"/>
                        </a:tabLst>
                      </a:pPr>
                      <a:r>
                        <a:rPr b="0" lang="en" sz="1000" spc="-1" strike="noStrike">
                          <a:solidFill>
                            <a:srgbClr val="000000"/>
                          </a:solidFill>
                          <a:latin typeface="IBM Plex Sans"/>
                          <a:ea typeface="IBM Plex Sans"/>
                        </a:rPr>
                        <a:t>3</a:t>
                      </a:r>
                      <a:endParaRPr b="0" lang="en-US" sz="1000" spc="-1" strike="noStrike">
                        <a:latin typeface="Arial"/>
                      </a:endParaRPr>
                    </a:p>
                  </a:txBody>
                  <a:tcPr anchor="b" marL="50760" marR="50760">
                    <a:lnL>
                      <a:noFill/>
                    </a:lnL>
                    <a:lnR w="9360">
                      <a:solidFill>
                        <a:srgbClr val="8ea9db"/>
                      </a:solidFill>
                    </a:lnR>
                    <a:lnT>
                      <a:noFill/>
                    </a:lnT>
                    <a:lnB>
                      <a:noFill/>
                    </a:lnB>
                    <a:solidFill>
                      <a:srgbClr val="d9e1f2"/>
                    </a:solidFill>
                  </a:tcPr>
                </a:tc>
              </a:tr>
              <a:tr h="297000">
                <a:tc>
                  <a:txBody>
                    <a:bodyPr lIns="50760" rIns="50760" tIns="63360" bIns="63360" anchor="b">
                      <a:noAutofit/>
                    </a:bodyPr>
                    <a:p>
                      <a:pPr algn="r">
                        <a:lnSpc>
                          <a:spcPct val="115000"/>
                        </a:lnSpc>
                        <a:buNone/>
                        <a:tabLst>
                          <a:tab algn="l" pos="0"/>
                        </a:tabLst>
                      </a:pPr>
                      <a:r>
                        <a:rPr b="0" lang="en" sz="1000" spc="-1" strike="noStrike">
                          <a:solidFill>
                            <a:srgbClr val="000000"/>
                          </a:solidFill>
                          <a:latin typeface="IBM Plex Sans"/>
                          <a:ea typeface="IBM Plex Sans"/>
                        </a:rPr>
                        <a:t>25</a:t>
                      </a:r>
                      <a:endParaRPr b="0" lang="en-US" sz="1000" spc="-1" strike="noStrike">
                        <a:latin typeface="Arial"/>
                      </a:endParaRPr>
                    </a:p>
                  </a:txBody>
                  <a:tcPr anchor="b" marL="50760" marR="50760">
                    <a:lnL w="9360">
                      <a:solidFill>
                        <a:srgbClr val="8ea9db"/>
                      </a:solidFill>
                    </a:lnL>
                    <a:lnR>
                      <a:noFill/>
                    </a:lnR>
                    <a:lnT>
                      <a:noFill/>
                    </a:lnT>
                    <a:lnB>
                      <a:noFill/>
                    </a:lnB>
                    <a:noFill/>
                  </a:tcPr>
                </a:tc>
                <a:tc>
                  <a:txBody>
                    <a:bodyPr lIns="50760" rIns="50760" tIns="63360" bIns="63360" anchor="b">
                      <a:noAutofit/>
                    </a:bodyPr>
                    <a:p>
                      <a:pPr algn="r">
                        <a:lnSpc>
                          <a:spcPct val="115000"/>
                        </a:lnSpc>
                        <a:buNone/>
                        <a:tabLst>
                          <a:tab algn="l" pos="0"/>
                        </a:tabLst>
                      </a:pPr>
                      <a:r>
                        <a:rPr b="0" lang="en" sz="1000" spc="-1" strike="noStrike">
                          <a:solidFill>
                            <a:srgbClr val="000000"/>
                          </a:solidFill>
                          <a:latin typeface="IBM Plex Sans"/>
                          <a:ea typeface="IBM Plex Sans"/>
                        </a:rPr>
                        <a:t>1</a:t>
                      </a:r>
                      <a:endParaRPr b="0" lang="en-US" sz="1000" spc="-1" strike="noStrike">
                        <a:latin typeface="Arial"/>
                      </a:endParaRPr>
                    </a:p>
                  </a:txBody>
                  <a:tcPr anchor="b" marL="50760" marR="50760">
                    <a:lnL>
                      <a:noFill/>
                    </a:lnL>
                    <a:lnR w="9360">
                      <a:solidFill>
                        <a:srgbClr val="8ea9db"/>
                      </a:solidFill>
                    </a:lnR>
                    <a:lnT>
                      <a:noFill/>
                    </a:lnT>
                    <a:lnB>
                      <a:noFill/>
                    </a:lnB>
                    <a:noFill/>
                  </a:tcPr>
                </a:tc>
              </a:tr>
              <a:tr h="297000">
                <a:tc>
                  <a:txBody>
                    <a:bodyPr lIns="50760" rIns="50760" tIns="63360" bIns="63360" anchor="b">
                      <a:noAutofit/>
                    </a:bodyPr>
                    <a:p>
                      <a:pPr algn="r">
                        <a:lnSpc>
                          <a:spcPct val="115000"/>
                        </a:lnSpc>
                        <a:buNone/>
                        <a:tabLst>
                          <a:tab algn="l" pos="0"/>
                        </a:tabLst>
                      </a:pPr>
                      <a:r>
                        <a:rPr b="0" lang="en" sz="1000" spc="-1" strike="noStrike">
                          <a:solidFill>
                            <a:srgbClr val="000000"/>
                          </a:solidFill>
                          <a:latin typeface="IBM Plex Sans"/>
                          <a:ea typeface="IBM Plex Sans"/>
                        </a:rPr>
                        <a:t>32</a:t>
                      </a:r>
                      <a:endParaRPr b="0" lang="en-US" sz="1000" spc="-1" strike="noStrike">
                        <a:latin typeface="Arial"/>
                      </a:endParaRPr>
                    </a:p>
                  </a:txBody>
                  <a:tcPr anchor="b" marL="50760" marR="50760">
                    <a:lnL w="9360">
                      <a:solidFill>
                        <a:srgbClr val="8ea9db"/>
                      </a:solidFill>
                    </a:lnL>
                    <a:lnR>
                      <a:noFill/>
                    </a:lnR>
                    <a:lnT>
                      <a:noFill/>
                    </a:lnT>
                    <a:lnB>
                      <a:noFill/>
                    </a:lnB>
                    <a:solidFill>
                      <a:srgbClr val="d9e1f2"/>
                    </a:solidFill>
                  </a:tcPr>
                </a:tc>
                <a:tc>
                  <a:txBody>
                    <a:bodyPr lIns="50760" rIns="50760" tIns="63360" bIns="63360" anchor="b">
                      <a:noAutofit/>
                    </a:bodyPr>
                    <a:p>
                      <a:pPr algn="r">
                        <a:lnSpc>
                          <a:spcPct val="115000"/>
                        </a:lnSpc>
                        <a:buNone/>
                        <a:tabLst>
                          <a:tab algn="l" pos="0"/>
                        </a:tabLst>
                      </a:pPr>
                      <a:r>
                        <a:rPr b="0" lang="en" sz="1000" spc="-1" strike="noStrike">
                          <a:solidFill>
                            <a:srgbClr val="000000"/>
                          </a:solidFill>
                          <a:latin typeface="IBM Plex Sans"/>
                          <a:ea typeface="IBM Plex Sans"/>
                        </a:rPr>
                        <a:t>1</a:t>
                      </a:r>
                      <a:endParaRPr b="0" lang="en-US" sz="1000" spc="-1" strike="noStrike">
                        <a:latin typeface="Arial"/>
                      </a:endParaRPr>
                    </a:p>
                  </a:txBody>
                  <a:tcPr anchor="b" marL="50760" marR="50760">
                    <a:lnL>
                      <a:noFill/>
                    </a:lnL>
                    <a:lnR w="9360">
                      <a:solidFill>
                        <a:srgbClr val="8ea9db"/>
                      </a:solidFill>
                    </a:lnR>
                    <a:lnT>
                      <a:noFill/>
                    </a:lnT>
                    <a:lnB>
                      <a:noFill/>
                    </a:lnB>
                    <a:solidFill>
                      <a:srgbClr val="d9e1f2"/>
                    </a:solidFill>
                  </a:tcPr>
                </a:tc>
              </a:tr>
              <a:tr h="297000">
                <a:tc>
                  <a:txBody>
                    <a:bodyPr lIns="50760" rIns="50760" tIns="63360" bIns="63360" anchor="b">
                      <a:noAutofit/>
                    </a:bodyPr>
                    <a:p>
                      <a:pPr algn="r">
                        <a:lnSpc>
                          <a:spcPct val="115000"/>
                        </a:lnSpc>
                        <a:buNone/>
                        <a:tabLst>
                          <a:tab algn="l" pos="0"/>
                        </a:tabLst>
                      </a:pPr>
                      <a:r>
                        <a:rPr b="0" lang="en" sz="1000" spc="-1" strike="noStrike">
                          <a:solidFill>
                            <a:srgbClr val="000000"/>
                          </a:solidFill>
                          <a:latin typeface="IBM Plex Sans"/>
                          <a:ea typeface="IBM Plex Sans"/>
                        </a:rPr>
                        <a:t>38</a:t>
                      </a:r>
                      <a:endParaRPr b="0" lang="en-US" sz="1000" spc="-1" strike="noStrike">
                        <a:latin typeface="Arial"/>
                      </a:endParaRPr>
                    </a:p>
                  </a:txBody>
                  <a:tcPr anchor="b" marL="50760" marR="50760">
                    <a:lnL w="9360">
                      <a:solidFill>
                        <a:srgbClr val="8ea9db"/>
                      </a:solidFill>
                    </a:lnL>
                    <a:lnR>
                      <a:noFill/>
                    </a:lnR>
                    <a:lnT>
                      <a:noFill/>
                    </a:lnT>
                    <a:lnB>
                      <a:noFill/>
                    </a:lnB>
                    <a:noFill/>
                  </a:tcPr>
                </a:tc>
                <a:tc>
                  <a:txBody>
                    <a:bodyPr lIns="50760" rIns="50760" tIns="63360" bIns="63360" anchor="b">
                      <a:noAutofit/>
                    </a:bodyPr>
                    <a:p>
                      <a:pPr algn="r">
                        <a:lnSpc>
                          <a:spcPct val="115000"/>
                        </a:lnSpc>
                        <a:buNone/>
                        <a:tabLst>
                          <a:tab algn="l" pos="0"/>
                        </a:tabLst>
                      </a:pPr>
                      <a:r>
                        <a:rPr b="0" lang="en" sz="1000" spc="-1" strike="noStrike">
                          <a:solidFill>
                            <a:srgbClr val="000000"/>
                          </a:solidFill>
                          <a:latin typeface="IBM Plex Sans"/>
                          <a:ea typeface="IBM Plex Sans"/>
                        </a:rPr>
                        <a:t>2</a:t>
                      </a:r>
                      <a:endParaRPr b="0" lang="en-US" sz="1000" spc="-1" strike="noStrike">
                        <a:latin typeface="Arial"/>
                      </a:endParaRPr>
                    </a:p>
                  </a:txBody>
                  <a:tcPr anchor="b" marL="50760" marR="50760">
                    <a:lnL>
                      <a:noFill/>
                    </a:lnL>
                    <a:lnR w="9360">
                      <a:solidFill>
                        <a:srgbClr val="8ea9db"/>
                      </a:solidFill>
                    </a:lnR>
                    <a:lnT>
                      <a:noFill/>
                    </a:lnT>
                    <a:lnB>
                      <a:noFill/>
                    </a:lnB>
                    <a:noFill/>
                  </a:tcPr>
                </a:tc>
              </a:tr>
              <a:tr h="297000">
                <a:tc>
                  <a:txBody>
                    <a:bodyPr lIns="50760" rIns="50760" tIns="63360" bIns="63360" anchor="b">
                      <a:noAutofit/>
                    </a:bodyPr>
                    <a:p>
                      <a:pPr algn="r">
                        <a:lnSpc>
                          <a:spcPct val="115000"/>
                        </a:lnSpc>
                        <a:buNone/>
                        <a:tabLst>
                          <a:tab algn="l" pos="0"/>
                        </a:tabLst>
                      </a:pPr>
                      <a:r>
                        <a:rPr b="0" lang="en" sz="1000" spc="-1" strike="noStrike">
                          <a:solidFill>
                            <a:srgbClr val="000000"/>
                          </a:solidFill>
                          <a:latin typeface="IBM Plex Sans"/>
                          <a:ea typeface="IBM Plex Sans"/>
                        </a:rPr>
                        <a:t>39</a:t>
                      </a:r>
                      <a:endParaRPr b="0" lang="en-US" sz="1000" spc="-1" strike="noStrike">
                        <a:latin typeface="Arial"/>
                      </a:endParaRPr>
                    </a:p>
                  </a:txBody>
                  <a:tcPr anchor="b" marL="50760" marR="50760">
                    <a:lnL w="9360">
                      <a:solidFill>
                        <a:srgbClr val="8ea9db"/>
                      </a:solidFill>
                    </a:lnL>
                    <a:lnR>
                      <a:noFill/>
                    </a:lnR>
                    <a:lnT>
                      <a:noFill/>
                    </a:lnT>
                    <a:lnB>
                      <a:noFill/>
                    </a:lnB>
                    <a:solidFill>
                      <a:srgbClr val="d9e1f2"/>
                    </a:solidFill>
                  </a:tcPr>
                </a:tc>
                <a:tc>
                  <a:txBody>
                    <a:bodyPr lIns="50760" rIns="50760" tIns="63360" bIns="63360" anchor="b">
                      <a:noAutofit/>
                    </a:bodyPr>
                    <a:p>
                      <a:pPr algn="r">
                        <a:lnSpc>
                          <a:spcPct val="115000"/>
                        </a:lnSpc>
                        <a:buNone/>
                        <a:tabLst>
                          <a:tab algn="l" pos="0"/>
                        </a:tabLst>
                      </a:pPr>
                      <a:r>
                        <a:rPr b="0" lang="en" sz="1000" spc="-1" strike="noStrike">
                          <a:solidFill>
                            <a:srgbClr val="000000"/>
                          </a:solidFill>
                          <a:latin typeface="IBM Plex Sans"/>
                          <a:ea typeface="IBM Plex Sans"/>
                        </a:rPr>
                        <a:t>3</a:t>
                      </a:r>
                      <a:endParaRPr b="0" lang="en-US" sz="1000" spc="-1" strike="noStrike">
                        <a:latin typeface="Arial"/>
                      </a:endParaRPr>
                    </a:p>
                  </a:txBody>
                  <a:tcPr anchor="b" marL="50760" marR="50760">
                    <a:lnL>
                      <a:noFill/>
                    </a:lnL>
                    <a:lnR w="9360">
                      <a:solidFill>
                        <a:srgbClr val="8ea9db"/>
                      </a:solidFill>
                    </a:lnR>
                    <a:lnT>
                      <a:noFill/>
                    </a:lnT>
                    <a:lnB>
                      <a:noFill/>
                    </a:lnB>
                    <a:solidFill>
                      <a:srgbClr val="d9e1f2"/>
                    </a:solidFill>
                  </a:tcPr>
                </a:tc>
              </a:tr>
              <a:tr h="297000">
                <a:tc>
                  <a:txBody>
                    <a:bodyPr lIns="50760" rIns="50760" tIns="63360" bIns="63360" anchor="b">
                      <a:noAutofit/>
                    </a:bodyPr>
                    <a:p>
                      <a:pPr algn="r">
                        <a:lnSpc>
                          <a:spcPct val="115000"/>
                        </a:lnSpc>
                        <a:buNone/>
                        <a:tabLst>
                          <a:tab algn="l" pos="0"/>
                        </a:tabLst>
                      </a:pPr>
                      <a:r>
                        <a:rPr b="0" lang="en" sz="1000" spc="-1" strike="noStrike">
                          <a:solidFill>
                            <a:srgbClr val="000000"/>
                          </a:solidFill>
                          <a:latin typeface="IBM Plex Sans"/>
                          <a:ea typeface="IBM Plex Sans"/>
                        </a:rPr>
                        <a:t>40</a:t>
                      </a:r>
                      <a:endParaRPr b="0" lang="en-US" sz="1000" spc="-1" strike="noStrike">
                        <a:latin typeface="Arial"/>
                      </a:endParaRPr>
                    </a:p>
                  </a:txBody>
                  <a:tcPr anchor="b" marL="50760" marR="50760">
                    <a:lnL w="9360">
                      <a:solidFill>
                        <a:srgbClr val="8ea9db"/>
                      </a:solidFill>
                    </a:lnL>
                    <a:lnR>
                      <a:noFill/>
                    </a:lnR>
                    <a:lnT>
                      <a:noFill/>
                    </a:lnT>
                    <a:lnB>
                      <a:noFill/>
                    </a:lnB>
                    <a:noFill/>
                  </a:tcPr>
                </a:tc>
                <a:tc>
                  <a:txBody>
                    <a:bodyPr lIns="50760" rIns="50760" tIns="63360" bIns="63360" anchor="b">
                      <a:noAutofit/>
                    </a:bodyPr>
                    <a:p>
                      <a:pPr algn="r">
                        <a:lnSpc>
                          <a:spcPct val="115000"/>
                        </a:lnSpc>
                        <a:buNone/>
                        <a:tabLst>
                          <a:tab algn="l" pos="0"/>
                        </a:tabLst>
                      </a:pPr>
                      <a:r>
                        <a:rPr b="0" lang="en" sz="1000" spc="-1" strike="noStrike">
                          <a:solidFill>
                            <a:srgbClr val="000000"/>
                          </a:solidFill>
                          <a:latin typeface="IBM Plex Sans"/>
                          <a:ea typeface="IBM Plex Sans"/>
                        </a:rPr>
                        <a:t>2</a:t>
                      </a:r>
                      <a:endParaRPr b="0" lang="en-US" sz="1000" spc="-1" strike="noStrike">
                        <a:latin typeface="Arial"/>
                      </a:endParaRPr>
                    </a:p>
                  </a:txBody>
                  <a:tcPr anchor="b" marL="50760" marR="50760">
                    <a:lnL>
                      <a:noFill/>
                    </a:lnL>
                    <a:lnR w="9360">
                      <a:solidFill>
                        <a:srgbClr val="8ea9db"/>
                      </a:solidFill>
                    </a:lnR>
                    <a:lnT>
                      <a:noFill/>
                    </a:lnT>
                    <a:lnB>
                      <a:noFill/>
                    </a:lnB>
                    <a:noFill/>
                  </a:tcPr>
                </a:tc>
              </a:tr>
              <a:tr h="297000">
                <a:tc>
                  <a:txBody>
                    <a:bodyPr lIns="50760" rIns="50760" tIns="63360" bIns="63360" anchor="b">
                      <a:noAutofit/>
                    </a:bodyPr>
                    <a:p>
                      <a:pPr algn="r">
                        <a:lnSpc>
                          <a:spcPct val="115000"/>
                        </a:lnSpc>
                        <a:buNone/>
                        <a:tabLst>
                          <a:tab algn="l" pos="0"/>
                        </a:tabLst>
                      </a:pPr>
                      <a:r>
                        <a:rPr b="0" lang="en" sz="1000" spc="-1" strike="noStrike">
                          <a:solidFill>
                            <a:srgbClr val="000000"/>
                          </a:solidFill>
                          <a:latin typeface="IBM Plex Sans"/>
                          <a:ea typeface="IBM Plex Sans"/>
                        </a:rPr>
                        <a:t>43</a:t>
                      </a:r>
                      <a:endParaRPr b="0" lang="en-US" sz="1000" spc="-1" strike="noStrike">
                        <a:latin typeface="Arial"/>
                      </a:endParaRPr>
                    </a:p>
                  </a:txBody>
                  <a:tcPr anchor="b" marL="50760" marR="50760">
                    <a:lnL w="9360">
                      <a:solidFill>
                        <a:srgbClr val="8ea9db"/>
                      </a:solidFill>
                    </a:lnL>
                    <a:lnR>
                      <a:noFill/>
                    </a:lnR>
                    <a:lnT>
                      <a:noFill/>
                    </a:lnT>
                    <a:lnB w="9360">
                      <a:solidFill>
                        <a:srgbClr val="8ea9db"/>
                      </a:solidFill>
                    </a:lnB>
                    <a:solidFill>
                      <a:srgbClr val="d9e1f2"/>
                    </a:solidFill>
                  </a:tcPr>
                </a:tc>
                <a:tc>
                  <a:txBody>
                    <a:bodyPr lIns="50760" rIns="50760" tIns="63360" bIns="63360" anchor="b">
                      <a:noAutofit/>
                    </a:bodyPr>
                    <a:p>
                      <a:pPr algn="r">
                        <a:lnSpc>
                          <a:spcPct val="115000"/>
                        </a:lnSpc>
                        <a:buNone/>
                        <a:tabLst>
                          <a:tab algn="l" pos="0"/>
                        </a:tabLst>
                      </a:pPr>
                      <a:r>
                        <a:rPr b="0" lang="en" sz="1000" spc="-1" strike="noStrike">
                          <a:solidFill>
                            <a:srgbClr val="000000"/>
                          </a:solidFill>
                          <a:latin typeface="IBM Plex Sans"/>
                          <a:ea typeface="IBM Plex Sans"/>
                        </a:rPr>
                        <a:t>2</a:t>
                      </a:r>
                      <a:endParaRPr b="0" lang="en-US" sz="1000" spc="-1" strike="noStrike">
                        <a:latin typeface="Arial"/>
                      </a:endParaRPr>
                    </a:p>
                  </a:txBody>
                  <a:tcPr anchor="b" marL="50760" marR="50760">
                    <a:lnL>
                      <a:noFill/>
                    </a:lnL>
                    <a:lnR w="9360">
                      <a:solidFill>
                        <a:srgbClr val="8ea9db"/>
                      </a:solidFill>
                    </a:lnR>
                    <a:lnT>
                      <a:noFill/>
                    </a:lnT>
                    <a:lnB w="9360">
                      <a:solidFill>
                        <a:srgbClr val="8ea9db"/>
                      </a:solidFill>
                    </a:lnB>
                    <a:solidFill>
                      <a:srgbClr val="d9e1f2"/>
                    </a:solidFill>
                  </a:tcPr>
                </a:tc>
              </a:tr>
            </a:tbl>
          </a:graphicData>
        </a:graphic>
      </p:graphicFrame>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subTitle"/>
          </p:nvPr>
        </p:nvSpPr>
        <p:spPr>
          <a:xfrm>
            <a:off x="1221480" y="9579960"/>
            <a:ext cx="5328720" cy="478080"/>
          </a:xfrm>
          <a:prstGeom prst="rect">
            <a:avLst/>
          </a:prstGeom>
          <a:noFill/>
          <a:ln w="0">
            <a:noFill/>
          </a:ln>
        </p:spPr>
        <p:txBody>
          <a:bodyPr lIns="128160" rIns="128160" tIns="128160" bIns="128160" anchor="t">
            <a:normAutofit fontScale="24000"/>
          </a:bodyPr>
          <a:p>
            <a:pPr algn="ctr">
              <a:lnSpc>
                <a:spcPct val="115000"/>
              </a:lnSpc>
              <a:spcAft>
                <a:spcPts val="1701"/>
              </a:spcAft>
              <a:buNone/>
              <a:tabLst>
                <a:tab algn="l" pos="0"/>
              </a:tabLst>
            </a:pPr>
            <a:r>
              <a:rPr b="0" lang="en" sz="5200" spc="-1" strike="noStrike">
                <a:solidFill>
                  <a:srgbClr val="ffffff"/>
                </a:solidFill>
                <a:latin typeface="IBM Plex Sans"/>
                <a:ea typeface="IBM Plex Sans"/>
              </a:rPr>
              <a:t>platzi.com/estadistica</a:t>
            </a:r>
            <a:endParaRPr b="0" lang="en-US" sz="5200" spc="-1" strike="noStrike">
              <a:latin typeface="Arial"/>
            </a:endParaRPr>
          </a:p>
        </p:txBody>
      </p:sp>
      <p:graphicFrame>
        <p:nvGraphicFramePr>
          <p:cNvPr id="123" name="Google Shape;110;g230b0e9b9b5_1_97"/>
          <p:cNvGraphicFramePr/>
          <p:nvPr/>
        </p:nvGraphicFramePr>
        <p:xfrm>
          <a:off x="635760" y="1123920"/>
          <a:ext cx="6500520" cy="5583600"/>
        </p:xfrm>
        <a:graphic>
          <a:graphicData uri="http://schemas.openxmlformats.org/drawingml/2006/table">
            <a:tbl>
              <a:tblPr/>
              <a:tblGrid>
                <a:gridCol w="6500520"/>
              </a:tblGrid>
              <a:tr h="452160">
                <a:tc>
                  <a:txBody>
                    <a:bodyPr lIns="91080" rIns="91080" tIns="91080" bIns="91080" anchor="t">
                      <a:noAutofit/>
                    </a:bodyPr>
                    <a:p>
                      <a:pPr>
                        <a:lnSpc>
                          <a:spcPct val="115000"/>
                        </a:lnSpc>
                        <a:spcAft>
                          <a:spcPts val="1701"/>
                        </a:spcAft>
                        <a:buNone/>
                        <a:tabLst>
                          <a:tab algn="l" pos="0"/>
                        </a:tabLst>
                      </a:pPr>
                      <a:r>
                        <a:rPr b="1" lang="en" sz="1600" spc="-1" strike="noStrike">
                          <a:solidFill>
                            <a:srgbClr val="000000"/>
                          </a:solidFill>
                          <a:latin typeface="Roboto"/>
                          <a:ea typeface="Roboto"/>
                        </a:rPr>
                        <a:t>Clase: Desplazamiento y escala de valores</a:t>
                      </a:r>
                      <a:endParaRPr b="0" lang="en-US" sz="16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solidFill>
                      <a:srgbClr val="d9ead3"/>
                    </a:solidFill>
                  </a:tcPr>
                </a:tc>
              </a:tr>
              <a:tr h="1822680">
                <a:tc>
                  <a:txBody>
                    <a:bodyPr lIns="91080" rIns="91080" tIns="91080" bIns="91080" anchor="t">
                      <a:noAutofit/>
                    </a:bodyPr>
                    <a:p>
                      <a:pPr>
                        <a:lnSpc>
                          <a:spcPct val="115000"/>
                        </a:lnSpc>
                        <a:buNone/>
                        <a:tabLst>
                          <a:tab algn="l" pos="0"/>
                        </a:tabLst>
                      </a:pPr>
                      <a:r>
                        <a:rPr b="1" lang="en" sz="1200" spc="-1" strike="noStrike">
                          <a:solidFill>
                            <a:srgbClr val="000000"/>
                          </a:solidFill>
                          <a:latin typeface="Roboto"/>
                          <a:ea typeface="Roboto"/>
                        </a:rPr>
                        <a:t>Ejercicio 11: </a:t>
                      </a:r>
                      <a:endParaRPr b="0" lang="en-US" sz="1200" spc="-1" strike="noStrike">
                        <a:latin typeface="Arial"/>
                      </a:endParaRPr>
                    </a:p>
                    <a:p>
                      <a:pPr>
                        <a:lnSpc>
                          <a:spcPct val="115000"/>
                        </a:lnSpc>
                        <a:spcBef>
                          <a:spcPts val="1701"/>
                        </a:spcBef>
                        <a:buNone/>
                        <a:tabLst>
                          <a:tab algn="l" pos="0"/>
                        </a:tabLst>
                      </a:pPr>
                      <a:r>
                        <a:rPr b="0" lang="en" sz="1200" spc="-1" strike="noStrike">
                          <a:solidFill>
                            <a:srgbClr val="000000"/>
                          </a:solidFill>
                          <a:latin typeface="Roboto"/>
                          <a:ea typeface="Roboto"/>
                        </a:rPr>
                        <a:t>Los estudiantes de una clase de francés terminaron un examen con una calificación promedio de 65 sobre 100. El rango del examen fue de 25 puntos. </a:t>
                      </a:r>
                      <a:endParaRPr b="0" lang="en-US" sz="1200" spc="-1" strike="noStrike">
                        <a:latin typeface="Arial"/>
                      </a:endParaRPr>
                    </a:p>
                    <a:p>
                      <a:pPr>
                        <a:lnSpc>
                          <a:spcPct val="115000"/>
                        </a:lnSpc>
                        <a:buNone/>
                        <a:tabLst>
                          <a:tab algn="l" pos="0"/>
                        </a:tabLst>
                      </a:pPr>
                      <a:endParaRPr b="0" lang="en-US" sz="1200" spc="-1" strike="noStrike">
                        <a:latin typeface="Arial"/>
                      </a:endParaRPr>
                    </a:p>
                    <a:p>
                      <a:pPr>
                        <a:lnSpc>
                          <a:spcPct val="115000"/>
                        </a:lnSpc>
                        <a:buNone/>
                        <a:tabLst>
                          <a:tab algn="l" pos="0"/>
                        </a:tabLst>
                      </a:pPr>
                      <a:r>
                        <a:rPr b="0" lang="en" sz="1200" spc="-1" strike="noStrike">
                          <a:solidFill>
                            <a:srgbClr val="000000"/>
                          </a:solidFill>
                          <a:latin typeface="Roboto"/>
                          <a:ea typeface="Roboto"/>
                        </a:rPr>
                        <a:t>Si a cada calificación se le aumenta un 10%, ¿cuáles son los nuevos valores para el promedio y el rango?</a:t>
                      </a:r>
                      <a:endParaRPr b="0" lang="en-US" sz="12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noFill/>
                  </a:tcPr>
                </a:tc>
              </a:tr>
              <a:tr h="3333960">
                <a:tc>
                  <a:txBody>
                    <a:bodyPr lIns="91080" rIns="91080" tIns="91080" bIns="91080" anchor="t">
                      <a:noAutofit/>
                    </a:bodyPr>
                    <a:p>
                      <a:pPr>
                        <a:lnSpc>
                          <a:spcPct val="115000"/>
                        </a:lnSpc>
                        <a:buNone/>
                        <a:tabLst>
                          <a:tab algn="l" pos="0"/>
                        </a:tabLst>
                      </a:pPr>
                      <a:r>
                        <a:rPr b="1" lang="en" sz="1200" spc="-1" strike="noStrike">
                          <a:solidFill>
                            <a:srgbClr val="000000"/>
                          </a:solidFill>
                          <a:latin typeface="Roboto"/>
                          <a:ea typeface="Roboto"/>
                        </a:rPr>
                        <a:t>Respuesta:</a:t>
                      </a:r>
                      <a:r>
                        <a:rPr b="0" lang="en" sz="1400" spc="-1" strike="noStrike">
                          <a:solidFill>
                            <a:srgbClr val="000000"/>
                          </a:solidFill>
                          <a:latin typeface="Arial"/>
                          <a:ea typeface="Arial"/>
                        </a:rPr>
                        <a:t> </a:t>
                      </a:r>
                      <a:endParaRPr b="0" lang="en-US" sz="1400" spc="-1" strike="noStrike">
                        <a:latin typeface="Arial"/>
                      </a:endParaRPr>
                    </a:p>
                    <a:p>
                      <a:pPr>
                        <a:lnSpc>
                          <a:spcPct val="115000"/>
                        </a:lnSpc>
                        <a:spcBef>
                          <a:spcPts val="1701"/>
                        </a:spcBef>
                        <a:spcAft>
                          <a:spcPts val="1701"/>
                        </a:spcAft>
                        <a:buNone/>
                        <a:tabLst>
                          <a:tab algn="l" pos="0"/>
                        </a:tabLst>
                      </a:pPr>
                      <a:endParaRPr b="0" lang="en-US" sz="1400" spc="-1" strike="noStrike">
                        <a:latin typeface="Arial"/>
                      </a:endParaRPr>
                    </a:p>
                  </a:txBody>
                  <a:tcPr anchor="t" marL="91080" marR="91080">
                    <a:lnL w="9360">
                      <a:solidFill>
                        <a:srgbClr val="434343"/>
                      </a:solidFill>
                    </a:lnL>
                    <a:lnR w="9360">
                      <a:solidFill>
                        <a:srgbClr val="434343"/>
                      </a:solidFill>
                    </a:lnR>
                    <a:lnT w="9360">
                      <a:solidFill>
                        <a:srgbClr val="434343"/>
                      </a:solidFill>
                    </a:lnT>
                    <a:lnB w="9360">
                      <a:solidFill>
                        <a:srgbClr val="434343"/>
                      </a:solidFill>
                    </a:lnB>
                    <a:noFill/>
                  </a:tcPr>
                </a:tc>
              </a:tr>
            </a:tbl>
          </a:graphicData>
        </a:graphic>
      </p:graphicFrame>
      <p:sp>
        <p:nvSpPr>
          <p:cNvPr id="124" name="PlaceHolder 2"/>
          <p:cNvSpPr>
            <a:spLocks noGrp="1"/>
          </p:cNvSpPr>
          <p:nvPr>
            <p:ph type="title"/>
          </p:nvPr>
        </p:nvSpPr>
        <p:spPr>
          <a:xfrm>
            <a:off x="621000" y="40680"/>
            <a:ext cx="5328720" cy="478080"/>
          </a:xfrm>
          <a:prstGeom prst="rect">
            <a:avLst/>
          </a:prstGeom>
          <a:noFill/>
          <a:ln w="0">
            <a:noFill/>
          </a:ln>
        </p:spPr>
        <p:txBody>
          <a:bodyPr lIns="128160" rIns="128160" tIns="128160" bIns="128160" anchor="t">
            <a:noAutofit/>
          </a:bodyPr>
          <a:p>
            <a:pPr>
              <a:lnSpc>
                <a:spcPct val="100000"/>
              </a:lnSpc>
              <a:buNone/>
              <a:tabLst>
                <a:tab algn="l" pos="0"/>
              </a:tabLst>
            </a:pPr>
            <a:r>
              <a:rPr b="1" lang="en" sz="1350" spc="-1" strike="noStrike">
                <a:solidFill>
                  <a:srgbClr val="ffffff"/>
                </a:solidFill>
                <a:latin typeface="IBM Plex Sans"/>
                <a:ea typeface="IBM Plex Sans"/>
              </a:rPr>
              <a:t>Curso de Estadística y Probabilidad</a:t>
            </a:r>
            <a:endParaRPr b="0" lang="en-US" sz="1350" spc="-1" strike="noStrike">
              <a:solidFill>
                <a:srgbClr val="000000"/>
              </a:solidFill>
              <a:latin typeface="Arial"/>
            </a:endParaRPr>
          </a:p>
        </p:txBody>
      </p:sp>
      <p:pic>
        <p:nvPicPr>
          <p:cNvPr id="125" name="Google Shape;112;g230b0e9b9b5_1_97" descr=""/>
          <p:cNvPicPr/>
          <p:nvPr/>
        </p:nvPicPr>
        <p:blipFill>
          <a:blip r:embed="rId1"/>
          <a:stretch/>
        </p:blipFill>
        <p:spPr>
          <a:xfrm>
            <a:off x="341640" y="109080"/>
            <a:ext cx="341280" cy="34128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18</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2023-08-13T20:13:20Z</dcterms:modified>
  <cp:revision>3</cp:revision>
  <dc:subject/>
  <dc:title/>
</cp:coreProperties>
</file>