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0101"/>
    <a:srgbClr val="DF0101"/>
    <a:srgbClr val="2A78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02/08/2023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‹Nº›</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‹Nº›</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02/08/2023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‹Nº›</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linkedin.com/in/diegosanmiguelvargas/"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429870" y="713158"/>
            <a:ext cx="9332259" cy="500249"/>
          </a:xfrm>
        </p:spPr>
        <p:txBody>
          <a:bodyPr>
            <a:normAutofit/>
          </a:bodyPr>
          <a:lstStyle/>
          <a:p>
            <a:r>
              <a:rPr lang="en-US" sz="2800" dirty="0">
                <a:solidFill>
                  <a:srgbClr val="2A78CD"/>
                </a:solidFill>
              </a:rPr>
              <a:t>Contribution of variables in the Random Forest Classifier Model</a:t>
            </a:r>
            <a:endParaRPr lang="en-GB" sz="2800" dirty="0">
              <a:solidFill>
                <a:srgbClr val="2A78CD"/>
              </a:solidFill>
            </a:endParaRP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1429870" y="1105059"/>
            <a:ext cx="9332259" cy="403412"/>
          </a:xfrm>
        </p:spPr>
        <p:txBody>
          <a:bodyPr>
            <a:normAutofit/>
          </a:bodyPr>
          <a:lstStyle/>
          <a:p>
            <a:r>
              <a:rPr lang="en-US" sz="2000" dirty="0">
                <a:solidFill>
                  <a:srgbClr val="C30101"/>
                </a:solidFill>
              </a:rPr>
              <a:t>Predict whether a customer will book</a:t>
            </a:r>
            <a:endParaRPr lang="en-GB" sz="2000" dirty="0">
              <a:solidFill>
                <a:srgbClr val="C30101"/>
              </a:solidFill>
            </a:endParaRPr>
          </a:p>
        </p:txBody>
      </p:sp>
      <p:sp>
        <p:nvSpPr>
          <p:cNvPr id="4" name="Subtitle 2">
            <a:extLst>
              <a:ext uri="{FF2B5EF4-FFF2-40B4-BE49-F238E27FC236}">
                <a16:creationId xmlns:a16="http://schemas.microsoft.com/office/drawing/2014/main" id="{7CCB6DBC-2EAC-7A30-907F-D1DB9DCC98D5}"/>
              </a:ext>
            </a:extLst>
          </p:cNvPr>
          <p:cNvSpPr txBox="1">
            <a:spLocks/>
          </p:cNvSpPr>
          <p:nvPr/>
        </p:nvSpPr>
        <p:spPr>
          <a:xfrm>
            <a:off x="6911788" y="2148564"/>
            <a:ext cx="4975417" cy="311160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600" i="0" dirty="0">
                <a:solidFill>
                  <a:srgbClr val="1F1F1F"/>
                </a:solidFill>
                <a:effectLst/>
                <a:latin typeface="Google Sans"/>
                <a:cs typeface="Farsi Simple Outline" panose="02010400000000000000" pitchFamily="2" charset="-78"/>
              </a:rPr>
              <a:t>The image shows a graph of the relative importance of features in a random forest classifier.</a:t>
            </a:r>
            <a:endParaRPr lang="en-US" sz="1600" dirty="0">
              <a:solidFill>
                <a:srgbClr val="1F1F1F"/>
              </a:solidFill>
              <a:latin typeface="Google Sans"/>
              <a:cs typeface="Farsi Simple Outline" panose="02010400000000000000" pitchFamily="2" charset="-78"/>
            </a:endParaRPr>
          </a:p>
          <a:p>
            <a:pPr algn="just"/>
            <a:endParaRPr lang="en-US" sz="1600" i="0" dirty="0">
              <a:solidFill>
                <a:srgbClr val="1F1F1F"/>
              </a:solidFill>
              <a:effectLst/>
              <a:latin typeface="Google Sans"/>
              <a:cs typeface="Farsi Simple Outline" panose="02010400000000000000" pitchFamily="2" charset="-78"/>
            </a:endParaRPr>
          </a:p>
          <a:p>
            <a:pPr algn="just"/>
            <a:r>
              <a:rPr lang="en-US" sz="1600" i="0" dirty="0">
                <a:solidFill>
                  <a:srgbClr val="1F1F1F"/>
                </a:solidFill>
                <a:effectLst/>
                <a:latin typeface="Google Sans"/>
                <a:cs typeface="Farsi Simple Outline" panose="02010400000000000000" pitchFamily="2" charset="-78"/>
              </a:rPr>
              <a:t>The graph shows that the most important features in the model are flight hour, flight duration, and flight day. This means that these features are the most likely to affect whether a passenger will book a holiday with us.</a:t>
            </a:r>
          </a:p>
          <a:p>
            <a:pPr algn="just"/>
            <a:endParaRPr lang="en-US" sz="1600" i="0" dirty="0">
              <a:solidFill>
                <a:srgbClr val="1F1F1F"/>
              </a:solidFill>
              <a:effectLst/>
              <a:latin typeface="Google Sans"/>
              <a:cs typeface="Farsi Simple Outline" panose="02010400000000000000" pitchFamily="2" charset="-78"/>
            </a:endParaRPr>
          </a:p>
          <a:p>
            <a:pPr algn="l"/>
            <a:r>
              <a:rPr lang="en-US" sz="1600" dirty="0">
                <a:solidFill>
                  <a:srgbClr val="1F1F1F"/>
                </a:solidFill>
                <a:latin typeface="Google Sans"/>
                <a:cs typeface="Farsi Simple Outline" panose="02010400000000000000" pitchFamily="2" charset="-78"/>
              </a:rPr>
              <a:t>On the other hand the company should delve deeply into the variables of sales channels and options of meals, seat or extra baggage and formulate a plan to address customer pain points.</a:t>
            </a:r>
          </a:p>
          <a:p>
            <a:pPr algn="l"/>
            <a:endParaRPr lang="en-US" sz="1600" dirty="0">
              <a:solidFill>
                <a:srgbClr val="1F1F1F"/>
              </a:solidFill>
              <a:latin typeface="Google Sans"/>
              <a:cs typeface="Farsi Simple Outline" panose="02010400000000000000" pitchFamily="2" charset="-78"/>
            </a:endParaRPr>
          </a:p>
        </p:txBody>
      </p:sp>
      <p:pic>
        <p:nvPicPr>
          <p:cNvPr id="12" name="Gráfico 11">
            <a:extLst>
              <a:ext uri="{FF2B5EF4-FFF2-40B4-BE49-F238E27FC236}">
                <a16:creationId xmlns:a16="http://schemas.microsoft.com/office/drawing/2014/main" id="{D3DCB0A9-7AC5-AEFB-BC5B-0AF85A56B5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03732" y="81162"/>
            <a:ext cx="2305050" cy="361950"/>
          </a:xfrm>
          <a:prstGeom prst="rect">
            <a:avLst/>
          </a:prstGeom>
        </p:spPr>
      </p:pic>
      <p:pic>
        <p:nvPicPr>
          <p:cNvPr id="14" name="Imagen 13">
            <a:extLst>
              <a:ext uri="{FF2B5EF4-FFF2-40B4-BE49-F238E27FC236}">
                <a16:creationId xmlns:a16="http://schemas.microsoft.com/office/drawing/2014/main" id="{3AE046A1-9D43-E4D3-E568-C306CFA22D05}"/>
              </a:ext>
            </a:extLst>
          </p:cNvPr>
          <p:cNvPicPr>
            <a:picLocks noChangeAspect="1"/>
          </p:cNvPicPr>
          <p:nvPr/>
        </p:nvPicPr>
        <p:blipFill>
          <a:blip r:embed="rId4"/>
          <a:stretch>
            <a:fillRect/>
          </a:stretch>
        </p:blipFill>
        <p:spPr>
          <a:xfrm>
            <a:off x="125502" y="1790157"/>
            <a:ext cx="7171768" cy="4245210"/>
          </a:xfrm>
          <a:prstGeom prst="rect">
            <a:avLst/>
          </a:prstGeom>
        </p:spPr>
      </p:pic>
      <p:sp>
        <p:nvSpPr>
          <p:cNvPr id="15" name="Title 1">
            <a:extLst>
              <a:ext uri="{FF2B5EF4-FFF2-40B4-BE49-F238E27FC236}">
                <a16:creationId xmlns:a16="http://schemas.microsoft.com/office/drawing/2014/main" id="{4BFA76BF-B9B0-1FA2-C469-DAA14713E553}"/>
              </a:ext>
            </a:extLst>
          </p:cNvPr>
          <p:cNvSpPr txBox="1">
            <a:spLocks/>
          </p:cNvSpPr>
          <p:nvPr/>
        </p:nvSpPr>
        <p:spPr>
          <a:xfrm rot="10800000" flipV="1">
            <a:off x="8857130" y="6347012"/>
            <a:ext cx="3487274" cy="3048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100" dirty="0"/>
              <a:t>By Diego Sanmiguel</a:t>
            </a:r>
          </a:p>
          <a:p>
            <a:pPr algn="l"/>
            <a:r>
              <a:rPr lang="en-GB" sz="1100" dirty="0">
                <a:hlinkClick r:id="rId5"/>
              </a:rPr>
              <a:t>https://www.linkedin.com/in/diegosanmiguelvargas/</a:t>
            </a:r>
            <a:endParaRPr lang="en-GB" sz="1100" dirty="0"/>
          </a:p>
        </p:txBody>
      </p:sp>
    </p:spTree>
    <p:extLst>
      <p:ext uri="{BB962C8B-B14F-4D97-AF65-F5344CB8AC3E}">
        <p14:creationId xmlns:p14="http://schemas.microsoft.com/office/powerpoint/2010/main" val="1492306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124</Words>
  <Application>Microsoft Office PowerPoint</Application>
  <PresentationFormat>Panorámica</PresentationFormat>
  <Paragraphs>9</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Calibri Light</vt:lpstr>
      <vt:lpstr>Google Sans</vt:lpstr>
      <vt:lpstr>Office Theme</vt:lpstr>
      <vt:lpstr>Contribution of variables in the Random Forest Classifier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Diego Sanmiguel Vargas</cp:lastModifiedBy>
  <cp:revision>5</cp:revision>
  <dcterms:created xsi:type="dcterms:W3CDTF">2022-12-06T11:13:27Z</dcterms:created>
  <dcterms:modified xsi:type="dcterms:W3CDTF">2023-08-02T20:57:49Z</dcterms:modified>
</cp:coreProperties>
</file>