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04000" y="1326600"/>
            <a:ext cx="907164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21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503999" y="3044159"/>
            <a:ext cx="442692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5"/>
          <p:cNvSpPr/>
          <p:nvPr>
            <p:ph type="body" sz="quarter" idx="21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04000" y="1326600"/>
            <a:ext cx="292068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19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663803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503999" y="3044159"/>
            <a:ext cx="292068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3571199" y="3044159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7"/>
          <p:cNvSpPr/>
          <p:nvPr>
            <p:ph type="body" sz="quarter" idx="21"/>
          </p:nvPr>
        </p:nvSpPr>
        <p:spPr>
          <a:xfrm>
            <a:off x="6638039" y="3044159"/>
            <a:ext cx="292068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21"/>
          </p:nvPr>
        </p:nvSpPr>
        <p:spPr>
          <a:xfrm>
            <a:off x="515268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504000" y="226079"/>
            <a:ext cx="9071641" cy="43884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2680" y="1326600"/>
            <a:ext cx="4426921" cy="3288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5" name="PlaceHolder 4"/>
          <p:cNvSpPr/>
          <p:nvPr>
            <p:ph type="body" sz="quarter" idx="21"/>
          </p:nvPr>
        </p:nvSpPr>
        <p:spPr>
          <a:xfrm>
            <a:off x="503999" y="3044159"/>
            <a:ext cx="442692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7" name="PlaceHolder 4"/>
          <p:cNvSpPr/>
          <p:nvPr>
            <p:ph type="body" sz="half" idx="21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3555" y="76047"/>
            <a:ext cx="9063991" cy="124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3555" y="1321646"/>
            <a:ext cx="9063991" cy="434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867698" y="5249874"/>
            <a:ext cx="2349924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://rinarxiv.lipi.go.id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4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2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2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5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2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5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2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2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26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2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25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118995043_3472099792811819_974241860503122891_n.jpg" descr="118995043_3472099792811819_974241860503122891_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Shape 1"/>
          <p:cNvSpPr txBox="1"/>
          <p:nvPr/>
        </p:nvSpPr>
        <p:spPr>
          <a:xfrm>
            <a:off x="3954769" y="585235"/>
            <a:ext cx="2744170" cy="1432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0" sz="1400">
                <a:solidFill>
                  <a:srgbClr val="E8E8E8"/>
                </a:solidFill>
                <a:latin typeface="Geneva"/>
                <a:ea typeface="Geneva"/>
                <a:cs typeface="Geneva"/>
                <a:sym typeface="Geneva"/>
              </a:defRPr>
            </a:pPr>
            <a:r>
              <a:t>TELAAH SCIMAGOJR</a:t>
            </a:r>
            <a:br/>
            <a:br/>
            <a:r>
              <a:rPr spc="-1"/>
              <a:t>Oleh:</a:t>
            </a:r>
            <a:br>
              <a:rPr spc="-1"/>
            </a:br>
            <a:r>
              <a:rPr spc="-1"/>
              <a:t>Dasapta Erwin Irawan</a:t>
            </a:r>
            <a:br>
              <a:rPr spc="-1"/>
            </a:br>
            <a:r>
              <a:rPr spc="-1"/>
              <a:t>Institut Teknologi Bandung, </a:t>
            </a:r>
            <a:r>
              <a:rPr spc="-1" u="sng"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RINarxiv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81384" y="1790684"/>
            <a:ext cx="9108331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Sekarang kita bandingkan dengan kondisi </a:t>
            </a:r>
          </a:p>
          <a:p>
            <a:pPr algn="ctr">
              <a:defRPr spc="-1" sz="2800"/>
            </a:pPr>
            <a:r>
              <a:t>pada beberapa subject 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Agricultural and biological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9632" y="0"/>
            <a:ext cx="457193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Line"/>
          <p:cNvSpPr/>
          <p:nvPr/>
        </p:nvSpPr>
        <p:spPr>
          <a:xfrm>
            <a:off x="1964638" y="465164"/>
            <a:ext cx="317745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725" y="252268"/>
            <a:ext cx="272910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9239" y="1980445"/>
            <a:ext cx="2730268" cy="168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841" y="3708624"/>
            <a:ext cx="2751063" cy="1728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Line"/>
          <p:cNvSpPr/>
          <p:nvPr/>
        </p:nvSpPr>
        <p:spPr>
          <a:xfrm flipV="1">
            <a:off x="423121" y="636115"/>
            <a:ext cx="2626588" cy="82680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 flipV="1">
            <a:off x="390983" y="2366019"/>
            <a:ext cx="2690864" cy="90901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047" y="1048794"/>
            <a:ext cx="3299392" cy="4107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953" y="1067844"/>
            <a:ext cx="3741235" cy="410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6229" y="1794190"/>
            <a:ext cx="37719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Biochemistry, genetics, and molecular biology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198" y="0"/>
            <a:ext cx="455311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Line"/>
          <p:cNvSpPr/>
          <p:nvPr/>
        </p:nvSpPr>
        <p:spPr>
          <a:xfrm>
            <a:off x="1964638" y="820764"/>
            <a:ext cx="317745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692"/>
          <a:stretch>
            <a:fillRect/>
          </a:stretch>
        </p:blipFill>
        <p:spPr>
          <a:xfrm>
            <a:off x="3422690" y="361137"/>
            <a:ext cx="2303027" cy="1376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501" r="0" b="24851"/>
          <a:stretch>
            <a:fillRect/>
          </a:stretch>
        </p:blipFill>
        <p:spPr>
          <a:xfrm>
            <a:off x="3422690" y="2210921"/>
            <a:ext cx="2303027" cy="1396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4966" r="0" b="0"/>
          <a:stretch>
            <a:fillRect/>
          </a:stretch>
        </p:blipFill>
        <p:spPr>
          <a:xfrm>
            <a:off x="3421278" y="3774697"/>
            <a:ext cx="2728640" cy="167999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Line"/>
          <p:cNvSpPr/>
          <p:nvPr/>
        </p:nvSpPr>
        <p:spPr>
          <a:xfrm flipV="1">
            <a:off x="2666612" y="636115"/>
            <a:ext cx="876555" cy="876555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 flipV="1">
            <a:off x="2797539" y="2519868"/>
            <a:ext cx="614701" cy="77831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047" y="1048794"/>
            <a:ext cx="3299392" cy="4107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953" y="1067844"/>
            <a:ext cx="3741235" cy="410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3999" y="3909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Metode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503999" y="2272517"/>
            <a:ext cx="907164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Scimagojr.com</a:t>
            </a:r>
          </a:p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Menu “Viztools”</a:t>
            </a:r>
          </a:p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Eksplorasi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0"/>
          </p:cNvPicPr>
          <p:nvPr/>
        </p:nvPicPr>
        <p:blipFill>
          <a:blip r:embed="rId3">
            <a:extLst/>
          </a:blip>
          <a:srcRect l="0" t="25057" r="0" b="49536"/>
          <a:stretch>
            <a:fillRect/>
          </a:stretch>
        </p:blipFill>
        <p:spPr>
          <a:xfrm>
            <a:off x="5286496" y="1429553"/>
            <a:ext cx="3611054" cy="2648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Business, management, accounting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355" y="-1"/>
            <a:ext cx="4543810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Line"/>
          <p:cNvSpPr/>
          <p:nvPr/>
        </p:nvSpPr>
        <p:spPr>
          <a:xfrm>
            <a:off x="1964638" y="99856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8650" y="1980174"/>
            <a:ext cx="2737337" cy="1703853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Line"/>
          <p:cNvSpPr/>
          <p:nvPr/>
        </p:nvSpPr>
        <p:spPr>
          <a:xfrm flipV="1">
            <a:off x="2688864" y="616372"/>
            <a:ext cx="549070" cy="846547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63" name="Line"/>
          <p:cNvSpPr/>
          <p:nvPr/>
        </p:nvSpPr>
        <p:spPr>
          <a:xfrm flipV="1">
            <a:off x="2844951" y="2366018"/>
            <a:ext cx="395194" cy="93216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74966" r="0" b="0"/>
          <a:stretch>
            <a:fillRect/>
          </a:stretch>
        </p:blipFill>
        <p:spPr>
          <a:xfrm>
            <a:off x="3166143" y="3734933"/>
            <a:ext cx="2728738" cy="1680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68650" y="183064"/>
            <a:ext cx="2737337" cy="1713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516589"/>
            <a:ext cx="3733801" cy="4639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9286" y="508000"/>
            <a:ext cx="3708401" cy="464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Line"/>
          <p:cNvSpPr/>
          <p:nvPr/>
        </p:nvSpPr>
        <p:spPr>
          <a:xfrm>
            <a:off x="4889259" y="1494062"/>
            <a:ext cx="898904" cy="212252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4730" y="1315905"/>
            <a:ext cx="4227821" cy="2808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Chemical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4314" y="-1"/>
            <a:ext cx="4582712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Line"/>
          <p:cNvSpPr/>
          <p:nvPr/>
        </p:nvSpPr>
        <p:spPr>
          <a:xfrm>
            <a:off x="1964638" y="99856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905"/>
          <a:stretch>
            <a:fillRect/>
          </a:stretch>
        </p:blipFill>
        <p:spPr>
          <a:xfrm>
            <a:off x="3526813" y="0"/>
            <a:ext cx="3017474" cy="1874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6718" r="0" b="0"/>
          <a:stretch>
            <a:fillRect/>
          </a:stretch>
        </p:blipFill>
        <p:spPr>
          <a:xfrm>
            <a:off x="3526813" y="1877950"/>
            <a:ext cx="3017474" cy="1885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1679" y="3726768"/>
            <a:ext cx="3017442" cy="1914515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Line"/>
          <p:cNvSpPr/>
          <p:nvPr/>
        </p:nvSpPr>
        <p:spPr>
          <a:xfrm flipV="1">
            <a:off x="2831233" y="457426"/>
            <a:ext cx="675648" cy="95958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88" name="Line"/>
          <p:cNvSpPr/>
          <p:nvPr/>
        </p:nvSpPr>
        <p:spPr>
          <a:xfrm flipV="1">
            <a:off x="2799095" y="2199977"/>
            <a:ext cx="739925" cy="1072525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477" y="501650"/>
            <a:ext cx="3746501" cy="466090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Line"/>
          <p:cNvSpPr/>
          <p:nvPr/>
        </p:nvSpPr>
        <p:spPr>
          <a:xfrm flipV="1">
            <a:off x="4861089" y="1479031"/>
            <a:ext cx="689978" cy="208683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20999" y="22971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Country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3102" y="1315905"/>
            <a:ext cx="4227821" cy="2808736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Line"/>
          <p:cNvSpPr/>
          <p:nvPr/>
        </p:nvSpPr>
        <p:spPr>
          <a:xfrm>
            <a:off x="4839349" y="2060890"/>
            <a:ext cx="777627" cy="32585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Computer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3058" y="0"/>
            <a:ext cx="4546879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Line"/>
          <p:cNvSpPr/>
          <p:nvPr/>
        </p:nvSpPr>
        <p:spPr>
          <a:xfrm>
            <a:off x="2022629" y="1549478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788"/>
          <a:stretch>
            <a:fillRect/>
          </a:stretch>
        </p:blipFill>
        <p:spPr>
          <a:xfrm>
            <a:off x="3263879" y="19578"/>
            <a:ext cx="3035511" cy="1881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6946" r="0" b="0"/>
          <a:stretch>
            <a:fillRect/>
          </a:stretch>
        </p:blipFill>
        <p:spPr>
          <a:xfrm>
            <a:off x="3263879" y="1896070"/>
            <a:ext cx="3035511" cy="1872228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Line"/>
          <p:cNvSpPr/>
          <p:nvPr/>
        </p:nvSpPr>
        <p:spPr>
          <a:xfrm flipV="1">
            <a:off x="2815441" y="457426"/>
            <a:ext cx="691440" cy="100549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11" name="Line"/>
          <p:cNvSpPr/>
          <p:nvPr/>
        </p:nvSpPr>
        <p:spPr>
          <a:xfrm flipV="1">
            <a:off x="2783302" y="2199977"/>
            <a:ext cx="755718" cy="109927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1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62826" y="3678374"/>
            <a:ext cx="3037803" cy="1872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477" y="501650"/>
            <a:ext cx="3746501" cy="466090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"/>
          <p:cNvSpPr/>
          <p:nvPr/>
        </p:nvSpPr>
        <p:spPr>
          <a:xfrm flipV="1">
            <a:off x="4861089" y="1479031"/>
            <a:ext cx="689978" cy="208683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6147" y="1356084"/>
            <a:ext cx="4392387" cy="2728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Line"/>
          <p:cNvSpPr/>
          <p:nvPr/>
        </p:nvSpPr>
        <p:spPr>
          <a:xfrm>
            <a:off x="4839349" y="2060890"/>
            <a:ext cx="806885" cy="1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Material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3509" t="0" r="0" b="0"/>
          <a:stretch>
            <a:fillRect/>
          </a:stretch>
        </p:blipFill>
        <p:spPr>
          <a:xfrm>
            <a:off x="5114318" y="-1"/>
            <a:ext cx="452761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Line"/>
          <p:cNvSpPr/>
          <p:nvPr/>
        </p:nvSpPr>
        <p:spPr>
          <a:xfrm>
            <a:off x="1993633" y="3366529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942" r="66655" b="25625"/>
          <a:stretch>
            <a:fillRect/>
          </a:stretch>
        </p:blipFill>
        <p:spPr>
          <a:xfrm>
            <a:off x="3168957" y="1997775"/>
            <a:ext cx="2701772" cy="1646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66655" b="75279"/>
          <a:stretch>
            <a:fillRect/>
          </a:stretch>
        </p:blipFill>
        <p:spPr>
          <a:xfrm>
            <a:off x="3168957" y="216429"/>
            <a:ext cx="2701740" cy="1666120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35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4402" r="66333" b="0"/>
          <a:stretch>
            <a:fillRect/>
          </a:stretch>
        </p:blipFill>
        <p:spPr>
          <a:xfrm>
            <a:off x="3163157" y="3720821"/>
            <a:ext cx="3047445" cy="192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4674" y="726291"/>
            <a:ext cx="3556755" cy="4433762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Line"/>
          <p:cNvSpPr/>
          <p:nvPr/>
        </p:nvSpPr>
        <p:spPr>
          <a:xfrm flipV="1">
            <a:off x="4852590" y="1602632"/>
            <a:ext cx="365920" cy="82143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462" y="4096055"/>
            <a:ext cx="2179830" cy="137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2589" y="4096055"/>
            <a:ext cx="2160103" cy="137102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Shape 1"/>
          <p:cNvSpPr txBox="1"/>
          <p:nvPr/>
        </p:nvSpPr>
        <p:spPr>
          <a:xfrm>
            <a:off x="499729" y="418535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Self vs external cites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0303" y="1150223"/>
            <a:ext cx="2122144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ID"/>
          <p:cNvSpPr txBox="1"/>
          <p:nvPr/>
        </p:nvSpPr>
        <p:spPr>
          <a:xfrm>
            <a:off x="726648" y="1418651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85573" y="1165230"/>
            <a:ext cx="2127739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US"/>
          <p:cNvSpPr txBox="1"/>
          <p:nvPr/>
        </p:nvSpPr>
        <p:spPr>
          <a:xfrm>
            <a:off x="2931367" y="1418651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4099" y="1161187"/>
            <a:ext cx="2126162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A"/>
          <p:cNvSpPr txBox="1"/>
          <p:nvPr/>
        </p:nvSpPr>
        <p:spPr>
          <a:xfrm>
            <a:off x="5127429" y="1418651"/>
            <a:ext cx="31765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SA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46477" y="1150223"/>
            <a:ext cx="2102938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U"/>
          <p:cNvSpPr txBox="1"/>
          <p:nvPr/>
        </p:nvSpPr>
        <p:spPr>
          <a:xfrm>
            <a:off x="7297520" y="1418651"/>
            <a:ext cx="3428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RU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3953" y="2604626"/>
            <a:ext cx="2131746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BR"/>
          <p:cNvSpPr txBox="1"/>
          <p:nvPr/>
        </p:nvSpPr>
        <p:spPr>
          <a:xfrm>
            <a:off x="726648" y="2870197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BR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74609" y="2582698"/>
            <a:ext cx="2203015" cy="138820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IR"/>
          <p:cNvSpPr txBox="1"/>
          <p:nvPr/>
        </p:nvSpPr>
        <p:spPr>
          <a:xfrm>
            <a:off x="2931367" y="2870197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IR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64871" y="2591355"/>
            <a:ext cx="2175539" cy="137088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AU"/>
          <p:cNvSpPr txBox="1"/>
          <p:nvPr/>
        </p:nvSpPr>
        <p:spPr>
          <a:xfrm>
            <a:off x="5092800" y="2870197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AU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96438" y="2582698"/>
            <a:ext cx="2203016" cy="138820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UK"/>
          <p:cNvSpPr txBox="1"/>
          <p:nvPr/>
        </p:nvSpPr>
        <p:spPr>
          <a:xfrm>
            <a:off x="7236920" y="2806739"/>
            <a:ext cx="330263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71646" y="4124778"/>
            <a:ext cx="2139458" cy="133595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CN"/>
          <p:cNvSpPr txBox="1"/>
          <p:nvPr/>
        </p:nvSpPr>
        <p:spPr>
          <a:xfrm>
            <a:off x="726648" y="4373686"/>
            <a:ext cx="3428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CN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879223" y="4093748"/>
            <a:ext cx="2203016" cy="137563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JP"/>
          <p:cNvSpPr txBox="1"/>
          <p:nvPr/>
        </p:nvSpPr>
        <p:spPr>
          <a:xfrm>
            <a:off x="2925060" y="4373686"/>
            <a:ext cx="2794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JP</a:t>
            </a:r>
          </a:p>
        </p:txBody>
      </p:sp>
      <p:sp>
        <p:nvSpPr>
          <p:cNvPr id="164" name="IN"/>
          <p:cNvSpPr txBox="1"/>
          <p:nvPr/>
        </p:nvSpPr>
        <p:spPr>
          <a:xfrm>
            <a:off x="5146516" y="4301571"/>
            <a:ext cx="2413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IN</a:t>
            </a:r>
          </a:p>
        </p:txBody>
      </p:sp>
      <p:sp>
        <p:nvSpPr>
          <p:cNvPr id="165" name="MY"/>
          <p:cNvSpPr txBox="1"/>
          <p:nvPr/>
        </p:nvSpPr>
        <p:spPr>
          <a:xfrm>
            <a:off x="7329220" y="4373686"/>
            <a:ext cx="3556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24786" r="66836" b="50250"/>
          <a:stretch>
            <a:fillRect/>
          </a:stretch>
        </p:blipFill>
        <p:spPr>
          <a:xfrm>
            <a:off x="5111019" y="1334725"/>
            <a:ext cx="4426070" cy="2771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Line"/>
          <p:cNvSpPr/>
          <p:nvPr/>
        </p:nvSpPr>
        <p:spPr>
          <a:xfrm>
            <a:off x="4942775" y="2136073"/>
            <a:ext cx="388769" cy="18731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Earth and planetary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7455" y="0"/>
            <a:ext cx="457890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2952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Line"/>
          <p:cNvSpPr/>
          <p:nvPr/>
        </p:nvSpPr>
        <p:spPr>
          <a:xfrm>
            <a:off x="1668871" y="2075018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57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50109" r="0" b="25474"/>
          <a:stretch>
            <a:fillRect/>
          </a:stretch>
        </p:blipFill>
        <p:spPr>
          <a:xfrm>
            <a:off x="3268691" y="2016772"/>
            <a:ext cx="2296577" cy="1382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75006" r="0" b="0"/>
          <a:stretch>
            <a:fillRect/>
          </a:stretch>
        </p:blipFill>
        <p:spPr>
          <a:xfrm>
            <a:off x="3268691" y="4026219"/>
            <a:ext cx="2296577" cy="1415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74799"/>
          <a:stretch>
            <a:fillRect/>
          </a:stretch>
        </p:blipFill>
        <p:spPr>
          <a:xfrm>
            <a:off x="3268691" y="335737"/>
            <a:ext cx="2296577" cy="1427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602" y="721681"/>
            <a:ext cx="2781301" cy="350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Line"/>
          <p:cNvSpPr/>
          <p:nvPr/>
        </p:nvSpPr>
        <p:spPr>
          <a:xfrm>
            <a:off x="4664119" y="1616528"/>
            <a:ext cx="1046370" cy="126794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5980" y="1291788"/>
            <a:ext cx="4667277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Line"/>
          <p:cNvSpPr/>
          <p:nvPr/>
        </p:nvSpPr>
        <p:spPr>
          <a:xfrm>
            <a:off x="4682625" y="2108572"/>
            <a:ext cx="865779" cy="23619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Energy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3074" y="0"/>
            <a:ext cx="456857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2952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Line"/>
          <p:cNvSpPr/>
          <p:nvPr/>
        </p:nvSpPr>
        <p:spPr>
          <a:xfrm>
            <a:off x="1765523" y="246162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545" r="0" b="24992"/>
          <a:stretch>
            <a:fillRect/>
          </a:stretch>
        </p:blipFill>
        <p:spPr>
          <a:xfrm>
            <a:off x="3223411" y="2056661"/>
            <a:ext cx="2288256" cy="138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8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5175" r="0" b="0"/>
          <a:stretch>
            <a:fillRect/>
          </a:stretch>
        </p:blipFill>
        <p:spPr>
          <a:xfrm>
            <a:off x="3348940" y="3798036"/>
            <a:ext cx="2288256" cy="1406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74531"/>
          <a:stretch>
            <a:fillRect/>
          </a:stretch>
        </p:blipFill>
        <p:spPr>
          <a:xfrm>
            <a:off x="3223411" y="215221"/>
            <a:ext cx="2288256" cy="1442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245" y="757977"/>
            <a:ext cx="2794001" cy="350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Line"/>
          <p:cNvSpPr/>
          <p:nvPr/>
        </p:nvSpPr>
        <p:spPr>
          <a:xfrm flipV="1">
            <a:off x="4852590" y="1414162"/>
            <a:ext cx="554390" cy="554390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52047" y="174870"/>
            <a:ext cx="1016398" cy="132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pc="0" sz="1300"/>
            </a:lvl1pPr>
          </a:lstStyle>
          <a:p>
            <a:pPr/>
            <a:r>
              <a:t>Self vs external cites dari Indonesia pada berbagai kategori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9223" y="3813629"/>
            <a:ext cx="27813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Math"/>
          <p:cNvSpPr txBox="1"/>
          <p:nvPr/>
        </p:nvSpPr>
        <p:spPr>
          <a:xfrm>
            <a:off x="7251010" y="4259625"/>
            <a:ext cx="52091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Math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4066" y="3807279"/>
            <a:ext cx="27940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Material…"/>
          <p:cNvSpPr txBox="1"/>
          <p:nvPr/>
        </p:nvSpPr>
        <p:spPr>
          <a:xfrm>
            <a:off x="4278746" y="4178853"/>
            <a:ext cx="825749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Material</a:t>
            </a:r>
          </a:p>
          <a:p>
            <a:pPr/>
            <a:r>
              <a:t>Sci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909" y="3800929"/>
            <a:ext cx="2806701" cy="176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Energy"/>
          <p:cNvSpPr txBox="1"/>
          <p:nvPr/>
        </p:nvSpPr>
        <p:spPr>
          <a:xfrm>
            <a:off x="1358424" y="4178853"/>
            <a:ext cx="73701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Energy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6523" y="1971960"/>
            <a:ext cx="28067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Earth…"/>
          <p:cNvSpPr txBox="1"/>
          <p:nvPr/>
        </p:nvSpPr>
        <p:spPr>
          <a:xfrm>
            <a:off x="7161581" y="2326220"/>
            <a:ext cx="660885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Earth</a:t>
            </a:r>
          </a:p>
          <a:p>
            <a:pPr/>
            <a:r>
              <a:t>Planet</a:t>
            </a:r>
          </a:p>
          <a:p>
            <a:pPr/>
            <a:r>
              <a:t>Sci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80416" y="1971960"/>
            <a:ext cx="27813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omputer…"/>
          <p:cNvSpPr txBox="1"/>
          <p:nvPr/>
        </p:nvSpPr>
        <p:spPr>
          <a:xfrm>
            <a:off x="4267231" y="2326220"/>
            <a:ext cx="1016398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Computer</a:t>
            </a:r>
          </a:p>
          <a:p>
            <a:pPr/>
            <a:r>
              <a:t>Sci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5259" y="1978310"/>
            <a:ext cx="27940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Chemical…"/>
          <p:cNvSpPr txBox="1"/>
          <p:nvPr/>
        </p:nvSpPr>
        <p:spPr>
          <a:xfrm>
            <a:off x="1358424" y="2332019"/>
            <a:ext cx="965499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Chemical</a:t>
            </a:r>
          </a:p>
          <a:p>
            <a:pPr/>
            <a:r>
              <a:t>Eng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8909" y="97970"/>
            <a:ext cx="2806701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Business"/>
          <p:cNvSpPr txBox="1"/>
          <p:nvPr/>
        </p:nvSpPr>
        <p:spPr>
          <a:xfrm>
            <a:off x="1358424" y="514724"/>
            <a:ext cx="94027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Business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74066" y="97970"/>
            <a:ext cx="2794001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iochem"/>
          <p:cNvSpPr txBox="1"/>
          <p:nvPr/>
        </p:nvSpPr>
        <p:spPr>
          <a:xfrm>
            <a:off x="4221484" y="442609"/>
            <a:ext cx="90209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Biochem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82873" y="110670"/>
            <a:ext cx="27940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gricultural…"/>
          <p:cNvSpPr txBox="1"/>
          <p:nvPr/>
        </p:nvSpPr>
        <p:spPr>
          <a:xfrm>
            <a:off x="7144748" y="442609"/>
            <a:ext cx="1156147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Agricultural</a:t>
            </a:r>
          </a:p>
          <a:p>
            <a:pPr/>
            <a:r>
              <a:t>Bio</a:t>
            </a:r>
          </a:p>
          <a:p>
            <a:pPr/>
            <a:r>
              <a:t>Sci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25646" r="0" b="49773"/>
          <a:stretch>
            <a:fillRect/>
          </a:stretch>
        </p:blipFill>
        <p:spPr>
          <a:xfrm>
            <a:off x="5262174" y="1356242"/>
            <a:ext cx="3823018" cy="2326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 flipV="1">
            <a:off x="4900353" y="2018829"/>
            <a:ext cx="505791" cy="19691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Mathematics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3707" t="0" r="0" b="0"/>
          <a:stretch>
            <a:fillRect/>
          </a:stretch>
        </p:blipFill>
        <p:spPr>
          <a:xfrm>
            <a:off x="4771868" y="-1208"/>
            <a:ext cx="457331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1990609" y="3543770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004" r="66724" b="24852"/>
          <a:stretch>
            <a:fillRect/>
          </a:stretch>
        </p:blipFill>
        <p:spPr>
          <a:xfrm>
            <a:off x="3151734" y="2027230"/>
            <a:ext cx="2295564" cy="1424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66724" b="74912"/>
          <a:stretch>
            <a:fillRect/>
          </a:stretch>
        </p:blipFill>
        <p:spPr>
          <a:xfrm>
            <a:off x="3151734" y="268372"/>
            <a:ext cx="2295564" cy="1421007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4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5323" r="66724" b="0"/>
          <a:stretch>
            <a:fillRect/>
          </a:stretch>
        </p:blipFill>
        <p:spPr>
          <a:xfrm>
            <a:off x="3151734" y="3747030"/>
            <a:ext cx="2837933" cy="1727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0722" y="718492"/>
            <a:ext cx="3508457" cy="4449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Line"/>
          <p:cNvSpPr/>
          <p:nvPr/>
        </p:nvSpPr>
        <p:spPr>
          <a:xfrm flipV="1">
            <a:off x="4852590" y="1602632"/>
            <a:ext cx="365920" cy="82143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481384" y="1587484"/>
            <a:ext cx="9108331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H index and cites per doc</a:t>
            </a:r>
          </a:p>
          <a:p>
            <a:pPr algn="ctr">
              <a:defRPr spc="-1" sz="2800"/>
            </a:pPr>
          </a:p>
          <a:p>
            <a:pPr algn="ctr">
              <a:defRPr spc="-1" sz="2800"/>
            </a:pPr>
            <a:r>
              <a:t>Scimagojr -&gt; VizTools -&gt; Bubble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1436" y="2486506"/>
            <a:ext cx="4154542" cy="196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82" y="2501594"/>
            <a:ext cx="4073659" cy="2013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64040" y="449748"/>
            <a:ext cx="4069489" cy="1950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0967" y="460712"/>
            <a:ext cx="4069488" cy="196931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US"/>
          <p:cNvSpPr txBox="1"/>
          <p:nvPr/>
        </p:nvSpPr>
        <p:spPr>
          <a:xfrm>
            <a:off x="736313" y="606248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sp>
        <p:nvSpPr>
          <p:cNvPr id="421" name="UK"/>
          <p:cNvSpPr txBox="1"/>
          <p:nvPr/>
        </p:nvSpPr>
        <p:spPr>
          <a:xfrm>
            <a:off x="4870418" y="606248"/>
            <a:ext cx="33026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sp>
        <p:nvSpPr>
          <p:cNvPr id="422" name="ID"/>
          <p:cNvSpPr txBox="1"/>
          <p:nvPr/>
        </p:nvSpPr>
        <p:spPr>
          <a:xfrm>
            <a:off x="670246" y="2702489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23" name="SG"/>
          <p:cNvSpPr txBox="1"/>
          <p:nvPr/>
        </p:nvSpPr>
        <p:spPr>
          <a:xfrm>
            <a:off x="5132490" y="3213733"/>
            <a:ext cx="34298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81384" y="1587484"/>
            <a:ext cx="9108331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H index and self cites</a:t>
            </a:r>
          </a:p>
          <a:p>
            <a:pPr algn="ctr">
              <a:defRPr spc="-1" sz="2800"/>
            </a:pPr>
          </a:p>
          <a:p>
            <a:pPr algn="ctr">
              <a:defRPr spc="-1" sz="2800"/>
            </a:pPr>
            <a:r>
              <a:t>Scimagojr -&gt; VizTools -&gt; Bubble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394" y="488199"/>
            <a:ext cx="4477912" cy="2174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515" y="2682019"/>
            <a:ext cx="4517609" cy="221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075" y="464184"/>
            <a:ext cx="4517609" cy="2222490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US"/>
          <p:cNvSpPr txBox="1"/>
          <p:nvPr/>
        </p:nvSpPr>
        <p:spPr>
          <a:xfrm>
            <a:off x="736313" y="606248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sp>
        <p:nvSpPr>
          <p:cNvPr id="431" name="UK"/>
          <p:cNvSpPr txBox="1"/>
          <p:nvPr/>
        </p:nvSpPr>
        <p:spPr>
          <a:xfrm>
            <a:off x="5138852" y="606248"/>
            <a:ext cx="33026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sp>
        <p:nvSpPr>
          <p:cNvPr id="432" name="ID"/>
          <p:cNvSpPr txBox="1"/>
          <p:nvPr/>
        </p:nvSpPr>
        <p:spPr>
          <a:xfrm>
            <a:off x="780794" y="3022949"/>
            <a:ext cx="2413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pic>
        <p:nvPicPr>
          <p:cNvPr id="43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8477" y="2680565"/>
            <a:ext cx="4518327" cy="222249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G"/>
          <p:cNvSpPr txBox="1"/>
          <p:nvPr/>
        </p:nvSpPr>
        <p:spPr>
          <a:xfrm>
            <a:off x="5248472" y="3022949"/>
            <a:ext cx="34298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81384" y="1587484"/>
            <a:ext cx="9108331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Indexed pubs vs Scientific output</a:t>
            </a:r>
          </a:p>
          <a:p>
            <a:pPr algn="ctr">
              <a:defRPr spc="-1" sz="2800"/>
            </a:pPr>
          </a:p>
          <a:p>
            <a:pPr algn="ctr">
              <a:defRPr spc="-1" sz="2800"/>
            </a:pPr>
            <a:r>
              <a:t>Scimagojr -&gt; VizTools -&gt; Country graph  &gt; scatter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Docs by subject areas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357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Menunjukkan perkembangan jumlah docs per subject areas tahun 1996-2020…"/>
          <p:cNvSpPr txBox="1"/>
          <p:nvPr/>
        </p:nvSpPr>
        <p:spPr>
          <a:xfrm>
            <a:off x="5349633" y="1249738"/>
            <a:ext cx="4196699" cy="345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Menunjukkan perkembangan jumlah docs per subject areas tahun 1996-2020</a:t>
            </a:r>
          </a:p>
          <a:p>
            <a:pPr/>
          </a:p>
          <a:p>
            <a:pPr/>
            <a:r>
              <a:t>Ada yang berkembang sejak lama (seperti engineering, computer science) </a:t>
            </a:r>
          </a:p>
          <a:p>
            <a:pPr/>
          </a:p>
          <a:p>
            <a:pPr/>
            <a:r>
              <a:t>Ada yang belakangan (seperti earth and planetary sciences, energy, physics and astronomy)</a:t>
            </a:r>
          </a:p>
          <a:p>
            <a:pPr/>
          </a:p>
          <a:p>
            <a:pPr/>
            <a:r>
              <a:t>Banyak juga yang stagnan (seperti matematika, arts and humanities, agricultural biological sciences)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7693" y="-1"/>
            <a:ext cx="735535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Rounded Rectangle"/>
          <p:cNvSpPr/>
          <p:nvPr/>
        </p:nvSpPr>
        <p:spPr>
          <a:xfrm>
            <a:off x="7371146" y="4055920"/>
            <a:ext cx="669854" cy="623869"/>
          </a:xfrm>
          <a:prstGeom prst="roundRect">
            <a:avLst>
              <a:gd name="adj" fmla="val 17437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0" name="Earth and planetary science"/>
          <p:cNvSpPr txBox="1"/>
          <p:nvPr/>
        </p:nvSpPr>
        <p:spPr>
          <a:xfrm>
            <a:off x="383265" y="459964"/>
            <a:ext cx="186503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Earth and planetary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ounded Rectangle"/>
          <p:cNvSpPr/>
          <p:nvPr/>
        </p:nvSpPr>
        <p:spPr>
          <a:xfrm>
            <a:off x="6259652" y="4084915"/>
            <a:ext cx="669855" cy="623870"/>
          </a:xfrm>
          <a:prstGeom prst="roundRect">
            <a:avLst>
              <a:gd name="adj" fmla="val 17437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0390" y="0"/>
            <a:ext cx="7311969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Rounded Rectangle"/>
          <p:cNvSpPr/>
          <p:nvPr/>
        </p:nvSpPr>
        <p:spPr>
          <a:xfrm>
            <a:off x="6085679" y="4211733"/>
            <a:ext cx="440156" cy="370234"/>
          </a:xfrm>
          <a:prstGeom prst="roundRect">
            <a:avLst>
              <a:gd name="adj" fmla="val 22337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Chemical engineering"/>
          <p:cNvSpPr txBox="1"/>
          <p:nvPr/>
        </p:nvSpPr>
        <p:spPr>
          <a:xfrm>
            <a:off x="383265" y="459964"/>
            <a:ext cx="186503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Chemical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7032" y="0"/>
            <a:ext cx="7382032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Rounded Rectangle"/>
          <p:cNvSpPr/>
          <p:nvPr/>
        </p:nvSpPr>
        <p:spPr>
          <a:xfrm>
            <a:off x="6962457" y="3208104"/>
            <a:ext cx="171231" cy="232204"/>
          </a:xfrm>
          <a:prstGeom prst="roundRect">
            <a:avLst>
              <a:gd name="adj" fmla="val 26182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9" name="Agriculture and biological science"/>
          <p:cNvSpPr txBox="1"/>
          <p:nvPr/>
        </p:nvSpPr>
        <p:spPr>
          <a:xfrm>
            <a:off x="383265" y="459964"/>
            <a:ext cx="186503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Agriculture and biological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9325" y="0"/>
            <a:ext cx="7377447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Rounded Rectangle"/>
          <p:cNvSpPr/>
          <p:nvPr/>
        </p:nvSpPr>
        <p:spPr>
          <a:xfrm>
            <a:off x="6633842" y="3517389"/>
            <a:ext cx="171230" cy="232204"/>
          </a:xfrm>
          <a:prstGeom prst="roundRect">
            <a:avLst>
              <a:gd name="adj" fmla="val 26182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3" name="Agriculture and biological science"/>
          <p:cNvSpPr txBox="1"/>
          <p:nvPr/>
        </p:nvSpPr>
        <p:spPr>
          <a:xfrm>
            <a:off x="383265" y="459964"/>
            <a:ext cx="186503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Agriculture and biological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718" y="-1"/>
            <a:ext cx="7360000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Rounded Rectangle"/>
          <p:cNvSpPr/>
          <p:nvPr/>
        </p:nvSpPr>
        <p:spPr>
          <a:xfrm>
            <a:off x="6633842" y="3884665"/>
            <a:ext cx="171230" cy="232204"/>
          </a:xfrm>
          <a:prstGeom prst="roundRect">
            <a:avLst>
              <a:gd name="adj" fmla="val 26182"/>
            </a:avLst>
          </a:prstGeom>
          <a:ln w="254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7" name="Energy"/>
          <p:cNvSpPr txBox="1"/>
          <p:nvPr/>
        </p:nvSpPr>
        <p:spPr>
          <a:xfrm>
            <a:off x="383265" y="459964"/>
            <a:ext cx="186503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Energy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sp>
        <p:nvSpPr>
          <p:cNvPr id="192" name="Jumlah totalnya mengalami peningkatan yang ditandai dengan “tekuk lereng”/slope break (istilah geomorfologi) pada tahun 2008 (1294), 2012 (3288), 2015 (6106), 2016 (8446).…"/>
          <p:cNvSpPr txBox="1"/>
          <p:nvPr/>
        </p:nvSpPr>
        <p:spPr>
          <a:xfrm>
            <a:off x="5349633" y="1249738"/>
            <a:ext cx="4196699" cy="372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Jumlah totalnya mengalami peningkatan yang ditandai dengan “tekuk lereng”/</a:t>
            </a:r>
            <a:r>
              <a:rPr i="1"/>
              <a:t>slope break </a:t>
            </a:r>
            <a:r>
              <a:t>(istilah geomorfologi) pada tahun 2008 (1294), 2012 (3288), 2015 (6106), 2016 (8446).</a:t>
            </a:r>
          </a:p>
          <a:p>
            <a:pPr/>
          </a:p>
          <a:p>
            <a:pPr/>
            <a:r>
              <a:t>Jumlah external cites dan selfcites meningkat secara proporsional dengan </a:t>
            </a:r>
            <a:r>
              <a:rPr i="1"/>
              <a:t>spike </a:t>
            </a:r>
            <a:r>
              <a:t>terjadi di tahun 2000, 2009 dan 2014. Penyebab? </a:t>
            </a:r>
          </a:p>
          <a:p>
            <a:pPr/>
          </a:p>
          <a:p>
            <a:pPr/>
            <a:r>
              <a:t>Peningkatan jumlah sitasi (sepertinya) berhubungan dengan peningkatan jumlah dokumen berjenis OA.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28" y="182714"/>
            <a:ext cx="2737337" cy="1727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182" y="1989976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880" y="3747880"/>
            <a:ext cx="2740466" cy="1727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Proporsi luaran</a:t>
            </a:r>
          </a:p>
        </p:txBody>
      </p:sp>
      <p:sp>
        <p:nvSpPr>
          <p:cNvPr id="198" name="Pada tahun 2008 = 0,07% dunia dan 0,28% asiatik…"/>
          <p:cNvSpPr txBox="1"/>
          <p:nvPr/>
        </p:nvSpPr>
        <p:spPr>
          <a:xfrm>
            <a:off x="4634799" y="1249738"/>
            <a:ext cx="5196884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Pada tahun 2008 = 0,07% dunia dan 0,28% asiatik</a:t>
            </a:r>
          </a:p>
          <a:p>
            <a:pPr/>
          </a:p>
          <a:p>
            <a:pPr/>
            <a:r>
              <a:t>Pada tahun 2019 = 1,36% dunia dan 3,54% asiatik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14" y="508000"/>
            <a:ext cx="3733801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% kolaborasi internasional</a:t>
            </a:r>
          </a:p>
        </p:txBody>
      </p:sp>
      <p:sp>
        <p:nvSpPr>
          <p:cNvPr id="202" name="Menunjukkan % dokumen yang ditulis bersama dengan penulis dari negara lain.…"/>
          <p:cNvSpPr txBox="1"/>
          <p:nvPr/>
        </p:nvSpPr>
        <p:spPr>
          <a:xfrm>
            <a:off x="5349633" y="1249738"/>
            <a:ext cx="4196699" cy="132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Menunjukkan % dokumen yang ditulis bersama dengan penulis dari negara lain.</a:t>
            </a:r>
          </a:p>
          <a:p>
            <a:pPr/>
          </a:p>
          <a:p>
            <a:pPr/>
            <a:r>
              <a:t>Menurun. Penyebab?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67" y="1270482"/>
            <a:ext cx="3670301" cy="229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