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04000" y="1326600"/>
            <a:ext cx="907164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03999" y="3044159"/>
            <a:ext cx="442692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4000" y="1326600"/>
            <a:ext cx="292068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19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803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03999" y="3044159"/>
            <a:ext cx="292068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199" y="3044159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7"/>
          <p:cNvSpPr/>
          <p:nvPr>
            <p:ph type="body" sz="quarter" idx="21"/>
          </p:nvPr>
        </p:nvSpPr>
        <p:spPr>
          <a:xfrm>
            <a:off x="6638039" y="3044159"/>
            <a:ext cx="292068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21"/>
          </p:nvPr>
        </p:nvSpPr>
        <p:spPr>
          <a:xfrm>
            <a:off x="515268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504000" y="226079"/>
            <a:ext cx="9071641" cy="43884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326600"/>
            <a:ext cx="4426921" cy="3288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21"/>
          </p:nvPr>
        </p:nvSpPr>
        <p:spPr>
          <a:xfrm>
            <a:off x="503999" y="3044159"/>
            <a:ext cx="442692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3555" y="76047"/>
            <a:ext cx="9063991" cy="124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3555" y="1321646"/>
            <a:ext cx="9063991" cy="434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867698" y="5249874"/>
            <a:ext cx="2349924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inarxiv.lipi.go.id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4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2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4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2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26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2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2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48639" y="1942928"/>
            <a:ext cx="9071642" cy="187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4400"/>
            </a:pPr>
            <a:r>
              <a:t>TELAAH SCIMAGOJR</a:t>
            </a:r>
            <a:br/>
            <a:br/>
            <a:r>
              <a:rPr sz="1400"/>
              <a:t>Oleh:</a:t>
            </a:r>
            <a:br>
              <a:rPr sz="1400"/>
            </a:br>
            <a:r>
              <a:rPr sz="1400"/>
              <a:t>Dasapta Erwin Irawan</a:t>
            </a:r>
            <a:br>
              <a:rPr sz="1400"/>
            </a:br>
            <a:r>
              <a:rPr sz="1400"/>
              <a:t>Institut Teknologi Bandung,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RINarxiv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81384" y="1790684"/>
            <a:ext cx="9108331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Sekarang kita bandingkan dengan kondisi </a:t>
            </a:r>
          </a:p>
          <a:p>
            <a:pPr algn="ctr">
              <a:defRPr spc="-1" sz="2800"/>
            </a:pPr>
            <a:r>
              <a:t>pada beberapa subject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Agricultural and biological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9632" y="0"/>
            <a:ext cx="457193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Line"/>
          <p:cNvSpPr/>
          <p:nvPr/>
        </p:nvSpPr>
        <p:spPr>
          <a:xfrm>
            <a:off x="1964638" y="465164"/>
            <a:ext cx="317745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725" y="252268"/>
            <a:ext cx="272910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9239" y="1980445"/>
            <a:ext cx="2730268" cy="168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841" y="3708624"/>
            <a:ext cx="2751063" cy="1728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 flipV="1">
            <a:off x="423121" y="636115"/>
            <a:ext cx="2626588" cy="82680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V="1">
            <a:off x="390983" y="2366019"/>
            <a:ext cx="2690864" cy="90901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047" y="1048794"/>
            <a:ext cx="3299392" cy="4107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6229" y="1794190"/>
            <a:ext cx="37719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Biochemistry, genetics, and molecular biology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198" y="0"/>
            <a:ext cx="455311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>
            <a:off x="1964638" y="820764"/>
            <a:ext cx="317745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692"/>
          <a:stretch>
            <a:fillRect/>
          </a:stretch>
        </p:blipFill>
        <p:spPr>
          <a:xfrm>
            <a:off x="3422690" y="361137"/>
            <a:ext cx="2303027" cy="1376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501" r="0" b="24851"/>
          <a:stretch>
            <a:fillRect/>
          </a:stretch>
        </p:blipFill>
        <p:spPr>
          <a:xfrm>
            <a:off x="3422690" y="2210921"/>
            <a:ext cx="2303027" cy="1396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4966" r="0" b="0"/>
          <a:stretch>
            <a:fillRect/>
          </a:stretch>
        </p:blipFill>
        <p:spPr>
          <a:xfrm>
            <a:off x="3421278" y="3774697"/>
            <a:ext cx="2728640" cy="167999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Line"/>
          <p:cNvSpPr/>
          <p:nvPr/>
        </p:nvSpPr>
        <p:spPr>
          <a:xfrm flipV="1">
            <a:off x="2666612" y="636115"/>
            <a:ext cx="876555" cy="876555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797539" y="2519868"/>
            <a:ext cx="614701" cy="77831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047" y="1048794"/>
            <a:ext cx="3299392" cy="4107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3999" y="3909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Metode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503999" y="2272517"/>
            <a:ext cx="907164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Scimagojr.com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Menu “Viztools”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Eksplorasi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0"/>
          </p:cNvPicPr>
          <p:nvPr/>
        </p:nvPicPr>
        <p:blipFill>
          <a:blip r:embed="rId3">
            <a:extLst/>
          </a:blip>
          <a:srcRect l="0" t="25057" r="0" b="49536"/>
          <a:stretch>
            <a:fillRect/>
          </a:stretch>
        </p:blipFill>
        <p:spPr>
          <a:xfrm>
            <a:off x="5286496" y="1429553"/>
            <a:ext cx="3611054" cy="2648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Business, management, accounting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355" y="-1"/>
            <a:ext cx="4543810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Line"/>
          <p:cNvSpPr/>
          <p:nvPr/>
        </p:nvSpPr>
        <p:spPr>
          <a:xfrm>
            <a:off x="1964638" y="99856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650" y="1980173"/>
            <a:ext cx="2737337" cy="170385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 flipV="1">
            <a:off x="2688864" y="616372"/>
            <a:ext cx="549070" cy="846547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 flipV="1">
            <a:off x="2844951" y="2366018"/>
            <a:ext cx="395194" cy="93216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74966" r="0" b="0"/>
          <a:stretch>
            <a:fillRect/>
          </a:stretch>
        </p:blipFill>
        <p:spPr>
          <a:xfrm>
            <a:off x="3166143" y="3734933"/>
            <a:ext cx="2728738" cy="1680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68650" y="183064"/>
            <a:ext cx="2737337" cy="1713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516589"/>
            <a:ext cx="3733801" cy="4639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9286" y="508000"/>
            <a:ext cx="3708401" cy="464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Line"/>
          <p:cNvSpPr/>
          <p:nvPr/>
        </p:nvSpPr>
        <p:spPr>
          <a:xfrm>
            <a:off x="4889259" y="1494062"/>
            <a:ext cx="898904" cy="212252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4730" y="1315905"/>
            <a:ext cx="4227822" cy="280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Chemical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4314" y="-1"/>
            <a:ext cx="4582712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Line"/>
          <p:cNvSpPr/>
          <p:nvPr/>
        </p:nvSpPr>
        <p:spPr>
          <a:xfrm>
            <a:off x="1964638" y="99856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905"/>
          <a:stretch>
            <a:fillRect/>
          </a:stretch>
        </p:blipFill>
        <p:spPr>
          <a:xfrm>
            <a:off x="3526813" y="0"/>
            <a:ext cx="3017474" cy="1874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6718" r="0" b="0"/>
          <a:stretch>
            <a:fillRect/>
          </a:stretch>
        </p:blipFill>
        <p:spPr>
          <a:xfrm>
            <a:off x="3526813" y="1877950"/>
            <a:ext cx="3017474" cy="1885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1679" y="3726768"/>
            <a:ext cx="3017442" cy="1914515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Line"/>
          <p:cNvSpPr/>
          <p:nvPr/>
        </p:nvSpPr>
        <p:spPr>
          <a:xfrm flipV="1">
            <a:off x="2831233" y="457426"/>
            <a:ext cx="675648" cy="95958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 flipV="1">
            <a:off x="2799095" y="2199977"/>
            <a:ext cx="739925" cy="1072525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476" y="501649"/>
            <a:ext cx="3746501" cy="466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/>
          <p:cNvSpPr/>
          <p:nvPr/>
        </p:nvSpPr>
        <p:spPr>
          <a:xfrm flipV="1">
            <a:off x="4861089" y="1479031"/>
            <a:ext cx="689978" cy="208683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20999" y="22971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Country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3102" y="1315905"/>
            <a:ext cx="4227821" cy="280873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Line"/>
          <p:cNvSpPr/>
          <p:nvPr/>
        </p:nvSpPr>
        <p:spPr>
          <a:xfrm>
            <a:off x="4839350" y="2060890"/>
            <a:ext cx="777626" cy="32585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Computer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3058" y="0"/>
            <a:ext cx="4546879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>
            <a:off x="2022629" y="1549478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788"/>
          <a:stretch>
            <a:fillRect/>
          </a:stretch>
        </p:blipFill>
        <p:spPr>
          <a:xfrm>
            <a:off x="3263879" y="19578"/>
            <a:ext cx="3035511" cy="1881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6946" r="0" b="0"/>
          <a:stretch>
            <a:fillRect/>
          </a:stretch>
        </p:blipFill>
        <p:spPr>
          <a:xfrm>
            <a:off x="3263879" y="1896070"/>
            <a:ext cx="3035511" cy="1872228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 flipV="1">
            <a:off x="2815441" y="457426"/>
            <a:ext cx="691440" cy="100549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V="1">
            <a:off x="2783302" y="2199977"/>
            <a:ext cx="755718" cy="109927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62826" y="3678374"/>
            <a:ext cx="3037804" cy="1872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477" y="501650"/>
            <a:ext cx="3746501" cy="46609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Line"/>
          <p:cNvSpPr/>
          <p:nvPr/>
        </p:nvSpPr>
        <p:spPr>
          <a:xfrm flipV="1">
            <a:off x="4861089" y="1479031"/>
            <a:ext cx="689978" cy="2086833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6147" y="1356084"/>
            <a:ext cx="4392387" cy="2728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Line"/>
          <p:cNvSpPr/>
          <p:nvPr/>
        </p:nvSpPr>
        <p:spPr>
          <a:xfrm>
            <a:off x="4839349" y="2060890"/>
            <a:ext cx="806885" cy="1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Material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3509" t="0" r="0" b="0"/>
          <a:stretch>
            <a:fillRect/>
          </a:stretch>
        </p:blipFill>
        <p:spPr>
          <a:xfrm>
            <a:off x="5114318" y="-1"/>
            <a:ext cx="452761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Line"/>
          <p:cNvSpPr/>
          <p:nvPr/>
        </p:nvSpPr>
        <p:spPr>
          <a:xfrm>
            <a:off x="1993633" y="3366529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942" r="66655" b="25625"/>
          <a:stretch>
            <a:fillRect/>
          </a:stretch>
        </p:blipFill>
        <p:spPr>
          <a:xfrm>
            <a:off x="3168957" y="1997775"/>
            <a:ext cx="2701772" cy="1646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66655" b="75279"/>
          <a:stretch>
            <a:fillRect/>
          </a:stretch>
        </p:blipFill>
        <p:spPr>
          <a:xfrm>
            <a:off x="3168957" y="216429"/>
            <a:ext cx="2701740" cy="166612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34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4402" r="66333" b="0"/>
          <a:stretch>
            <a:fillRect/>
          </a:stretch>
        </p:blipFill>
        <p:spPr>
          <a:xfrm>
            <a:off x="3163157" y="3720822"/>
            <a:ext cx="3047445" cy="1927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4674" y="726291"/>
            <a:ext cx="3556754" cy="443376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Line"/>
          <p:cNvSpPr/>
          <p:nvPr/>
        </p:nvSpPr>
        <p:spPr>
          <a:xfrm flipV="1">
            <a:off x="4852590" y="1602632"/>
            <a:ext cx="365920" cy="82143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7436" y="4153073"/>
            <a:ext cx="2179830" cy="137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3562" y="4153073"/>
            <a:ext cx="2160104" cy="137102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Shape 1"/>
          <p:cNvSpPr txBox="1"/>
          <p:nvPr/>
        </p:nvSpPr>
        <p:spPr>
          <a:xfrm>
            <a:off x="499729" y="418535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Self vs external cites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277" y="1207241"/>
            <a:ext cx="2122144" cy="134434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ID"/>
          <p:cNvSpPr txBox="1"/>
          <p:nvPr/>
        </p:nvSpPr>
        <p:spPr>
          <a:xfrm>
            <a:off x="267621" y="1475669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26547" y="1222248"/>
            <a:ext cx="2127739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US"/>
          <p:cNvSpPr txBox="1"/>
          <p:nvPr/>
        </p:nvSpPr>
        <p:spPr>
          <a:xfrm>
            <a:off x="2472341" y="1475669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15073" y="1218205"/>
            <a:ext cx="2126162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A"/>
          <p:cNvSpPr txBox="1"/>
          <p:nvPr/>
        </p:nvSpPr>
        <p:spPr>
          <a:xfrm>
            <a:off x="4668403" y="1475669"/>
            <a:ext cx="31765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SA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87450" y="1207241"/>
            <a:ext cx="2102939" cy="134434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RU"/>
          <p:cNvSpPr txBox="1"/>
          <p:nvPr/>
        </p:nvSpPr>
        <p:spPr>
          <a:xfrm>
            <a:off x="6838494" y="1475669"/>
            <a:ext cx="3428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RU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4927" y="2661644"/>
            <a:ext cx="2131746" cy="13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"/>
          <p:cNvSpPr txBox="1"/>
          <p:nvPr/>
        </p:nvSpPr>
        <p:spPr>
          <a:xfrm>
            <a:off x="267621" y="2927215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BR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415582" y="2639715"/>
            <a:ext cx="2203016" cy="138820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IR"/>
          <p:cNvSpPr txBox="1"/>
          <p:nvPr/>
        </p:nvSpPr>
        <p:spPr>
          <a:xfrm>
            <a:off x="2472341" y="2927215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IR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05845" y="2648373"/>
            <a:ext cx="2175539" cy="137088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AU"/>
          <p:cNvSpPr txBox="1"/>
          <p:nvPr/>
        </p:nvSpPr>
        <p:spPr>
          <a:xfrm>
            <a:off x="4633774" y="2927215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AU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737411" y="2639715"/>
            <a:ext cx="2203017" cy="138820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UK"/>
          <p:cNvSpPr txBox="1"/>
          <p:nvPr/>
        </p:nvSpPr>
        <p:spPr>
          <a:xfrm>
            <a:off x="6777893" y="2863757"/>
            <a:ext cx="330263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2620" y="4181796"/>
            <a:ext cx="2139458" cy="133595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CN"/>
          <p:cNvSpPr txBox="1"/>
          <p:nvPr/>
        </p:nvSpPr>
        <p:spPr>
          <a:xfrm>
            <a:off x="267621" y="4430704"/>
            <a:ext cx="34287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CN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420197" y="4150766"/>
            <a:ext cx="2203015" cy="137563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JP"/>
          <p:cNvSpPr txBox="1"/>
          <p:nvPr/>
        </p:nvSpPr>
        <p:spPr>
          <a:xfrm>
            <a:off x="2466034" y="4430704"/>
            <a:ext cx="27947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JP</a:t>
            </a:r>
          </a:p>
        </p:txBody>
      </p:sp>
      <p:sp>
        <p:nvSpPr>
          <p:cNvPr id="163" name="IN"/>
          <p:cNvSpPr txBox="1"/>
          <p:nvPr/>
        </p:nvSpPr>
        <p:spPr>
          <a:xfrm>
            <a:off x="4687490" y="4358589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IN</a:t>
            </a:r>
          </a:p>
        </p:txBody>
      </p:sp>
      <p:sp>
        <p:nvSpPr>
          <p:cNvPr id="164" name="MY"/>
          <p:cNvSpPr txBox="1"/>
          <p:nvPr/>
        </p:nvSpPr>
        <p:spPr>
          <a:xfrm>
            <a:off x="6870194" y="4430704"/>
            <a:ext cx="3556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4786" r="66836" b="50250"/>
          <a:stretch>
            <a:fillRect/>
          </a:stretch>
        </p:blipFill>
        <p:spPr>
          <a:xfrm>
            <a:off x="5111019" y="1334725"/>
            <a:ext cx="4426070" cy="277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Line"/>
          <p:cNvSpPr/>
          <p:nvPr/>
        </p:nvSpPr>
        <p:spPr>
          <a:xfrm>
            <a:off x="4942775" y="2136073"/>
            <a:ext cx="388769" cy="18731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3074" y="0"/>
            <a:ext cx="456857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952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Line"/>
          <p:cNvSpPr/>
          <p:nvPr/>
        </p:nvSpPr>
        <p:spPr>
          <a:xfrm>
            <a:off x="1765523" y="2461624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545" r="0" b="24992"/>
          <a:stretch>
            <a:fillRect/>
          </a:stretch>
        </p:blipFill>
        <p:spPr>
          <a:xfrm>
            <a:off x="3223411" y="2056661"/>
            <a:ext cx="2288256" cy="1385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5175" r="0" b="0"/>
          <a:stretch>
            <a:fillRect/>
          </a:stretch>
        </p:blipFill>
        <p:spPr>
          <a:xfrm>
            <a:off x="3348940" y="3798036"/>
            <a:ext cx="2288256" cy="1406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74531"/>
          <a:stretch>
            <a:fillRect/>
          </a:stretch>
        </p:blipFill>
        <p:spPr>
          <a:xfrm>
            <a:off x="3223411" y="215221"/>
            <a:ext cx="2288256" cy="1442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245" y="757977"/>
            <a:ext cx="2794001" cy="350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Line"/>
          <p:cNvSpPr/>
          <p:nvPr/>
        </p:nvSpPr>
        <p:spPr>
          <a:xfrm flipV="1">
            <a:off x="4852590" y="1414162"/>
            <a:ext cx="554390" cy="554390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5646" r="0" b="49773"/>
          <a:stretch>
            <a:fillRect/>
          </a:stretch>
        </p:blipFill>
        <p:spPr>
          <a:xfrm>
            <a:off x="5262174" y="1356242"/>
            <a:ext cx="3823018" cy="2326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462" y="1341305"/>
            <a:ext cx="4403556" cy="27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Line"/>
          <p:cNvSpPr/>
          <p:nvPr/>
        </p:nvSpPr>
        <p:spPr>
          <a:xfrm flipV="1">
            <a:off x="4900354" y="2018829"/>
            <a:ext cx="505791" cy="19691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Mathematics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3707" t="0" r="0" b="0"/>
          <a:stretch>
            <a:fillRect/>
          </a:stretch>
        </p:blipFill>
        <p:spPr>
          <a:xfrm>
            <a:off x="4771868" y="-1208"/>
            <a:ext cx="457331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Line"/>
          <p:cNvSpPr/>
          <p:nvPr/>
        </p:nvSpPr>
        <p:spPr>
          <a:xfrm>
            <a:off x="1990609" y="3543770"/>
            <a:ext cx="361952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0004" r="66724" b="24852"/>
          <a:stretch>
            <a:fillRect/>
          </a:stretch>
        </p:blipFill>
        <p:spPr>
          <a:xfrm>
            <a:off x="3151735" y="2027230"/>
            <a:ext cx="2295563" cy="1424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66724" b="74912"/>
          <a:stretch>
            <a:fillRect/>
          </a:stretch>
        </p:blipFill>
        <p:spPr>
          <a:xfrm>
            <a:off x="3151735" y="268372"/>
            <a:ext cx="2295563" cy="1421007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3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Line"/>
          <p:cNvSpPr/>
          <p:nvPr/>
        </p:nvSpPr>
        <p:spPr>
          <a:xfrm flipV="1">
            <a:off x="2815441" y="636021"/>
            <a:ext cx="403995" cy="826898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2783302" y="2364949"/>
            <a:ext cx="468273" cy="934302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5323" r="66724" b="0"/>
          <a:stretch>
            <a:fillRect/>
          </a:stretch>
        </p:blipFill>
        <p:spPr>
          <a:xfrm>
            <a:off x="3151735" y="3747030"/>
            <a:ext cx="2837932" cy="1727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0722" y="718492"/>
            <a:ext cx="3508457" cy="4449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4842" y="730144"/>
            <a:ext cx="3733801" cy="442605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Line"/>
          <p:cNvSpPr/>
          <p:nvPr/>
        </p:nvSpPr>
        <p:spPr>
          <a:xfrm flipV="1">
            <a:off x="4852590" y="1602632"/>
            <a:ext cx="365920" cy="82143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38900" y="322921"/>
            <a:ext cx="1016398" cy="1328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0" sz="1300"/>
            </a:lvl1pPr>
          </a:lstStyle>
          <a:p>
            <a:pPr/>
            <a:r>
              <a:t>Self vs external cites dari Indonesia pada berbagai kategori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9223" y="3813629"/>
            <a:ext cx="27813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Math"/>
          <p:cNvSpPr txBox="1"/>
          <p:nvPr/>
        </p:nvSpPr>
        <p:spPr>
          <a:xfrm>
            <a:off x="7251010" y="4259625"/>
            <a:ext cx="52091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Math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4066" y="3807279"/>
            <a:ext cx="27940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aterial…"/>
          <p:cNvSpPr txBox="1"/>
          <p:nvPr/>
        </p:nvSpPr>
        <p:spPr>
          <a:xfrm>
            <a:off x="4278746" y="4178853"/>
            <a:ext cx="825749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Material</a:t>
            </a:r>
          </a:p>
          <a:p>
            <a:pPr/>
            <a:r>
              <a:t>Sci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909" y="3800929"/>
            <a:ext cx="2806701" cy="176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Energy"/>
          <p:cNvSpPr txBox="1"/>
          <p:nvPr/>
        </p:nvSpPr>
        <p:spPr>
          <a:xfrm>
            <a:off x="1358424" y="4178853"/>
            <a:ext cx="73701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Energy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6523" y="1971960"/>
            <a:ext cx="28067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Earth…"/>
          <p:cNvSpPr txBox="1"/>
          <p:nvPr/>
        </p:nvSpPr>
        <p:spPr>
          <a:xfrm>
            <a:off x="7161581" y="2326220"/>
            <a:ext cx="660885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Earth</a:t>
            </a:r>
          </a:p>
          <a:p>
            <a:pPr/>
            <a:r>
              <a:t>Planet</a:t>
            </a:r>
          </a:p>
          <a:p>
            <a:pPr/>
            <a:r>
              <a:t>Sci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80416" y="1971960"/>
            <a:ext cx="27813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Computer…"/>
          <p:cNvSpPr txBox="1"/>
          <p:nvPr/>
        </p:nvSpPr>
        <p:spPr>
          <a:xfrm>
            <a:off x="4267231" y="2326220"/>
            <a:ext cx="1016398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Computer</a:t>
            </a:r>
          </a:p>
          <a:p>
            <a:pPr/>
            <a:r>
              <a:t>Sci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5259" y="1978310"/>
            <a:ext cx="27940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hemical…"/>
          <p:cNvSpPr txBox="1"/>
          <p:nvPr/>
        </p:nvSpPr>
        <p:spPr>
          <a:xfrm>
            <a:off x="1358424" y="2332019"/>
            <a:ext cx="965499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Chemical</a:t>
            </a:r>
          </a:p>
          <a:p>
            <a:pPr/>
            <a:r>
              <a:t>Eng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8909" y="97970"/>
            <a:ext cx="2806701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Business"/>
          <p:cNvSpPr txBox="1"/>
          <p:nvPr/>
        </p:nvSpPr>
        <p:spPr>
          <a:xfrm>
            <a:off x="1358424" y="514723"/>
            <a:ext cx="94027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Business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4066" y="97970"/>
            <a:ext cx="2794001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Biochem"/>
          <p:cNvSpPr txBox="1"/>
          <p:nvPr/>
        </p:nvSpPr>
        <p:spPr>
          <a:xfrm>
            <a:off x="4221484" y="442609"/>
            <a:ext cx="90209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Biochem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82873" y="110670"/>
            <a:ext cx="27940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Agricultural…"/>
          <p:cNvSpPr txBox="1"/>
          <p:nvPr/>
        </p:nvSpPr>
        <p:spPr>
          <a:xfrm>
            <a:off x="7144748" y="442609"/>
            <a:ext cx="1156148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Agricultural</a:t>
            </a:r>
          </a:p>
          <a:p>
            <a:pPr/>
            <a:r>
              <a:t>Bio</a:t>
            </a:r>
          </a:p>
          <a:p>
            <a:pPr/>
            <a:r>
              <a:t>Sci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H index and cites per doc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Bubble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1436" y="2486506"/>
            <a:ext cx="4154542" cy="196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82" y="2501594"/>
            <a:ext cx="4073659" cy="2013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4040" y="449748"/>
            <a:ext cx="4069489" cy="1950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0967" y="460712"/>
            <a:ext cx="4069488" cy="1969319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US"/>
          <p:cNvSpPr txBox="1"/>
          <p:nvPr/>
        </p:nvSpPr>
        <p:spPr>
          <a:xfrm>
            <a:off x="736313" y="606248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sp>
        <p:nvSpPr>
          <p:cNvPr id="396" name="UK"/>
          <p:cNvSpPr txBox="1"/>
          <p:nvPr/>
        </p:nvSpPr>
        <p:spPr>
          <a:xfrm>
            <a:off x="4870418" y="606248"/>
            <a:ext cx="33026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sp>
        <p:nvSpPr>
          <p:cNvPr id="397" name="ID"/>
          <p:cNvSpPr txBox="1"/>
          <p:nvPr/>
        </p:nvSpPr>
        <p:spPr>
          <a:xfrm>
            <a:off x="670246" y="2702489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98" name="SG"/>
          <p:cNvSpPr txBox="1"/>
          <p:nvPr/>
        </p:nvSpPr>
        <p:spPr>
          <a:xfrm>
            <a:off x="5132490" y="3213733"/>
            <a:ext cx="34298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481384" y="1587484"/>
            <a:ext cx="9108331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H index and self cites</a:t>
            </a:r>
          </a:p>
          <a:p>
            <a:pPr algn="ctr">
              <a:defRPr spc="-1" sz="2800"/>
            </a:pPr>
          </a:p>
          <a:p>
            <a:pPr algn="ctr">
              <a:defRPr spc="-1" sz="2800"/>
            </a:pPr>
            <a:r>
              <a:t>Scimagojr -&gt; VizTools -&gt; Bubble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710" y="541506"/>
            <a:ext cx="3814463" cy="1876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9295" y="545548"/>
            <a:ext cx="3708595" cy="1821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445" y="3053032"/>
            <a:ext cx="3814464" cy="1873339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US"/>
          <p:cNvSpPr txBox="1"/>
          <p:nvPr/>
        </p:nvSpPr>
        <p:spPr>
          <a:xfrm>
            <a:off x="736313" y="606248"/>
            <a:ext cx="3302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</a:t>
            </a:r>
          </a:p>
        </p:txBody>
      </p:sp>
      <p:sp>
        <p:nvSpPr>
          <p:cNvPr id="406" name="UK"/>
          <p:cNvSpPr txBox="1"/>
          <p:nvPr/>
        </p:nvSpPr>
        <p:spPr>
          <a:xfrm>
            <a:off x="4870418" y="606248"/>
            <a:ext cx="33026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UK</a:t>
            </a:r>
          </a:p>
        </p:txBody>
      </p:sp>
      <p:sp>
        <p:nvSpPr>
          <p:cNvPr id="407" name="ID"/>
          <p:cNvSpPr txBox="1"/>
          <p:nvPr/>
        </p:nvSpPr>
        <p:spPr>
          <a:xfrm>
            <a:off x="612255" y="3148597"/>
            <a:ext cx="2413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ID</a:t>
            </a:r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4369" y="3061418"/>
            <a:ext cx="3708594" cy="182419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G"/>
          <p:cNvSpPr txBox="1"/>
          <p:nvPr/>
        </p:nvSpPr>
        <p:spPr>
          <a:xfrm>
            <a:off x="5132490" y="3213733"/>
            <a:ext cx="34298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Docs by subject areas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357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Menunjukkan perkembangan jumlah docs per subject areas tahun 1996-2020…"/>
          <p:cNvSpPr txBox="1"/>
          <p:nvPr/>
        </p:nvSpPr>
        <p:spPr>
          <a:xfrm>
            <a:off x="5349633" y="1249738"/>
            <a:ext cx="4196699" cy="345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perkembangan jumlah docs per subject areas tahun 1996-2020</a:t>
            </a:r>
          </a:p>
          <a:p>
            <a:pPr/>
          </a:p>
          <a:p>
            <a:pPr/>
            <a:r>
              <a:t>Ada yang berkembang sejak lama (seperti engineering, computer science) </a:t>
            </a:r>
          </a:p>
          <a:p>
            <a:pPr/>
          </a:p>
          <a:p>
            <a:pPr/>
            <a:r>
              <a:t>Ada yang belakangan (seperti earth and planetary sciences, energy, physics and astronomy)</a:t>
            </a:r>
          </a:p>
          <a:p>
            <a:pPr/>
          </a:p>
          <a:p>
            <a:pPr/>
            <a:r>
              <a:t>Banyak juga yang stagnan (seperti matematika, arts and humanities, agricultural biological sciences)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sp>
        <p:nvSpPr>
          <p:cNvPr id="191" name="Jumlah totalnya mengalami peningkatan yang ditandai dengan “tekuk lereng”/slope break (istilah geomorfologi) pada tahun 2008 (1294), 2012 (3288), 2015 (6106), 2016 (8446).…"/>
          <p:cNvSpPr txBox="1"/>
          <p:nvPr/>
        </p:nvSpPr>
        <p:spPr>
          <a:xfrm>
            <a:off x="5349633" y="1249738"/>
            <a:ext cx="4196699" cy="372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Jumlah totalnya mengalami peningkatan yang ditandai dengan “tekuk lereng”/</a:t>
            </a:r>
            <a:r>
              <a:rPr i="1"/>
              <a:t>slope break </a:t>
            </a:r>
            <a:r>
              <a:t>(istilah geomorfologi) pada tahun 2008 (1294), 2012 (3288), 2015 (6106), 2016 (8446).</a:t>
            </a:r>
          </a:p>
          <a:p>
            <a:pPr/>
          </a:p>
          <a:p>
            <a:pPr/>
            <a:r>
              <a:t>Jumlah external cites dan selfcites meningkat secara proporsional dengan </a:t>
            </a:r>
            <a:r>
              <a:rPr i="1"/>
              <a:t>spike </a:t>
            </a:r>
            <a:r>
              <a:t>terjadi di tahun 2000, 2009 dan 2014. Penyebab? </a:t>
            </a:r>
          </a:p>
          <a:p>
            <a:pPr/>
          </a:p>
          <a:p>
            <a:pPr/>
            <a:r>
              <a:t>Peningkatan jumlah sitasi (sepertinya) berhubungan dengan peningkatan jumlah dokumen berjenis OA.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28" y="182714"/>
            <a:ext cx="2737337" cy="1727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182" y="1989976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880" y="3747880"/>
            <a:ext cx="2740466" cy="1727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Proporsi luaran</a:t>
            </a:r>
          </a:p>
        </p:txBody>
      </p:sp>
      <p:sp>
        <p:nvSpPr>
          <p:cNvPr id="197" name="Pada tahun 2008 = 0,07% dunia dan 0,28% asiatik…"/>
          <p:cNvSpPr txBox="1"/>
          <p:nvPr/>
        </p:nvSpPr>
        <p:spPr>
          <a:xfrm>
            <a:off x="4634799" y="1249738"/>
            <a:ext cx="5196884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Pada tahun 2008 = 0,07% dunia dan 0,28% asiatik</a:t>
            </a:r>
          </a:p>
          <a:p>
            <a:pPr/>
          </a:p>
          <a:p>
            <a:pPr/>
            <a:r>
              <a:t>Pada tahun 2019 = 1,36% dunia dan 3,54% asiatik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14" y="508000"/>
            <a:ext cx="3733801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% kolaborasi internasional</a:t>
            </a:r>
          </a:p>
        </p:txBody>
      </p:sp>
      <p:sp>
        <p:nvSpPr>
          <p:cNvPr id="201" name="Menunjukkan % dokumen yang ditulis bersama dengan penulis dari negara lain.…"/>
          <p:cNvSpPr txBox="1"/>
          <p:nvPr/>
        </p:nvSpPr>
        <p:spPr>
          <a:xfrm>
            <a:off x="5349633" y="1249738"/>
            <a:ext cx="4196699" cy="132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% dokumen yang ditulis bersama dengan penulis dari negara lain.</a:t>
            </a:r>
          </a:p>
          <a:p>
            <a:pPr/>
          </a:p>
          <a:p>
            <a:pPr/>
            <a:r>
              <a:t>Menurun. Penyebab?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67" y="1270482"/>
            <a:ext cx="3670301" cy="229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