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0071100" cy="5664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504000" y="1326600"/>
            <a:ext cx="907164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PlaceHolder 3"/>
          <p:cNvSpPr/>
          <p:nvPr>
            <p:ph type="body" sz="half" idx="21"/>
          </p:nvPr>
        </p:nvSpPr>
        <p:spPr>
          <a:xfrm>
            <a:off x="503999" y="3044159"/>
            <a:ext cx="9071642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8" name="PlaceHolder 4"/>
          <p:cNvSpPr/>
          <p:nvPr/>
        </p:nvSpPr>
        <p:spPr>
          <a:xfrm>
            <a:off x="503999" y="3044159"/>
            <a:ext cx="4426922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9" name="PlaceHolder 5"/>
          <p:cNvSpPr/>
          <p:nvPr>
            <p:ph type="body" sz="quarter" idx="21"/>
          </p:nvPr>
        </p:nvSpPr>
        <p:spPr>
          <a:xfrm>
            <a:off x="5152680" y="3044159"/>
            <a:ext cx="4426921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504000" y="1326600"/>
            <a:ext cx="292068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laceHolder 3"/>
          <p:cNvSpPr/>
          <p:nvPr/>
        </p:nvSpPr>
        <p:spPr>
          <a:xfrm>
            <a:off x="3571199" y="1326600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0" name="PlaceHolder 4"/>
          <p:cNvSpPr/>
          <p:nvPr/>
        </p:nvSpPr>
        <p:spPr>
          <a:xfrm>
            <a:off x="6638039" y="1326600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1" name="PlaceHolder 5"/>
          <p:cNvSpPr/>
          <p:nvPr/>
        </p:nvSpPr>
        <p:spPr>
          <a:xfrm>
            <a:off x="503999" y="3044159"/>
            <a:ext cx="2920682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2" name="PlaceHolder 6"/>
          <p:cNvSpPr/>
          <p:nvPr/>
        </p:nvSpPr>
        <p:spPr>
          <a:xfrm>
            <a:off x="3571199" y="3044159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3" name="PlaceHolder 7"/>
          <p:cNvSpPr/>
          <p:nvPr>
            <p:ph type="body" sz="quarter" idx="21"/>
          </p:nvPr>
        </p:nvSpPr>
        <p:spPr>
          <a:xfrm>
            <a:off x="6638039" y="3044159"/>
            <a:ext cx="2920681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504000" y="1326600"/>
            <a:ext cx="9071641" cy="328824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504000" y="1326600"/>
            <a:ext cx="9071641" cy="3288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504000" y="1326600"/>
            <a:ext cx="4426921" cy="3288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PlaceHolder 3"/>
          <p:cNvSpPr/>
          <p:nvPr>
            <p:ph type="body" sz="half" idx="21"/>
          </p:nvPr>
        </p:nvSpPr>
        <p:spPr>
          <a:xfrm>
            <a:off x="5152680" y="1326600"/>
            <a:ext cx="4426921" cy="3288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idx="1"/>
          </p:nvPr>
        </p:nvSpPr>
        <p:spPr>
          <a:xfrm>
            <a:off x="504000" y="226079"/>
            <a:ext cx="9071641" cy="438840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5152680" y="1326600"/>
            <a:ext cx="4426921" cy="3288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65" name="PlaceHolder 4"/>
          <p:cNvSpPr/>
          <p:nvPr>
            <p:ph type="body" sz="quarter" idx="21"/>
          </p:nvPr>
        </p:nvSpPr>
        <p:spPr>
          <a:xfrm>
            <a:off x="503999" y="3044159"/>
            <a:ext cx="4426922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504000" y="1326600"/>
            <a:ext cx="4426921" cy="3288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76" name="PlaceHolder 4"/>
          <p:cNvSpPr/>
          <p:nvPr>
            <p:ph type="body" sz="quarter" idx="21"/>
          </p:nvPr>
        </p:nvSpPr>
        <p:spPr>
          <a:xfrm>
            <a:off x="5152680" y="3044159"/>
            <a:ext cx="4426921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504000" y="226079"/>
            <a:ext cx="9071641" cy="946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87" name="PlaceHolder 4"/>
          <p:cNvSpPr/>
          <p:nvPr>
            <p:ph type="body" sz="half" idx="21"/>
          </p:nvPr>
        </p:nvSpPr>
        <p:spPr>
          <a:xfrm>
            <a:off x="503999" y="3044159"/>
            <a:ext cx="9071642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03555" y="76047"/>
            <a:ext cx="9063990" cy="124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03555" y="1321646"/>
            <a:ext cx="9063990" cy="434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867698" y="5249874"/>
            <a:ext cx="2349924" cy="304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inarxiv.lipi.go.id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48639" y="1942928"/>
            <a:ext cx="9071642" cy="187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4400"/>
            </a:pPr>
            <a:r>
              <a:t>TELAAH SCIMAGOJR</a:t>
            </a:r>
            <a:br/>
            <a:br/>
            <a:r>
              <a:rPr sz="1400"/>
              <a:t>Oleh:</a:t>
            </a:r>
            <a:br>
              <a:rPr sz="1400"/>
            </a:br>
            <a:r>
              <a:rPr sz="1400"/>
              <a:t>Dasapta Erwin Irawan</a:t>
            </a:r>
            <a:br>
              <a:rPr sz="1400"/>
            </a:br>
            <a:r>
              <a:rPr sz="1400"/>
              <a:t>Institut Teknologi Bandung, </a:t>
            </a:r>
            <a:r>
              <a:rPr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RINarxiv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9632" y="0"/>
            <a:ext cx="4571931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Line"/>
          <p:cNvSpPr/>
          <p:nvPr/>
        </p:nvSpPr>
        <p:spPr>
          <a:xfrm>
            <a:off x="1964637" y="465164"/>
            <a:ext cx="3177451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856831" y="433158"/>
            <a:ext cx="3815626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725" y="252268"/>
            <a:ext cx="272910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79239" y="1980445"/>
            <a:ext cx="2730268" cy="168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8841" y="3708623"/>
            <a:ext cx="2751063" cy="1728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111" y="3750739"/>
            <a:ext cx="2740466" cy="1727888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Line"/>
          <p:cNvSpPr/>
          <p:nvPr/>
        </p:nvSpPr>
        <p:spPr>
          <a:xfrm flipV="1">
            <a:off x="423121" y="636115"/>
            <a:ext cx="2626588" cy="82680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174" name="Line"/>
          <p:cNvSpPr/>
          <p:nvPr/>
        </p:nvSpPr>
        <p:spPr>
          <a:xfrm flipV="1">
            <a:off x="390983" y="2366018"/>
            <a:ext cx="2690864" cy="909020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842" y="507999"/>
            <a:ext cx="3733801" cy="464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8953" y="1067844"/>
            <a:ext cx="3741235" cy="4107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089" y="1800540"/>
            <a:ext cx="3670301" cy="229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6229" y="1074908"/>
            <a:ext cx="3771901" cy="3030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Biochemistry, genetics, and molecular biology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7198" y="0"/>
            <a:ext cx="4553117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48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Line"/>
          <p:cNvSpPr/>
          <p:nvPr/>
        </p:nvSpPr>
        <p:spPr>
          <a:xfrm>
            <a:off x="1964638" y="820764"/>
            <a:ext cx="3177450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856831" y="433158"/>
            <a:ext cx="3815626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59" y="185573"/>
            <a:ext cx="2737337" cy="172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413" y="1992835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111" y="3750740"/>
            <a:ext cx="2740466" cy="1727887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Line"/>
          <p:cNvSpPr/>
          <p:nvPr/>
        </p:nvSpPr>
        <p:spPr>
          <a:xfrm flipV="1">
            <a:off x="423121" y="636115"/>
            <a:ext cx="2626588" cy="826804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193" name="Line"/>
          <p:cNvSpPr/>
          <p:nvPr/>
        </p:nvSpPr>
        <p:spPr>
          <a:xfrm flipV="1">
            <a:off x="390983" y="2366019"/>
            <a:ext cx="2690864" cy="909019"/>
          </a:xfrm>
          <a:prstGeom prst="line">
            <a:avLst/>
          </a:prstGeom>
          <a:ln w="25400">
            <a:solidFill>
              <a:schemeClr val="accent1"/>
            </a:solidFill>
            <a:miter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0" r="0" b="75692"/>
          <a:stretch>
            <a:fillRect/>
          </a:stretch>
        </p:blipFill>
        <p:spPr>
          <a:xfrm>
            <a:off x="3422690" y="361137"/>
            <a:ext cx="2303027" cy="1376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50501" r="0" b="24851"/>
          <a:stretch>
            <a:fillRect/>
          </a:stretch>
        </p:blipFill>
        <p:spPr>
          <a:xfrm>
            <a:off x="3422690" y="2210921"/>
            <a:ext cx="2303027" cy="1396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74966" r="0" b="0"/>
          <a:stretch>
            <a:fillRect/>
          </a:stretch>
        </p:blipFill>
        <p:spPr>
          <a:xfrm>
            <a:off x="3303080" y="4000249"/>
            <a:ext cx="2303027" cy="1417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842" y="508000"/>
            <a:ext cx="3733801" cy="464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8953" y="1067844"/>
            <a:ext cx="3741235" cy="4107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089" y="1800540"/>
            <a:ext cx="3670301" cy="229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0"/>
          </p:cNvPicPr>
          <p:nvPr/>
        </p:nvPicPr>
        <p:blipFill>
          <a:blip r:embed="rId3">
            <a:extLst/>
          </a:blip>
          <a:srcRect l="0" t="25057" r="0" b="49536"/>
          <a:stretch>
            <a:fillRect/>
          </a:stretch>
        </p:blipFill>
        <p:spPr>
          <a:xfrm>
            <a:off x="5286496" y="1429553"/>
            <a:ext cx="3611054" cy="2648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3999" y="3909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Metode</a:t>
            </a:r>
          </a:p>
        </p:txBody>
      </p:sp>
      <p:sp>
        <p:nvSpPr>
          <p:cNvPr id="136" name="TextShape 2"/>
          <p:cNvSpPr txBox="1"/>
          <p:nvPr/>
        </p:nvSpPr>
        <p:spPr>
          <a:xfrm>
            <a:off x="503999" y="2272517"/>
            <a:ext cx="9071642" cy="139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15999" indent="-215999">
              <a:buClr>
                <a:srgbClr val="000000"/>
              </a:buClr>
              <a:buSzPct val="45000"/>
              <a:buChar char="●"/>
              <a:defRPr spc="-1" sz="3200"/>
            </a:pPr>
            <a:r>
              <a:t>Scimagojr.com</a:t>
            </a:r>
          </a:p>
          <a:p>
            <a:pPr marL="215999" indent="-215999">
              <a:buClr>
                <a:srgbClr val="000000"/>
              </a:buClr>
              <a:buSzPct val="45000"/>
              <a:buChar char="●"/>
              <a:defRPr spc="-1" sz="3200"/>
            </a:pPr>
            <a:r>
              <a:t>Menu “Viztools”</a:t>
            </a:r>
          </a:p>
          <a:p>
            <a:pPr marL="215999" indent="-215999">
              <a:buClr>
                <a:srgbClr val="000000"/>
              </a:buClr>
              <a:buSzPct val="45000"/>
              <a:buChar char="●"/>
              <a:defRPr spc="-1" sz="3200"/>
            </a:pPr>
            <a:r>
              <a:t>Eksplorasi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20999" y="22971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Country graph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81965" y="433158"/>
            <a:ext cx="4590492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Docs by subject areas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357" y="-1"/>
            <a:ext cx="4590493" cy="566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Menunjukkan perkembangan jumlah docs per subject areas tahun 1996-2020…"/>
          <p:cNvSpPr txBox="1"/>
          <p:nvPr/>
        </p:nvSpPr>
        <p:spPr>
          <a:xfrm>
            <a:off x="5349633" y="1249738"/>
            <a:ext cx="4196699" cy="3459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Menunjukkan perkembangan jumlah docs per subject areas tahun 1996-2020</a:t>
            </a:r>
          </a:p>
          <a:p>
            <a:pPr/>
          </a:p>
          <a:p>
            <a:pPr/>
            <a:r>
              <a:t>Ada yang berkembang sejak lama (seperti engineering, computer science) </a:t>
            </a:r>
          </a:p>
          <a:p>
            <a:pPr/>
          </a:p>
          <a:p>
            <a:pPr/>
            <a:r>
              <a:t>Ada yang belakangan (seperti earth and planetary sciences, energy, physics and astronomy)</a:t>
            </a:r>
          </a:p>
          <a:p>
            <a:pPr/>
          </a:p>
          <a:p>
            <a:pPr/>
            <a:r>
              <a:t>Banyak juga yang stagnan (seperti matematika, arts and humanities, agricultural biological sciences)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81964" y="433158"/>
            <a:ext cx="4590493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Citations</a:t>
            </a:r>
          </a:p>
        </p:txBody>
      </p:sp>
      <p:sp>
        <p:nvSpPr>
          <p:cNvPr id="145" name="Jumlah totalnya mengalami peningkatan yang ditandai dengan “tekuk lereng”/slope break (istilah geomorfologi) pada tahun 2008 (1294), 2012 (3288), 2015 (6106), 2016 (8446).…"/>
          <p:cNvSpPr txBox="1"/>
          <p:nvPr/>
        </p:nvSpPr>
        <p:spPr>
          <a:xfrm>
            <a:off x="5349633" y="1249738"/>
            <a:ext cx="4196699" cy="372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Jumlah totalnya mengalami peningkatan yang ditandai dengan “tekuk lereng”/</a:t>
            </a:r>
            <a:r>
              <a:rPr i="1"/>
              <a:t>slope break </a:t>
            </a:r>
            <a:r>
              <a:t>(istilah geomorfologi) pada tahun 2008 (1294), 2012 (3288), 2015 (6106), 2016 (8446).</a:t>
            </a:r>
          </a:p>
          <a:p>
            <a:pPr/>
          </a:p>
          <a:p>
            <a:pPr/>
            <a:r>
              <a:t>Jumlah external cites dan selfcites meningkat secara proporsional dengan </a:t>
            </a:r>
            <a:r>
              <a:rPr i="1"/>
              <a:t>spike </a:t>
            </a:r>
            <a:r>
              <a:t>terjadi di tahun 2000, 2009 dan 2014. Penyebab? </a:t>
            </a:r>
          </a:p>
          <a:p>
            <a:pPr/>
          </a:p>
          <a:p>
            <a:pPr/>
            <a:r>
              <a:t>Peningkatan jumlah sitasi (sepertinya) berhubungan dengan peningkatan jumlah dokumen berjenis OA.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928" y="182714"/>
            <a:ext cx="2737337" cy="1727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182" y="1989976"/>
            <a:ext cx="2740828" cy="16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8880" y="3747880"/>
            <a:ext cx="2740466" cy="1727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81964" y="433158"/>
            <a:ext cx="4590493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Proporsi luaran</a:t>
            </a:r>
          </a:p>
        </p:txBody>
      </p:sp>
      <p:sp>
        <p:nvSpPr>
          <p:cNvPr id="151" name="Pada tahun 2008 = 0,07% dunia dan 0,28% asiatik…"/>
          <p:cNvSpPr txBox="1"/>
          <p:nvPr/>
        </p:nvSpPr>
        <p:spPr>
          <a:xfrm>
            <a:off x="4634799" y="1249738"/>
            <a:ext cx="5196884" cy="7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Pada tahun 2008 = 0,07% dunia dan 0,28% asiatik</a:t>
            </a:r>
          </a:p>
          <a:p>
            <a:pPr/>
          </a:p>
          <a:p>
            <a:pPr/>
            <a:r>
              <a:t>Pada tahun 2019 = 1,36% dunia dan 3,54% asiatik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414" y="507999"/>
            <a:ext cx="3733801" cy="464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81964" y="433158"/>
            <a:ext cx="4590493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% kolaborasi internasional</a:t>
            </a:r>
          </a:p>
        </p:txBody>
      </p:sp>
      <p:sp>
        <p:nvSpPr>
          <p:cNvPr id="155" name="Menunjukkan % dokumen yang ditulis bersama dengan penulis dari negara lain.…"/>
          <p:cNvSpPr txBox="1"/>
          <p:nvPr/>
        </p:nvSpPr>
        <p:spPr>
          <a:xfrm>
            <a:off x="5349633" y="1249738"/>
            <a:ext cx="4196699" cy="132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Menunjukkan % dokumen yang ditulis bersama dengan penulis dari negara lain.</a:t>
            </a:r>
          </a:p>
          <a:p>
            <a:pPr/>
          </a:p>
          <a:p>
            <a:pPr/>
            <a:r>
              <a:t>Menurun. Penyebab?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767" y="1270482"/>
            <a:ext cx="3670301" cy="229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81384" y="1790684"/>
            <a:ext cx="9108331" cy="801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2800"/>
            </a:pPr>
            <a:r>
              <a:t>Sekarang kita bandingkan dengan kondisi </a:t>
            </a:r>
          </a:p>
          <a:p>
            <a:pPr algn="ctr">
              <a:defRPr spc="-1" sz="2800"/>
            </a:pPr>
            <a:r>
              <a:t>pada beberapa subject area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81384" y="1993884"/>
            <a:ext cx="9108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2800"/>
            </a:lvl1pPr>
          </a:lstStyle>
          <a:p>
            <a:pPr/>
            <a:r>
              <a:t>Agricultural and biological sciences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