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Josefin Sans" panose="020B0604020202020204" charset="0"/>
      <p:regular r:id="rId19"/>
      <p:bold r:id="rId20"/>
      <p:italic r:id="rId21"/>
      <p:boldItalic r:id="rId22"/>
    </p:embeddedFont>
    <p:embeddedFont>
      <p:font typeface="Palatino Linotype" panose="02040502050505030304" pitchFamily="18" charset="0"/>
      <p:regular r:id="rId23"/>
      <p:bold r:id="rId24"/>
      <p:italic r:id="rId25"/>
      <p:boldItalic r:id="rId26"/>
    </p:embeddedFont>
    <p:embeddedFont>
      <p:font typeface="Georgia" panose="0204050205040502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5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7c8c91207_13_119: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178" name="Google Shape;178;g77c8c91207_13_119: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179" name="Google Shape;179;g77c8c91207_13_11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7c8c91207_13_133: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193" name="Google Shape;193;g77c8c91207_13_133: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194" name="Google Shape;194;g77c8c91207_13_13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77c8c91207_13_407: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468" name="Google Shape;468;g77c8c91207_13_407: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469" name="Google Shape;469;g77c8c91207_13_40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7c8c91207_13_510: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572" name="Google Shape;572;g77c8c91207_13_510: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573" name="Google Shape;573;g77c8c91207_13_5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7c8c91207_1_25:notes"/>
          <p:cNvSpPr/>
          <p:nvPr/>
        </p:nvSpPr>
        <p:spPr>
          <a:xfrm>
            <a:off x="0" y="-4696110"/>
            <a:ext cx="1500" cy="108432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590" name="Google Shape;590;g77c8c91207_1_25: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591" name="Google Shape;591;g77c8c91207_1_25: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77c8c91207_1_31:notes"/>
          <p:cNvSpPr/>
          <p:nvPr/>
        </p:nvSpPr>
        <p:spPr>
          <a:xfrm>
            <a:off x="0" y="-4696110"/>
            <a:ext cx="1500" cy="108432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598" name="Google Shape;598;g77c8c91207_1_31: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599" name="Google Shape;599;g77c8c91207_1_31: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7c8c91207_13_582:notes"/>
          <p:cNvSpPr/>
          <p:nvPr/>
        </p:nvSpPr>
        <p:spPr>
          <a:xfrm>
            <a:off x="1257514" y="729154"/>
            <a:ext cx="4799844" cy="3599478"/>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606" name="Google Shape;606;g77c8c91207_13_582: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607" name="Google Shape;607;g77c8c91207_13_58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7c8c91207_1_1:notes"/>
          <p:cNvSpPr/>
          <p:nvPr/>
        </p:nvSpPr>
        <p:spPr>
          <a:xfrm>
            <a:off x="1142488" y="686475"/>
            <a:ext cx="4573200" cy="34281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64" name="Google Shape;64;g77c8c91207_1_1: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65" name="Google Shape;65;g77c8c91207_1_1: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7c8c91207_13_1: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72" name="Google Shape;72;g77c8c91207_13_1: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73" name="Google Shape;73;g77c8c91207_13_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7c8c91207_13_69: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86" name="Google Shape;86;g77c8c91207_13_69: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87" name="Google Shape;87;g77c8c91207_13_6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7c8c91207_1_78:notes"/>
          <p:cNvSpPr/>
          <p:nvPr/>
        </p:nvSpPr>
        <p:spPr>
          <a:xfrm>
            <a:off x="1142488" y="686475"/>
            <a:ext cx="4573200" cy="34281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105" name="Google Shape;105;g77c8c91207_1_78: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06" name="Google Shape;106;g77c8c91207_1_78: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7c8c91207_1_10:notes"/>
          <p:cNvSpPr/>
          <p:nvPr/>
        </p:nvSpPr>
        <p:spPr>
          <a:xfrm>
            <a:off x="1142488" y="686475"/>
            <a:ext cx="4573200" cy="34281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115" name="Google Shape;115;g77c8c91207_1_10: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16" name="Google Shape;116;g77c8c91207_1_10: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7c8c91207_1_16:notes"/>
          <p:cNvSpPr/>
          <p:nvPr/>
        </p:nvSpPr>
        <p:spPr>
          <a:xfrm>
            <a:off x="1142488" y="686475"/>
            <a:ext cx="4573200" cy="34281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123" name="Google Shape;123;g77c8c91207_1_16: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24" name="Google Shape;124;g77c8c91207_1_16: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7c8c91207_1_37:notes"/>
          <p:cNvSpPr/>
          <p:nvPr/>
        </p:nvSpPr>
        <p:spPr>
          <a:xfrm>
            <a:off x="1142488" y="686475"/>
            <a:ext cx="4573200" cy="34281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86100" tIns="43050" rIns="86100" bIns="43050" anchor="ctr" anchorCtr="0">
            <a:noAutofit/>
          </a:bodyPr>
          <a:lstStyle/>
          <a:p>
            <a:pPr marL="0" marR="0" lvl="0" indent="0" algn="l" rtl="0">
              <a:lnSpc>
                <a:spcPct val="50000"/>
              </a:lnSpc>
              <a:spcBef>
                <a:spcPts val="0"/>
              </a:spcBef>
              <a:spcAft>
                <a:spcPts val="0"/>
              </a:spcAft>
              <a:buNone/>
            </a:pPr>
            <a:endParaRPr sz="1700" b="0" i="0" u="none">
              <a:solidFill>
                <a:srgbClr val="FFFFFF"/>
              </a:solidFill>
              <a:latin typeface="Arial"/>
              <a:ea typeface="Arial"/>
              <a:cs typeface="Arial"/>
              <a:sym typeface="Arial"/>
            </a:endParaRPr>
          </a:p>
        </p:txBody>
      </p:sp>
      <p:sp>
        <p:nvSpPr>
          <p:cNvPr id="134" name="Google Shape;134;g77c8c91207_1_37:notes"/>
          <p:cNvSpPr txBox="1">
            <a:spLocks noGrp="1"/>
          </p:cNvSpPr>
          <p:nvPr>
            <p:ph type="body" idx="1"/>
          </p:nvPr>
        </p:nvSpPr>
        <p:spPr>
          <a:xfrm>
            <a:off x="731499" y="4561368"/>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35" name="Google Shape;135;g77c8c91207_1_37:notes"/>
          <p:cNvSpPr>
            <a:spLocks noGrp="1" noRot="1" noChangeAspect="1"/>
          </p:cNvSpPr>
          <p:nvPr>
            <p:ph type="sldImg" idx="2"/>
          </p:nvPr>
        </p:nvSpPr>
        <p:spPr>
          <a:xfrm>
            <a:off x="-9636125" y="-4695825"/>
            <a:ext cx="19264313" cy="10836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7c8c91207_13_87:notes"/>
          <p:cNvSpPr/>
          <p:nvPr/>
        </p:nvSpPr>
        <p:spPr>
          <a:xfrm>
            <a:off x="1257514" y="720470"/>
            <a:ext cx="4799844" cy="3601044"/>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sp>
      <p:sp>
        <p:nvSpPr>
          <p:cNvPr id="145" name="Google Shape;145;g77c8c91207_13_87:notes"/>
          <p:cNvSpPr txBox="1">
            <a:spLocks noGrp="1"/>
          </p:cNvSpPr>
          <p:nvPr>
            <p:ph type="body" idx="1"/>
          </p:nvPr>
        </p:nvSpPr>
        <p:spPr>
          <a:xfrm>
            <a:off x="731000" y="4561154"/>
            <a:ext cx="5841300" cy="431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100" b="0" strike="noStrike">
              <a:solidFill>
                <a:srgbClr val="000000"/>
              </a:solidFill>
              <a:latin typeface="Times New Roman"/>
              <a:ea typeface="Times New Roman"/>
              <a:cs typeface="Times New Roman"/>
              <a:sym typeface="Times New Roman"/>
            </a:endParaRPr>
          </a:p>
        </p:txBody>
      </p:sp>
      <p:sp>
        <p:nvSpPr>
          <p:cNvPr id="146" name="Google Shape;146;g77c8c91207_13_8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6840" y="204660"/>
            <a:ext cx="8211900" cy="853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456840" y="1203390"/>
            <a:ext cx="8211900" cy="3390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800"/>
              <a:buNone/>
              <a:defRPr/>
            </a:lvl1pPr>
            <a:lvl2pPr lvl="1" algn="l" rtl="0">
              <a:spcBef>
                <a:spcPts val="1600"/>
              </a:spcBef>
              <a:spcAft>
                <a:spcPts val="0"/>
              </a:spcAft>
              <a:buSzPts val="1400"/>
              <a:buNone/>
              <a:defRPr/>
            </a:lvl2pPr>
            <a:lvl3pPr lvl="2" algn="l" rtl="0">
              <a:spcBef>
                <a:spcPts val="1600"/>
              </a:spcBef>
              <a:spcAft>
                <a:spcPts val="0"/>
              </a:spcAft>
              <a:buSzPts val="1400"/>
              <a:buNone/>
              <a:defRPr/>
            </a:lvl3pPr>
            <a:lvl4pPr lvl="3" algn="l" rtl="0">
              <a:spcBef>
                <a:spcPts val="1600"/>
              </a:spcBef>
              <a:spcAft>
                <a:spcPts val="0"/>
              </a:spcAft>
              <a:buSzPts val="1400"/>
              <a:buNone/>
              <a:defRPr/>
            </a:lvl4pPr>
            <a:lvl5pPr lvl="4" algn="l" rtl="0">
              <a:spcBef>
                <a:spcPts val="1600"/>
              </a:spcBef>
              <a:spcAft>
                <a:spcPts val="0"/>
              </a:spcAft>
              <a:buSzPts val="1400"/>
              <a:buNone/>
              <a:defRPr/>
            </a:lvl5pPr>
            <a:lvl6pPr lvl="5" algn="l" rtl="0">
              <a:spcBef>
                <a:spcPts val="1600"/>
              </a:spcBef>
              <a:spcAft>
                <a:spcPts val="0"/>
              </a:spcAft>
              <a:buSzPts val="1400"/>
              <a:buNone/>
              <a:defRPr/>
            </a:lvl6pPr>
            <a:lvl7pPr lvl="6" algn="l" rtl="0">
              <a:spcBef>
                <a:spcPts val="1600"/>
              </a:spcBef>
              <a:spcAft>
                <a:spcPts val="0"/>
              </a:spcAft>
              <a:buSzPts val="1400"/>
              <a:buNone/>
              <a:defRPr/>
            </a:lvl7pPr>
            <a:lvl8pPr lvl="7" algn="l" rtl="0">
              <a:spcBef>
                <a:spcPts val="1600"/>
              </a:spcBef>
              <a:spcAft>
                <a:spcPts val="0"/>
              </a:spcAft>
              <a:buSzPts val="1400"/>
              <a:buNone/>
              <a:defRPr/>
            </a:lvl8pPr>
            <a:lvl9pPr lvl="8" algn="l"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lumMod val="5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rcid.org/0000-0002-1526-086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s://scholar.google.com.au/citations?hl=en&amp;user=-Z9rgsQAAAAJ&amp;view_op=list_works&amp;sortby=pubdat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twitter.com/dasaptaerwin"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derwinirawan.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dasaptaerwin.net/wp/2020/05/nasional-vs-internasional.html"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github.com/dasaptaerwin/webinar-psl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5388800" y="152400"/>
            <a:ext cx="3443400" cy="22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rgbClr val="F3F3F3"/>
                </a:solidFill>
                <a:latin typeface="Josefin Sans"/>
                <a:ea typeface="Josefin Sans"/>
                <a:cs typeface="Josefin Sans"/>
                <a:sym typeface="Josefin Sans"/>
              </a:rPr>
              <a:t>Pengelolaan air tanah berbasis Cekungan Air Tanah (PSLH ITB seri webinar)</a:t>
            </a:r>
            <a:endParaRPr sz="2500">
              <a:solidFill>
                <a:srgbClr val="F3F3F3"/>
              </a:solidFill>
              <a:latin typeface="Josefin Sans"/>
              <a:ea typeface="Josefin Sans"/>
              <a:cs typeface="Josefin Sans"/>
              <a:sym typeface="Josefin Sans"/>
            </a:endParaRPr>
          </a:p>
        </p:txBody>
      </p:sp>
      <p:sp>
        <p:nvSpPr>
          <p:cNvPr id="58" name="Google Shape;58;p14"/>
          <p:cNvSpPr txBox="1">
            <a:spLocks noGrp="1"/>
          </p:cNvSpPr>
          <p:nvPr>
            <p:ph type="subTitle" idx="1"/>
          </p:nvPr>
        </p:nvSpPr>
        <p:spPr>
          <a:xfrm>
            <a:off x="5388900" y="4298500"/>
            <a:ext cx="3443400" cy="6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3F3F3"/>
                </a:solidFill>
                <a:latin typeface="Courier New"/>
                <a:ea typeface="Courier New"/>
                <a:cs typeface="Courier New"/>
                <a:sym typeface="Courier New"/>
              </a:rPr>
              <a:t>Dasapta Erwin Irawan (</a:t>
            </a:r>
            <a:r>
              <a:rPr lang="en" sz="1000" u="sng">
                <a:solidFill>
                  <a:srgbClr val="FFFF00"/>
                </a:solidFill>
                <a:latin typeface="Courier New"/>
                <a:ea typeface="Courier New"/>
                <a:cs typeface="Courier New"/>
                <a:sym typeface="Courier New"/>
                <a:hlinkClick r:id="rId3"/>
              </a:rPr>
              <a:t>ORCID</a:t>
            </a:r>
            <a:r>
              <a:rPr lang="en" sz="1000">
                <a:solidFill>
                  <a:srgbClr val="F3F3F3"/>
                </a:solidFill>
                <a:latin typeface="Courier New"/>
                <a:ea typeface="Courier New"/>
                <a:cs typeface="Courier New"/>
                <a:sym typeface="Courier New"/>
              </a:rPr>
              <a:t>) dan Deny Juanda Puradimaja (</a:t>
            </a:r>
            <a:r>
              <a:rPr lang="en" sz="1000" u="sng">
                <a:solidFill>
                  <a:srgbClr val="FFFF00"/>
                </a:solidFill>
                <a:latin typeface="Courier New"/>
                <a:ea typeface="Courier New"/>
                <a:cs typeface="Courier New"/>
                <a:sym typeface="Courier New"/>
                <a:hlinkClick r:id="rId4"/>
              </a:rPr>
              <a:t>G. Scholar</a:t>
            </a:r>
            <a:r>
              <a:rPr lang="en" sz="1000">
                <a:solidFill>
                  <a:srgbClr val="F3F3F3"/>
                </a:solidFill>
                <a:latin typeface="Courier New"/>
                <a:ea typeface="Courier New"/>
                <a:cs typeface="Courier New"/>
                <a:sym typeface="Courier New"/>
              </a:rPr>
              <a:t>) | </a:t>
            </a:r>
            <a:endParaRPr sz="1000">
              <a:solidFill>
                <a:srgbClr val="F3F3F3"/>
              </a:solidFill>
              <a:latin typeface="Courier New"/>
              <a:ea typeface="Courier New"/>
              <a:cs typeface="Courier New"/>
              <a:sym typeface="Courier New"/>
            </a:endParaRPr>
          </a:p>
          <a:p>
            <a:pPr marL="0" lvl="0" indent="0" algn="l" rtl="0">
              <a:spcBef>
                <a:spcPts val="0"/>
              </a:spcBef>
              <a:spcAft>
                <a:spcPts val="0"/>
              </a:spcAft>
              <a:buNone/>
            </a:pPr>
            <a:r>
              <a:rPr lang="en" sz="1000">
                <a:solidFill>
                  <a:srgbClr val="F3F3F3"/>
                </a:solidFill>
                <a:latin typeface="Courier New"/>
                <a:ea typeface="Courier New"/>
                <a:cs typeface="Courier New"/>
                <a:sym typeface="Courier New"/>
              </a:rPr>
              <a:t>Institut Teknologi Bandung </a:t>
            </a:r>
            <a:endParaRPr sz="1000">
              <a:solidFill>
                <a:srgbClr val="F3F3F3"/>
              </a:solidFill>
              <a:latin typeface="Courier New"/>
              <a:ea typeface="Courier New"/>
              <a:cs typeface="Courier New"/>
              <a:sym typeface="Courier New"/>
            </a:endParaRPr>
          </a:p>
          <a:p>
            <a:pPr marL="0" lvl="0" indent="0" algn="l" rtl="0">
              <a:spcBef>
                <a:spcPts val="0"/>
              </a:spcBef>
              <a:spcAft>
                <a:spcPts val="0"/>
              </a:spcAft>
              <a:buNone/>
            </a:pPr>
            <a:endParaRPr sz="1000">
              <a:solidFill>
                <a:srgbClr val="F3F3F3"/>
              </a:solidFill>
              <a:latin typeface="Courier New"/>
              <a:ea typeface="Courier New"/>
              <a:cs typeface="Courier New"/>
              <a:sym typeface="Courier New"/>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60" name="Google Shape;60;p14"/>
          <p:cNvPicPr preferRelativeResize="0"/>
          <p:nvPr/>
        </p:nvPicPr>
        <p:blipFill rotWithShape="1">
          <a:blip r:embed="rId5">
            <a:alphaModFix/>
          </a:blip>
          <a:srcRect l="2369" t="5705" r="20931" b="3012"/>
          <a:stretch/>
        </p:blipFill>
        <p:spPr>
          <a:xfrm>
            <a:off x="5490125" y="3935575"/>
            <a:ext cx="868950" cy="362925"/>
          </a:xfrm>
          <a:prstGeom prst="rect">
            <a:avLst/>
          </a:prstGeom>
          <a:noFill/>
          <a:ln>
            <a:noFill/>
          </a:ln>
        </p:spPr>
      </p:pic>
      <p:pic>
        <p:nvPicPr>
          <p:cNvPr id="61" name="Google Shape;61;p14"/>
          <p:cNvPicPr preferRelativeResize="0"/>
          <p:nvPr/>
        </p:nvPicPr>
        <p:blipFill>
          <a:blip r:embed="rId6">
            <a:alphaModFix/>
          </a:blip>
          <a:stretch>
            <a:fillRect/>
          </a:stretch>
        </p:blipFill>
        <p:spPr>
          <a:xfrm>
            <a:off x="119525" y="119500"/>
            <a:ext cx="4838701"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23"/>
          <p:cNvSpPr/>
          <p:nvPr/>
        </p:nvSpPr>
        <p:spPr>
          <a:xfrm>
            <a:off x="423931" y="89703"/>
            <a:ext cx="8229600" cy="5869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r>
              <a:rPr lang="en" sz="2800" b="1" u="sng" strike="noStrike">
                <a:solidFill>
                  <a:srgbClr val="000000"/>
                </a:solidFill>
                <a:latin typeface="Arial"/>
                <a:ea typeface="Arial"/>
                <a:cs typeface="Arial"/>
                <a:sym typeface="Arial"/>
              </a:rPr>
              <a:t>Sistem Cekungan Airtanah DKI Jakarta</a:t>
            </a:r>
            <a:endParaRPr sz="2800" b="0" u="sng" strike="noStrike">
              <a:solidFill>
                <a:srgbClr val="FFFFFF"/>
              </a:solidFill>
              <a:latin typeface="Arial"/>
              <a:ea typeface="Arial"/>
              <a:cs typeface="Arial"/>
              <a:sym typeface="Arial"/>
            </a:endParaRPr>
          </a:p>
        </p:txBody>
      </p:sp>
      <p:pic>
        <p:nvPicPr>
          <p:cNvPr id="182" name="Google Shape;182;p23"/>
          <p:cNvPicPr preferRelativeResize="0"/>
          <p:nvPr/>
        </p:nvPicPr>
        <p:blipFill rotWithShape="1">
          <a:blip r:embed="rId3">
            <a:alphaModFix/>
          </a:blip>
          <a:srcRect/>
          <a:stretch/>
        </p:blipFill>
        <p:spPr>
          <a:xfrm>
            <a:off x="2634120" y="1701060"/>
            <a:ext cx="5130539" cy="3348270"/>
          </a:xfrm>
          <a:prstGeom prst="rect">
            <a:avLst/>
          </a:prstGeom>
          <a:noFill/>
          <a:ln>
            <a:noFill/>
          </a:ln>
        </p:spPr>
      </p:pic>
      <p:sp>
        <p:nvSpPr>
          <p:cNvPr id="183" name="Google Shape;183;p23"/>
          <p:cNvSpPr/>
          <p:nvPr/>
        </p:nvSpPr>
        <p:spPr>
          <a:xfrm>
            <a:off x="5798160" y="3158520"/>
            <a:ext cx="507960" cy="108270"/>
          </a:xfrm>
          <a:custGeom>
            <a:avLst/>
            <a:gdLst/>
            <a:ahLst/>
            <a:cxnLst/>
            <a:rect l="l" t="t" r="r" b="b"/>
            <a:pathLst>
              <a:path w="320" h="91" extrusionOk="0">
                <a:moveTo>
                  <a:pt x="0" y="46"/>
                </a:moveTo>
                <a:lnTo>
                  <a:pt x="146" y="0"/>
                </a:lnTo>
                <a:lnTo>
                  <a:pt x="320" y="46"/>
                </a:lnTo>
                <a:lnTo>
                  <a:pt x="237" y="91"/>
                </a:lnTo>
                <a:lnTo>
                  <a:pt x="91" y="91"/>
                </a:lnTo>
                <a:lnTo>
                  <a:pt x="0" y="46"/>
                </a:lnTo>
                <a:close/>
              </a:path>
            </a:pathLst>
          </a:custGeom>
          <a:solidFill>
            <a:srgbClr val="CC6600"/>
          </a:solidFill>
          <a:ln>
            <a:noFill/>
          </a:ln>
        </p:spPr>
      </p:sp>
      <p:sp>
        <p:nvSpPr>
          <p:cNvPr id="184" name="Google Shape;184;p23"/>
          <p:cNvSpPr/>
          <p:nvPr/>
        </p:nvSpPr>
        <p:spPr>
          <a:xfrm>
            <a:off x="4003239" y="2484999"/>
            <a:ext cx="4374240" cy="703356"/>
          </a:xfrm>
          <a:custGeom>
            <a:avLst/>
            <a:gdLst/>
            <a:ahLst/>
            <a:cxnLst/>
            <a:rect l="l" t="t" r="r" b="b"/>
            <a:pathLst>
              <a:path w="3022" h="648" extrusionOk="0">
                <a:moveTo>
                  <a:pt x="0" y="566"/>
                </a:moveTo>
                <a:lnTo>
                  <a:pt x="1478" y="0"/>
                </a:lnTo>
                <a:lnTo>
                  <a:pt x="3022" y="648"/>
                </a:lnTo>
              </a:path>
            </a:pathLst>
          </a:custGeom>
          <a:noFill/>
          <a:ln w="28425" cap="flat" cmpd="sng">
            <a:solidFill>
              <a:srgbClr val="000000"/>
            </a:solidFill>
            <a:prstDash val="solid"/>
            <a:round/>
            <a:headEnd type="none" w="sm" len="sm"/>
            <a:tailEnd type="none" w="sm" len="sm"/>
          </a:ln>
        </p:spPr>
      </p:sp>
      <p:cxnSp>
        <p:nvCxnSpPr>
          <p:cNvPr id="185" name="Google Shape;185;p23"/>
          <p:cNvCxnSpPr/>
          <p:nvPr/>
        </p:nvCxnSpPr>
        <p:spPr>
          <a:xfrm flipH="1">
            <a:off x="6122220" y="2304780"/>
            <a:ext cx="1164900" cy="857400"/>
          </a:xfrm>
          <a:prstGeom prst="straightConnector1">
            <a:avLst/>
          </a:prstGeom>
          <a:noFill/>
          <a:ln w="28425" cap="flat" cmpd="sng">
            <a:solidFill>
              <a:srgbClr val="000000"/>
            </a:solidFill>
            <a:prstDash val="solid"/>
            <a:miter lim="8000"/>
            <a:headEnd type="none" w="sm" len="sm"/>
            <a:tailEnd type="triangle" w="med" len="med"/>
          </a:ln>
        </p:spPr>
      </p:cxnSp>
      <p:sp>
        <p:nvSpPr>
          <p:cNvPr id="186" name="Google Shape;186;p23"/>
          <p:cNvSpPr/>
          <p:nvPr/>
        </p:nvSpPr>
        <p:spPr>
          <a:xfrm>
            <a:off x="7174440" y="1863060"/>
            <a:ext cx="1815858" cy="68769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Contoh kasus</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Kawasan Plasa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Senayan</a:t>
            </a:r>
            <a:endParaRPr sz="1800" b="0" strike="noStrike">
              <a:solidFill>
                <a:srgbClr val="FFFFFF"/>
              </a:solidFill>
              <a:latin typeface="Arial"/>
              <a:ea typeface="Arial"/>
              <a:cs typeface="Arial"/>
              <a:sym typeface="Arial"/>
            </a:endParaRPr>
          </a:p>
        </p:txBody>
      </p:sp>
      <p:pic>
        <p:nvPicPr>
          <p:cNvPr id="187" name="Google Shape;187;p23"/>
          <p:cNvPicPr preferRelativeResize="0"/>
          <p:nvPr/>
        </p:nvPicPr>
        <p:blipFill rotWithShape="1">
          <a:blip r:embed="rId4">
            <a:alphaModFix/>
          </a:blip>
          <a:srcRect/>
          <a:stretch/>
        </p:blipFill>
        <p:spPr>
          <a:xfrm>
            <a:off x="542174" y="1356249"/>
            <a:ext cx="1819672" cy="1121735"/>
          </a:xfrm>
          <a:prstGeom prst="rect">
            <a:avLst/>
          </a:prstGeom>
          <a:noFill/>
          <a:ln>
            <a:noFill/>
          </a:ln>
        </p:spPr>
      </p:pic>
      <p:sp>
        <p:nvSpPr>
          <p:cNvPr id="188" name="Google Shape;188;p23"/>
          <p:cNvSpPr/>
          <p:nvPr/>
        </p:nvSpPr>
        <p:spPr>
          <a:xfrm>
            <a:off x="423931" y="766792"/>
            <a:ext cx="4806000" cy="4819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600" b="1" strike="noStrike">
                <a:solidFill>
                  <a:srgbClr val="000000"/>
                </a:solidFill>
                <a:latin typeface="Arial"/>
                <a:ea typeface="Arial"/>
                <a:cs typeface="Arial"/>
                <a:sym typeface="Arial"/>
              </a:rPr>
              <a:t>Ilustrasi Tabel perhitungan Water Balance </a:t>
            </a:r>
            <a:endParaRPr sz="16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600" b="1" strike="noStrike">
                <a:solidFill>
                  <a:srgbClr val="000000"/>
                </a:solidFill>
                <a:latin typeface="Arial"/>
                <a:ea typeface="Arial"/>
                <a:cs typeface="Arial"/>
                <a:sym typeface="Arial"/>
              </a:rPr>
              <a:t>Skala Cekungan Airtanah</a:t>
            </a:r>
            <a:endParaRPr sz="1600" b="0" strike="noStrike">
              <a:solidFill>
                <a:srgbClr val="FFFFFF"/>
              </a:solidFill>
              <a:latin typeface="Arial"/>
              <a:ea typeface="Arial"/>
              <a:cs typeface="Arial"/>
              <a:sym typeface="Arial"/>
            </a:endParaRPr>
          </a:p>
        </p:txBody>
      </p:sp>
      <p:sp>
        <p:nvSpPr>
          <p:cNvPr id="189" name="Google Shape;189;p23"/>
          <p:cNvSpPr/>
          <p:nvPr/>
        </p:nvSpPr>
        <p:spPr>
          <a:xfrm>
            <a:off x="431930" y="2484999"/>
            <a:ext cx="2040160" cy="4819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Ilustrasi Tabel perhitungan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Water Budget Skala Cekungan Airtanah</a:t>
            </a:r>
            <a:endParaRPr sz="1800" b="0" strike="noStrike">
              <a:solidFill>
                <a:srgbClr val="FFFFFF"/>
              </a:solidFill>
              <a:latin typeface="Arial"/>
              <a:ea typeface="Arial"/>
              <a:cs typeface="Arial"/>
              <a:sym typeface="Arial"/>
            </a:endParaRPr>
          </a:p>
        </p:txBody>
      </p:sp>
      <p:sp>
        <p:nvSpPr>
          <p:cNvPr id="190" name="Google Shape;190;p23"/>
          <p:cNvSpPr/>
          <p:nvPr/>
        </p:nvSpPr>
        <p:spPr>
          <a:xfrm>
            <a:off x="423931" y="4004814"/>
            <a:ext cx="2549178" cy="8005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Water demand = potensi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water supply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(air permukaan, air hujan,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airtanah)‏</a:t>
            </a:r>
            <a:endParaRPr b="0"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p:nvSpPr>
          <p:cNvPr id="196" name="Google Shape;196;p24"/>
          <p:cNvSpPr/>
          <p:nvPr/>
        </p:nvSpPr>
        <p:spPr>
          <a:xfrm>
            <a:off x="397560" y="15953"/>
            <a:ext cx="8256600" cy="6191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r>
              <a:rPr lang="en" sz="2000" b="1" strike="noStrike">
                <a:solidFill>
                  <a:srgbClr val="000000"/>
                </a:solidFill>
                <a:latin typeface="Arial"/>
                <a:ea typeface="Arial"/>
                <a:cs typeface="Arial"/>
                <a:sym typeface="Arial"/>
              </a:rPr>
              <a:t>Ilustrasi Water Budget: </a:t>
            </a:r>
            <a:endParaRPr sz="20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2000" b="1" u="sng" strike="noStrike">
                <a:solidFill>
                  <a:srgbClr val="000000"/>
                </a:solidFill>
                <a:latin typeface="Arial"/>
                <a:ea typeface="Arial"/>
                <a:cs typeface="Arial"/>
                <a:sym typeface="Arial"/>
              </a:rPr>
              <a:t>Diagram Blok Kawasan Senayan Kondisi Sebelum Terbangun</a:t>
            </a:r>
            <a:endParaRPr sz="2000" b="0" u="sng" strike="noStrike">
              <a:solidFill>
                <a:srgbClr val="FFFFFF"/>
              </a:solidFill>
              <a:latin typeface="Arial"/>
              <a:ea typeface="Arial"/>
              <a:cs typeface="Arial"/>
              <a:sym typeface="Arial"/>
            </a:endParaRPr>
          </a:p>
        </p:txBody>
      </p:sp>
      <p:sp>
        <p:nvSpPr>
          <p:cNvPr id="197" name="Google Shape;197;p24"/>
          <p:cNvSpPr/>
          <p:nvPr/>
        </p:nvSpPr>
        <p:spPr>
          <a:xfrm>
            <a:off x="2031840" y="1899180"/>
            <a:ext cx="7004160" cy="2345492"/>
          </a:xfrm>
          <a:custGeom>
            <a:avLst/>
            <a:gdLst/>
            <a:ahLst/>
            <a:cxnLst/>
            <a:rect l="l" t="t" r="r" b="b"/>
            <a:pathLst>
              <a:path w="4412" h="1970" extrusionOk="0">
                <a:moveTo>
                  <a:pt x="0" y="1968"/>
                </a:moveTo>
                <a:lnTo>
                  <a:pt x="1943" y="0"/>
                </a:lnTo>
                <a:lnTo>
                  <a:pt x="3870" y="0"/>
                </a:lnTo>
                <a:lnTo>
                  <a:pt x="4412" y="1263"/>
                </a:lnTo>
                <a:lnTo>
                  <a:pt x="1630" y="1970"/>
                </a:lnTo>
                <a:lnTo>
                  <a:pt x="0" y="1968"/>
                </a:lnTo>
                <a:close/>
              </a:path>
            </a:pathLst>
          </a:custGeom>
          <a:solidFill>
            <a:srgbClr val="996600"/>
          </a:solidFill>
          <a:ln w="9525" cap="flat" cmpd="sng">
            <a:solidFill>
              <a:srgbClr val="000000"/>
            </a:solidFill>
            <a:prstDash val="solid"/>
            <a:round/>
            <a:headEnd type="none" w="sm" len="sm"/>
            <a:tailEnd type="none" w="sm" len="sm"/>
          </a:ln>
        </p:spPr>
      </p:sp>
      <p:sp>
        <p:nvSpPr>
          <p:cNvPr id="198" name="Google Shape;198;p24"/>
          <p:cNvSpPr/>
          <p:nvPr/>
        </p:nvSpPr>
        <p:spPr>
          <a:xfrm>
            <a:off x="2025720" y="4242240"/>
            <a:ext cx="2590500" cy="808500"/>
          </a:xfrm>
          <a:prstGeom prst="rect">
            <a:avLst/>
          </a:prstGeom>
          <a:solidFill>
            <a:srgbClr val="FFFF99"/>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608360" y="3384990"/>
            <a:ext cx="4427642" cy="1671567"/>
          </a:xfrm>
          <a:custGeom>
            <a:avLst/>
            <a:gdLst/>
            <a:ahLst/>
            <a:cxnLst/>
            <a:rect l="l" t="t" r="r" b="b"/>
            <a:pathLst>
              <a:path w="2789" h="1404" extrusionOk="0">
                <a:moveTo>
                  <a:pt x="0" y="1404"/>
                </a:moveTo>
                <a:lnTo>
                  <a:pt x="0" y="715"/>
                </a:lnTo>
                <a:lnTo>
                  <a:pt x="2789" y="0"/>
                </a:lnTo>
                <a:lnTo>
                  <a:pt x="2770" y="634"/>
                </a:lnTo>
                <a:lnTo>
                  <a:pt x="0" y="1404"/>
                </a:lnTo>
                <a:close/>
              </a:path>
            </a:pathLst>
          </a:custGeom>
          <a:solidFill>
            <a:srgbClr val="FFFF99"/>
          </a:solidFill>
          <a:ln w="9525" cap="flat" cmpd="sng">
            <a:solidFill>
              <a:srgbClr val="000000"/>
            </a:solidFill>
            <a:prstDash val="solid"/>
            <a:round/>
            <a:headEnd type="none" w="sm" len="sm"/>
            <a:tailEnd type="none" w="sm" len="sm"/>
          </a:ln>
        </p:spPr>
      </p:sp>
      <p:sp>
        <p:nvSpPr>
          <p:cNvPr id="200" name="Google Shape;200;p24"/>
          <p:cNvSpPr/>
          <p:nvPr/>
        </p:nvSpPr>
        <p:spPr>
          <a:xfrm>
            <a:off x="2033640" y="4656420"/>
            <a:ext cx="2563922" cy="239490"/>
          </a:xfrm>
          <a:custGeom>
            <a:avLst/>
            <a:gdLst/>
            <a:ahLst/>
            <a:cxnLst/>
            <a:rect l="l" t="t" r="r" b="b"/>
            <a:pathLst>
              <a:path w="1615" h="201" extrusionOk="0">
                <a:moveTo>
                  <a:pt x="0" y="16"/>
                </a:moveTo>
                <a:lnTo>
                  <a:pt x="185" y="9"/>
                </a:lnTo>
                <a:lnTo>
                  <a:pt x="458" y="0"/>
                </a:lnTo>
                <a:lnTo>
                  <a:pt x="719" y="38"/>
                </a:lnTo>
                <a:lnTo>
                  <a:pt x="946" y="16"/>
                </a:lnTo>
                <a:lnTo>
                  <a:pt x="1152" y="31"/>
                </a:lnTo>
                <a:lnTo>
                  <a:pt x="1394" y="9"/>
                </a:lnTo>
                <a:lnTo>
                  <a:pt x="1615" y="36"/>
                </a:lnTo>
                <a:lnTo>
                  <a:pt x="1615" y="201"/>
                </a:lnTo>
                <a:lnTo>
                  <a:pt x="1387" y="166"/>
                </a:lnTo>
                <a:lnTo>
                  <a:pt x="1138" y="194"/>
                </a:lnTo>
                <a:lnTo>
                  <a:pt x="932" y="194"/>
                </a:lnTo>
                <a:lnTo>
                  <a:pt x="683" y="201"/>
                </a:lnTo>
                <a:lnTo>
                  <a:pt x="437" y="192"/>
                </a:lnTo>
                <a:lnTo>
                  <a:pt x="204" y="192"/>
                </a:lnTo>
                <a:lnTo>
                  <a:pt x="0" y="171"/>
                </a:lnTo>
                <a:lnTo>
                  <a:pt x="0" y="16"/>
                </a:lnTo>
                <a:close/>
              </a:path>
            </a:pathLst>
          </a:custGeom>
          <a:solidFill>
            <a:srgbClr val="009999"/>
          </a:solidFill>
          <a:ln>
            <a:noFill/>
          </a:ln>
        </p:spPr>
      </p:sp>
      <p:sp>
        <p:nvSpPr>
          <p:cNvPr id="201" name="Google Shape;201;p24"/>
          <p:cNvSpPr/>
          <p:nvPr/>
        </p:nvSpPr>
        <p:spPr>
          <a:xfrm>
            <a:off x="4619520" y="3787290"/>
            <a:ext cx="4391281" cy="1100251"/>
          </a:xfrm>
          <a:custGeom>
            <a:avLst/>
            <a:gdLst/>
            <a:ahLst/>
            <a:cxnLst/>
            <a:rect l="l" t="t" r="r" b="b"/>
            <a:pathLst>
              <a:path w="2766" h="924" extrusionOk="0">
                <a:moveTo>
                  <a:pt x="0" y="924"/>
                </a:moveTo>
                <a:lnTo>
                  <a:pt x="220" y="860"/>
                </a:lnTo>
                <a:lnTo>
                  <a:pt x="441" y="775"/>
                </a:lnTo>
                <a:lnTo>
                  <a:pt x="675" y="732"/>
                </a:lnTo>
                <a:lnTo>
                  <a:pt x="924" y="640"/>
                </a:lnTo>
                <a:lnTo>
                  <a:pt x="1244" y="569"/>
                </a:lnTo>
                <a:lnTo>
                  <a:pt x="1493" y="462"/>
                </a:lnTo>
                <a:lnTo>
                  <a:pt x="1742" y="419"/>
                </a:lnTo>
                <a:lnTo>
                  <a:pt x="1991" y="377"/>
                </a:lnTo>
                <a:lnTo>
                  <a:pt x="2261" y="306"/>
                </a:lnTo>
                <a:lnTo>
                  <a:pt x="2467" y="249"/>
                </a:lnTo>
                <a:lnTo>
                  <a:pt x="2758" y="176"/>
                </a:lnTo>
                <a:lnTo>
                  <a:pt x="2766" y="0"/>
                </a:lnTo>
                <a:lnTo>
                  <a:pt x="2453" y="99"/>
                </a:lnTo>
                <a:lnTo>
                  <a:pt x="2218" y="163"/>
                </a:lnTo>
                <a:lnTo>
                  <a:pt x="1955" y="249"/>
                </a:lnTo>
                <a:lnTo>
                  <a:pt x="1728" y="298"/>
                </a:lnTo>
                <a:lnTo>
                  <a:pt x="1472" y="355"/>
                </a:lnTo>
                <a:lnTo>
                  <a:pt x="1230" y="448"/>
                </a:lnTo>
                <a:lnTo>
                  <a:pt x="931" y="512"/>
                </a:lnTo>
                <a:lnTo>
                  <a:pt x="661" y="597"/>
                </a:lnTo>
                <a:lnTo>
                  <a:pt x="405" y="633"/>
                </a:lnTo>
                <a:lnTo>
                  <a:pt x="192" y="718"/>
                </a:lnTo>
                <a:lnTo>
                  <a:pt x="0" y="761"/>
                </a:lnTo>
                <a:lnTo>
                  <a:pt x="0" y="924"/>
                </a:lnTo>
                <a:close/>
              </a:path>
            </a:pathLst>
          </a:custGeom>
          <a:solidFill>
            <a:srgbClr val="009999"/>
          </a:solidFill>
          <a:ln>
            <a:noFill/>
          </a:ln>
        </p:spPr>
      </p:sp>
      <p:sp>
        <p:nvSpPr>
          <p:cNvPr id="202" name="Google Shape;202;p24"/>
          <p:cNvSpPr/>
          <p:nvPr/>
        </p:nvSpPr>
        <p:spPr>
          <a:xfrm>
            <a:off x="2068560" y="4363740"/>
            <a:ext cx="1817639" cy="147420"/>
          </a:xfrm>
          <a:custGeom>
            <a:avLst/>
            <a:gdLst/>
            <a:ahLst/>
            <a:cxnLst/>
            <a:rect l="l" t="t" r="r" b="b"/>
            <a:pathLst>
              <a:path w="1145" h="124" extrusionOk="0">
                <a:moveTo>
                  <a:pt x="0" y="49"/>
                </a:moveTo>
                <a:lnTo>
                  <a:pt x="334" y="0"/>
                </a:lnTo>
                <a:lnTo>
                  <a:pt x="583" y="7"/>
                </a:lnTo>
                <a:lnTo>
                  <a:pt x="905" y="28"/>
                </a:lnTo>
                <a:lnTo>
                  <a:pt x="1145" y="76"/>
                </a:lnTo>
                <a:lnTo>
                  <a:pt x="665" y="124"/>
                </a:lnTo>
                <a:lnTo>
                  <a:pt x="263" y="99"/>
                </a:lnTo>
                <a:lnTo>
                  <a:pt x="0" y="49"/>
                </a:lnTo>
                <a:close/>
              </a:path>
            </a:pathLst>
          </a:custGeom>
          <a:solidFill>
            <a:srgbClr val="009999"/>
          </a:solidFill>
          <a:ln>
            <a:noFill/>
          </a:ln>
        </p:spPr>
      </p:sp>
      <p:sp>
        <p:nvSpPr>
          <p:cNvPr id="203" name="Google Shape;203;p24"/>
          <p:cNvSpPr/>
          <p:nvPr/>
        </p:nvSpPr>
        <p:spPr>
          <a:xfrm>
            <a:off x="3930480" y="4396950"/>
            <a:ext cx="677880" cy="152550"/>
          </a:xfrm>
          <a:custGeom>
            <a:avLst/>
            <a:gdLst/>
            <a:ahLst/>
            <a:cxnLst/>
            <a:rect l="l" t="t" r="r" b="b"/>
            <a:pathLst>
              <a:path w="427" h="128" extrusionOk="0">
                <a:moveTo>
                  <a:pt x="0" y="89"/>
                </a:moveTo>
                <a:lnTo>
                  <a:pt x="327" y="7"/>
                </a:lnTo>
                <a:lnTo>
                  <a:pt x="420" y="0"/>
                </a:lnTo>
                <a:lnTo>
                  <a:pt x="427" y="128"/>
                </a:lnTo>
                <a:lnTo>
                  <a:pt x="164" y="107"/>
                </a:lnTo>
                <a:lnTo>
                  <a:pt x="0" y="89"/>
                </a:lnTo>
                <a:close/>
              </a:path>
            </a:pathLst>
          </a:custGeom>
          <a:solidFill>
            <a:srgbClr val="009999"/>
          </a:solidFill>
          <a:ln>
            <a:noFill/>
          </a:ln>
        </p:spPr>
      </p:sp>
      <p:sp>
        <p:nvSpPr>
          <p:cNvPr id="204" name="Google Shape;204;p24"/>
          <p:cNvSpPr/>
          <p:nvPr/>
        </p:nvSpPr>
        <p:spPr>
          <a:xfrm>
            <a:off x="4616280" y="4295700"/>
            <a:ext cx="703440" cy="254880"/>
          </a:xfrm>
          <a:custGeom>
            <a:avLst/>
            <a:gdLst/>
            <a:ahLst/>
            <a:cxnLst/>
            <a:rect l="l" t="t" r="r" b="b"/>
            <a:pathLst>
              <a:path w="443" h="214" extrusionOk="0">
                <a:moveTo>
                  <a:pt x="0" y="85"/>
                </a:moveTo>
                <a:lnTo>
                  <a:pt x="201" y="28"/>
                </a:lnTo>
                <a:lnTo>
                  <a:pt x="443" y="0"/>
                </a:lnTo>
                <a:lnTo>
                  <a:pt x="194" y="121"/>
                </a:lnTo>
                <a:lnTo>
                  <a:pt x="0" y="214"/>
                </a:lnTo>
                <a:lnTo>
                  <a:pt x="0" y="85"/>
                </a:lnTo>
                <a:close/>
              </a:path>
            </a:pathLst>
          </a:custGeom>
          <a:solidFill>
            <a:srgbClr val="009999"/>
          </a:solidFill>
          <a:ln>
            <a:noFill/>
          </a:ln>
        </p:spPr>
      </p:sp>
      <p:sp>
        <p:nvSpPr>
          <p:cNvPr id="205" name="Google Shape;205;p24"/>
          <p:cNvSpPr/>
          <p:nvPr/>
        </p:nvSpPr>
        <p:spPr>
          <a:xfrm>
            <a:off x="5302080" y="3899340"/>
            <a:ext cx="1676519" cy="359640"/>
          </a:xfrm>
          <a:custGeom>
            <a:avLst/>
            <a:gdLst/>
            <a:ahLst/>
            <a:cxnLst/>
            <a:rect l="l" t="t" r="r" b="b"/>
            <a:pathLst>
              <a:path w="1056" h="302" extrusionOk="0">
                <a:moveTo>
                  <a:pt x="0" y="302"/>
                </a:moveTo>
                <a:lnTo>
                  <a:pt x="278" y="188"/>
                </a:lnTo>
                <a:lnTo>
                  <a:pt x="561" y="102"/>
                </a:lnTo>
                <a:lnTo>
                  <a:pt x="857" y="40"/>
                </a:lnTo>
                <a:lnTo>
                  <a:pt x="1056" y="0"/>
                </a:lnTo>
                <a:lnTo>
                  <a:pt x="754" y="154"/>
                </a:lnTo>
                <a:lnTo>
                  <a:pt x="581" y="216"/>
                </a:lnTo>
                <a:lnTo>
                  <a:pt x="370" y="259"/>
                </a:lnTo>
                <a:lnTo>
                  <a:pt x="0" y="302"/>
                </a:lnTo>
                <a:close/>
              </a:path>
            </a:pathLst>
          </a:custGeom>
          <a:solidFill>
            <a:srgbClr val="009999"/>
          </a:solidFill>
          <a:ln>
            <a:noFill/>
          </a:ln>
        </p:spPr>
      </p:sp>
      <p:sp>
        <p:nvSpPr>
          <p:cNvPr id="206" name="Google Shape;206;p24"/>
          <p:cNvSpPr/>
          <p:nvPr/>
        </p:nvSpPr>
        <p:spPr>
          <a:xfrm>
            <a:off x="7740720" y="3464640"/>
            <a:ext cx="1287359" cy="320490"/>
          </a:xfrm>
          <a:custGeom>
            <a:avLst/>
            <a:gdLst/>
            <a:ahLst/>
            <a:cxnLst/>
            <a:rect l="l" t="t" r="r" b="b"/>
            <a:pathLst>
              <a:path w="811" h="269" extrusionOk="0">
                <a:moveTo>
                  <a:pt x="0" y="269"/>
                </a:moveTo>
                <a:lnTo>
                  <a:pt x="346" y="144"/>
                </a:lnTo>
                <a:lnTo>
                  <a:pt x="581" y="67"/>
                </a:lnTo>
                <a:lnTo>
                  <a:pt x="811" y="0"/>
                </a:lnTo>
                <a:lnTo>
                  <a:pt x="806" y="149"/>
                </a:lnTo>
                <a:lnTo>
                  <a:pt x="566" y="197"/>
                </a:lnTo>
                <a:lnTo>
                  <a:pt x="235" y="250"/>
                </a:lnTo>
                <a:lnTo>
                  <a:pt x="0" y="269"/>
                </a:lnTo>
                <a:close/>
              </a:path>
            </a:pathLst>
          </a:custGeom>
          <a:solidFill>
            <a:srgbClr val="009999"/>
          </a:solidFill>
          <a:ln>
            <a:noFill/>
          </a:ln>
        </p:spPr>
      </p:sp>
      <p:sp>
        <p:nvSpPr>
          <p:cNvPr id="207" name="Google Shape;207;p24"/>
          <p:cNvSpPr/>
          <p:nvPr/>
        </p:nvSpPr>
        <p:spPr>
          <a:xfrm>
            <a:off x="6902280" y="3837510"/>
            <a:ext cx="1171800" cy="208170"/>
          </a:xfrm>
          <a:custGeom>
            <a:avLst/>
            <a:gdLst/>
            <a:ahLst/>
            <a:cxnLst/>
            <a:rect l="l" t="t" r="r" b="b"/>
            <a:pathLst>
              <a:path w="738" h="175" extrusionOk="0">
                <a:moveTo>
                  <a:pt x="0" y="175"/>
                </a:moveTo>
                <a:lnTo>
                  <a:pt x="242" y="59"/>
                </a:lnTo>
                <a:lnTo>
                  <a:pt x="482" y="15"/>
                </a:lnTo>
                <a:lnTo>
                  <a:pt x="738" y="0"/>
                </a:lnTo>
                <a:lnTo>
                  <a:pt x="432" y="114"/>
                </a:lnTo>
                <a:lnTo>
                  <a:pt x="212" y="157"/>
                </a:lnTo>
                <a:lnTo>
                  <a:pt x="0" y="175"/>
                </a:lnTo>
                <a:close/>
              </a:path>
            </a:pathLst>
          </a:custGeom>
          <a:solidFill>
            <a:srgbClr val="009999"/>
          </a:solidFill>
          <a:ln>
            <a:noFill/>
          </a:ln>
        </p:spPr>
      </p:sp>
      <p:pic>
        <p:nvPicPr>
          <p:cNvPr id="208" name="Google Shape;208;p24"/>
          <p:cNvPicPr preferRelativeResize="0"/>
          <p:nvPr/>
        </p:nvPicPr>
        <p:blipFill rotWithShape="1">
          <a:blip r:embed="rId3">
            <a:alphaModFix/>
          </a:blip>
          <a:srcRect/>
          <a:stretch/>
        </p:blipFill>
        <p:spPr>
          <a:xfrm>
            <a:off x="534959" y="1038742"/>
            <a:ext cx="2031287" cy="1252185"/>
          </a:xfrm>
          <a:prstGeom prst="rect">
            <a:avLst/>
          </a:prstGeom>
          <a:noFill/>
          <a:ln>
            <a:noFill/>
          </a:ln>
        </p:spPr>
      </p:pic>
      <p:sp>
        <p:nvSpPr>
          <p:cNvPr id="209" name="Google Shape;209;p24"/>
          <p:cNvSpPr/>
          <p:nvPr/>
        </p:nvSpPr>
        <p:spPr>
          <a:xfrm>
            <a:off x="5006520" y="4206600"/>
            <a:ext cx="2515320" cy="2762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Ilustrasi sistem akifer</a:t>
            </a:r>
            <a:endParaRPr sz="1800" b="0" strike="noStrike">
              <a:solidFill>
                <a:srgbClr val="FFFFFF"/>
              </a:solidFill>
              <a:latin typeface="Arial"/>
              <a:ea typeface="Arial"/>
              <a:cs typeface="Arial"/>
              <a:sym typeface="Arial"/>
            </a:endParaRPr>
          </a:p>
        </p:txBody>
      </p:sp>
      <p:sp>
        <p:nvSpPr>
          <p:cNvPr id="210" name="Google Shape;210;p24"/>
          <p:cNvSpPr/>
          <p:nvPr/>
        </p:nvSpPr>
        <p:spPr>
          <a:xfrm>
            <a:off x="458418" y="656573"/>
            <a:ext cx="7214022" cy="34479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Ilustrasi Tabel perhitungan Water Balance air meteorik (</a:t>
            </a:r>
            <a:r>
              <a:rPr lang="en" sz="2400" b="1" strike="noStrike">
                <a:solidFill>
                  <a:srgbClr val="CC6600"/>
                </a:solidFill>
                <a:latin typeface="Arial"/>
                <a:ea typeface="Arial"/>
                <a:cs typeface="Arial"/>
                <a:sym typeface="Arial"/>
              </a:rPr>
              <a:t>Wbal0</a:t>
            </a:r>
            <a:r>
              <a:rPr lang="en" sz="1800" b="1" strike="noStrike">
                <a:solidFill>
                  <a:srgbClr val="000000"/>
                </a:solidFill>
                <a:latin typeface="Arial"/>
                <a:ea typeface="Arial"/>
                <a:cs typeface="Arial"/>
                <a:sym typeface="Arial"/>
              </a:rPr>
              <a:t>)‏</a:t>
            </a:r>
            <a:endParaRPr sz="1800" b="0" strike="noStrike">
              <a:solidFill>
                <a:srgbClr val="FFFFFF"/>
              </a:solidFill>
              <a:latin typeface="Arial"/>
              <a:ea typeface="Arial"/>
              <a:cs typeface="Arial"/>
              <a:sym typeface="Arial"/>
            </a:endParaRPr>
          </a:p>
        </p:txBody>
      </p:sp>
      <p:sp>
        <p:nvSpPr>
          <p:cNvPr id="211" name="Google Shape;211;p24"/>
          <p:cNvSpPr/>
          <p:nvPr/>
        </p:nvSpPr>
        <p:spPr>
          <a:xfrm>
            <a:off x="477360" y="2297970"/>
            <a:ext cx="3169422" cy="55053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Ilustrasi Tabel perhitungan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Water Budget (</a:t>
            </a:r>
            <a:r>
              <a:rPr lang="en" sz="2400" b="1" strike="noStrike">
                <a:solidFill>
                  <a:srgbClr val="CC6600"/>
                </a:solidFill>
                <a:latin typeface="Arial"/>
                <a:ea typeface="Arial"/>
                <a:cs typeface="Arial"/>
                <a:sym typeface="Arial"/>
              </a:rPr>
              <a:t>Wbud0</a:t>
            </a:r>
            <a:r>
              <a:rPr lang="en" sz="1800" b="1" strike="noStrike">
                <a:solidFill>
                  <a:srgbClr val="000000"/>
                </a:solidFill>
                <a:latin typeface="Arial"/>
                <a:ea typeface="Arial"/>
                <a:cs typeface="Arial"/>
                <a:sym typeface="Arial"/>
              </a:rPr>
              <a:t>)‏</a:t>
            </a:r>
            <a:endParaRPr sz="1800" b="0" strike="noStrike">
              <a:solidFill>
                <a:srgbClr val="FFFFFF"/>
              </a:solidFill>
              <a:latin typeface="Arial"/>
              <a:ea typeface="Arial"/>
              <a:cs typeface="Arial"/>
              <a:sym typeface="Arial"/>
            </a:endParaRPr>
          </a:p>
        </p:txBody>
      </p:sp>
      <p:sp>
        <p:nvSpPr>
          <p:cNvPr id="212" name="Google Shape;212;p24"/>
          <p:cNvSpPr/>
          <p:nvPr/>
        </p:nvSpPr>
        <p:spPr>
          <a:xfrm>
            <a:off x="432633" y="2916090"/>
            <a:ext cx="2549178" cy="8005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Water demand = potensi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water supply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(air permukaan, air hujan,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airtanah)‏</a:t>
            </a:r>
            <a:endParaRPr b="0" strike="noStrike">
              <a:solidFill>
                <a:srgbClr val="FFFFFF"/>
              </a:solidFill>
              <a:latin typeface="Arial"/>
              <a:ea typeface="Arial"/>
              <a:cs typeface="Arial"/>
              <a:sym typeface="Arial"/>
            </a:endParaRPr>
          </a:p>
        </p:txBody>
      </p:sp>
      <p:sp>
        <p:nvSpPr>
          <p:cNvPr id="213" name="Google Shape;213;p24"/>
          <p:cNvSpPr/>
          <p:nvPr/>
        </p:nvSpPr>
        <p:spPr>
          <a:xfrm>
            <a:off x="8172360" y="680940"/>
            <a:ext cx="647700" cy="486000"/>
          </a:xfrm>
          <a:prstGeom prst="ellipse">
            <a:avLst/>
          </a:prstGeom>
          <a:solidFill>
            <a:srgbClr val="99FF33"/>
          </a:solidFill>
          <a:ln w="284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 sz="1800" b="1" strike="noStrike">
                <a:solidFill>
                  <a:srgbClr val="000000"/>
                </a:solidFill>
                <a:latin typeface="Arial"/>
                <a:ea typeface="Arial"/>
                <a:cs typeface="Arial"/>
                <a:sym typeface="Arial"/>
              </a:rPr>
              <a:t>1</a:t>
            </a:r>
            <a:endParaRPr sz="1800" b="0" strike="noStrike">
              <a:solidFill>
                <a:srgbClr val="FFFFFF"/>
              </a:solidFill>
              <a:latin typeface="Arial"/>
              <a:ea typeface="Arial"/>
              <a:cs typeface="Arial"/>
              <a:sym typeface="Arial"/>
            </a:endParaRPr>
          </a:p>
        </p:txBody>
      </p:sp>
      <p:grpSp>
        <p:nvGrpSpPr>
          <p:cNvPr id="214" name="Google Shape;214;p24"/>
          <p:cNvGrpSpPr/>
          <p:nvPr/>
        </p:nvGrpSpPr>
        <p:grpSpPr>
          <a:xfrm>
            <a:off x="3178080" y="3567240"/>
            <a:ext cx="181200" cy="299790"/>
            <a:chOff x="3178080" y="4756320"/>
            <a:chExt cx="181200" cy="399720"/>
          </a:xfrm>
        </p:grpSpPr>
        <p:sp>
          <p:nvSpPr>
            <p:cNvPr id="215" name="Google Shape;215;p24"/>
            <p:cNvSpPr/>
            <p:nvPr/>
          </p:nvSpPr>
          <p:spPr>
            <a:xfrm>
              <a:off x="3241800" y="49838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3178080" y="4756320"/>
              <a:ext cx="181200" cy="2832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4"/>
          <p:cNvGrpSpPr/>
          <p:nvPr/>
        </p:nvGrpSpPr>
        <p:grpSpPr>
          <a:xfrm>
            <a:off x="3035160" y="3674160"/>
            <a:ext cx="181200" cy="300060"/>
            <a:chOff x="3035160" y="4898880"/>
            <a:chExt cx="181200" cy="400080"/>
          </a:xfrm>
        </p:grpSpPr>
        <p:sp>
          <p:nvSpPr>
            <p:cNvPr id="218" name="Google Shape;218;p24"/>
            <p:cNvSpPr/>
            <p:nvPr/>
          </p:nvSpPr>
          <p:spPr>
            <a:xfrm>
              <a:off x="3098880" y="51267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035160" y="48988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24"/>
          <p:cNvGrpSpPr/>
          <p:nvPr/>
        </p:nvGrpSpPr>
        <p:grpSpPr>
          <a:xfrm>
            <a:off x="3549600" y="3588570"/>
            <a:ext cx="181200" cy="299925"/>
            <a:chOff x="3549600" y="4784760"/>
            <a:chExt cx="181200" cy="399900"/>
          </a:xfrm>
        </p:grpSpPr>
        <p:sp>
          <p:nvSpPr>
            <p:cNvPr id="221" name="Google Shape;221;p24"/>
            <p:cNvSpPr/>
            <p:nvPr/>
          </p:nvSpPr>
          <p:spPr>
            <a:xfrm>
              <a:off x="3613320" y="50115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3549600" y="478476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4"/>
          <p:cNvGrpSpPr/>
          <p:nvPr/>
        </p:nvGrpSpPr>
        <p:grpSpPr>
          <a:xfrm>
            <a:off x="3406680" y="3695760"/>
            <a:ext cx="181200" cy="299790"/>
            <a:chOff x="3406680" y="4927680"/>
            <a:chExt cx="181200" cy="399720"/>
          </a:xfrm>
        </p:grpSpPr>
        <p:sp>
          <p:nvSpPr>
            <p:cNvPr id="224" name="Google Shape;224;p24"/>
            <p:cNvSpPr/>
            <p:nvPr/>
          </p:nvSpPr>
          <p:spPr>
            <a:xfrm>
              <a:off x="3470400" y="515520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406680" y="4927680"/>
              <a:ext cx="1812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4"/>
          <p:cNvGrpSpPr/>
          <p:nvPr/>
        </p:nvGrpSpPr>
        <p:grpSpPr>
          <a:xfrm>
            <a:off x="3873600" y="3131460"/>
            <a:ext cx="180600" cy="299790"/>
            <a:chOff x="3873600" y="4175280"/>
            <a:chExt cx="180600" cy="399720"/>
          </a:xfrm>
        </p:grpSpPr>
        <p:sp>
          <p:nvSpPr>
            <p:cNvPr id="227" name="Google Shape;227;p24"/>
            <p:cNvSpPr/>
            <p:nvPr/>
          </p:nvSpPr>
          <p:spPr>
            <a:xfrm>
              <a:off x="3936960" y="440280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3873600" y="4175280"/>
              <a:ext cx="180600" cy="283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4"/>
          <p:cNvGrpSpPr/>
          <p:nvPr/>
        </p:nvGrpSpPr>
        <p:grpSpPr>
          <a:xfrm>
            <a:off x="3730680" y="3238380"/>
            <a:ext cx="181200" cy="300195"/>
            <a:chOff x="3730680" y="4317840"/>
            <a:chExt cx="181200" cy="400260"/>
          </a:xfrm>
        </p:grpSpPr>
        <p:sp>
          <p:nvSpPr>
            <p:cNvPr id="230" name="Google Shape;230;p24"/>
            <p:cNvSpPr/>
            <p:nvPr/>
          </p:nvSpPr>
          <p:spPr>
            <a:xfrm>
              <a:off x="3792600" y="454500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3730680" y="431784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4"/>
          <p:cNvGrpSpPr/>
          <p:nvPr/>
        </p:nvGrpSpPr>
        <p:grpSpPr>
          <a:xfrm>
            <a:off x="4245120" y="3152790"/>
            <a:ext cx="180600" cy="299925"/>
            <a:chOff x="4245120" y="4203720"/>
            <a:chExt cx="180600" cy="399900"/>
          </a:xfrm>
        </p:grpSpPr>
        <p:sp>
          <p:nvSpPr>
            <p:cNvPr id="233" name="Google Shape;233;p24"/>
            <p:cNvSpPr/>
            <p:nvPr/>
          </p:nvSpPr>
          <p:spPr>
            <a:xfrm>
              <a:off x="4308480" y="44323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245120" y="420372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4"/>
          <p:cNvGrpSpPr/>
          <p:nvPr/>
        </p:nvGrpSpPr>
        <p:grpSpPr>
          <a:xfrm>
            <a:off x="4102200" y="3259980"/>
            <a:ext cx="180600" cy="299790"/>
            <a:chOff x="4102200" y="4346640"/>
            <a:chExt cx="180600" cy="399720"/>
          </a:xfrm>
        </p:grpSpPr>
        <p:sp>
          <p:nvSpPr>
            <p:cNvPr id="236" name="Google Shape;236;p24"/>
            <p:cNvSpPr/>
            <p:nvPr/>
          </p:nvSpPr>
          <p:spPr>
            <a:xfrm>
              <a:off x="4165560" y="457416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4102200" y="4346640"/>
              <a:ext cx="1806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4"/>
          <p:cNvGrpSpPr/>
          <p:nvPr/>
        </p:nvGrpSpPr>
        <p:grpSpPr>
          <a:xfrm>
            <a:off x="4435560" y="2652750"/>
            <a:ext cx="180600" cy="299925"/>
            <a:chOff x="4435560" y="3537000"/>
            <a:chExt cx="180600" cy="399900"/>
          </a:xfrm>
        </p:grpSpPr>
        <p:sp>
          <p:nvSpPr>
            <p:cNvPr id="239" name="Google Shape;239;p24"/>
            <p:cNvSpPr/>
            <p:nvPr/>
          </p:nvSpPr>
          <p:spPr>
            <a:xfrm>
              <a:off x="4498920" y="3763800"/>
              <a:ext cx="606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4435560" y="353700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4"/>
          <p:cNvGrpSpPr/>
          <p:nvPr/>
        </p:nvGrpSpPr>
        <p:grpSpPr>
          <a:xfrm>
            <a:off x="4292640" y="2759940"/>
            <a:ext cx="181200" cy="299790"/>
            <a:chOff x="4292640" y="3679920"/>
            <a:chExt cx="181200" cy="399720"/>
          </a:xfrm>
        </p:grpSpPr>
        <p:sp>
          <p:nvSpPr>
            <p:cNvPr id="242" name="Google Shape;242;p24"/>
            <p:cNvSpPr/>
            <p:nvPr/>
          </p:nvSpPr>
          <p:spPr>
            <a:xfrm>
              <a:off x="4354560" y="39074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4292640" y="367992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4"/>
          <p:cNvGrpSpPr/>
          <p:nvPr/>
        </p:nvGrpSpPr>
        <p:grpSpPr>
          <a:xfrm>
            <a:off x="4807080" y="2674080"/>
            <a:ext cx="180600" cy="299610"/>
            <a:chOff x="4807080" y="3565440"/>
            <a:chExt cx="180600" cy="399480"/>
          </a:xfrm>
        </p:grpSpPr>
        <p:sp>
          <p:nvSpPr>
            <p:cNvPr id="245" name="Google Shape;245;p24"/>
            <p:cNvSpPr/>
            <p:nvPr/>
          </p:nvSpPr>
          <p:spPr>
            <a:xfrm>
              <a:off x="4870440" y="3793320"/>
              <a:ext cx="58800" cy="1716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4807080" y="3565440"/>
              <a:ext cx="180600" cy="288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4"/>
          <p:cNvGrpSpPr/>
          <p:nvPr/>
        </p:nvGrpSpPr>
        <p:grpSpPr>
          <a:xfrm>
            <a:off x="4664160" y="2781270"/>
            <a:ext cx="180600" cy="299925"/>
            <a:chOff x="4664160" y="3708360"/>
            <a:chExt cx="180600" cy="399900"/>
          </a:xfrm>
        </p:grpSpPr>
        <p:sp>
          <p:nvSpPr>
            <p:cNvPr id="248" name="Google Shape;248;p24"/>
            <p:cNvSpPr/>
            <p:nvPr/>
          </p:nvSpPr>
          <p:spPr>
            <a:xfrm>
              <a:off x="4727520" y="3936960"/>
              <a:ext cx="606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4664160" y="3708360"/>
              <a:ext cx="1806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4"/>
          <p:cNvGrpSpPr/>
          <p:nvPr/>
        </p:nvGrpSpPr>
        <p:grpSpPr>
          <a:xfrm>
            <a:off x="4873680" y="2116800"/>
            <a:ext cx="181200" cy="300195"/>
            <a:chOff x="4873680" y="2822400"/>
            <a:chExt cx="181200" cy="400260"/>
          </a:xfrm>
        </p:grpSpPr>
        <p:sp>
          <p:nvSpPr>
            <p:cNvPr id="251" name="Google Shape;251;p24"/>
            <p:cNvSpPr/>
            <p:nvPr/>
          </p:nvSpPr>
          <p:spPr>
            <a:xfrm>
              <a:off x="4935600" y="30495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4873680" y="282240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4"/>
          <p:cNvGrpSpPr/>
          <p:nvPr/>
        </p:nvGrpSpPr>
        <p:grpSpPr>
          <a:xfrm>
            <a:off x="4730760" y="2223990"/>
            <a:ext cx="181200" cy="300060"/>
            <a:chOff x="4730760" y="2965320"/>
            <a:chExt cx="181200" cy="400080"/>
          </a:xfrm>
        </p:grpSpPr>
        <p:sp>
          <p:nvSpPr>
            <p:cNvPr id="254" name="Google Shape;254;p24"/>
            <p:cNvSpPr/>
            <p:nvPr/>
          </p:nvSpPr>
          <p:spPr>
            <a:xfrm>
              <a:off x="4792680" y="319320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730760" y="296532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4"/>
          <p:cNvGrpSpPr/>
          <p:nvPr/>
        </p:nvGrpSpPr>
        <p:grpSpPr>
          <a:xfrm>
            <a:off x="5245200" y="2138400"/>
            <a:ext cx="180600" cy="299925"/>
            <a:chOff x="5245200" y="2851200"/>
            <a:chExt cx="180600" cy="399900"/>
          </a:xfrm>
        </p:grpSpPr>
        <p:sp>
          <p:nvSpPr>
            <p:cNvPr id="257" name="Google Shape;257;p24"/>
            <p:cNvSpPr/>
            <p:nvPr/>
          </p:nvSpPr>
          <p:spPr>
            <a:xfrm>
              <a:off x="5308560" y="3078000"/>
              <a:ext cx="606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5245200" y="285120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4"/>
          <p:cNvGrpSpPr/>
          <p:nvPr/>
        </p:nvGrpSpPr>
        <p:grpSpPr>
          <a:xfrm>
            <a:off x="5102280" y="2245590"/>
            <a:ext cx="181200" cy="299790"/>
            <a:chOff x="5102280" y="2994120"/>
            <a:chExt cx="181200" cy="399720"/>
          </a:xfrm>
        </p:grpSpPr>
        <p:sp>
          <p:nvSpPr>
            <p:cNvPr id="260" name="Google Shape;260;p24"/>
            <p:cNvSpPr/>
            <p:nvPr/>
          </p:nvSpPr>
          <p:spPr>
            <a:xfrm>
              <a:off x="5164200" y="32216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5102280" y="299412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24"/>
          <p:cNvGrpSpPr/>
          <p:nvPr/>
        </p:nvGrpSpPr>
        <p:grpSpPr>
          <a:xfrm>
            <a:off x="5730840" y="1995570"/>
            <a:ext cx="181200" cy="299790"/>
            <a:chOff x="5730840" y="2660760"/>
            <a:chExt cx="181200" cy="399720"/>
          </a:xfrm>
        </p:grpSpPr>
        <p:sp>
          <p:nvSpPr>
            <p:cNvPr id="263" name="Google Shape;263;p24"/>
            <p:cNvSpPr/>
            <p:nvPr/>
          </p:nvSpPr>
          <p:spPr>
            <a:xfrm>
              <a:off x="5792760" y="28882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730840" y="266076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4"/>
          <p:cNvGrpSpPr/>
          <p:nvPr/>
        </p:nvGrpSpPr>
        <p:grpSpPr>
          <a:xfrm>
            <a:off x="5587920" y="2102760"/>
            <a:ext cx="181200" cy="299790"/>
            <a:chOff x="5587920" y="2803680"/>
            <a:chExt cx="181200" cy="399720"/>
          </a:xfrm>
        </p:grpSpPr>
        <p:sp>
          <p:nvSpPr>
            <p:cNvPr id="266" name="Google Shape;266;p24"/>
            <p:cNvSpPr/>
            <p:nvPr/>
          </p:nvSpPr>
          <p:spPr>
            <a:xfrm>
              <a:off x="5651640" y="303120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5587920" y="2803680"/>
              <a:ext cx="181200" cy="283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4"/>
          <p:cNvGrpSpPr/>
          <p:nvPr/>
        </p:nvGrpSpPr>
        <p:grpSpPr>
          <a:xfrm>
            <a:off x="6102360" y="2016900"/>
            <a:ext cx="181200" cy="299925"/>
            <a:chOff x="6102360" y="2689200"/>
            <a:chExt cx="181200" cy="399900"/>
          </a:xfrm>
        </p:grpSpPr>
        <p:sp>
          <p:nvSpPr>
            <p:cNvPr id="269" name="Google Shape;269;p24"/>
            <p:cNvSpPr/>
            <p:nvPr/>
          </p:nvSpPr>
          <p:spPr>
            <a:xfrm>
              <a:off x="6164280" y="291780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6102360" y="268920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4"/>
          <p:cNvGrpSpPr/>
          <p:nvPr/>
        </p:nvGrpSpPr>
        <p:grpSpPr>
          <a:xfrm>
            <a:off x="5959440" y="2124090"/>
            <a:ext cx="181200" cy="299925"/>
            <a:chOff x="5959440" y="2832120"/>
            <a:chExt cx="181200" cy="399900"/>
          </a:xfrm>
        </p:grpSpPr>
        <p:sp>
          <p:nvSpPr>
            <p:cNvPr id="272" name="Google Shape;272;p24"/>
            <p:cNvSpPr/>
            <p:nvPr/>
          </p:nvSpPr>
          <p:spPr>
            <a:xfrm>
              <a:off x="6021360" y="30607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5959440" y="283212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4"/>
          <p:cNvGrpSpPr/>
          <p:nvPr/>
        </p:nvGrpSpPr>
        <p:grpSpPr>
          <a:xfrm>
            <a:off x="6626160" y="1959660"/>
            <a:ext cx="181200" cy="300060"/>
            <a:chOff x="6626160" y="2612880"/>
            <a:chExt cx="181200" cy="400080"/>
          </a:xfrm>
        </p:grpSpPr>
        <p:sp>
          <p:nvSpPr>
            <p:cNvPr id="275" name="Google Shape;275;p24"/>
            <p:cNvSpPr/>
            <p:nvPr/>
          </p:nvSpPr>
          <p:spPr>
            <a:xfrm>
              <a:off x="6689880" y="28407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6626160" y="26128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4"/>
          <p:cNvGrpSpPr/>
          <p:nvPr/>
        </p:nvGrpSpPr>
        <p:grpSpPr>
          <a:xfrm>
            <a:off x="6483240" y="2066850"/>
            <a:ext cx="181200" cy="300060"/>
            <a:chOff x="6483240" y="2755800"/>
            <a:chExt cx="181200" cy="400080"/>
          </a:xfrm>
        </p:grpSpPr>
        <p:sp>
          <p:nvSpPr>
            <p:cNvPr id="278" name="Google Shape;278;p24"/>
            <p:cNvSpPr/>
            <p:nvPr/>
          </p:nvSpPr>
          <p:spPr>
            <a:xfrm>
              <a:off x="6546960" y="29836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6483240" y="27558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4"/>
          <p:cNvGrpSpPr/>
          <p:nvPr/>
        </p:nvGrpSpPr>
        <p:grpSpPr>
          <a:xfrm>
            <a:off x="6997680" y="1981260"/>
            <a:ext cx="181200" cy="299790"/>
            <a:chOff x="6997680" y="2641680"/>
            <a:chExt cx="181200" cy="399720"/>
          </a:xfrm>
        </p:grpSpPr>
        <p:sp>
          <p:nvSpPr>
            <p:cNvPr id="281" name="Google Shape;281;p24"/>
            <p:cNvSpPr/>
            <p:nvPr/>
          </p:nvSpPr>
          <p:spPr>
            <a:xfrm>
              <a:off x="7059600" y="286920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6997680" y="2641680"/>
              <a:ext cx="1812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4"/>
          <p:cNvGrpSpPr/>
          <p:nvPr/>
        </p:nvGrpSpPr>
        <p:grpSpPr>
          <a:xfrm>
            <a:off x="6854760" y="2088450"/>
            <a:ext cx="181200" cy="299790"/>
            <a:chOff x="6854760" y="2784600"/>
            <a:chExt cx="181200" cy="399720"/>
          </a:xfrm>
        </p:grpSpPr>
        <p:sp>
          <p:nvSpPr>
            <p:cNvPr id="284" name="Google Shape;284;p24"/>
            <p:cNvSpPr/>
            <p:nvPr/>
          </p:nvSpPr>
          <p:spPr>
            <a:xfrm>
              <a:off x="6918480" y="301212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854760" y="2784600"/>
              <a:ext cx="1812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4"/>
          <p:cNvGrpSpPr/>
          <p:nvPr/>
        </p:nvGrpSpPr>
        <p:grpSpPr>
          <a:xfrm>
            <a:off x="7502400" y="1938330"/>
            <a:ext cx="181200" cy="299925"/>
            <a:chOff x="7502400" y="2584440"/>
            <a:chExt cx="181200" cy="399900"/>
          </a:xfrm>
        </p:grpSpPr>
        <p:sp>
          <p:nvSpPr>
            <p:cNvPr id="287" name="Google Shape;287;p24"/>
            <p:cNvSpPr/>
            <p:nvPr/>
          </p:nvSpPr>
          <p:spPr>
            <a:xfrm>
              <a:off x="7566120" y="281304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7502400" y="258444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4"/>
          <p:cNvGrpSpPr/>
          <p:nvPr/>
        </p:nvGrpSpPr>
        <p:grpSpPr>
          <a:xfrm>
            <a:off x="7359480" y="2045520"/>
            <a:ext cx="181200" cy="299925"/>
            <a:chOff x="7359480" y="2727360"/>
            <a:chExt cx="181200" cy="399900"/>
          </a:xfrm>
        </p:grpSpPr>
        <p:sp>
          <p:nvSpPr>
            <p:cNvPr id="290" name="Google Shape;290;p24"/>
            <p:cNvSpPr/>
            <p:nvPr/>
          </p:nvSpPr>
          <p:spPr>
            <a:xfrm>
              <a:off x="7423200" y="29541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7359480" y="272736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4"/>
          <p:cNvGrpSpPr/>
          <p:nvPr/>
        </p:nvGrpSpPr>
        <p:grpSpPr>
          <a:xfrm>
            <a:off x="7873920" y="1959660"/>
            <a:ext cx="181200" cy="300060"/>
            <a:chOff x="7873920" y="2612880"/>
            <a:chExt cx="181200" cy="400080"/>
          </a:xfrm>
        </p:grpSpPr>
        <p:sp>
          <p:nvSpPr>
            <p:cNvPr id="293" name="Google Shape;293;p24"/>
            <p:cNvSpPr/>
            <p:nvPr/>
          </p:nvSpPr>
          <p:spPr>
            <a:xfrm>
              <a:off x="7937640" y="28407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7873920" y="26128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4"/>
          <p:cNvGrpSpPr/>
          <p:nvPr/>
        </p:nvGrpSpPr>
        <p:grpSpPr>
          <a:xfrm>
            <a:off x="7731000" y="2066850"/>
            <a:ext cx="181200" cy="300060"/>
            <a:chOff x="7731000" y="2755800"/>
            <a:chExt cx="181200" cy="400080"/>
          </a:xfrm>
        </p:grpSpPr>
        <p:sp>
          <p:nvSpPr>
            <p:cNvPr id="296" name="Google Shape;296;p24"/>
            <p:cNvSpPr/>
            <p:nvPr/>
          </p:nvSpPr>
          <p:spPr>
            <a:xfrm>
              <a:off x="7794720" y="29836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7731000" y="27558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24"/>
          <p:cNvGrpSpPr/>
          <p:nvPr/>
        </p:nvGrpSpPr>
        <p:grpSpPr>
          <a:xfrm>
            <a:off x="5483160" y="2509920"/>
            <a:ext cx="181200" cy="299790"/>
            <a:chOff x="5483160" y="3346560"/>
            <a:chExt cx="181200" cy="399720"/>
          </a:xfrm>
        </p:grpSpPr>
        <p:sp>
          <p:nvSpPr>
            <p:cNvPr id="299" name="Google Shape;299;p24"/>
            <p:cNvSpPr/>
            <p:nvPr/>
          </p:nvSpPr>
          <p:spPr>
            <a:xfrm>
              <a:off x="5546880" y="35740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5483160" y="334656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24"/>
          <p:cNvGrpSpPr/>
          <p:nvPr/>
        </p:nvGrpSpPr>
        <p:grpSpPr>
          <a:xfrm>
            <a:off x="5340240" y="2617110"/>
            <a:ext cx="181200" cy="299790"/>
            <a:chOff x="5340240" y="3489480"/>
            <a:chExt cx="181200" cy="399720"/>
          </a:xfrm>
        </p:grpSpPr>
        <p:sp>
          <p:nvSpPr>
            <p:cNvPr id="302" name="Google Shape;302;p24"/>
            <p:cNvSpPr/>
            <p:nvPr/>
          </p:nvSpPr>
          <p:spPr>
            <a:xfrm>
              <a:off x="5403960" y="371700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340240" y="3489480"/>
              <a:ext cx="181200" cy="283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4"/>
          <p:cNvGrpSpPr/>
          <p:nvPr/>
        </p:nvGrpSpPr>
        <p:grpSpPr>
          <a:xfrm>
            <a:off x="5854680" y="2531250"/>
            <a:ext cx="181200" cy="299925"/>
            <a:chOff x="5854680" y="3375000"/>
            <a:chExt cx="181200" cy="399900"/>
          </a:xfrm>
        </p:grpSpPr>
        <p:sp>
          <p:nvSpPr>
            <p:cNvPr id="305" name="Google Shape;305;p24"/>
            <p:cNvSpPr/>
            <p:nvPr/>
          </p:nvSpPr>
          <p:spPr>
            <a:xfrm>
              <a:off x="5916600" y="360360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5854680" y="337500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24"/>
          <p:cNvGrpSpPr/>
          <p:nvPr/>
        </p:nvGrpSpPr>
        <p:grpSpPr>
          <a:xfrm>
            <a:off x="5711760" y="2638440"/>
            <a:ext cx="181200" cy="299925"/>
            <a:chOff x="5711760" y="3517920"/>
            <a:chExt cx="181200" cy="399900"/>
          </a:xfrm>
        </p:grpSpPr>
        <p:sp>
          <p:nvSpPr>
            <p:cNvPr id="308" name="Google Shape;308;p24"/>
            <p:cNvSpPr/>
            <p:nvPr/>
          </p:nvSpPr>
          <p:spPr>
            <a:xfrm>
              <a:off x="5775480" y="37465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5711760" y="351792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4"/>
          <p:cNvGrpSpPr/>
          <p:nvPr/>
        </p:nvGrpSpPr>
        <p:grpSpPr>
          <a:xfrm>
            <a:off x="6321600" y="2245590"/>
            <a:ext cx="180600" cy="299790"/>
            <a:chOff x="6321600" y="2994120"/>
            <a:chExt cx="180600" cy="399720"/>
          </a:xfrm>
        </p:grpSpPr>
        <p:sp>
          <p:nvSpPr>
            <p:cNvPr id="311" name="Google Shape;311;p24"/>
            <p:cNvSpPr/>
            <p:nvPr/>
          </p:nvSpPr>
          <p:spPr>
            <a:xfrm>
              <a:off x="6384960" y="32216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321600" y="2994120"/>
              <a:ext cx="1806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4"/>
          <p:cNvGrpSpPr/>
          <p:nvPr/>
        </p:nvGrpSpPr>
        <p:grpSpPr>
          <a:xfrm>
            <a:off x="6178680" y="2352780"/>
            <a:ext cx="180600" cy="299790"/>
            <a:chOff x="6178680" y="3137040"/>
            <a:chExt cx="180600" cy="399720"/>
          </a:xfrm>
        </p:grpSpPr>
        <p:sp>
          <p:nvSpPr>
            <p:cNvPr id="314" name="Google Shape;314;p24"/>
            <p:cNvSpPr/>
            <p:nvPr/>
          </p:nvSpPr>
          <p:spPr>
            <a:xfrm>
              <a:off x="6242040" y="33645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6178680" y="3137040"/>
              <a:ext cx="1806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4"/>
          <p:cNvGrpSpPr/>
          <p:nvPr/>
        </p:nvGrpSpPr>
        <p:grpSpPr>
          <a:xfrm>
            <a:off x="6692760" y="2266920"/>
            <a:ext cx="181200" cy="299925"/>
            <a:chOff x="6692760" y="3022560"/>
            <a:chExt cx="181200" cy="399900"/>
          </a:xfrm>
        </p:grpSpPr>
        <p:sp>
          <p:nvSpPr>
            <p:cNvPr id="317" name="Google Shape;317;p24"/>
            <p:cNvSpPr/>
            <p:nvPr/>
          </p:nvSpPr>
          <p:spPr>
            <a:xfrm>
              <a:off x="6756480" y="325116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692760" y="302256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4"/>
          <p:cNvGrpSpPr/>
          <p:nvPr/>
        </p:nvGrpSpPr>
        <p:grpSpPr>
          <a:xfrm>
            <a:off x="6550200" y="2374110"/>
            <a:ext cx="180600" cy="299925"/>
            <a:chOff x="6550200" y="3165480"/>
            <a:chExt cx="180600" cy="399900"/>
          </a:xfrm>
        </p:grpSpPr>
        <p:sp>
          <p:nvSpPr>
            <p:cNvPr id="320" name="Google Shape;320;p24"/>
            <p:cNvSpPr/>
            <p:nvPr/>
          </p:nvSpPr>
          <p:spPr>
            <a:xfrm>
              <a:off x="6613560" y="33940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6550200" y="316548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4"/>
          <p:cNvGrpSpPr/>
          <p:nvPr/>
        </p:nvGrpSpPr>
        <p:grpSpPr>
          <a:xfrm>
            <a:off x="7178760" y="2295540"/>
            <a:ext cx="180600" cy="299925"/>
            <a:chOff x="7178760" y="3060720"/>
            <a:chExt cx="180600" cy="399900"/>
          </a:xfrm>
        </p:grpSpPr>
        <p:sp>
          <p:nvSpPr>
            <p:cNvPr id="323" name="Google Shape;323;p24"/>
            <p:cNvSpPr/>
            <p:nvPr/>
          </p:nvSpPr>
          <p:spPr>
            <a:xfrm>
              <a:off x="7242120" y="3289320"/>
              <a:ext cx="606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7178760" y="306072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4"/>
          <p:cNvGrpSpPr/>
          <p:nvPr/>
        </p:nvGrpSpPr>
        <p:grpSpPr>
          <a:xfrm>
            <a:off x="7035840" y="2402730"/>
            <a:ext cx="181200" cy="299790"/>
            <a:chOff x="7035840" y="3203640"/>
            <a:chExt cx="181200" cy="399720"/>
          </a:xfrm>
        </p:grpSpPr>
        <p:sp>
          <p:nvSpPr>
            <p:cNvPr id="326" name="Google Shape;326;p24"/>
            <p:cNvSpPr/>
            <p:nvPr/>
          </p:nvSpPr>
          <p:spPr>
            <a:xfrm>
              <a:off x="7097760" y="34311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7035840" y="3203640"/>
              <a:ext cx="1812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4"/>
          <p:cNvGrpSpPr/>
          <p:nvPr/>
        </p:nvGrpSpPr>
        <p:grpSpPr>
          <a:xfrm>
            <a:off x="7550280" y="2316870"/>
            <a:ext cx="180600" cy="300060"/>
            <a:chOff x="7550280" y="3089160"/>
            <a:chExt cx="180600" cy="400080"/>
          </a:xfrm>
        </p:grpSpPr>
        <p:sp>
          <p:nvSpPr>
            <p:cNvPr id="329" name="Google Shape;329;p24"/>
            <p:cNvSpPr/>
            <p:nvPr/>
          </p:nvSpPr>
          <p:spPr>
            <a:xfrm>
              <a:off x="7613640" y="33170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7550280" y="3089160"/>
              <a:ext cx="1806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4"/>
          <p:cNvGrpSpPr/>
          <p:nvPr/>
        </p:nvGrpSpPr>
        <p:grpSpPr>
          <a:xfrm>
            <a:off x="7407360" y="2424060"/>
            <a:ext cx="180600" cy="299925"/>
            <a:chOff x="7407360" y="3232080"/>
            <a:chExt cx="180600" cy="399900"/>
          </a:xfrm>
        </p:grpSpPr>
        <p:sp>
          <p:nvSpPr>
            <p:cNvPr id="332" name="Google Shape;332;p24"/>
            <p:cNvSpPr/>
            <p:nvPr/>
          </p:nvSpPr>
          <p:spPr>
            <a:xfrm>
              <a:off x="7470720" y="3460680"/>
              <a:ext cx="606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7407360" y="3232080"/>
              <a:ext cx="1806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4"/>
          <p:cNvGrpSpPr/>
          <p:nvPr/>
        </p:nvGrpSpPr>
        <p:grpSpPr>
          <a:xfrm>
            <a:off x="7883640" y="2352780"/>
            <a:ext cx="180600" cy="299790"/>
            <a:chOff x="7883640" y="3137040"/>
            <a:chExt cx="180600" cy="399720"/>
          </a:xfrm>
        </p:grpSpPr>
        <p:sp>
          <p:nvSpPr>
            <p:cNvPr id="335" name="Google Shape;335;p24"/>
            <p:cNvSpPr/>
            <p:nvPr/>
          </p:nvSpPr>
          <p:spPr>
            <a:xfrm>
              <a:off x="7947000" y="33645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7883640" y="3137040"/>
              <a:ext cx="1806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4"/>
          <p:cNvGrpSpPr/>
          <p:nvPr/>
        </p:nvGrpSpPr>
        <p:grpSpPr>
          <a:xfrm>
            <a:off x="7740720" y="2459700"/>
            <a:ext cx="181200" cy="300195"/>
            <a:chOff x="7740720" y="3279600"/>
            <a:chExt cx="181200" cy="400260"/>
          </a:xfrm>
        </p:grpSpPr>
        <p:sp>
          <p:nvSpPr>
            <p:cNvPr id="338" name="Google Shape;338;p24"/>
            <p:cNvSpPr/>
            <p:nvPr/>
          </p:nvSpPr>
          <p:spPr>
            <a:xfrm>
              <a:off x="7804080" y="3506760"/>
              <a:ext cx="606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7740720" y="327960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4"/>
          <p:cNvGrpSpPr/>
          <p:nvPr/>
        </p:nvGrpSpPr>
        <p:grpSpPr>
          <a:xfrm>
            <a:off x="8255160" y="2374110"/>
            <a:ext cx="180600" cy="299925"/>
            <a:chOff x="8255160" y="3165480"/>
            <a:chExt cx="180600" cy="399900"/>
          </a:xfrm>
        </p:grpSpPr>
        <p:sp>
          <p:nvSpPr>
            <p:cNvPr id="341" name="Google Shape;341;p24"/>
            <p:cNvSpPr/>
            <p:nvPr/>
          </p:nvSpPr>
          <p:spPr>
            <a:xfrm>
              <a:off x="8318520" y="33940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8255160" y="316548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4"/>
          <p:cNvGrpSpPr/>
          <p:nvPr/>
        </p:nvGrpSpPr>
        <p:grpSpPr>
          <a:xfrm>
            <a:off x="8112240" y="2481300"/>
            <a:ext cx="180600" cy="299925"/>
            <a:chOff x="8112240" y="3308400"/>
            <a:chExt cx="180600" cy="399900"/>
          </a:xfrm>
        </p:grpSpPr>
        <p:sp>
          <p:nvSpPr>
            <p:cNvPr id="344" name="Google Shape;344;p24"/>
            <p:cNvSpPr/>
            <p:nvPr/>
          </p:nvSpPr>
          <p:spPr>
            <a:xfrm>
              <a:off x="8175600" y="353520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8112240" y="330840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4"/>
          <p:cNvGrpSpPr/>
          <p:nvPr/>
        </p:nvGrpSpPr>
        <p:grpSpPr>
          <a:xfrm>
            <a:off x="7931160" y="2809890"/>
            <a:ext cx="181200" cy="299925"/>
            <a:chOff x="7931160" y="3746520"/>
            <a:chExt cx="181200" cy="399900"/>
          </a:xfrm>
        </p:grpSpPr>
        <p:sp>
          <p:nvSpPr>
            <p:cNvPr id="347" name="Google Shape;347;p24"/>
            <p:cNvSpPr/>
            <p:nvPr/>
          </p:nvSpPr>
          <p:spPr>
            <a:xfrm>
              <a:off x="7993080" y="39751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7931160" y="374652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4"/>
          <p:cNvGrpSpPr/>
          <p:nvPr/>
        </p:nvGrpSpPr>
        <p:grpSpPr>
          <a:xfrm>
            <a:off x="7788240" y="2917080"/>
            <a:ext cx="181200" cy="299790"/>
            <a:chOff x="7788240" y="3889440"/>
            <a:chExt cx="181200" cy="399720"/>
          </a:xfrm>
        </p:grpSpPr>
        <p:sp>
          <p:nvSpPr>
            <p:cNvPr id="350" name="Google Shape;350;p24"/>
            <p:cNvSpPr/>
            <p:nvPr/>
          </p:nvSpPr>
          <p:spPr>
            <a:xfrm>
              <a:off x="7850160" y="41169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7788240" y="3889440"/>
              <a:ext cx="1812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4"/>
          <p:cNvGrpSpPr/>
          <p:nvPr/>
        </p:nvGrpSpPr>
        <p:grpSpPr>
          <a:xfrm>
            <a:off x="8302680" y="2831220"/>
            <a:ext cx="181200" cy="300060"/>
            <a:chOff x="8302680" y="3774960"/>
            <a:chExt cx="181200" cy="400080"/>
          </a:xfrm>
        </p:grpSpPr>
        <p:sp>
          <p:nvSpPr>
            <p:cNvPr id="353" name="Google Shape;353;p24"/>
            <p:cNvSpPr/>
            <p:nvPr/>
          </p:nvSpPr>
          <p:spPr>
            <a:xfrm>
              <a:off x="8364600" y="40028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8302680" y="377496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8159760" y="2938410"/>
            <a:ext cx="181200" cy="299925"/>
            <a:chOff x="8159760" y="3917880"/>
            <a:chExt cx="181200" cy="399900"/>
          </a:xfrm>
        </p:grpSpPr>
        <p:sp>
          <p:nvSpPr>
            <p:cNvPr id="356" name="Google Shape;356;p24"/>
            <p:cNvSpPr/>
            <p:nvPr/>
          </p:nvSpPr>
          <p:spPr>
            <a:xfrm>
              <a:off x="8221680" y="41464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8159760" y="391788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4"/>
          <p:cNvGrpSpPr/>
          <p:nvPr/>
        </p:nvGrpSpPr>
        <p:grpSpPr>
          <a:xfrm>
            <a:off x="7102440" y="2795580"/>
            <a:ext cx="181200" cy="299925"/>
            <a:chOff x="7102440" y="3727440"/>
            <a:chExt cx="181200" cy="399900"/>
          </a:xfrm>
        </p:grpSpPr>
        <p:sp>
          <p:nvSpPr>
            <p:cNvPr id="359" name="Google Shape;359;p24"/>
            <p:cNvSpPr/>
            <p:nvPr/>
          </p:nvSpPr>
          <p:spPr>
            <a:xfrm>
              <a:off x="7164360" y="395604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7102440" y="372744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6959520" y="2902770"/>
            <a:ext cx="181200" cy="299925"/>
            <a:chOff x="6959520" y="3870360"/>
            <a:chExt cx="181200" cy="399900"/>
          </a:xfrm>
        </p:grpSpPr>
        <p:sp>
          <p:nvSpPr>
            <p:cNvPr id="362" name="Google Shape;362;p24"/>
            <p:cNvSpPr/>
            <p:nvPr/>
          </p:nvSpPr>
          <p:spPr>
            <a:xfrm>
              <a:off x="7023240" y="40971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959520" y="387036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4"/>
          <p:cNvGrpSpPr/>
          <p:nvPr/>
        </p:nvGrpSpPr>
        <p:grpSpPr>
          <a:xfrm>
            <a:off x="7473960" y="2816910"/>
            <a:ext cx="181200" cy="300060"/>
            <a:chOff x="7473960" y="3755880"/>
            <a:chExt cx="181200" cy="400080"/>
          </a:xfrm>
        </p:grpSpPr>
        <p:sp>
          <p:nvSpPr>
            <p:cNvPr id="365" name="Google Shape;365;p24"/>
            <p:cNvSpPr/>
            <p:nvPr/>
          </p:nvSpPr>
          <p:spPr>
            <a:xfrm>
              <a:off x="7535880" y="39837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7473960" y="37558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4"/>
          <p:cNvGrpSpPr/>
          <p:nvPr/>
        </p:nvGrpSpPr>
        <p:grpSpPr>
          <a:xfrm>
            <a:off x="7331040" y="2924100"/>
            <a:ext cx="181200" cy="300060"/>
            <a:chOff x="7331040" y="3898800"/>
            <a:chExt cx="181200" cy="400080"/>
          </a:xfrm>
        </p:grpSpPr>
        <p:sp>
          <p:nvSpPr>
            <p:cNvPr id="368" name="Google Shape;368;p24"/>
            <p:cNvSpPr/>
            <p:nvPr/>
          </p:nvSpPr>
          <p:spPr>
            <a:xfrm>
              <a:off x="7392960" y="41266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7331040" y="38988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4"/>
          <p:cNvGrpSpPr/>
          <p:nvPr/>
        </p:nvGrpSpPr>
        <p:grpSpPr>
          <a:xfrm>
            <a:off x="6226200" y="2738340"/>
            <a:ext cx="181200" cy="300060"/>
            <a:chOff x="6226200" y="3651120"/>
            <a:chExt cx="181200" cy="400080"/>
          </a:xfrm>
        </p:grpSpPr>
        <p:sp>
          <p:nvSpPr>
            <p:cNvPr id="371" name="Google Shape;371;p24"/>
            <p:cNvSpPr/>
            <p:nvPr/>
          </p:nvSpPr>
          <p:spPr>
            <a:xfrm>
              <a:off x="6288120" y="387900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6226200" y="365112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4"/>
          <p:cNvGrpSpPr/>
          <p:nvPr/>
        </p:nvGrpSpPr>
        <p:grpSpPr>
          <a:xfrm>
            <a:off x="6083280" y="2845530"/>
            <a:ext cx="181200" cy="299610"/>
            <a:chOff x="6083280" y="3794040"/>
            <a:chExt cx="181200" cy="399480"/>
          </a:xfrm>
        </p:grpSpPr>
        <p:sp>
          <p:nvSpPr>
            <p:cNvPr id="374" name="Google Shape;374;p24"/>
            <p:cNvSpPr/>
            <p:nvPr/>
          </p:nvSpPr>
          <p:spPr>
            <a:xfrm>
              <a:off x="6145200" y="4021920"/>
              <a:ext cx="58800" cy="1716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6083280" y="3794040"/>
              <a:ext cx="181200" cy="288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4"/>
          <p:cNvGrpSpPr/>
          <p:nvPr/>
        </p:nvGrpSpPr>
        <p:grpSpPr>
          <a:xfrm>
            <a:off x="6597720" y="2759940"/>
            <a:ext cx="181200" cy="299790"/>
            <a:chOff x="6597720" y="3679920"/>
            <a:chExt cx="181200" cy="399720"/>
          </a:xfrm>
        </p:grpSpPr>
        <p:sp>
          <p:nvSpPr>
            <p:cNvPr id="377" name="Google Shape;377;p24"/>
            <p:cNvSpPr/>
            <p:nvPr/>
          </p:nvSpPr>
          <p:spPr>
            <a:xfrm>
              <a:off x="6661080" y="390744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6597720" y="367992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4"/>
          <p:cNvGrpSpPr/>
          <p:nvPr/>
        </p:nvGrpSpPr>
        <p:grpSpPr>
          <a:xfrm>
            <a:off x="6454800" y="2867130"/>
            <a:ext cx="181200" cy="299790"/>
            <a:chOff x="6454800" y="3822840"/>
            <a:chExt cx="181200" cy="399720"/>
          </a:xfrm>
        </p:grpSpPr>
        <p:sp>
          <p:nvSpPr>
            <p:cNvPr id="380" name="Google Shape;380;p24"/>
            <p:cNvSpPr/>
            <p:nvPr/>
          </p:nvSpPr>
          <p:spPr>
            <a:xfrm>
              <a:off x="6516720" y="40503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6454800" y="3822840"/>
              <a:ext cx="1812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4"/>
          <p:cNvGrpSpPr/>
          <p:nvPr/>
        </p:nvGrpSpPr>
        <p:grpSpPr>
          <a:xfrm>
            <a:off x="5054760" y="2917080"/>
            <a:ext cx="180600" cy="299790"/>
            <a:chOff x="5054760" y="3889440"/>
            <a:chExt cx="180600" cy="399720"/>
          </a:xfrm>
        </p:grpSpPr>
        <p:sp>
          <p:nvSpPr>
            <p:cNvPr id="383" name="Google Shape;383;p24"/>
            <p:cNvSpPr/>
            <p:nvPr/>
          </p:nvSpPr>
          <p:spPr>
            <a:xfrm>
              <a:off x="5118120" y="41169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5054760" y="3889440"/>
              <a:ext cx="1806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4"/>
          <p:cNvGrpSpPr/>
          <p:nvPr/>
        </p:nvGrpSpPr>
        <p:grpSpPr>
          <a:xfrm>
            <a:off x="4911840" y="3024270"/>
            <a:ext cx="180600" cy="299790"/>
            <a:chOff x="4911840" y="4032360"/>
            <a:chExt cx="180600" cy="399720"/>
          </a:xfrm>
        </p:grpSpPr>
        <p:sp>
          <p:nvSpPr>
            <p:cNvPr id="386" name="Google Shape;386;p24"/>
            <p:cNvSpPr/>
            <p:nvPr/>
          </p:nvSpPr>
          <p:spPr>
            <a:xfrm>
              <a:off x="4975200" y="42598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4911840" y="4032360"/>
              <a:ext cx="1806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24"/>
          <p:cNvGrpSpPr/>
          <p:nvPr/>
        </p:nvGrpSpPr>
        <p:grpSpPr>
          <a:xfrm>
            <a:off x="5425920" y="2938410"/>
            <a:ext cx="181200" cy="299925"/>
            <a:chOff x="5425920" y="3917880"/>
            <a:chExt cx="181200" cy="399900"/>
          </a:xfrm>
        </p:grpSpPr>
        <p:sp>
          <p:nvSpPr>
            <p:cNvPr id="389" name="Google Shape;389;p24"/>
            <p:cNvSpPr/>
            <p:nvPr/>
          </p:nvSpPr>
          <p:spPr>
            <a:xfrm>
              <a:off x="5489640" y="41464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5425920" y="391788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4"/>
          <p:cNvGrpSpPr/>
          <p:nvPr/>
        </p:nvGrpSpPr>
        <p:grpSpPr>
          <a:xfrm>
            <a:off x="5283360" y="3045600"/>
            <a:ext cx="180600" cy="299925"/>
            <a:chOff x="5283360" y="4060800"/>
            <a:chExt cx="180600" cy="399900"/>
          </a:xfrm>
        </p:grpSpPr>
        <p:sp>
          <p:nvSpPr>
            <p:cNvPr id="392" name="Google Shape;392;p24"/>
            <p:cNvSpPr/>
            <p:nvPr/>
          </p:nvSpPr>
          <p:spPr>
            <a:xfrm>
              <a:off x="5346720" y="428940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5283360" y="4060800"/>
              <a:ext cx="1806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4"/>
          <p:cNvGrpSpPr/>
          <p:nvPr/>
        </p:nvGrpSpPr>
        <p:grpSpPr>
          <a:xfrm>
            <a:off x="5864400" y="3102840"/>
            <a:ext cx="180600" cy="299790"/>
            <a:chOff x="5864400" y="4137120"/>
            <a:chExt cx="180600" cy="399720"/>
          </a:xfrm>
        </p:grpSpPr>
        <p:sp>
          <p:nvSpPr>
            <p:cNvPr id="395" name="Google Shape;395;p24"/>
            <p:cNvSpPr/>
            <p:nvPr/>
          </p:nvSpPr>
          <p:spPr>
            <a:xfrm>
              <a:off x="5927760" y="43646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5864400" y="4137120"/>
              <a:ext cx="1806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4"/>
          <p:cNvGrpSpPr/>
          <p:nvPr/>
        </p:nvGrpSpPr>
        <p:grpSpPr>
          <a:xfrm>
            <a:off x="5721480" y="3210030"/>
            <a:ext cx="180600" cy="299790"/>
            <a:chOff x="5721480" y="4280040"/>
            <a:chExt cx="180600" cy="399720"/>
          </a:xfrm>
        </p:grpSpPr>
        <p:sp>
          <p:nvSpPr>
            <p:cNvPr id="398" name="Google Shape;398;p24"/>
            <p:cNvSpPr/>
            <p:nvPr/>
          </p:nvSpPr>
          <p:spPr>
            <a:xfrm>
              <a:off x="5784840" y="45075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5721480" y="4280040"/>
              <a:ext cx="1806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4"/>
          <p:cNvGrpSpPr/>
          <p:nvPr/>
        </p:nvGrpSpPr>
        <p:grpSpPr>
          <a:xfrm>
            <a:off x="6235560" y="3124170"/>
            <a:ext cx="181200" cy="299925"/>
            <a:chOff x="6235560" y="4165560"/>
            <a:chExt cx="181200" cy="399900"/>
          </a:xfrm>
        </p:grpSpPr>
        <p:sp>
          <p:nvSpPr>
            <p:cNvPr id="401" name="Google Shape;401;p24"/>
            <p:cNvSpPr/>
            <p:nvPr/>
          </p:nvSpPr>
          <p:spPr>
            <a:xfrm>
              <a:off x="6299280" y="439416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6235560" y="416556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4"/>
          <p:cNvGrpSpPr/>
          <p:nvPr/>
        </p:nvGrpSpPr>
        <p:grpSpPr>
          <a:xfrm>
            <a:off x="6093000" y="3231360"/>
            <a:ext cx="180600" cy="299925"/>
            <a:chOff x="6093000" y="4308480"/>
            <a:chExt cx="180600" cy="399900"/>
          </a:xfrm>
        </p:grpSpPr>
        <p:sp>
          <p:nvSpPr>
            <p:cNvPr id="404" name="Google Shape;404;p24"/>
            <p:cNvSpPr/>
            <p:nvPr/>
          </p:nvSpPr>
          <p:spPr>
            <a:xfrm>
              <a:off x="6156360" y="45370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6093000" y="430848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24"/>
          <p:cNvGrpSpPr/>
          <p:nvPr/>
        </p:nvGrpSpPr>
        <p:grpSpPr>
          <a:xfrm>
            <a:off x="6750000" y="3138480"/>
            <a:ext cx="181200" cy="299925"/>
            <a:chOff x="6750000" y="4184640"/>
            <a:chExt cx="181200" cy="399900"/>
          </a:xfrm>
        </p:grpSpPr>
        <p:sp>
          <p:nvSpPr>
            <p:cNvPr id="407" name="Google Shape;407;p24"/>
            <p:cNvSpPr/>
            <p:nvPr/>
          </p:nvSpPr>
          <p:spPr>
            <a:xfrm>
              <a:off x="6813720" y="441324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6750000" y="418464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4"/>
          <p:cNvGrpSpPr/>
          <p:nvPr/>
        </p:nvGrpSpPr>
        <p:grpSpPr>
          <a:xfrm>
            <a:off x="6607080" y="3245670"/>
            <a:ext cx="181200" cy="299925"/>
            <a:chOff x="6607080" y="4327560"/>
            <a:chExt cx="181200" cy="399900"/>
          </a:xfrm>
        </p:grpSpPr>
        <p:sp>
          <p:nvSpPr>
            <p:cNvPr id="410" name="Google Shape;410;p24"/>
            <p:cNvSpPr/>
            <p:nvPr/>
          </p:nvSpPr>
          <p:spPr>
            <a:xfrm>
              <a:off x="6670800" y="45543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6607080" y="432756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24"/>
          <p:cNvGrpSpPr/>
          <p:nvPr/>
        </p:nvGrpSpPr>
        <p:grpSpPr>
          <a:xfrm>
            <a:off x="7121520" y="3159810"/>
            <a:ext cx="181200" cy="300060"/>
            <a:chOff x="7121520" y="4213080"/>
            <a:chExt cx="181200" cy="400080"/>
          </a:xfrm>
        </p:grpSpPr>
        <p:sp>
          <p:nvSpPr>
            <p:cNvPr id="413" name="Google Shape;413;p24"/>
            <p:cNvSpPr/>
            <p:nvPr/>
          </p:nvSpPr>
          <p:spPr>
            <a:xfrm>
              <a:off x="7183440" y="44409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7121520" y="42130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4"/>
          <p:cNvGrpSpPr/>
          <p:nvPr/>
        </p:nvGrpSpPr>
        <p:grpSpPr>
          <a:xfrm>
            <a:off x="6978600" y="3267000"/>
            <a:ext cx="181200" cy="300060"/>
            <a:chOff x="6978600" y="4356000"/>
            <a:chExt cx="181200" cy="400080"/>
          </a:xfrm>
        </p:grpSpPr>
        <p:sp>
          <p:nvSpPr>
            <p:cNvPr id="416" name="Google Shape;416;p24"/>
            <p:cNvSpPr/>
            <p:nvPr/>
          </p:nvSpPr>
          <p:spPr>
            <a:xfrm>
              <a:off x="7042320" y="45838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6978600" y="43560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4"/>
          <p:cNvGrpSpPr/>
          <p:nvPr/>
        </p:nvGrpSpPr>
        <p:grpSpPr>
          <a:xfrm>
            <a:off x="4702320" y="3245670"/>
            <a:ext cx="180600" cy="299925"/>
            <a:chOff x="4702320" y="4327560"/>
            <a:chExt cx="180600" cy="399900"/>
          </a:xfrm>
        </p:grpSpPr>
        <p:sp>
          <p:nvSpPr>
            <p:cNvPr id="419" name="Google Shape;419;p24"/>
            <p:cNvSpPr/>
            <p:nvPr/>
          </p:nvSpPr>
          <p:spPr>
            <a:xfrm>
              <a:off x="4765680" y="45543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4702320" y="432756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4"/>
          <p:cNvGrpSpPr/>
          <p:nvPr/>
        </p:nvGrpSpPr>
        <p:grpSpPr>
          <a:xfrm>
            <a:off x="4559400" y="3352860"/>
            <a:ext cx="180600" cy="299790"/>
            <a:chOff x="4559400" y="4470480"/>
            <a:chExt cx="180600" cy="399720"/>
          </a:xfrm>
        </p:grpSpPr>
        <p:sp>
          <p:nvSpPr>
            <p:cNvPr id="422" name="Google Shape;422;p24"/>
            <p:cNvSpPr/>
            <p:nvPr/>
          </p:nvSpPr>
          <p:spPr>
            <a:xfrm>
              <a:off x="4622760" y="469800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4559400" y="4470480"/>
              <a:ext cx="1806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4"/>
          <p:cNvGrpSpPr/>
          <p:nvPr/>
        </p:nvGrpSpPr>
        <p:grpSpPr>
          <a:xfrm>
            <a:off x="5073480" y="3267000"/>
            <a:ext cx="181200" cy="300060"/>
            <a:chOff x="5073480" y="4356000"/>
            <a:chExt cx="181200" cy="400080"/>
          </a:xfrm>
        </p:grpSpPr>
        <p:sp>
          <p:nvSpPr>
            <p:cNvPr id="425" name="Google Shape;425;p24"/>
            <p:cNvSpPr/>
            <p:nvPr/>
          </p:nvSpPr>
          <p:spPr>
            <a:xfrm>
              <a:off x="5137200" y="45838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5073480" y="43560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4"/>
          <p:cNvGrpSpPr/>
          <p:nvPr/>
        </p:nvGrpSpPr>
        <p:grpSpPr>
          <a:xfrm>
            <a:off x="4930920" y="3374190"/>
            <a:ext cx="180600" cy="299925"/>
            <a:chOff x="4930920" y="4498920"/>
            <a:chExt cx="180600" cy="399900"/>
          </a:xfrm>
        </p:grpSpPr>
        <p:sp>
          <p:nvSpPr>
            <p:cNvPr id="428" name="Google Shape;428;p24"/>
            <p:cNvSpPr/>
            <p:nvPr/>
          </p:nvSpPr>
          <p:spPr>
            <a:xfrm>
              <a:off x="4994280" y="47275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4930920" y="4498920"/>
              <a:ext cx="1806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4"/>
          <p:cNvGrpSpPr/>
          <p:nvPr/>
        </p:nvGrpSpPr>
        <p:grpSpPr>
          <a:xfrm>
            <a:off x="5492880" y="3417120"/>
            <a:ext cx="180600" cy="299925"/>
            <a:chOff x="5492880" y="4556160"/>
            <a:chExt cx="180600" cy="399900"/>
          </a:xfrm>
        </p:grpSpPr>
        <p:sp>
          <p:nvSpPr>
            <p:cNvPr id="431" name="Google Shape;431;p24"/>
            <p:cNvSpPr/>
            <p:nvPr/>
          </p:nvSpPr>
          <p:spPr>
            <a:xfrm>
              <a:off x="5556240" y="47829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5492880" y="4556160"/>
              <a:ext cx="1806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4"/>
          <p:cNvGrpSpPr/>
          <p:nvPr/>
        </p:nvGrpSpPr>
        <p:grpSpPr>
          <a:xfrm>
            <a:off x="5349960" y="3524310"/>
            <a:ext cx="180600" cy="299790"/>
            <a:chOff x="5349960" y="4699080"/>
            <a:chExt cx="180600" cy="399720"/>
          </a:xfrm>
        </p:grpSpPr>
        <p:sp>
          <p:nvSpPr>
            <p:cNvPr id="434" name="Google Shape;434;p24"/>
            <p:cNvSpPr/>
            <p:nvPr/>
          </p:nvSpPr>
          <p:spPr>
            <a:xfrm>
              <a:off x="5413320" y="492660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5349960" y="4699080"/>
              <a:ext cx="1806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4"/>
          <p:cNvGrpSpPr/>
          <p:nvPr/>
        </p:nvGrpSpPr>
        <p:grpSpPr>
          <a:xfrm>
            <a:off x="5864400" y="3438450"/>
            <a:ext cx="180600" cy="300060"/>
            <a:chOff x="5864400" y="4584600"/>
            <a:chExt cx="180600" cy="400080"/>
          </a:xfrm>
        </p:grpSpPr>
        <p:sp>
          <p:nvSpPr>
            <p:cNvPr id="437" name="Google Shape;437;p24"/>
            <p:cNvSpPr/>
            <p:nvPr/>
          </p:nvSpPr>
          <p:spPr>
            <a:xfrm>
              <a:off x="5927760" y="48124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5864400" y="4584600"/>
              <a:ext cx="1806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4"/>
          <p:cNvGrpSpPr/>
          <p:nvPr/>
        </p:nvGrpSpPr>
        <p:grpSpPr>
          <a:xfrm>
            <a:off x="5721480" y="3545640"/>
            <a:ext cx="180600" cy="299925"/>
            <a:chOff x="5721480" y="4727520"/>
            <a:chExt cx="180600" cy="399900"/>
          </a:xfrm>
        </p:grpSpPr>
        <p:sp>
          <p:nvSpPr>
            <p:cNvPr id="440" name="Google Shape;440;p24"/>
            <p:cNvSpPr/>
            <p:nvPr/>
          </p:nvSpPr>
          <p:spPr>
            <a:xfrm>
              <a:off x="5784840" y="49561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5721480" y="4727520"/>
              <a:ext cx="1806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4"/>
          <p:cNvGrpSpPr/>
          <p:nvPr/>
        </p:nvGrpSpPr>
        <p:grpSpPr>
          <a:xfrm>
            <a:off x="4044960" y="3574260"/>
            <a:ext cx="181200" cy="299925"/>
            <a:chOff x="4044960" y="4765680"/>
            <a:chExt cx="181200" cy="399900"/>
          </a:xfrm>
        </p:grpSpPr>
        <p:sp>
          <p:nvSpPr>
            <p:cNvPr id="443" name="Google Shape;443;p24"/>
            <p:cNvSpPr/>
            <p:nvPr/>
          </p:nvSpPr>
          <p:spPr>
            <a:xfrm>
              <a:off x="4106880" y="49942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4044960" y="476568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4"/>
          <p:cNvGrpSpPr/>
          <p:nvPr/>
        </p:nvGrpSpPr>
        <p:grpSpPr>
          <a:xfrm>
            <a:off x="3902040" y="3681450"/>
            <a:ext cx="181200" cy="299925"/>
            <a:chOff x="3902040" y="4908600"/>
            <a:chExt cx="181200" cy="399900"/>
          </a:xfrm>
        </p:grpSpPr>
        <p:sp>
          <p:nvSpPr>
            <p:cNvPr id="446" name="Google Shape;446;p24"/>
            <p:cNvSpPr/>
            <p:nvPr/>
          </p:nvSpPr>
          <p:spPr>
            <a:xfrm>
              <a:off x="3963960" y="513540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3902040" y="490860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4"/>
          <p:cNvGrpSpPr/>
          <p:nvPr/>
        </p:nvGrpSpPr>
        <p:grpSpPr>
          <a:xfrm>
            <a:off x="4730760" y="3581280"/>
            <a:ext cx="181200" cy="300195"/>
            <a:chOff x="4730760" y="4775040"/>
            <a:chExt cx="181200" cy="400260"/>
          </a:xfrm>
        </p:grpSpPr>
        <p:sp>
          <p:nvSpPr>
            <p:cNvPr id="449" name="Google Shape;449;p24"/>
            <p:cNvSpPr/>
            <p:nvPr/>
          </p:nvSpPr>
          <p:spPr>
            <a:xfrm>
              <a:off x="4792680" y="500220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4730760" y="477504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4"/>
          <p:cNvGrpSpPr/>
          <p:nvPr/>
        </p:nvGrpSpPr>
        <p:grpSpPr>
          <a:xfrm>
            <a:off x="4587840" y="3688470"/>
            <a:ext cx="181200" cy="300060"/>
            <a:chOff x="4587840" y="4917960"/>
            <a:chExt cx="181200" cy="400080"/>
          </a:xfrm>
        </p:grpSpPr>
        <p:sp>
          <p:nvSpPr>
            <p:cNvPr id="452" name="Google Shape;452;p24"/>
            <p:cNvSpPr/>
            <p:nvPr/>
          </p:nvSpPr>
          <p:spPr>
            <a:xfrm>
              <a:off x="4649760" y="51458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4587840" y="491796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4"/>
          <p:cNvGrpSpPr/>
          <p:nvPr/>
        </p:nvGrpSpPr>
        <p:grpSpPr>
          <a:xfrm>
            <a:off x="5111640" y="3681450"/>
            <a:ext cx="181200" cy="299925"/>
            <a:chOff x="5111640" y="4908600"/>
            <a:chExt cx="181200" cy="399900"/>
          </a:xfrm>
        </p:grpSpPr>
        <p:sp>
          <p:nvSpPr>
            <p:cNvPr id="455" name="Google Shape;455;p24"/>
            <p:cNvSpPr/>
            <p:nvPr/>
          </p:nvSpPr>
          <p:spPr>
            <a:xfrm>
              <a:off x="5175360" y="513540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5111640" y="490860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4"/>
          <p:cNvGrpSpPr/>
          <p:nvPr/>
        </p:nvGrpSpPr>
        <p:grpSpPr>
          <a:xfrm>
            <a:off x="4968720" y="3788640"/>
            <a:ext cx="181200" cy="299790"/>
            <a:chOff x="4968720" y="5051520"/>
            <a:chExt cx="181200" cy="399720"/>
          </a:xfrm>
        </p:grpSpPr>
        <p:sp>
          <p:nvSpPr>
            <p:cNvPr id="458" name="Google Shape;458;p24"/>
            <p:cNvSpPr/>
            <p:nvPr/>
          </p:nvSpPr>
          <p:spPr>
            <a:xfrm>
              <a:off x="5032440" y="52790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4968720" y="505152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4"/>
          <p:cNvGrpSpPr/>
          <p:nvPr/>
        </p:nvGrpSpPr>
        <p:grpSpPr>
          <a:xfrm>
            <a:off x="5273640" y="1788210"/>
            <a:ext cx="181200" cy="300060"/>
            <a:chOff x="5273640" y="2384280"/>
            <a:chExt cx="181200" cy="400080"/>
          </a:xfrm>
        </p:grpSpPr>
        <p:sp>
          <p:nvSpPr>
            <p:cNvPr id="461" name="Google Shape;461;p24"/>
            <p:cNvSpPr/>
            <p:nvPr/>
          </p:nvSpPr>
          <p:spPr>
            <a:xfrm>
              <a:off x="5335560" y="26121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5273640" y="23842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a:off x="5130720" y="1895400"/>
            <a:ext cx="181200" cy="300060"/>
            <a:chOff x="5130720" y="2527200"/>
            <a:chExt cx="181200" cy="400080"/>
          </a:xfrm>
        </p:grpSpPr>
        <p:sp>
          <p:nvSpPr>
            <p:cNvPr id="464" name="Google Shape;464;p24"/>
            <p:cNvSpPr/>
            <p:nvPr/>
          </p:nvSpPr>
          <p:spPr>
            <a:xfrm>
              <a:off x="5194440" y="27550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5130720" y="25272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70"/>
        <p:cNvGrpSpPr/>
        <p:nvPr/>
      </p:nvGrpSpPr>
      <p:grpSpPr>
        <a:xfrm>
          <a:off x="0" y="0"/>
          <a:ext cx="0" cy="0"/>
          <a:chOff x="0" y="0"/>
          <a:chExt cx="0" cy="0"/>
        </a:xfrm>
      </p:grpSpPr>
      <p:sp>
        <p:nvSpPr>
          <p:cNvPr id="471" name="Google Shape;471;p25"/>
          <p:cNvSpPr/>
          <p:nvPr/>
        </p:nvSpPr>
        <p:spPr>
          <a:xfrm>
            <a:off x="295571" y="10380"/>
            <a:ext cx="8603982" cy="7317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ctr" anchorCtr="0">
            <a:noAutofit/>
          </a:bodyPr>
          <a:lstStyle/>
          <a:p>
            <a:pPr marL="0" marR="0" lvl="0" indent="0" rtl="0">
              <a:lnSpc>
                <a:spcPct val="100000"/>
              </a:lnSpc>
              <a:spcBef>
                <a:spcPts val="0"/>
              </a:spcBef>
              <a:spcAft>
                <a:spcPts val="0"/>
              </a:spcAft>
              <a:buNone/>
            </a:pPr>
            <a:r>
              <a:rPr lang="en" sz="2400" b="1" strike="noStrike">
                <a:solidFill>
                  <a:srgbClr val="000000"/>
                </a:solidFill>
                <a:latin typeface="Arial"/>
                <a:ea typeface="Arial"/>
                <a:cs typeface="Arial"/>
                <a:sym typeface="Arial"/>
              </a:rPr>
              <a:t>Ilustrasi Water Budget: </a:t>
            </a:r>
            <a:endParaRPr sz="2400" b="0" strike="noStrike">
              <a:solidFill>
                <a:srgbClr val="FFFFFF"/>
              </a:solidFill>
              <a:latin typeface="Arial"/>
              <a:ea typeface="Arial"/>
              <a:cs typeface="Arial"/>
              <a:sym typeface="Arial"/>
            </a:endParaRPr>
          </a:p>
          <a:p>
            <a:pPr marL="0" marR="0" lvl="0" indent="0" rtl="0">
              <a:lnSpc>
                <a:spcPct val="100000"/>
              </a:lnSpc>
              <a:spcBef>
                <a:spcPts val="0"/>
              </a:spcBef>
              <a:spcAft>
                <a:spcPts val="0"/>
              </a:spcAft>
              <a:buNone/>
            </a:pPr>
            <a:r>
              <a:rPr lang="en" sz="2400" b="1" u="sng" strike="noStrike">
                <a:solidFill>
                  <a:srgbClr val="000000"/>
                </a:solidFill>
                <a:latin typeface="Arial"/>
                <a:ea typeface="Arial"/>
                <a:cs typeface="Arial"/>
                <a:sym typeface="Arial"/>
              </a:rPr>
              <a:t>Diagram Blok Kawasan Senayan Kondisi Terbangun</a:t>
            </a:r>
            <a:endParaRPr sz="2400" b="0" u="sng" strike="noStrike">
              <a:solidFill>
                <a:srgbClr val="FFFFFF"/>
              </a:solidFill>
              <a:latin typeface="Arial"/>
              <a:ea typeface="Arial"/>
              <a:cs typeface="Arial"/>
              <a:sym typeface="Arial"/>
            </a:endParaRPr>
          </a:p>
        </p:txBody>
      </p:sp>
      <p:sp>
        <p:nvSpPr>
          <p:cNvPr id="472" name="Google Shape;472;p25"/>
          <p:cNvSpPr/>
          <p:nvPr/>
        </p:nvSpPr>
        <p:spPr>
          <a:xfrm>
            <a:off x="2031840" y="1952640"/>
            <a:ext cx="7004160" cy="2345492"/>
          </a:xfrm>
          <a:custGeom>
            <a:avLst/>
            <a:gdLst/>
            <a:ahLst/>
            <a:cxnLst/>
            <a:rect l="l" t="t" r="r" b="b"/>
            <a:pathLst>
              <a:path w="4412" h="1970" extrusionOk="0">
                <a:moveTo>
                  <a:pt x="0" y="1968"/>
                </a:moveTo>
                <a:lnTo>
                  <a:pt x="1943" y="0"/>
                </a:lnTo>
                <a:lnTo>
                  <a:pt x="3870" y="0"/>
                </a:lnTo>
                <a:lnTo>
                  <a:pt x="4412" y="1263"/>
                </a:lnTo>
                <a:lnTo>
                  <a:pt x="1630" y="1970"/>
                </a:lnTo>
                <a:lnTo>
                  <a:pt x="0" y="1968"/>
                </a:lnTo>
                <a:close/>
              </a:path>
            </a:pathLst>
          </a:custGeom>
          <a:solidFill>
            <a:srgbClr val="996600"/>
          </a:solidFill>
          <a:ln w="9525" cap="flat" cmpd="sng">
            <a:solidFill>
              <a:srgbClr val="000000"/>
            </a:solidFill>
            <a:prstDash val="solid"/>
            <a:round/>
            <a:headEnd type="none" w="sm" len="sm"/>
            <a:tailEnd type="none" w="sm" len="sm"/>
          </a:ln>
        </p:spPr>
      </p:sp>
      <p:sp>
        <p:nvSpPr>
          <p:cNvPr id="473" name="Google Shape;473;p25"/>
          <p:cNvSpPr/>
          <p:nvPr/>
        </p:nvSpPr>
        <p:spPr>
          <a:xfrm>
            <a:off x="4616280" y="1381050"/>
            <a:ext cx="1455900" cy="1314600"/>
          </a:xfrm>
          <a:prstGeom prst="cube">
            <a:avLst>
              <a:gd name="adj" fmla="val 25000"/>
            </a:avLst>
          </a:prstGeom>
          <a:solidFill>
            <a:srgbClr val="80808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6369120" y="854820"/>
            <a:ext cx="1701600" cy="1726500"/>
          </a:xfrm>
          <a:prstGeom prst="cube">
            <a:avLst>
              <a:gd name="adj" fmla="val 25000"/>
            </a:avLst>
          </a:prstGeom>
          <a:solidFill>
            <a:srgbClr val="808080"/>
          </a:solidFill>
          <a:ln w="9525" cap="flat" cmpd="sng">
            <a:solidFill>
              <a:srgbClr val="000000"/>
            </a:solidFill>
            <a:prstDash val="solid"/>
            <a:miter lim="8000"/>
            <a:headEnd type="none" w="sm" len="sm"/>
            <a:tailEnd type="none" w="sm" len="sm"/>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Apartemen</a:t>
            </a:r>
            <a:endParaRPr sz="1800" b="0" strike="noStrike">
              <a:solidFill>
                <a:srgbClr val="FFFFFF"/>
              </a:solidFill>
              <a:latin typeface="Arial"/>
              <a:ea typeface="Arial"/>
              <a:cs typeface="Arial"/>
              <a:sym typeface="Arial"/>
            </a:endParaRPr>
          </a:p>
          <a:p>
            <a:pPr marL="0" marR="0" lvl="0" indent="0"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Senayan</a:t>
            </a:r>
            <a:endParaRPr sz="1800" b="0" strike="noStrike">
              <a:solidFill>
                <a:srgbClr val="FFFFFF"/>
              </a:solidFill>
              <a:latin typeface="Arial"/>
              <a:ea typeface="Arial"/>
              <a:cs typeface="Arial"/>
              <a:sym typeface="Arial"/>
            </a:endParaRPr>
          </a:p>
        </p:txBody>
      </p:sp>
      <p:sp>
        <p:nvSpPr>
          <p:cNvPr id="475" name="Google Shape;475;p25"/>
          <p:cNvSpPr/>
          <p:nvPr/>
        </p:nvSpPr>
        <p:spPr>
          <a:xfrm>
            <a:off x="3930480" y="1895400"/>
            <a:ext cx="1775100" cy="1428900"/>
          </a:xfrm>
          <a:prstGeom prst="cube">
            <a:avLst>
              <a:gd name="adj" fmla="val 39500"/>
            </a:avLst>
          </a:prstGeom>
          <a:solidFill>
            <a:srgbClr val="969696"/>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3419640" y="2295540"/>
            <a:ext cx="1584000" cy="1428900"/>
          </a:xfrm>
          <a:prstGeom prst="cube">
            <a:avLst>
              <a:gd name="adj" fmla="val 25000"/>
            </a:avLst>
          </a:prstGeom>
          <a:solidFill>
            <a:srgbClr val="C0C0C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Blok Plasa </a:t>
            </a:r>
            <a:endParaRPr sz="1800" b="0" strike="noStrike">
              <a:solidFill>
                <a:srgbClr val="FFFFFF"/>
              </a:solidFill>
              <a:latin typeface="Arial"/>
              <a:ea typeface="Arial"/>
              <a:cs typeface="Arial"/>
              <a:sym typeface="Arial"/>
            </a:endParaRPr>
          </a:p>
          <a:p>
            <a:pPr marL="0" marR="0" lvl="0" indent="0"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Senayan</a:t>
            </a:r>
            <a:endParaRPr sz="1800" b="0" strike="noStrike">
              <a:solidFill>
                <a:srgbClr val="FFFFFF"/>
              </a:solidFill>
              <a:latin typeface="Arial"/>
              <a:ea typeface="Arial"/>
              <a:cs typeface="Arial"/>
              <a:sym typeface="Arial"/>
            </a:endParaRPr>
          </a:p>
        </p:txBody>
      </p:sp>
      <p:sp>
        <p:nvSpPr>
          <p:cNvPr id="477" name="Google Shape;477;p25"/>
          <p:cNvSpPr/>
          <p:nvPr/>
        </p:nvSpPr>
        <p:spPr>
          <a:xfrm>
            <a:off x="6064200" y="1895400"/>
            <a:ext cx="1575000" cy="971700"/>
          </a:xfrm>
          <a:prstGeom prst="cube">
            <a:avLst>
              <a:gd name="adj" fmla="val 25000"/>
            </a:avLst>
          </a:prstGeom>
          <a:solidFill>
            <a:srgbClr val="969696"/>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4848120" y="2227770"/>
            <a:ext cx="2361000" cy="1428600"/>
          </a:xfrm>
          <a:prstGeom prst="cube">
            <a:avLst>
              <a:gd name="adj" fmla="val 48166"/>
            </a:avLst>
          </a:prstGeom>
          <a:solidFill>
            <a:srgbClr val="C0C0C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Blok Plasa </a:t>
            </a:r>
            <a:endParaRPr sz="1800" b="0" strike="noStrike">
              <a:solidFill>
                <a:srgbClr val="FFFFFF"/>
              </a:solidFill>
              <a:latin typeface="Arial"/>
              <a:ea typeface="Arial"/>
              <a:cs typeface="Arial"/>
              <a:sym typeface="Arial"/>
            </a:endParaRPr>
          </a:p>
          <a:p>
            <a:pPr marL="0" marR="0" lvl="0" indent="0"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Senayan</a:t>
            </a:r>
            <a:endParaRPr sz="1800" b="0" strike="noStrike">
              <a:solidFill>
                <a:srgbClr val="FFFFFF"/>
              </a:solidFill>
              <a:latin typeface="Arial"/>
              <a:ea typeface="Arial"/>
              <a:cs typeface="Arial"/>
              <a:sym typeface="Arial"/>
            </a:endParaRPr>
          </a:p>
        </p:txBody>
      </p:sp>
      <p:sp>
        <p:nvSpPr>
          <p:cNvPr id="479" name="Google Shape;479;p25"/>
          <p:cNvSpPr/>
          <p:nvPr/>
        </p:nvSpPr>
        <p:spPr>
          <a:xfrm>
            <a:off x="2025720" y="4295700"/>
            <a:ext cx="2590500" cy="808500"/>
          </a:xfrm>
          <a:prstGeom prst="rect">
            <a:avLst/>
          </a:prstGeom>
          <a:solidFill>
            <a:srgbClr val="FFFF99"/>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4608360" y="3438450"/>
            <a:ext cx="4427642" cy="1671841"/>
          </a:xfrm>
          <a:custGeom>
            <a:avLst/>
            <a:gdLst/>
            <a:ahLst/>
            <a:cxnLst/>
            <a:rect l="l" t="t" r="r" b="b"/>
            <a:pathLst>
              <a:path w="2789" h="1404" extrusionOk="0">
                <a:moveTo>
                  <a:pt x="0" y="1404"/>
                </a:moveTo>
                <a:lnTo>
                  <a:pt x="0" y="715"/>
                </a:lnTo>
                <a:lnTo>
                  <a:pt x="2789" y="0"/>
                </a:lnTo>
                <a:lnTo>
                  <a:pt x="2770" y="634"/>
                </a:lnTo>
                <a:lnTo>
                  <a:pt x="0" y="1404"/>
                </a:lnTo>
                <a:close/>
              </a:path>
            </a:pathLst>
          </a:custGeom>
          <a:solidFill>
            <a:srgbClr val="FFFF99"/>
          </a:solidFill>
          <a:ln w="9525" cap="flat" cmpd="sng">
            <a:solidFill>
              <a:srgbClr val="000000"/>
            </a:solidFill>
            <a:prstDash val="solid"/>
            <a:round/>
            <a:headEnd type="none" w="sm" len="sm"/>
            <a:tailEnd type="none" w="sm" len="sm"/>
          </a:ln>
        </p:spPr>
      </p:sp>
      <p:sp>
        <p:nvSpPr>
          <p:cNvPr id="481" name="Google Shape;481;p25"/>
          <p:cNvSpPr/>
          <p:nvPr/>
        </p:nvSpPr>
        <p:spPr>
          <a:xfrm>
            <a:off x="2033640" y="4710150"/>
            <a:ext cx="2563922" cy="239220"/>
          </a:xfrm>
          <a:custGeom>
            <a:avLst/>
            <a:gdLst/>
            <a:ahLst/>
            <a:cxnLst/>
            <a:rect l="l" t="t" r="r" b="b"/>
            <a:pathLst>
              <a:path w="1615" h="201" extrusionOk="0">
                <a:moveTo>
                  <a:pt x="0" y="16"/>
                </a:moveTo>
                <a:lnTo>
                  <a:pt x="185" y="9"/>
                </a:lnTo>
                <a:lnTo>
                  <a:pt x="458" y="0"/>
                </a:lnTo>
                <a:lnTo>
                  <a:pt x="719" y="38"/>
                </a:lnTo>
                <a:lnTo>
                  <a:pt x="946" y="16"/>
                </a:lnTo>
                <a:lnTo>
                  <a:pt x="1152" y="31"/>
                </a:lnTo>
                <a:lnTo>
                  <a:pt x="1394" y="9"/>
                </a:lnTo>
                <a:lnTo>
                  <a:pt x="1615" y="36"/>
                </a:lnTo>
                <a:lnTo>
                  <a:pt x="1615" y="201"/>
                </a:lnTo>
                <a:lnTo>
                  <a:pt x="1387" y="166"/>
                </a:lnTo>
                <a:lnTo>
                  <a:pt x="1138" y="194"/>
                </a:lnTo>
                <a:lnTo>
                  <a:pt x="932" y="194"/>
                </a:lnTo>
                <a:lnTo>
                  <a:pt x="683" y="201"/>
                </a:lnTo>
                <a:lnTo>
                  <a:pt x="437" y="192"/>
                </a:lnTo>
                <a:lnTo>
                  <a:pt x="204" y="192"/>
                </a:lnTo>
                <a:lnTo>
                  <a:pt x="0" y="171"/>
                </a:lnTo>
                <a:lnTo>
                  <a:pt x="0" y="16"/>
                </a:lnTo>
                <a:close/>
              </a:path>
            </a:pathLst>
          </a:custGeom>
          <a:solidFill>
            <a:srgbClr val="009999"/>
          </a:solidFill>
          <a:ln>
            <a:noFill/>
          </a:ln>
        </p:spPr>
      </p:sp>
      <p:sp>
        <p:nvSpPr>
          <p:cNvPr id="482" name="Google Shape;482;p25"/>
          <p:cNvSpPr/>
          <p:nvPr/>
        </p:nvSpPr>
        <p:spPr>
          <a:xfrm>
            <a:off x="4619520" y="3841020"/>
            <a:ext cx="4391281" cy="1099980"/>
          </a:xfrm>
          <a:custGeom>
            <a:avLst/>
            <a:gdLst/>
            <a:ahLst/>
            <a:cxnLst/>
            <a:rect l="l" t="t" r="r" b="b"/>
            <a:pathLst>
              <a:path w="2766" h="924" extrusionOk="0">
                <a:moveTo>
                  <a:pt x="0" y="924"/>
                </a:moveTo>
                <a:lnTo>
                  <a:pt x="220" y="860"/>
                </a:lnTo>
                <a:lnTo>
                  <a:pt x="441" y="775"/>
                </a:lnTo>
                <a:lnTo>
                  <a:pt x="675" y="732"/>
                </a:lnTo>
                <a:lnTo>
                  <a:pt x="924" y="640"/>
                </a:lnTo>
                <a:lnTo>
                  <a:pt x="1244" y="569"/>
                </a:lnTo>
                <a:lnTo>
                  <a:pt x="1493" y="462"/>
                </a:lnTo>
                <a:lnTo>
                  <a:pt x="1742" y="419"/>
                </a:lnTo>
                <a:lnTo>
                  <a:pt x="1991" y="377"/>
                </a:lnTo>
                <a:lnTo>
                  <a:pt x="2261" y="306"/>
                </a:lnTo>
                <a:lnTo>
                  <a:pt x="2467" y="249"/>
                </a:lnTo>
                <a:lnTo>
                  <a:pt x="2758" y="176"/>
                </a:lnTo>
                <a:lnTo>
                  <a:pt x="2766" y="0"/>
                </a:lnTo>
                <a:lnTo>
                  <a:pt x="2453" y="99"/>
                </a:lnTo>
                <a:lnTo>
                  <a:pt x="2218" y="163"/>
                </a:lnTo>
                <a:lnTo>
                  <a:pt x="1955" y="249"/>
                </a:lnTo>
                <a:lnTo>
                  <a:pt x="1728" y="298"/>
                </a:lnTo>
                <a:lnTo>
                  <a:pt x="1472" y="355"/>
                </a:lnTo>
                <a:lnTo>
                  <a:pt x="1230" y="448"/>
                </a:lnTo>
                <a:lnTo>
                  <a:pt x="931" y="512"/>
                </a:lnTo>
                <a:lnTo>
                  <a:pt x="661" y="597"/>
                </a:lnTo>
                <a:lnTo>
                  <a:pt x="405" y="633"/>
                </a:lnTo>
                <a:lnTo>
                  <a:pt x="192" y="718"/>
                </a:lnTo>
                <a:lnTo>
                  <a:pt x="0" y="761"/>
                </a:lnTo>
                <a:lnTo>
                  <a:pt x="0" y="924"/>
                </a:lnTo>
                <a:close/>
              </a:path>
            </a:pathLst>
          </a:custGeom>
          <a:solidFill>
            <a:srgbClr val="009999"/>
          </a:solidFill>
          <a:ln>
            <a:noFill/>
          </a:ln>
        </p:spPr>
      </p:sp>
      <p:sp>
        <p:nvSpPr>
          <p:cNvPr id="483" name="Google Shape;483;p25"/>
          <p:cNvSpPr/>
          <p:nvPr/>
        </p:nvSpPr>
        <p:spPr>
          <a:xfrm>
            <a:off x="2068560" y="4417200"/>
            <a:ext cx="1817639" cy="147690"/>
          </a:xfrm>
          <a:custGeom>
            <a:avLst/>
            <a:gdLst/>
            <a:ahLst/>
            <a:cxnLst/>
            <a:rect l="l" t="t" r="r" b="b"/>
            <a:pathLst>
              <a:path w="1145" h="124" extrusionOk="0">
                <a:moveTo>
                  <a:pt x="0" y="49"/>
                </a:moveTo>
                <a:lnTo>
                  <a:pt x="334" y="0"/>
                </a:lnTo>
                <a:lnTo>
                  <a:pt x="583" y="7"/>
                </a:lnTo>
                <a:lnTo>
                  <a:pt x="905" y="28"/>
                </a:lnTo>
                <a:lnTo>
                  <a:pt x="1145" y="76"/>
                </a:lnTo>
                <a:lnTo>
                  <a:pt x="665" y="124"/>
                </a:lnTo>
                <a:lnTo>
                  <a:pt x="263" y="99"/>
                </a:lnTo>
                <a:lnTo>
                  <a:pt x="0" y="49"/>
                </a:lnTo>
                <a:close/>
              </a:path>
            </a:pathLst>
          </a:custGeom>
          <a:solidFill>
            <a:srgbClr val="009999"/>
          </a:solidFill>
          <a:ln>
            <a:noFill/>
          </a:ln>
        </p:spPr>
      </p:sp>
      <p:sp>
        <p:nvSpPr>
          <p:cNvPr id="484" name="Google Shape;484;p25"/>
          <p:cNvSpPr/>
          <p:nvPr/>
        </p:nvSpPr>
        <p:spPr>
          <a:xfrm>
            <a:off x="3930480" y="4450680"/>
            <a:ext cx="677880" cy="152280"/>
          </a:xfrm>
          <a:custGeom>
            <a:avLst/>
            <a:gdLst/>
            <a:ahLst/>
            <a:cxnLst/>
            <a:rect l="l" t="t" r="r" b="b"/>
            <a:pathLst>
              <a:path w="427" h="128" extrusionOk="0">
                <a:moveTo>
                  <a:pt x="0" y="89"/>
                </a:moveTo>
                <a:lnTo>
                  <a:pt x="327" y="7"/>
                </a:lnTo>
                <a:lnTo>
                  <a:pt x="420" y="0"/>
                </a:lnTo>
                <a:lnTo>
                  <a:pt x="427" y="128"/>
                </a:lnTo>
                <a:lnTo>
                  <a:pt x="164" y="107"/>
                </a:lnTo>
                <a:lnTo>
                  <a:pt x="0" y="89"/>
                </a:lnTo>
                <a:close/>
              </a:path>
            </a:pathLst>
          </a:custGeom>
          <a:solidFill>
            <a:srgbClr val="009999"/>
          </a:solidFill>
          <a:ln>
            <a:noFill/>
          </a:ln>
        </p:spPr>
      </p:sp>
      <p:sp>
        <p:nvSpPr>
          <p:cNvPr id="485" name="Google Shape;485;p25"/>
          <p:cNvSpPr/>
          <p:nvPr/>
        </p:nvSpPr>
        <p:spPr>
          <a:xfrm>
            <a:off x="4616280" y="4349430"/>
            <a:ext cx="703440" cy="254610"/>
          </a:xfrm>
          <a:custGeom>
            <a:avLst/>
            <a:gdLst/>
            <a:ahLst/>
            <a:cxnLst/>
            <a:rect l="l" t="t" r="r" b="b"/>
            <a:pathLst>
              <a:path w="443" h="214" extrusionOk="0">
                <a:moveTo>
                  <a:pt x="0" y="85"/>
                </a:moveTo>
                <a:lnTo>
                  <a:pt x="201" y="28"/>
                </a:lnTo>
                <a:lnTo>
                  <a:pt x="443" y="0"/>
                </a:lnTo>
                <a:lnTo>
                  <a:pt x="194" y="121"/>
                </a:lnTo>
                <a:lnTo>
                  <a:pt x="0" y="214"/>
                </a:lnTo>
                <a:lnTo>
                  <a:pt x="0" y="85"/>
                </a:lnTo>
                <a:close/>
              </a:path>
            </a:pathLst>
          </a:custGeom>
          <a:solidFill>
            <a:srgbClr val="009999"/>
          </a:solidFill>
          <a:ln>
            <a:noFill/>
          </a:ln>
        </p:spPr>
      </p:sp>
      <p:sp>
        <p:nvSpPr>
          <p:cNvPr id="486" name="Google Shape;486;p25"/>
          <p:cNvSpPr/>
          <p:nvPr/>
        </p:nvSpPr>
        <p:spPr>
          <a:xfrm>
            <a:off x="5302080" y="3952800"/>
            <a:ext cx="1676519" cy="359640"/>
          </a:xfrm>
          <a:custGeom>
            <a:avLst/>
            <a:gdLst/>
            <a:ahLst/>
            <a:cxnLst/>
            <a:rect l="l" t="t" r="r" b="b"/>
            <a:pathLst>
              <a:path w="1056" h="302" extrusionOk="0">
                <a:moveTo>
                  <a:pt x="0" y="302"/>
                </a:moveTo>
                <a:lnTo>
                  <a:pt x="278" y="188"/>
                </a:lnTo>
                <a:lnTo>
                  <a:pt x="561" y="102"/>
                </a:lnTo>
                <a:lnTo>
                  <a:pt x="857" y="40"/>
                </a:lnTo>
                <a:lnTo>
                  <a:pt x="1056" y="0"/>
                </a:lnTo>
                <a:lnTo>
                  <a:pt x="754" y="154"/>
                </a:lnTo>
                <a:lnTo>
                  <a:pt x="581" y="216"/>
                </a:lnTo>
                <a:lnTo>
                  <a:pt x="370" y="259"/>
                </a:lnTo>
                <a:lnTo>
                  <a:pt x="0" y="302"/>
                </a:lnTo>
                <a:close/>
              </a:path>
            </a:pathLst>
          </a:custGeom>
          <a:solidFill>
            <a:srgbClr val="009999"/>
          </a:solidFill>
          <a:ln>
            <a:noFill/>
          </a:ln>
        </p:spPr>
      </p:sp>
      <p:sp>
        <p:nvSpPr>
          <p:cNvPr id="487" name="Google Shape;487;p25"/>
          <p:cNvSpPr/>
          <p:nvPr/>
        </p:nvSpPr>
        <p:spPr>
          <a:xfrm>
            <a:off x="7740720" y="3518370"/>
            <a:ext cx="1287359" cy="320220"/>
          </a:xfrm>
          <a:custGeom>
            <a:avLst/>
            <a:gdLst/>
            <a:ahLst/>
            <a:cxnLst/>
            <a:rect l="l" t="t" r="r" b="b"/>
            <a:pathLst>
              <a:path w="811" h="269" extrusionOk="0">
                <a:moveTo>
                  <a:pt x="0" y="269"/>
                </a:moveTo>
                <a:lnTo>
                  <a:pt x="346" y="144"/>
                </a:lnTo>
                <a:lnTo>
                  <a:pt x="581" y="67"/>
                </a:lnTo>
                <a:lnTo>
                  <a:pt x="811" y="0"/>
                </a:lnTo>
                <a:lnTo>
                  <a:pt x="806" y="149"/>
                </a:lnTo>
                <a:lnTo>
                  <a:pt x="566" y="197"/>
                </a:lnTo>
                <a:lnTo>
                  <a:pt x="235" y="250"/>
                </a:lnTo>
                <a:lnTo>
                  <a:pt x="0" y="269"/>
                </a:lnTo>
                <a:close/>
              </a:path>
            </a:pathLst>
          </a:custGeom>
          <a:solidFill>
            <a:srgbClr val="009999"/>
          </a:solidFill>
          <a:ln>
            <a:noFill/>
          </a:ln>
        </p:spPr>
      </p:sp>
      <p:sp>
        <p:nvSpPr>
          <p:cNvPr id="488" name="Google Shape;488;p25"/>
          <p:cNvSpPr/>
          <p:nvPr/>
        </p:nvSpPr>
        <p:spPr>
          <a:xfrm>
            <a:off x="6902280" y="3890970"/>
            <a:ext cx="1171800" cy="208440"/>
          </a:xfrm>
          <a:custGeom>
            <a:avLst/>
            <a:gdLst/>
            <a:ahLst/>
            <a:cxnLst/>
            <a:rect l="l" t="t" r="r" b="b"/>
            <a:pathLst>
              <a:path w="738" h="175" extrusionOk="0">
                <a:moveTo>
                  <a:pt x="0" y="175"/>
                </a:moveTo>
                <a:lnTo>
                  <a:pt x="242" y="59"/>
                </a:lnTo>
                <a:lnTo>
                  <a:pt x="482" y="15"/>
                </a:lnTo>
                <a:lnTo>
                  <a:pt x="738" y="0"/>
                </a:lnTo>
                <a:lnTo>
                  <a:pt x="432" y="114"/>
                </a:lnTo>
                <a:lnTo>
                  <a:pt x="212" y="157"/>
                </a:lnTo>
                <a:lnTo>
                  <a:pt x="0" y="175"/>
                </a:lnTo>
                <a:close/>
              </a:path>
            </a:pathLst>
          </a:custGeom>
          <a:solidFill>
            <a:srgbClr val="009999"/>
          </a:solidFill>
          <a:ln>
            <a:noFill/>
          </a:ln>
        </p:spPr>
      </p:sp>
      <p:sp>
        <p:nvSpPr>
          <p:cNvPr id="489" name="Google Shape;489;p25"/>
          <p:cNvSpPr/>
          <p:nvPr/>
        </p:nvSpPr>
        <p:spPr>
          <a:xfrm>
            <a:off x="4786790" y="1395803"/>
            <a:ext cx="1355580" cy="6876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600" b="0" strike="noStrike">
                <a:solidFill>
                  <a:srgbClr val="000000"/>
                </a:solidFill>
                <a:latin typeface="Arial"/>
                <a:ea typeface="Arial"/>
                <a:cs typeface="Arial"/>
                <a:sym typeface="Arial"/>
              </a:rPr>
              <a:t>Blok Plasa </a:t>
            </a:r>
            <a:r>
              <a:rPr lang="en" sz="1600" b="0" strike="noStrike" smtClean="0">
                <a:solidFill>
                  <a:srgbClr val="000000"/>
                </a:solidFill>
                <a:latin typeface="Arial"/>
                <a:ea typeface="Arial"/>
                <a:cs typeface="Arial"/>
                <a:sym typeface="Arial"/>
              </a:rPr>
              <a:t>Senayan</a:t>
            </a:r>
            <a:endParaRPr sz="1600" b="0" strike="noStrike">
              <a:solidFill>
                <a:srgbClr val="FFFFFF"/>
              </a:solidFill>
              <a:latin typeface="Arial"/>
              <a:ea typeface="Arial"/>
              <a:cs typeface="Arial"/>
              <a:sym typeface="Arial"/>
            </a:endParaRPr>
          </a:p>
        </p:txBody>
      </p:sp>
      <p:pic>
        <p:nvPicPr>
          <p:cNvPr id="490" name="Google Shape;490;p25"/>
          <p:cNvPicPr preferRelativeResize="0"/>
          <p:nvPr/>
        </p:nvPicPr>
        <p:blipFill rotWithShape="1">
          <a:blip r:embed="rId3">
            <a:alphaModFix/>
          </a:blip>
          <a:srcRect/>
          <a:stretch/>
        </p:blipFill>
        <p:spPr>
          <a:xfrm>
            <a:off x="322200" y="1457107"/>
            <a:ext cx="1960500" cy="1208880"/>
          </a:xfrm>
          <a:prstGeom prst="rect">
            <a:avLst/>
          </a:prstGeom>
          <a:noFill/>
          <a:ln>
            <a:noFill/>
          </a:ln>
        </p:spPr>
      </p:pic>
      <p:sp>
        <p:nvSpPr>
          <p:cNvPr id="491" name="Google Shape;491;p25"/>
          <p:cNvSpPr/>
          <p:nvPr/>
        </p:nvSpPr>
        <p:spPr>
          <a:xfrm>
            <a:off x="6408713" y="4451454"/>
            <a:ext cx="2515320" cy="2762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1" strike="noStrike">
                <a:solidFill>
                  <a:srgbClr val="000000"/>
                </a:solidFill>
                <a:latin typeface="Arial"/>
                <a:ea typeface="Arial"/>
                <a:cs typeface="Arial"/>
                <a:sym typeface="Arial"/>
              </a:rPr>
              <a:t>Ilustrasi sistem akifer</a:t>
            </a:r>
            <a:endParaRPr sz="1800" b="0" strike="noStrike">
              <a:solidFill>
                <a:srgbClr val="FFFFFF"/>
              </a:solidFill>
              <a:latin typeface="Arial"/>
              <a:ea typeface="Arial"/>
              <a:cs typeface="Arial"/>
              <a:sym typeface="Arial"/>
            </a:endParaRPr>
          </a:p>
        </p:txBody>
      </p:sp>
      <p:sp>
        <p:nvSpPr>
          <p:cNvPr id="492" name="Google Shape;492;p25"/>
          <p:cNvSpPr/>
          <p:nvPr/>
        </p:nvSpPr>
        <p:spPr>
          <a:xfrm>
            <a:off x="261520" y="870015"/>
            <a:ext cx="4906120" cy="55053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600" b="1" strike="noStrike">
                <a:solidFill>
                  <a:srgbClr val="000000"/>
                </a:solidFill>
                <a:latin typeface="Arial"/>
                <a:ea typeface="Arial"/>
                <a:cs typeface="Arial"/>
                <a:sym typeface="Arial"/>
              </a:rPr>
              <a:t>Ilustrasi Tabel perhitungan </a:t>
            </a:r>
            <a:endParaRPr sz="16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600" b="1" strike="noStrike">
                <a:solidFill>
                  <a:srgbClr val="000000"/>
                </a:solidFill>
                <a:latin typeface="Arial"/>
                <a:ea typeface="Arial"/>
                <a:cs typeface="Arial"/>
                <a:sym typeface="Arial"/>
              </a:rPr>
              <a:t>Water Balance air meteorik  (</a:t>
            </a:r>
            <a:r>
              <a:rPr lang="en" sz="2000" b="1" strike="noStrike">
                <a:solidFill>
                  <a:srgbClr val="CC6600"/>
                </a:solidFill>
                <a:latin typeface="Arial"/>
                <a:ea typeface="Arial"/>
                <a:cs typeface="Arial"/>
                <a:sym typeface="Arial"/>
              </a:rPr>
              <a:t>Wbal1</a:t>
            </a:r>
            <a:r>
              <a:rPr lang="en" sz="1600" b="1" strike="noStrike">
                <a:solidFill>
                  <a:srgbClr val="000000"/>
                </a:solidFill>
                <a:latin typeface="Arial"/>
                <a:ea typeface="Arial"/>
                <a:cs typeface="Arial"/>
                <a:sym typeface="Arial"/>
              </a:rPr>
              <a:t>)‏</a:t>
            </a:r>
            <a:endParaRPr sz="1600" b="0" strike="noStrike">
              <a:solidFill>
                <a:srgbClr val="FFFFFF"/>
              </a:solidFill>
              <a:latin typeface="Arial"/>
              <a:ea typeface="Arial"/>
              <a:cs typeface="Arial"/>
              <a:sym typeface="Arial"/>
            </a:endParaRPr>
          </a:p>
        </p:txBody>
      </p:sp>
      <p:sp>
        <p:nvSpPr>
          <p:cNvPr id="493" name="Google Shape;493;p25"/>
          <p:cNvSpPr/>
          <p:nvPr/>
        </p:nvSpPr>
        <p:spPr>
          <a:xfrm>
            <a:off x="265784" y="2632229"/>
            <a:ext cx="3470418" cy="55053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600" b="1" strike="noStrike">
                <a:solidFill>
                  <a:srgbClr val="000000"/>
                </a:solidFill>
                <a:latin typeface="Arial"/>
                <a:ea typeface="Arial"/>
                <a:cs typeface="Arial"/>
                <a:sym typeface="Arial"/>
              </a:rPr>
              <a:t>Ilustrasi perhitungan </a:t>
            </a:r>
            <a:endParaRPr sz="16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600" b="1" strike="noStrike">
                <a:solidFill>
                  <a:srgbClr val="000000"/>
                </a:solidFill>
                <a:latin typeface="Arial"/>
                <a:ea typeface="Arial"/>
                <a:cs typeface="Arial"/>
                <a:sym typeface="Arial"/>
              </a:rPr>
              <a:t>Water Budget (</a:t>
            </a:r>
            <a:r>
              <a:rPr lang="en" sz="2000" b="1" strike="noStrike">
                <a:solidFill>
                  <a:srgbClr val="CC6600"/>
                </a:solidFill>
                <a:latin typeface="Arial"/>
                <a:ea typeface="Arial"/>
                <a:cs typeface="Arial"/>
                <a:sym typeface="Arial"/>
              </a:rPr>
              <a:t>Wbud1</a:t>
            </a:r>
            <a:r>
              <a:rPr lang="en" sz="1600" b="1" strike="noStrike">
                <a:solidFill>
                  <a:srgbClr val="000000"/>
                </a:solidFill>
                <a:latin typeface="Arial"/>
                <a:ea typeface="Arial"/>
                <a:cs typeface="Arial"/>
                <a:sym typeface="Arial"/>
              </a:rPr>
              <a:t>)‏</a:t>
            </a:r>
            <a:endParaRPr sz="1600" b="0" strike="noStrike">
              <a:solidFill>
                <a:srgbClr val="FFFFFF"/>
              </a:solidFill>
              <a:latin typeface="Arial"/>
              <a:ea typeface="Arial"/>
              <a:cs typeface="Arial"/>
              <a:sym typeface="Arial"/>
            </a:endParaRPr>
          </a:p>
        </p:txBody>
      </p:sp>
      <p:sp>
        <p:nvSpPr>
          <p:cNvPr id="494" name="Google Shape;494;p25"/>
          <p:cNvSpPr/>
          <p:nvPr/>
        </p:nvSpPr>
        <p:spPr>
          <a:xfrm>
            <a:off x="291742" y="3193558"/>
            <a:ext cx="2549178" cy="8005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Water demand = potensi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water supply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(air permukaan, air hujan,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0" strike="noStrike">
                <a:solidFill>
                  <a:srgbClr val="000000"/>
                </a:solidFill>
                <a:latin typeface="Arial"/>
                <a:ea typeface="Arial"/>
                <a:cs typeface="Arial"/>
                <a:sym typeface="Arial"/>
              </a:rPr>
              <a:t>airtanah)‏</a:t>
            </a:r>
            <a:endParaRPr b="0" strike="noStrike">
              <a:solidFill>
                <a:srgbClr val="FFFFFF"/>
              </a:solidFill>
              <a:latin typeface="Arial"/>
              <a:ea typeface="Arial"/>
              <a:cs typeface="Arial"/>
              <a:sym typeface="Arial"/>
            </a:endParaRPr>
          </a:p>
        </p:txBody>
      </p:sp>
      <p:sp>
        <p:nvSpPr>
          <p:cNvPr id="495" name="Google Shape;495;p25"/>
          <p:cNvSpPr/>
          <p:nvPr/>
        </p:nvSpPr>
        <p:spPr>
          <a:xfrm>
            <a:off x="8172360" y="857250"/>
            <a:ext cx="647700" cy="485700"/>
          </a:xfrm>
          <a:prstGeom prst="ellipse">
            <a:avLst/>
          </a:prstGeom>
          <a:solidFill>
            <a:srgbClr val="99FF33"/>
          </a:solidFill>
          <a:ln w="284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 sz="1800" b="1" strike="noStrike">
                <a:solidFill>
                  <a:srgbClr val="000000"/>
                </a:solidFill>
                <a:latin typeface="Arial"/>
                <a:ea typeface="Arial"/>
                <a:cs typeface="Arial"/>
                <a:sym typeface="Arial"/>
              </a:rPr>
              <a:t>2</a:t>
            </a:r>
            <a:endParaRPr sz="1800" b="0" strike="noStrike">
              <a:solidFill>
                <a:srgbClr val="FFFFFF"/>
              </a:solidFill>
              <a:latin typeface="Arial"/>
              <a:ea typeface="Arial"/>
              <a:cs typeface="Arial"/>
              <a:sym typeface="Arial"/>
            </a:endParaRPr>
          </a:p>
        </p:txBody>
      </p:sp>
      <p:sp>
        <p:nvSpPr>
          <p:cNvPr id="496" name="Google Shape;496;p25"/>
          <p:cNvSpPr/>
          <p:nvPr/>
        </p:nvSpPr>
        <p:spPr>
          <a:xfrm>
            <a:off x="2025720" y="3259980"/>
            <a:ext cx="1377720" cy="1034640"/>
          </a:xfrm>
          <a:custGeom>
            <a:avLst/>
            <a:gdLst/>
            <a:ahLst/>
            <a:cxnLst/>
            <a:rect l="l" t="t" r="r" b="b"/>
            <a:pathLst>
              <a:path w="868" h="869" extrusionOk="0">
                <a:moveTo>
                  <a:pt x="868" y="0"/>
                </a:moveTo>
                <a:lnTo>
                  <a:pt x="0" y="869"/>
                </a:lnTo>
                <a:lnTo>
                  <a:pt x="328" y="869"/>
                </a:lnTo>
                <a:lnTo>
                  <a:pt x="868" y="302"/>
                </a:lnTo>
                <a:lnTo>
                  <a:pt x="868" y="0"/>
                </a:lnTo>
                <a:close/>
              </a:path>
            </a:pathLst>
          </a:custGeom>
          <a:solidFill>
            <a:srgbClr val="C0C0C0"/>
          </a:solidFill>
          <a:ln>
            <a:noFill/>
          </a:ln>
        </p:spPr>
      </p:sp>
      <p:sp>
        <p:nvSpPr>
          <p:cNvPr id="497" name="Google Shape;497;p25"/>
          <p:cNvSpPr/>
          <p:nvPr/>
        </p:nvSpPr>
        <p:spPr>
          <a:xfrm>
            <a:off x="8061480" y="1941840"/>
            <a:ext cx="974519" cy="1547910"/>
          </a:xfrm>
          <a:custGeom>
            <a:avLst/>
            <a:gdLst/>
            <a:ahLst/>
            <a:cxnLst/>
            <a:rect l="l" t="t" r="r" b="b"/>
            <a:pathLst>
              <a:path w="614" h="1300" extrusionOk="0">
                <a:moveTo>
                  <a:pt x="433" y="1300"/>
                </a:moveTo>
                <a:lnTo>
                  <a:pt x="614" y="1255"/>
                </a:lnTo>
                <a:lnTo>
                  <a:pt x="88" y="0"/>
                </a:lnTo>
                <a:lnTo>
                  <a:pt x="0" y="0"/>
                </a:lnTo>
                <a:lnTo>
                  <a:pt x="433" y="1300"/>
                </a:lnTo>
                <a:close/>
              </a:path>
            </a:pathLst>
          </a:custGeom>
          <a:solidFill>
            <a:srgbClr val="C0C0C0"/>
          </a:solidFill>
          <a:ln>
            <a:noFill/>
          </a:ln>
        </p:spPr>
      </p:sp>
      <p:sp>
        <p:nvSpPr>
          <p:cNvPr id="498" name="Google Shape;498;p25"/>
          <p:cNvSpPr/>
          <p:nvPr/>
        </p:nvSpPr>
        <p:spPr>
          <a:xfrm>
            <a:off x="7456320" y="2658690"/>
            <a:ext cx="1152719" cy="105840"/>
          </a:xfrm>
          <a:custGeom>
            <a:avLst/>
            <a:gdLst/>
            <a:ahLst/>
            <a:cxnLst/>
            <a:rect l="l" t="t" r="r" b="b"/>
            <a:pathLst>
              <a:path w="726" h="89" extrusionOk="0">
                <a:moveTo>
                  <a:pt x="88" y="0"/>
                </a:moveTo>
                <a:lnTo>
                  <a:pt x="682" y="0"/>
                </a:lnTo>
                <a:lnTo>
                  <a:pt x="726" y="89"/>
                </a:lnTo>
                <a:lnTo>
                  <a:pt x="0" y="80"/>
                </a:lnTo>
                <a:lnTo>
                  <a:pt x="88" y="0"/>
                </a:lnTo>
                <a:close/>
              </a:path>
            </a:pathLst>
          </a:custGeom>
          <a:solidFill>
            <a:srgbClr val="C0C0C0"/>
          </a:solidFill>
          <a:ln>
            <a:noFill/>
          </a:ln>
        </p:spPr>
      </p:sp>
      <p:sp>
        <p:nvSpPr>
          <p:cNvPr id="499" name="Google Shape;499;p25"/>
          <p:cNvSpPr/>
          <p:nvPr/>
        </p:nvSpPr>
        <p:spPr>
          <a:xfrm>
            <a:off x="3122640" y="2721870"/>
            <a:ext cx="4544998" cy="1108351"/>
          </a:xfrm>
          <a:custGeom>
            <a:avLst/>
            <a:gdLst/>
            <a:ahLst/>
            <a:cxnLst/>
            <a:rect l="l" t="t" r="r" b="b"/>
            <a:pathLst>
              <a:path w="2863" h="931" extrusionOk="0">
                <a:moveTo>
                  <a:pt x="2863" y="10"/>
                </a:moveTo>
                <a:lnTo>
                  <a:pt x="1985" y="931"/>
                </a:lnTo>
                <a:lnTo>
                  <a:pt x="0" y="922"/>
                </a:lnTo>
                <a:lnTo>
                  <a:pt x="98" y="824"/>
                </a:lnTo>
                <a:lnTo>
                  <a:pt x="1950" y="842"/>
                </a:lnTo>
                <a:lnTo>
                  <a:pt x="2774" y="0"/>
                </a:lnTo>
                <a:lnTo>
                  <a:pt x="2863" y="10"/>
                </a:lnTo>
                <a:close/>
              </a:path>
            </a:pathLst>
          </a:custGeom>
          <a:solidFill>
            <a:srgbClr val="C0C0C0"/>
          </a:solidFill>
          <a:ln>
            <a:noFill/>
          </a:ln>
        </p:spPr>
      </p:sp>
      <p:cxnSp>
        <p:nvCxnSpPr>
          <p:cNvPr id="500" name="Google Shape;500;p25"/>
          <p:cNvCxnSpPr/>
          <p:nvPr/>
        </p:nvCxnSpPr>
        <p:spPr>
          <a:xfrm flipH="1">
            <a:off x="2298240" y="3439800"/>
            <a:ext cx="1089000" cy="808500"/>
          </a:xfrm>
          <a:prstGeom prst="straightConnector1">
            <a:avLst/>
          </a:prstGeom>
          <a:noFill/>
          <a:ln w="9525" cap="flat" cmpd="sng">
            <a:solidFill>
              <a:srgbClr val="000000"/>
            </a:solidFill>
            <a:prstDash val="dashDot"/>
            <a:miter lim="8000"/>
            <a:headEnd type="none" w="sm" len="sm"/>
            <a:tailEnd type="none" w="sm" len="sm"/>
          </a:ln>
        </p:spPr>
      </p:cxnSp>
      <p:cxnSp>
        <p:nvCxnSpPr>
          <p:cNvPr id="501" name="Google Shape;501;p25"/>
          <p:cNvCxnSpPr/>
          <p:nvPr/>
        </p:nvCxnSpPr>
        <p:spPr>
          <a:xfrm rot="10800000">
            <a:off x="8117940" y="1932270"/>
            <a:ext cx="755700" cy="1494300"/>
          </a:xfrm>
          <a:prstGeom prst="straightConnector1">
            <a:avLst/>
          </a:prstGeom>
          <a:noFill/>
          <a:ln w="9525" cap="flat" cmpd="sng">
            <a:solidFill>
              <a:srgbClr val="000000"/>
            </a:solidFill>
            <a:prstDash val="dashDot"/>
            <a:miter lim="8000"/>
            <a:headEnd type="none" w="sm" len="sm"/>
            <a:tailEnd type="none" w="sm" len="sm"/>
          </a:ln>
        </p:spPr>
      </p:cxnSp>
      <p:sp>
        <p:nvSpPr>
          <p:cNvPr id="502" name="Google Shape;502;p25"/>
          <p:cNvSpPr/>
          <p:nvPr/>
        </p:nvSpPr>
        <p:spPr>
          <a:xfrm>
            <a:off x="3219480" y="2693250"/>
            <a:ext cx="5067364" cy="1078650"/>
          </a:xfrm>
          <a:custGeom>
            <a:avLst/>
            <a:gdLst/>
            <a:ahLst/>
            <a:cxnLst/>
            <a:rect l="l" t="t" r="r" b="b"/>
            <a:pathLst>
              <a:path w="3192" h="906" extrusionOk="0">
                <a:moveTo>
                  <a:pt x="0" y="900"/>
                </a:moveTo>
                <a:lnTo>
                  <a:pt x="1908" y="906"/>
                </a:lnTo>
                <a:lnTo>
                  <a:pt x="2766" y="6"/>
                </a:lnTo>
                <a:lnTo>
                  <a:pt x="3192" y="0"/>
                </a:lnTo>
              </a:path>
            </a:pathLst>
          </a:custGeom>
          <a:noFill/>
          <a:ln w="9525" cap="flat" cmpd="sng">
            <a:solidFill>
              <a:srgbClr val="000000"/>
            </a:solidFill>
            <a:prstDash val="dashDot"/>
            <a:round/>
            <a:headEnd type="none" w="sm" len="sm"/>
            <a:tailEnd type="none" w="sm" len="sm"/>
          </a:ln>
        </p:spPr>
      </p:sp>
      <p:grpSp>
        <p:nvGrpSpPr>
          <p:cNvPr id="503" name="Google Shape;503;p25"/>
          <p:cNvGrpSpPr/>
          <p:nvPr/>
        </p:nvGrpSpPr>
        <p:grpSpPr>
          <a:xfrm>
            <a:off x="3206880" y="3781350"/>
            <a:ext cx="180600" cy="300060"/>
            <a:chOff x="3206880" y="5041800"/>
            <a:chExt cx="180600" cy="400080"/>
          </a:xfrm>
        </p:grpSpPr>
        <p:sp>
          <p:nvSpPr>
            <p:cNvPr id="504" name="Google Shape;504;p25"/>
            <p:cNvSpPr/>
            <p:nvPr/>
          </p:nvSpPr>
          <p:spPr>
            <a:xfrm>
              <a:off x="3270240" y="52696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3206880" y="5041800"/>
              <a:ext cx="1806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5"/>
          <p:cNvGrpSpPr/>
          <p:nvPr/>
        </p:nvGrpSpPr>
        <p:grpSpPr>
          <a:xfrm>
            <a:off x="3063960" y="3888540"/>
            <a:ext cx="180600" cy="299925"/>
            <a:chOff x="3063960" y="5184720"/>
            <a:chExt cx="180600" cy="399900"/>
          </a:xfrm>
        </p:grpSpPr>
        <p:sp>
          <p:nvSpPr>
            <p:cNvPr id="507" name="Google Shape;507;p25"/>
            <p:cNvSpPr/>
            <p:nvPr/>
          </p:nvSpPr>
          <p:spPr>
            <a:xfrm>
              <a:off x="3127320" y="5413320"/>
              <a:ext cx="606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3063960" y="5184720"/>
              <a:ext cx="1806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5"/>
          <p:cNvGrpSpPr/>
          <p:nvPr/>
        </p:nvGrpSpPr>
        <p:grpSpPr>
          <a:xfrm>
            <a:off x="3578400" y="3802950"/>
            <a:ext cx="180600" cy="299790"/>
            <a:chOff x="3578400" y="5070600"/>
            <a:chExt cx="180600" cy="399720"/>
          </a:xfrm>
        </p:grpSpPr>
        <p:sp>
          <p:nvSpPr>
            <p:cNvPr id="510" name="Google Shape;510;p25"/>
            <p:cNvSpPr/>
            <p:nvPr/>
          </p:nvSpPr>
          <p:spPr>
            <a:xfrm>
              <a:off x="3641760" y="529812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3578400" y="5070600"/>
              <a:ext cx="1806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5"/>
          <p:cNvGrpSpPr/>
          <p:nvPr/>
        </p:nvGrpSpPr>
        <p:grpSpPr>
          <a:xfrm>
            <a:off x="3435480" y="3910140"/>
            <a:ext cx="180600" cy="299790"/>
            <a:chOff x="3435480" y="5213520"/>
            <a:chExt cx="180600" cy="399720"/>
          </a:xfrm>
        </p:grpSpPr>
        <p:sp>
          <p:nvSpPr>
            <p:cNvPr id="513" name="Google Shape;513;p25"/>
            <p:cNvSpPr/>
            <p:nvPr/>
          </p:nvSpPr>
          <p:spPr>
            <a:xfrm>
              <a:off x="3498840" y="54410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3435480" y="5213520"/>
              <a:ext cx="180600" cy="2832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5"/>
          <p:cNvGrpSpPr/>
          <p:nvPr/>
        </p:nvGrpSpPr>
        <p:grpSpPr>
          <a:xfrm>
            <a:off x="3959280" y="3802950"/>
            <a:ext cx="181200" cy="299790"/>
            <a:chOff x="3959280" y="5070600"/>
            <a:chExt cx="181200" cy="399720"/>
          </a:xfrm>
        </p:grpSpPr>
        <p:sp>
          <p:nvSpPr>
            <p:cNvPr id="516" name="Google Shape;516;p25"/>
            <p:cNvSpPr/>
            <p:nvPr/>
          </p:nvSpPr>
          <p:spPr>
            <a:xfrm>
              <a:off x="4021200" y="529812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3959280" y="5070600"/>
              <a:ext cx="1812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25"/>
          <p:cNvGrpSpPr/>
          <p:nvPr/>
        </p:nvGrpSpPr>
        <p:grpSpPr>
          <a:xfrm>
            <a:off x="3816360" y="3910140"/>
            <a:ext cx="181200" cy="299790"/>
            <a:chOff x="3816360" y="5213520"/>
            <a:chExt cx="181200" cy="399720"/>
          </a:xfrm>
        </p:grpSpPr>
        <p:sp>
          <p:nvSpPr>
            <p:cNvPr id="519" name="Google Shape;519;p25"/>
            <p:cNvSpPr/>
            <p:nvPr/>
          </p:nvSpPr>
          <p:spPr>
            <a:xfrm>
              <a:off x="3878280" y="54410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3816360" y="5213520"/>
              <a:ext cx="181200" cy="2832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5"/>
          <p:cNvGrpSpPr/>
          <p:nvPr/>
        </p:nvGrpSpPr>
        <p:grpSpPr>
          <a:xfrm>
            <a:off x="4311720" y="3824280"/>
            <a:ext cx="181200" cy="299925"/>
            <a:chOff x="4311720" y="5099040"/>
            <a:chExt cx="181200" cy="399900"/>
          </a:xfrm>
        </p:grpSpPr>
        <p:sp>
          <p:nvSpPr>
            <p:cNvPr id="522" name="Google Shape;522;p25"/>
            <p:cNvSpPr/>
            <p:nvPr/>
          </p:nvSpPr>
          <p:spPr>
            <a:xfrm>
              <a:off x="4375080" y="5327640"/>
              <a:ext cx="606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311720" y="509904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5"/>
          <p:cNvGrpSpPr/>
          <p:nvPr/>
        </p:nvGrpSpPr>
        <p:grpSpPr>
          <a:xfrm>
            <a:off x="4168800" y="3931470"/>
            <a:ext cx="181200" cy="299925"/>
            <a:chOff x="4168800" y="5241960"/>
            <a:chExt cx="181200" cy="399900"/>
          </a:xfrm>
        </p:grpSpPr>
        <p:sp>
          <p:nvSpPr>
            <p:cNvPr id="525" name="Google Shape;525;p25"/>
            <p:cNvSpPr/>
            <p:nvPr/>
          </p:nvSpPr>
          <p:spPr>
            <a:xfrm>
              <a:off x="4230720" y="546876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4168800" y="524196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5"/>
          <p:cNvGrpSpPr/>
          <p:nvPr/>
        </p:nvGrpSpPr>
        <p:grpSpPr>
          <a:xfrm>
            <a:off x="7054920" y="3274290"/>
            <a:ext cx="181200" cy="299790"/>
            <a:chOff x="7054920" y="4365720"/>
            <a:chExt cx="181200" cy="399720"/>
          </a:xfrm>
        </p:grpSpPr>
        <p:sp>
          <p:nvSpPr>
            <p:cNvPr id="528" name="Google Shape;528;p25"/>
            <p:cNvSpPr/>
            <p:nvPr/>
          </p:nvSpPr>
          <p:spPr>
            <a:xfrm>
              <a:off x="7118280" y="459324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7054920" y="436572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5"/>
          <p:cNvGrpSpPr/>
          <p:nvPr/>
        </p:nvGrpSpPr>
        <p:grpSpPr>
          <a:xfrm>
            <a:off x="6912000" y="3381480"/>
            <a:ext cx="181200" cy="299790"/>
            <a:chOff x="6912000" y="4508640"/>
            <a:chExt cx="181200" cy="399720"/>
          </a:xfrm>
        </p:grpSpPr>
        <p:sp>
          <p:nvSpPr>
            <p:cNvPr id="531" name="Google Shape;531;p25"/>
            <p:cNvSpPr/>
            <p:nvPr/>
          </p:nvSpPr>
          <p:spPr>
            <a:xfrm>
              <a:off x="6973920" y="47361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6912000" y="4508640"/>
              <a:ext cx="181200" cy="2850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5"/>
          <p:cNvGrpSpPr/>
          <p:nvPr/>
        </p:nvGrpSpPr>
        <p:grpSpPr>
          <a:xfrm>
            <a:off x="7454880" y="3224340"/>
            <a:ext cx="181200" cy="299790"/>
            <a:chOff x="7454880" y="4299120"/>
            <a:chExt cx="181200" cy="399720"/>
          </a:xfrm>
        </p:grpSpPr>
        <p:sp>
          <p:nvSpPr>
            <p:cNvPr id="534" name="Google Shape;534;p25"/>
            <p:cNvSpPr/>
            <p:nvPr/>
          </p:nvSpPr>
          <p:spPr>
            <a:xfrm>
              <a:off x="7516800" y="45266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7454880" y="4299120"/>
              <a:ext cx="181200" cy="2832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5"/>
          <p:cNvGrpSpPr/>
          <p:nvPr/>
        </p:nvGrpSpPr>
        <p:grpSpPr>
          <a:xfrm>
            <a:off x="7311960" y="3331260"/>
            <a:ext cx="181200" cy="300060"/>
            <a:chOff x="7311960" y="4441680"/>
            <a:chExt cx="181200" cy="400080"/>
          </a:xfrm>
        </p:grpSpPr>
        <p:sp>
          <p:nvSpPr>
            <p:cNvPr id="537" name="Google Shape;537;p25"/>
            <p:cNvSpPr/>
            <p:nvPr/>
          </p:nvSpPr>
          <p:spPr>
            <a:xfrm>
              <a:off x="7375680" y="46695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7311960" y="4441680"/>
              <a:ext cx="181200" cy="2886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5"/>
          <p:cNvGrpSpPr/>
          <p:nvPr/>
        </p:nvGrpSpPr>
        <p:grpSpPr>
          <a:xfrm>
            <a:off x="7912080" y="3088530"/>
            <a:ext cx="181200" cy="299790"/>
            <a:chOff x="7912080" y="4118040"/>
            <a:chExt cx="181200" cy="399720"/>
          </a:xfrm>
        </p:grpSpPr>
        <p:sp>
          <p:nvSpPr>
            <p:cNvPr id="540" name="Google Shape;540;p25"/>
            <p:cNvSpPr/>
            <p:nvPr/>
          </p:nvSpPr>
          <p:spPr>
            <a:xfrm>
              <a:off x="7974000" y="43455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7912080" y="4118040"/>
              <a:ext cx="1812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5"/>
          <p:cNvGrpSpPr/>
          <p:nvPr/>
        </p:nvGrpSpPr>
        <p:grpSpPr>
          <a:xfrm>
            <a:off x="7769160" y="3195720"/>
            <a:ext cx="181200" cy="299790"/>
            <a:chOff x="7769160" y="4260960"/>
            <a:chExt cx="181200" cy="399720"/>
          </a:xfrm>
        </p:grpSpPr>
        <p:sp>
          <p:nvSpPr>
            <p:cNvPr id="543" name="Google Shape;543;p25"/>
            <p:cNvSpPr/>
            <p:nvPr/>
          </p:nvSpPr>
          <p:spPr>
            <a:xfrm>
              <a:off x="7832880" y="44884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7769160" y="4260960"/>
              <a:ext cx="1812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5"/>
          <p:cNvGrpSpPr/>
          <p:nvPr/>
        </p:nvGrpSpPr>
        <p:grpSpPr>
          <a:xfrm>
            <a:off x="8359920" y="3088530"/>
            <a:ext cx="180600" cy="299790"/>
            <a:chOff x="8359920" y="4118040"/>
            <a:chExt cx="180600" cy="399720"/>
          </a:xfrm>
        </p:grpSpPr>
        <p:sp>
          <p:nvSpPr>
            <p:cNvPr id="546" name="Google Shape;546;p25"/>
            <p:cNvSpPr/>
            <p:nvPr/>
          </p:nvSpPr>
          <p:spPr>
            <a:xfrm>
              <a:off x="8423280" y="434556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8359920" y="4118040"/>
              <a:ext cx="180600" cy="2865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5"/>
          <p:cNvGrpSpPr/>
          <p:nvPr/>
        </p:nvGrpSpPr>
        <p:grpSpPr>
          <a:xfrm>
            <a:off x="8217000" y="3195720"/>
            <a:ext cx="180600" cy="299790"/>
            <a:chOff x="8217000" y="4260960"/>
            <a:chExt cx="180600" cy="399720"/>
          </a:xfrm>
        </p:grpSpPr>
        <p:sp>
          <p:nvSpPr>
            <p:cNvPr id="549" name="Google Shape;549;p25"/>
            <p:cNvSpPr/>
            <p:nvPr/>
          </p:nvSpPr>
          <p:spPr>
            <a:xfrm>
              <a:off x="8280360" y="4488480"/>
              <a:ext cx="606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8217000" y="4260960"/>
              <a:ext cx="180600" cy="2847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5"/>
          <p:cNvGrpSpPr/>
          <p:nvPr/>
        </p:nvGrpSpPr>
        <p:grpSpPr>
          <a:xfrm>
            <a:off x="8245440" y="2752650"/>
            <a:ext cx="181200" cy="300060"/>
            <a:chOff x="8245440" y="3670200"/>
            <a:chExt cx="181200" cy="400080"/>
          </a:xfrm>
        </p:grpSpPr>
        <p:sp>
          <p:nvSpPr>
            <p:cNvPr id="552" name="Google Shape;552;p25"/>
            <p:cNvSpPr/>
            <p:nvPr/>
          </p:nvSpPr>
          <p:spPr>
            <a:xfrm>
              <a:off x="8307360" y="389808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8245440" y="367020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5"/>
          <p:cNvGrpSpPr/>
          <p:nvPr/>
        </p:nvGrpSpPr>
        <p:grpSpPr>
          <a:xfrm>
            <a:off x="8102520" y="2859840"/>
            <a:ext cx="181200" cy="299925"/>
            <a:chOff x="8102520" y="3813120"/>
            <a:chExt cx="181200" cy="399900"/>
          </a:xfrm>
        </p:grpSpPr>
        <p:sp>
          <p:nvSpPr>
            <p:cNvPr id="555" name="Google Shape;555;p25"/>
            <p:cNvSpPr/>
            <p:nvPr/>
          </p:nvSpPr>
          <p:spPr>
            <a:xfrm>
              <a:off x="8166240" y="404172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8102520" y="381312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5"/>
          <p:cNvGrpSpPr/>
          <p:nvPr/>
        </p:nvGrpSpPr>
        <p:grpSpPr>
          <a:xfrm>
            <a:off x="7854840" y="2724030"/>
            <a:ext cx="181200" cy="300195"/>
            <a:chOff x="7854840" y="3632040"/>
            <a:chExt cx="181200" cy="400260"/>
          </a:xfrm>
        </p:grpSpPr>
        <p:sp>
          <p:nvSpPr>
            <p:cNvPr id="558" name="Google Shape;558;p25"/>
            <p:cNvSpPr/>
            <p:nvPr/>
          </p:nvSpPr>
          <p:spPr>
            <a:xfrm>
              <a:off x="7918560" y="3859200"/>
              <a:ext cx="58800" cy="1731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7854840" y="363204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5"/>
          <p:cNvGrpSpPr/>
          <p:nvPr/>
        </p:nvGrpSpPr>
        <p:grpSpPr>
          <a:xfrm>
            <a:off x="7711920" y="2831220"/>
            <a:ext cx="181200" cy="300060"/>
            <a:chOff x="7711920" y="3774960"/>
            <a:chExt cx="181200" cy="400080"/>
          </a:xfrm>
        </p:grpSpPr>
        <p:sp>
          <p:nvSpPr>
            <p:cNvPr id="561" name="Google Shape;561;p25"/>
            <p:cNvSpPr/>
            <p:nvPr/>
          </p:nvSpPr>
          <p:spPr>
            <a:xfrm>
              <a:off x="7775640" y="4002840"/>
              <a:ext cx="58800" cy="1722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7711920" y="3774960"/>
              <a:ext cx="181200" cy="2868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5"/>
          <p:cNvGrpSpPr/>
          <p:nvPr/>
        </p:nvGrpSpPr>
        <p:grpSpPr>
          <a:xfrm>
            <a:off x="7454880" y="2781270"/>
            <a:ext cx="181200" cy="299925"/>
            <a:chOff x="7454880" y="3708360"/>
            <a:chExt cx="181200" cy="399900"/>
          </a:xfrm>
        </p:grpSpPr>
        <p:sp>
          <p:nvSpPr>
            <p:cNvPr id="564" name="Google Shape;564;p25"/>
            <p:cNvSpPr/>
            <p:nvPr/>
          </p:nvSpPr>
          <p:spPr>
            <a:xfrm>
              <a:off x="7516800" y="393696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7454880" y="3708360"/>
              <a:ext cx="181200" cy="2874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5"/>
          <p:cNvGrpSpPr/>
          <p:nvPr/>
        </p:nvGrpSpPr>
        <p:grpSpPr>
          <a:xfrm>
            <a:off x="7311960" y="2888460"/>
            <a:ext cx="181200" cy="299925"/>
            <a:chOff x="7311960" y="3851280"/>
            <a:chExt cx="181200" cy="399900"/>
          </a:xfrm>
        </p:grpSpPr>
        <p:sp>
          <p:nvSpPr>
            <p:cNvPr id="567" name="Google Shape;567;p25"/>
            <p:cNvSpPr/>
            <p:nvPr/>
          </p:nvSpPr>
          <p:spPr>
            <a:xfrm>
              <a:off x="7375680" y="4079880"/>
              <a:ext cx="58800" cy="171300"/>
            </a:xfrm>
            <a:prstGeom prst="rect">
              <a:avLst/>
            </a:prstGeom>
            <a:solidFill>
              <a:srgbClr val="CC66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7311960" y="3851280"/>
              <a:ext cx="181200" cy="285900"/>
            </a:xfrm>
            <a:prstGeom prst="ellipse">
              <a:avLst/>
            </a:prstGeom>
            <a:solidFill>
              <a:srgbClr val="99CC00"/>
            </a:solidFill>
            <a:ln w="9525"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5"/>
          <p:cNvSpPr/>
          <p:nvPr/>
        </p:nvSpPr>
        <p:spPr>
          <a:xfrm>
            <a:off x="529622" y="4570831"/>
            <a:ext cx="1366918" cy="378539"/>
          </a:xfrm>
          <a:custGeom>
            <a:avLst/>
            <a:gdLst/>
            <a:ahLst/>
            <a:cxnLst/>
            <a:rect l="l" t="t" r="r" b="b"/>
            <a:pathLst>
              <a:path w="3799" h="1404" extrusionOk="0">
                <a:moveTo>
                  <a:pt x="0" y="0"/>
                </a:moveTo>
                <a:lnTo>
                  <a:pt x="3798" y="0"/>
                </a:lnTo>
                <a:lnTo>
                  <a:pt x="3798" y="1403"/>
                </a:lnTo>
                <a:lnTo>
                  <a:pt x="0" y="1403"/>
                </a:lnTo>
                <a:lnTo>
                  <a:pt x="0" y="0"/>
                </a:lnTo>
                <a:moveTo>
                  <a:pt x="0" y="0"/>
                </a:moveTo>
                <a:lnTo>
                  <a:pt x="3798" y="0"/>
                </a:lnTo>
                <a:lnTo>
                  <a:pt x="3707" y="90"/>
                </a:lnTo>
                <a:lnTo>
                  <a:pt x="90" y="90"/>
                </a:lnTo>
                <a:lnTo>
                  <a:pt x="0" y="0"/>
                </a:lnTo>
                <a:moveTo>
                  <a:pt x="3798" y="0"/>
                </a:moveTo>
                <a:lnTo>
                  <a:pt x="3798" y="1403"/>
                </a:lnTo>
                <a:lnTo>
                  <a:pt x="3707" y="1312"/>
                </a:lnTo>
                <a:lnTo>
                  <a:pt x="3707" y="90"/>
                </a:lnTo>
                <a:lnTo>
                  <a:pt x="3798" y="0"/>
                </a:lnTo>
                <a:moveTo>
                  <a:pt x="3798" y="1403"/>
                </a:moveTo>
                <a:lnTo>
                  <a:pt x="0" y="1403"/>
                </a:lnTo>
                <a:lnTo>
                  <a:pt x="90" y="1312"/>
                </a:lnTo>
                <a:lnTo>
                  <a:pt x="3707" y="1312"/>
                </a:lnTo>
                <a:lnTo>
                  <a:pt x="3798" y="1403"/>
                </a:lnTo>
                <a:moveTo>
                  <a:pt x="0" y="1403"/>
                </a:moveTo>
                <a:lnTo>
                  <a:pt x="0" y="0"/>
                </a:lnTo>
                <a:lnTo>
                  <a:pt x="90" y="90"/>
                </a:lnTo>
                <a:lnTo>
                  <a:pt x="90" y="1312"/>
                </a:lnTo>
                <a:lnTo>
                  <a:pt x="0" y="1403"/>
                </a:lnTo>
              </a:path>
            </a:pathLst>
          </a:custGeom>
          <a:solidFill>
            <a:srgbClr val="CC9900"/>
          </a:solidFill>
          <a:ln>
            <a:noFill/>
          </a:ln>
        </p:spPr>
        <p:txBody>
          <a:bodyPr spcFirstLastPara="1" wrap="square" lIns="90000" tIns="46800" rIns="90000" bIns="46800" anchor="ctr" anchorCtr="0">
            <a:noAutofit/>
          </a:bodyPr>
          <a:lstStyle/>
          <a:p>
            <a:pPr marL="457200" marR="0" lvl="0" indent="-454319" algn="ctr" rtl="0">
              <a:lnSpc>
                <a:spcPct val="87000"/>
              </a:lnSpc>
              <a:spcBef>
                <a:spcPts val="0"/>
              </a:spcBef>
              <a:spcAft>
                <a:spcPts val="0"/>
              </a:spcAft>
              <a:buNone/>
            </a:pPr>
            <a:r>
              <a:rPr lang="en" sz="1600" b="1" strike="noStrike">
                <a:solidFill>
                  <a:srgbClr val="000000"/>
                </a:solidFill>
                <a:latin typeface="Arial"/>
                <a:ea typeface="Arial"/>
                <a:cs typeface="Arial"/>
                <a:sym typeface="Arial"/>
              </a:rPr>
              <a:t>Citra satelit </a:t>
            </a:r>
            <a:endParaRPr sz="1600" b="0"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4"/>
        <p:cNvGrpSpPr/>
        <p:nvPr/>
      </p:nvGrpSpPr>
      <p:grpSpPr>
        <a:xfrm>
          <a:off x="0" y="0"/>
          <a:ext cx="0" cy="0"/>
          <a:chOff x="0" y="0"/>
          <a:chExt cx="0" cy="0"/>
        </a:xfrm>
      </p:grpSpPr>
      <p:sp>
        <p:nvSpPr>
          <p:cNvPr id="575" name="Google Shape;575;p26"/>
          <p:cNvSpPr/>
          <p:nvPr/>
        </p:nvSpPr>
        <p:spPr>
          <a:xfrm>
            <a:off x="457200" y="86940"/>
            <a:ext cx="8229600" cy="47493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 sz="2400" b="1" u="sng" strike="noStrike">
                <a:solidFill>
                  <a:srgbClr val="000000"/>
                </a:solidFill>
                <a:latin typeface="Arial"/>
                <a:ea typeface="Arial"/>
                <a:cs typeface="Arial"/>
                <a:sym typeface="Arial"/>
              </a:rPr>
              <a:t>Komparasi kondisi sebelum dan sesudah terbangun</a:t>
            </a:r>
            <a:endParaRPr sz="2400" b="0" u="sng" strike="noStrike">
              <a:solidFill>
                <a:srgbClr val="FFFFFF"/>
              </a:solidFill>
              <a:latin typeface="Arial"/>
              <a:ea typeface="Arial"/>
              <a:cs typeface="Arial"/>
              <a:sym typeface="Arial"/>
            </a:endParaRPr>
          </a:p>
        </p:txBody>
      </p:sp>
      <p:pic>
        <p:nvPicPr>
          <p:cNvPr id="576" name="Google Shape;576;p26"/>
          <p:cNvPicPr preferRelativeResize="0"/>
          <p:nvPr/>
        </p:nvPicPr>
        <p:blipFill rotWithShape="1">
          <a:blip r:embed="rId3">
            <a:alphaModFix/>
          </a:blip>
          <a:srcRect t="6907"/>
          <a:stretch/>
        </p:blipFill>
        <p:spPr>
          <a:xfrm>
            <a:off x="5780160" y="2435910"/>
            <a:ext cx="2496689" cy="2037150"/>
          </a:xfrm>
          <a:prstGeom prst="rect">
            <a:avLst/>
          </a:prstGeom>
          <a:noFill/>
          <a:ln>
            <a:noFill/>
          </a:ln>
        </p:spPr>
      </p:pic>
      <p:pic>
        <p:nvPicPr>
          <p:cNvPr id="577" name="Google Shape;577;p26"/>
          <p:cNvPicPr preferRelativeResize="0"/>
          <p:nvPr/>
        </p:nvPicPr>
        <p:blipFill rotWithShape="1">
          <a:blip r:embed="rId4">
            <a:alphaModFix/>
          </a:blip>
          <a:srcRect t="11418"/>
          <a:stretch/>
        </p:blipFill>
        <p:spPr>
          <a:xfrm>
            <a:off x="776013" y="2543162"/>
            <a:ext cx="2836145" cy="1809895"/>
          </a:xfrm>
          <a:prstGeom prst="rect">
            <a:avLst/>
          </a:prstGeom>
          <a:noFill/>
          <a:ln>
            <a:noFill/>
          </a:ln>
        </p:spPr>
      </p:pic>
      <p:sp>
        <p:nvSpPr>
          <p:cNvPr id="578" name="Google Shape;578;p26"/>
          <p:cNvSpPr/>
          <p:nvPr/>
        </p:nvSpPr>
        <p:spPr>
          <a:xfrm>
            <a:off x="766800" y="1924140"/>
            <a:ext cx="3160782" cy="48195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BBE0E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Water Demand &lt; / &gt;/ =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Potensi Water Supply</a:t>
            </a:r>
            <a:endParaRPr b="0" strike="noStrike">
              <a:solidFill>
                <a:srgbClr val="FFFFFF"/>
              </a:solidFill>
              <a:latin typeface="Arial"/>
              <a:ea typeface="Arial"/>
              <a:cs typeface="Arial"/>
              <a:sym typeface="Arial"/>
            </a:endParaRPr>
          </a:p>
        </p:txBody>
      </p:sp>
      <p:sp>
        <p:nvSpPr>
          <p:cNvPr id="579" name="Google Shape;579;p26"/>
          <p:cNvSpPr/>
          <p:nvPr/>
        </p:nvSpPr>
        <p:spPr>
          <a:xfrm>
            <a:off x="5348160" y="1890660"/>
            <a:ext cx="3187782" cy="48195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9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Water Demand &lt;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Potensi Water Supply</a:t>
            </a:r>
            <a:endParaRPr b="0" strike="noStrike">
              <a:solidFill>
                <a:srgbClr val="FFFFFF"/>
              </a:solidFill>
              <a:latin typeface="Arial"/>
              <a:ea typeface="Arial"/>
              <a:cs typeface="Arial"/>
              <a:sym typeface="Arial"/>
            </a:endParaRPr>
          </a:p>
        </p:txBody>
      </p:sp>
      <p:sp>
        <p:nvSpPr>
          <p:cNvPr id="580" name="Google Shape;580;p26"/>
          <p:cNvSpPr/>
          <p:nvPr/>
        </p:nvSpPr>
        <p:spPr>
          <a:xfrm>
            <a:off x="5343480" y="658530"/>
            <a:ext cx="3187782" cy="55053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9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Ilustrasi Tabel perhitungan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Water Balance (</a:t>
            </a:r>
            <a:r>
              <a:rPr lang="en" sz="2000" b="1" strike="noStrike">
                <a:solidFill>
                  <a:srgbClr val="CC6600"/>
                </a:solidFill>
                <a:latin typeface="Arial"/>
                <a:ea typeface="Arial"/>
                <a:cs typeface="Arial"/>
                <a:sym typeface="Arial"/>
              </a:rPr>
              <a:t>Wbal1</a:t>
            </a:r>
            <a:r>
              <a:rPr lang="en" b="1"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1" name="Google Shape;581;p26"/>
          <p:cNvSpPr/>
          <p:nvPr/>
        </p:nvSpPr>
        <p:spPr>
          <a:xfrm>
            <a:off x="5351400" y="1263120"/>
            <a:ext cx="3179898" cy="55053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99"/>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Ilustrasi perhitungan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Water Budget (</a:t>
            </a:r>
            <a:r>
              <a:rPr lang="en" sz="2000" b="1" strike="noStrike">
                <a:solidFill>
                  <a:srgbClr val="CC6600"/>
                </a:solidFill>
                <a:latin typeface="Arial"/>
                <a:ea typeface="Arial"/>
                <a:cs typeface="Arial"/>
                <a:sym typeface="Arial"/>
              </a:rPr>
              <a:t>Wbud1</a:t>
            </a:r>
            <a:r>
              <a:rPr lang="en" b="1"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2" name="Google Shape;582;p26"/>
          <p:cNvSpPr/>
          <p:nvPr/>
        </p:nvSpPr>
        <p:spPr>
          <a:xfrm>
            <a:off x="768240" y="680940"/>
            <a:ext cx="3156138" cy="55053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BBE0E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Ilustrasi Tabel perhitungan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Water Balance (</a:t>
            </a:r>
            <a:r>
              <a:rPr lang="en" sz="2000" b="1" strike="noStrike">
                <a:solidFill>
                  <a:srgbClr val="CC6600"/>
                </a:solidFill>
                <a:latin typeface="Arial"/>
                <a:ea typeface="Arial"/>
                <a:cs typeface="Arial"/>
                <a:sym typeface="Arial"/>
              </a:rPr>
              <a:t>Wbal0</a:t>
            </a:r>
            <a:r>
              <a:rPr lang="en" b="1"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3" name="Google Shape;583;p26"/>
          <p:cNvSpPr/>
          <p:nvPr/>
        </p:nvSpPr>
        <p:spPr>
          <a:xfrm>
            <a:off x="755280" y="1308480"/>
            <a:ext cx="3169422" cy="55053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BBE0E3"/>
          </a:solid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Ilustrasi Tabel perhitungan </a:t>
            </a:r>
            <a:endParaRPr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b="1" strike="noStrike">
                <a:solidFill>
                  <a:srgbClr val="000000"/>
                </a:solidFill>
                <a:latin typeface="Arial"/>
                <a:ea typeface="Arial"/>
                <a:cs typeface="Arial"/>
                <a:sym typeface="Arial"/>
              </a:rPr>
              <a:t>Water Budget (</a:t>
            </a:r>
            <a:r>
              <a:rPr lang="en" sz="2000" b="1" strike="noStrike">
                <a:solidFill>
                  <a:srgbClr val="CC6600"/>
                </a:solidFill>
                <a:latin typeface="Arial"/>
                <a:ea typeface="Arial"/>
                <a:cs typeface="Arial"/>
                <a:sym typeface="Arial"/>
              </a:rPr>
              <a:t>Wbud0</a:t>
            </a:r>
            <a:r>
              <a:rPr lang="en" b="1" strike="noStrike">
                <a:solidFill>
                  <a:srgbClr val="000000"/>
                </a:solidFill>
                <a:latin typeface="Arial"/>
                <a:ea typeface="Arial"/>
                <a:cs typeface="Arial"/>
                <a:sym typeface="Arial"/>
              </a:rPr>
              <a:t>)‏</a:t>
            </a:r>
            <a:endParaRPr b="0" strike="noStrike">
              <a:solidFill>
                <a:srgbClr val="FFFFFF"/>
              </a:solidFill>
              <a:latin typeface="Arial"/>
              <a:ea typeface="Arial"/>
              <a:cs typeface="Arial"/>
              <a:sym typeface="Arial"/>
            </a:endParaRPr>
          </a:p>
        </p:txBody>
      </p:sp>
      <p:sp>
        <p:nvSpPr>
          <p:cNvPr id="584" name="Google Shape;584;p26"/>
          <p:cNvSpPr/>
          <p:nvPr/>
        </p:nvSpPr>
        <p:spPr>
          <a:xfrm>
            <a:off x="4297320" y="1004940"/>
            <a:ext cx="716038" cy="800009"/>
          </a:xfrm>
          <a:custGeom>
            <a:avLst/>
            <a:gdLst/>
            <a:ahLst/>
            <a:cxnLst/>
            <a:rect l="l" t="t" r="r" b="b"/>
            <a:pathLst>
              <a:path w="1991" h="2965" extrusionOk="0">
                <a:moveTo>
                  <a:pt x="0" y="1482"/>
                </a:moveTo>
                <a:lnTo>
                  <a:pt x="396" y="0"/>
                </a:lnTo>
                <a:lnTo>
                  <a:pt x="396" y="741"/>
                </a:lnTo>
                <a:lnTo>
                  <a:pt x="1593" y="741"/>
                </a:lnTo>
                <a:lnTo>
                  <a:pt x="1593" y="0"/>
                </a:lnTo>
                <a:lnTo>
                  <a:pt x="1990" y="1482"/>
                </a:lnTo>
                <a:lnTo>
                  <a:pt x="1593" y="2964"/>
                </a:lnTo>
                <a:lnTo>
                  <a:pt x="1593" y="2223"/>
                </a:lnTo>
                <a:lnTo>
                  <a:pt x="396" y="2223"/>
                </a:lnTo>
                <a:lnTo>
                  <a:pt x="396" y="2964"/>
                </a:lnTo>
                <a:lnTo>
                  <a:pt x="0" y="1482"/>
                </a:lnTo>
              </a:path>
            </a:pathLst>
          </a:custGeom>
          <a:solidFill>
            <a:srgbClr val="99CC00"/>
          </a:solidFill>
          <a:ln>
            <a:noFill/>
          </a:ln>
        </p:spPr>
      </p:sp>
      <p:sp>
        <p:nvSpPr>
          <p:cNvPr id="585" name="Google Shape;585;p26"/>
          <p:cNvSpPr/>
          <p:nvPr/>
        </p:nvSpPr>
        <p:spPr>
          <a:xfrm>
            <a:off x="4502160" y="1677510"/>
            <a:ext cx="309600" cy="2380039"/>
          </a:xfrm>
          <a:custGeom>
            <a:avLst/>
            <a:gdLst/>
            <a:ahLst/>
            <a:cxnLst/>
            <a:rect l="l" t="t" r="r" b="b"/>
            <a:pathLst>
              <a:path w="862" h="8817" extrusionOk="0">
                <a:moveTo>
                  <a:pt x="215" y="0"/>
                </a:moveTo>
                <a:lnTo>
                  <a:pt x="215" y="6612"/>
                </a:lnTo>
                <a:lnTo>
                  <a:pt x="0" y="6612"/>
                </a:lnTo>
                <a:lnTo>
                  <a:pt x="430" y="8816"/>
                </a:lnTo>
                <a:lnTo>
                  <a:pt x="861" y="6612"/>
                </a:lnTo>
                <a:lnTo>
                  <a:pt x="645" y="6612"/>
                </a:lnTo>
                <a:lnTo>
                  <a:pt x="645" y="0"/>
                </a:lnTo>
                <a:lnTo>
                  <a:pt x="215" y="0"/>
                </a:lnTo>
              </a:path>
            </a:pathLst>
          </a:custGeom>
          <a:solidFill>
            <a:srgbClr val="99CC00"/>
          </a:solidFill>
          <a:ln>
            <a:noFill/>
          </a:ln>
        </p:spPr>
      </p:sp>
      <p:sp>
        <p:nvSpPr>
          <p:cNvPr id="586" name="Google Shape;586;p26"/>
          <p:cNvSpPr/>
          <p:nvPr/>
        </p:nvSpPr>
        <p:spPr>
          <a:xfrm>
            <a:off x="2984040" y="4030290"/>
            <a:ext cx="3868182" cy="7565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334799" marR="0" lvl="0" indent="-331919" algn="l" rtl="0">
              <a:lnSpc>
                <a:spcPct val="100000"/>
              </a:lnSpc>
              <a:spcBef>
                <a:spcPts val="0"/>
              </a:spcBef>
              <a:spcAft>
                <a:spcPts val="0"/>
              </a:spcAft>
              <a:buNone/>
            </a:pPr>
            <a:r>
              <a:rPr lang="en" sz="2000" b="0" strike="noStrike">
                <a:solidFill>
                  <a:srgbClr val="000000"/>
                </a:solidFill>
                <a:latin typeface="Arial"/>
                <a:ea typeface="Arial"/>
                <a:cs typeface="Arial"/>
                <a:sym typeface="Arial"/>
              </a:rPr>
              <a:t>Bentuk teknologi:</a:t>
            </a:r>
            <a:endParaRPr sz="2000" b="0" strike="noStrike">
              <a:solidFill>
                <a:srgbClr val="FFFFFF"/>
              </a:solidFill>
              <a:latin typeface="Arial"/>
              <a:ea typeface="Arial"/>
              <a:cs typeface="Arial"/>
              <a:sym typeface="Arial"/>
            </a:endParaRPr>
          </a:p>
          <a:p>
            <a:pPr marL="331560" marR="0" lvl="0" indent="-331560" algn="l" rtl="0">
              <a:lnSpc>
                <a:spcPct val="100000"/>
              </a:lnSpc>
              <a:spcBef>
                <a:spcPts val="0"/>
              </a:spcBef>
              <a:spcAft>
                <a:spcPts val="0"/>
              </a:spcAft>
              <a:buClr>
                <a:srgbClr val="000000"/>
              </a:buClr>
              <a:buSzPts val="2000"/>
              <a:buFont typeface="Noto Sans Symbols"/>
              <a:buAutoNum type="arabicPeriod"/>
            </a:pPr>
            <a:r>
              <a:rPr lang="en" sz="2000" b="0" i="1" strike="noStrike">
                <a:solidFill>
                  <a:srgbClr val="000000"/>
                </a:solidFill>
                <a:latin typeface="Arial"/>
                <a:ea typeface="Arial"/>
                <a:cs typeface="Arial"/>
                <a:sym typeface="Arial"/>
              </a:rPr>
              <a:t>Artificial recharge</a:t>
            </a:r>
            <a:endParaRPr sz="2000" b="0" strike="noStrike">
              <a:solidFill>
                <a:srgbClr val="FFFFFF"/>
              </a:solidFill>
              <a:latin typeface="Arial"/>
              <a:ea typeface="Arial"/>
              <a:cs typeface="Arial"/>
              <a:sym typeface="Arial"/>
            </a:endParaRPr>
          </a:p>
          <a:p>
            <a:pPr marL="331560" marR="0" lvl="0" indent="-331560" algn="l" rtl="0">
              <a:lnSpc>
                <a:spcPct val="100000"/>
              </a:lnSpc>
              <a:spcBef>
                <a:spcPts val="0"/>
              </a:spcBef>
              <a:spcAft>
                <a:spcPts val="0"/>
              </a:spcAft>
              <a:buClr>
                <a:srgbClr val="000000"/>
              </a:buClr>
              <a:buSzPts val="2000"/>
              <a:buFont typeface="Noto Sans Symbols"/>
              <a:buAutoNum type="arabicPeriod"/>
            </a:pPr>
            <a:r>
              <a:rPr lang="en" sz="2000" b="0" i="1" strike="noStrike">
                <a:solidFill>
                  <a:srgbClr val="000000"/>
                </a:solidFill>
                <a:latin typeface="Arial"/>
                <a:ea typeface="Arial"/>
                <a:cs typeface="Arial"/>
                <a:sym typeface="Arial"/>
              </a:rPr>
              <a:t>Artificial storage and recovery</a:t>
            </a:r>
            <a:endParaRPr sz="2000" b="0" strike="noStrike">
              <a:solidFill>
                <a:srgbClr val="FFFFFF"/>
              </a:solidFill>
              <a:latin typeface="Arial"/>
              <a:ea typeface="Arial"/>
              <a:cs typeface="Arial"/>
              <a:sym typeface="Arial"/>
            </a:endParaRPr>
          </a:p>
        </p:txBody>
      </p:sp>
      <p:sp>
        <p:nvSpPr>
          <p:cNvPr id="587" name="Google Shape;587;p26"/>
          <p:cNvSpPr/>
          <p:nvPr/>
        </p:nvSpPr>
        <p:spPr>
          <a:xfrm rot="5400000">
            <a:off x="4161330" y="2484675"/>
            <a:ext cx="1782540" cy="3682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0" i="1" strike="noStrike">
                <a:solidFill>
                  <a:srgbClr val="000000"/>
                </a:solidFill>
                <a:latin typeface="Arial"/>
                <a:ea typeface="Arial"/>
                <a:cs typeface="Arial"/>
                <a:sym typeface="Arial"/>
              </a:rPr>
              <a:t>Zero Artificial Run-Off</a:t>
            </a:r>
            <a:endParaRPr sz="1800" b="0"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7"/>
          <p:cNvSpPr txBox="1"/>
          <p:nvPr/>
        </p:nvSpPr>
        <p:spPr>
          <a:xfrm>
            <a:off x="457200" y="239315"/>
            <a:ext cx="8223300" cy="786900"/>
          </a:xfrm>
          <a:prstGeom prst="rect">
            <a:avLst/>
          </a:prstGeom>
          <a:noFill/>
          <a:ln>
            <a:noFill/>
          </a:ln>
        </p:spPr>
        <p:txBody>
          <a:bodyPr spcFirstLastPara="1" wrap="square" lIns="0" tIns="0" rIns="0" bIns="0" anchor="ctr" anchorCtr="0">
            <a:noAutofit/>
          </a:bodyPr>
          <a:lstStyle/>
          <a:p>
            <a:pPr marL="0" marR="0" lvl="0" indent="0" algn="l" rtl="0">
              <a:lnSpc>
                <a:spcPct val="71000"/>
              </a:lnSpc>
              <a:spcBef>
                <a:spcPts val="0"/>
              </a:spcBef>
              <a:spcAft>
                <a:spcPts val="0"/>
              </a:spcAft>
              <a:buClr>
                <a:srgbClr val="CE181E"/>
              </a:buClr>
              <a:buSzPts val="3600"/>
              <a:buFont typeface="Times New Roman"/>
              <a:buNone/>
            </a:pPr>
            <a:r>
              <a:rPr lang="en" sz="3600" b="1" i="0" u="none">
                <a:solidFill>
                  <a:srgbClr val="FFFFFF"/>
                </a:solidFill>
                <a:latin typeface="Josefin Sans"/>
                <a:ea typeface="Josefin Sans"/>
                <a:cs typeface="Josefin Sans"/>
                <a:sym typeface="Josefin Sans"/>
              </a:rPr>
              <a:t>Manfaat teknis </a:t>
            </a:r>
            <a:endParaRPr>
              <a:solidFill>
                <a:srgbClr val="FFFFFF"/>
              </a:solidFill>
              <a:latin typeface="Josefin Sans"/>
              <a:ea typeface="Josefin Sans"/>
              <a:cs typeface="Josefin Sans"/>
              <a:sym typeface="Josefin Sans"/>
            </a:endParaRPr>
          </a:p>
        </p:txBody>
      </p:sp>
      <p:sp>
        <p:nvSpPr>
          <p:cNvPr id="594" name="Google Shape;594;p27"/>
          <p:cNvSpPr txBox="1"/>
          <p:nvPr/>
        </p:nvSpPr>
        <p:spPr>
          <a:xfrm>
            <a:off x="463550" y="1200150"/>
            <a:ext cx="8223300" cy="3327900"/>
          </a:xfrm>
          <a:prstGeom prst="rect">
            <a:avLst/>
          </a:prstGeom>
          <a:noFill/>
          <a:ln>
            <a:noFill/>
          </a:ln>
        </p:spPr>
        <p:txBody>
          <a:bodyPr spcFirstLastPara="1" wrap="square" lIns="0" tIns="0" rIns="0" bIns="0" anchor="t" anchorCtr="0">
            <a:noAutofit/>
          </a:bodyPr>
          <a:lstStyle/>
          <a:p>
            <a:pPr marL="327025" marR="0" lvl="0" indent="-314325" algn="l" rtl="0">
              <a:lnSpc>
                <a:spcPct val="100000"/>
              </a:lnSpc>
              <a:spcBef>
                <a:spcPts val="0"/>
              </a:spcBef>
              <a:spcAft>
                <a:spcPts val="0"/>
              </a:spcAft>
              <a:buClr>
                <a:srgbClr val="FFFFFF"/>
              </a:buClr>
              <a:buSzPts val="1600"/>
              <a:buFont typeface="Courier New"/>
              <a:buChar char="•"/>
            </a:pPr>
            <a:r>
              <a:rPr lang="en" sz="1600" i="0" u="none">
                <a:solidFill>
                  <a:srgbClr val="FFFFFF"/>
                </a:solidFill>
                <a:latin typeface="Courier New"/>
                <a:ea typeface="Courier New"/>
                <a:cs typeface="Courier New"/>
                <a:sym typeface="Courier New"/>
              </a:rPr>
              <a:t>Pemenuhan airtanah dapat dilakukan secara bersistem baik untuk kebutuhan  perkotaan, domestik, dan industri; </a:t>
            </a:r>
            <a:endParaRPr sz="1200">
              <a:solidFill>
                <a:srgbClr val="FFFFFF"/>
              </a:solidFill>
              <a:latin typeface="Courier New"/>
              <a:ea typeface="Courier New"/>
              <a:cs typeface="Courier New"/>
              <a:sym typeface="Courier New"/>
            </a:endParaRPr>
          </a:p>
          <a:p>
            <a:pPr marL="327025" marR="0" lvl="0" indent="-314325" algn="l" rtl="0">
              <a:lnSpc>
                <a:spcPct val="100000"/>
              </a:lnSpc>
              <a:spcBef>
                <a:spcPts val="800"/>
              </a:spcBef>
              <a:spcAft>
                <a:spcPts val="0"/>
              </a:spcAft>
              <a:buClr>
                <a:srgbClr val="FFFFFF"/>
              </a:buClr>
              <a:buSzPts val="1600"/>
              <a:buFont typeface="Courier New"/>
              <a:buChar char="•"/>
            </a:pPr>
            <a:r>
              <a:rPr lang="en" sz="1600" i="0" u="none">
                <a:solidFill>
                  <a:srgbClr val="FFFFFF"/>
                </a:solidFill>
                <a:latin typeface="Courier New"/>
                <a:ea typeface="Courier New"/>
                <a:cs typeface="Courier New"/>
                <a:sym typeface="Courier New"/>
              </a:rPr>
              <a:t>Eksploitasi/pengambilan dan proteksi airtanah dari berbagai akifer, dalam satu sistem cekungan airtanah dapat diwujudkan;</a:t>
            </a:r>
            <a:endParaRPr sz="1200">
              <a:solidFill>
                <a:srgbClr val="FFFFFF"/>
              </a:solidFill>
              <a:latin typeface="Courier New"/>
              <a:ea typeface="Courier New"/>
              <a:cs typeface="Courier New"/>
              <a:sym typeface="Courier New"/>
            </a:endParaRPr>
          </a:p>
          <a:p>
            <a:pPr marL="327025" marR="0" lvl="0" indent="-314325" algn="l" rtl="0">
              <a:lnSpc>
                <a:spcPct val="100000"/>
              </a:lnSpc>
              <a:spcBef>
                <a:spcPts val="800"/>
              </a:spcBef>
              <a:spcAft>
                <a:spcPts val="0"/>
              </a:spcAft>
              <a:buClr>
                <a:srgbClr val="FFFFFF"/>
              </a:buClr>
              <a:buSzPts val="1600"/>
              <a:buFont typeface="Courier New"/>
              <a:buChar char="•"/>
            </a:pPr>
            <a:r>
              <a:rPr lang="en" sz="1600" i="0" u="none">
                <a:solidFill>
                  <a:srgbClr val="FFFFFF"/>
                </a:solidFill>
                <a:latin typeface="Courier New"/>
                <a:ea typeface="Courier New"/>
                <a:cs typeface="Courier New"/>
                <a:sym typeface="Courier New"/>
              </a:rPr>
              <a:t>Perubahan lingkungan di permukaan dan bawah permukaan bumi sebagai akibat eksploitasi airtanah dapat dikendalikan dan direncanakan;</a:t>
            </a:r>
            <a:endParaRPr sz="1200">
              <a:solidFill>
                <a:srgbClr val="FFFFFF"/>
              </a:solidFill>
              <a:latin typeface="Courier New"/>
              <a:ea typeface="Courier New"/>
              <a:cs typeface="Courier New"/>
              <a:sym typeface="Courier New"/>
            </a:endParaRPr>
          </a:p>
          <a:p>
            <a:pPr marL="327025" marR="0" lvl="0" indent="-314325" algn="l" rtl="0">
              <a:lnSpc>
                <a:spcPct val="100000"/>
              </a:lnSpc>
              <a:spcBef>
                <a:spcPts val="800"/>
              </a:spcBef>
              <a:spcAft>
                <a:spcPts val="0"/>
              </a:spcAft>
              <a:buClr>
                <a:srgbClr val="FFFFFF"/>
              </a:buClr>
              <a:buSzPts val="1600"/>
              <a:buFont typeface="Courier New"/>
              <a:buChar char="•"/>
            </a:pPr>
            <a:r>
              <a:rPr lang="en" sz="1600" i="0" u="none">
                <a:solidFill>
                  <a:srgbClr val="FFFFFF"/>
                </a:solidFill>
                <a:latin typeface="Courier New"/>
                <a:ea typeface="Courier New"/>
                <a:cs typeface="Courier New"/>
                <a:sym typeface="Courier New"/>
              </a:rPr>
              <a:t>arah kebijakan pengelolaan kawasan imbuhan (recharge) dan kawasan pengambilan (discharge) airtanah dapat ditata sedemikian rupa, dan akan mampu menjadi salah satu parameter kendali dalam penataan ruangan kawasan dan peruntukan wilayah. </a:t>
            </a:r>
            <a:endParaRPr sz="1200">
              <a:solidFill>
                <a:srgbClr val="FFFFFF"/>
              </a:solidFill>
              <a:latin typeface="Courier New"/>
              <a:ea typeface="Courier New"/>
              <a:cs typeface="Courier New"/>
              <a:sym typeface="Courier New"/>
            </a:endParaRPr>
          </a:p>
        </p:txBody>
      </p:sp>
      <p:sp>
        <p:nvSpPr>
          <p:cNvPr id="595" name="Google Shape;59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8"/>
          <p:cNvSpPr txBox="1"/>
          <p:nvPr/>
        </p:nvSpPr>
        <p:spPr>
          <a:xfrm>
            <a:off x="457200" y="239315"/>
            <a:ext cx="8223300" cy="786900"/>
          </a:xfrm>
          <a:prstGeom prst="rect">
            <a:avLst/>
          </a:prstGeom>
          <a:noFill/>
          <a:ln>
            <a:noFill/>
          </a:ln>
        </p:spPr>
        <p:txBody>
          <a:bodyPr spcFirstLastPara="1" wrap="square" lIns="0" tIns="0" rIns="0" bIns="0" anchor="ctr" anchorCtr="0">
            <a:noAutofit/>
          </a:bodyPr>
          <a:lstStyle/>
          <a:p>
            <a:pPr marL="0" marR="0" lvl="0" indent="0" algn="l" rtl="0">
              <a:lnSpc>
                <a:spcPct val="71000"/>
              </a:lnSpc>
              <a:spcBef>
                <a:spcPts val="0"/>
              </a:spcBef>
              <a:spcAft>
                <a:spcPts val="0"/>
              </a:spcAft>
              <a:buClr>
                <a:srgbClr val="CE181E"/>
              </a:buClr>
              <a:buSzPts val="3600"/>
              <a:buFont typeface="Times New Roman"/>
              <a:buNone/>
            </a:pPr>
            <a:r>
              <a:rPr lang="en" sz="3600" b="1" i="0" u="none">
                <a:solidFill>
                  <a:srgbClr val="FFFFFF"/>
                </a:solidFill>
                <a:latin typeface="Josefin Sans"/>
                <a:ea typeface="Josefin Sans"/>
                <a:cs typeface="Josefin Sans"/>
                <a:sym typeface="Josefin Sans"/>
              </a:rPr>
              <a:t>Manfaat finansial</a:t>
            </a:r>
            <a:endParaRPr>
              <a:solidFill>
                <a:srgbClr val="FFFFFF"/>
              </a:solidFill>
              <a:latin typeface="Josefin Sans"/>
              <a:ea typeface="Josefin Sans"/>
              <a:cs typeface="Josefin Sans"/>
              <a:sym typeface="Josefin Sans"/>
            </a:endParaRPr>
          </a:p>
        </p:txBody>
      </p:sp>
      <p:sp>
        <p:nvSpPr>
          <p:cNvPr id="602" name="Google Shape;602;p28"/>
          <p:cNvSpPr txBox="1"/>
          <p:nvPr/>
        </p:nvSpPr>
        <p:spPr>
          <a:xfrm>
            <a:off x="457200" y="1200150"/>
            <a:ext cx="8223300" cy="3327900"/>
          </a:xfrm>
          <a:prstGeom prst="rect">
            <a:avLst/>
          </a:prstGeom>
          <a:noFill/>
          <a:ln>
            <a:noFill/>
          </a:ln>
        </p:spPr>
        <p:txBody>
          <a:bodyPr spcFirstLastPara="1" wrap="square" lIns="0" tIns="0" rIns="0" bIns="0" anchor="t" anchorCtr="0">
            <a:noAutofit/>
          </a:bodyPr>
          <a:lstStyle/>
          <a:p>
            <a:pPr marL="327025" marR="0" lvl="0" indent="-320675" algn="l" rtl="0">
              <a:lnSpc>
                <a:spcPct val="100000"/>
              </a:lnSpc>
              <a:spcBef>
                <a:spcPts val="0"/>
              </a:spcBef>
              <a:spcAft>
                <a:spcPts val="0"/>
              </a:spcAft>
              <a:buClr>
                <a:srgbClr val="FFFFFF"/>
              </a:buClr>
              <a:buSzPts val="1700"/>
              <a:buFont typeface="Courier New"/>
              <a:buChar char="•"/>
            </a:pPr>
            <a:r>
              <a:rPr lang="en" sz="1700" i="0" u="none">
                <a:solidFill>
                  <a:srgbClr val="FFFFFF"/>
                </a:solidFill>
                <a:latin typeface="Courier New"/>
                <a:ea typeface="Courier New"/>
                <a:cs typeface="Courier New"/>
                <a:sym typeface="Courier New"/>
              </a:rPr>
              <a:t>Keinginan untuk lebih mendayagunakan potensi sumberdaya airtanah yang melimpah sebagai salah satu sumber Pendapatan Asli Daerah (PAD) dapat secara bertahap diwujudkan melalui evaluasi kemampuan optimum potensi airtanah dari setiap akifer serta melalui pemantauan fluktuasi muka airtanah secara real time. </a:t>
            </a:r>
            <a:endParaRPr sz="1300">
              <a:solidFill>
                <a:srgbClr val="FFFFFF"/>
              </a:solidFill>
              <a:latin typeface="Courier New"/>
              <a:ea typeface="Courier New"/>
              <a:cs typeface="Courier New"/>
              <a:sym typeface="Courier New"/>
            </a:endParaRPr>
          </a:p>
          <a:p>
            <a:pPr marL="327025" marR="0" lvl="0" indent="-320675" algn="l" rtl="0">
              <a:lnSpc>
                <a:spcPct val="100000"/>
              </a:lnSpc>
              <a:spcBef>
                <a:spcPts val="800"/>
              </a:spcBef>
              <a:spcAft>
                <a:spcPts val="0"/>
              </a:spcAft>
              <a:buClr>
                <a:srgbClr val="FFFFFF"/>
              </a:buClr>
              <a:buSzPts val="1700"/>
              <a:buFont typeface="Courier New"/>
              <a:buChar char="•"/>
            </a:pPr>
            <a:r>
              <a:rPr lang="en" sz="1700" i="0" u="none">
                <a:solidFill>
                  <a:srgbClr val="FFFFFF"/>
                </a:solidFill>
                <a:latin typeface="Courier New"/>
                <a:ea typeface="Courier New"/>
                <a:cs typeface="Courier New"/>
                <a:sym typeface="Courier New"/>
              </a:rPr>
              <a:t>Untuk efektifitas pengendalian PAD, perlu dilengkapi dengan pembangunan sistim pengendalian dan pemantauan eksploitasi airtanah dari setiap sumur produksi.</a:t>
            </a:r>
            <a:endParaRPr sz="1300">
              <a:solidFill>
                <a:srgbClr val="FFFFFF"/>
              </a:solidFill>
              <a:latin typeface="Courier New"/>
              <a:ea typeface="Courier New"/>
              <a:cs typeface="Courier New"/>
              <a:sym typeface="Courier New"/>
            </a:endParaRPr>
          </a:p>
          <a:p>
            <a:pPr marL="327025" marR="0" lvl="0" indent="-320675" algn="l" rtl="0">
              <a:lnSpc>
                <a:spcPct val="100000"/>
              </a:lnSpc>
              <a:spcBef>
                <a:spcPts val="800"/>
              </a:spcBef>
              <a:spcAft>
                <a:spcPts val="0"/>
              </a:spcAft>
              <a:buClr>
                <a:srgbClr val="FFFFFF"/>
              </a:buClr>
              <a:buSzPts val="1700"/>
              <a:buFont typeface="Courier New"/>
              <a:buChar char="•"/>
            </a:pPr>
            <a:r>
              <a:rPr lang="en" sz="1700" i="0" u="none">
                <a:solidFill>
                  <a:srgbClr val="FFFFFF"/>
                </a:solidFill>
                <a:latin typeface="Courier New"/>
                <a:ea typeface="Courier New"/>
                <a:cs typeface="Courier New"/>
                <a:sym typeface="Courier New"/>
              </a:rPr>
              <a:t>PAD melalui pajak air tanah ini adalah instrumen kendali, bukan instrumen pemasukan yang diharapkan meningkat setiap tahun.</a:t>
            </a:r>
            <a:endParaRPr sz="1300">
              <a:solidFill>
                <a:srgbClr val="FFFFFF"/>
              </a:solidFill>
              <a:latin typeface="Courier New"/>
              <a:ea typeface="Courier New"/>
              <a:cs typeface="Courier New"/>
              <a:sym typeface="Courier New"/>
            </a:endParaRPr>
          </a:p>
        </p:txBody>
      </p:sp>
      <p:sp>
        <p:nvSpPr>
          <p:cNvPr id="603" name="Google Shape;6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8"/>
        <p:cNvGrpSpPr/>
        <p:nvPr/>
      </p:nvGrpSpPr>
      <p:grpSpPr>
        <a:xfrm>
          <a:off x="0" y="0"/>
          <a:ext cx="0" cy="0"/>
          <a:chOff x="0" y="0"/>
          <a:chExt cx="0" cy="0"/>
        </a:xfrm>
      </p:grpSpPr>
      <p:sp>
        <p:nvSpPr>
          <p:cNvPr id="609" name="Google Shape;609;p29"/>
          <p:cNvSpPr txBox="1"/>
          <p:nvPr/>
        </p:nvSpPr>
        <p:spPr>
          <a:xfrm>
            <a:off x="457200" y="204390"/>
            <a:ext cx="8213700" cy="855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3600" b="1" strike="noStrike">
                <a:solidFill>
                  <a:srgbClr val="000000"/>
                </a:solidFill>
                <a:latin typeface="Arial"/>
                <a:ea typeface="Arial"/>
                <a:cs typeface="Arial"/>
                <a:sym typeface="Arial"/>
              </a:rPr>
              <a:t>Penutup</a:t>
            </a:r>
            <a:endParaRPr sz="3600" b="1" strike="noStrike">
              <a:solidFill>
                <a:srgbClr val="BF0041"/>
              </a:solidFill>
              <a:latin typeface="Times New Roman"/>
              <a:ea typeface="Times New Roman"/>
              <a:cs typeface="Times New Roman"/>
              <a:sym typeface="Times New Roman"/>
            </a:endParaRPr>
          </a:p>
        </p:txBody>
      </p:sp>
      <p:sp>
        <p:nvSpPr>
          <p:cNvPr id="610" name="Google Shape;610;p29"/>
          <p:cNvSpPr txBox="1"/>
          <p:nvPr/>
        </p:nvSpPr>
        <p:spPr>
          <a:xfrm>
            <a:off x="457200" y="1203660"/>
            <a:ext cx="8213700" cy="3392400"/>
          </a:xfrm>
          <a:prstGeom prst="rect">
            <a:avLst/>
          </a:prstGeom>
          <a:noFill/>
          <a:ln>
            <a:noFill/>
          </a:ln>
        </p:spPr>
        <p:txBody>
          <a:bodyPr spcFirstLastPara="1" wrap="square" lIns="0" tIns="0" rIns="0" bIns="0" anchor="ctr" anchorCtr="0">
            <a:noAutofit/>
          </a:bodyPr>
          <a:lstStyle/>
          <a:p>
            <a:pPr marL="342719" marR="0" lvl="0" indent="-341279" algn="ctr" rtl="0">
              <a:spcBef>
                <a:spcPts val="0"/>
              </a:spcBef>
              <a:spcAft>
                <a:spcPts val="0"/>
              </a:spcAft>
              <a:buNone/>
            </a:pPr>
            <a:r>
              <a:rPr lang="en" sz="2000" b="0" strike="noStrike">
                <a:solidFill>
                  <a:srgbClr val="000000"/>
                </a:solidFill>
                <a:latin typeface="Courier New"/>
                <a:ea typeface="Courier New"/>
                <a:cs typeface="Courier New"/>
                <a:sym typeface="Courier New"/>
              </a:rPr>
              <a:t>Pertanyaan dapat disampaikan via:</a:t>
            </a:r>
            <a:endParaRPr sz="2000" b="0" strike="noStrike">
              <a:solidFill>
                <a:srgbClr val="000000"/>
              </a:solidFill>
              <a:latin typeface="Georgia"/>
              <a:ea typeface="Georgia"/>
              <a:cs typeface="Georgia"/>
              <a:sym typeface="Georgia"/>
            </a:endParaRPr>
          </a:p>
          <a:p>
            <a:pPr marL="342719" marR="0" lvl="0" indent="-341279" algn="ctr" rtl="0">
              <a:spcBef>
                <a:spcPts val="697"/>
              </a:spcBef>
              <a:spcAft>
                <a:spcPts val="0"/>
              </a:spcAft>
              <a:buNone/>
            </a:pPr>
            <a:r>
              <a:rPr lang="en" sz="2000" b="0" strike="noStrike">
                <a:solidFill>
                  <a:srgbClr val="000000"/>
                </a:solidFill>
                <a:latin typeface="Courier New"/>
                <a:ea typeface="Courier New"/>
                <a:cs typeface="Courier New"/>
                <a:sym typeface="Courier New"/>
              </a:rPr>
              <a:t>Surel: d_erwin_irawan at yahoo dot com</a:t>
            </a:r>
            <a:endParaRPr sz="2000" b="0" strike="noStrike">
              <a:solidFill>
                <a:srgbClr val="000000"/>
              </a:solidFill>
              <a:latin typeface="Georgia"/>
              <a:ea typeface="Georgia"/>
              <a:cs typeface="Georgia"/>
              <a:sym typeface="Georgia"/>
            </a:endParaRPr>
          </a:p>
          <a:p>
            <a:pPr marL="342719" marR="0" lvl="0" indent="-341279" algn="ctr" rtl="0">
              <a:spcBef>
                <a:spcPts val="697"/>
              </a:spcBef>
              <a:spcAft>
                <a:spcPts val="0"/>
              </a:spcAft>
              <a:buNone/>
            </a:pPr>
            <a:r>
              <a:rPr lang="en" sz="2000" b="0" strike="noStrike">
                <a:solidFill>
                  <a:srgbClr val="000000"/>
                </a:solidFill>
                <a:latin typeface="Courier New"/>
                <a:ea typeface="Courier New"/>
                <a:cs typeface="Courier New"/>
                <a:sym typeface="Courier New"/>
              </a:rPr>
              <a:t>Twitter: </a:t>
            </a:r>
            <a:r>
              <a:rPr lang="en" sz="2000" b="0" u="sng" strike="noStrike">
                <a:solidFill>
                  <a:schemeClr val="hlink"/>
                </a:solidFill>
                <a:latin typeface="Courier New"/>
                <a:ea typeface="Courier New"/>
                <a:cs typeface="Courier New"/>
                <a:sym typeface="Courier New"/>
                <a:hlinkClick r:id="rId3"/>
              </a:rPr>
              <a:t>@dasaptaerwin</a:t>
            </a:r>
            <a:endParaRPr sz="2000" b="0" strike="noStrike">
              <a:solidFill>
                <a:srgbClr val="000000"/>
              </a:solidFill>
              <a:latin typeface="Georgia"/>
              <a:ea typeface="Georgia"/>
              <a:cs typeface="Georgia"/>
              <a:sym typeface="Georgia"/>
            </a:endParaRPr>
          </a:p>
          <a:p>
            <a:pPr marL="342719" marR="0" lvl="0" indent="-341279" algn="ctr" rtl="0">
              <a:spcBef>
                <a:spcPts val="697"/>
              </a:spcBef>
              <a:spcAft>
                <a:spcPts val="0"/>
              </a:spcAft>
              <a:buNone/>
            </a:pPr>
            <a:endParaRPr sz="2000" b="0" strike="noStrike">
              <a:solidFill>
                <a:srgbClr val="000000"/>
              </a:solidFill>
              <a:latin typeface="Georgia"/>
              <a:ea typeface="Georgia"/>
              <a:cs typeface="Georgia"/>
              <a:sym typeface="Georgia"/>
            </a:endParaRPr>
          </a:p>
          <a:p>
            <a:pPr marL="342719" marR="0" lvl="0" indent="-341279" algn="ctr" rtl="0">
              <a:spcBef>
                <a:spcPts val="697"/>
              </a:spcBef>
              <a:spcAft>
                <a:spcPts val="0"/>
              </a:spcAft>
              <a:buNone/>
            </a:pPr>
            <a:r>
              <a:rPr lang="en" sz="2000" b="0" strike="noStrike">
                <a:solidFill>
                  <a:srgbClr val="000000"/>
                </a:solidFill>
                <a:latin typeface="Courier New"/>
                <a:ea typeface="Courier New"/>
                <a:cs typeface="Courier New"/>
                <a:sym typeface="Courier New"/>
              </a:rPr>
              <a:t>Untuk pengembangan dapat mengunjungi:</a:t>
            </a:r>
            <a:endParaRPr sz="2000" b="0" strike="noStrike">
              <a:solidFill>
                <a:srgbClr val="000000"/>
              </a:solidFill>
              <a:latin typeface="Georgia"/>
              <a:ea typeface="Georgia"/>
              <a:cs typeface="Georgia"/>
              <a:sym typeface="Georgia"/>
            </a:endParaRPr>
          </a:p>
          <a:p>
            <a:pPr marL="342719" marR="0" lvl="0" indent="-341279" algn="ctr" rtl="0">
              <a:spcBef>
                <a:spcPts val="697"/>
              </a:spcBef>
              <a:spcAft>
                <a:spcPts val="0"/>
              </a:spcAft>
              <a:buNone/>
            </a:pPr>
            <a:r>
              <a:rPr lang="en" sz="2000" b="0" strike="noStrike">
                <a:solidFill>
                  <a:srgbClr val="000000"/>
                </a:solidFill>
                <a:latin typeface="Courier New"/>
                <a:ea typeface="Courier New"/>
                <a:cs typeface="Courier New"/>
                <a:sym typeface="Courier New"/>
              </a:rPr>
              <a:t>Blog </a:t>
            </a:r>
            <a:r>
              <a:rPr lang="en" sz="2000" b="0" u="sng" strike="noStrike">
                <a:solidFill>
                  <a:schemeClr val="hlink"/>
                </a:solidFill>
                <a:latin typeface="Courier New"/>
                <a:ea typeface="Courier New"/>
                <a:cs typeface="Courier New"/>
                <a:sym typeface="Courier New"/>
                <a:hlinkClick r:id="rId4"/>
              </a:rPr>
              <a:t>Dasapta Erwin Irawan</a:t>
            </a:r>
            <a:endParaRPr sz="2000" b="0" strike="noStrike">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35012" y="104775"/>
            <a:ext cx="8229600" cy="7107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CE181E"/>
              </a:buClr>
              <a:buSzPts val="2800"/>
              <a:buFont typeface="Palatino Linotype"/>
              <a:buNone/>
            </a:pPr>
            <a:r>
              <a:rPr lang="en" sz="2300" b="1">
                <a:solidFill>
                  <a:srgbClr val="FFFFFF"/>
                </a:solidFill>
                <a:latin typeface="Josefin Sans"/>
                <a:ea typeface="Josefin Sans"/>
                <a:cs typeface="Josefin Sans"/>
                <a:sym typeface="Josefin Sans"/>
              </a:rPr>
              <a:t>Beberapa hal penting</a:t>
            </a:r>
            <a:endParaRPr sz="900">
              <a:solidFill>
                <a:srgbClr val="FFFFFF"/>
              </a:solidFill>
              <a:latin typeface="Josefin Sans"/>
              <a:ea typeface="Josefin Sans"/>
              <a:cs typeface="Josefin Sans"/>
              <a:sym typeface="Josefin Sans"/>
            </a:endParaRPr>
          </a:p>
        </p:txBody>
      </p:sp>
      <p:sp>
        <p:nvSpPr>
          <p:cNvPr id="68" name="Google Shape;68;p15"/>
          <p:cNvSpPr txBox="1"/>
          <p:nvPr/>
        </p:nvSpPr>
        <p:spPr>
          <a:xfrm>
            <a:off x="395260" y="1006075"/>
            <a:ext cx="8187300" cy="3673200"/>
          </a:xfrm>
          <a:prstGeom prst="rect">
            <a:avLst/>
          </a:prstGeom>
          <a:noFill/>
          <a:ln>
            <a:noFill/>
          </a:ln>
        </p:spPr>
        <p:txBody>
          <a:bodyPr spcFirstLastPara="1" wrap="square" lIns="90000" tIns="46800" rIns="90000" bIns="46800" anchor="t" anchorCtr="0">
            <a:noAutofit/>
          </a:bodyPr>
          <a:lstStyle/>
          <a:p>
            <a:pPr marL="333375" marR="0" lvl="0" indent="-320675" algn="l" rtl="0">
              <a:lnSpc>
                <a:spcPct val="100000"/>
              </a:lnSpc>
              <a:spcBef>
                <a:spcPts val="0"/>
              </a:spcBef>
              <a:spcAft>
                <a:spcPts val="0"/>
              </a:spcAft>
              <a:buClr>
                <a:srgbClr val="FFFFFF"/>
              </a:buClr>
              <a:buSzPts val="1800"/>
              <a:buFont typeface="Courier New"/>
              <a:buChar char="•"/>
            </a:pPr>
            <a:r>
              <a:rPr lang="en" sz="1800">
                <a:solidFill>
                  <a:srgbClr val="FFFFFF"/>
                </a:solidFill>
                <a:latin typeface="Courier New"/>
                <a:ea typeface="Courier New"/>
                <a:cs typeface="Courier New"/>
                <a:sym typeface="Courier New"/>
              </a:rPr>
              <a:t>Website untuk seminar ini: </a:t>
            </a:r>
            <a:r>
              <a:rPr lang="en" sz="1800" u="sng">
                <a:solidFill>
                  <a:srgbClr val="FFFF00"/>
                </a:solidFill>
                <a:latin typeface="Courier New"/>
                <a:ea typeface="Courier New"/>
                <a:cs typeface="Courier New"/>
                <a:sym typeface="Courier New"/>
                <a:hlinkClick r:id="rId3"/>
              </a:rPr>
              <a:t>http://dasaptaerwin.net/wp/2020/05/nasional-vs-internasional.html</a:t>
            </a:r>
            <a:endParaRPr sz="1800">
              <a:solidFill>
                <a:srgbClr val="FFFF00"/>
              </a:solidFill>
              <a:latin typeface="Courier New"/>
              <a:ea typeface="Courier New"/>
              <a:cs typeface="Courier New"/>
              <a:sym typeface="Courier New"/>
            </a:endParaRPr>
          </a:p>
          <a:p>
            <a:pPr marL="333375" marR="0" lvl="0" indent="-320675" algn="l" rtl="0">
              <a:lnSpc>
                <a:spcPct val="100000"/>
              </a:lnSpc>
              <a:spcBef>
                <a:spcPts val="0"/>
              </a:spcBef>
              <a:spcAft>
                <a:spcPts val="0"/>
              </a:spcAft>
              <a:buClr>
                <a:srgbClr val="FFFFFF"/>
              </a:buClr>
              <a:buSzPts val="1800"/>
              <a:buFont typeface="Courier New"/>
              <a:buChar char="•"/>
            </a:pPr>
            <a:r>
              <a:rPr lang="en" sz="1800">
                <a:solidFill>
                  <a:srgbClr val="FFFFFF"/>
                </a:solidFill>
                <a:latin typeface="Courier New"/>
                <a:ea typeface="Courier New"/>
                <a:cs typeface="Courier New"/>
                <a:sym typeface="Courier New"/>
              </a:rPr>
              <a:t>Repositori Github berisi materi (ppt dll): </a:t>
            </a:r>
            <a:r>
              <a:rPr lang="en" sz="1800" u="sng">
                <a:solidFill>
                  <a:srgbClr val="FFFF00"/>
                </a:solidFill>
                <a:latin typeface="Courier New"/>
                <a:ea typeface="Courier New"/>
                <a:cs typeface="Courier New"/>
                <a:sym typeface="Courier New"/>
                <a:hlinkClick r:id="rId4"/>
              </a:rPr>
              <a:t>https://github.com/dasaptaerwin/webinar-pslh</a:t>
            </a:r>
            <a:endParaRPr sz="1800">
              <a:solidFill>
                <a:srgbClr val="FFFF00"/>
              </a:solidFill>
              <a:latin typeface="Courier New"/>
              <a:ea typeface="Courier New"/>
              <a:cs typeface="Courier New"/>
              <a:sym typeface="Courier New"/>
            </a:endParaRPr>
          </a:p>
          <a:p>
            <a:pPr marL="333375" marR="0" lvl="0" indent="-320675" algn="l" rtl="0">
              <a:lnSpc>
                <a:spcPct val="100000"/>
              </a:lnSpc>
              <a:spcBef>
                <a:spcPts val="0"/>
              </a:spcBef>
              <a:spcAft>
                <a:spcPts val="0"/>
              </a:spcAft>
              <a:buClr>
                <a:srgbClr val="FFFFFF"/>
              </a:buClr>
              <a:buSzPts val="1800"/>
              <a:buFont typeface="Courier New"/>
              <a:buChar char="•"/>
            </a:pPr>
            <a:r>
              <a:rPr lang="en" sz="1800">
                <a:solidFill>
                  <a:srgbClr val="FFFFFF"/>
                </a:solidFill>
                <a:latin typeface="Courier New"/>
                <a:ea typeface="Courier New"/>
                <a:cs typeface="Courier New"/>
                <a:sym typeface="Courier New"/>
              </a:rPr>
              <a:t>Lisensi material: CC-0 Public Domain (anda boleh menggunakan semua materi untuk keperluan apapun yang tidak melanggar hukum dan norma.</a:t>
            </a:r>
            <a:endParaRPr sz="1200">
              <a:solidFill>
                <a:srgbClr val="FFFFFF"/>
              </a:solidFill>
              <a:latin typeface="Courier New"/>
              <a:ea typeface="Courier New"/>
              <a:cs typeface="Courier New"/>
              <a:sym typeface="Courier New"/>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p:nvSpPr>
          <p:cNvPr id="75" name="Google Shape;75;p16"/>
          <p:cNvSpPr/>
          <p:nvPr/>
        </p:nvSpPr>
        <p:spPr>
          <a:xfrm>
            <a:off x="457200" y="211950"/>
            <a:ext cx="8229600" cy="54297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None/>
            </a:pPr>
            <a:r>
              <a:rPr lang="en" sz="3600" b="1" u="sng" strike="noStrike">
                <a:solidFill>
                  <a:srgbClr val="000000"/>
                </a:solidFill>
                <a:latin typeface="Arial"/>
                <a:ea typeface="Arial"/>
                <a:cs typeface="Arial"/>
                <a:sym typeface="Arial"/>
              </a:rPr>
              <a:t>Formulasi Masalah</a:t>
            </a:r>
            <a:endParaRPr sz="3600" b="0" u="sng" strike="noStrike">
              <a:solidFill>
                <a:srgbClr val="FFFFFF"/>
              </a:solidFill>
              <a:latin typeface="Arial"/>
              <a:ea typeface="Arial"/>
              <a:cs typeface="Arial"/>
              <a:sym typeface="Arial"/>
            </a:endParaRPr>
          </a:p>
        </p:txBody>
      </p:sp>
      <p:sp>
        <p:nvSpPr>
          <p:cNvPr id="76" name="Google Shape;76;p16"/>
          <p:cNvSpPr/>
          <p:nvPr/>
        </p:nvSpPr>
        <p:spPr>
          <a:xfrm>
            <a:off x="3002700" y="819990"/>
            <a:ext cx="5408640" cy="55593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334799" marR="0" lvl="0" indent="-331919" algn="ctr" rtl="0">
              <a:lnSpc>
                <a:spcPct val="100000"/>
              </a:lnSpc>
              <a:spcBef>
                <a:spcPts val="0"/>
              </a:spcBef>
              <a:spcAft>
                <a:spcPts val="0"/>
              </a:spcAft>
              <a:buNone/>
            </a:pPr>
            <a:r>
              <a:rPr lang="en" sz="1800" b="0" strike="noStrike">
                <a:solidFill>
                  <a:srgbClr val="000000"/>
                </a:solidFill>
                <a:latin typeface="Arial"/>
                <a:ea typeface="Arial"/>
                <a:cs typeface="Arial"/>
                <a:sym typeface="Arial"/>
              </a:rPr>
              <a:t>Kebutuhan air bersih sangat besar vs </a:t>
            </a:r>
            <a:endParaRPr sz="1800" b="0" strike="noStrike">
              <a:solidFill>
                <a:srgbClr val="FFFFFF"/>
              </a:solidFill>
              <a:latin typeface="Arial"/>
              <a:ea typeface="Arial"/>
              <a:cs typeface="Arial"/>
              <a:sym typeface="Arial"/>
            </a:endParaRPr>
          </a:p>
          <a:p>
            <a:pPr marL="334799" marR="0" lvl="0" indent="-331919" algn="ctr" rtl="0">
              <a:lnSpc>
                <a:spcPct val="100000"/>
              </a:lnSpc>
              <a:spcBef>
                <a:spcPts val="448"/>
              </a:spcBef>
              <a:spcAft>
                <a:spcPts val="0"/>
              </a:spcAft>
              <a:buNone/>
            </a:pPr>
            <a:r>
              <a:rPr lang="en" sz="1800" b="0" strike="noStrike">
                <a:solidFill>
                  <a:srgbClr val="000000"/>
                </a:solidFill>
                <a:latin typeface="Arial"/>
                <a:ea typeface="Arial"/>
                <a:cs typeface="Arial"/>
                <a:sym typeface="Arial"/>
              </a:rPr>
              <a:t>PDAM tidak sepenuhnya dapat diandalkan.</a:t>
            </a:r>
            <a:endParaRPr sz="1800" b="0" strike="noStrike">
              <a:solidFill>
                <a:srgbClr val="FFFFFF"/>
              </a:solidFill>
              <a:latin typeface="Arial"/>
              <a:ea typeface="Arial"/>
              <a:cs typeface="Arial"/>
              <a:sym typeface="Arial"/>
            </a:endParaRPr>
          </a:p>
        </p:txBody>
      </p:sp>
      <p:sp>
        <p:nvSpPr>
          <p:cNvPr id="77" name="Google Shape;77;p16"/>
          <p:cNvSpPr/>
          <p:nvPr/>
        </p:nvSpPr>
        <p:spPr>
          <a:xfrm>
            <a:off x="5455380" y="1557537"/>
            <a:ext cx="503279" cy="270271"/>
          </a:xfrm>
          <a:custGeom>
            <a:avLst/>
            <a:gdLst/>
            <a:ahLst/>
            <a:cxnLst/>
            <a:rect l="l" t="t" r="r" b="b"/>
            <a:pathLst>
              <a:path w="1400" h="1003" extrusionOk="0">
                <a:moveTo>
                  <a:pt x="349" y="0"/>
                </a:moveTo>
                <a:lnTo>
                  <a:pt x="349" y="751"/>
                </a:lnTo>
                <a:lnTo>
                  <a:pt x="0" y="751"/>
                </a:lnTo>
                <a:lnTo>
                  <a:pt x="699" y="1002"/>
                </a:lnTo>
                <a:lnTo>
                  <a:pt x="1399" y="751"/>
                </a:lnTo>
                <a:lnTo>
                  <a:pt x="1049" y="751"/>
                </a:lnTo>
                <a:lnTo>
                  <a:pt x="1049" y="0"/>
                </a:lnTo>
                <a:lnTo>
                  <a:pt x="349" y="0"/>
                </a:lnTo>
              </a:path>
            </a:pathLst>
          </a:custGeom>
          <a:solidFill>
            <a:schemeClr val="accent5">
              <a:lumMod val="75000"/>
            </a:schemeClr>
          </a:solidFill>
          <a:ln>
            <a:noFill/>
          </a:ln>
        </p:spPr>
      </p:sp>
      <p:sp>
        <p:nvSpPr>
          <p:cNvPr id="78" name="Google Shape;78;p16"/>
          <p:cNvSpPr/>
          <p:nvPr/>
        </p:nvSpPr>
        <p:spPr>
          <a:xfrm>
            <a:off x="3421019" y="3042952"/>
            <a:ext cx="4572000" cy="6876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 sz="1600" b="0" strike="noStrike">
                <a:solidFill>
                  <a:srgbClr val="000000"/>
                </a:solidFill>
                <a:latin typeface="Arial"/>
                <a:ea typeface="Arial"/>
                <a:cs typeface="Arial"/>
                <a:sym typeface="Arial"/>
              </a:rPr>
              <a:t>Bagaimana menyesuaikan antara kapasitas supply dan demand sumberdaya air agar dicapai sustainability. </a:t>
            </a:r>
            <a:endParaRPr sz="1600" b="0" strike="noStrike">
              <a:solidFill>
                <a:srgbClr val="FFFFFF"/>
              </a:solidFill>
              <a:latin typeface="Arial"/>
              <a:ea typeface="Arial"/>
              <a:cs typeface="Arial"/>
              <a:sym typeface="Arial"/>
            </a:endParaRPr>
          </a:p>
        </p:txBody>
      </p:sp>
      <p:sp>
        <p:nvSpPr>
          <p:cNvPr id="79" name="Google Shape;79;p16"/>
          <p:cNvSpPr/>
          <p:nvPr/>
        </p:nvSpPr>
        <p:spPr>
          <a:xfrm>
            <a:off x="3186869" y="1853813"/>
            <a:ext cx="5040300" cy="6876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 sz="1600" b="0" strike="noStrike">
                <a:solidFill>
                  <a:srgbClr val="000000"/>
                </a:solidFill>
                <a:latin typeface="Arial"/>
                <a:ea typeface="Arial"/>
                <a:cs typeface="Arial"/>
                <a:sym typeface="Arial"/>
              </a:rPr>
              <a:t>Supply air bersih dari mana ?</a:t>
            </a:r>
            <a:endParaRPr sz="1600" b="0" strike="noStrike">
              <a:solidFill>
                <a:srgbClr val="FFFFFF"/>
              </a:solidFill>
              <a:latin typeface="Arial"/>
              <a:ea typeface="Arial"/>
              <a:cs typeface="Arial"/>
              <a:sym typeface="Arial"/>
            </a:endParaRPr>
          </a:p>
          <a:p>
            <a:pPr marL="0" marR="0" lvl="0" indent="0" algn="ctr" rtl="0">
              <a:lnSpc>
                <a:spcPct val="100000"/>
              </a:lnSpc>
              <a:spcBef>
                <a:spcPts val="0"/>
              </a:spcBef>
              <a:spcAft>
                <a:spcPts val="0"/>
              </a:spcAft>
              <a:buNone/>
            </a:pPr>
            <a:r>
              <a:rPr lang="en" sz="1600" b="0" strike="noStrike">
                <a:solidFill>
                  <a:srgbClr val="000000"/>
                </a:solidFill>
                <a:latin typeface="Arial"/>
                <a:ea typeface="Arial"/>
                <a:cs typeface="Arial"/>
                <a:sym typeface="Arial"/>
              </a:rPr>
              <a:t>Sumberdaya airtanah terbatas (renewable):</a:t>
            </a:r>
            <a:endParaRPr sz="1600" b="0" strike="noStrike">
              <a:solidFill>
                <a:srgbClr val="FFFFFF"/>
              </a:solidFill>
              <a:latin typeface="Arial"/>
              <a:ea typeface="Arial"/>
              <a:cs typeface="Arial"/>
              <a:sym typeface="Arial"/>
            </a:endParaRPr>
          </a:p>
          <a:p>
            <a:pPr marL="0" marR="0" lvl="0" indent="0" algn="ctr" rtl="0">
              <a:lnSpc>
                <a:spcPct val="100000"/>
              </a:lnSpc>
              <a:spcBef>
                <a:spcPts val="0"/>
              </a:spcBef>
              <a:spcAft>
                <a:spcPts val="0"/>
              </a:spcAft>
              <a:buNone/>
            </a:pPr>
            <a:r>
              <a:rPr lang="en" sz="1600" b="0" strike="noStrike">
                <a:solidFill>
                  <a:srgbClr val="000000"/>
                </a:solidFill>
                <a:latin typeface="Arial"/>
                <a:ea typeface="Arial"/>
                <a:cs typeface="Arial"/>
                <a:sym typeface="Arial"/>
              </a:rPr>
              <a:t>Sisi Kuantitas dan Sisi Kualitas</a:t>
            </a:r>
            <a:endParaRPr sz="1600" b="0" strike="noStrike">
              <a:solidFill>
                <a:srgbClr val="FFFFFF"/>
              </a:solidFill>
              <a:latin typeface="Arial"/>
              <a:ea typeface="Arial"/>
              <a:cs typeface="Arial"/>
              <a:sym typeface="Arial"/>
            </a:endParaRPr>
          </a:p>
        </p:txBody>
      </p:sp>
      <p:sp>
        <p:nvSpPr>
          <p:cNvPr id="80" name="Google Shape;80;p16"/>
          <p:cNvSpPr/>
          <p:nvPr/>
        </p:nvSpPr>
        <p:spPr>
          <a:xfrm>
            <a:off x="4301840" y="3888291"/>
            <a:ext cx="2952600" cy="980379"/>
          </a:xfrm>
          <a:prstGeom prst="rect">
            <a:avLst/>
          </a:prstGeom>
          <a:solidFill>
            <a:schemeClr val="accent2"/>
          </a:solid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None/>
            </a:pPr>
            <a:r>
              <a:rPr lang="en" sz="1800" b="0" strike="noStrike">
                <a:solidFill>
                  <a:schemeClr val="bg1"/>
                </a:solidFill>
                <a:latin typeface="Arial"/>
                <a:ea typeface="Arial"/>
                <a:cs typeface="Arial"/>
                <a:sym typeface="Arial"/>
              </a:rPr>
              <a:t>Perlu pengelolaan sumberdaya air terpadu secara rinci.</a:t>
            </a:r>
            <a:endParaRPr sz="1800" b="0" strike="noStrike">
              <a:solidFill>
                <a:schemeClr val="bg1"/>
              </a:solidFill>
              <a:latin typeface="Arial"/>
              <a:ea typeface="Arial"/>
              <a:cs typeface="Arial"/>
              <a:sym typeface="Arial"/>
            </a:endParaRPr>
          </a:p>
        </p:txBody>
      </p:sp>
      <p:sp>
        <p:nvSpPr>
          <p:cNvPr id="81" name="Google Shape;81;p16"/>
          <p:cNvSpPr/>
          <p:nvPr/>
        </p:nvSpPr>
        <p:spPr>
          <a:xfrm rot="-5400000">
            <a:off x="3789991" y="4108906"/>
            <a:ext cx="377457" cy="360360"/>
          </a:xfrm>
          <a:custGeom>
            <a:avLst/>
            <a:gdLst/>
            <a:ahLst/>
            <a:cxnLst/>
            <a:rect l="l" t="t" r="r" b="b"/>
            <a:pathLst>
              <a:path w="1400" h="1003" extrusionOk="0">
                <a:moveTo>
                  <a:pt x="349" y="0"/>
                </a:moveTo>
                <a:lnTo>
                  <a:pt x="349" y="751"/>
                </a:lnTo>
                <a:lnTo>
                  <a:pt x="0" y="751"/>
                </a:lnTo>
                <a:lnTo>
                  <a:pt x="699" y="1002"/>
                </a:lnTo>
                <a:lnTo>
                  <a:pt x="1399" y="751"/>
                </a:lnTo>
                <a:lnTo>
                  <a:pt x="1049" y="751"/>
                </a:lnTo>
                <a:lnTo>
                  <a:pt x="1049" y="0"/>
                </a:lnTo>
                <a:lnTo>
                  <a:pt x="349" y="0"/>
                </a:lnTo>
              </a:path>
            </a:pathLst>
          </a:custGeom>
          <a:solidFill>
            <a:schemeClr val="accent5">
              <a:lumMod val="75000"/>
            </a:schemeClr>
          </a:solidFill>
          <a:ln>
            <a:noFill/>
          </a:ln>
        </p:spPr>
      </p:sp>
      <p:sp>
        <p:nvSpPr>
          <p:cNvPr id="82" name="Google Shape;82;p16"/>
          <p:cNvSpPr/>
          <p:nvPr/>
        </p:nvSpPr>
        <p:spPr>
          <a:xfrm>
            <a:off x="457200" y="3783184"/>
            <a:ext cx="3484560" cy="1099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Jumlah air permukaan:</a:t>
            </a:r>
            <a:endParaRPr sz="1800" b="0" strike="noStrike">
              <a:solidFill>
                <a:srgbClr val="FFFFFF"/>
              </a:solidFill>
              <a:latin typeface="Arial"/>
              <a:ea typeface="Arial"/>
              <a:cs typeface="Arial"/>
              <a:sym typeface="Arial"/>
            </a:endParaRPr>
          </a:p>
          <a:p>
            <a:pPr marL="285750" marR="0" lvl="0" indent="-285750" algn="l" rtl="0">
              <a:lnSpc>
                <a:spcPct val="100000"/>
              </a:lnSpc>
              <a:spcBef>
                <a:spcPts val="0"/>
              </a:spcBef>
              <a:spcAft>
                <a:spcPts val="0"/>
              </a:spcAft>
              <a:buFont typeface="Arial" panose="020B0604020202020204" pitchFamily="34" charset="0"/>
              <a:buChar char="•"/>
            </a:pPr>
            <a:r>
              <a:rPr lang="en" sz="1800" b="0" strike="noStrike">
                <a:solidFill>
                  <a:srgbClr val="000000"/>
                </a:solidFill>
                <a:latin typeface="Arial"/>
                <a:ea typeface="Arial"/>
                <a:cs typeface="Arial"/>
                <a:sym typeface="Arial"/>
              </a:rPr>
              <a:t>Berlimpah di musim hujan</a:t>
            </a:r>
            <a:endParaRPr sz="1800" b="0" strike="noStrike">
              <a:solidFill>
                <a:srgbClr val="FFFFFF"/>
              </a:solidFill>
              <a:latin typeface="Arial"/>
              <a:ea typeface="Arial"/>
              <a:cs typeface="Arial"/>
              <a:sym typeface="Arial"/>
            </a:endParaRPr>
          </a:p>
          <a:p>
            <a:pPr marL="285750" marR="0" lvl="0" indent="-285750" algn="l" rtl="0">
              <a:lnSpc>
                <a:spcPct val="100000"/>
              </a:lnSpc>
              <a:spcBef>
                <a:spcPts val="0"/>
              </a:spcBef>
              <a:spcAft>
                <a:spcPts val="0"/>
              </a:spcAft>
              <a:buFont typeface="Arial" panose="020B0604020202020204" pitchFamily="34" charset="0"/>
              <a:buChar char="•"/>
            </a:pPr>
            <a:r>
              <a:rPr lang="en" sz="1800" b="0" strike="noStrike">
                <a:solidFill>
                  <a:srgbClr val="000000"/>
                </a:solidFill>
                <a:latin typeface="Arial"/>
                <a:ea typeface="Arial"/>
                <a:cs typeface="Arial"/>
                <a:sym typeface="Arial"/>
              </a:rPr>
              <a:t>Sangat berkurang di musim kemarau</a:t>
            </a:r>
            <a:endParaRPr sz="1800" b="0" strike="noStrike">
              <a:solidFill>
                <a:srgbClr val="FFFFFF"/>
              </a:solidFill>
              <a:latin typeface="Arial"/>
              <a:ea typeface="Arial"/>
              <a:cs typeface="Arial"/>
              <a:sym typeface="Arial"/>
            </a:endParaRPr>
          </a:p>
        </p:txBody>
      </p:sp>
      <p:sp>
        <p:nvSpPr>
          <p:cNvPr id="83" name="Google Shape;83;p16"/>
          <p:cNvSpPr/>
          <p:nvPr/>
        </p:nvSpPr>
        <p:spPr>
          <a:xfrm>
            <a:off x="5455380" y="2697229"/>
            <a:ext cx="503279" cy="270271"/>
          </a:xfrm>
          <a:custGeom>
            <a:avLst/>
            <a:gdLst/>
            <a:ahLst/>
            <a:cxnLst/>
            <a:rect l="l" t="t" r="r" b="b"/>
            <a:pathLst>
              <a:path w="1400" h="1003" extrusionOk="0">
                <a:moveTo>
                  <a:pt x="349" y="0"/>
                </a:moveTo>
                <a:lnTo>
                  <a:pt x="349" y="751"/>
                </a:lnTo>
                <a:lnTo>
                  <a:pt x="0" y="751"/>
                </a:lnTo>
                <a:lnTo>
                  <a:pt x="699" y="1002"/>
                </a:lnTo>
                <a:lnTo>
                  <a:pt x="1399" y="751"/>
                </a:lnTo>
                <a:lnTo>
                  <a:pt x="1049" y="751"/>
                </a:lnTo>
                <a:lnTo>
                  <a:pt x="1049" y="0"/>
                </a:lnTo>
                <a:lnTo>
                  <a:pt x="349" y="0"/>
                </a:lnTo>
              </a:path>
            </a:pathLst>
          </a:custGeom>
          <a:solidFill>
            <a:schemeClr val="accent5">
              <a:lumMod val="75000"/>
            </a:schemeClr>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a:stretch/>
        </p:blipFill>
        <p:spPr>
          <a:xfrm>
            <a:off x="684360" y="971460"/>
            <a:ext cx="5885191" cy="3916081"/>
          </a:xfrm>
          <a:prstGeom prst="rect">
            <a:avLst/>
          </a:prstGeom>
          <a:noFill/>
          <a:ln w="9525" cap="flat" cmpd="sng">
            <a:solidFill>
              <a:srgbClr val="000000"/>
            </a:solidFill>
            <a:prstDash val="solid"/>
            <a:miter lim="8000"/>
            <a:headEnd type="none" w="sm" len="sm"/>
            <a:tailEnd type="none" w="sm" len="sm"/>
          </a:ln>
        </p:spPr>
      </p:pic>
      <p:sp>
        <p:nvSpPr>
          <p:cNvPr id="90" name="Google Shape;90;p17"/>
          <p:cNvSpPr/>
          <p:nvPr/>
        </p:nvSpPr>
        <p:spPr>
          <a:xfrm>
            <a:off x="274680" y="195210"/>
            <a:ext cx="8504400" cy="6276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None/>
            </a:pPr>
            <a:r>
              <a:rPr lang="en" sz="2800" b="1"/>
              <a:t>Hirarki p</a:t>
            </a:r>
            <a:r>
              <a:rPr lang="en" sz="2800" b="1" strike="noStrike">
                <a:solidFill>
                  <a:srgbClr val="000000"/>
                </a:solidFill>
                <a:latin typeface="Arial"/>
                <a:ea typeface="Arial"/>
                <a:cs typeface="Arial"/>
                <a:sym typeface="Arial"/>
              </a:rPr>
              <a:t>engelolaan </a:t>
            </a:r>
            <a:r>
              <a:rPr lang="en" sz="2800" b="1"/>
              <a:t>a</a:t>
            </a:r>
            <a:r>
              <a:rPr lang="en" sz="2800" b="1" strike="noStrike">
                <a:solidFill>
                  <a:srgbClr val="000000"/>
                </a:solidFill>
                <a:latin typeface="Arial"/>
                <a:ea typeface="Arial"/>
                <a:cs typeface="Arial"/>
                <a:sym typeface="Arial"/>
              </a:rPr>
              <a:t>ir tanah</a:t>
            </a:r>
            <a:endParaRPr sz="2800" b="0" strike="noStrike">
              <a:solidFill>
                <a:srgbClr val="FFFFFF"/>
              </a:solidFill>
              <a:latin typeface="Arial"/>
              <a:ea typeface="Arial"/>
              <a:cs typeface="Arial"/>
              <a:sym typeface="Arial"/>
            </a:endParaRPr>
          </a:p>
        </p:txBody>
      </p:sp>
      <p:sp>
        <p:nvSpPr>
          <p:cNvPr id="91" name="Google Shape;91;p17"/>
          <p:cNvSpPr/>
          <p:nvPr/>
        </p:nvSpPr>
        <p:spPr>
          <a:xfrm>
            <a:off x="5346575" y="3839775"/>
            <a:ext cx="1511406" cy="6345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200" b="0" strike="noStrike">
                <a:solidFill>
                  <a:srgbClr val="000000"/>
                </a:solidFill>
                <a:latin typeface="Arial"/>
                <a:ea typeface="Arial"/>
                <a:cs typeface="Arial"/>
                <a:sym typeface="Arial"/>
              </a:rPr>
              <a:t>Skala Kawasan Binaan</a:t>
            </a:r>
            <a:endParaRPr sz="1200" b="0" strike="noStrike">
              <a:solidFill>
                <a:srgbClr val="FFFFFF"/>
              </a:solidFill>
              <a:latin typeface="Arial"/>
              <a:ea typeface="Arial"/>
              <a:cs typeface="Arial"/>
              <a:sym typeface="Arial"/>
            </a:endParaRPr>
          </a:p>
        </p:txBody>
      </p:sp>
      <p:sp>
        <p:nvSpPr>
          <p:cNvPr id="92" name="Google Shape;92;p17"/>
          <p:cNvSpPr/>
          <p:nvPr/>
        </p:nvSpPr>
        <p:spPr>
          <a:xfrm>
            <a:off x="1476360" y="1240650"/>
            <a:ext cx="4327500" cy="596400"/>
          </a:xfrm>
          <a:prstGeom prst="ellipse">
            <a:avLst/>
          </a:prstGeom>
          <a:solidFill>
            <a:srgbClr val="CC6600">
              <a:alpha val="4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1908000" y="1440720"/>
            <a:ext cx="987600" cy="186600"/>
          </a:xfrm>
          <a:prstGeom prst="ellipse">
            <a:avLst/>
          </a:prstGeom>
          <a:solidFill>
            <a:srgbClr val="FF0000">
              <a:alpha val="4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776160" y="3015900"/>
            <a:ext cx="1155978" cy="68769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Analisis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Potensi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Suplai Air</a:t>
            </a:r>
            <a:endParaRPr sz="1800" b="0" strike="noStrike">
              <a:solidFill>
                <a:srgbClr val="FFFFFF"/>
              </a:solidFill>
              <a:latin typeface="Arial"/>
              <a:ea typeface="Arial"/>
              <a:cs typeface="Arial"/>
              <a:sym typeface="Arial"/>
            </a:endParaRPr>
          </a:p>
        </p:txBody>
      </p:sp>
      <p:sp>
        <p:nvSpPr>
          <p:cNvPr id="95" name="Google Shape;95;p17"/>
          <p:cNvSpPr/>
          <p:nvPr/>
        </p:nvSpPr>
        <p:spPr>
          <a:xfrm>
            <a:off x="2403360" y="3974400"/>
            <a:ext cx="3463800" cy="634500"/>
          </a:xfrm>
          <a:prstGeom prst="ellipse">
            <a:avLst/>
          </a:prstGeom>
          <a:solidFill>
            <a:srgbClr val="CC6600">
              <a:alpha val="4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2835360" y="4174200"/>
            <a:ext cx="708000" cy="177600"/>
          </a:xfrm>
          <a:prstGeom prst="ellipse">
            <a:avLst/>
          </a:prstGeom>
          <a:solidFill>
            <a:srgbClr val="FF0000">
              <a:alpha val="4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4699080" y="3647970"/>
            <a:ext cx="720600" cy="162000"/>
          </a:xfrm>
          <a:prstGeom prst="ellipse">
            <a:avLst/>
          </a:prstGeom>
          <a:solidFill>
            <a:srgbClr val="CC6600">
              <a:alpha val="4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4676760" y="3440880"/>
            <a:ext cx="708000" cy="177300"/>
          </a:xfrm>
          <a:prstGeom prst="ellipse">
            <a:avLst/>
          </a:prstGeom>
          <a:solidFill>
            <a:srgbClr val="FF0000">
              <a:alpha val="4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5475240" y="3590850"/>
            <a:ext cx="2765502" cy="2762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200" b="0" strike="noStrike">
                <a:solidFill>
                  <a:srgbClr val="000000"/>
                </a:solidFill>
                <a:latin typeface="Arial"/>
                <a:ea typeface="Arial"/>
                <a:cs typeface="Arial"/>
                <a:sym typeface="Arial"/>
              </a:rPr>
              <a:t>Skala Cekungan Airtanah</a:t>
            </a:r>
            <a:endParaRPr sz="1200" b="0" strike="noStrike">
              <a:solidFill>
                <a:srgbClr val="FFFFFF"/>
              </a:solidFill>
              <a:latin typeface="Arial"/>
              <a:ea typeface="Arial"/>
              <a:cs typeface="Arial"/>
              <a:sym typeface="Arial"/>
            </a:endParaRPr>
          </a:p>
        </p:txBody>
      </p:sp>
      <p:sp>
        <p:nvSpPr>
          <p:cNvPr id="100" name="Google Shape;100;p17"/>
          <p:cNvSpPr/>
          <p:nvPr/>
        </p:nvSpPr>
        <p:spPr>
          <a:xfrm>
            <a:off x="5475240" y="3401730"/>
            <a:ext cx="2524662" cy="2762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200" b="0" strike="noStrike">
                <a:solidFill>
                  <a:srgbClr val="000000"/>
                </a:solidFill>
                <a:latin typeface="Arial"/>
                <a:ea typeface="Arial"/>
                <a:cs typeface="Arial"/>
                <a:sym typeface="Arial"/>
              </a:rPr>
              <a:t>Skala Kawasan Binaan</a:t>
            </a:r>
            <a:endParaRPr sz="1200" b="0" strike="noStrike">
              <a:solidFill>
                <a:srgbClr val="FFFFFF"/>
              </a:solidFill>
              <a:latin typeface="Arial"/>
              <a:ea typeface="Arial"/>
              <a:cs typeface="Arial"/>
              <a:sym typeface="Arial"/>
            </a:endParaRPr>
          </a:p>
        </p:txBody>
      </p:sp>
      <p:cxnSp>
        <p:nvCxnSpPr>
          <p:cNvPr id="101" name="Google Shape;101;p17"/>
          <p:cNvCxnSpPr/>
          <p:nvPr/>
        </p:nvCxnSpPr>
        <p:spPr>
          <a:xfrm>
            <a:off x="684360" y="2895480"/>
            <a:ext cx="2158800" cy="1200"/>
          </a:xfrm>
          <a:prstGeom prst="straightConnector1">
            <a:avLst/>
          </a:prstGeom>
          <a:noFill/>
          <a:ln w="76300" cap="flat" cmpd="sng">
            <a:solidFill>
              <a:srgbClr val="0000CC"/>
            </a:solidFill>
            <a:prstDash val="solid"/>
            <a:miter lim="8000"/>
            <a:headEnd type="none" w="sm" len="sm"/>
            <a:tailEnd type="none" w="sm" len="sm"/>
          </a:ln>
        </p:spPr>
      </p:cxnSp>
      <p:sp>
        <p:nvSpPr>
          <p:cNvPr id="102" name="Google Shape;102;p17"/>
          <p:cNvSpPr/>
          <p:nvPr/>
        </p:nvSpPr>
        <p:spPr>
          <a:xfrm>
            <a:off x="763560" y="2082510"/>
            <a:ext cx="1346760" cy="68769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Analisis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Kebutuhan </a:t>
            </a:r>
            <a:endParaRPr sz="18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800" b="0" strike="noStrike">
                <a:solidFill>
                  <a:srgbClr val="000000"/>
                </a:solidFill>
                <a:latin typeface="Arial"/>
                <a:ea typeface="Arial"/>
                <a:cs typeface="Arial"/>
                <a:sym typeface="Arial"/>
              </a:rPr>
              <a:t>Air</a:t>
            </a:r>
            <a:endParaRPr sz="1800" b="0"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735012" y="104775"/>
            <a:ext cx="8229600" cy="7107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CE181E"/>
              </a:buClr>
              <a:buSzPts val="2800"/>
              <a:buFont typeface="Palatino Linotype"/>
              <a:buNone/>
            </a:pPr>
            <a:r>
              <a:rPr lang="en" sz="2300" b="1" i="0" u="none">
                <a:solidFill>
                  <a:srgbClr val="FFFFFF"/>
                </a:solidFill>
                <a:latin typeface="Josefin Sans"/>
                <a:ea typeface="Josefin Sans"/>
                <a:cs typeface="Josefin Sans"/>
                <a:sym typeface="Josefin Sans"/>
              </a:rPr>
              <a:t>Paradigma Lama:</a:t>
            </a:r>
            <a:br>
              <a:rPr lang="en" sz="2300" b="1" i="0" u="none">
                <a:solidFill>
                  <a:srgbClr val="FFFFFF"/>
                </a:solidFill>
                <a:latin typeface="Josefin Sans"/>
                <a:ea typeface="Josefin Sans"/>
                <a:cs typeface="Josefin Sans"/>
                <a:sym typeface="Josefin Sans"/>
              </a:rPr>
            </a:br>
            <a:r>
              <a:rPr lang="en" sz="2300" b="1" i="0" u="none">
                <a:solidFill>
                  <a:srgbClr val="FFFFFF"/>
                </a:solidFill>
                <a:latin typeface="Josefin Sans"/>
                <a:ea typeface="Josefin Sans"/>
                <a:cs typeface="Josefin Sans"/>
                <a:sym typeface="Josefin Sans"/>
              </a:rPr>
              <a:t>Pengelolaan Airtanah Berbasis Sumur </a:t>
            </a:r>
            <a:endParaRPr sz="900">
              <a:solidFill>
                <a:srgbClr val="FFFFFF"/>
              </a:solidFill>
              <a:latin typeface="Josefin Sans"/>
              <a:ea typeface="Josefin Sans"/>
              <a:cs typeface="Josefin Sans"/>
              <a:sym typeface="Josefin Sans"/>
            </a:endParaRPr>
          </a:p>
        </p:txBody>
      </p:sp>
      <p:sp>
        <p:nvSpPr>
          <p:cNvPr id="109" name="Google Shape;109;p18"/>
          <p:cNvSpPr txBox="1"/>
          <p:nvPr/>
        </p:nvSpPr>
        <p:spPr>
          <a:xfrm>
            <a:off x="395287" y="1006078"/>
            <a:ext cx="3683100" cy="3673200"/>
          </a:xfrm>
          <a:prstGeom prst="rect">
            <a:avLst/>
          </a:prstGeom>
          <a:noFill/>
          <a:ln>
            <a:noFill/>
          </a:ln>
        </p:spPr>
        <p:txBody>
          <a:bodyPr spcFirstLastPara="1" wrap="square" lIns="90000" tIns="46800" rIns="90000" bIns="46800" anchor="t" anchorCtr="0">
            <a:noAutofit/>
          </a:bodyPr>
          <a:lstStyle/>
          <a:p>
            <a:pPr marL="333375" marR="0" lvl="0" indent="-320675" algn="l" rtl="0">
              <a:lnSpc>
                <a:spcPct val="100000"/>
              </a:lnSpc>
              <a:spcBef>
                <a:spcPts val="0"/>
              </a:spcBef>
              <a:spcAft>
                <a:spcPts val="0"/>
              </a:spcAft>
              <a:buClr>
                <a:srgbClr val="FFFFFF"/>
              </a:buClr>
              <a:buSzPts val="1800"/>
              <a:buFont typeface="Courier New"/>
              <a:buChar char="•"/>
            </a:pPr>
            <a:r>
              <a:rPr lang="en" sz="1800" i="0" u="none">
                <a:solidFill>
                  <a:srgbClr val="FFFFFF"/>
                </a:solidFill>
                <a:latin typeface="Courier New"/>
                <a:ea typeface="Courier New"/>
                <a:cs typeface="Courier New"/>
                <a:sym typeface="Courier New"/>
              </a:rPr>
              <a:t>Berbasis pengelolaan sumur produksi (</a:t>
            </a:r>
            <a:r>
              <a:rPr lang="en" sz="1800" i="1" u="none">
                <a:solidFill>
                  <a:srgbClr val="FFFFFF"/>
                </a:solidFill>
                <a:latin typeface="Courier New"/>
                <a:ea typeface="Courier New"/>
                <a:cs typeface="Courier New"/>
                <a:sym typeface="Courier New"/>
              </a:rPr>
              <a:t>well management</a:t>
            </a:r>
            <a:r>
              <a:rPr lang="en" sz="1800" i="0" u="none">
                <a:solidFill>
                  <a:srgbClr val="FFFFFF"/>
                </a:solidFill>
                <a:latin typeface="Courier New"/>
                <a:ea typeface="Courier New"/>
                <a:cs typeface="Courier New"/>
                <a:sym typeface="Courier New"/>
              </a:rPr>
              <a:t>) tanpa memperhatikan akifer secara rinci. </a:t>
            </a:r>
            <a:endParaRPr sz="1800" i="0" u="none">
              <a:solidFill>
                <a:srgbClr val="FFFFFF"/>
              </a:solidFill>
              <a:latin typeface="Courier New"/>
              <a:ea typeface="Courier New"/>
              <a:cs typeface="Courier New"/>
              <a:sym typeface="Courier New"/>
            </a:endParaRPr>
          </a:p>
          <a:p>
            <a:pPr marL="333375" marR="0" lvl="0" indent="-320675" algn="l" rtl="0">
              <a:lnSpc>
                <a:spcPct val="100000"/>
              </a:lnSpc>
              <a:spcBef>
                <a:spcPts val="0"/>
              </a:spcBef>
              <a:spcAft>
                <a:spcPts val="0"/>
              </a:spcAft>
              <a:buClr>
                <a:srgbClr val="FFFFFF"/>
              </a:buClr>
              <a:buSzPts val="1800"/>
              <a:buFont typeface="Courier New"/>
              <a:buChar char="•"/>
            </a:pPr>
            <a:r>
              <a:rPr lang="en" sz="1800" i="0" u="none">
                <a:solidFill>
                  <a:srgbClr val="FFFFFF"/>
                </a:solidFill>
                <a:latin typeface="Courier New"/>
                <a:ea typeface="Courier New"/>
                <a:cs typeface="Courier New"/>
                <a:sym typeface="Courier New"/>
              </a:rPr>
              <a:t>Akibatnya: </a:t>
            </a:r>
            <a:endParaRPr sz="1200">
              <a:solidFill>
                <a:srgbClr val="FFFFFF"/>
              </a:solidFill>
              <a:latin typeface="Courier New"/>
              <a:ea typeface="Courier New"/>
              <a:cs typeface="Courier New"/>
              <a:sym typeface="Courier New"/>
            </a:endParaRPr>
          </a:p>
          <a:p>
            <a:pPr marL="736600" marR="0" lvl="1" indent="-276225" algn="l" rtl="0">
              <a:lnSpc>
                <a:spcPct val="100000"/>
              </a:lnSpc>
              <a:spcBef>
                <a:spcPts val="0"/>
              </a:spcBef>
              <a:spcAft>
                <a:spcPts val="0"/>
              </a:spcAft>
              <a:buClr>
                <a:srgbClr val="000000"/>
              </a:buClr>
              <a:buSzPts val="1800"/>
              <a:buFont typeface="Palatino Linotype"/>
              <a:buNone/>
            </a:pPr>
            <a:r>
              <a:rPr lang="en" sz="1600" i="0" u="none" strike="noStrike" cap="none">
                <a:solidFill>
                  <a:srgbClr val="FFFFFF"/>
                </a:solidFill>
                <a:latin typeface="Courier New"/>
                <a:ea typeface="Courier New"/>
                <a:cs typeface="Courier New"/>
                <a:sym typeface="Courier New"/>
              </a:rPr>
              <a:t>-Potensi setiap akifer ? </a:t>
            </a:r>
            <a:endParaRPr sz="1600" i="0" u="none" strike="noStrike" cap="none">
              <a:solidFill>
                <a:srgbClr val="FFFFFF"/>
              </a:solidFill>
              <a:latin typeface="Courier New"/>
              <a:ea typeface="Courier New"/>
              <a:cs typeface="Courier New"/>
              <a:sym typeface="Courier New"/>
            </a:endParaRPr>
          </a:p>
          <a:p>
            <a:pPr marL="736600" marR="0" lvl="1" indent="-276225" algn="l" rtl="0">
              <a:lnSpc>
                <a:spcPct val="100000"/>
              </a:lnSpc>
              <a:spcBef>
                <a:spcPts val="0"/>
              </a:spcBef>
              <a:spcAft>
                <a:spcPts val="0"/>
              </a:spcAft>
              <a:buClr>
                <a:srgbClr val="FF0000"/>
              </a:buClr>
              <a:buSzPts val="1800"/>
              <a:buFont typeface="Palatino Linotype"/>
              <a:buNone/>
            </a:pPr>
            <a:r>
              <a:rPr lang="en" sz="1600" i="0" u="none" strike="noStrike" cap="none">
                <a:solidFill>
                  <a:srgbClr val="FFFFFF"/>
                </a:solidFill>
                <a:latin typeface="Courier New"/>
                <a:ea typeface="Courier New"/>
                <a:cs typeface="Courier New"/>
                <a:sym typeface="Courier New"/>
              </a:rPr>
              <a:t>-Optimasi eksploitasi ? </a:t>
            </a:r>
            <a:endParaRPr sz="1600" i="0" u="none" strike="noStrike" cap="none">
              <a:solidFill>
                <a:srgbClr val="FFFFFF"/>
              </a:solidFill>
              <a:latin typeface="Courier New"/>
              <a:ea typeface="Courier New"/>
              <a:cs typeface="Courier New"/>
              <a:sym typeface="Courier New"/>
            </a:endParaRPr>
          </a:p>
          <a:p>
            <a:pPr marL="736600" marR="0" lvl="1" indent="-276225" algn="l" rtl="0">
              <a:lnSpc>
                <a:spcPct val="100000"/>
              </a:lnSpc>
              <a:spcBef>
                <a:spcPts val="0"/>
              </a:spcBef>
              <a:spcAft>
                <a:spcPts val="0"/>
              </a:spcAft>
              <a:buClr>
                <a:srgbClr val="FF0000"/>
              </a:buClr>
              <a:buSzPts val="1800"/>
              <a:buFont typeface="Palatino Linotype"/>
              <a:buNone/>
            </a:pPr>
            <a:r>
              <a:rPr lang="en" sz="1600" i="0" u="none" strike="noStrike" cap="none">
                <a:solidFill>
                  <a:srgbClr val="FFFFFF"/>
                </a:solidFill>
                <a:latin typeface="Courier New"/>
                <a:ea typeface="Courier New"/>
                <a:cs typeface="Courier New"/>
                <a:sym typeface="Courier New"/>
              </a:rPr>
              <a:t>-Pengendalian kualitas ?</a:t>
            </a:r>
            <a:endParaRPr sz="1600" i="0" u="none" strike="noStrike" cap="none">
              <a:solidFill>
                <a:srgbClr val="FFFFFF"/>
              </a:solidFill>
              <a:latin typeface="Courier New"/>
              <a:ea typeface="Courier New"/>
              <a:cs typeface="Courier New"/>
              <a:sym typeface="Courier New"/>
            </a:endParaRPr>
          </a:p>
          <a:p>
            <a:pPr marL="736600" marR="0" lvl="1" indent="-276225" algn="l" rtl="0">
              <a:lnSpc>
                <a:spcPct val="100000"/>
              </a:lnSpc>
              <a:spcBef>
                <a:spcPts val="0"/>
              </a:spcBef>
              <a:spcAft>
                <a:spcPts val="0"/>
              </a:spcAft>
              <a:buClr>
                <a:srgbClr val="FF0000"/>
              </a:buClr>
              <a:buSzPts val="1800"/>
              <a:buFont typeface="Palatino Linotype"/>
              <a:buNone/>
            </a:pPr>
            <a:r>
              <a:rPr lang="en" sz="1600" i="0" u="none" strike="noStrike" cap="none">
                <a:solidFill>
                  <a:srgbClr val="FFFFFF"/>
                </a:solidFill>
                <a:latin typeface="Courier New"/>
                <a:ea typeface="Courier New"/>
                <a:cs typeface="Courier New"/>
                <a:sym typeface="Courier New"/>
              </a:rPr>
              <a:t>-Perubahan kondisi airtanah dan lingkungan bawah permukaan ?</a:t>
            </a:r>
            <a:endParaRPr sz="1200">
              <a:solidFill>
                <a:srgbClr val="FFFFFF"/>
              </a:solidFill>
              <a:latin typeface="Courier New"/>
              <a:ea typeface="Courier New"/>
              <a:cs typeface="Courier New"/>
              <a:sym typeface="Courier New"/>
            </a:endParaRPr>
          </a:p>
        </p:txBody>
      </p:sp>
      <p:sp>
        <p:nvSpPr>
          <p:cNvPr id="110" name="Google Shape;110;p18"/>
          <p:cNvSpPr txBox="1"/>
          <p:nvPr/>
        </p:nvSpPr>
        <p:spPr>
          <a:xfrm>
            <a:off x="4484687" y="1113234"/>
            <a:ext cx="4191000" cy="3456600"/>
          </a:xfrm>
          <a:prstGeom prst="rect">
            <a:avLst/>
          </a:prstGeom>
          <a:noFill/>
          <a:ln>
            <a:noFill/>
          </a:ln>
        </p:spPr>
        <p:txBody>
          <a:bodyPr spcFirstLastPara="1" wrap="square" lIns="90000" tIns="46800" rIns="90000" bIns="46800" anchor="t" anchorCtr="0">
            <a:noAutofit/>
          </a:bodyPr>
          <a:lstStyle/>
          <a:p>
            <a:pPr marL="333375" marR="0" lvl="0" indent="-301625" algn="l" rtl="0">
              <a:lnSpc>
                <a:spcPct val="90000"/>
              </a:lnSpc>
              <a:spcBef>
                <a:spcPts val="0"/>
              </a:spcBef>
              <a:spcAft>
                <a:spcPts val="0"/>
              </a:spcAft>
              <a:buClr>
                <a:srgbClr val="FFFFFF"/>
              </a:buClr>
              <a:buSzPts val="1900"/>
              <a:buFont typeface="Courier New"/>
              <a:buChar char="❑"/>
            </a:pPr>
            <a:r>
              <a:rPr lang="en" sz="1900" i="0" u="none">
                <a:solidFill>
                  <a:srgbClr val="FFFFFF"/>
                </a:solidFill>
                <a:latin typeface="Courier New"/>
                <a:ea typeface="Courier New"/>
                <a:cs typeface="Courier New"/>
                <a:sym typeface="Courier New"/>
              </a:rPr>
              <a:t>Identifikasi tata aliran air pada suatu akifer (Mandel dan Shiftan, 1981) </a:t>
            </a:r>
            <a:endParaRPr sz="900">
              <a:solidFill>
                <a:srgbClr val="FFFFFF"/>
              </a:solidFill>
              <a:latin typeface="Courier New"/>
              <a:ea typeface="Courier New"/>
              <a:cs typeface="Courier New"/>
              <a:sym typeface="Courier New"/>
            </a:endParaRPr>
          </a:p>
          <a:p>
            <a:pPr marL="333375" marR="0" lvl="0" indent="-301625" algn="l" rtl="0">
              <a:lnSpc>
                <a:spcPct val="90000"/>
              </a:lnSpc>
              <a:spcBef>
                <a:spcPts val="600"/>
              </a:spcBef>
              <a:spcAft>
                <a:spcPts val="0"/>
              </a:spcAft>
              <a:buClr>
                <a:srgbClr val="FFFFFF"/>
              </a:buClr>
              <a:buSzPts val="1900"/>
              <a:buFont typeface="Courier New"/>
              <a:buChar char="❑"/>
            </a:pPr>
            <a:r>
              <a:rPr lang="en" sz="1900" i="0" u="none">
                <a:solidFill>
                  <a:srgbClr val="FFFFFF"/>
                </a:solidFill>
                <a:latin typeface="Courier New"/>
                <a:ea typeface="Courier New"/>
                <a:cs typeface="Courier New"/>
                <a:sym typeface="Courier New"/>
              </a:rPr>
              <a:t>Dua tahap kegiatan yang biasa dilaksanakan secara berurutan: </a:t>
            </a:r>
            <a:endParaRPr sz="900">
              <a:solidFill>
                <a:srgbClr val="FFFFFF"/>
              </a:solidFill>
              <a:latin typeface="Courier New"/>
              <a:ea typeface="Courier New"/>
              <a:cs typeface="Courier New"/>
              <a:sym typeface="Courier New"/>
            </a:endParaRPr>
          </a:p>
          <a:p>
            <a:pPr marL="733425" marR="0" lvl="1" indent="-244475" algn="l" rtl="0">
              <a:lnSpc>
                <a:spcPct val="90000"/>
              </a:lnSpc>
              <a:spcBef>
                <a:spcPts val="500"/>
              </a:spcBef>
              <a:spcAft>
                <a:spcPts val="0"/>
              </a:spcAft>
              <a:buClr>
                <a:srgbClr val="FFFFFF"/>
              </a:buClr>
              <a:buSzPts val="1500"/>
              <a:buFont typeface="Courier New"/>
              <a:buChar char="–"/>
            </a:pPr>
            <a:r>
              <a:rPr lang="en" sz="1500" i="0" u="none" strike="noStrike" cap="none">
                <a:solidFill>
                  <a:srgbClr val="FFFFFF"/>
                </a:solidFill>
                <a:latin typeface="Courier New"/>
                <a:ea typeface="Courier New"/>
                <a:cs typeface="Courier New"/>
                <a:sym typeface="Courier New"/>
              </a:rPr>
              <a:t>Tahap Eksplorasi</a:t>
            </a:r>
            <a:endParaRPr sz="900">
              <a:solidFill>
                <a:srgbClr val="FFFFFF"/>
              </a:solidFill>
              <a:latin typeface="Courier New"/>
              <a:ea typeface="Courier New"/>
              <a:cs typeface="Courier New"/>
              <a:sym typeface="Courier New"/>
            </a:endParaRPr>
          </a:p>
          <a:p>
            <a:pPr marL="733425" marR="0" lvl="1" indent="-244475" algn="l" rtl="0">
              <a:lnSpc>
                <a:spcPct val="90000"/>
              </a:lnSpc>
              <a:spcBef>
                <a:spcPts val="500"/>
              </a:spcBef>
              <a:spcAft>
                <a:spcPts val="0"/>
              </a:spcAft>
              <a:buClr>
                <a:srgbClr val="FFFFFF"/>
              </a:buClr>
              <a:buSzPts val="1500"/>
              <a:buFont typeface="Courier New"/>
              <a:buChar char="–"/>
            </a:pPr>
            <a:r>
              <a:rPr lang="en" sz="1500" i="0" u="none" strike="noStrike" cap="none">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marL="733425" marR="0" lvl="1" indent="-244475" algn="l" rtl="0">
              <a:lnSpc>
                <a:spcPct val="90000"/>
              </a:lnSpc>
              <a:spcBef>
                <a:spcPts val="500"/>
              </a:spcBef>
              <a:spcAft>
                <a:spcPts val="0"/>
              </a:spcAft>
              <a:buClr>
                <a:srgbClr val="FFFFFF"/>
              </a:buClr>
              <a:buSzPts val="1500"/>
              <a:buFont typeface="Courier New"/>
              <a:buChar char="–"/>
            </a:pPr>
            <a:r>
              <a:rPr lang="en" sz="1500" i="0" u="none" strike="noStrike" cap="none">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marL="733425" marR="0" lvl="1" indent="-244475" algn="l" rtl="0">
              <a:lnSpc>
                <a:spcPct val="90000"/>
              </a:lnSpc>
              <a:spcBef>
                <a:spcPts val="500"/>
              </a:spcBef>
              <a:spcAft>
                <a:spcPts val="0"/>
              </a:spcAft>
              <a:buClr>
                <a:srgbClr val="FFFFFF"/>
              </a:buClr>
              <a:buSzPts val="1500"/>
              <a:buFont typeface="Courier New"/>
              <a:buChar char="–"/>
            </a:pPr>
            <a:r>
              <a:rPr lang="en" sz="1500" i="0" u="none" strike="noStrike" cap="none">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marL="733425" marR="0" lvl="1" indent="-244475" algn="l" rtl="0">
              <a:lnSpc>
                <a:spcPct val="90000"/>
              </a:lnSpc>
              <a:spcBef>
                <a:spcPts val="500"/>
              </a:spcBef>
              <a:spcAft>
                <a:spcPts val="0"/>
              </a:spcAft>
              <a:buClr>
                <a:srgbClr val="FFFFFF"/>
              </a:buClr>
              <a:buSzPts val="1500"/>
              <a:buFont typeface="Courier New"/>
              <a:buChar char="–"/>
            </a:pPr>
            <a:r>
              <a:rPr lang="en" sz="1500" i="0" u="none" strike="noStrike" cap="none">
                <a:solidFill>
                  <a:srgbClr val="FFFFFF"/>
                </a:solidFill>
                <a:latin typeface="Courier New"/>
                <a:ea typeface="Courier New"/>
                <a:cs typeface="Courier New"/>
                <a:sym typeface="Courier New"/>
              </a:rPr>
              <a:t>Tahap Eksploitasi</a:t>
            </a:r>
            <a:endParaRPr sz="900">
              <a:solidFill>
                <a:srgbClr val="FFFFFF"/>
              </a:solidFill>
              <a:latin typeface="Courier New"/>
              <a:ea typeface="Courier New"/>
              <a:cs typeface="Courier New"/>
              <a:sym typeface="Courier New"/>
            </a:endParaRPr>
          </a:p>
        </p:txBody>
      </p:sp>
      <p:sp>
        <p:nvSpPr>
          <p:cNvPr id="111" name="Google Shape;111;p18"/>
          <p:cNvSpPr txBox="1"/>
          <p:nvPr/>
        </p:nvSpPr>
        <p:spPr>
          <a:xfrm>
            <a:off x="7453837" y="3132125"/>
            <a:ext cx="746100" cy="673800"/>
          </a:xfrm>
          <a:prstGeom prst="rect">
            <a:avLst/>
          </a:prstGeom>
          <a:noFill/>
          <a:ln>
            <a:noFill/>
          </a:ln>
        </p:spPr>
        <p:txBody>
          <a:bodyPr spcFirstLastPara="1" wrap="square" lIns="90000" tIns="46800" rIns="90000" bIns="46800" anchor="t" anchorCtr="0">
            <a:noAutofit/>
          </a:bodyPr>
          <a:lstStyle/>
          <a:p>
            <a:pPr marL="0" marR="0" lvl="0" indent="0" algn="l" rtl="0">
              <a:lnSpc>
                <a:spcPct val="66000"/>
              </a:lnSpc>
              <a:spcBef>
                <a:spcPts val="0"/>
              </a:spcBef>
              <a:spcAft>
                <a:spcPts val="0"/>
              </a:spcAft>
              <a:buClr>
                <a:srgbClr val="000000"/>
              </a:buClr>
              <a:buSzPts val="8000"/>
              <a:buFont typeface="Arial"/>
              <a:buNone/>
            </a:pPr>
            <a:r>
              <a:rPr lang="en" sz="8000" b="0" i="0" u="none">
                <a:solidFill>
                  <a:schemeClr val="dk1"/>
                </a:solidFill>
                <a:latin typeface="Arial"/>
                <a:ea typeface="Arial"/>
                <a:cs typeface="Arial"/>
                <a:sym typeface="Arial"/>
              </a:rPr>
              <a:t>?</a:t>
            </a:r>
            <a:endParaRPr>
              <a:solidFill>
                <a:schemeClr val="dk1"/>
              </a:solidFill>
            </a:endParaRPr>
          </a:p>
        </p:txBody>
      </p:sp>
      <p:sp>
        <p:nvSpPr>
          <p:cNvPr id="112" name="Google Shape;11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p:nvPr/>
        </p:nvSpPr>
        <p:spPr>
          <a:xfrm>
            <a:off x="1238250" y="270272"/>
            <a:ext cx="7437300" cy="8490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CE181E"/>
              </a:buClr>
              <a:buSzPts val="2800"/>
              <a:buFont typeface="Palatino Linotype"/>
              <a:buNone/>
            </a:pPr>
            <a:r>
              <a:rPr lang="en" sz="2400" b="1" i="0" u="none">
                <a:solidFill>
                  <a:srgbClr val="FFFFFF"/>
                </a:solidFill>
                <a:latin typeface="Josefin Sans"/>
                <a:ea typeface="Josefin Sans"/>
                <a:cs typeface="Josefin Sans"/>
                <a:sym typeface="Josefin Sans"/>
              </a:rPr>
              <a:t>Paradigma baru: </a:t>
            </a:r>
            <a:br>
              <a:rPr lang="en" sz="2400" b="1" i="0" u="none">
                <a:solidFill>
                  <a:srgbClr val="FFFFFF"/>
                </a:solidFill>
                <a:latin typeface="Josefin Sans"/>
                <a:ea typeface="Josefin Sans"/>
                <a:cs typeface="Josefin Sans"/>
                <a:sym typeface="Josefin Sans"/>
              </a:rPr>
            </a:br>
            <a:r>
              <a:rPr lang="en" sz="1600" b="1" i="0" u="none">
                <a:solidFill>
                  <a:srgbClr val="FFFFFF"/>
                </a:solidFill>
                <a:latin typeface="Josefin Sans"/>
                <a:ea typeface="Josefin Sans"/>
                <a:cs typeface="Josefin Sans"/>
                <a:sym typeface="Josefin Sans"/>
              </a:rPr>
              <a:t>Neraca Airtanah Konstan dan Nir Aliran Permukaan Buatan </a:t>
            </a:r>
            <a:r>
              <a:rPr lang="en" sz="1600" b="1" i="1" u="none">
                <a:solidFill>
                  <a:srgbClr val="FFFFFF"/>
                </a:solidFill>
                <a:latin typeface="Josefin Sans"/>
                <a:ea typeface="Josefin Sans"/>
                <a:cs typeface="Josefin Sans"/>
                <a:sym typeface="Josefin Sans"/>
              </a:rPr>
              <a:t>(Zero Artificial Run Off)‏</a:t>
            </a:r>
            <a:endParaRPr sz="1000">
              <a:solidFill>
                <a:srgbClr val="FFFFFF"/>
              </a:solidFill>
              <a:latin typeface="Josefin Sans"/>
              <a:ea typeface="Josefin Sans"/>
              <a:cs typeface="Josefin Sans"/>
              <a:sym typeface="Josefin Sans"/>
            </a:endParaRPr>
          </a:p>
        </p:txBody>
      </p:sp>
      <p:pic>
        <p:nvPicPr>
          <p:cNvPr id="119" name="Google Shape;119;p19"/>
          <p:cNvPicPr preferRelativeResize="0"/>
          <p:nvPr/>
        </p:nvPicPr>
        <p:blipFill rotWithShape="1">
          <a:blip r:embed="rId3">
            <a:alphaModFix/>
          </a:blip>
          <a:srcRect l="1292" t="2553" r="-5502"/>
          <a:stretch/>
        </p:blipFill>
        <p:spPr>
          <a:xfrm>
            <a:off x="1381937" y="1242503"/>
            <a:ext cx="6156722" cy="3780234"/>
          </a:xfrm>
          <a:prstGeom prst="rect">
            <a:avLst/>
          </a:prstGeom>
          <a:noFill/>
          <a:ln w="9525" cap="sq" cmpd="sng">
            <a:solidFill>
              <a:srgbClr val="000000"/>
            </a:solidFill>
            <a:prstDash val="solid"/>
            <a:miter lim="800000"/>
            <a:headEnd type="none" w="sm" len="sm"/>
            <a:tailEnd type="none" w="sm" len="sm"/>
          </a:ln>
        </p:spPr>
      </p:pic>
      <p:sp>
        <p:nvSpPr>
          <p:cNvPr id="120" name="Google Shape;12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p:nvPr/>
        </p:nvSpPr>
        <p:spPr>
          <a:xfrm>
            <a:off x="587474" y="67875"/>
            <a:ext cx="8232600" cy="8490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CE181E"/>
              </a:buClr>
              <a:buSzPts val="2800"/>
              <a:buFont typeface="Palatino Linotype"/>
              <a:buNone/>
            </a:pPr>
            <a:r>
              <a:rPr lang="en" sz="2300" b="1" i="0" u="none">
                <a:solidFill>
                  <a:srgbClr val="FFFFFF"/>
                </a:solidFill>
                <a:latin typeface="Josefin Sans"/>
                <a:ea typeface="Josefin Sans"/>
                <a:cs typeface="Josefin Sans"/>
                <a:sym typeface="Josefin Sans"/>
              </a:rPr>
              <a:t>Paradigma Baru:</a:t>
            </a:r>
            <a:br>
              <a:rPr lang="en" sz="2300" b="1" i="0" u="none">
                <a:solidFill>
                  <a:srgbClr val="FFFFFF"/>
                </a:solidFill>
                <a:latin typeface="Josefin Sans"/>
                <a:ea typeface="Josefin Sans"/>
                <a:cs typeface="Josefin Sans"/>
                <a:sym typeface="Josefin Sans"/>
              </a:rPr>
            </a:br>
            <a:r>
              <a:rPr lang="en" sz="1500" b="1" i="0" u="none">
                <a:solidFill>
                  <a:srgbClr val="FFFFFF"/>
                </a:solidFill>
                <a:latin typeface="Josefin Sans"/>
                <a:ea typeface="Josefin Sans"/>
                <a:cs typeface="Josefin Sans"/>
                <a:sym typeface="Josefin Sans"/>
              </a:rPr>
              <a:t>Contoh Alur Kegiatan Tahap Eksplorasi dan Investigasi </a:t>
            </a:r>
            <a:endParaRPr sz="900">
              <a:solidFill>
                <a:srgbClr val="FFFFFF"/>
              </a:solidFill>
              <a:latin typeface="Josefin Sans"/>
              <a:ea typeface="Josefin Sans"/>
              <a:cs typeface="Josefin Sans"/>
              <a:sym typeface="Josefin Sans"/>
            </a:endParaRPr>
          </a:p>
        </p:txBody>
      </p:sp>
      <p:sp>
        <p:nvSpPr>
          <p:cNvPr id="127" name="Google Shape;127;p20"/>
          <p:cNvSpPr txBox="1"/>
          <p:nvPr/>
        </p:nvSpPr>
        <p:spPr>
          <a:xfrm>
            <a:off x="468312" y="1653778"/>
            <a:ext cx="2663700" cy="3239700"/>
          </a:xfrm>
          <a:prstGeom prst="rect">
            <a:avLst/>
          </a:prstGeom>
          <a:noFill/>
          <a:ln>
            <a:noFill/>
          </a:ln>
        </p:spPr>
        <p:txBody>
          <a:bodyPr spcFirstLastPara="1" wrap="square" lIns="90000" tIns="46800" rIns="90000" bIns="46800" anchor="t" anchorCtr="0">
            <a:noAutofit/>
          </a:bodyPr>
          <a:lstStyle/>
          <a:p>
            <a:pPr marL="333375" marR="0" lvl="0" indent="-333375" algn="l" rtl="0">
              <a:lnSpc>
                <a:spcPct val="80000"/>
              </a:lnSpc>
              <a:spcBef>
                <a:spcPts val="0"/>
              </a:spcBef>
              <a:spcAft>
                <a:spcPts val="0"/>
              </a:spcAft>
              <a:buClr>
                <a:srgbClr val="FFFFFF"/>
              </a:buClr>
              <a:buSzPts val="2800"/>
              <a:buFont typeface="Palatino Linotype"/>
              <a:buChar char="•"/>
            </a:pPr>
            <a:r>
              <a:rPr lang="en" sz="2800" b="1" i="0" u="none">
                <a:solidFill>
                  <a:srgbClr val="FFFFFF"/>
                </a:solidFill>
                <a:latin typeface="Palatino Linotype"/>
                <a:ea typeface="Palatino Linotype"/>
                <a:cs typeface="Palatino Linotype"/>
                <a:sym typeface="Palatino Linotype"/>
              </a:rPr>
              <a:t>Tahap </a:t>
            </a:r>
            <a:endParaRPr>
              <a:solidFill>
                <a:srgbClr val="FFFFFF"/>
              </a:solidFill>
            </a:endParaRPr>
          </a:p>
          <a:p>
            <a:pPr marL="333375" marR="0" lvl="0" indent="-333375" algn="l" rtl="0">
              <a:lnSpc>
                <a:spcPct val="80000"/>
              </a:lnSpc>
              <a:spcBef>
                <a:spcPts val="800"/>
              </a:spcBef>
              <a:spcAft>
                <a:spcPts val="0"/>
              </a:spcAft>
              <a:buClr>
                <a:srgbClr val="000000"/>
              </a:buClr>
              <a:buSzPts val="2800"/>
              <a:buFont typeface="Palatino Linotype"/>
              <a:buNone/>
            </a:pPr>
            <a:r>
              <a:rPr lang="en" sz="2800" b="1" i="0" u="none">
                <a:solidFill>
                  <a:srgbClr val="FFFFFF"/>
                </a:solidFill>
                <a:latin typeface="Palatino Linotype"/>
                <a:ea typeface="Palatino Linotype"/>
                <a:cs typeface="Palatino Linotype"/>
                <a:sym typeface="Palatino Linotype"/>
              </a:rPr>
              <a:t>	Eksplorasi</a:t>
            </a:r>
            <a:r>
              <a:rPr lang="en" sz="2800" b="0" i="0" u="none">
                <a:solidFill>
                  <a:srgbClr val="FFFFFF"/>
                </a:solidFill>
                <a:latin typeface="Palatino Linotype"/>
                <a:ea typeface="Palatino Linotype"/>
                <a:cs typeface="Palatino Linotype"/>
                <a:sym typeface="Palatino Linotype"/>
              </a:rPr>
              <a:t> </a:t>
            </a:r>
            <a:endParaRPr>
              <a:solidFill>
                <a:srgbClr val="FFFFFF"/>
              </a:solidFill>
            </a:endParaRPr>
          </a:p>
          <a:p>
            <a:pPr marL="333375" marR="0" lvl="0" indent="-333375" algn="l" rtl="0">
              <a:lnSpc>
                <a:spcPct val="80000"/>
              </a:lnSpc>
              <a:spcBef>
                <a:spcPts val="800"/>
              </a:spcBef>
              <a:spcAft>
                <a:spcPts val="0"/>
              </a:spcAft>
              <a:buClr>
                <a:srgbClr val="FFFFFF"/>
              </a:buClr>
              <a:buSzPts val="2800"/>
              <a:buFont typeface="Arial"/>
              <a:buNone/>
            </a:pPr>
            <a:endParaRPr sz="2800" b="0" i="0" u="none">
              <a:solidFill>
                <a:srgbClr val="FFFFFF"/>
              </a:solidFill>
              <a:latin typeface="Palatino Linotype"/>
              <a:ea typeface="Palatino Linotype"/>
              <a:cs typeface="Palatino Linotype"/>
              <a:sym typeface="Palatino Linotype"/>
            </a:endParaRPr>
          </a:p>
          <a:p>
            <a:pPr marL="333375" marR="0" lvl="0" indent="-333375" algn="l" rtl="0">
              <a:lnSpc>
                <a:spcPct val="80000"/>
              </a:lnSpc>
              <a:spcBef>
                <a:spcPts val="800"/>
              </a:spcBef>
              <a:spcAft>
                <a:spcPts val="0"/>
              </a:spcAft>
              <a:buClr>
                <a:srgbClr val="FFFFFF"/>
              </a:buClr>
              <a:buSzPts val="2800"/>
              <a:buFont typeface="Arial"/>
              <a:buNone/>
            </a:pPr>
            <a:endParaRPr sz="2800" b="0" i="0" u="none">
              <a:solidFill>
                <a:srgbClr val="FFFFFF"/>
              </a:solidFill>
              <a:latin typeface="Palatino Linotype"/>
              <a:ea typeface="Palatino Linotype"/>
              <a:cs typeface="Palatino Linotype"/>
              <a:sym typeface="Palatino Linotype"/>
            </a:endParaRPr>
          </a:p>
          <a:p>
            <a:pPr marL="333375" marR="0" lvl="0" indent="-333375" algn="l" rtl="0">
              <a:lnSpc>
                <a:spcPct val="80000"/>
              </a:lnSpc>
              <a:spcBef>
                <a:spcPts val="800"/>
              </a:spcBef>
              <a:spcAft>
                <a:spcPts val="0"/>
              </a:spcAft>
              <a:buClr>
                <a:srgbClr val="FFFFFF"/>
              </a:buClr>
              <a:buSzPts val="2800"/>
              <a:buFont typeface="Arial"/>
              <a:buNone/>
            </a:pPr>
            <a:endParaRPr sz="2800" b="0" i="0" u="none">
              <a:solidFill>
                <a:srgbClr val="FFFFFF"/>
              </a:solidFill>
              <a:latin typeface="Palatino Linotype"/>
              <a:ea typeface="Palatino Linotype"/>
              <a:cs typeface="Palatino Linotype"/>
              <a:sym typeface="Palatino Linotype"/>
            </a:endParaRPr>
          </a:p>
          <a:p>
            <a:pPr marL="333375" marR="0" lvl="0" indent="-333375" algn="l" rtl="0">
              <a:lnSpc>
                <a:spcPct val="80000"/>
              </a:lnSpc>
              <a:spcBef>
                <a:spcPts val="800"/>
              </a:spcBef>
              <a:spcAft>
                <a:spcPts val="0"/>
              </a:spcAft>
              <a:buClr>
                <a:srgbClr val="FFFFFF"/>
              </a:buClr>
              <a:buSzPts val="2800"/>
              <a:buFont typeface="Palatino Linotype"/>
              <a:buChar char="•"/>
            </a:pPr>
            <a:r>
              <a:rPr lang="en" sz="2800" b="1" i="0" u="none">
                <a:solidFill>
                  <a:srgbClr val="FFFFFF"/>
                </a:solidFill>
                <a:latin typeface="Palatino Linotype"/>
                <a:ea typeface="Palatino Linotype"/>
                <a:cs typeface="Palatino Linotype"/>
                <a:sym typeface="Palatino Linotype"/>
              </a:rPr>
              <a:t>Tahap Investigasi</a:t>
            </a:r>
            <a:endParaRPr>
              <a:solidFill>
                <a:srgbClr val="FFFFFF"/>
              </a:solidFill>
            </a:endParaRPr>
          </a:p>
        </p:txBody>
      </p:sp>
      <p:sp>
        <p:nvSpPr>
          <p:cNvPr id="128" name="Google Shape;128;p20"/>
          <p:cNvSpPr txBox="1"/>
          <p:nvPr/>
        </p:nvSpPr>
        <p:spPr>
          <a:xfrm>
            <a:off x="6875462" y="4827984"/>
            <a:ext cx="2160600" cy="2298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Palatino Linotype"/>
              <a:buNone/>
            </a:pPr>
            <a:r>
              <a:rPr lang="en" sz="1400" b="0" i="0" u="none">
                <a:solidFill>
                  <a:srgbClr val="000000"/>
                </a:solidFill>
                <a:latin typeface="Palatino Linotype"/>
                <a:ea typeface="Palatino Linotype"/>
                <a:cs typeface="Palatino Linotype"/>
                <a:sym typeface="Palatino Linotype"/>
              </a:rPr>
              <a:t>Pengelolaan airtanah (6)‏</a:t>
            </a:r>
            <a:endParaRPr/>
          </a:p>
        </p:txBody>
      </p:sp>
      <p:pic>
        <p:nvPicPr>
          <p:cNvPr id="129" name="Google Shape;129;p20"/>
          <p:cNvPicPr preferRelativeResize="0"/>
          <p:nvPr/>
        </p:nvPicPr>
        <p:blipFill rotWithShape="1">
          <a:blip r:embed="rId3">
            <a:alphaModFix/>
          </a:blip>
          <a:srcRect/>
          <a:stretch/>
        </p:blipFill>
        <p:spPr>
          <a:xfrm>
            <a:off x="3348037" y="1114425"/>
            <a:ext cx="3780235" cy="3671886"/>
          </a:xfrm>
          <a:prstGeom prst="rect">
            <a:avLst/>
          </a:prstGeom>
          <a:noFill/>
          <a:ln w="28425" cap="sq" cmpd="sng">
            <a:solidFill>
              <a:srgbClr val="000000"/>
            </a:solidFill>
            <a:prstDash val="solid"/>
            <a:miter lim="800000"/>
            <a:headEnd type="none" w="sm" len="sm"/>
            <a:tailEnd type="none" w="sm" len="sm"/>
          </a:ln>
        </p:spPr>
      </p:pic>
      <p:cxnSp>
        <p:nvCxnSpPr>
          <p:cNvPr id="130" name="Google Shape;130;p20"/>
          <p:cNvCxnSpPr/>
          <p:nvPr/>
        </p:nvCxnSpPr>
        <p:spPr>
          <a:xfrm flipH="1">
            <a:off x="587475" y="2842022"/>
            <a:ext cx="2755800" cy="1200"/>
          </a:xfrm>
          <a:prstGeom prst="straightConnector1">
            <a:avLst/>
          </a:prstGeom>
          <a:noFill/>
          <a:ln w="28425" cap="sq" cmpd="sng">
            <a:solidFill>
              <a:srgbClr val="000000"/>
            </a:solidFill>
            <a:prstDash val="solid"/>
            <a:miter lim="800000"/>
            <a:headEnd type="none" w="med" len="med"/>
            <a:tailEnd type="none" w="med" len="med"/>
          </a:ln>
        </p:spPr>
      </p:cxnSp>
      <p:sp>
        <p:nvSpPr>
          <p:cNvPr id="131" name="Google Shape;13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423299" y="180975"/>
            <a:ext cx="7988700" cy="7107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CE181E"/>
              </a:buClr>
              <a:buSzPts val="2800"/>
              <a:buFont typeface="Palatino Linotype"/>
              <a:buNone/>
            </a:pPr>
            <a:r>
              <a:rPr lang="en" sz="2000" b="1" i="0" u="none">
                <a:solidFill>
                  <a:srgbClr val="FFFFFF"/>
                </a:solidFill>
                <a:latin typeface="Josefin Sans"/>
                <a:ea typeface="Josefin Sans"/>
                <a:cs typeface="Josefin Sans"/>
                <a:sym typeface="Josefin Sans"/>
              </a:rPr>
              <a:t>Visualisasi </a:t>
            </a:r>
            <a:br>
              <a:rPr lang="en" sz="2000" b="1" i="0" u="none">
                <a:solidFill>
                  <a:srgbClr val="FFFFFF"/>
                </a:solidFill>
                <a:latin typeface="Josefin Sans"/>
                <a:ea typeface="Josefin Sans"/>
                <a:cs typeface="Josefin Sans"/>
                <a:sym typeface="Josefin Sans"/>
              </a:rPr>
            </a:br>
            <a:r>
              <a:rPr lang="en" sz="2000" b="1" i="0" u="none">
                <a:solidFill>
                  <a:srgbClr val="FFFFFF"/>
                </a:solidFill>
                <a:latin typeface="Josefin Sans"/>
                <a:ea typeface="Josefin Sans"/>
                <a:cs typeface="Josefin Sans"/>
                <a:sym typeface="Josefin Sans"/>
              </a:rPr>
              <a:t>Pengelolaan Airtanah berbasis Akifer</a:t>
            </a:r>
            <a:endParaRPr sz="600">
              <a:solidFill>
                <a:srgbClr val="FFFFFF"/>
              </a:solidFill>
              <a:latin typeface="Josefin Sans"/>
              <a:ea typeface="Josefin Sans"/>
              <a:cs typeface="Josefin Sans"/>
              <a:sym typeface="Josefin Sans"/>
            </a:endParaRPr>
          </a:p>
        </p:txBody>
      </p:sp>
      <p:sp>
        <p:nvSpPr>
          <p:cNvPr id="138" name="Google Shape;138;p21"/>
          <p:cNvSpPr txBox="1"/>
          <p:nvPr/>
        </p:nvSpPr>
        <p:spPr>
          <a:xfrm>
            <a:off x="395274" y="1008450"/>
            <a:ext cx="8538600" cy="937200"/>
          </a:xfrm>
          <a:prstGeom prst="rect">
            <a:avLst/>
          </a:prstGeom>
          <a:noFill/>
          <a:ln>
            <a:noFill/>
          </a:ln>
        </p:spPr>
        <p:txBody>
          <a:bodyPr spcFirstLastPara="1" wrap="square" lIns="90000" tIns="46800" rIns="90000" bIns="46800" anchor="t" anchorCtr="0">
            <a:noAutofit/>
          </a:bodyPr>
          <a:lstStyle/>
          <a:p>
            <a:pPr marL="333375" marR="0" lvl="0" indent="-295275" algn="l" rtl="0">
              <a:lnSpc>
                <a:spcPct val="90000"/>
              </a:lnSpc>
              <a:spcBef>
                <a:spcPts val="0"/>
              </a:spcBef>
              <a:spcAft>
                <a:spcPts val="0"/>
              </a:spcAft>
              <a:buClr>
                <a:srgbClr val="FFFFFF"/>
              </a:buClr>
              <a:buSzPts val="1800"/>
              <a:buFont typeface="Courier New"/>
              <a:buChar char="❑"/>
            </a:pPr>
            <a:r>
              <a:rPr lang="en" sz="1800" i="0" u="none">
                <a:solidFill>
                  <a:srgbClr val="FFFFFF"/>
                </a:solidFill>
                <a:latin typeface="Courier New"/>
                <a:ea typeface="Courier New"/>
                <a:cs typeface="Courier New"/>
                <a:sym typeface="Courier New"/>
              </a:rPr>
              <a:t>Suatu cekungan airtanah tidak ada hubungannya dengan batas administrasi, melainkan sangat dikendalikan oleh kondisi hidrogeologi.</a:t>
            </a:r>
            <a:endParaRPr sz="800">
              <a:solidFill>
                <a:srgbClr val="FFFFFF"/>
              </a:solidFill>
              <a:latin typeface="Courier New"/>
              <a:ea typeface="Courier New"/>
              <a:cs typeface="Courier New"/>
              <a:sym typeface="Courier New"/>
            </a:endParaRPr>
          </a:p>
        </p:txBody>
      </p:sp>
      <p:pic>
        <p:nvPicPr>
          <p:cNvPr id="139" name="Google Shape;139;p21"/>
          <p:cNvPicPr preferRelativeResize="0"/>
          <p:nvPr/>
        </p:nvPicPr>
        <p:blipFill rotWithShape="1">
          <a:blip r:embed="rId3">
            <a:alphaModFix/>
          </a:blip>
          <a:srcRect/>
          <a:stretch/>
        </p:blipFill>
        <p:spPr>
          <a:xfrm>
            <a:off x="295" y="1144"/>
            <a:ext cx="5164" cy="1867"/>
          </a:xfrm>
          <a:prstGeom prst="rect">
            <a:avLst/>
          </a:prstGeom>
          <a:noFill/>
          <a:ln w="9525" cap="sq" cmpd="sng">
            <a:solidFill>
              <a:srgbClr val="000000"/>
            </a:solidFill>
            <a:prstDash val="solid"/>
            <a:miter lim="800000"/>
            <a:headEnd type="none" w="sm" len="sm"/>
            <a:tailEnd type="none" w="sm" len="sm"/>
          </a:ln>
        </p:spPr>
      </p:pic>
      <p:sp>
        <p:nvSpPr>
          <p:cNvPr id="140" name="Google Shape;140;p21"/>
          <p:cNvSpPr txBox="1"/>
          <p:nvPr/>
        </p:nvSpPr>
        <p:spPr>
          <a:xfrm>
            <a:off x="6875462" y="4827984"/>
            <a:ext cx="2160600" cy="2298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Palatino Linotype"/>
              <a:buNone/>
            </a:pPr>
            <a:r>
              <a:rPr lang="en" sz="1400" b="0" i="0" u="none">
                <a:solidFill>
                  <a:srgbClr val="000000"/>
                </a:solidFill>
                <a:latin typeface="Palatino Linotype"/>
                <a:ea typeface="Palatino Linotype"/>
                <a:cs typeface="Palatino Linotype"/>
                <a:sym typeface="Palatino Linotype"/>
              </a:rPr>
              <a:t>Pengelolaan airtanah (7)‏</a:t>
            </a:r>
            <a:endParaRPr/>
          </a:p>
        </p:txBody>
      </p:sp>
      <p:sp>
        <p:nvSpPr>
          <p:cNvPr id="141" name="Google Shape;14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42" name="Google Shape;142;p21"/>
          <p:cNvPicPr preferRelativeResize="0"/>
          <p:nvPr/>
        </p:nvPicPr>
        <p:blipFill>
          <a:blip r:embed="rId4">
            <a:alphaModFix/>
          </a:blip>
          <a:stretch>
            <a:fillRect/>
          </a:stretch>
        </p:blipFill>
        <p:spPr>
          <a:xfrm>
            <a:off x="395275" y="1945659"/>
            <a:ext cx="5967219" cy="29692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pic>
        <p:nvPicPr>
          <p:cNvPr id="148" name="Google Shape;148;p22"/>
          <p:cNvPicPr preferRelativeResize="0"/>
          <p:nvPr/>
        </p:nvPicPr>
        <p:blipFill rotWithShape="1">
          <a:blip r:embed="rId3">
            <a:alphaModFix/>
          </a:blip>
          <a:srcRect/>
          <a:stretch/>
        </p:blipFill>
        <p:spPr>
          <a:xfrm>
            <a:off x="2050920" y="491910"/>
            <a:ext cx="4806540" cy="3558870"/>
          </a:xfrm>
          <a:prstGeom prst="rect">
            <a:avLst/>
          </a:prstGeom>
          <a:noFill/>
          <a:ln>
            <a:noFill/>
          </a:ln>
        </p:spPr>
      </p:pic>
      <p:sp>
        <p:nvSpPr>
          <p:cNvPr id="149" name="Google Shape;149;p22"/>
          <p:cNvSpPr/>
          <p:nvPr/>
        </p:nvSpPr>
        <p:spPr>
          <a:xfrm>
            <a:off x="7026120" y="1333770"/>
            <a:ext cx="1330559" cy="2685961"/>
          </a:xfrm>
          <a:custGeom>
            <a:avLst/>
            <a:gdLst/>
            <a:ahLst/>
            <a:cxnLst/>
            <a:rect l="l" t="t" r="r" b="b"/>
            <a:pathLst>
              <a:path w="832" h="2262" extrusionOk="0">
                <a:moveTo>
                  <a:pt x="0" y="1543"/>
                </a:moveTo>
                <a:lnTo>
                  <a:pt x="22" y="2262"/>
                </a:lnTo>
                <a:lnTo>
                  <a:pt x="832" y="654"/>
                </a:lnTo>
                <a:lnTo>
                  <a:pt x="832" y="0"/>
                </a:lnTo>
                <a:lnTo>
                  <a:pt x="0" y="1543"/>
                </a:lnTo>
                <a:close/>
              </a:path>
            </a:pathLst>
          </a:custGeom>
          <a:solidFill>
            <a:srgbClr val="FFFF99"/>
          </a:solidFill>
          <a:ln>
            <a:noFill/>
          </a:ln>
        </p:spPr>
      </p:sp>
      <p:sp>
        <p:nvSpPr>
          <p:cNvPr id="150" name="Google Shape;150;p22"/>
          <p:cNvSpPr/>
          <p:nvPr/>
        </p:nvSpPr>
        <p:spPr>
          <a:xfrm>
            <a:off x="2889360" y="3205410"/>
            <a:ext cx="4162200" cy="816600"/>
          </a:xfrm>
          <a:prstGeom prst="rect">
            <a:avLst/>
          </a:prstGeom>
          <a:solidFill>
            <a:srgbClr val="FFF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2879640" y="1348080"/>
            <a:ext cx="5486400" cy="1950211"/>
          </a:xfrm>
          <a:custGeom>
            <a:avLst/>
            <a:gdLst/>
            <a:ahLst/>
            <a:cxnLst/>
            <a:rect l="l" t="t" r="r" b="b"/>
            <a:pathLst>
              <a:path w="3456" h="1638" extrusionOk="0">
                <a:moveTo>
                  <a:pt x="33" y="1531"/>
                </a:moveTo>
                <a:lnTo>
                  <a:pt x="2618" y="1531"/>
                </a:lnTo>
                <a:lnTo>
                  <a:pt x="3456" y="0"/>
                </a:lnTo>
                <a:lnTo>
                  <a:pt x="3456" y="102"/>
                </a:lnTo>
                <a:lnTo>
                  <a:pt x="3408" y="168"/>
                </a:lnTo>
                <a:lnTo>
                  <a:pt x="3396" y="228"/>
                </a:lnTo>
                <a:lnTo>
                  <a:pt x="3348" y="252"/>
                </a:lnTo>
                <a:lnTo>
                  <a:pt x="3300" y="306"/>
                </a:lnTo>
                <a:lnTo>
                  <a:pt x="3258" y="408"/>
                </a:lnTo>
                <a:lnTo>
                  <a:pt x="3210" y="582"/>
                </a:lnTo>
                <a:lnTo>
                  <a:pt x="3174" y="648"/>
                </a:lnTo>
                <a:lnTo>
                  <a:pt x="3132" y="702"/>
                </a:lnTo>
                <a:lnTo>
                  <a:pt x="3090" y="738"/>
                </a:lnTo>
                <a:lnTo>
                  <a:pt x="3060" y="798"/>
                </a:lnTo>
                <a:lnTo>
                  <a:pt x="3024" y="888"/>
                </a:lnTo>
                <a:lnTo>
                  <a:pt x="3000" y="960"/>
                </a:lnTo>
                <a:lnTo>
                  <a:pt x="2928" y="1008"/>
                </a:lnTo>
                <a:lnTo>
                  <a:pt x="2898" y="1086"/>
                </a:lnTo>
                <a:lnTo>
                  <a:pt x="2862" y="1158"/>
                </a:lnTo>
                <a:lnTo>
                  <a:pt x="2862" y="1212"/>
                </a:lnTo>
                <a:lnTo>
                  <a:pt x="2826" y="1266"/>
                </a:lnTo>
                <a:lnTo>
                  <a:pt x="2802" y="1314"/>
                </a:lnTo>
                <a:lnTo>
                  <a:pt x="2778" y="1356"/>
                </a:lnTo>
                <a:lnTo>
                  <a:pt x="2724" y="1440"/>
                </a:lnTo>
                <a:lnTo>
                  <a:pt x="2706" y="1518"/>
                </a:lnTo>
                <a:lnTo>
                  <a:pt x="2652" y="1584"/>
                </a:lnTo>
                <a:lnTo>
                  <a:pt x="2604" y="1614"/>
                </a:lnTo>
                <a:lnTo>
                  <a:pt x="2178" y="1614"/>
                </a:lnTo>
                <a:lnTo>
                  <a:pt x="2028" y="1584"/>
                </a:lnTo>
                <a:lnTo>
                  <a:pt x="1818" y="1638"/>
                </a:lnTo>
                <a:lnTo>
                  <a:pt x="1572" y="1632"/>
                </a:lnTo>
                <a:lnTo>
                  <a:pt x="1416" y="1584"/>
                </a:lnTo>
                <a:lnTo>
                  <a:pt x="1290" y="1584"/>
                </a:lnTo>
                <a:lnTo>
                  <a:pt x="1182" y="1584"/>
                </a:lnTo>
                <a:lnTo>
                  <a:pt x="1026" y="1590"/>
                </a:lnTo>
                <a:lnTo>
                  <a:pt x="936" y="1596"/>
                </a:lnTo>
                <a:lnTo>
                  <a:pt x="828" y="1626"/>
                </a:lnTo>
                <a:lnTo>
                  <a:pt x="756" y="1626"/>
                </a:lnTo>
                <a:lnTo>
                  <a:pt x="618" y="1626"/>
                </a:lnTo>
                <a:lnTo>
                  <a:pt x="510" y="1596"/>
                </a:lnTo>
                <a:lnTo>
                  <a:pt x="372" y="1596"/>
                </a:lnTo>
                <a:lnTo>
                  <a:pt x="288" y="1596"/>
                </a:lnTo>
                <a:lnTo>
                  <a:pt x="222" y="1596"/>
                </a:lnTo>
                <a:lnTo>
                  <a:pt x="162" y="1596"/>
                </a:lnTo>
                <a:lnTo>
                  <a:pt x="108" y="1602"/>
                </a:lnTo>
                <a:lnTo>
                  <a:pt x="60" y="1608"/>
                </a:lnTo>
                <a:lnTo>
                  <a:pt x="18" y="1638"/>
                </a:lnTo>
                <a:lnTo>
                  <a:pt x="0" y="1548"/>
                </a:lnTo>
              </a:path>
            </a:pathLst>
          </a:custGeom>
          <a:solidFill>
            <a:srgbClr val="CC6600"/>
          </a:solidFill>
          <a:ln>
            <a:noFill/>
          </a:ln>
        </p:spPr>
      </p:sp>
      <p:sp>
        <p:nvSpPr>
          <p:cNvPr id="152" name="Google Shape;152;p22"/>
          <p:cNvSpPr/>
          <p:nvPr/>
        </p:nvSpPr>
        <p:spPr>
          <a:xfrm>
            <a:off x="2889360" y="3348240"/>
            <a:ext cx="1409760" cy="150120"/>
          </a:xfrm>
          <a:custGeom>
            <a:avLst/>
            <a:gdLst/>
            <a:ahLst/>
            <a:cxnLst/>
            <a:rect l="l" t="t" r="r" b="b"/>
            <a:pathLst>
              <a:path w="888" h="126" extrusionOk="0">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3" name="Google Shape;153;p22"/>
          <p:cNvSpPr/>
          <p:nvPr/>
        </p:nvSpPr>
        <p:spPr>
          <a:xfrm flipH="1">
            <a:off x="4222800" y="3541290"/>
            <a:ext cx="1409760" cy="149850"/>
          </a:xfrm>
          <a:custGeom>
            <a:avLst/>
            <a:gdLst/>
            <a:ahLst/>
            <a:cxnLst/>
            <a:rect l="l" t="t" r="r" b="b"/>
            <a:pathLst>
              <a:path w="888" h="126" extrusionOk="0">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4" name="Google Shape;154;p22"/>
          <p:cNvSpPr/>
          <p:nvPr/>
        </p:nvSpPr>
        <p:spPr>
          <a:xfrm flipH="1">
            <a:off x="4876919" y="3387660"/>
            <a:ext cx="2117520" cy="110700"/>
          </a:xfrm>
          <a:custGeom>
            <a:avLst/>
            <a:gdLst/>
            <a:ahLst/>
            <a:cxnLst/>
            <a:rect l="l" t="t" r="r" b="b"/>
            <a:pathLst>
              <a:path w="888" h="126" extrusionOk="0">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5" name="Google Shape;155;p22"/>
          <p:cNvSpPr/>
          <p:nvPr/>
        </p:nvSpPr>
        <p:spPr>
          <a:xfrm flipH="1">
            <a:off x="2879640" y="3684120"/>
            <a:ext cx="1409760" cy="149850"/>
          </a:xfrm>
          <a:custGeom>
            <a:avLst/>
            <a:gdLst/>
            <a:ahLst/>
            <a:cxnLst/>
            <a:rect l="l" t="t" r="r" b="b"/>
            <a:pathLst>
              <a:path w="888" h="126" extrusionOk="0">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6" name="Google Shape;156;p22"/>
          <p:cNvSpPr/>
          <p:nvPr/>
        </p:nvSpPr>
        <p:spPr>
          <a:xfrm flipH="1">
            <a:off x="3656160" y="3751890"/>
            <a:ext cx="2117880" cy="110700"/>
          </a:xfrm>
          <a:custGeom>
            <a:avLst/>
            <a:gdLst/>
            <a:ahLst/>
            <a:cxnLst/>
            <a:rect l="l" t="t" r="r" b="b"/>
            <a:pathLst>
              <a:path w="888" h="126" extrusionOk="0">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7" name="Google Shape;157;p22"/>
          <p:cNvSpPr/>
          <p:nvPr/>
        </p:nvSpPr>
        <p:spPr>
          <a:xfrm>
            <a:off x="5346720" y="3726780"/>
            <a:ext cx="1714320" cy="157410"/>
          </a:xfrm>
          <a:custGeom>
            <a:avLst/>
            <a:gdLst/>
            <a:ahLst/>
            <a:cxnLst/>
            <a:rect l="l" t="t" r="r" b="b"/>
            <a:pathLst>
              <a:path w="888" h="126" extrusionOk="0">
                <a:moveTo>
                  <a:pt x="0" y="72"/>
                </a:moveTo>
                <a:lnTo>
                  <a:pt x="156" y="48"/>
                </a:lnTo>
                <a:lnTo>
                  <a:pt x="264" y="60"/>
                </a:lnTo>
                <a:lnTo>
                  <a:pt x="480" y="48"/>
                </a:lnTo>
                <a:lnTo>
                  <a:pt x="570" y="0"/>
                </a:lnTo>
                <a:lnTo>
                  <a:pt x="714" y="0"/>
                </a:lnTo>
                <a:lnTo>
                  <a:pt x="804" y="12"/>
                </a:lnTo>
                <a:lnTo>
                  <a:pt x="888" y="12"/>
                </a:lnTo>
                <a:lnTo>
                  <a:pt x="750" y="48"/>
                </a:lnTo>
                <a:lnTo>
                  <a:pt x="612" y="66"/>
                </a:lnTo>
                <a:lnTo>
                  <a:pt x="504" y="84"/>
                </a:lnTo>
                <a:lnTo>
                  <a:pt x="414" y="114"/>
                </a:lnTo>
                <a:lnTo>
                  <a:pt x="270" y="126"/>
                </a:lnTo>
                <a:lnTo>
                  <a:pt x="156" y="126"/>
                </a:lnTo>
                <a:lnTo>
                  <a:pt x="54" y="108"/>
                </a:lnTo>
                <a:lnTo>
                  <a:pt x="0" y="72"/>
                </a:lnTo>
                <a:close/>
              </a:path>
            </a:pathLst>
          </a:custGeom>
          <a:solidFill>
            <a:srgbClr val="33CC33"/>
          </a:solidFill>
          <a:ln>
            <a:noFill/>
          </a:ln>
        </p:spPr>
      </p:sp>
      <p:sp>
        <p:nvSpPr>
          <p:cNvPr id="158" name="Google Shape;158;p22"/>
          <p:cNvSpPr/>
          <p:nvPr/>
        </p:nvSpPr>
        <p:spPr>
          <a:xfrm>
            <a:off x="3000240" y="3810354"/>
            <a:ext cx="984582" cy="4513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Aquifer 2-Confined</a:t>
            </a:r>
            <a:endParaRPr sz="1200" b="0" strike="noStrike">
              <a:solidFill>
                <a:srgbClr val="FFFFFF"/>
              </a:solidFill>
              <a:latin typeface="Arial"/>
              <a:ea typeface="Arial"/>
              <a:cs typeface="Arial"/>
              <a:sym typeface="Arial"/>
            </a:endParaRPr>
          </a:p>
        </p:txBody>
      </p:sp>
      <p:sp>
        <p:nvSpPr>
          <p:cNvPr id="159" name="Google Shape;159;p22"/>
          <p:cNvSpPr/>
          <p:nvPr/>
        </p:nvSpPr>
        <p:spPr>
          <a:xfrm>
            <a:off x="4226440" y="3448529"/>
            <a:ext cx="938862" cy="2073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100" b="1" strike="noStrike">
                <a:solidFill>
                  <a:srgbClr val="000000"/>
                </a:solidFill>
                <a:latin typeface="Arial"/>
                <a:ea typeface="Arial"/>
                <a:cs typeface="Arial"/>
                <a:sym typeface="Arial"/>
              </a:rPr>
              <a:t>Aquifer 1b-Confined</a:t>
            </a:r>
            <a:endParaRPr sz="1100" b="0" strike="noStrike">
              <a:solidFill>
                <a:srgbClr val="FFFFFF"/>
              </a:solidFill>
              <a:latin typeface="Arial"/>
              <a:ea typeface="Arial"/>
              <a:cs typeface="Arial"/>
              <a:sym typeface="Arial"/>
            </a:endParaRPr>
          </a:p>
        </p:txBody>
      </p:sp>
      <p:sp>
        <p:nvSpPr>
          <p:cNvPr id="160" name="Google Shape;160;p22"/>
          <p:cNvSpPr/>
          <p:nvPr/>
        </p:nvSpPr>
        <p:spPr>
          <a:xfrm>
            <a:off x="3354693" y="3273045"/>
            <a:ext cx="1815858" cy="2073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100" b="1" strike="noStrike">
                <a:solidFill>
                  <a:srgbClr val="000000"/>
                </a:solidFill>
                <a:latin typeface="Arial"/>
                <a:ea typeface="Arial"/>
                <a:cs typeface="Arial"/>
                <a:sym typeface="Arial"/>
              </a:rPr>
              <a:t>Aquifer 1a-Unconfined</a:t>
            </a:r>
            <a:endParaRPr sz="1100" b="0" strike="noStrike">
              <a:solidFill>
                <a:srgbClr val="FFFFFF"/>
              </a:solidFill>
              <a:latin typeface="Arial"/>
              <a:ea typeface="Arial"/>
              <a:cs typeface="Arial"/>
              <a:sym typeface="Arial"/>
            </a:endParaRPr>
          </a:p>
        </p:txBody>
      </p:sp>
      <p:sp>
        <p:nvSpPr>
          <p:cNvPr id="163" name="Google Shape;163;p22"/>
          <p:cNvSpPr/>
          <p:nvPr/>
        </p:nvSpPr>
        <p:spPr>
          <a:xfrm>
            <a:off x="911358" y="3591239"/>
            <a:ext cx="2141438" cy="617609"/>
          </a:xfrm>
          <a:custGeom>
            <a:avLst/>
            <a:gdLst/>
            <a:ahLst/>
            <a:cxnLst/>
            <a:rect l="l" t="t" r="r" b="b"/>
            <a:pathLst>
              <a:path w="3808" h="1801" extrusionOk="0">
                <a:moveTo>
                  <a:pt x="0" y="258"/>
                </a:moveTo>
                <a:lnTo>
                  <a:pt x="2854" y="258"/>
                </a:lnTo>
                <a:lnTo>
                  <a:pt x="2854" y="0"/>
                </a:lnTo>
                <a:lnTo>
                  <a:pt x="3807" y="900"/>
                </a:lnTo>
                <a:lnTo>
                  <a:pt x="2854" y="1800"/>
                </a:lnTo>
                <a:lnTo>
                  <a:pt x="2854" y="1541"/>
                </a:lnTo>
                <a:lnTo>
                  <a:pt x="0" y="1541"/>
                </a:lnTo>
                <a:lnTo>
                  <a:pt x="0" y="258"/>
                </a:lnTo>
              </a:path>
            </a:pathLst>
          </a:custGeom>
          <a:solidFill>
            <a:srgbClr val="0000CC"/>
          </a:solid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r>
              <a:rPr lang="en" sz="1200" b="0" strike="noStrike">
                <a:solidFill>
                  <a:srgbClr val="FFFFFF"/>
                </a:solidFill>
                <a:latin typeface="Arial"/>
                <a:ea typeface="Arial"/>
                <a:cs typeface="Arial"/>
                <a:sym typeface="Arial"/>
              </a:rPr>
              <a:t>Groundwater</a:t>
            </a:r>
            <a:endParaRPr sz="12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200" b="0" strike="noStrike">
                <a:solidFill>
                  <a:srgbClr val="FFFFFF"/>
                </a:solidFill>
                <a:latin typeface="Arial"/>
                <a:ea typeface="Arial"/>
                <a:cs typeface="Arial"/>
                <a:sym typeface="Arial"/>
              </a:rPr>
              <a:t>inflow</a:t>
            </a:r>
            <a:endParaRPr sz="1200" b="0" strike="noStrike">
              <a:solidFill>
                <a:srgbClr val="FFFFFF"/>
              </a:solidFill>
              <a:latin typeface="Arial"/>
              <a:ea typeface="Arial"/>
              <a:cs typeface="Arial"/>
              <a:sym typeface="Arial"/>
            </a:endParaRPr>
          </a:p>
        </p:txBody>
      </p:sp>
      <p:sp>
        <p:nvSpPr>
          <p:cNvPr id="164" name="Google Shape;164;p22"/>
          <p:cNvSpPr/>
          <p:nvPr/>
        </p:nvSpPr>
        <p:spPr>
          <a:xfrm>
            <a:off x="2890800" y="3485130"/>
            <a:ext cx="4152959" cy="138240"/>
          </a:xfrm>
          <a:custGeom>
            <a:avLst/>
            <a:gdLst/>
            <a:ahLst/>
            <a:cxnLst/>
            <a:rect l="l" t="t" r="r" b="b"/>
            <a:pathLst>
              <a:path w="2616" h="116" extrusionOk="0">
                <a:moveTo>
                  <a:pt x="0" y="15"/>
                </a:moveTo>
                <a:lnTo>
                  <a:pt x="82" y="24"/>
                </a:lnTo>
                <a:lnTo>
                  <a:pt x="154" y="43"/>
                </a:lnTo>
                <a:lnTo>
                  <a:pt x="224" y="116"/>
                </a:lnTo>
                <a:cubicBezTo>
                  <a:pt x="358" y="67"/>
                  <a:pt x="303" y="24"/>
                  <a:pt x="432" y="24"/>
                </a:cubicBezTo>
                <a:lnTo>
                  <a:pt x="615" y="10"/>
                </a:lnTo>
                <a:lnTo>
                  <a:pt x="960" y="0"/>
                </a:lnTo>
                <a:lnTo>
                  <a:pt x="1311" y="0"/>
                </a:lnTo>
                <a:lnTo>
                  <a:pt x="1613" y="5"/>
                </a:lnTo>
                <a:lnTo>
                  <a:pt x="2117" y="5"/>
                </a:lnTo>
                <a:lnTo>
                  <a:pt x="2616" y="5"/>
                </a:lnTo>
              </a:path>
            </a:pathLst>
          </a:custGeom>
          <a:noFill/>
          <a:ln w="28425" cap="flat" cmpd="sng">
            <a:solidFill>
              <a:srgbClr val="0000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7043760" y="1674240"/>
            <a:ext cx="1303200" cy="1828712"/>
          </a:xfrm>
          <a:custGeom>
            <a:avLst/>
            <a:gdLst/>
            <a:ahLst/>
            <a:cxnLst/>
            <a:rect l="l" t="t" r="r" b="b"/>
            <a:pathLst>
              <a:path w="821" h="1536" extrusionOk="0">
                <a:moveTo>
                  <a:pt x="0" y="1536"/>
                </a:moveTo>
                <a:lnTo>
                  <a:pt x="202" y="1166"/>
                </a:lnTo>
                <a:lnTo>
                  <a:pt x="264" y="1041"/>
                </a:lnTo>
                <a:lnTo>
                  <a:pt x="317" y="840"/>
                </a:lnTo>
                <a:lnTo>
                  <a:pt x="375" y="691"/>
                </a:lnTo>
                <a:lnTo>
                  <a:pt x="490" y="580"/>
                </a:lnTo>
                <a:lnTo>
                  <a:pt x="557" y="499"/>
                </a:lnTo>
                <a:lnTo>
                  <a:pt x="821" y="0"/>
                </a:lnTo>
              </a:path>
            </a:pathLst>
          </a:custGeom>
          <a:noFill/>
          <a:ln w="28425" cap="flat" cmpd="sng">
            <a:solidFill>
              <a:srgbClr val="0000CC"/>
            </a:solidFill>
            <a:prstDash val="solid"/>
            <a:round/>
            <a:headEnd type="none" w="sm" len="sm"/>
            <a:tailEnd type="none" w="sm" len="sm"/>
          </a:ln>
        </p:spPr>
      </p:sp>
      <p:sp>
        <p:nvSpPr>
          <p:cNvPr id="166" name="Google Shape;166;p22"/>
          <p:cNvSpPr/>
          <p:nvPr/>
        </p:nvSpPr>
        <p:spPr>
          <a:xfrm>
            <a:off x="3228840" y="3081480"/>
            <a:ext cx="69900" cy="598800"/>
          </a:xfrm>
          <a:prstGeom prst="rect">
            <a:avLst/>
          </a:prstGeom>
          <a:solidFill>
            <a:srgbClr val="000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5781600" y="3192180"/>
            <a:ext cx="69900" cy="815700"/>
          </a:xfrm>
          <a:prstGeom prst="rect">
            <a:avLst/>
          </a:prstGeom>
          <a:solidFill>
            <a:srgbClr val="000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2859120" y="1518180"/>
            <a:ext cx="5492880" cy="2114639"/>
          </a:xfrm>
          <a:custGeom>
            <a:avLst/>
            <a:gdLst/>
            <a:ahLst/>
            <a:cxnLst/>
            <a:rect l="l" t="t" r="r" b="b"/>
            <a:pathLst>
              <a:path w="3460" h="1776" extrusionOk="0">
                <a:moveTo>
                  <a:pt x="0" y="1496"/>
                </a:moveTo>
                <a:lnTo>
                  <a:pt x="692" y="1496"/>
                </a:lnTo>
                <a:lnTo>
                  <a:pt x="1060" y="1504"/>
                </a:lnTo>
                <a:lnTo>
                  <a:pt x="1300" y="1528"/>
                </a:lnTo>
                <a:lnTo>
                  <a:pt x="1612" y="1560"/>
                </a:lnTo>
                <a:lnTo>
                  <a:pt x="1772" y="1600"/>
                </a:lnTo>
                <a:lnTo>
                  <a:pt x="1876" y="1776"/>
                </a:lnTo>
                <a:lnTo>
                  <a:pt x="1956" y="1616"/>
                </a:lnTo>
                <a:lnTo>
                  <a:pt x="2132" y="1528"/>
                </a:lnTo>
                <a:lnTo>
                  <a:pt x="2548" y="1504"/>
                </a:lnTo>
                <a:lnTo>
                  <a:pt x="2628" y="1480"/>
                </a:lnTo>
                <a:lnTo>
                  <a:pt x="3460" y="0"/>
                </a:lnTo>
              </a:path>
            </a:pathLst>
          </a:custGeom>
          <a:noFill/>
          <a:ln w="28425" cap="flat" cmpd="sng">
            <a:solidFill>
              <a:srgbClr val="FF0000"/>
            </a:solidFill>
            <a:prstDash val="solid"/>
            <a:round/>
            <a:headEnd type="none" w="sm" len="sm"/>
            <a:tailEnd type="none" w="sm" len="sm"/>
          </a:ln>
        </p:spPr>
      </p:sp>
      <p:sp>
        <p:nvSpPr>
          <p:cNvPr id="169" name="Google Shape;169;p22"/>
          <p:cNvSpPr/>
          <p:nvPr/>
        </p:nvSpPr>
        <p:spPr>
          <a:xfrm>
            <a:off x="7081920" y="1870800"/>
            <a:ext cx="1282680" cy="1838159"/>
          </a:xfrm>
          <a:custGeom>
            <a:avLst/>
            <a:gdLst/>
            <a:ahLst/>
            <a:cxnLst/>
            <a:rect l="l" t="t" r="r" b="b"/>
            <a:pathLst>
              <a:path w="808" h="1544" extrusionOk="0">
                <a:moveTo>
                  <a:pt x="0" y="1544"/>
                </a:moveTo>
                <a:lnTo>
                  <a:pt x="152" y="1144"/>
                </a:lnTo>
                <a:lnTo>
                  <a:pt x="288" y="976"/>
                </a:lnTo>
                <a:lnTo>
                  <a:pt x="344" y="848"/>
                </a:lnTo>
                <a:lnTo>
                  <a:pt x="360" y="728"/>
                </a:lnTo>
                <a:lnTo>
                  <a:pt x="408" y="624"/>
                </a:lnTo>
                <a:lnTo>
                  <a:pt x="456" y="552"/>
                </a:lnTo>
                <a:lnTo>
                  <a:pt x="544" y="464"/>
                </a:lnTo>
                <a:lnTo>
                  <a:pt x="608" y="384"/>
                </a:lnTo>
                <a:lnTo>
                  <a:pt x="624" y="312"/>
                </a:lnTo>
                <a:lnTo>
                  <a:pt x="712" y="240"/>
                </a:lnTo>
                <a:lnTo>
                  <a:pt x="776" y="96"/>
                </a:lnTo>
                <a:lnTo>
                  <a:pt x="808" y="0"/>
                </a:lnTo>
                <a:lnTo>
                  <a:pt x="808" y="160"/>
                </a:lnTo>
                <a:lnTo>
                  <a:pt x="712" y="288"/>
                </a:lnTo>
                <a:lnTo>
                  <a:pt x="632" y="344"/>
                </a:lnTo>
                <a:lnTo>
                  <a:pt x="584" y="496"/>
                </a:lnTo>
                <a:lnTo>
                  <a:pt x="448" y="584"/>
                </a:lnTo>
                <a:lnTo>
                  <a:pt x="424" y="736"/>
                </a:lnTo>
                <a:lnTo>
                  <a:pt x="360" y="880"/>
                </a:lnTo>
                <a:lnTo>
                  <a:pt x="360" y="1000"/>
                </a:lnTo>
                <a:lnTo>
                  <a:pt x="280" y="1056"/>
                </a:lnTo>
                <a:lnTo>
                  <a:pt x="224" y="1160"/>
                </a:lnTo>
                <a:lnTo>
                  <a:pt x="160" y="1264"/>
                </a:lnTo>
                <a:lnTo>
                  <a:pt x="144" y="1376"/>
                </a:lnTo>
                <a:lnTo>
                  <a:pt x="72" y="1496"/>
                </a:lnTo>
                <a:lnTo>
                  <a:pt x="0" y="1544"/>
                </a:lnTo>
                <a:close/>
              </a:path>
            </a:pathLst>
          </a:custGeom>
          <a:solidFill>
            <a:srgbClr val="33CC33"/>
          </a:solidFill>
          <a:ln>
            <a:noFill/>
          </a:ln>
        </p:spPr>
      </p:sp>
      <p:sp>
        <p:nvSpPr>
          <p:cNvPr id="170" name="Google Shape;170;p22"/>
          <p:cNvSpPr/>
          <p:nvPr/>
        </p:nvSpPr>
        <p:spPr>
          <a:xfrm>
            <a:off x="25863" y="3297210"/>
            <a:ext cx="2238138" cy="2303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400" b="1" strike="noStrike">
                <a:solidFill>
                  <a:srgbClr val="0000CC"/>
                </a:solidFill>
                <a:latin typeface="Arial"/>
                <a:ea typeface="Arial"/>
                <a:cs typeface="Arial"/>
                <a:sym typeface="Arial"/>
              </a:rPr>
              <a:t>GwL Unconfined aquifer</a:t>
            </a:r>
            <a:endParaRPr sz="1400" b="0" strike="noStrike">
              <a:solidFill>
                <a:srgbClr val="FFFFFF"/>
              </a:solidFill>
              <a:latin typeface="Arial"/>
              <a:ea typeface="Arial"/>
              <a:cs typeface="Arial"/>
              <a:sym typeface="Arial"/>
            </a:endParaRPr>
          </a:p>
        </p:txBody>
      </p:sp>
      <p:sp>
        <p:nvSpPr>
          <p:cNvPr id="171" name="Google Shape;171;p22"/>
          <p:cNvSpPr/>
          <p:nvPr/>
        </p:nvSpPr>
        <p:spPr>
          <a:xfrm>
            <a:off x="29142" y="3125220"/>
            <a:ext cx="2030778" cy="2303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400" b="1" strike="noStrike">
                <a:solidFill>
                  <a:srgbClr val="0000CC"/>
                </a:solidFill>
                <a:latin typeface="Arial"/>
                <a:ea typeface="Arial"/>
                <a:cs typeface="Arial"/>
                <a:sym typeface="Arial"/>
              </a:rPr>
              <a:t>GwL Confined aquifer</a:t>
            </a:r>
            <a:endParaRPr sz="1400" b="0" strike="noStrike">
              <a:solidFill>
                <a:srgbClr val="FFFFFF"/>
              </a:solidFill>
              <a:latin typeface="Arial"/>
              <a:ea typeface="Arial"/>
              <a:cs typeface="Arial"/>
              <a:sym typeface="Arial"/>
            </a:endParaRPr>
          </a:p>
        </p:txBody>
      </p:sp>
      <p:sp>
        <p:nvSpPr>
          <p:cNvPr id="172" name="Google Shape;172;p22"/>
          <p:cNvSpPr/>
          <p:nvPr/>
        </p:nvSpPr>
        <p:spPr>
          <a:xfrm>
            <a:off x="3000240" y="2921910"/>
            <a:ext cx="700200" cy="257310"/>
          </a:xfrm>
          <a:custGeom>
            <a:avLst/>
            <a:gdLst/>
            <a:ahLst/>
            <a:cxnLst/>
            <a:rect l="l" t="t" r="r" b="b"/>
            <a:pathLst>
              <a:path w="441" h="216" extrusionOk="0">
                <a:moveTo>
                  <a:pt x="0" y="197"/>
                </a:moveTo>
                <a:lnTo>
                  <a:pt x="52" y="106"/>
                </a:lnTo>
                <a:lnTo>
                  <a:pt x="124" y="43"/>
                </a:lnTo>
                <a:lnTo>
                  <a:pt x="249" y="0"/>
                </a:lnTo>
                <a:lnTo>
                  <a:pt x="374" y="0"/>
                </a:lnTo>
                <a:lnTo>
                  <a:pt x="422" y="10"/>
                </a:lnTo>
                <a:lnTo>
                  <a:pt x="441" y="58"/>
                </a:lnTo>
                <a:lnTo>
                  <a:pt x="441" y="125"/>
                </a:lnTo>
                <a:lnTo>
                  <a:pt x="379" y="216"/>
                </a:lnTo>
              </a:path>
            </a:pathLst>
          </a:custGeom>
          <a:noFill/>
          <a:ln w="19075" cap="flat" cmpd="sng">
            <a:solidFill>
              <a:srgbClr val="0000CC"/>
            </a:solidFill>
            <a:prstDash val="dashDot"/>
            <a:round/>
            <a:headEnd type="none" w="sm" len="sm"/>
            <a:tailEnd type="none" w="sm" len="sm"/>
          </a:ln>
        </p:spPr>
      </p:sp>
      <p:sp>
        <p:nvSpPr>
          <p:cNvPr id="173" name="Google Shape;173;p22"/>
          <p:cNvSpPr/>
          <p:nvPr/>
        </p:nvSpPr>
        <p:spPr>
          <a:xfrm>
            <a:off x="5467320" y="2899500"/>
            <a:ext cx="882720" cy="257040"/>
          </a:xfrm>
          <a:custGeom>
            <a:avLst/>
            <a:gdLst/>
            <a:ahLst/>
            <a:cxnLst/>
            <a:rect l="l" t="t" r="r" b="b"/>
            <a:pathLst>
              <a:path w="441" h="216" extrusionOk="0">
                <a:moveTo>
                  <a:pt x="0" y="197"/>
                </a:moveTo>
                <a:lnTo>
                  <a:pt x="52" y="106"/>
                </a:lnTo>
                <a:lnTo>
                  <a:pt x="124" y="43"/>
                </a:lnTo>
                <a:lnTo>
                  <a:pt x="249" y="0"/>
                </a:lnTo>
                <a:lnTo>
                  <a:pt x="374" y="0"/>
                </a:lnTo>
                <a:lnTo>
                  <a:pt x="422" y="10"/>
                </a:lnTo>
                <a:lnTo>
                  <a:pt x="441" y="58"/>
                </a:lnTo>
                <a:lnTo>
                  <a:pt x="441" y="125"/>
                </a:lnTo>
                <a:lnTo>
                  <a:pt x="379" y="216"/>
                </a:lnTo>
              </a:path>
            </a:pathLst>
          </a:custGeom>
          <a:noFill/>
          <a:ln w="19075" cap="flat" cmpd="sng">
            <a:solidFill>
              <a:srgbClr val="FF0000"/>
            </a:solidFill>
            <a:prstDash val="dashDot"/>
            <a:round/>
            <a:headEnd type="none" w="sm" len="sm"/>
            <a:tailEnd type="none" w="sm" len="sm"/>
          </a:ln>
        </p:spPr>
      </p:sp>
      <p:sp>
        <p:nvSpPr>
          <p:cNvPr id="174" name="Google Shape;174;p22"/>
          <p:cNvSpPr/>
          <p:nvPr/>
        </p:nvSpPr>
        <p:spPr>
          <a:xfrm>
            <a:off x="2651501" y="4428779"/>
            <a:ext cx="4338360" cy="2303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400" b="0" strike="noStrike">
                <a:solidFill>
                  <a:srgbClr val="000000"/>
                </a:solidFill>
                <a:latin typeface="Arial"/>
                <a:ea typeface="Arial"/>
                <a:cs typeface="Arial"/>
                <a:sym typeface="Arial"/>
              </a:rPr>
              <a:t>Modified from Colorado Division of Water Resources</a:t>
            </a:r>
            <a:endParaRPr sz="1400" b="0" strike="noStrike">
              <a:solidFill>
                <a:srgbClr val="FFFFFF"/>
              </a:solidFill>
              <a:latin typeface="Arial"/>
              <a:ea typeface="Arial"/>
              <a:cs typeface="Arial"/>
              <a:sym typeface="Arial"/>
            </a:endParaRPr>
          </a:p>
        </p:txBody>
      </p:sp>
      <p:sp>
        <p:nvSpPr>
          <p:cNvPr id="175" name="Google Shape;175;p22"/>
          <p:cNvSpPr/>
          <p:nvPr/>
        </p:nvSpPr>
        <p:spPr>
          <a:xfrm>
            <a:off x="6906271" y="3556923"/>
            <a:ext cx="1753878" cy="664471"/>
          </a:xfrm>
          <a:custGeom>
            <a:avLst/>
            <a:gdLst/>
            <a:ahLst/>
            <a:cxnLst/>
            <a:rect l="l" t="t" r="r" b="b"/>
            <a:pathLst>
              <a:path w="3808" h="1801" extrusionOk="0">
                <a:moveTo>
                  <a:pt x="0" y="258"/>
                </a:moveTo>
                <a:lnTo>
                  <a:pt x="2854" y="258"/>
                </a:lnTo>
                <a:lnTo>
                  <a:pt x="2854" y="0"/>
                </a:lnTo>
                <a:lnTo>
                  <a:pt x="3807" y="900"/>
                </a:lnTo>
                <a:lnTo>
                  <a:pt x="2854" y="1800"/>
                </a:lnTo>
                <a:lnTo>
                  <a:pt x="2854" y="1542"/>
                </a:lnTo>
                <a:lnTo>
                  <a:pt x="0" y="1542"/>
                </a:lnTo>
                <a:lnTo>
                  <a:pt x="0" y="258"/>
                </a:lnTo>
              </a:path>
            </a:pathLst>
          </a:custGeom>
          <a:solidFill>
            <a:srgbClr val="0000CC"/>
          </a:solid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r>
              <a:rPr lang="en" sz="1200" b="0" strike="noStrike">
                <a:solidFill>
                  <a:srgbClr val="FFFFFF"/>
                </a:solidFill>
                <a:latin typeface="Arial"/>
                <a:ea typeface="Arial"/>
                <a:cs typeface="Arial"/>
                <a:sym typeface="Arial"/>
              </a:rPr>
              <a:t>Groundwater</a:t>
            </a:r>
            <a:endParaRPr sz="12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200" b="0" strike="noStrike">
                <a:solidFill>
                  <a:srgbClr val="FFFFFF"/>
                </a:solidFill>
                <a:latin typeface="Arial"/>
                <a:ea typeface="Arial"/>
                <a:cs typeface="Arial"/>
                <a:sym typeface="Arial"/>
              </a:rPr>
              <a:t>outflow</a:t>
            </a:r>
            <a:endParaRPr sz="1200" b="0" strike="noStrike">
              <a:solidFill>
                <a:srgbClr val="FFFFFF"/>
              </a:solidFill>
              <a:latin typeface="Arial"/>
              <a:ea typeface="Arial"/>
              <a:cs typeface="Arial"/>
              <a:sym typeface="Arial"/>
            </a:endParaRPr>
          </a:p>
        </p:txBody>
      </p:sp>
      <p:sp>
        <p:nvSpPr>
          <p:cNvPr id="161" name="Google Shape;161;p22"/>
          <p:cNvSpPr/>
          <p:nvPr/>
        </p:nvSpPr>
        <p:spPr>
          <a:xfrm>
            <a:off x="3005280" y="3441120"/>
            <a:ext cx="966942" cy="3442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100" b="1" strike="noStrike">
                <a:solidFill>
                  <a:srgbClr val="000000"/>
                </a:solidFill>
                <a:latin typeface="Arial"/>
                <a:ea typeface="Arial"/>
                <a:cs typeface="Arial"/>
                <a:sym typeface="Arial"/>
              </a:rPr>
              <a:t>Aquifer </a:t>
            </a:r>
            <a:r>
              <a:rPr lang="en" sz="1100" b="1" strike="noStrike" smtClean="0">
                <a:solidFill>
                  <a:srgbClr val="000000"/>
                </a:solidFill>
                <a:latin typeface="Arial"/>
                <a:ea typeface="Arial"/>
                <a:cs typeface="Arial"/>
                <a:sym typeface="Arial"/>
              </a:rPr>
              <a:t>1b-Confined</a:t>
            </a:r>
            <a:endParaRPr sz="1100" b="0" strike="noStrike">
              <a:solidFill>
                <a:srgbClr val="FFFFFF"/>
              </a:solidFill>
              <a:latin typeface="Arial"/>
              <a:ea typeface="Arial"/>
              <a:cs typeface="Arial"/>
              <a:sym typeface="Arial"/>
            </a:endParaRPr>
          </a:p>
        </p:txBody>
      </p:sp>
      <p:sp>
        <p:nvSpPr>
          <p:cNvPr id="162" name="Google Shape;162;p22"/>
          <p:cNvSpPr/>
          <p:nvPr/>
        </p:nvSpPr>
        <p:spPr>
          <a:xfrm>
            <a:off x="5812195" y="3449599"/>
            <a:ext cx="985338" cy="3442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 sz="1100" b="1" strike="noStrike">
                <a:solidFill>
                  <a:srgbClr val="000000"/>
                </a:solidFill>
                <a:latin typeface="Arial"/>
                <a:ea typeface="Arial"/>
                <a:cs typeface="Arial"/>
                <a:sym typeface="Arial"/>
              </a:rPr>
              <a:t>Aquifer 1b-</a:t>
            </a:r>
            <a:endParaRPr sz="1100" b="0" strike="noStrik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r>
              <a:rPr lang="en" sz="1100" b="1" strike="noStrike">
                <a:solidFill>
                  <a:srgbClr val="000000"/>
                </a:solidFill>
                <a:latin typeface="Arial"/>
                <a:ea typeface="Arial"/>
                <a:cs typeface="Arial"/>
                <a:sym typeface="Arial"/>
              </a:rPr>
              <a:t>Confined</a:t>
            </a:r>
            <a:endParaRPr sz="1100" b="0"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725</Words>
  <Application>Microsoft Office PowerPoint</Application>
  <PresentationFormat>On-screen Show (16:9)</PresentationFormat>
  <Paragraphs>152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Noto Sans Symbols</vt:lpstr>
      <vt:lpstr>Arial</vt:lpstr>
      <vt:lpstr>Times New Roman</vt:lpstr>
      <vt:lpstr>Courier New</vt:lpstr>
      <vt:lpstr>Josefin Sans</vt:lpstr>
      <vt:lpstr>Palatino Linotype</vt:lpstr>
      <vt:lpstr>Georgia</vt:lpstr>
      <vt:lpstr>Simple Light</vt:lpstr>
      <vt:lpstr>Pengelolaan air tanah berbasis Cekungan Air Tanah (PSLH ITB seri webinar)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Pengelolaan air tanah berbasis Cekungan Air Tanah (PSLH ITB seri webinar)</dc:title>
  <cp:lastModifiedBy>Satria Wira</cp:lastModifiedBy>
  <cp:revision>2</cp:revision>
  <dcterms:modified xsi:type="dcterms:W3CDTF">2020-05-12T01:58:19Z</dcterms:modified>
</cp:coreProperties>
</file>